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1"/>
  </p:notesMasterIdLst>
  <p:sldIdLst>
    <p:sldId id="346" r:id="rId4"/>
    <p:sldId id="341" r:id="rId5"/>
    <p:sldId id="388" r:id="rId6"/>
    <p:sldId id="356" r:id="rId7"/>
    <p:sldId id="385" r:id="rId8"/>
    <p:sldId id="386" r:id="rId9"/>
    <p:sldId id="313" r:id="rId10"/>
    <p:sldId id="359" r:id="rId11"/>
    <p:sldId id="315" r:id="rId12"/>
    <p:sldId id="362" r:id="rId13"/>
    <p:sldId id="366" r:id="rId14"/>
    <p:sldId id="383" r:id="rId15"/>
    <p:sldId id="360" r:id="rId16"/>
    <p:sldId id="329" r:id="rId17"/>
    <p:sldId id="377" r:id="rId18"/>
    <p:sldId id="378" r:id="rId19"/>
    <p:sldId id="325" r:id="rId20"/>
    <p:sldId id="322" r:id="rId21"/>
    <p:sldId id="319" r:id="rId22"/>
    <p:sldId id="379" r:id="rId23"/>
    <p:sldId id="320" r:id="rId24"/>
    <p:sldId id="317" r:id="rId25"/>
    <p:sldId id="380" r:id="rId26"/>
    <p:sldId id="321" r:id="rId27"/>
    <p:sldId id="350" r:id="rId28"/>
    <p:sldId id="387" r:id="rId29"/>
    <p:sldId id="327" r:id="rId30"/>
    <p:sldId id="328" r:id="rId31"/>
    <p:sldId id="368" r:id="rId32"/>
    <p:sldId id="389" r:id="rId33"/>
    <p:sldId id="352" r:id="rId34"/>
    <p:sldId id="390" r:id="rId35"/>
    <p:sldId id="331" r:id="rId36"/>
    <p:sldId id="336" r:id="rId37"/>
    <p:sldId id="342" r:id="rId38"/>
    <p:sldId id="339" r:id="rId39"/>
    <p:sldId id="262" r:id="rId4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ES-曾坤强" initials="S" lastIdx="10" clrIdx="0">
    <p:extLst>
      <p:ext uri="{19B8F6BF-5375-455C-9EA6-DF929625EA0E}">
        <p15:presenceInfo xmlns:p15="http://schemas.microsoft.com/office/powerpoint/2012/main" userId="S-1-5-21-1311520706-2441795889-1750776126-1324" providerId="AD"/>
      </p:ext>
    </p:extLst>
  </p:cmAuthor>
  <p:cmAuthor id="2" name="Thomas Rottach" initials="TR" lastIdx="6" clrIdx="1">
    <p:extLst>
      <p:ext uri="{19B8F6BF-5375-455C-9EA6-DF929625EA0E}">
        <p15:presenceInfo xmlns:p15="http://schemas.microsoft.com/office/powerpoint/2012/main" userId="6f3074e49f43982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BEBE"/>
    <a:srgbClr val="FF6600"/>
    <a:srgbClr val="163479"/>
    <a:srgbClr val="003B90"/>
    <a:srgbClr val="F2F2F2"/>
    <a:srgbClr val="C0C0C0"/>
    <a:srgbClr val="959BA1"/>
    <a:srgbClr val="00374A"/>
    <a:srgbClr val="034694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5" autoAdjust="0"/>
    <p:restoredTop sz="95488" autoAdjust="0"/>
  </p:normalViewPr>
  <p:slideViewPr>
    <p:cSldViewPr snapToGrid="0" showGuides="1">
      <p:cViewPr varScale="1">
        <p:scale>
          <a:sx n="70" d="100"/>
          <a:sy n="70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3%20Products\SDS5000X\BW50%20(12.18&#21518;&#20837;&#24211;&#65292;&#24050;&#25913;&#26009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dirty="0"/>
              <a:t>SDS5104X -3dB </a:t>
            </a:r>
            <a:r>
              <a:rPr lang="en-US" altLang="zh-CN" dirty="0">
                <a:latin typeface="Century Gothic" panose="020B0502020202020204" pitchFamily="34" charset="0"/>
              </a:rPr>
              <a:t>Frequency</a:t>
            </a:r>
            <a:r>
              <a:rPr lang="en-US" altLang="zh-CN" dirty="0"/>
              <a:t> Response</a:t>
            </a:r>
            <a:endParaRPr lang="zh-CN" altLang="en-US" dirty="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汇总1218后!$R$1</c:f>
              <c:strCache>
                <c:ptCount val="1"/>
                <c:pt idx="0">
                  <c:v>1</c:v>
                </c:pt>
              </c:strCache>
            </c:strRef>
          </c:tx>
          <c:marker>
            <c:symbol val="none"/>
          </c:marker>
          <c:xVal>
            <c:numRef>
              <c:f>汇总1218后!$A$2:$A$23</c:f>
              <c:numCache>
                <c:formatCode>General</c:formatCode>
                <c:ptCount val="22"/>
                <c:pt idx="0">
                  <c:v>0.05</c:v>
                </c:pt>
                <c:pt idx="1">
                  <c:v>21</c:v>
                </c:pt>
                <c:pt idx="2">
                  <c:v>52</c:v>
                </c:pt>
                <c:pt idx="3">
                  <c:v>74</c:v>
                </c:pt>
                <c:pt idx="4">
                  <c:v>98</c:v>
                </c:pt>
                <c:pt idx="5">
                  <c:v>121</c:v>
                </c:pt>
                <c:pt idx="6">
                  <c:v>168</c:v>
                </c:pt>
                <c:pt idx="7">
                  <c:v>201</c:v>
                </c:pt>
                <c:pt idx="8">
                  <c:v>251</c:v>
                </c:pt>
                <c:pt idx="9">
                  <c:v>301</c:v>
                </c:pt>
                <c:pt idx="10">
                  <c:v>351</c:v>
                </c:pt>
                <c:pt idx="11">
                  <c:v>401</c:v>
                </c:pt>
                <c:pt idx="12">
                  <c:v>451</c:v>
                </c:pt>
                <c:pt idx="13">
                  <c:v>501</c:v>
                </c:pt>
                <c:pt idx="14">
                  <c:v>601</c:v>
                </c:pt>
                <c:pt idx="15">
                  <c:v>701</c:v>
                </c:pt>
                <c:pt idx="16">
                  <c:v>801</c:v>
                </c:pt>
                <c:pt idx="17">
                  <c:v>901</c:v>
                </c:pt>
                <c:pt idx="18">
                  <c:v>1001</c:v>
                </c:pt>
                <c:pt idx="19">
                  <c:v>1201</c:v>
                </c:pt>
                <c:pt idx="20">
                  <c:v>1401</c:v>
                </c:pt>
                <c:pt idx="21">
                  <c:v>1601</c:v>
                </c:pt>
              </c:numCache>
            </c:numRef>
          </c:xVal>
          <c:yVal>
            <c:numRef>
              <c:f>汇总1218后!$R$2:$R$23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-0.12379149635394915</c:v>
                </c:pt>
                <c:pt idx="3">
                  <c:v>-8.2331323896643341E-2</c:v>
                </c:pt>
                <c:pt idx="4">
                  <c:v>-0.12379149635394915</c:v>
                </c:pt>
                <c:pt idx="5">
                  <c:v>-0.16545051931979771</c:v>
                </c:pt>
                <c:pt idx="6">
                  <c:v>-4.1068112621175892E-2</c:v>
                </c:pt>
                <c:pt idx="7">
                  <c:v>-4.1068112621175892E-2</c:v>
                </c:pt>
                <c:pt idx="8">
                  <c:v>8.1558248408788933E-2</c:v>
                </c:pt>
                <c:pt idx="9">
                  <c:v>8.1558248408788933E-2</c:v>
                </c:pt>
                <c:pt idx="10">
                  <c:v>8.1558248408788933E-2</c:v>
                </c:pt>
                <c:pt idx="11">
                  <c:v>0</c:v>
                </c:pt>
                <c:pt idx="12">
                  <c:v>-0.12379149635394915</c:v>
                </c:pt>
                <c:pt idx="13">
                  <c:v>-0.16545051931979771</c:v>
                </c:pt>
                <c:pt idx="14">
                  <c:v>-0.12379149635394915</c:v>
                </c:pt>
                <c:pt idx="15">
                  <c:v>-0.37679646031077074</c:v>
                </c:pt>
                <c:pt idx="16">
                  <c:v>-0.59341341334440645</c:v>
                </c:pt>
                <c:pt idx="17">
                  <c:v>-0.63739269534317056</c:v>
                </c:pt>
                <c:pt idx="18">
                  <c:v>-1.4696565989771657</c:v>
                </c:pt>
                <c:pt idx="19">
                  <c:v>-5.7781872597625554</c:v>
                </c:pt>
                <c:pt idx="20">
                  <c:v>-11.050988318951159</c:v>
                </c:pt>
                <c:pt idx="21">
                  <c:v>-17.645821300213502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874-44CF-B0AF-03A8ACFAB9FA}"/>
            </c:ext>
          </c:extLst>
        </c:ser>
        <c:ser>
          <c:idx val="1"/>
          <c:order val="1"/>
          <c:tx>
            <c:strRef>
              <c:f>汇总1218后!$S$1</c:f>
              <c:strCache>
                <c:ptCount val="1"/>
                <c:pt idx="0">
                  <c:v>2</c:v>
                </c:pt>
              </c:strCache>
            </c:strRef>
          </c:tx>
          <c:marker>
            <c:symbol val="none"/>
          </c:marker>
          <c:xVal>
            <c:numRef>
              <c:f>汇总1218后!$A$2:$A$23</c:f>
              <c:numCache>
                <c:formatCode>General</c:formatCode>
                <c:ptCount val="22"/>
                <c:pt idx="0">
                  <c:v>0.05</c:v>
                </c:pt>
                <c:pt idx="1">
                  <c:v>21</c:v>
                </c:pt>
                <c:pt idx="2">
                  <c:v>52</c:v>
                </c:pt>
                <c:pt idx="3">
                  <c:v>74</c:v>
                </c:pt>
                <c:pt idx="4">
                  <c:v>98</c:v>
                </c:pt>
                <c:pt idx="5">
                  <c:v>121</c:v>
                </c:pt>
                <c:pt idx="6">
                  <c:v>168</c:v>
                </c:pt>
                <c:pt idx="7">
                  <c:v>201</c:v>
                </c:pt>
                <c:pt idx="8">
                  <c:v>251</c:v>
                </c:pt>
                <c:pt idx="9">
                  <c:v>301</c:v>
                </c:pt>
                <c:pt idx="10">
                  <c:v>351</c:v>
                </c:pt>
                <c:pt idx="11">
                  <c:v>401</c:v>
                </c:pt>
                <c:pt idx="12">
                  <c:v>451</c:v>
                </c:pt>
                <c:pt idx="13">
                  <c:v>501</c:v>
                </c:pt>
                <c:pt idx="14">
                  <c:v>601</c:v>
                </c:pt>
                <c:pt idx="15">
                  <c:v>701</c:v>
                </c:pt>
                <c:pt idx="16">
                  <c:v>801</c:v>
                </c:pt>
                <c:pt idx="17">
                  <c:v>901</c:v>
                </c:pt>
                <c:pt idx="18">
                  <c:v>1001</c:v>
                </c:pt>
                <c:pt idx="19">
                  <c:v>1201</c:v>
                </c:pt>
                <c:pt idx="20">
                  <c:v>1401</c:v>
                </c:pt>
                <c:pt idx="21">
                  <c:v>1601</c:v>
                </c:pt>
              </c:numCache>
            </c:numRef>
          </c:xVal>
          <c:yVal>
            <c:numRef>
              <c:f>汇总1218后!$S$2:$S$23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-0.12379149635394915</c:v>
                </c:pt>
                <c:pt idx="3">
                  <c:v>-8.2331323896643341E-2</c:v>
                </c:pt>
                <c:pt idx="4">
                  <c:v>-0.12379149635394915</c:v>
                </c:pt>
                <c:pt idx="5">
                  <c:v>-0.16545051931979771</c:v>
                </c:pt>
                <c:pt idx="6">
                  <c:v>0</c:v>
                </c:pt>
                <c:pt idx="7">
                  <c:v>0</c:v>
                </c:pt>
                <c:pt idx="8">
                  <c:v>8.1558248408788933E-2</c:v>
                </c:pt>
                <c:pt idx="9">
                  <c:v>0.1220519797370774</c:v>
                </c:pt>
                <c:pt idx="10">
                  <c:v>8.1558248408788933E-2</c:v>
                </c:pt>
                <c:pt idx="11">
                  <c:v>-8.2331323896643341E-2</c:v>
                </c:pt>
                <c:pt idx="12">
                  <c:v>-0.16545051931979771</c:v>
                </c:pt>
                <c:pt idx="13">
                  <c:v>-0.24937281119196064</c:v>
                </c:pt>
                <c:pt idx="14">
                  <c:v>-0.29163999745994318</c:v>
                </c:pt>
                <c:pt idx="15">
                  <c:v>-0.46279607016525171</c:v>
                </c:pt>
                <c:pt idx="16">
                  <c:v>-0.63739269534317056</c:v>
                </c:pt>
                <c:pt idx="17">
                  <c:v>-0.63739269534317056</c:v>
                </c:pt>
                <c:pt idx="18">
                  <c:v>-1.5672518913388964</c:v>
                </c:pt>
                <c:pt idx="19">
                  <c:v>-5.6202576428418798</c:v>
                </c:pt>
                <c:pt idx="20">
                  <c:v>-10.228453593073553</c:v>
                </c:pt>
                <c:pt idx="21">
                  <c:v>-16.926578359432014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3874-44CF-B0AF-03A8ACFAB9FA}"/>
            </c:ext>
          </c:extLst>
        </c:ser>
        <c:ser>
          <c:idx val="2"/>
          <c:order val="2"/>
          <c:tx>
            <c:strRef>
              <c:f>汇总1218后!$T$1</c:f>
              <c:strCache>
                <c:ptCount val="1"/>
                <c:pt idx="0">
                  <c:v>3</c:v>
                </c:pt>
              </c:strCache>
            </c:strRef>
          </c:tx>
          <c:marker>
            <c:symbol val="none"/>
          </c:marker>
          <c:xVal>
            <c:numRef>
              <c:f>汇总1218后!$A$2:$A$23</c:f>
              <c:numCache>
                <c:formatCode>General</c:formatCode>
                <c:ptCount val="22"/>
                <c:pt idx="0">
                  <c:v>0.05</c:v>
                </c:pt>
                <c:pt idx="1">
                  <c:v>21</c:v>
                </c:pt>
                <c:pt idx="2">
                  <c:v>52</c:v>
                </c:pt>
                <c:pt idx="3">
                  <c:v>74</c:v>
                </c:pt>
                <c:pt idx="4">
                  <c:v>98</c:v>
                </c:pt>
                <c:pt idx="5">
                  <c:v>121</c:v>
                </c:pt>
                <c:pt idx="6">
                  <c:v>168</c:v>
                </c:pt>
                <c:pt idx="7">
                  <c:v>201</c:v>
                </c:pt>
                <c:pt idx="8">
                  <c:v>251</c:v>
                </c:pt>
                <c:pt idx="9">
                  <c:v>301</c:v>
                </c:pt>
                <c:pt idx="10">
                  <c:v>351</c:v>
                </c:pt>
                <c:pt idx="11">
                  <c:v>401</c:v>
                </c:pt>
                <c:pt idx="12">
                  <c:v>451</c:v>
                </c:pt>
                <c:pt idx="13">
                  <c:v>501</c:v>
                </c:pt>
                <c:pt idx="14">
                  <c:v>601</c:v>
                </c:pt>
                <c:pt idx="15">
                  <c:v>701</c:v>
                </c:pt>
                <c:pt idx="16">
                  <c:v>801</c:v>
                </c:pt>
                <c:pt idx="17">
                  <c:v>901</c:v>
                </c:pt>
                <c:pt idx="18">
                  <c:v>1001</c:v>
                </c:pt>
                <c:pt idx="19">
                  <c:v>1201</c:v>
                </c:pt>
                <c:pt idx="20">
                  <c:v>1401</c:v>
                </c:pt>
                <c:pt idx="21">
                  <c:v>1601</c:v>
                </c:pt>
              </c:numCache>
            </c:numRef>
          </c:xVal>
          <c:yVal>
            <c:numRef>
              <c:f>汇总1218后!$T$2:$T$23</c:f>
              <c:numCache>
                <c:formatCode>General</c:formatCode>
                <c:ptCount val="22"/>
                <c:pt idx="0">
                  <c:v>0</c:v>
                </c:pt>
                <c:pt idx="1">
                  <c:v>4.1068112621174886E-2</c:v>
                </c:pt>
                <c:pt idx="2">
                  <c:v>-8.2723383732773145E-2</c:v>
                </c:pt>
                <c:pt idx="3">
                  <c:v>-8.2723383732773145E-2</c:v>
                </c:pt>
                <c:pt idx="4">
                  <c:v>-0.12438240669862261</c:v>
                </c:pt>
                <c:pt idx="5">
                  <c:v>-0.16624219681549798</c:v>
                </c:pt>
                <c:pt idx="6">
                  <c:v>-4.1263211275468364E-2</c:v>
                </c:pt>
                <c:pt idx="7">
                  <c:v>-8.2723383732773145E-2</c:v>
                </c:pt>
                <c:pt idx="8">
                  <c:v>4.1068112621174886E-2</c:v>
                </c:pt>
                <c:pt idx="9">
                  <c:v>4.1068112621174886E-2</c:v>
                </c:pt>
                <c:pt idx="10">
                  <c:v>0</c:v>
                </c:pt>
                <c:pt idx="11">
                  <c:v>-0.16624219681549798</c:v>
                </c:pt>
                <c:pt idx="12">
                  <c:v>-0.29304575743587824</c:v>
                </c:pt>
                <c:pt idx="13">
                  <c:v>-0.37862171702137787</c:v>
                </c:pt>
                <c:pt idx="14">
                  <c:v>-0.33572834768959448</c:v>
                </c:pt>
                <c:pt idx="15">
                  <c:v>-0.42172795754407627</c:v>
                </c:pt>
                <c:pt idx="16">
                  <c:v>-0.37862171702137787</c:v>
                </c:pt>
                <c:pt idx="17">
                  <c:v>-0.37862171702137787</c:v>
                </c:pt>
                <c:pt idx="18">
                  <c:v>-1.5261837787177206</c:v>
                </c:pt>
                <c:pt idx="19">
                  <c:v>-6.4856491059538532</c:v>
                </c:pt>
                <c:pt idx="20">
                  <c:v>-12.317231103259598</c:v>
                </c:pt>
                <c:pt idx="21">
                  <c:v>-19.676766809151488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3874-44CF-B0AF-03A8ACFAB9FA}"/>
            </c:ext>
          </c:extLst>
        </c:ser>
        <c:ser>
          <c:idx val="3"/>
          <c:order val="3"/>
          <c:tx>
            <c:strRef>
              <c:f>汇总1218后!$U$1</c:f>
              <c:strCache>
                <c:ptCount val="1"/>
                <c:pt idx="0">
                  <c:v>4</c:v>
                </c:pt>
              </c:strCache>
            </c:strRef>
          </c:tx>
          <c:marker>
            <c:symbol val="none"/>
          </c:marker>
          <c:xVal>
            <c:numRef>
              <c:f>汇总1218后!$A$2:$A$23</c:f>
              <c:numCache>
                <c:formatCode>General</c:formatCode>
                <c:ptCount val="22"/>
                <c:pt idx="0">
                  <c:v>0.05</c:v>
                </c:pt>
                <c:pt idx="1">
                  <c:v>21</c:v>
                </c:pt>
                <c:pt idx="2">
                  <c:v>52</c:v>
                </c:pt>
                <c:pt idx="3">
                  <c:v>74</c:v>
                </c:pt>
                <c:pt idx="4">
                  <c:v>98</c:v>
                </c:pt>
                <c:pt idx="5">
                  <c:v>121</c:v>
                </c:pt>
                <c:pt idx="6">
                  <c:v>168</c:v>
                </c:pt>
                <c:pt idx="7">
                  <c:v>201</c:v>
                </c:pt>
                <c:pt idx="8">
                  <c:v>251</c:v>
                </c:pt>
                <c:pt idx="9">
                  <c:v>301</c:v>
                </c:pt>
                <c:pt idx="10">
                  <c:v>351</c:v>
                </c:pt>
                <c:pt idx="11">
                  <c:v>401</c:v>
                </c:pt>
                <c:pt idx="12">
                  <c:v>451</c:v>
                </c:pt>
                <c:pt idx="13">
                  <c:v>501</c:v>
                </c:pt>
                <c:pt idx="14">
                  <c:v>601</c:v>
                </c:pt>
                <c:pt idx="15">
                  <c:v>701</c:v>
                </c:pt>
                <c:pt idx="16">
                  <c:v>801</c:v>
                </c:pt>
                <c:pt idx="17">
                  <c:v>901</c:v>
                </c:pt>
                <c:pt idx="18">
                  <c:v>1001</c:v>
                </c:pt>
                <c:pt idx="19">
                  <c:v>1201</c:v>
                </c:pt>
                <c:pt idx="20">
                  <c:v>1401</c:v>
                </c:pt>
                <c:pt idx="21">
                  <c:v>1601</c:v>
                </c:pt>
              </c:numCache>
            </c:numRef>
          </c:xVal>
          <c:yVal>
            <c:numRef>
              <c:f>汇总1218后!$U$2:$U$23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-0.12438240669862261</c:v>
                </c:pt>
                <c:pt idx="3">
                  <c:v>-8.2723383732773145E-2</c:v>
                </c:pt>
                <c:pt idx="4">
                  <c:v>-0.16624219681549798</c:v>
                </c:pt>
                <c:pt idx="5">
                  <c:v>-0.16624219681549798</c:v>
                </c:pt>
                <c:pt idx="6">
                  <c:v>-8.2723383732773145E-2</c:v>
                </c:pt>
                <c:pt idx="7">
                  <c:v>-4.1263211275468364E-2</c:v>
                </c:pt>
                <c:pt idx="8">
                  <c:v>4.1068112621174886E-2</c:v>
                </c:pt>
                <c:pt idx="9">
                  <c:v>8.1942962820902007E-2</c:v>
                </c:pt>
                <c:pt idx="10">
                  <c:v>4.1068112621174886E-2</c:v>
                </c:pt>
                <c:pt idx="11">
                  <c:v>-8.2723383732773145E-2</c:v>
                </c:pt>
                <c:pt idx="12">
                  <c:v>-0.20830469857078551</c:v>
                </c:pt>
                <c:pt idx="13">
                  <c:v>-0.33572834768959448</c:v>
                </c:pt>
                <c:pt idx="14">
                  <c:v>-0.33572834768959448</c:v>
                </c:pt>
                <c:pt idx="15">
                  <c:v>-0.59632458272199496</c:v>
                </c:pt>
                <c:pt idx="16">
                  <c:v>-0.77450292579837809</c:v>
                </c:pt>
                <c:pt idx="17">
                  <c:v>-0.72961450734933297</c:v>
                </c:pt>
                <c:pt idx="18">
                  <c:v>-1.5753957496708573</c:v>
                </c:pt>
                <c:pt idx="19">
                  <c:v>-5.6577954027893522</c:v>
                </c:pt>
                <c:pt idx="20">
                  <c:v>-10.540298289339525</c:v>
                </c:pt>
                <c:pt idx="21">
                  <c:v>-17.089208786390593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3874-44CF-B0AF-03A8ACFAB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737472"/>
        <c:axId val="372770528"/>
      </c:scatterChart>
      <c:valAx>
        <c:axId val="372737472"/>
        <c:scaling>
          <c:logBase val="10"/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/>
                  <a:t>Frequency</a:t>
                </a:r>
                <a:r>
                  <a:rPr lang="en-US" altLang="zh-CN" baseline="0"/>
                  <a:t> (MHz)</a:t>
                </a:r>
                <a:endParaRPr lang="zh-CN" alt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72770528"/>
        <c:crossesAt val="-20"/>
        <c:crossBetween val="midCat"/>
      </c:valAx>
      <c:valAx>
        <c:axId val="372770528"/>
        <c:scaling>
          <c:orientation val="minMax"/>
          <c:min val="-2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/>
                  <a:t>Gain(dB)</a:t>
                </a:r>
                <a:endParaRPr lang="zh-CN" alt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72737472"/>
        <c:crossesAt val="1.0000000000000002E-2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E023F-8882-4CF3-9BDF-2A84E9C1A70C}" type="datetimeFigureOut">
              <a:rPr lang="zh-CN" altLang="en-US" smtClean="0"/>
              <a:t>2019/1/11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38725-88B0-4898-8583-8FBE9EABD7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14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8725-88B0-4898-8583-8FBE9EABD7B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30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8725-88B0-4898-8583-8FBE9EABD7B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965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8725-88B0-4898-8583-8FBE9EABD7B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670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8725-88B0-4898-8583-8FBE9EABD7B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82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8725-88B0-4898-8583-8FBE9EABD7B3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805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8725-88B0-4898-8583-8FBE9EABD7B3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475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8725-88B0-4898-8583-8FBE9EABD7B3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911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/>
              <a:t>2019/1/11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24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/>
              <a:t>2019/1/11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86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/>
              <a:t>2019/1/11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91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095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83664"/>
            <a:ext cx="10515600" cy="76094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37733"/>
            <a:ext cx="10515600" cy="4839230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Clr>
                <a:srgbClr val="003B90"/>
              </a:buClr>
              <a:buFontTx/>
              <a:buBlip>
                <a:blip r:embed="rId3"/>
              </a:buBlip>
              <a:defRPr/>
            </a:lvl2pPr>
            <a:lvl3pPr marL="1143000" indent="-228600">
              <a:buClr>
                <a:srgbClr val="003B90"/>
              </a:buClr>
              <a:buFontTx/>
              <a:buBlip>
                <a:blip r:embed="rId3"/>
              </a:buBlip>
              <a:defRPr/>
            </a:lvl3pPr>
            <a:lvl4pPr marL="1600200" indent="-228600">
              <a:buClr>
                <a:srgbClr val="003B90"/>
              </a:buClr>
              <a:buFontTx/>
              <a:buBlip>
                <a:blip r:embed="rId3"/>
              </a:buBlip>
              <a:defRPr/>
            </a:lvl4pPr>
            <a:lvl5pPr marL="2057400" indent="-228600">
              <a:buClr>
                <a:srgbClr val="003B90"/>
              </a:buCl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50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85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9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92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04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305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58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/>
              <a:t>2019/1/11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2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47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04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90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18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83664"/>
            <a:ext cx="10515600" cy="76094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37733"/>
            <a:ext cx="10515600" cy="4839230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Clr>
                <a:srgbClr val="003B90"/>
              </a:buClr>
              <a:buFontTx/>
              <a:buBlip>
                <a:blip r:embed="rId3"/>
              </a:buBlip>
              <a:defRPr/>
            </a:lvl2pPr>
            <a:lvl3pPr marL="1143000" indent="-228600">
              <a:buClr>
                <a:srgbClr val="003B90"/>
              </a:buClr>
              <a:buFontTx/>
              <a:buBlip>
                <a:blip r:embed="rId3"/>
              </a:buBlip>
              <a:defRPr/>
            </a:lvl3pPr>
            <a:lvl4pPr marL="1600200" indent="-228600">
              <a:buClr>
                <a:srgbClr val="003B90"/>
              </a:buClr>
              <a:buFontTx/>
              <a:buBlip>
                <a:blip r:embed="rId3"/>
              </a:buBlip>
              <a:defRPr/>
            </a:lvl4pPr>
            <a:lvl5pPr marL="2057400" indent="-228600">
              <a:buClr>
                <a:srgbClr val="003B90"/>
              </a:buCl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46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96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59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97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5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6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/>
              <a:t>2019/1/11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62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63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701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14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1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/>
              <a:t>2019/1/11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16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/>
              <a:t>2019/1/11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21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/>
              <a:t>2019/1/11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53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/>
              <a:t>2019/1/11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31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/>
              <a:t>2019/1/11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EE61-3D36-4303-A650-B10E18ECD7C0}" type="datetimeFigureOut">
              <a:rPr lang="zh-CN" altLang="en-US" smtClean="0"/>
              <a:t>2019/1/11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E87C-B7D6-4E82-9712-561F6C0337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32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gi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gi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0EE61-3D36-4303-A650-B10E18ECD7C0}" type="datetimeFigureOut">
              <a:rPr lang="zh-CN" altLang="en-US" smtClean="0"/>
              <a:t>2019/1/11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4E87C-B7D6-4E82-9712-561F6C0337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09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463952"/>
            <a:ext cx="10515600" cy="814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470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0EE61-3D36-4303-A650-B10E18ECD7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4E87C-B7D6-4E82-9712-561F6C0337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同侧圆角矩形 6"/>
          <p:cNvSpPr/>
          <p:nvPr userDrawn="1"/>
        </p:nvSpPr>
        <p:spPr>
          <a:xfrm rot="10800000">
            <a:off x="10033000" y="0"/>
            <a:ext cx="1667933" cy="40640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264" y="57550"/>
            <a:ext cx="1513404" cy="25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1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B9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4"/>
        </a:buBlip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463952"/>
            <a:ext cx="10515600" cy="814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470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0EE61-3D36-4303-A650-B10E18ECD7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4E87C-B7D6-4E82-9712-561F6C0337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同侧圆角矩形 6"/>
          <p:cNvSpPr/>
          <p:nvPr userDrawn="1"/>
        </p:nvSpPr>
        <p:spPr>
          <a:xfrm rot="10800000">
            <a:off x="10033000" y="0"/>
            <a:ext cx="1667933" cy="40640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264" y="57550"/>
            <a:ext cx="1513404" cy="25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7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B9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4"/>
        </a:buBlip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4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4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4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4.gi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0" y="3780431"/>
            <a:ext cx="12192001" cy="3077569"/>
          </a:xfrm>
          <a:prstGeom prst="rect">
            <a:avLst/>
          </a:prstGeom>
          <a:solidFill>
            <a:srgbClr val="003B90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Best Value in Electronic Test &amp; Measurement</a:t>
            </a:r>
            <a:endParaRPr lang="zh-CN" altLang="en-US" sz="32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5027" y="509078"/>
            <a:ext cx="9730854" cy="32254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17" b="-32"/>
          <a:stretch/>
        </p:blipFill>
        <p:spPr>
          <a:xfrm>
            <a:off x="333672" y="366593"/>
            <a:ext cx="1789252" cy="28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9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-9898" y="-383"/>
            <a:ext cx="6178469" cy="833510"/>
            <a:chOff x="-9898" y="86701"/>
            <a:chExt cx="6178469" cy="833510"/>
          </a:xfrm>
        </p:grpSpPr>
        <p:sp>
          <p:nvSpPr>
            <p:cNvPr id="17" name="矩形 16"/>
            <p:cNvSpPr/>
            <p:nvPr/>
          </p:nvSpPr>
          <p:spPr>
            <a:xfrm>
              <a:off x="-9898" y="86701"/>
              <a:ext cx="6178469" cy="833510"/>
            </a:xfrm>
            <a:prstGeom prst="rect">
              <a:avLst/>
            </a:prstGeom>
            <a:solidFill>
              <a:srgbClr val="003B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88202" y="217327"/>
              <a:ext cx="51143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 b="1" spc="3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Digital Trigger System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571" y="2083436"/>
            <a:ext cx="4886116" cy="31186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23" y="2083435"/>
            <a:ext cx="4713320" cy="311861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79114" y="1476437"/>
            <a:ext cx="3125337" cy="307777"/>
          </a:xfrm>
          <a:prstGeom prst="rect">
            <a:avLst/>
          </a:prstGeom>
          <a:solidFill>
            <a:srgbClr val="003B90"/>
          </a:solidFill>
          <a:ln w="38100">
            <a:solidFill>
              <a:srgbClr val="003B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SDS5000X Digital Trigger</a:t>
            </a:r>
            <a:endParaRPr lang="zh-CN" alt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72037" y="1482461"/>
            <a:ext cx="3125337" cy="307777"/>
          </a:xfrm>
          <a:prstGeom prst="rect">
            <a:avLst/>
          </a:prstGeom>
          <a:solidFill>
            <a:srgbClr val="003B90"/>
          </a:solidFill>
          <a:ln w="38100">
            <a:solidFill>
              <a:srgbClr val="003B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Analog Trigger</a:t>
            </a:r>
            <a:endParaRPr lang="zh-CN" alt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62818" y="5295192"/>
            <a:ext cx="2797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Century Gothic" panose="020B0502020202020204" pitchFamily="34" charset="0"/>
              </a:rPr>
              <a:t>Trigger the same </a:t>
            </a:r>
            <a:r>
              <a:rPr lang="en-US" altLang="zh-CN" sz="1200" dirty="0" smtClean="0">
                <a:latin typeface="Century Gothic" panose="020B0502020202020204" pitchFamily="34" charset="0"/>
              </a:rPr>
              <a:t>25 MHz </a:t>
            </a:r>
            <a:r>
              <a:rPr lang="en-US" altLang="zh-CN" sz="1200" dirty="0" smtClean="0">
                <a:latin typeface="Century Gothic" panose="020B0502020202020204" pitchFamily="34" charset="0"/>
              </a:rPr>
              <a:t>Sine wave</a:t>
            </a:r>
            <a:endParaRPr lang="zh-CN" altLang="en-US" sz="1200" dirty="0">
              <a:latin typeface="Century Gothic" panose="020B0502020202020204" pitchFamily="34" charset="0"/>
            </a:endParaRPr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693713" y="6151445"/>
            <a:ext cx="10360974" cy="367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5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6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6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6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Unique digital trigger system: </a:t>
            </a:r>
            <a:r>
              <a:rPr lang="en-US" altLang="zh-CN" sz="140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higher trigger sensitivity</a:t>
            </a:r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, </a:t>
            </a:r>
            <a:r>
              <a:rPr lang="en-US" altLang="zh-CN" sz="140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lower trigger jitter </a:t>
            </a:r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(less than 100 </a:t>
            </a:r>
            <a:r>
              <a:rPr lang="en-US" altLang="zh-CN" sz="1400" b="0" dirty="0" err="1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ps</a:t>
            </a:r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)</a:t>
            </a:r>
            <a:endParaRPr kumimoji="0" lang="en-US" altLang="zh-CN" sz="1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B90"/>
              </a:buClr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6215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4" y="428"/>
            <a:ext cx="12191239" cy="68575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570" y="52161"/>
            <a:ext cx="3883585" cy="282771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4673" y="-13648"/>
            <a:ext cx="4699504" cy="2483893"/>
            <a:chOff x="-9898" y="86701"/>
            <a:chExt cx="5239452" cy="345985"/>
          </a:xfrm>
        </p:grpSpPr>
        <p:sp>
          <p:nvSpPr>
            <p:cNvPr id="10" name="矩形 9"/>
            <p:cNvSpPr/>
            <p:nvPr/>
          </p:nvSpPr>
          <p:spPr>
            <a:xfrm>
              <a:off x="-9898" y="86701"/>
              <a:ext cx="5239452" cy="345985"/>
            </a:xfrm>
            <a:prstGeom prst="rect">
              <a:avLst/>
            </a:prstGeom>
            <a:solidFill>
              <a:srgbClr val="003B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83803" y="118753"/>
              <a:ext cx="4817054" cy="77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 b="1" spc="3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Intelligent Triggers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48" y="2879873"/>
            <a:ext cx="4435190" cy="397510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32513" y="4735773"/>
            <a:ext cx="1978926" cy="1132764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 rot="13857927">
            <a:off x="3385995" y="2500172"/>
            <a:ext cx="1024750" cy="232187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 rot="19239061">
            <a:off x="3403196" y="3498581"/>
            <a:ext cx="91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Setup</a:t>
            </a:r>
            <a:endParaRPr lang="zh-CN" alt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4831" y="4340657"/>
            <a:ext cx="5435178" cy="179978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700" y="900990"/>
            <a:ext cx="3389458" cy="6088846"/>
          </a:xfrm>
          <a:prstGeom prst="rect">
            <a:avLst/>
          </a:prstGeom>
        </p:spPr>
      </p:pic>
      <p:sp>
        <p:nvSpPr>
          <p:cNvPr id="17" name="内容占位符 2"/>
          <p:cNvSpPr txBox="1">
            <a:spLocks/>
          </p:cNvSpPr>
          <p:nvPr/>
        </p:nvSpPr>
        <p:spPr>
          <a:xfrm>
            <a:off x="169066" y="1061293"/>
            <a:ext cx="4525766" cy="1163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8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9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9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9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8"/>
              </a:buBlip>
              <a:tabLst/>
              <a:defRPr/>
            </a:pPr>
            <a:r>
              <a:rPr lang="en-US" altLang="zh-CN" sz="1400" b="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Featuring Qualified and Zone Trigger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8"/>
              </a:buBlip>
              <a:tabLst/>
              <a:defRPr/>
            </a:pPr>
            <a:r>
              <a:rPr lang="en-US" altLang="zh-CN" sz="1400" b="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Hardware trigger: Faster, less jitter</a:t>
            </a:r>
            <a:endParaRPr lang="en-US" altLang="zh-CN" sz="1400" dirty="0" smtClean="0">
              <a:solidFill>
                <a:srgbClr val="00B050"/>
              </a:solidFill>
              <a:latin typeface="Century Gothic" panose="020B0502020202020204" pitchFamily="34" charset="0"/>
              <a:ea typeface="微软雅黑"/>
            </a:endParaRPr>
          </a:p>
        </p:txBody>
      </p:sp>
      <p:sp>
        <p:nvSpPr>
          <p:cNvPr id="18" name="内容占位符 2"/>
          <p:cNvSpPr txBox="1">
            <a:spLocks/>
          </p:cNvSpPr>
          <p:nvPr/>
        </p:nvSpPr>
        <p:spPr>
          <a:xfrm>
            <a:off x="4918495" y="3088919"/>
            <a:ext cx="3474343" cy="1383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8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9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9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9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Multiple trigger types</a:t>
            </a:r>
          </a:p>
          <a:p>
            <a:pPr>
              <a:defRPr/>
            </a:pP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微软雅黑"/>
              </a:rPr>
              <a:t>Trigger</a:t>
            </a:r>
            <a:r>
              <a:rPr kumimoji="0" lang="en-US" altLang="zh-CN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微软雅黑"/>
              </a:rPr>
              <a:t> source analog + digital channels + Other</a:t>
            </a:r>
          </a:p>
          <a:p>
            <a:pPr>
              <a:defRPr/>
            </a:pPr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Hold off </a:t>
            </a:r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by Events or Time</a:t>
            </a:r>
            <a:r>
              <a:rPr kumimoji="0" lang="en-US" altLang="zh-CN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微软雅黑"/>
              </a:rPr>
              <a:t> </a:t>
            </a:r>
            <a:endParaRPr kumimoji="0" lang="en-US" altLang="zh-CN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00121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1239" cy="685757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75" y="1294837"/>
            <a:ext cx="8696491" cy="50956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13248" y="3167947"/>
            <a:ext cx="5254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Trigger on the first Rising Edge after 1ms High State</a:t>
            </a:r>
            <a:endParaRPr lang="zh-CN" alt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78929" y="1491945"/>
            <a:ext cx="1917814" cy="12526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140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State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140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State </a:t>
            </a:r>
            <a:r>
              <a:rPr lang="en-US" altLang="zh-CN" sz="140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with Delay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140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Edge</a:t>
            </a:r>
            <a:endParaRPr lang="en-US" altLang="zh-CN" sz="1400" dirty="0">
              <a:solidFill>
                <a:sysClr val="windowText" lastClr="000000"/>
              </a:solidFill>
              <a:latin typeface="Century Gothic" panose="020B0502020202020204" pitchFamily="34" charset="0"/>
              <a:ea typeface="微软雅黑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140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Edge </a:t>
            </a:r>
            <a:r>
              <a:rPr lang="en-US" altLang="zh-CN" sz="140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with Delay</a:t>
            </a:r>
          </a:p>
        </p:txBody>
      </p:sp>
      <p:sp>
        <p:nvSpPr>
          <p:cNvPr id="17" name="矩形 16"/>
          <p:cNvSpPr/>
          <p:nvPr/>
        </p:nvSpPr>
        <p:spPr>
          <a:xfrm>
            <a:off x="4412343" y="1644015"/>
            <a:ext cx="203201" cy="150941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箭头连接符 36"/>
          <p:cNvCxnSpPr/>
          <p:nvPr/>
        </p:nvCxnSpPr>
        <p:spPr>
          <a:xfrm>
            <a:off x="3234519" y="3807725"/>
            <a:ext cx="682388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3289110" y="3835019"/>
            <a:ext cx="586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1ms</a:t>
            </a:r>
            <a:endParaRPr lang="zh-CN" alt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9897" y="-383"/>
            <a:ext cx="4988298" cy="833510"/>
            <a:chOff x="-9898" y="86701"/>
            <a:chExt cx="5239452" cy="833510"/>
          </a:xfrm>
        </p:grpSpPr>
        <p:sp>
          <p:nvSpPr>
            <p:cNvPr id="18" name="矩形 17"/>
            <p:cNvSpPr/>
            <p:nvPr/>
          </p:nvSpPr>
          <p:spPr>
            <a:xfrm>
              <a:off x="-9898" y="86701"/>
              <a:ext cx="5239452" cy="833510"/>
            </a:xfrm>
            <a:prstGeom prst="rect">
              <a:avLst/>
            </a:prstGeom>
            <a:solidFill>
              <a:srgbClr val="003B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88203" y="217327"/>
              <a:ext cx="44756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 b="1" spc="3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Qualified Trigger</a:t>
              </a:r>
            </a:p>
          </p:txBody>
        </p:sp>
      </p:grpSp>
      <p:sp>
        <p:nvSpPr>
          <p:cNvPr id="3" name="等腰三角形 2"/>
          <p:cNvSpPr/>
          <p:nvPr/>
        </p:nvSpPr>
        <p:spPr>
          <a:xfrm>
            <a:off x="9393796" y="2343169"/>
            <a:ext cx="385133" cy="22836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2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9897" y="-383"/>
            <a:ext cx="3827154" cy="4736156"/>
            <a:chOff x="-9898" y="86701"/>
            <a:chExt cx="5239452" cy="3280612"/>
          </a:xfrm>
        </p:grpSpPr>
        <p:sp>
          <p:nvSpPr>
            <p:cNvPr id="17" name="矩形 16"/>
            <p:cNvSpPr/>
            <p:nvPr/>
          </p:nvSpPr>
          <p:spPr>
            <a:xfrm>
              <a:off x="-9898" y="86701"/>
              <a:ext cx="5239452" cy="3280612"/>
            </a:xfrm>
            <a:prstGeom prst="rect">
              <a:avLst/>
            </a:prstGeom>
            <a:solidFill>
              <a:srgbClr val="003B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88203" y="217327"/>
              <a:ext cx="44756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 b="1" spc="3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Zone </a:t>
              </a:r>
              <a:r>
                <a:rPr lang="en-US" altLang="zh-CN" sz="3000" b="1" spc="3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Trigger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666" y="189285"/>
            <a:ext cx="5220359" cy="305880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81" y="3503170"/>
            <a:ext cx="5332819" cy="31246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666" y="3528121"/>
            <a:ext cx="5290237" cy="309974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421875" y="1910687"/>
            <a:ext cx="191068" cy="47065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475027" y="1440032"/>
            <a:ext cx="191068" cy="47065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213654" y="591488"/>
            <a:ext cx="3852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400" dirty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High waveform capture rate</a:t>
            </a:r>
          </a:p>
          <a:p>
            <a:pPr algn="ctr"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allows </a:t>
            </a:r>
            <a:r>
              <a:rPr lang="en-US" altLang="zh-CN" sz="1400" dirty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you </a:t>
            </a:r>
            <a:r>
              <a:rPr lang="en-US" altLang="zh-CN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to see </a:t>
            </a:r>
            <a:r>
              <a:rPr lang="en-US" altLang="zh-CN" sz="1400" dirty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the anomaly</a:t>
            </a: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77567" y="1564347"/>
            <a:ext cx="3719294" cy="3182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7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8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8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8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8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400" b="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Once you see a glitch, draw a Zone Trigger box to locate it </a:t>
            </a:r>
            <a:endParaRPr lang="en-US" altLang="zh-CN" sz="1400" b="0" dirty="0">
              <a:solidFill>
                <a:schemeClr val="bg1"/>
              </a:solidFill>
              <a:latin typeface="Century Gothic" panose="020B0502020202020204" pitchFamily="34" charset="0"/>
              <a:ea typeface="微软雅黑"/>
            </a:endParaRPr>
          </a:p>
          <a:p>
            <a:pPr>
              <a:defRPr/>
            </a:pPr>
            <a:endParaRPr lang="en-US" altLang="zh-CN" sz="1400" b="0" dirty="0" smtClean="0">
              <a:solidFill>
                <a:schemeClr val="bg1"/>
              </a:solidFill>
              <a:latin typeface="Century Gothic" panose="020B0502020202020204" pitchFamily="34" charset="0"/>
              <a:ea typeface="微软雅黑"/>
            </a:endParaRPr>
          </a:p>
          <a:p>
            <a:pPr>
              <a:defRPr/>
            </a:pPr>
            <a:r>
              <a:rPr lang="en-US" altLang="zh-CN" sz="1400" b="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Zone trigger easily isolates it without complicated traditional trigger settings.</a:t>
            </a:r>
            <a:endParaRPr kumimoji="0" lang="en-US" altLang="zh-CN" sz="1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微软雅黑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213653" y="4094230"/>
            <a:ext cx="38521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Draw a zone trigger box to see the details</a:t>
            </a:r>
            <a:endParaRPr lang="en-US" altLang="zh-CN" sz="1400" dirty="0">
              <a:solidFill>
                <a:schemeClr val="bg1"/>
              </a:solidFill>
              <a:latin typeface="Century Gothic" panose="020B0502020202020204" pitchFamily="34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06230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7" y="-383"/>
            <a:ext cx="12191239" cy="685757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847846" y="2251998"/>
            <a:ext cx="5063541" cy="2092881"/>
          </a:xfrm>
          <a:prstGeom prst="rect">
            <a:avLst/>
          </a:prstGeom>
          <a:solidFill>
            <a:srgbClr val="003B90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Protocol</a:t>
            </a:r>
          </a:p>
          <a:p>
            <a:endParaRPr lang="en-US" altLang="zh-CN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altLang="zh-CN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</a:t>
            </a:r>
            <a:r>
              <a:rPr lang="en-US" altLang="zh-CN" sz="14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en-US" altLang="zh-CN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C, SPI </a:t>
            </a:r>
            <a:r>
              <a:rPr lang="en-US" altLang="zh-CN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  <a:r>
              <a:rPr lang="en-US" altLang="zh-CN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Embedded serial trigger and analyze</a:t>
            </a:r>
            <a:endParaRPr lang="en-US" altLang="zh-CN" sz="1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altLang="zh-CN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UART      </a:t>
            </a:r>
            <a:r>
              <a:rPr lang="en-US" altLang="zh-CN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Computer </a:t>
            </a:r>
            <a:r>
              <a:rPr lang="en-US" altLang="zh-CN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serial </a:t>
            </a:r>
            <a:r>
              <a:rPr lang="en-US" altLang="zh-CN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trigger and analyze</a:t>
            </a:r>
          </a:p>
          <a:p>
            <a:r>
              <a:rPr lang="en-US" altLang="zh-CN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CAN, CAN FD, LIN  </a:t>
            </a:r>
            <a:r>
              <a:rPr lang="en-US" altLang="zh-CN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Automotive serial trigger and analyze</a:t>
            </a:r>
          </a:p>
          <a:p>
            <a:r>
              <a:rPr lang="en-US" altLang="zh-CN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FlexRay  </a:t>
            </a:r>
            <a:r>
              <a:rPr lang="en-US" altLang="zh-CN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serial trigger and analyze</a:t>
            </a:r>
          </a:p>
          <a:p>
            <a:r>
              <a:rPr lang="en-US" altLang="zh-CN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I2S           </a:t>
            </a:r>
            <a:r>
              <a:rPr lang="en-US" altLang="zh-CN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Audio serial trigger and analyze</a:t>
            </a:r>
          </a:p>
          <a:p>
            <a:r>
              <a:rPr lang="en-US" altLang="zh-CN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MIL-STD 1553B </a:t>
            </a:r>
            <a:r>
              <a:rPr lang="en-US" altLang="zh-CN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serial trigger and analyze</a:t>
            </a:r>
            <a:endParaRPr lang="en-US" altLang="zh-CN" sz="1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6847846" y="4822500"/>
            <a:ext cx="101365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Century Gothic" panose="020B0502020202020204" pitchFamily="34" charset="0"/>
              </a:rPr>
              <a:t>Format</a:t>
            </a:r>
          </a:p>
          <a:p>
            <a:endParaRPr lang="en-US" altLang="zh-CN" sz="1400" dirty="0">
              <a:latin typeface="Century Gothic" panose="020B0502020202020204" pitchFamily="34" charset="0"/>
            </a:endParaRPr>
          </a:p>
          <a:p>
            <a:r>
              <a:rPr lang="en-US" altLang="zh-CN" sz="1400" b="1" dirty="0" smtClean="0">
                <a:latin typeface="Century Gothic" panose="020B0502020202020204" pitchFamily="34" charset="0"/>
              </a:rPr>
              <a:t>Binary</a:t>
            </a:r>
          </a:p>
          <a:p>
            <a:r>
              <a:rPr lang="en-US" altLang="zh-CN" sz="1400" b="1" dirty="0" smtClean="0">
                <a:latin typeface="Century Gothic" panose="020B0502020202020204" pitchFamily="34" charset="0"/>
              </a:rPr>
              <a:t>Decimal</a:t>
            </a:r>
          </a:p>
          <a:p>
            <a:r>
              <a:rPr lang="en-US" altLang="zh-CN" sz="1400" b="1" dirty="0" smtClean="0">
                <a:latin typeface="Century Gothic" panose="020B0502020202020204" pitchFamily="34" charset="0"/>
              </a:rPr>
              <a:t>Hex</a:t>
            </a:r>
          </a:p>
          <a:p>
            <a:r>
              <a:rPr lang="en-US" altLang="zh-CN" sz="1400" b="1" dirty="0" smtClean="0">
                <a:latin typeface="Century Gothic" panose="020B0502020202020204" pitchFamily="34" charset="0"/>
              </a:rPr>
              <a:t>ASCII</a:t>
            </a:r>
          </a:p>
          <a:p>
            <a:endParaRPr lang="zh-CN" altLang="en-US" dirty="0"/>
          </a:p>
        </p:txBody>
      </p:sp>
      <p:grpSp>
        <p:nvGrpSpPr>
          <p:cNvPr id="21" name="组合 20"/>
          <p:cNvGrpSpPr/>
          <p:nvPr/>
        </p:nvGrpSpPr>
        <p:grpSpPr>
          <a:xfrm>
            <a:off x="-9897" y="-383"/>
            <a:ext cx="7789554" cy="1131168"/>
            <a:chOff x="-9898" y="86701"/>
            <a:chExt cx="5239452" cy="833510"/>
          </a:xfrm>
        </p:grpSpPr>
        <p:sp>
          <p:nvSpPr>
            <p:cNvPr id="24" name="矩形 23"/>
            <p:cNvSpPr/>
            <p:nvPr/>
          </p:nvSpPr>
          <p:spPr>
            <a:xfrm>
              <a:off x="-9898" y="86701"/>
              <a:ext cx="5239452" cy="833510"/>
            </a:xfrm>
            <a:prstGeom prst="rect">
              <a:avLst/>
            </a:prstGeom>
            <a:solidFill>
              <a:srgbClr val="003B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90513" y="288271"/>
              <a:ext cx="47960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 b="1" spc="3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Serial Bus Trigger and Decode</a:t>
              </a:r>
            </a:p>
          </p:txBody>
        </p:sp>
      </p:grpSp>
      <p:sp>
        <p:nvSpPr>
          <p:cNvPr id="27" name="内容占位符 2"/>
          <p:cNvSpPr txBox="1">
            <a:spLocks/>
          </p:cNvSpPr>
          <p:nvPr/>
        </p:nvSpPr>
        <p:spPr>
          <a:xfrm>
            <a:off x="194818" y="1637969"/>
            <a:ext cx="5591833" cy="422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Trigger source: 2/4 analog + 16 digital channels</a:t>
            </a:r>
            <a:endParaRPr lang="en-US" altLang="zh-CN" sz="1400" b="0" dirty="0">
              <a:latin typeface="Century Gothic" panose="020B0502020202020204" pitchFamily="34" charset="0"/>
              <a:ea typeface="微软雅黑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0250" y="2265528"/>
            <a:ext cx="6414448" cy="4031375"/>
            <a:chOff x="4517044" y="1429112"/>
            <a:chExt cx="5888540" cy="34165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17044" y="1429112"/>
              <a:ext cx="5830828" cy="3416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文本框 31"/>
            <p:cNvSpPr txBox="1"/>
            <p:nvPr/>
          </p:nvSpPr>
          <p:spPr>
            <a:xfrm>
              <a:off x="6707691" y="3905523"/>
              <a:ext cx="13647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spc="3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Event List</a:t>
              </a:r>
              <a:endParaRPr lang="zh-CN" altLang="en-US" sz="1400" b="1" spc="3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4612943" y="3126205"/>
              <a:ext cx="3846909" cy="490824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4612943" y="3651911"/>
              <a:ext cx="4285397" cy="859716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等腰三角形 2"/>
            <p:cNvSpPr/>
            <p:nvPr/>
          </p:nvSpPr>
          <p:spPr>
            <a:xfrm rot="-5400000">
              <a:off x="10057632" y="2459950"/>
              <a:ext cx="319700" cy="37620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674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-9391"/>
            <a:ext cx="4872251" cy="833510"/>
          </a:xfrm>
          <a:prstGeom prst="rect">
            <a:avLst/>
          </a:prstGeom>
          <a:solidFill>
            <a:srgbClr val="003B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0861" y="949921"/>
            <a:ext cx="9882191" cy="579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文本框 10"/>
          <p:cNvSpPr txBox="1"/>
          <p:nvPr/>
        </p:nvSpPr>
        <p:spPr>
          <a:xfrm>
            <a:off x="367996" y="161000"/>
            <a:ext cx="4063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Analog Front End                                                  </a:t>
            </a:r>
            <a:endParaRPr lang="zh-CN" altLang="en-US" sz="3000" b="1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3183640" y="1663955"/>
            <a:ext cx="5277973" cy="669812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Extremely low </a:t>
            </a:r>
            <a:r>
              <a:rPr lang="en-US" altLang="zh-CN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back ground noise</a:t>
            </a:r>
          </a:p>
          <a:p>
            <a:pPr lvl="0"/>
            <a:r>
              <a:rPr lang="en-US" altLang="zh-CN" sz="1400" dirty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Vertical scale  </a:t>
            </a:r>
            <a:r>
              <a:rPr lang="en-US" altLang="zh-CN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full bandwidth 500μV/div-10V/div</a:t>
            </a:r>
            <a:endParaRPr lang="en-US" altLang="zh-CN" sz="1400" dirty="0" smtClean="0">
              <a:solidFill>
                <a:srgbClr val="FF6600"/>
              </a:solidFill>
              <a:latin typeface="Century Gothic" panose="020B0502020202020204" pitchFamily="34" charset="0"/>
              <a:ea typeface="微软雅黑"/>
            </a:endParaRPr>
          </a:p>
          <a:p>
            <a:endParaRPr lang="en-US" altLang="zh-CN" sz="1400" dirty="0">
              <a:solidFill>
                <a:srgbClr val="FF6600"/>
              </a:solidFill>
              <a:latin typeface="Century Gothic" panose="020B0502020202020204" pitchFamily="34" charset="0"/>
              <a:ea typeface="微软雅黑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微软雅黑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B90"/>
              </a:buClr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微软雅黑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uisse Int'l"/>
              <a:ea typeface="微软雅黑"/>
            </a:endParaRP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5017886" y="3216423"/>
            <a:ext cx="1404763" cy="361968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600" spc="3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Benefits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uisse Int'l"/>
              <a:ea typeface="微软雅黑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59544" y="3694802"/>
            <a:ext cx="686482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High SNR increase the ability to identify a small signal from the noise</a:t>
            </a:r>
            <a:endParaRPr lang="zh-CN" alt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92324" y="6318913"/>
            <a:ext cx="614150" cy="2472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57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-10602"/>
            <a:ext cx="3811768" cy="3885352"/>
          </a:xfrm>
          <a:prstGeom prst="rect">
            <a:avLst/>
          </a:prstGeom>
          <a:solidFill>
            <a:srgbClr val="1634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181023" y="214318"/>
            <a:ext cx="2481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Sequence</a:t>
            </a:r>
            <a:endParaRPr lang="zh-CN" altLang="en-US" sz="3000" b="1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30843" y="1932074"/>
            <a:ext cx="7678056" cy="4237850"/>
            <a:chOff x="809261" y="1816210"/>
            <a:chExt cx="7678056" cy="4237850"/>
          </a:xfrm>
        </p:grpSpPr>
        <p:grpSp>
          <p:nvGrpSpPr>
            <p:cNvPr id="5" name="画布 310"/>
            <p:cNvGrpSpPr>
              <a:grpSpLocks/>
            </p:cNvGrpSpPr>
            <p:nvPr/>
          </p:nvGrpSpPr>
          <p:grpSpPr bwMode="auto">
            <a:xfrm>
              <a:off x="809261" y="1816210"/>
              <a:ext cx="7678056" cy="4214574"/>
              <a:chOff x="0" y="0"/>
              <a:chExt cx="50145" cy="23812"/>
            </a:xfrm>
          </p:grpSpPr>
          <p:sp>
            <p:nvSpPr>
              <p:cNvPr id="6" name="AutoShape 48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50082" cy="23812"/>
              </a:xfrm>
              <a:prstGeom prst="rect">
                <a:avLst/>
              </a:prstGeom>
              <a:noFill/>
              <a:ln w="3175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Line 8"/>
              <p:cNvSpPr>
                <a:spLocks noChangeShapeType="1"/>
              </p:cNvSpPr>
              <p:nvPr/>
            </p:nvSpPr>
            <p:spPr bwMode="auto">
              <a:xfrm>
                <a:off x="0" y="8151"/>
                <a:ext cx="731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Arc 9"/>
              <p:cNvSpPr>
                <a:spLocks/>
              </p:cNvSpPr>
              <p:nvPr/>
            </p:nvSpPr>
            <p:spPr bwMode="auto">
              <a:xfrm flipV="1">
                <a:off x="7315" y="3499"/>
                <a:ext cx="2089" cy="465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94"/>
                      <a:pt x="21597" y="21988"/>
                      <a:pt x="21592" y="22183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94"/>
                      <a:pt x="21597" y="21988"/>
                      <a:pt x="21592" y="22183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Arc 10"/>
              <p:cNvSpPr>
                <a:spLocks/>
              </p:cNvSpPr>
              <p:nvPr/>
            </p:nvSpPr>
            <p:spPr bwMode="auto">
              <a:xfrm>
                <a:off x="9404" y="3619"/>
                <a:ext cx="2089" cy="45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Arc 11"/>
              <p:cNvSpPr>
                <a:spLocks/>
              </p:cNvSpPr>
              <p:nvPr/>
            </p:nvSpPr>
            <p:spPr bwMode="auto">
              <a:xfrm flipV="1">
                <a:off x="24028" y="3492"/>
                <a:ext cx="2089" cy="466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94"/>
                      <a:pt x="21597" y="21988"/>
                      <a:pt x="21592" y="22183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94"/>
                      <a:pt x="21597" y="21988"/>
                      <a:pt x="21592" y="22183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Arc 12"/>
              <p:cNvSpPr>
                <a:spLocks/>
              </p:cNvSpPr>
              <p:nvPr/>
            </p:nvSpPr>
            <p:spPr bwMode="auto">
              <a:xfrm>
                <a:off x="26117" y="3619"/>
                <a:ext cx="2089" cy="45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Arc 13"/>
              <p:cNvSpPr>
                <a:spLocks/>
              </p:cNvSpPr>
              <p:nvPr/>
            </p:nvSpPr>
            <p:spPr bwMode="auto">
              <a:xfrm flipV="1">
                <a:off x="40741" y="3619"/>
                <a:ext cx="2089" cy="465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94"/>
                      <a:pt x="21597" y="21988"/>
                      <a:pt x="21592" y="22183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94"/>
                      <a:pt x="21597" y="21988"/>
                      <a:pt x="21592" y="22183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Arc 14"/>
              <p:cNvSpPr>
                <a:spLocks/>
              </p:cNvSpPr>
              <p:nvPr/>
            </p:nvSpPr>
            <p:spPr bwMode="auto">
              <a:xfrm>
                <a:off x="42830" y="3739"/>
                <a:ext cx="2089" cy="45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>
                <a:off x="44919" y="8271"/>
                <a:ext cx="5226" cy="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Arc 16"/>
              <p:cNvSpPr>
                <a:spLocks/>
              </p:cNvSpPr>
              <p:nvPr/>
            </p:nvSpPr>
            <p:spPr bwMode="auto">
              <a:xfrm flipV="1">
                <a:off x="16713" y="15396"/>
                <a:ext cx="2089" cy="46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94"/>
                      <a:pt x="21597" y="21988"/>
                      <a:pt x="21592" y="22183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94"/>
                      <a:pt x="21597" y="21988"/>
                      <a:pt x="21592" y="22183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Arc 17"/>
              <p:cNvSpPr>
                <a:spLocks/>
              </p:cNvSpPr>
              <p:nvPr/>
            </p:nvSpPr>
            <p:spPr bwMode="auto">
              <a:xfrm>
                <a:off x="18802" y="15509"/>
                <a:ext cx="2089" cy="45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Arc 18"/>
              <p:cNvSpPr>
                <a:spLocks/>
              </p:cNvSpPr>
              <p:nvPr/>
            </p:nvSpPr>
            <p:spPr bwMode="auto">
              <a:xfrm flipV="1">
                <a:off x="24028" y="15396"/>
                <a:ext cx="2089" cy="46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94"/>
                      <a:pt x="21597" y="21988"/>
                      <a:pt x="21592" y="22183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94"/>
                      <a:pt x="21597" y="21988"/>
                      <a:pt x="21592" y="22183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Arc 19"/>
              <p:cNvSpPr>
                <a:spLocks/>
              </p:cNvSpPr>
              <p:nvPr/>
            </p:nvSpPr>
            <p:spPr bwMode="auto">
              <a:xfrm>
                <a:off x="26117" y="15509"/>
                <a:ext cx="2089" cy="45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Arc 20"/>
              <p:cNvSpPr>
                <a:spLocks/>
              </p:cNvSpPr>
              <p:nvPr/>
            </p:nvSpPr>
            <p:spPr bwMode="auto">
              <a:xfrm flipV="1">
                <a:off x="31343" y="15396"/>
                <a:ext cx="2089" cy="46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94"/>
                      <a:pt x="21597" y="21988"/>
                      <a:pt x="21592" y="22183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94"/>
                      <a:pt x="21597" y="21988"/>
                      <a:pt x="21592" y="22183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Arc 21"/>
              <p:cNvSpPr>
                <a:spLocks/>
              </p:cNvSpPr>
              <p:nvPr/>
            </p:nvSpPr>
            <p:spPr bwMode="auto">
              <a:xfrm>
                <a:off x="33432" y="15509"/>
                <a:ext cx="2090" cy="45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1" name="AutoShape 22"/>
              <p:cNvCxnSpPr>
                <a:cxnSpLocks noChangeShapeType="1"/>
              </p:cNvCxnSpPr>
              <p:nvPr/>
            </p:nvCxnSpPr>
            <p:spPr bwMode="auto">
              <a:xfrm>
                <a:off x="20891" y="20041"/>
                <a:ext cx="3137" cy="7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2" name="AutoShape 23"/>
              <p:cNvCxnSpPr>
                <a:cxnSpLocks noChangeShapeType="1"/>
              </p:cNvCxnSpPr>
              <p:nvPr/>
            </p:nvCxnSpPr>
            <p:spPr bwMode="auto">
              <a:xfrm>
                <a:off x="28206" y="20041"/>
                <a:ext cx="3137" cy="7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3" name="Line 24"/>
              <p:cNvSpPr>
                <a:spLocks noChangeShapeType="1"/>
              </p:cNvSpPr>
              <p:nvPr/>
            </p:nvSpPr>
            <p:spPr bwMode="auto">
              <a:xfrm flipH="1">
                <a:off x="0" y="20088"/>
                <a:ext cx="16713" cy="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Line 25"/>
              <p:cNvSpPr>
                <a:spLocks noChangeShapeType="1"/>
              </p:cNvSpPr>
              <p:nvPr/>
            </p:nvSpPr>
            <p:spPr bwMode="auto">
              <a:xfrm>
                <a:off x="35521" y="19921"/>
                <a:ext cx="1462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5" name="AutoShape 26"/>
              <p:cNvCxnSpPr>
                <a:cxnSpLocks noChangeShapeType="1"/>
              </p:cNvCxnSpPr>
              <p:nvPr/>
            </p:nvCxnSpPr>
            <p:spPr bwMode="auto">
              <a:xfrm>
                <a:off x="11493" y="8151"/>
                <a:ext cx="12535" cy="13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" name="AutoShape 27"/>
              <p:cNvCxnSpPr>
                <a:cxnSpLocks noChangeShapeType="1"/>
              </p:cNvCxnSpPr>
              <p:nvPr/>
            </p:nvCxnSpPr>
            <p:spPr bwMode="auto">
              <a:xfrm>
                <a:off x="28206" y="8151"/>
                <a:ext cx="12535" cy="127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7" name="Line 28"/>
              <p:cNvSpPr>
                <a:spLocks noChangeShapeType="1"/>
              </p:cNvSpPr>
              <p:nvPr/>
            </p:nvSpPr>
            <p:spPr bwMode="auto">
              <a:xfrm>
                <a:off x="12541" y="1652"/>
                <a:ext cx="0" cy="8312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Line 29"/>
              <p:cNvSpPr>
                <a:spLocks noChangeShapeType="1"/>
              </p:cNvSpPr>
              <p:nvPr/>
            </p:nvSpPr>
            <p:spPr bwMode="auto">
              <a:xfrm>
                <a:off x="16713" y="14489"/>
                <a:ext cx="6" cy="8152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Line 30"/>
              <p:cNvSpPr>
                <a:spLocks noChangeShapeType="1"/>
              </p:cNvSpPr>
              <p:nvPr/>
            </p:nvSpPr>
            <p:spPr bwMode="auto">
              <a:xfrm>
                <a:off x="21939" y="14489"/>
                <a:ext cx="6" cy="8152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Line 31"/>
              <p:cNvSpPr>
                <a:spLocks noChangeShapeType="1"/>
              </p:cNvSpPr>
              <p:nvPr/>
            </p:nvSpPr>
            <p:spPr bwMode="auto">
              <a:xfrm>
                <a:off x="7308" y="1652"/>
                <a:ext cx="13" cy="8312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Line 32"/>
              <p:cNvSpPr>
                <a:spLocks noChangeShapeType="1"/>
              </p:cNvSpPr>
              <p:nvPr/>
            </p:nvSpPr>
            <p:spPr bwMode="auto">
              <a:xfrm flipH="1">
                <a:off x="24035" y="1790"/>
                <a:ext cx="63" cy="9074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Line 33"/>
              <p:cNvSpPr>
                <a:spLocks noChangeShapeType="1"/>
              </p:cNvSpPr>
              <p:nvPr/>
            </p:nvSpPr>
            <p:spPr bwMode="auto">
              <a:xfrm>
                <a:off x="29261" y="1652"/>
                <a:ext cx="0" cy="9212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Line 34"/>
              <p:cNvSpPr>
                <a:spLocks noChangeShapeType="1"/>
              </p:cNvSpPr>
              <p:nvPr/>
            </p:nvSpPr>
            <p:spPr bwMode="auto">
              <a:xfrm>
                <a:off x="40741" y="1652"/>
                <a:ext cx="7" cy="9218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Line 35"/>
              <p:cNvSpPr>
                <a:spLocks noChangeShapeType="1"/>
              </p:cNvSpPr>
              <p:nvPr/>
            </p:nvSpPr>
            <p:spPr bwMode="auto">
              <a:xfrm flipH="1">
                <a:off x="45974" y="1652"/>
                <a:ext cx="74" cy="9212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Line 36"/>
              <p:cNvSpPr>
                <a:spLocks noChangeShapeType="1"/>
              </p:cNvSpPr>
              <p:nvPr/>
            </p:nvSpPr>
            <p:spPr bwMode="auto">
              <a:xfrm>
                <a:off x="24028" y="14489"/>
                <a:ext cx="7" cy="8152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Line 37"/>
              <p:cNvSpPr>
                <a:spLocks noChangeShapeType="1"/>
              </p:cNvSpPr>
              <p:nvPr/>
            </p:nvSpPr>
            <p:spPr bwMode="auto">
              <a:xfrm>
                <a:off x="29254" y="14489"/>
                <a:ext cx="7" cy="8152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Line 38"/>
              <p:cNvSpPr>
                <a:spLocks noChangeShapeType="1"/>
              </p:cNvSpPr>
              <p:nvPr/>
            </p:nvSpPr>
            <p:spPr bwMode="auto">
              <a:xfrm>
                <a:off x="31343" y="14489"/>
                <a:ext cx="7" cy="8152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Line 39"/>
              <p:cNvSpPr>
                <a:spLocks noChangeShapeType="1"/>
              </p:cNvSpPr>
              <p:nvPr/>
            </p:nvSpPr>
            <p:spPr bwMode="auto">
              <a:xfrm>
                <a:off x="36563" y="14489"/>
                <a:ext cx="13" cy="8152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39" name="AutoShape 40"/>
              <p:cNvCxnSpPr>
                <a:cxnSpLocks noChangeShapeType="1"/>
              </p:cNvCxnSpPr>
              <p:nvPr/>
            </p:nvCxnSpPr>
            <p:spPr bwMode="auto">
              <a:xfrm>
                <a:off x="7321" y="9964"/>
                <a:ext cx="9392" cy="4525"/>
              </a:xfrm>
              <a:prstGeom prst="straightConnector1">
                <a:avLst/>
              </a:prstGeom>
              <a:noFill/>
              <a:ln w="9525">
                <a:solidFill>
                  <a:srgbClr val="339966"/>
                </a:solidFill>
                <a:prstDash val="lgDashDotDot"/>
                <a:round/>
                <a:headEnd/>
                <a:tailEnd/>
              </a:ln>
            </p:spPr>
          </p:cxnSp>
          <p:cxnSp>
            <p:nvCxnSpPr>
              <p:cNvPr id="40" name="AutoShape 41"/>
              <p:cNvCxnSpPr>
                <a:cxnSpLocks noChangeShapeType="1"/>
              </p:cNvCxnSpPr>
              <p:nvPr/>
            </p:nvCxnSpPr>
            <p:spPr bwMode="auto">
              <a:xfrm>
                <a:off x="12541" y="9964"/>
                <a:ext cx="9398" cy="4525"/>
              </a:xfrm>
              <a:prstGeom prst="straightConnector1">
                <a:avLst/>
              </a:prstGeom>
              <a:noFill/>
              <a:ln w="9525">
                <a:solidFill>
                  <a:srgbClr val="339966"/>
                </a:solidFill>
                <a:prstDash val="lgDashDotDot"/>
                <a:round/>
                <a:headEnd/>
                <a:tailEnd/>
              </a:ln>
            </p:spPr>
          </p:cxnSp>
          <p:cxnSp>
            <p:nvCxnSpPr>
              <p:cNvPr id="41" name="AutoShape 42"/>
              <p:cNvCxnSpPr>
                <a:cxnSpLocks noChangeShapeType="1"/>
              </p:cNvCxnSpPr>
              <p:nvPr/>
            </p:nvCxnSpPr>
            <p:spPr bwMode="auto">
              <a:xfrm flipH="1">
                <a:off x="24028" y="10864"/>
                <a:ext cx="7" cy="3625"/>
              </a:xfrm>
              <a:prstGeom prst="straightConnector1">
                <a:avLst/>
              </a:prstGeom>
              <a:noFill/>
              <a:ln w="9525">
                <a:solidFill>
                  <a:srgbClr val="339966"/>
                </a:solidFill>
                <a:prstDash val="lgDashDotDot"/>
                <a:round/>
                <a:headEnd/>
                <a:tailEnd/>
              </a:ln>
            </p:spPr>
          </p:cxnSp>
          <p:cxnSp>
            <p:nvCxnSpPr>
              <p:cNvPr id="42" name="AutoShape 43"/>
              <p:cNvCxnSpPr>
                <a:cxnSpLocks noChangeShapeType="1"/>
              </p:cNvCxnSpPr>
              <p:nvPr/>
            </p:nvCxnSpPr>
            <p:spPr bwMode="auto">
              <a:xfrm flipH="1">
                <a:off x="29254" y="10864"/>
                <a:ext cx="7" cy="3625"/>
              </a:xfrm>
              <a:prstGeom prst="straightConnector1">
                <a:avLst/>
              </a:prstGeom>
              <a:noFill/>
              <a:ln w="9525">
                <a:solidFill>
                  <a:srgbClr val="339966"/>
                </a:solidFill>
                <a:prstDash val="lgDashDotDot"/>
                <a:round/>
                <a:headEnd/>
                <a:tailEnd/>
              </a:ln>
            </p:spPr>
          </p:cxnSp>
          <p:cxnSp>
            <p:nvCxnSpPr>
              <p:cNvPr id="43" name="AutoShape 44"/>
              <p:cNvCxnSpPr>
                <a:cxnSpLocks noChangeShapeType="1"/>
              </p:cNvCxnSpPr>
              <p:nvPr/>
            </p:nvCxnSpPr>
            <p:spPr bwMode="auto">
              <a:xfrm flipV="1">
                <a:off x="31343" y="10870"/>
                <a:ext cx="9405" cy="3619"/>
              </a:xfrm>
              <a:prstGeom prst="straightConnector1">
                <a:avLst/>
              </a:prstGeom>
              <a:noFill/>
              <a:ln w="9525">
                <a:solidFill>
                  <a:srgbClr val="339966"/>
                </a:solidFill>
                <a:prstDash val="lgDashDotDot"/>
                <a:round/>
                <a:headEnd/>
                <a:tailEnd/>
              </a:ln>
            </p:spPr>
          </p:cxnSp>
          <p:cxnSp>
            <p:nvCxnSpPr>
              <p:cNvPr id="44" name="AutoShape 45"/>
              <p:cNvCxnSpPr>
                <a:cxnSpLocks noChangeShapeType="1"/>
              </p:cNvCxnSpPr>
              <p:nvPr/>
            </p:nvCxnSpPr>
            <p:spPr bwMode="auto">
              <a:xfrm flipV="1">
                <a:off x="36563" y="10864"/>
                <a:ext cx="9411" cy="3625"/>
              </a:xfrm>
              <a:prstGeom prst="straightConnector1">
                <a:avLst/>
              </a:prstGeom>
              <a:noFill/>
              <a:ln w="9525">
                <a:solidFill>
                  <a:srgbClr val="339966"/>
                </a:solidFill>
                <a:prstDash val="lgDashDotDot"/>
                <a:round/>
                <a:headEnd/>
                <a:tailEnd/>
              </a:ln>
            </p:spPr>
          </p:cxnSp>
          <p:sp>
            <p:nvSpPr>
              <p:cNvPr id="45" name="Text Box 46"/>
              <p:cNvSpPr txBox="1">
                <a:spLocks noChangeArrowheads="1"/>
              </p:cNvSpPr>
              <p:nvPr/>
            </p:nvSpPr>
            <p:spPr bwMode="auto">
              <a:xfrm>
                <a:off x="21813" y="78"/>
                <a:ext cx="9530" cy="16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1323" tIns="35662" rIns="71323" bIns="35662"/>
              <a:lstStyle/>
              <a:p>
                <a:pPr algn="ctr"/>
                <a:r>
                  <a:rPr lang="en-US" altLang="zh-CN" sz="1400" b="1" dirty="0">
                    <a:latin typeface="Century Gothic" panose="020B0502020202020204" pitchFamily="34" charset="0"/>
                    <a:cs typeface="+mn-ea"/>
                    <a:sym typeface="+mn-lt"/>
                  </a:rPr>
                  <a:t>Sequence N</a:t>
                </a:r>
              </a:p>
            </p:txBody>
          </p:sp>
          <p:sp>
            <p:nvSpPr>
              <p:cNvPr id="47" name="Text Box 48"/>
              <p:cNvSpPr txBox="1">
                <a:spLocks noChangeArrowheads="1"/>
              </p:cNvSpPr>
              <p:nvPr/>
            </p:nvSpPr>
            <p:spPr bwMode="auto">
              <a:xfrm>
                <a:off x="4115" y="0"/>
                <a:ext cx="11502" cy="16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1323" tIns="35662" rIns="71323" bIns="35662"/>
              <a:lstStyle/>
              <a:p>
                <a:pPr algn="ctr"/>
                <a:r>
                  <a:rPr lang="en-US" altLang="zh-CN" sz="1400" b="1" dirty="0" smtClean="0">
                    <a:latin typeface="Century Gothic" panose="020B0502020202020204" pitchFamily="34" charset="0"/>
                    <a:cs typeface="+mn-ea"/>
                    <a:sym typeface="+mn-lt"/>
                  </a:rPr>
                  <a:t>Sequence N-1</a:t>
                </a:r>
                <a:endParaRPr lang="en-US" altLang="zh-CN" b="1" dirty="0">
                  <a:cs typeface="+mn-ea"/>
                  <a:sym typeface="+mn-lt"/>
                </a:endParaRPr>
              </a:p>
            </p:txBody>
          </p:sp>
          <p:sp>
            <p:nvSpPr>
              <p:cNvPr id="48" name="Text Box 49"/>
              <p:cNvSpPr txBox="1">
                <a:spLocks noChangeArrowheads="1"/>
              </p:cNvSpPr>
              <p:nvPr/>
            </p:nvSpPr>
            <p:spPr bwMode="auto">
              <a:xfrm>
                <a:off x="36968" y="0"/>
                <a:ext cx="11805" cy="16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1323" tIns="35662" rIns="71323" bIns="35662"/>
              <a:lstStyle/>
              <a:p>
                <a:pPr algn="ctr"/>
                <a:r>
                  <a:rPr lang="en-US" altLang="zh-CN" sz="1400" b="1" dirty="0">
                    <a:latin typeface="Century Gothic" panose="020B0502020202020204" pitchFamily="34" charset="0"/>
                    <a:cs typeface="+mn-ea"/>
                    <a:sym typeface="+mn-lt"/>
                  </a:rPr>
                  <a:t>Sequence N+1</a:t>
                </a:r>
              </a:p>
              <a:p>
                <a:endParaRPr lang="en-US" altLang="zh-CN" dirty="0">
                  <a:cs typeface="+mn-ea"/>
                  <a:sym typeface="+mn-lt"/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2925351" y="2396823"/>
              <a:ext cx="1402540" cy="738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>
                  <a:latin typeface="Century Gothic" panose="020B0502020202020204" pitchFamily="34" charset="0"/>
                </a:rPr>
                <a:t>Long Interval between two signals</a:t>
              </a:r>
              <a:endParaRPr lang="zh-CN" alt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4110425" y="5530840"/>
              <a:ext cx="16981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>
                  <a:latin typeface="Century Gothic" panose="020B0502020202020204" pitchFamily="34" charset="0"/>
                </a:rPr>
                <a:t>Only save interested part</a:t>
              </a:r>
              <a:endParaRPr lang="zh-CN" altLang="en-US" sz="1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3" name="内容占位符 2"/>
          <p:cNvSpPr txBox="1">
            <a:spLocks/>
          </p:cNvSpPr>
          <p:nvPr/>
        </p:nvSpPr>
        <p:spPr>
          <a:xfrm>
            <a:off x="181023" y="1050830"/>
            <a:ext cx="3619574" cy="1246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400" b="0" dirty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In Sequence mode, the dead time is only 1/5 of normal mode. Increasing the probability</a:t>
            </a:r>
            <a:br>
              <a:rPr lang="en-US" altLang="zh-CN" sz="1400" b="0" dirty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</a:br>
            <a:r>
              <a:rPr lang="en-US" altLang="zh-CN" sz="1400" b="0" dirty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to capture anomalies.</a:t>
            </a:r>
          </a:p>
        </p:txBody>
      </p:sp>
    </p:spTree>
    <p:extLst>
      <p:ext uri="{BB962C8B-B14F-4D97-AF65-F5344CB8AC3E}">
        <p14:creationId xmlns:p14="http://schemas.microsoft.com/office/powerpoint/2010/main" val="251397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" y="428"/>
            <a:ext cx="12191239" cy="685757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94954" y="2794293"/>
            <a:ext cx="4815606" cy="1912085"/>
            <a:chOff x="561172" y="2362359"/>
            <a:chExt cx="4485223" cy="1767718"/>
          </a:xfrm>
        </p:grpSpPr>
        <p:pic>
          <p:nvPicPr>
            <p:cNvPr id="6" name="图片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1172" y="2362359"/>
              <a:ext cx="4485223" cy="1767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文本框 55"/>
            <p:cNvSpPr txBox="1">
              <a:spLocks noChangeArrowheads="1"/>
            </p:cNvSpPr>
            <p:nvPr/>
          </p:nvSpPr>
          <p:spPr bwMode="auto">
            <a:xfrm>
              <a:off x="1874816" y="3114369"/>
              <a:ext cx="653108" cy="400110"/>
            </a:xfrm>
            <a:prstGeom prst="rect">
              <a:avLst/>
            </a:prstGeom>
            <a:solidFill>
              <a:schemeClr val="bg2">
                <a:alpha val="56078"/>
              </a:schemeClr>
            </a:solidFill>
            <a:ln w="28575">
              <a:solidFill>
                <a:schemeClr val="accent1"/>
              </a:solidFill>
              <a:prstDash val="sys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zh-CN" sz="1100" b="1" dirty="0">
                  <a:solidFill>
                    <a:schemeClr val="accent1"/>
                  </a:solidFill>
                  <a:cs typeface="+mn-ea"/>
                  <a:sym typeface="+mn-lt"/>
                </a:rPr>
                <a:t>60S</a:t>
              </a:r>
              <a:r>
                <a:rPr lang="en-US" altLang="zh-CN" sz="2000" b="1" dirty="0">
                  <a:solidFill>
                    <a:schemeClr val="accent1"/>
                  </a:solidFill>
                  <a:cs typeface="+mn-ea"/>
                  <a:sym typeface="+mn-lt"/>
                </a:rPr>
                <a:t> </a:t>
              </a:r>
              <a:endParaRPr lang="zh-CN" altLang="en-US" sz="20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55"/>
            <p:cNvSpPr txBox="1">
              <a:spLocks noChangeArrowheads="1"/>
            </p:cNvSpPr>
            <p:nvPr/>
          </p:nvSpPr>
          <p:spPr bwMode="auto">
            <a:xfrm>
              <a:off x="3209561" y="3114369"/>
              <a:ext cx="655168" cy="400110"/>
            </a:xfrm>
            <a:prstGeom prst="rect">
              <a:avLst/>
            </a:prstGeom>
            <a:solidFill>
              <a:schemeClr val="bg2">
                <a:alpha val="56078"/>
              </a:schemeClr>
            </a:solidFill>
            <a:ln w="28575">
              <a:solidFill>
                <a:schemeClr val="accent1"/>
              </a:solidFill>
              <a:prstDash val="sys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zh-CN" sz="1100" b="1" dirty="0">
                  <a:solidFill>
                    <a:schemeClr val="accent1"/>
                  </a:solidFill>
                  <a:cs typeface="+mn-ea"/>
                  <a:sym typeface="+mn-lt"/>
                </a:rPr>
                <a:t>60S</a:t>
              </a:r>
              <a:r>
                <a:rPr lang="en-US" altLang="zh-CN" sz="2000" b="1" dirty="0">
                  <a:solidFill>
                    <a:schemeClr val="accent1"/>
                  </a:solidFill>
                  <a:cs typeface="+mn-ea"/>
                  <a:sym typeface="+mn-lt"/>
                </a:rPr>
                <a:t> </a:t>
              </a:r>
              <a:endParaRPr lang="zh-CN" altLang="en-US" sz="20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内容占位符 2"/>
          <p:cNvSpPr txBox="1">
            <a:spLocks/>
          </p:cNvSpPr>
          <p:nvPr/>
        </p:nvSpPr>
        <p:spPr>
          <a:xfrm>
            <a:off x="298552" y="1463498"/>
            <a:ext cx="7789415" cy="3998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400" b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Capture long interval </a:t>
            </a:r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important signals </a:t>
            </a:r>
            <a:r>
              <a:rPr lang="en-US" altLang="zh-CN" sz="1400" b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and </a:t>
            </a:r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 leave out idle time</a:t>
            </a:r>
          </a:p>
          <a:p>
            <a:pPr lvl="0"/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Time stamp of each segment to analyze the frequency of the event.</a:t>
            </a:r>
            <a:endParaRPr lang="en-US" altLang="zh-CN" sz="1400" b="0" dirty="0">
              <a:solidFill>
                <a:sysClr val="windowText" lastClr="000000"/>
              </a:solidFill>
              <a:latin typeface="Century Gothic" panose="020B0502020202020204" pitchFamily="34" charset="0"/>
              <a:ea typeface="微软雅黑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uisse Int'l"/>
              <a:ea typeface="微软雅黑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63" y="2250961"/>
            <a:ext cx="6478116" cy="3795771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8574704" y="2985457"/>
            <a:ext cx="1026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Δ</a:t>
            </a:r>
            <a:r>
              <a:rPr lang="en-US" altLang="zh-CN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 = 60s</a:t>
            </a:r>
            <a:endParaRPr lang="zh-CN" alt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551303" y="2946616"/>
            <a:ext cx="720259" cy="41623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0" y="-10602"/>
            <a:ext cx="3098042" cy="982639"/>
          </a:xfrm>
          <a:prstGeom prst="rect">
            <a:avLst/>
          </a:prstGeom>
          <a:solidFill>
            <a:srgbClr val="1634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25338" y="203719"/>
            <a:ext cx="2481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Sequence</a:t>
            </a:r>
            <a:endParaRPr lang="zh-CN" altLang="en-US" sz="3000" b="1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57492" y="4706378"/>
            <a:ext cx="2491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Combine with </a:t>
            </a:r>
            <a:r>
              <a:rPr lang="en-US" altLang="zh-CN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History</a:t>
            </a:r>
            <a:endParaRPr lang="zh-CN" alt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551303" y="3462904"/>
            <a:ext cx="720259" cy="41623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9551303" y="3979192"/>
            <a:ext cx="720259" cy="41623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17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6" y="428"/>
            <a:ext cx="12191239" cy="68575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733" y="1756229"/>
            <a:ext cx="7859127" cy="4615543"/>
          </a:xfrm>
          <a:prstGeom prst="rect">
            <a:avLst/>
          </a:prstGeom>
        </p:spPr>
      </p:pic>
      <p:sp>
        <p:nvSpPr>
          <p:cNvPr id="8" name="内容占位符 2"/>
          <p:cNvSpPr txBox="1">
            <a:spLocks/>
          </p:cNvSpPr>
          <p:nvPr/>
        </p:nvSpPr>
        <p:spPr>
          <a:xfrm>
            <a:off x="6334869" y="5090346"/>
            <a:ext cx="3914600" cy="758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400" dirty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Running </a:t>
            </a:r>
            <a:r>
              <a:rPr lang="en-US" altLang="zh-CN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in background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Maximum </a:t>
            </a:r>
            <a:r>
              <a:rPr lang="en-US" altLang="zh-CN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records 100,000 frames</a:t>
            </a:r>
            <a:endParaRPr lang="en-US" altLang="zh-CN" sz="1400" dirty="0">
              <a:solidFill>
                <a:schemeClr val="bg1"/>
              </a:solidFill>
              <a:latin typeface="Century Gothic" panose="020B0502020202020204" pitchFamily="34" charset="0"/>
              <a:ea typeface="微软雅黑"/>
            </a:endParaRPr>
          </a:p>
          <a:p>
            <a:pPr marL="0" lvl="0" indent="0">
              <a:buNone/>
            </a:pPr>
            <a:endParaRPr lang="en-US" altLang="zh-CN" sz="1400" dirty="0">
              <a:solidFill>
                <a:schemeClr val="bg1"/>
              </a:solidFill>
              <a:latin typeface="Century Gothic" panose="020B0502020202020204" pitchFamily="34" charset="0"/>
              <a:ea typeface="微软雅黑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B90"/>
              </a:buClr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-10602"/>
            <a:ext cx="3098042" cy="982639"/>
            <a:chOff x="0" y="-10602"/>
            <a:chExt cx="3098042" cy="982639"/>
          </a:xfrm>
        </p:grpSpPr>
        <p:sp>
          <p:nvSpPr>
            <p:cNvPr id="9" name="矩形 8"/>
            <p:cNvSpPr/>
            <p:nvPr/>
          </p:nvSpPr>
          <p:spPr>
            <a:xfrm>
              <a:off x="0" y="-10602"/>
              <a:ext cx="3098042" cy="982639"/>
            </a:xfrm>
            <a:prstGeom prst="rect">
              <a:avLst/>
            </a:prstGeom>
            <a:solidFill>
              <a:srgbClr val="1634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16407" y="178740"/>
              <a:ext cx="17058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 b="1" spc="3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History</a:t>
              </a:r>
              <a:endParaRPr lang="zh-CN" altLang="en-US" sz="3000" b="1" spc="3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322693"/>
            <a:ext cx="3928119" cy="3535307"/>
          </a:xfrm>
          <a:prstGeom prst="rect">
            <a:avLst/>
          </a:prstGeom>
          <a:effectLst>
            <a:softEdge rad="0"/>
          </a:effectLst>
        </p:spPr>
      </p:pic>
      <p:sp>
        <p:nvSpPr>
          <p:cNvPr id="3" name="圆角矩形 2"/>
          <p:cNvSpPr/>
          <p:nvPr/>
        </p:nvSpPr>
        <p:spPr>
          <a:xfrm>
            <a:off x="1843314" y="6371772"/>
            <a:ext cx="580572" cy="457200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688977" y="4506685"/>
            <a:ext cx="2409065" cy="457200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3098042" y="2979057"/>
            <a:ext cx="1128377" cy="1527628"/>
          </a:xfrm>
          <a:prstGeom prst="straightConnector1">
            <a:avLst/>
          </a:prstGeom>
          <a:ln w="285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圆角矩形 22"/>
          <p:cNvSpPr/>
          <p:nvPr/>
        </p:nvSpPr>
        <p:spPr>
          <a:xfrm>
            <a:off x="4241733" y="2137229"/>
            <a:ext cx="1709124" cy="2681514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950857" y="2664022"/>
            <a:ext cx="2699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Navigation between frames</a:t>
            </a:r>
          </a:p>
        </p:txBody>
      </p:sp>
    </p:spTree>
    <p:extLst>
      <p:ext uri="{BB962C8B-B14F-4D97-AF65-F5344CB8AC3E}">
        <p14:creationId xmlns:p14="http://schemas.microsoft.com/office/powerpoint/2010/main" val="124864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1239" cy="6857572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1" y="-10602"/>
            <a:ext cx="4005943" cy="982639"/>
            <a:chOff x="-1" y="-10602"/>
            <a:chExt cx="4005943" cy="982639"/>
          </a:xfrm>
        </p:grpSpPr>
        <p:sp>
          <p:nvSpPr>
            <p:cNvPr id="17" name="矩形 16"/>
            <p:cNvSpPr/>
            <p:nvPr/>
          </p:nvSpPr>
          <p:spPr>
            <a:xfrm>
              <a:off x="-1" y="-10602"/>
              <a:ext cx="4005943" cy="982639"/>
            </a:xfrm>
            <a:prstGeom prst="rect">
              <a:avLst/>
            </a:prstGeom>
            <a:solidFill>
              <a:srgbClr val="1634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55584" y="145878"/>
              <a:ext cx="341088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 b="1" spc="3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Measurement</a:t>
              </a:r>
              <a:endParaRPr lang="zh-CN" altLang="en-US" sz="3000" b="1" spc="3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86" y="422877"/>
            <a:ext cx="7452361" cy="436661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0507" y="3859119"/>
            <a:ext cx="3425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pc="300" dirty="0" smtClean="0">
                <a:solidFill>
                  <a:srgbClr val="FF6600"/>
                </a:solidFill>
                <a:latin typeface="Century Gothic" panose="020B0502020202020204" pitchFamily="34" charset="0"/>
              </a:rPr>
              <a:t>38 kinds of measurements</a:t>
            </a:r>
            <a:endParaRPr lang="zh-CN" altLang="en-US" sz="1400" b="1" spc="300" dirty="0">
              <a:solidFill>
                <a:srgbClr val="FF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584795" y="699876"/>
            <a:ext cx="1299434" cy="207235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8495845" y="1276745"/>
            <a:ext cx="147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FF6600"/>
                </a:solidFill>
                <a:latin typeface="Century Gothic" panose="020B0502020202020204" pitchFamily="34" charset="0"/>
              </a:rPr>
              <a:t>Gate </a:t>
            </a:r>
          </a:p>
          <a:p>
            <a:pPr algn="ctr"/>
            <a:r>
              <a:rPr lang="en-US" altLang="zh-CN" sz="1400" b="1" dirty="0" smtClean="0">
                <a:solidFill>
                  <a:srgbClr val="FF6600"/>
                </a:solidFill>
                <a:latin typeface="Century Gothic" panose="020B0502020202020204" pitchFamily="34" charset="0"/>
              </a:rPr>
              <a:t>Measurement </a:t>
            </a:r>
            <a:endParaRPr lang="zh-CN" altLang="en-US" sz="1400" b="1" dirty="0">
              <a:solidFill>
                <a:srgbClr val="FF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817832" y="1071189"/>
            <a:ext cx="1575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spc="300" dirty="0" smtClean="0">
                <a:solidFill>
                  <a:srgbClr val="FF6600"/>
                </a:solidFill>
                <a:latin typeface="Century Gothic" panose="020B0502020202020204" pitchFamily="34" charset="0"/>
              </a:rPr>
              <a:t>Histogram</a:t>
            </a:r>
            <a:endParaRPr lang="zh-CN" altLang="en-US" sz="1400" b="1" spc="300" dirty="0">
              <a:solidFill>
                <a:srgbClr val="FF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705227" y="2923902"/>
            <a:ext cx="5950858" cy="139226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>
            <a:off x="8406897" y="4370763"/>
            <a:ext cx="314384" cy="41873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13" y="1082924"/>
            <a:ext cx="4134751" cy="257374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9584" y="4235175"/>
            <a:ext cx="4148177" cy="2246769"/>
          </a:xfrm>
          <a:prstGeom prst="rect">
            <a:avLst/>
          </a:prstGeom>
          <a:solidFill>
            <a:srgbClr val="163479"/>
          </a:solidFill>
          <a:ln w="38100">
            <a:solidFill>
              <a:srgbClr val="003B9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Vertical: Amplitude values, Mean&amp;Stdev&amp;RMS calculations , Overshoot parameters, Level measured at trigger position</a:t>
            </a:r>
          </a:p>
          <a:p>
            <a:endParaRPr lang="en-US" altLang="zh-CN" sz="1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altLang="zh-CN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Horizontal: Period, Frequency, Time difference between edges, Rise/Fall time, Duty, Delay, </a:t>
            </a:r>
          </a:p>
          <a:p>
            <a:r>
              <a:rPr lang="en-US" altLang="zh-CN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Difference between two continuous periods</a:t>
            </a:r>
          </a:p>
          <a:p>
            <a:endParaRPr lang="en-US" altLang="zh-CN" sz="1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altLang="zh-CN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CH Delay: Phase difference, Time interval between two channels edges, Skew</a:t>
            </a:r>
            <a:endParaRPr lang="en-US" altLang="zh-CN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内容占位符 2"/>
          <p:cNvSpPr txBox="1">
            <a:spLocks/>
          </p:cNvSpPr>
          <p:nvPr/>
        </p:nvSpPr>
        <p:spPr>
          <a:xfrm>
            <a:off x="6251324" y="4961386"/>
            <a:ext cx="4939914" cy="1532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5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6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6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6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Display 5 measurement statistics simultaneously</a:t>
            </a:r>
          </a:p>
          <a:p>
            <a:pPr lvl="0"/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38 automatic measurements</a:t>
            </a:r>
          </a:p>
          <a:p>
            <a:pPr lvl="0"/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Gate measurement  by cursors supported</a:t>
            </a:r>
          </a:p>
          <a:p>
            <a:pPr lvl="0"/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Measure on analog and digital channels, zoom, math, and Ref </a:t>
            </a:r>
          </a:p>
        </p:txBody>
      </p:sp>
    </p:spTree>
    <p:extLst>
      <p:ext uri="{BB962C8B-B14F-4D97-AF65-F5344CB8AC3E}">
        <p14:creationId xmlns:p14="http://schemas.microsoft.com/office/powerpoint/2010/main" val="6915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17" b="-32"/>
          <a:stretch/>
        </p:blipFill>
        <p:spPr>
          <a:xfrm>
            <a:off x="9651746" y="295798"/>
            <a:ext cx="1789252" cy="28497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3821373" cy="6858000"/>
          </a:xfrm>
          <a:prstGeom prst="rect">
            <a:avLst/>
          </a:prstGeom>
          <a:solidFill>
            <a:srgbClr val="003B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Century Gothic" panose="020B0502020202020204" pitchFamily="34" charset="0"/>
              </a:rPr>
              <a:t>      </a:t>
            </a:r>
          </a:p>
          <a:p>
            <a:pPr algn="ctr"/>
            <a:endParaRPr lang="en-US" altLang="zh-CN" sz="3200" b="1" dirty="0">
              <a:latin typeface="Century Gothic" panose="020B0502020202020204" pitchFamily="34" charset="0"/>
            </a:endParaRPr>
          </a:p>
          <a:p>
            <a:pPr algn="ctr"/>
            <a:endParaRPr lang="en-US" altLang="zh-CN" sz="3200" b="1" dirty="0" smtClean="0">
              <a:latin typeface="Century Gothic" panose="020B0502020202020204" pitchFamily="34" charset="0"/>
            </a:endParaRPr>
          </a:p>
        </p:txBody>
      </p:sp>
      <p:pic>
        <p:nvPicPr>
          <p:cNvPr id="6" name="Picture 13" descr="SP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4826" y="6175683"/>
            <a:ext cx="1394849" cy="38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rgbClr val="FE6801"/>
            </a:glow>
            <a:reflection blurRad="50800" stA="98000" endPos="32000" dist="152400" dir="5400000" sy="-100000" algn="bl" rotWithShape="0"/>
          </a:effectLst>
        </p:spPr>
      </p:pic>
      <p:sp>
        <p:nvSpPr>
          <p:cNvPr id="3" name="文本框 2"/>
          <p:cNvSpPr txBox="1"/>
          <p:nvPr/>
        </p:nvSpPr>
        <p:spPr>
          <a:xfrm>
            <a:off x="185447" y="580768"/>
            <a:ext cx="36359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SDS5000X</a:t>
            </a:r>
          </a:p>
          <a:p>
            <a:endParaRPr lang="en-US" altLang="zh-CN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altLang="zh-CN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Introduction</a:t>
            </a:r>
            <a:endParaRPr lang="en-US" altLang="zh-CN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altLang="zh-CN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altLang="zh-CN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Features </a:t>
            </a:r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&amp; Benefits </a:t>
            </a:r>
          </a:p>
          <a:p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  </a:t>
            </a:r>
          </a:p>
          <a:p>
            <a:r>
              <a:rPr lang="en-US" altLang="zh-CN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Ordering </a:t>
            </a:r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Info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40992" y="5279701"/>
            <a:ext cx="5647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3B90"/>
                </a:solidFill>
                <a:latin typeface="Century Gothic" panose="020B0502020202020204" pitchFamily="34" charset="0"/>
              </a:rPr>
              <a:t>Touch for a solution</a:t>
            </a:r>
            <a:endParaRPr lang="zh-CN" altLang="en-US" sz="3600" b="1" dirty="0">
              <a:solidFill>
                <a:srgbClr val="003B9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500" y="684740"/>
            <a:ext cx="7517175" cy="456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1239" cy="6857572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0" y="-10602"/>
            <a:ext cx="4949372" cy="982639"/>
            <a:chOff x="0" y="-10602"/>
            <a:chExt cx="4949372" cy="982639"/>
          </a:xfrm>
        </p:grpSpPr>
        <p:sp>
          <p:nvSpPr>
            <p:cNvPr id="17" name="矩形 16"/>
            <p:cNvSpPr/>
            <p:nvPr/>
          </p:nvSpPr>
          <p:spPr>
            <a:xfrm>
              <a:off x="0" y="-10602"/>
              <a:ext cx="4949372" cy="982639"/>
            </a:xfrm>
            <a:prstGeom prst="rect">
              <a:avLst/>
            </a:prstGeom>
            <a:solidFill>
              <a:srgbClr val="1634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97529" y="145878"/>
              <a:ext cx="449218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 b="1" spc="3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Jitter Measurement</a:t>
              </a:r>
              <a:endParaRPr lang="zh-CN" altLang="en-US" sz="3000" b="1" spc="3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89175" y="1541077"/>
            <a:ext cx="8103054" cy="4747883"/>
            <a:chOff x="1447345" y="1277144"/>
            <a:chExt cx="8103054" cy="4747883"/>
          </a:xfrm>
        </p:grpSpPr>
        <p:pic>
          <p:nvPicPr>
            <p:cNvPr id="1026" name="Picture 2" descr="C:\Users\Michael.Zeng\AppData\Roaming\Foxmail7\Temp-7480-20181226084527\Catch6C1F(12-26-09-14-07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345" y="1277144"/>
              <a:ext cx="8103054" cy="4747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4818743" y="5080000"/>
              <a:ext cx="435428" cy="304800"/>
            </a:xfrm>
            <a:prstGeom prst="rect">
              <a:avLst/>
            </a:prstGeom>
            <a:noFill/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778173" y="5080000"/>
              <a:ext cx="435428" cy="304800"/>
            </a:xfrm>
            <a:prstGeom prst="rect">
              <a:avLst/>
            </a:prstGeom>
            <a:noFill/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6264322" y="4247027"/>
              <a:ext cx="2565779" cy="646331"/>
            </a:xfrm>
            <a:prstGeom prst="rect">
              <a:avLst/>
            </a:prstGeom>
            <a:noFill/>
            <a:ln w="28575">
              <a:solidFill>
                <a:srgbClr val="FF66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</a:rPr>
                <a:t>Histogram to indicate the noise distribution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内容占位符 2"/>
          <p:cNvSpPr txBox="1">
            <a:spLocks/>
          </p:cNvSpPr>
          <p:nvPr/>
        </p:nvSpPr>
        <p:spPr>
          <a:xfrm>
            <a:off x="8536817" y="1541077"/>
            <a:ext cx="3509833" cy="2280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Measure the jitter of a </a:t>
            </a:r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10.001 MHz </a:t>
            </a:r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signal generated by DDS technology.</a:t>
            </a:r>
          </a:p>
          <a:p>
            <a:pPr lvl="0">
              <a:lnSpc>
                <a:spcPct val="150000"/>
              </a:lnSpc>
            </a:pPr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Simple steps: Trigger, Zoom, Measure</a:t>
            </a:r>
          </a:p>
        </p:txBody>
      </p:sp>
    </p:spTree>
    <p:extLst>
      <p:ext uri="{BB962C8B-B14F-4D97-AF65-F5344CB8AC3E}">
        <p14:creationId xmlns:p14="http://schemas.microsoft.com/office/powerpoint/2010/main" val="82530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239" cy="6857572"/>
          </a:xfrm>
          <a:prstGeom prst="rect">
            <a:avLst/>
          </a:prstGeom>
        </p:spPr>
      </p:pic>
      <p:pic>
        <p:nvPicPr>
          <p:cNvPr id="4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6402" y="1760886"/>
            <a:ext cx="6149241" cy="354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762" y="0"/>
            <a:ext cx="2141938" cy="982639"/>
          </a:xfrm>
          <a:prstGeom prst="rect">
            <a:avLst/>
          </a:prstGeom>
          <a:solidFill>
            <a:srgbClr val="1634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55585" y="145878"/>
            <a:ext cx="1500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MATH</a:t>
            </a:r>
            <a:endParaRPr lang="zh-CN" altLang="en-US" sz="3000" b="1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567" y="420538"/>
            <a:ext cx="1447619" cy="298095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618345" y="4243159"/>
            <a:ext cx="1817373" cy="46402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spc="300" dirty="0" smtClean="0">
                <a:latin typeface="Century Gothic" panose="020B0502020202020204" pitchFamily="34" charset="0"/>
              </a:rPr>
              <a:t>GATE INTEGRAL</a:t>
            </a:r>
            <a:endParaRPr lang="zh-CN" altLang="en-US" sz="1600" spc="300" dirty="0">
              <a:latin typeface="Century Gothic" panose="020B0502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745" y="1146812"/>
            <a:ext cx="3789409" cy="185581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2333767" y="2210936"/>
            <a:ext cx="525554" cy="395785"/>
          </a:xfrm>
          <a:prstGeom prst="round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2848428" y="1760886"/>
            <a:ext cx="974668" cy="635812"/>
          </a:xfrm>
          <a:prstGeom prst="straightConnector1">
            <a:avLst/>
          </a:prstGeom>
          <a:ln w="285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等腰三角形 9"/>
          <p:cNvSpPr/>
          <p:nvPr/>
        </p:nvSpPr>
        <p:spPr>
          <a:xfrm rot="16048134">
            <a:off x="5034150" y="2661151"/>
            <a:ext cx="338612" cy="38236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370777" y="4243159"/>
            <a:ext cx="5206154" cy="263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6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400" b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View a differential signal without differential </a:t>
            </a:r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probe</a:t>
            </a:r>
          </a:p>
          <a:p>
            <a:pPr lvl="0"/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Power Calculations (P = IV onscreen)</a:t>
            </a:r>
          </a:p>
          <a:p>
            <a:pPr lvl="0"/>
            <a:r>
              <a:rPr lang="en-US" altLang="zh-CN" sz="1400" b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Integrate power to calculate </a:t>
            </a:r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energy</a:t>
            </a:r>
          </a:p>
          <a:p>
            <a:pPr lvl="0"/>
            <a:r>
              <a:rPr lang="en-US" altLang="zh-CN" sz="1400" b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Ratio of amplified </a:t>
            </a:r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signals</a:t>
            </a:r>
          </a:p>
          <a:p>
            <a:pPr marL="0" lvl="0" indent="0">
              <a:buNone/>
            </a:pPr>
            <a:endParaRPr lang="en-US" altLang="zh-CN" sz="1400" b="0" dirty="0">
              <a:solidFill>
                <a:sysClr val="windowText" lastClr="000000"/>
              </a:solidFill>
              <a:latin typeface="Century Gothic" panose="020B0502020202020204" pitchFamily="34" charset="0"/>
              <a:ea typeface="微软雅黑"/>
            </a:endParaRPr>
          </a:p>
          <a:p>
            <a:pPr lvl="0"/>
            <a:endParaRPr lang="en-US" altLang="zh-CN" sz="1400" b="0" dirty="0" smtClean="0">
              <a:solidFill>
                <a:sysClr val="windowText" lastClr="000000"/>
              </a:solidFill>
              <a:latin typeface="Century Gothic" panose="020B0502020202020204" pitchFamily="34" charset="0"/>
              <a:ea typeface="微软雅黑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uisse Int'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50600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-13220"/>
            <a:ext cx="12191239" cy="6857572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4375" y="690057"/>
            <a:ext cx="7946697" cy="464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761" y="0"/>
            <a:ext cx="3213435" cy="982639"/>
          </a:xfrm>
          <a:prstGeom prst="rect">
            <a:avLst/>
          </a:prstGeom>
          <a:solidFill>
            <a:srgbClr val="1634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81909" y="214320"/>
            <a:ext cx="22511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2Mpts FFT</a:t>
            </a:r>
            <a:endParaRPr lang="zh-CN" altLang="en-US" sz="3000" b="1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76" y="999700"/>
            <a:ext cx="2917803" cy="48317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6379" y="1464193"/>
            <a:ext cx="3186606" cy="1856010"/>
          </a:xfrm>
          <a:prstGeom prst="rect">
            <a:avLst/>
          </a:prstGeom>
        </p:spPr>
      </p:pic>
      <p:sp>
        <p:nvSpPr>
          <p:cNvPr id="13" name="内容占位符 2"/>
          <p:cNvSpPr txBox="1">
            <a:spLocks/>
          </p:cNvSpPr>
          <p:nvPr/>
        </p:nvSpPr>
        <p:spPr>
          <a:xfrm>
            <a:off x="198800" y="6021188"/>
            <a:ext cx="3616657" cy="671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6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Edit Center Freq and division with pop-up keyboard easily</a:t>
            </a:r>
            <a:endParaRPr kumimoji="0" lang="en-US" altLang="zh-CN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endParaRPr lang="en-US" altLang="zh-CN" sz="1400" dirty="0">
              <a:solidFill>
                <a:sysClr val="windowText" lastClr="000000"/>
              </a:solidFill>
              <a:latin typeface="Century Gothic" panose="020B0502020202020204" pitchFamily="34" charset="0"/>
              <a:ea typeface="微软雅黑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B90"/>
              </a:buClr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</a:endParaRP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4186711" y="5503417"/>
            <a:ext cx="2953103" cy="11892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6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lang="en-US" altLang="zh-CN" sz="1500" b="0" dirty="0" smtClean="0">
                <a:latin typeface="Century Gothic" panose="020B0502020202020204" pitchFamily="34" charset="0"/>
                <a:ea typeface="微软雅黑"/>
              </a:rPr>
              <a:t>High calculation speed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lang="en-US" altLang="zh-CN" sz="1500" b="0" dirty="0" smtClean="0">
                <a:latin typeface="Century Gothic" panose="020B0502020202020204" pitchFamily="34" charset="0"/>
                <a:ea typeface="微软雅黑"/>
              </a:rPr>
              <a:t>Five types of Windows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lang="en-US" altLang="zh-CN" sz="1500" b="0" dirty="0" smtClean="0">
                <a:latin typeface="Century Gothic" panose="020B0502020202020204" pitchFamily="34" charset="0"/>
                <a:ea typeface="微软雅黑"/>
              </a:rPr>
              <a:t>Normal, Max-Hold, Average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zh-CN" sz="1500" b="0" dirty="0">
                <a:latin typeface="Century Gothic" panose="020B0502020202020204" pitchFamily="34" charset="0"/>
                <a:ea typeface="微软雅黑"/>
              </a:rPr>
              <a:t> </a:t>
            </a:r>
            <a:r>
              <a:rPr lang="en-US" altLang="zh-CN" sz="1500" b="0" dirty="0" smtClean="0">
                <a:latin typeface="Century Gothic" panose="020B0502020202020204" pitchFamily="34" charset="0"/>
                <a:ea typeface="微软雅黑"/>
              </a:rPr>
              <a:t>   FFT mode</a:t>
            </a:r>
            <a:endParaRPr kumimoji="0" lang="en-US" altLang="zh-CN" sz="15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微软雅黑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endParaRPr lang="en-US" altLang="zh-CN" dirty="0">
              <a:solidFill>
                <a:sysClr val="windowText" lastClr="000000"/>
              </a:solidFill>
              <a:latin typeface="+mj-lt"/>
              <a:ea typeface="微软雅黑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微软雅黑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B90"/>
              </a:buClr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微软雅黑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uisse Int'l"/>
              <a:ea typeface="微软雅黑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7342496" y="5495749"/>
            <a:ext cx="4230805" cy="1348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6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Extremely high FFT resolution</a:t>
            </a:r>
          </a:p>
          <a:p>
            <a:pPr marL="0" indent="0">
              <a:buNone/>
            </a:pPr>
            <a:r>
              <a:rPr lang="en-US" altLang="zh-CN" sz="1400" dirty="0">
                <a:latin typeface="Century Gothic" panose="020B0502020202020204" pitchFamily="34" charset="0"/>
                <a:ea typeface="微软雅黑"/>
              </a:rPr>
              <a:t> </a:t>
            </a:r>
            <a:r>
              <a:rPr lang="en-US" altLang="zh-CN" sz="1400" dirty="0" smtClean="0">
                <a:latin typeface="Century Gothic" panose="020B0502020202020204" pitchFamily="34" charset="0"/>
                <a:ea typeface="微软雅黑"/>
              </a:rPr>
              <a:t>  </a:t>
            </a:r>
            <a:r>
              <a:rPr lang="en-US" altLang="zh-CN" sz="1400" b="0" dirty="0">
                <a:latin typeface="Century Gothic" panose="020B0502020202020204" pitchFamily="34" charset="0"/>
              </a:rPr>
              <a:t>The </a:t>
            </a:r>
            <a:r>
              <a:rPr lang="en-US" altLang="zh-CN" sz="1400" b="0" dirty="0" smtClean="0">
                <a:latin typeface="Century Gothic" panose="020B0502020202020204" pitchFamily="34" charset="0"/>
              </a:rPr>
              <a:t>frequency resolution depends on the </a:t>
            </a:r>
          </a:p>
          <a:p>
            <a:pPr marL="0" indent="0">
              <a:buNone/>
            </a:pPr>
            <a:r>
              <a:rPr lang="en-US" altLang="zh-CN" sz="1400" b="0" dirty="0">
                <a:latin typeface="Century Gothic" panose="020B0502020202020204" pitchFamily="34" charset="0"/>
              </a:rPr>
              <a:t> </a:t>
            </a:r>
            <a:r>
              <a:rPr lang="en-US" altLang="zh-CN" sz="1400" b="0" dirty="0" smtClean="0">
                <a:latin typeface="Century Gothic" panose="020B0502020202020204" pitchFamily="34" charset="0"/>
              </a:rPr>
              <a:t>  sampling rate and </a:t>
            </a:r>
            <a:r>
              <a:rPr lang="en-US" altLang="zh-CN" sz="1400" b="0" dirty="0">
                <a:latin typeface="Century Gothic" panose="020B0502020202020204" pitchFamily="34" charset="0"/>
              </a:rPr>
              <a:t>the number of FFT points </a:t>
            </a:r>
            <a:endParaRPr lang="en-US" altLang="zh-CN" sz="1400" b="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altLang="zh-CN" sz="1400" b="0" dirty="0">
                <a:latin typeface="Century Gothic" panose="020B0502020202020204" pitchFamily="34" charset="0"/>
              </a:rPr>
              <a:t> </a:t>
            </a:r>
            <a:r>
              <a:rPr lang="en-US" altLang="zh-CN" sz="1400" b="0" dirty="0" smtClean="0">
                <a:latin typeface="Century Gothic" panose="020B0502020202020204" pitchFamily="34" charset="0"/>
              </a:rPr>
              <a:t>    (</a:t>
            </a:r>
            <a:r>
              <a:rPr lang="en-US" altLang="zh-CN" sz="1400" dirty="0" smtClean="0">
                <a:latin typeface="Century Gothic" panose="020B0502020202020204" pitchFamily="34" charset="0"/>
              </a:rPr>
              <a:t>fs/N</a:t>
            </a:r>
            <a:r>
              <a:rPr lang="en-US" altLang="zh-CN" sz="1400" b="0" dirty="0" smtClean="0">
                <a:latin typeface="Century Gothic" panose="020B0502020202020204" pitchFamily="34" charset="0"/>
              </a:rPr>
              <a:t>).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uisse Int'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5840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61" y="0"/>
            <a:ext cx="3888851" cy="982639"/>
          </a:xfrm>
          <a:prstGeom prst="rect">
            <a:avLst/>
          </a:prstGeom>
          <a:solidFill>
            <a:srgbClr val="1634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22602" y="214320"/>
            <a:ext cx="3817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spc="300" dirty="0">
                <a:solidFill>
                  <a:srgbClr val="FF6600"/>
                </a:solidFill>
                <a:latin typeface="Century Gothic" panose="020B0502020202020204" pitchFamily="34" charset="0"/>
              </a:rPr>
              <a:t>MATH</a:t>
            </a:r>
            <a:r>
              <a:rPr lang="en-US" altLang="zh-CN" sz="3000" b="1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 on MATH</a:t>
            </a:r>
            <a:endParaRPr lang="zh-CN" altLang="en-US" sz="3000" b="1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" y="1196531"/>
            <a:ext cx="1447619" cy="51047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186" y="2494422"/>
            <a:ext cx="7126405" cy="41756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1037" y="4520341"/>
            <a:ext cx="1428571" cy="1780952"/>
          </a:xfrm>
          <a:prstGeom prst="rect">
            <a:avLst/>
          </a:prstGeom>
        </p:spPr>
      </p:pic>
      <p:sp>
        <p:nvSpPr>
          <p:cNvPr id="11" name="内容占位符 2"/>
          <p:cNvSpPr txBox="1">
            <a:spLocks/>
          </p:cNvSpPr>
          <p:nvPr/>
        </p:nvSpPr>
        <p:spPr>
          <a:xfrm>
            <a:off x="1872030" y="1288233"/>
            <a:ext cx="7190083" cy="1018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6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Measure the instant power on a MOSFET without a differential probe</a:t>
            </a:r>
          </a:p>
          <a:p>
            <a:pPr lvl="0"/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P = V</a:t>
            </a:r>
            <a:r>
              <a:rPr lang="en-US" altLang="zh-CN" sz="1400" b="0" baseline="-2500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DS</a:t>
            </a:r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 * I</a:t>
            </a:r>
            <a:r>
              <a:rPr lang="en-US" altLang="zh-CN" sz="1400" b="0" baseline="-2500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D</a:t>
            </a:r>
            <a:endParaRPr lang="en-US" altLang="zh-CN" sz="1400" b="0" baseline="-25000" dirty="0">
              <a:solidFill>
                <a:sysClr val="windowText" lastClr="000000"/>
              </a:solidFill>
              <a:latin typeface="Century Gothic" panose="020B0502020202020204" pitchFamily="34" charset="0"/>
              <a:ea typeface="微软雅黑"/>
            </a:endParaRPr>
          </a:p>
          <a:p>
            <a:pPr lvl="0"/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CH1 = V</a:t>
            </a:r>
            <a:r>
              <a:rPr lang="en-US" altLang="zh-CN" sz="1400" b="0" baseline="-2500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D</a:t>
            </a:r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,  CH2 = V</a:t>
            </a:r>
            <a:r>
              <a:rPr lang="en-US" altLang="zh-CN" sz="1400" b="0" baseline="-2500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S</a:t>
            </a:r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, CH3 = I</a:t>
            </a:r>
            <a:r>
              <a:rPr lang="en-US" altLang="zh-CN" sz="1400" b="0" baseline="-2500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D</a:t>
            </a:r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, CH4 = V</a:t>
            </a:r>
            <a:r>
              <a:rPr lang="en-US" altLang="zh-CN" sz="1400" b="0" baseline="-2500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G, </a:t>
            </a:r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P = (CH1 – CH2) *  CH3</a:t>
            </a:r>
            <a:endParaRPr lang="en-US" altLang="zh-CN" sz="1400" b="0" dirty="0">
              <a:solidFill>
                <a:sysClr val="windowText" lastClr="000000"/>
              </a:solidFill>
              <a:latin typeface="Century Gothic" panose="020B0502020202020204" pitchFamily="34" charset="0"/>
              <a:ea typeface="微软雅黑"/>
            </a:endParaRPr>
          </a:p>
          <a:p>
            <a:pPr lvl="0"/>
            <a:endParaRPr lang="en-US" altLang="zh-CN" sz="1400" b="0" dirty="0" smtClean="0">
              <a:solidFill>
                <a:sysClr val="windowText" lastClr="000000"/>
              </a:solidFill>
              <a:latin typeface="Century Gothic" panose="020B0502020202020204" pitchFamily="34" charset="0"/>
              <a:ea typeface="微软雅黑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uisse Int'l"/>
              <a:ea typeface="微软雅黑"/>
            </a:endParaRPr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9113484" y="2494422"/>
            <a:ext cx="3036622" cy="3265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6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Use a differential probe to measure V</a:t>
            </a:r>
            <a:r>
              <a:rPr lang="en-US" altLang="zh-CN" sz="1400" b="0" baseline="-2500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DS  </a:t>
            </a:r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then perform an integral on power to calculate the energy generated when MOSFET is powered on</a:t>
            </a:r>
            <a:endParaRPr lang="en-US" altLang="zh-CN" sz="1400" b="0" dirty="0">
              <a:solidFill>
                <a:sysClr val="windowText" lastClr="000000"/>
              </a:solidFill>
              <a:latin typeface="Century Gothic" panose="020B0502020202020204" pitchFamily="34" charset="0"/>
              <a:ea typeface="微软雅黑"/>
            </a:endParaRPr>
          </a:p>
          <a:p>
            <a:pPr lvl="0"/>
            <a:endParaRPr lang="en-US" altLang="zh-CN" sz="1400" b="0" dirty="0" smtClean="0">
              <a:solidFill>
                <a:sysClr val="windowText" lastClr="000000"/>
              </a:solidFill>
              <a:latin typeface="Century Gothic" panose="020B0502020202020204" pitchFamily="34" charset="0"/>
              <a:ea typeface="微软雅黑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uisse Int'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14406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239" cy="68575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387" y="3097603"/>
            <a:ext cx="6030183" cy="3559438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</p:pic>
      <p:sp>
        <p:nvSpPr>
          <p:cNvPr id="7" name="矩形 6"/>
          <p:cNvSpPr/>
          <p:nvPr/>
        </p:nvSpPr>
        <p:spPr>
          <a:xfrm>
            <a:off x="762" y="0"/>
            <a:ext cx="5512934" cy="982639"/>
          </a:xfrm>
          <a:prstGeom prst="rect">
            <a:avLst/>
          </a:prstGeom>
          <a:solidFill>
            <a:srgbClr val="1634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55585" y="178428"/>
            <a:ext cx="51581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Search and Navigate</a:t>
            </a:r>
            <a:endParaRPr lang="zh-CN" altLang="en-US" sz="3000" b="1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984" y="2615541"/>
            <a:ext cx="2952381" cy="4085714"/>
          </a:xfrm>
          <a:prstGeom prst="rect">
            <a:avLst/>
          </a:prstGeom>
        </p:spPr>
      </p:pic>
      <p:sp>
        <p:nvSpPr>
          <p:cNvPr id="13" name="内容占位符 2"/>
          <p:cNvSpPr txBox="1">
            <a:spLocks/>
          </p:cNvSpPr>
          <p:nvPr/>
        </p:nvSpPr>
        <p:spPr>
          <a:xfrm>
            <a:off x="5510872" y="1249185"/>
            <a:ext cx="2527003" cy="389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5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6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6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6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Set up search criteria</a:t>
            </a: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5510873" y="2439699"/>
            <a:ext cx="6489298" cy="422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5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6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6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6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Find and mark events you are interested within one second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uisse Int'l"/>
              <a:ea typeface="微软雅黑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15038" y="2083299"/>
            <a:ext cx="1419050" cy="3542857"/>
            <a:chOff x="355585" y="1292297"/>
            <a:chExt cx="1419050" cy="354285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5585" y="1292297"/>
              <a:ext cx="1419048" cy="3542857"/>
            </a:xfrm>
            <a:prstGeom prst="rect">
              <a:avLst/>
            </a:prstGeom>
          </p:spPr>
        </p:pic>
        <p:sp>
          <p:nvSpPr>
            <p:cNvPr id="22" name="等腰三角形 21"/>
            <p:cNvSpPr/>
            <p:nvPr/>
          </p:nvSpPr>
          <p:spPr>
            <a:xfrm rot="16200000">
              <a:off x="1414322" y="1998831"/>
              <a:ext cx="297867" cy="42275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等腰三角形 23"/>
          <p:cNvSpPr/>
          <p:nvPr/>
        </p:nvSpPr>
        <p:spPr>
          <a:xfrm rot="16200000">
            <a:off x="4801388" y="4284054"/>
            <a:ext cx="297867" cy="42275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5510872" y="1751840"/>
            <a:ext cx="5789474" cy="632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5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6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6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6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One Key Navigate – Elements that match search are marked with a white arrow for easy identification. </a:t>
            </a:r>
          </a:p>
        </p:txBody>
      </p:sp>
      <p:sp>
        <p:nvSpPr>
          <p:cNvPr id="2" name="矩形 1"/>
          <p:cNvSpPr/>
          <p:nvPr/>
        </p:nvSpPr>
        <p:spPr>
          <a:xfrm>
            <a:off x="6141493" y="3170049"/>
            <a:ext cx="4230806" cy="348587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049356" y="4033533"/>
            <a:ext cx="383549" cy="348587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57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239" cy="6857572"/>
          </a:xfrm>
          <a:prstGeom prst="rect">
            <a:avLst/>
          </a:prstGeom>
        </p:spPr>
      </p:pic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7760"/>
            <a:ext cx="6857098" cy="3703616"/>
          </a:xfrm>
        </p:spPr>
      </p:pic>
      <p:sp>
        <p:nvSpPr>
          <p:cNvPr id="6" name="矩形 5"/>
          <p:cNvSpPr/>
          <p:nvPr/>
        </p:nvSpPr>
        <p:spPr>
          <a:xfrm>
            <a:off x="763" y="-3545"/>
            <a:ext cx="6856335" cy="2965109"/>
          </a:xfrm>
          <a:prstGeom prst="rect">
            <a:avLst/>
          </a:prstGeom>
          <a:solidFill>
            <a:srgbClr val="1634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0" y="333316"/>
            <a:ext cx="65372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DVM &amp; Frequency Counter</a:t>
            </a:r>
            <a:endParaRPr lang="zh-CN" altLang="en-US" sz="3000" b="1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476" y="4029692"/>
            <a:ext cx="4863383" cy="2510375"/>
          </a:xfrm>
          <a:prstGeom prst="rect">
            <a:avLst/>
          </a:prstGeom>
        </p:spPr>
      </p:pic>
      <p:sp>
        <p:nvSpPr>
          <p:cNvPr id="10" name="等腰三角形 9"/>
          <p:cNvSpPr/>
          <p:nvPr/>
        </p:nvSpPr>
        <p:spPr>
          <a:xfrm rot="16200000">
            <a:off x="6496786" y="4154305"/>
            <a:ext cx="297867" cy="42275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476" y="1642685"/>
            <a:ext cx="4076190" cy="2285714"/>
          </a:xfrm>
          <a:prstGeom prst="rect">
            <a:avLst/>
          </a:prstGeom>
        </p:spPr>
      </p:pic>
      <p:sp>
        <p:nvSpPr>
          <p:cNvPr id="14" name="等腰三角形 13"/>
          <p:cNvSpPr/>
          <p:nvPr/>
        </p:nvSpPr>
        <p:spPr>
          <a:xfrm rot="10800000">
            <a:off x="8668674" y="4010756"/>
            <a:ext cx="420734" cy="3701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72673" y="1220630"/>
            <a:ext cx="6711751" cy="1662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6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400" b="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Built-in standard 4-digit digital voltmeter</a:t>
            </a:r>
          </a:p>
          <a:p>
            <a:pPr lvl="0"/>
            <a:r>
              <a:rPr lang="en-US" altLang="zh-CN" sz="1400" b="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Support Auto Range, Bar, Trend, Histogram</a:t>
            </a:r>
          </a:p>
          <a:p>
            <a:pPr lvl="0"/>
            <a:r>
              <a:rPr lang="en-US" altLang="zh-CN" sz="1400" b="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The same probe as the oscilloscope channels</a:t>
            </a:r>
          </a:p>
          <a:p>
            <a:pPr lvl="0"/>
            <a:r>
              <a:rPr lang="en-US" altLang="zh-CN" sz="1400" b="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DVM measurements and scope acquisition are independent</a:t>
            </a:r>
            <a:endParaRPr lang="en-US" altLang="zh-CN" sz="1400" b="0" dirty="0">
              <a:solidFill>
                <a:schemeClr val="bg1"/>
              </a:solidFill>
              <a:latin typeface="Century Gothic" panose="020B0502020202020204" pitchFamily="34" charset="0"/>
              <a:ea typeface="微软雅黑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7051532" y="838513"/>
            <a:ext cx="4500820" cy="764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6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400" b="0" dirty="0">
                <a:latin typeface="Century Gothic" panose="020B0502020202020204" pitchFamily="34" charset="0"/>
                <a:ea typeface="微软雅黑"/>
              </a:rPr>
              <a:t>7-digit frequency counter with bandwidth up to </a:t>
            </a:r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1 GHz</a:t>
            </a:r>
            <a:r>
              <a:rPr lang="en-US" altLang="zh-CN" sz="1400" b="0" dirty="0">
                <a:latin typeface="Century Gothic" panose="020B0502020202020204" pitchFamily="34" charset="0"/>
                <a:ea typeface="微软雅黑"/>
              </a:rPr>
              <a:t>, useful in many high frequency applications</a:t>
            </a:r>
          </a:p>
        </p:txBody>
      </p:sp>
    </p:spTree>
    <p:extLst>
      <p:ext uri="{BB962C8B-B14F-4D97-AF65-F5344CB8AC3E}">
        <p14:creationId xmlns:p14="http://schemas.microsoft.com/office/powerpoint/2010/main" val="270998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62" y="0"/>
            <a:ext cx="5717650" cy="2388358"/>
          </a:xfrm>
          <a:prstGeom prst="rect">
            <a:avLst/>
          </a:prstGeom>
          <a:solidFill>
            <a:srgbClr val="1634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55585" y="178428"/>
            <a:ext cx="51581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Waveform Histogram</a:t>
            </a:r>
            <a:endParaRPr lang="zh-CN" altLang="en-US" sz="3000" b="1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1" y="2467464"/>
            <a:ext cx="7317013" cy="42873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458" y="732426"/>
            <a:ext cx="5922265" cy="347007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703558" y="2374710"/>
            <a:ext cx="764275" cy="21836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736842" y="3482453"/>
            <a:ext cx="764275" cy="21836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374796" y="1033563"/>
            <a:ext cx="4969582" cy="1132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400" b="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Draw a box to locate area of interest</a:t>
            </a:r>
          </a:p>
          <a:p>
            <a:pPr lvl="0"/>
            <a:r>
              <a:rPr lang="en-US" altLang="zh-CN" sz="1400" b="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See the vertical and horizontal signal value changes</a:t>
            </a:r>
          </a:p>
        </p:txBody>
      </p:sp>
    </p:spTree>
    <p:extLst>
      <p:ext uri="{BB962C8B-B14F-4D97-AF65-F5344CB8AC3E}">
        <p14:creationId xmlns:p14="http://schemas.microsoft.com/office/powerpoint/2010/main" val="404336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  <p:pic>
        <p:nvPicPr>
          <p:cNvPr id="4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3503" y="2000249"/>
            <a:ext cx="6374939" cy="373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"/>
          <p:cNvGrpSpPr/>
          <p:nvPr/>
        </p:nvGrpSpPr>
        <p:grpSpPr>
          <a:xfrm>
            <a:off x="762" y="0"/>
            <a:ext cx="3370235" cy="982639"/>
            <a:chOff x="762" y="0"/>
            <a:chExt cx="3370235" cy="982639"/>
          </a:xfrm>
        </p:grpSpPr>
        <p:sp>
          <p:nvSpPr>
            <p:cNvPr id="7" name="矩形 6"/>
            <p:cNvSpPr/>
            <p:nvPr/>
          </p:nvSpPr>
          <p:spPr>
            <a:xfrm>
              <a:off x="762" y="0"/>
              <a:ext cx="3370235" cy="982639"/>
            </a:xfrm>
            <a:prstGeom prst="rect">
              <a:avLst/>
            </a:prstGeom>
            <a:solidFill>
              <a:srgbClr val="1634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55585" y="178428"/>
              <a:ext cx="267421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 b="1" spc="3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zh-CN" sz="3000" b="1" spc="3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Eres Mode</a:t>
              </a:r>
            </a:p>
          </p:txBody>
        </p:sp>
      </p:grpSp>
      <p:sp>
        <p:nvSpPr>
          <p:cNvPr id="9" name="内容占位符 2"/>
          <p:cNvSpPr txBox="1">
            <a:spLocks/>
          </p:cNvSpPr>
          <p:nvPr/>
        </p:nvSpPr>
        <p:spPr>
          <a:xfrm>
            <a:off x="495858" y="2307825"/>
            <a:ext cx="4694087" cy="4024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Eres Mode</a:t>
            </a:r>
          </a:p>
          <a:p>
            <a:pPr indent="228600">
              <a:buClr>
                <a:srgbClr val="003B90"/>
              </a:buClr>
              <a:buFont typeface="Wingdings" panose="05000000000000000000" pitchFamily="2" charset="2"/>
              <a:buChar char="n"/>
            </a:pPr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Enhance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</a:rPr>
              <a:t> SNR by</a:t>
            </a:r>
            <a:r>
              <a:rPr kumimoji="0" lang="en-US" altLang="zh-CN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</a:rPr>
              <a:t> decreasing BW of</a:t>
            </a:r>
          </a:p>
          <a:p>
            <a:pPr indent="0">
              <a:buClr>
                <a:srgbClr val="003B90"/>
              </a:buClr>
              <a:buNone/>
            </a:pPr>
            <a:r>
              <a:rPr lang="en-US" altLang="zh-CN" sz="1400" b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 </a:t>
            </a:r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    noise via 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</a:rPr>
              <a:t>digital filter</a:t>
            </a:r>
          </a:p>
          <a:p>
            <a:pPr indent="228600">
              <a:buClr>
                <a:srgbClr val="003B90"/>
              </a:buClr>
              <a:buFont typeface="Wingdings" panose="05000000000000000000" pitchFamily="2" charset="2"/>
              <a:buChar char="n"/>
            </a:pPr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Improve ENOB (Effective number of </a:t>
            </a:r>
          </a:p>
          <a:p>
            <a:pPr indent="0">
              <a:buClr>
                <a:srgbClr val="003B90"/>
              </a:buClr>
              <a:buNone/>
            </a:pPr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     bits) by 3 Bit at most. Means  </a:t>
            </a:r>
          </a:p>
          <a:p>
            <a:pPr indent="0">
              <a:buClr>
                <a:srgbClr val="003B90"/>
              </a:buClr>
              <a:buNone/>
            </a:pPr>
            <a:r>
              <a:rPr lang="en-US" altLang="zh-CN" sz="1400" b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 </a:t>
            </a:r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    enhancement of vertical resolution</a:t>
            </a:r>
          </a:p>
          <a:p>
            <a:pPr indent="228600">
              <a:buClr>
                <a:srgbClr val="003B90"/>
              </a:buClr>
              <a:buFont typeface="Wingdings" panose="05000000000000000000" pitchFamily="2" charset="2"/>
              <a:buChar char="n"/>
            </a:pPr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Independent on signal period and stability</a:t>
            </a:r>
          </a:p>
          <a:p>
            <a:pPr indent="0">
              <a:buClr>
                <a:srgbClr val="003B90"/>
              </a:buClr>
              <a:buNone/>
            </a:pPr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     of trigger point</a:t>
            </a:r>
            <a:endParaRPr lang="en-US" altLang="zh-CN" sz="1400" b="0" dirty="0">
              <a:solidFill>
                <a:sysClr val="windowText" lastClr="000000"/>
              </a:solidFill>
              <a:latin typeface="Century Gothic" panose="020B0502020202020204" pitchFamily="34" charset="0"/>
              <a:ea typeface="微软雅黑"/>
            </a:endParaRPr>
          </a:p>
          <a:p>
            <a:pPr indent="0">
              <a:buClr>
                <a:srgbClr val="003B90"/>
              </a:buClr>
              <a:buNone/>
            </a:pPr>
            <a:endParaRPr lang="en-US" altLang="zh-CN" sz="1400" b="0" dirty="0" smtClean="0">
              <a:solidFill>
                <a:sysClr val="windowText" lastClr="000000"/>
              </a:solidFill>
              <a:latin typeface="Century Gothic" panose="020B0502020202020204" pitchFamily="34" charset="0"/>
              <a:ea typeface="微软雅黑"/>
            </a:endParaRPr>
          </a:p>
          <a:p>
            <a:pPr indent="0">
              <a:buClr>
                <a:srgbClr val="003B90"/>
              </a:buClr>
              <a:buNone/>
            </a:pPr>
            <a:endParaRPr lang="en-US" altLang="zh-CN" sz="1400" b="0" dirty="0">
              <a:solidFill>
                <a:sysClr val="windowText" lastClr="000000"/>
              </a:solidFill>
              <a:latin typeface="Century Gothic" panose="020B0502020202020204" pitchFamily="34" charset="0"/>
              <a:ea typeface="微软雅黑"/>
            </a:endParaRPr>
          </a:p>
          <a:p>
            <a:pPr indent="0">
              <a:buClr>
                <a:srgbClr val="003B90"/>
              </a:buClr>
              <a:buNone/>
            </a:pPr>
            <a:endParaRPr lang="en-US" altLang="zh-CN" sz="1400" b="0" dirty="0" smtClean="0">
              <a:solidFill>
                <a:sysClr val="windowText" lastClr="000000"/>
              </a:solidFill>
              <a:latin typeface="Century Gothic" panose="020B0502020202020204" pitchFamily="34" charset="0"/>
              <a:ea typeface="微软雅黑"/>
            </a:endParaRPr>
          </a:p>
          <a:p>
            <a:pPr indent="0">
              <a:buClr>
                <a:srgbClr val="003B90"/>
              </a:buClr>
              <a:buNone/>
            </a:pPr>
            <a:endParaRPr lang="en-US" altLang="zh-CN" sz="1400" b="0" dirty="0" smtClean="0">
              <a:solidFill>
                <a:sysClr val="windowText" lastClr="000000"/>
              </a:solidFill>
              <a:latin typeface="Century Gothic" panose="020B0502020202020204" pitchFamily="34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18698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13180"/>
            <a:ext cx="12191239" cy="685757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62" y="0"/>
            <a:ext cx="3370235" cy="982639"/>
            <a:chOff x="762" y="0"/>
            <a:chExt cx="3370235" cy="982639"/>
          </a:xfrm>
        </p:grpSpPr>
        <p:sp>
          <p:nvSpPr>
            <p:cNvPr id="10" name="矩形 9"/>
            <p:cNvSpPr/>
            <p:nvPr/>
          </p:nvSpPr>
          <p:spPr>
            <a:xfrm>
              <a:off x="762" y="0"/>
              <a:ext cx="3370235" cy="982639"/>
            </a:xfrm>
            <a:prstGeom prst="rect">
              <a:avLst/>
            </a:prstGeom>
            <a:solidFill>
              <a:srgbClr val="1634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55585" y="178428"/>
              <a:ext cx="267421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 b="1" spc="3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zh-CN" sz="3000" b="1" spc="3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MASK TEST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741" y="2365968"/>
            <a:ext cx="4255906" cy="2464589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2902" y="455427"/>
            <a:ext cx="4218581" cy="24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4" y="3598263"/>
            <a:ext cx="5291877" cy="3100709"/>
          </a:xfrm>
          <a:prstGeom prst="rect">
            <a:avLst/>
          </a:prstGeom>
        </p:spPr>
      </p:pic>
      <p:sp>
        <p:nvSpPr>
          <p:cNvPr id="13" name="内容占位符 2"/>
          <p:cNvSpPr txBox="1">
            <a:spLocks/>
          </p:cNvSpPr>
          <p:nvPr/>
        </p:nvSpPr>
        <p:spPr>
          <a:xfrm>
            <a:off x="331100" y="1294620"/>
            <a:ext cx="6001460" cy="2235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6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40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High speed Pass/Fail test</a:t>
            </a:r>
          </a:p>
          <a:p>
            <a:pPr indent="228600">
              <a:buClr>
                <a:srgbClr val="003B90"/>
              </a:buClr>
              <a:buFont typeface="Wingdings" panose="05000000000000000000" pitchFamily="2" charset="2"/>
              <a:buChar char="n"/>
            </a:pPr>
            <a:r>
              <a:rPr lang="en-US" altLang="zh-CN" sz="140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Customize template, specified standards in manufacturing</a:t>
            </a:r>
          </a:p>
          <a:p>
            <a:pPr indent="228600">
              <a:buClr>
                <a:srgbClr val="003B90"/>
              </a:buClr>
              <a:buFont typeface="Wingdings" panose="05000000000000000000" pitchFamily="2" charset="2"/>
              <a:buChar char="n"/>
            </a:pPr>
            <a:r>
              <a:rPr lang="en-US" altLang="zh-CN" sz="140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Automatic test environment: stop acquiring, beep alert, 3.3V</a:t>
            </a:r>
          </a:p>
          <a:p>
            <a:pPr indent="0">
              <a:buClr>
                <a:srgbClr val="003B90"/>
              </a:buClr>
              <a:buNone/>
            </a:pPr>
            <a:r>
              <a:rPr lang="en-US" altLang="zh-CN" sz="140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 </a:t>
            </a:r>
            <a:r>
              <a:rPr lang="en-US" altLang="zh-CN" sz="140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    TTL output as external source (Pass/Fail out)</a:t>
            </a:r>
          </a:p>
          <a:p>
            <a:pPr indent="228600">
              <a:buClr>
                <a:srgbClr val="003B90"/>
              </a:buClr>
              <a:buFont typeface="Wingdings" panose="05000000000000000000" pitchFamily="2" charset="2"/>
              <a:buChar char="n"/>
            </a:pPr>
            <a:r>
              <a:rPr lang="en-US" altLang="zh-CN" sz="140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Implemented </a:t>
            </a:r>
            <a:r>
              <a:rPr lang="en-US" altLang="zh-CN" sz="140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by hardware, test rate up to </a:t>
            </a:r>
          </a:p>
          <a:p>
            <a:pPr indent="0">
              <a:buClr>
                <a:srgbClr val="003B90"/>
              </a:buClr>
              <a:buNone/>
            </a:pPr>
            <a:r>
              <a:rPr lang="en-US" altLang="zh-CN" sz="140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     110,000 </a:t>
            </a:r>
            <a:r>
              <a:rPr lang="en-US" altLang="zh-CN" sz="140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times/s</a:t>
            </a:r>
            <a:endParaRPr lang="en-US" altLang="zh-CN" sz="1400" dirty="0">
              <a:solidFill>
                <a:sysClr val="windowText" lastClr="000000"/>
              </a:solidFill>
              <a:latin typeface="Century Gothic" panose="020B0502020202020204" pitchFamily="34" charset="0"/>
              <a:ea typeface="微软雅黑"/>
            </a:endParaRPr>
          </a:p>
          <a:p>
            <a:pPr indent="0">
              <a:buClr>
                <a:srgbClr val="003B90"/>
              </a:buClr>
              <a:buNone/>
            </a:pPr>
            <a:endParaRPr lang="en-US" altLang="zh-CN" sz="1400" dirty="0" smtClean="0">
              <a:solidFill>
                <a:sysClr val="windowText" lastClr="000000"/>
              </a:solidFill>
              <a:latin typeface="Century Gothic" panose="020B0502020202020204" pitchFamily="34" charset="0"/>
              <a:ea typeface="微软雅黑"/>
            </a:endParaRPr>
          </a:p>
          <a:p>
            <a:pPr indent="0">
              <a:buClr>
                <a:srgbClr val="003B90"/>
              </a:buClr>
              <a:buNone/>
            </a:pPr>
            <a:endParaRPr lang="en-US" altLang="zh-CN" sz="1400" dirty="0" smtClean="0">
              <a:solidFill>
                <a:sysClr val="windowText" lastClr="000000"/>
              </a:solidFill>
              <a:latin typeface="Century Gothic" panose="020B0502020202020204" pitchFamily="34" charset="0"/>
              <a:ea typeface="微软雅黑"/>
            </a:endParaRP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6205564" y="4664245"/>
            <a:ext cx="4572001" cy="2076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6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Clr>
                <a:srgbClr val="003B90"/>
              </a:buClr>
              <a:buNone/>
            </a:pPr>
            <a:endParaRPr lang="en-US" altLang="zh-CN" sz="1400" dirty="0" smtClean="0">
              <a:solidFill>
                <a:sysClr val="windowText" lastClr="000000"/>
              </a:solidFill>
              <a:latin typeface="Century Gothic" panose="020B0502020202020204" pitchFamily="34" charset="0"/>
              <a:ea typeface="微软雅黑"/>
            </a:endParaRPr>
          </a:p>
          <a:p>
            <a:pPr lvl="0"/>
            <a:r>
              <a:rPr lang="en-US" altLang="zh-CN" sz="140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Functional MASK EDITOR with touch screen</a:t>
            </a:r>
          </a:p>
          <a:p>
            <a:pPr indent="228600">
              <a:buClr>
                <a:srgbClr val="003B90"/>
              </a:buClr>
              <a:buFont typeface="Wingdings" panose="05000000000000000000" pitchFamily="2" charset="2"/>
              <a:buChar char="n"/>
            </a:pPr>
            <a:r>
              <a:rPr lang="en-US" altLang="zh-CN" sz="140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Create MASK point-by-point </a:t>
            </a:r>
            <a:endParaRPr kumimoji="0" lang="en-US" altLang="zh-CN" sz="140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</a:endParaRPr>
          </a:p>
          <a:p>
            <a:pPr indent="228600">
              <a:buClr>
                <a:srgbClr val="003B90"/>
              </a:buClr>
              <a:buFont typeface="Wingdings" panose="05000000000000000000" pitchFamily="2" charset="2"/>
              <a:buChar char="n"/>
            </a:pPr>
            <a:r>
              <a:rPr lang="en-US" altLang="zh-CN" sz="140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Input coordinates by touch screen</a:t>
            </a:r>
          </a:p>
          <a:p>
            <a:pPr indent="228600">
              <a:buClr>
                <a:srgbClr val="003B90"/>
              </a:buClr>
              <a:buFont typeface="Wingdings" panose="05000000000000000000" pitchFamily="2" charset="2"/>
              <a:buChar char="n"/>
            </a:pPr>
            <a:r>
              <a:rPr lang="en-US" altLang="zh-CN" sz="140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Draw polygon on screen</a:t>
            </a:r>
          </a:p>
          <a:p>
            <a:pPr indent="228600">
              <a:buClr>
                <a:srgbClr val="003B90"/>
              </a:buClr>
              <a:buFont typeface="Wingdings" panose="05000000000000000000" pitchFamily="2" charset="2"/>
              <a:buChar char="n"/>
            </a:pPr>
            <a:r>
              <a:rPr lang="en-US" altLang="zh-CN" sz="140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Easy to save and load mask files</a:t>
            </a:r>
            <a:endParaRPr lang="en-US" altLang="zh-CN" sz="1400" dirty="0">
              <a:solidFill>
                <a:sysClr val="windowText" lastClr="000000"/>
              </a:solidFill>
              <a:latin typeface="Century Gothic" panose="020B0502020202020204" pitchFamily="34" charset="0"/>
              <a:ea typeface="微软雅黑"/>
            </a:endParaRPr>
          </a:p>
          <a:p>
            <a:pPr indent="0">
              <a:buClr>
                <a:srgbClr val="003B90"/>
              </a:buClr>
              <a:buNone/>
            </a:pPr>
            <a:endParaRPr lang="en-US" altLang="zh-CN" sz="1400" dirty="0" smtClean="0">
              <a:solidFill>
                <a:sysClr val="windowText" lastClr="000000"/>
              </a:solidFill>
              <a:latin typeface="Century Gothic" panose="020B0502020202020204" pitchFamily="34" charset="0"/>
              <a:ea typeface="微软雅黑"/>
            </a:endParaRPr>
          </a:p>
          <a:p>
            <a:pPr indent="0">
              <a:buClr>
                <a:srgbClr val="003B90"/>
              </a:buClr>
              <a:buNone/>
            </a:pPr>
            <a:endParaRPr lang="en-US" altLang="zh-CN" sz="1400" dirty="0">
              <a:solidFill>
                <a:sysClr val="windowText" lastClr="000000"/>
              </a:solidFill>
              <a:latin typeface="Century Gothic" panose="020B0502020202020204" pitchFamily="34" charset="0"/>
              <a:ea typeface="微软雅黑"/>
            </a:endParaRPr>
          </a:p>
          <a:p>
            <a:pPr indent="0">
              <a:buClr>
                <a:srgbClr val="003B90"/>
              </a:buClr>
              <a:buNone/>
            </a:pPr>
            <a:endParaRPr lang="en-US" altLang="zh-CN" sz="1400" dirty="0" smtClean="0">
              <a:solidFill>
                <a:sysClr val="windowText" lastClr="000000"/>
              </a:solidFill>
              <a:latin typeface="Century Gothic" panose="020B0502020202020204" pitchFamily="34" charset="0"/>
              <a:ea typeface="微软雅黑"/>
            </a:endParaRPr>
          </a:p>
          <a:p>
            <a:pPr indent="0">
              <a:buClr>
                <a:srgbClr val="003B90"/>
              </a:buClr>
              <a:buNone/>
            </a:pPr>
            <a:endParaRPr lang="en-US" altLang="zh-CN" sz="1400" dirty="0" smtClean="0">
              <a:solidFill>
                <a:sysClr val="windowText" lastClr="000000"/>
              </a:solidFill>
              <a:latin typeface="Century Gothic" panose="020B0502020202020204" pitchFamily="34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32784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63" y="0"/>
            <a:ext cx="3220110" cy="982639"/>
            <a:chOff x="762" y="0"/>
            <a:chExt cx="3370235" cy="982639"/>
          </a:xfrm>
        </p:grpSpPr>
        <p:sp>
          <p:nvSpPr>
            <p:cNvPr id="5" name="矩形 4"/>
            <p:cNvSpPr/>
            <p:nvPr/>
          </p:nvSpPr>
          <p:spPr>
            <a:xfrm>
              <a:off x="762" y="0"/>
              <a:ext cx="3370235" cy="982639"/>
            </a:xfrm>
            <a:prstGeom prst="rect">
              <a:avLst/>
            </a:prstGeom>
            <a:solidFill>
              <a:srgbClr val="1634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80214" y="214320"/>
              <a:ext cx="309078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 b="1" spc="3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Easy Of Use</a:t>
              </a:r>
              <a:endParaRPr lang="en-US" altLang="zh-CN" sz="3000" b="1" spc="3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67" y="1196959"/>
            <a:ext cx="5729877" cy="3357350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>
            <a:off x="267767" y="1196959"/>
            <a:ext cx="5709952" cy="3347745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744320" y="1643293"/>
            <a:ext cx="2852384" cy="30777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10.1’’ Touch Screen</a:t>
            </a:r>
            <a:endParaRPr lang="zh-CN" altLang="en-US" sz="1400" b="1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2647665" y="4203511"/>
            <a:ext cx="218364" cy="35484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092528" y="3886129"/>
            <a:ext cx="2060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Multi -Touch</a:t>
            </a:r>
            <a:endParaRPr lang="zh-CN" alt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440" y="4749979"/>
            <a:ext cx="1868893" cy="157853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870" y="4759024"/>
            <a:ext cx="2058432" cy="15694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81" y="4768629"/>
            <a:ext cx="1580939" cy="155988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278295" y="0"/>
            <a:ext cx="5894509" cy="6857999"/>
          </a:xfrm>
          <a:prstGeom prst="rect">
            <a:avLst/>
          </a:prstGeom>
          <a:solidFill>
            <a:srgbClr val="003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944" y="2192559"/>
            <a:ext cx="1377376" cy="211065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7082" y="1978366"/>
            <a:ext cx="1423195" cy="161843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995215" y="214320"/>
            <a:ext cx="4468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10 kinds of one button quick access</a:t>
            </a:r>
            <a:endParaRPr lang="zh-CN" alt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604942" y="977073"/>
            <a:ext cx="5264524" cy="3008352"/>
            <a:chOff x="1101725" y="3406941"/>
            <a:chExt cx="2805257" cy="1908492"/>
          </a:xfrm>
        </p:grpSpPr>
        <p:sp>
          <p:nvSpPr>
            <p:cNvPr id="19" name="文本框 44"/>
            <p:cNvSpPr txBox="1">
              <a:spLocks noChangeArrowheads="1"/>
            </p:cNvSpPr>
            <p:nvPr/>
          </p:nvSpPr>
          <p:spPr bwMode="auto">
            <a:xfrm>
              <a:off x="2632303" y="5080020"/>
              <a:ext cx="1274679" cy="214778"/>
            </a:xfrm>
            <a:prstGeom prst="rect">
              <a:avLst/>
            </a:prstGeom>
            <a:solidFill>
              <a:srgbClr val="003B90">
                <a:alpha val="56078"/>
              </a:srgbClr>
            </a:solidFill>
            <a:ln w="28575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600" b="1" spc="300">
                  <a:solidFill>
                    <a:schemeClr val="bg1"/>
                  </a:solidFill>
                  <a:latin typeface="Century Gothic" panose="020B0502020202020204" pitchFamily="34" charset="0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Default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20" name="文本框 43"/>
            <p:cNvSpPr txBox="1">
              <a:spLocks noChangeArrowheads="1"/>
            </p:cNvSpPr>
            <p:nvPr/>
          </p:nvSpPr>
          <p:spPr bwMode="auto">
            <a:xfrm>
              <a:off x="1101725" y="3413462"/>
              <a:ext cx="1274681" cy="214778"/>
            </a:xfrm>
            <a:prstGeom prst="rect">
              <a:avLst/>
            </a:prstGeom>
            <a:solidFill>
              <a:srgbClr val="003B90">
                <a:alpha val="56078"/>
              </a:srgbClr>
            </a:solidFill>
            <a:ln w="28575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600" b="1" spc="300">
                  <a:solidFill>
                    <a:schemeClr val="bg1"/>
                  </a:solidFill>
                  <a:latin typeface="Century Gothic" panose="020B0502020202020204" pitchFamily="34" charset="0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Measure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21" name="文本框 52"/>
            <p:cNvSpPr txBox="1">
              <a:spLocks noChangeArrowheads="1"/>
            </p:cNvSpPr>
            <p:nvPr/>
          </p:nvSpPr>
          <p:spPr bwMode="auto">
            <a:xfrm>
              <a:off x="2632303" y="3856057"/>
              <a:ext cx="1274679" cy="214778"/>
            </a:xfrm>
            <a:prstGeom prst="rect">
              <a:avLst/>
            </a:prstGeom>
            <a:solidFill>
              <a:srgbClr val="003B90">
                <a:alpha val="56078"/>
              </a:srgbClr>
            </a:solidFill>
            <a:ln w="28575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600" b="1" spc="300">
                  <a:solidFill>
                    <a:schemeClr val="bg1"/>
                  </a:solidFill>
                  <a:latin typeface="Century Gothic" panose="020B0502020202020204" pitchFamily="34" charset="0"/>
                  <a:cs typeface="+mn-ea"/>
                </a:defRPr>
              </a:lvl1pPr>
            </a:lstStyle>
            <a:p>
              <a:r>
                <a:rPr lang="en-US" altLang="zh-CN" dirty="0" smtClean="0">
                  <a:sym typeface="+mn-lt"/>
                </a:rPr>
                <a:t>Clear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22" name="文本框 55"/>
            <p:cNvSpPr txBox="1">
              <a:spLocks noChangeArrowheads="1"/>
            </p:cNvSpPr>
            <p:nvPr/>
          </p:nvSpPr>
          <p:spPr bwMode="auto">
            <a:xfrm>
              <a:off x="1101725" y="3876694"/>
              <a:ext cx="1274681" cy="214778"/>
            </a:xfrm>
            <a:prstGeom prst="rect">
              <a:avLst/>
            </a:prstGeom>
            <a:solidFill>
              <a:srgbClr val="003B90">
                <a:alpha val="56078"/>
              </a:srgbClr>
            </a:solidFill>
            <a:ln w="28575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600" b="1" spc="300">
                  <a:solidFill>
                    <a:schemeClr val="bg1"/>
                  </a:solidFill>
                  <a:latin typeface="Century Gothic" panose="020B0502020202020204" pitchFamily="34" charset="0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Cursors 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23" name="文本框 54"/>
            <p:cNvSpPr txBox="1">
              <a:spLocks noChangeArrowheads="1"/>
            </p:cNvSpPr>
            <p:nvPr/>
          </p:nvSpPr>
          <p:spPr bwMode="auto">
            <a:xfrm>
              <a:off x="1101725" y="4298968"/>
              <a:ext cx="1274681" cy="214778"/>
            </a:xfrm>
            <a:prstGeom prst="rect">
              <a:avLst/>
            </a:prstGeom>
            <a:solidFill>
              <a:srgbClr val="003B90">
                <a:alpha val="56078"/>
              </a:srgbClr>
            </a:solidFill>
            <a:ln w="28575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600" b="1" spc="300">
                  <a:solidFill>
                    <a:schemeClr val="bg1"/>
                  </a:solidFill>
                  <a:latin typeface="Century Gothic" panose="020B0502020202020204" pitchFamily="34" charset="0"/>
                  <a:cs typeface="+mn-ea"/>
                </a:defRPr>
              </a:lvl1pPr>
            </a:lstStyle>
            <a:p>
              <a:r>
                <a:rPr lang="en-US" altLang="zh-CN" dirty="0" smtClean="0">
                  <a:sym typeface="+mn-lt"/>
                </a:rPr>
                <a:t>Display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24" name="文本框 53"/>
            <p:cNvSpPr txBox="1">
              <a:spLocks noChangeArrowheads="1"/>
            </p:cNvSpPr>
            <p:nvPr/>
          </p:nvSpPr>
          <p:spPr bwMode="auto">
            <a:xfrm>
              <a:off x="1101725" y="4719656"/>
              <a:ext cx="1274681" cy="214778"/>
            </a:xfrm>
            <a:prstGeom prst="rect">
              <a:avLst/>
            </a:prstGeom>
            <a:solidFill>
              <a:srgbClr val="003B90">
                <a:alpha val="56078"/>
              </a:srgbClr>
            </a:solidFill>
            <a:ln w="28575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600" b="1" spc="300">
                  <a:solidFill>
                    <a:schemeClr val="bg1"/>
                  </a:solidFill>
                  <a:latin typeface="Century Gothic" panose="020B0502020202020204" pitchFamily="34" charset="0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Print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25" name="文本框 50"/>
            <p:cNvSpPr txBox="1">
              <a:spLocks noChangeArrowheads="1"/>
            </p:cNvSpPr>
            <p:nvPr/>
          </p:nvSpPr>
          <p:spPr bwMode="auto">
            <a:xfrm>
              <a:off x="2632303" y="4287857"/>
              <a:ext cx="1274679" cy="214778"/>
            </a:xfrm>
            <a:prstGeom prst="rect">
              <a:avLst/>
            </a:prstGeom>
            <a:solidFill>
              <a:srgbClr val="003B90">
                <a:alpha val="56078"/>
              </a:srgbClr>
            </a:solidFill>
            <a:ln w="28575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600" b="1" spc="300">
                  <a:solidFill>
                    <a:schemeClr val="bg1"/>
                  </a:solidFill>
                  <a:latin typeface="Century Gothic" panose="020B0502020202020204" pitchFamily="34" charset="0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History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26" name="文本框 49"/>
            <p:cNvSpPr txBox="1">
              <a:spLocks noChangeArrowheads="1"/>
            </p:cNvSpPr>
            <p:nvPr/>
          </p:nvSpPr>
          <p:spPr bwMode="auto">
            <a:xfrm>
              <a:off x="2632303" y="3406941"/>
              <a:ext cx="1274679" cy="214778"/>
            </a:xfrm>
            <a:prstGeom prst="rect">
              <a:avLst/>
            </a:prstGeom>
            <a:solidFill>
              <a:srgbClr val="003B90">
                <a:alpha val="56078"/>
              </a:srgbClr>
            </a:solidFill>
            <a:ln w="28575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600" b="1" spc="300">
                  <a:solidFill>
                    <a:schemeClr val="bg1"/>
                  </a:solidFill>
                  <a:latin typeface="Century Gothic" panose="020B0502020202020204" pitchFamily="34" charset="0"/>
                  <a:cs typeface="+mn-ea"/>
                </a:defRPr>
              </a:lvl1pPr>
            </a:lstStyle>
            <a:p>
              <a:r>
                <a:rPr lang="en-US" altLang="zh-CN" dirty="0" smtClean="0">
                  <a:sym typeface="+mn-lt"/>
                </a:rPr>
                <a:t>Navigate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27" name="文本框 51"/>
            <p:cNvSpPr txBox="1">
              <a:spLocks noChangeArrowheads="1"/>
            </p:cNvSpPr>
            <p:nvPr/>
          </p:nvSpPr>
          <p:spPr bwMode="auto">
            <a:xfrm>
              <a:off x="1101725" y="5100655"/>
              <a:ext cx="1274681" cy="214778"/>
            </a:xfrm>
            <a:prstGeom prst="rect">
              <a:avLst/>
            </a:prstGeom>
            <a:solidFill>
              <a:srgbClr val="003B90">
                <a:alpha val="56078"/>
              </a:srgbClr>
            </a:solidFill>
            <a:ln w="28575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600" b="1" spc="300">
                  <a:solidFill>
                    <a:schemeClr val="bg1"/>
                  </a:solidFill>
                  <a:latin typeface="Century Gothic" panose="020B0502020202020204" pitchFamily="34" charset="0"/>
                  <a:cs typeface="+mn-ea"/>
                </a:defRPr>
              </a:lvl1pPr>
            </a:lstStyle>
            <a:p>
              <a:r>
                <a:rPr lang="en-US" altLang="zh-CN" dirty="0" smtClean="0">
                  <a:sym typeface="+mn-lt"/>
                </a:rPr>
                <a:t>Search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28" name="文本框 45"/>
            <p:cNvSpPr txBox="1">
              <a:spLocks noChangeArrowheads="1"/>
            </p:cNvSpPr>
            <p:nvPr/>
          </p:nvSpPr>
          <p:spPr bwMode="auto">
            <a:xfrm>
              <a:off x="2632303" y="4719657"/>
              <a:ext cx="1274679" cy="214778"/>
            </a:xfrm>
            <a:prstGeom prst="rect">
              <a:avLst/>
            </a:prstGeom>
            <a:solidFill>
              <a:srgbClr val="003B90">
                <a:alpha val="56078"/>
              </a:srgbClr>
            </a:solidFill>
            <a:ln w="28575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600" b="1" spc="300">
                  <a:solidFill>
                    <a:schemeClr val="bg1"/>
                  </a:solidFill>
                  <a:latin typeface="Century Gothic" panose="020B0502020202020204" pitchFamily="34" charset="0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Auto </a:t>
              </a:r>
              <a:endParaRPr lang="zh-CN" altLang="en-US" dirty="0">
                <a:sym typeface="+mn-lt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2630211" y="1978581"/>
            <a:ext cx="10567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1024 * 600</a:t>
            </a:r>
            <a:endParaRPr lang="zh-CN" alt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350695" y="-159188"/>
            <a:ext cx="35191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Easy to learn, gesture </a:t>
            </a:r>
            <a:r>
              <a:rPr lang="en-US" altLang="zh-CN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support</a:t>
            </a:r>
            <a:endParaRPr lang="en-US" altLang="zh-CN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604942" y="4245193"/>
            <a:ext cx="5532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Four ways to control scope:</a:t>
            </a:r>
          </a:p>
          <a:p>
            <a:r>
              <a:rPr lang="en-US" altLang="zh-CN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Touch screen like your smart phone</a:t>
            </a:r>
          </a:p>
          <a:p>
            <a:r>
              <a:rPr lang="en-US" altLang="zh-CN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Front panel buttons and knobs for traditional users</a:t>
            </a:r>
          </a:p>
          <a:p>
            <a:r>
              <a:rPr lang="en-US" altLang="zh-CN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USB Keyboard and Mouse support</a:t>
            </a:r>
          </a:p>
          <a:p>
            <a:r>
              <a:rPr lang="en-US" altLang="zh-CN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Web server for remote control</a:t>
            </a:r>
            <a:endParaRPr lang="en-US" altLang="zh-CN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altLang="zh-CN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Focus on your design, but not instruments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Increase work efficiency and productivity</a:t>
            </a:r>
            <a:endParaRPr lang="zh-CN" alt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altLang="zh-CN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10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324"/>
            <a:ext cx="12193057" cy="685859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2776" y="1253156"/>
            <a:ext cx="6923809" cy="4971429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8" name="流程图: 联系 7"/>
          <p:cNvSpPr/>
          <p:nvPr/>
        </p:nvSpPr>
        <p:spPr>
          <a:xfrm>
            <a:off x="6701052" y="4990299"/>
            <a:ext cx="150125" cy="150125"/>
          </a:xfrm>
          <a:prstGeom prst="flowChartConnector">
            <a:avLst/>
          </a:prstGeom>
          <a:noFill/>
          <a:ln w="57150">
            <a:solidFill>
              <a:srgbClr val="003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联系 14"/>
          <p:cNvSpPr/>
          <p:nvPr/>
        </p:nvSpPr>
        <p:spPr>
          <a:xfrm>
            <a:off x="3652174" y="4819927"/>
            <a:ext cx="150125" cy="150125"/>
          </a:xfrm>
          <a:prstGeom prst="flowChartConnector">
            <a:avLst/>
          </a:prstGeom>
          <a:noFill/>
          <a:ln w="57150">
            <a:solidFill>
              <a:srgbClr val="003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肘形连接符 16"/>
          <p:cNvCxnSpPr/>
          <p:nvPr/>
        </p:nvCxnSpPr>
        <p:spPr>
          <a:xfrm rot="10800000" flipV="1">
            <a:off x="1163526" y="4894990"/>
            <a:ext cx="2455448" cy="562969"/>
          </a:xfrm>
          <a:prstGeom prst="bentConnector3">
            <a:avLst/>
          </a:prstGeom>
          <a:ln w="38100">
            <a:solidFill>
              <a:srgbClr val="003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流程图: 联系 18"/>
          <p:cNvSpPr/>
          <p:nvPr/>
        </p:nvSpPr>
        <p:spPr>
          <a:xfrm>
            <a:off x="8259181" y="4710753"/>
            <a:ext cx="150125" cy="150125"/>
          </a:xfrm>
          <a:prstGeom prst="flowChartConnector">
            <a:avLst/>
          </a:prstGeom>
          <a:noFill/>
          <a:ln w="57150">
            <a:solidFill>
              <a:srgbClr val="003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055767" y="4744668"/>
            <a:ext cx="2032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Century Gothic" panose="020B0502020202020204" pitchFamily="34" charset="0"/>
              </a:rPr>
              <a:t>4 Analog Channels</a:t>
            </a:r>
          </a:p>
          <a:p>
            <a:endParaRPr lang="en-US" altLang="zh-CN" dirty="0" smtClean="0">
              <a:latin typeface="Century Gothic" panose="020B0502020202020204" pitchFamily="34" charset="0"/>
            </a:endParaRPr>
          </a:p>
          <a:p>
            <a:r>
              <a:rPr lang="en-US" altLang="zh-CN" sz="1400" dirty="0" smtClean="0">
                <a:latin typeface="Century Gothic" panose="020B0502020202020204" pitchFamily="34" charset="0"/>
              </a:rPr>
              <a:t>Auto attenuation and power for active probes </a:t>
            </a:r>
            <a:endParaRPr lang="zh-CN" altLang="en-US" sz="1400" dirty="0">
              <a:latin typeface="Century Gothic" panose="020B0502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008317" y="4772168"/>
            <a:ext cx="181515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Century Gothic" panose="020B0502020202020204" pitchFamily="34" charset="0"/>
              </a:rPr>
              <a:t>2 </a:t>
            </a:r>
            <a:r>
              <a:rPr lang="zh-CN" altLang="en-US" b="1" dirty="0" smtClean="0">
                <a:latin typeface="Century Gothic" panose="020B0502020202020204" pitchFamily="34" charset="0"/>
              </a:rPr>
              <a:t>*</a:t>
            </a:r>
            <a:r>
              <a:rPr lang="en-US" altLang="zh-CN" b="1" dirty="0" smtClean="0">
                <a:latin typeface="Century Gothic" panose="020B0502020202020204" pitchFamily="34" charset="0"/>
              </a:rPr>
              <a:t> USB HOST</a:t>
            </a:r>
          </a:p>
          <a:p>
            <a:endParaRPr lang="en-US" altLang="zh-CN" b="1" dirty="0" smtClean="0">
              <a:latin typeface="Century Gothic" panose="020B0502020202020204" pitchFamily="34" charset="0"/>
            </a:endParaRPr>
          </a:p>
          <a:p>
            <a:r>
              <a:rPr lang="en-US" altLang="zh-CN" sz="1400" dirty="0" smtClean="0">
                <a:latin typeface="Century Gothic" panose="020B0502020202020204" pitchFamily="34" charset="0"/>
              </a:rPr>
              <a:t>Keyboard  mouse and USB memory devices</a:t>
            </a:r>
            <a:endParaRPr lang="zh-CN" altLang="en-US" sz="1400" b="1" dirty="0">
              <a:latin typeface="Century Gothic" panose="020B0502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13942" y="5895081"/>
            <a:ext cx="2429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Century Gothic" panose="020B0502020202020204" pitchFamily="34" charset="0"/>
              </a:rPr>
              <a:t>MSO/Logic analysis</a:t>
            </a:r>
          </a:p>
          <a:p>
            <a:pPr algn="ctr"/>
            <a:r>
              <a:rPr lang="en-US" altLang="zh-CN" sz="1400" dirty="0" smtClean="0">
                <a:latin typeface="Century Gothic" panose="020B0502020202020204" pitchFamily="34" charset="0"/>
              </a:rPr>
              <a:t>16 digital channels</a:t>
            </a:r>
            <a:endParaRPr lang="zh-CN" altLang="en-US" sz="1400" dirty="0">
              <a:latin typeface="Century Gothic" panose="020B0502020202020204" pitchFamily="34" charset="0"/>
            </a:endParaRPr>
          </a:p>
        </p:txBody>
      </p:sp>
      <p:sp>
        <p:nvSpPr>
          <p:cNvPr id="25" name="流程图: 联系 24"/>
          <p:cNvSpPr/>
          <p:nvPr/>
        </p:nvSpPr>
        <p:spPr>
          <a:xfrm>
            <a:off x="7514457" y="5090412"/>
            <a:ext cx="150125" cy="150125"/>
          </a:xfrm>
          <a:prstGeom prst="flowChartConnector">
            <a:avLst/>
          </a:prstGeom>
          <a:noFill/>
          <a:ln w="57150">
            <a:solidFill>
              <a:srgbClr val="003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9168866" y="3274332"/>
            <a:ext cx="33209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Century Gothic" panose="020B0502020202020204" pitchFamily="34" charset="0"/>
              </a:rPr>
              <a:t>Probe Calibration Signal</a:t>
            </a:r>
          </a:p>
          <a:p>
            <a:endParaRPr lang="en-US" altLang="zh-CN" dirty="0" smtClean="0">
              <a:latin typeface="Century Gothic" panose="020B0502020202020204" pitchFamily="34" charset="0"/>
            </a:endParaRPr>
          </a:p>
          <a:p>
            <a:r>
              <a:rPr lang="en-US" altLang="zh-CN" sz="1400" dirty="0" smtClean="0">
                <a:latin typeface="Century Gothic" panose="020B0502020202020204" pitchFamily="34" charset="0"/>
              </a:rPr>
              <a:t>       </a:t>
            </a:r>
            <a:r>
              <a:rPr lang="en-US" altLang="zh-CN" sz="1400" dirty="0" smtClean="0">
                <a:latin typeface="Century Gothic" panose="020B0502020202020204" pitchFamily="34" charset="0"/>
              </a:rPr>
              <a:t>3.3 V</a:t>
            </a:r>
            <a:r>
              <a:rPr lang="en-US" altLang="zh-CN" sz="1400" dirty="0" smtClean="0">
                <a:latin typeface="Century Gothic" panose="020B0502020202020204" pitchFamily="34" charset="0"/>
              </a:rPr>
              <a:t>, </a:t>
            </a:r>
            <a:r>
              <a:rPr lang="en-US" altLang="zh-CN" sz="1400" dirty="0" smtClean="0">
                <a:latin typeface="Century Gothic" panose="020B0502020202020204" pitchFamily="34" charset="0"/>
              </a:rPr>
              <a:t>1 kHz </a:t>
            </a:r>
            <a:r>
              <a:rPr lang="en-US" altLang="zh-CN" sz="1400" dirty="0" smtClean="0">
                <a:latin typeface="Century Gothic" panose="020B0502020202020204" pitchFamily="34" charset="0"/>
              </a:rPr>
              <a:t>Square wave</a:t>
            </a:r>
            <a:endParaRPr lang="zh-CN" altLang="en-US" sz="1400" dirty="0">
              <a:latin typeface="Century Gothic" panose="020B0502020202020204" pitchFamily="34" charset="0"/>
            </a:endParaRPr>
          </a:p>
        </p:txBody>
      </p:sp>
      <p:sp>
        <p:nvSpPr>
          <p:cNvPr id="21" name="流程图: 联系 20"/>
          <p:cNvSpPr/>
          <p:nvPr/>
        </p:nvSpPr>
        <p:spPr>
          <a:xfrm>
            <a:off x="2379248" y="2802330"/>
            <a:ext cx="150125" cy="150125"/>
          </a:xfrm>
          <a:prstGeom prst="flowChartConnector">
            <a:avLst/>
          </a:prstGeom>
          <a:noFill/>
          <a:ln w="57150">
            <a:solidFill>
              <a:srgbClr val="003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9901" y="2426415"/>
            <a:ext cx="2606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Century Gothic" panose="020B0502020202020204" pitchFamily="34" charset="0"/>
              </a:rPr>
              <a:t>10.1’’ Touch Screen</a:t>
            </a:r>
          </a:p>
          <a:p>
            <a:endParaRPr lang="en-US" altLang="zh-CN" b="1" dirty="0">
              <a:latin typeface="Century Gothic" panose="020B0502020202020204" pitchFamily="34" charset="0"/>
            </a:endParaRPr>
          </a:p>
          <a:p>
            <a:r>
              <a:rPr lang="en-US" altLang="zh-CN" sz="1400" dirty="0" smtClean="0">
                <a:latin typeface="Century Gothic" panose="020B0502020202020204" pitchFamily="34" charset="0"/>
              </a:rPr>
              <a:t>                  Easy use </a:t>
            </a:r>
          </a:p>
          <a:p>
            <a:r>
              <a:rPr lang="en-US" altLang="zh-CN" sz="1400" dirty="0" smtClean="0">
                <a:latin typeface="Century Gothic" panose="020B0502020202020204" pitchFamily="34" charset="0"/>
              </a:rPr>
              <a:t>        supports gestures</a:t>
            </a:r>
            <a:endParaRPr lang="zh-CN" altLang="en-US" sz="1400" dirty="0">
              <a:latin typeface="Century Gothic" panose="020B050202020202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V="1">
            <a:off x="563748" y="2870908"/>
            <a:ext cx="1827501" cy="6484"/>
          </a:xfrm>
          <a:prstGeom prst="line">
            <a:avLst/>
          </a:prstGeom>
          <a:ln w="34925">
            <a:solidFill>
              <a:srgbClr val="003B90"/>
            </a:solidFill>
          </a:ln>
          <a:effectLst>
            <a:glow>
              <a:schemeClr val="accent1">
                <a:alpha val="18000"/>
              </a:scheme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7664582" y="5154250"/>
            <a:ext cx="3796358" cy="4559"/>
          </a:xfrm>
          <a:prstGeom prst="line">
            <a:avLst/>
          </a:prstGeom>
          <a:ln w="34925">
            <a:solidFill>
              <a:srgbClr val="003B90"/>
            </a:solidFill>
          </a:ln>
          <a:effectLst>
            <a:glow>
              <a:schemeClr val="accent1">
                <a:alpha val="18000"/>
              </a:scheme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6776114" y="5165475"/>
            <a:ext cx="0" cy="698828"/>
          </a:xfrm>
          <a:prstGeom prst="line">
            <a:avLst/>
          </a:prstGeom>
          <a:ln w="34925">
            <a:solidFill>
              <a:srgbClr val="003B90"/>
            </a:solidFill>
          </a:ln>
          <a:effectLst>
            <a:glow>
              <a:schemeClr val="accent1">
                <a:alpha val="18000"/>
              </a:scheme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8361462" y="3697926"/>
            <a:ext cx="1187651" cy="1046742"/>
          </a:xfrm>
          <a:prstGeom prst="line">
            <a:avLst/>
          </a:prstGeom>
          <a:ln w="34925">
            <a:solidFill>
              <a:srgbClr val="003B90"/>
            </a:solidFill>
          </a:ln>
          <a:effectLst>
            <a:glow>
              <a:schemeClr val="accent1">
                <a:alpha val="18000"/>
              </a:scheme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9543347" y="3713310"/>
            <a:ext cx="2145122" cy="11912"/>
          </a:xfrm>
          <a:prstGeom prst="line">
            <a:avLst/>
          </a:prstGeom>
          <a:ln w="34925">
            <a:solidFill>
              <a:srgbClr val="003B90"/>
            </a:solidFill>
          </a:ln>
          <a:effectLst>
            <a:glow>
              <a:schemeClr val="accent1">
                <a:alpha val="18000"/>
              </a:scheme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1" y="-9391"/>
            <a:ext cx="3179297" cy="833510"/>
          </a:xfrm>
          <a:prstGeom prst="rect">
            <a:avLst/>
          </a:prstGeom>
          <a:solidFill>
            <a:srgbClr val="003B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247977" y="130365"/>
            <a:ext cx="2797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Front Panel</a:t>
            </a:r>
            <a:endParaRPr lang="zh-CN" altLang="en-US" sz="3000" b="1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6" name="直接连接符 32"/>
          <p:cNvCxnSpPr/>
          <p:nvPr/>
        </p:nvCxnSpPr>
        <p:spPr>
          <a:xfrm flipV="1">
            <a:off x="7514457" y="955317"/>
            <a:ext cx="428272" cy="971257"/>
          </a:xfrm>
          <a:prstGeom prst="line">
            <a:avLst/>
          </a:prstGeom>
          <a:ln w="34925">
            <a:solidFill>
              <a:srgbClr val="003B90"/>
            </a:solidFill>
          </a:ln>
          <a:effectLst>
            <a:glow>
              <a:schemeClr val="accent1">
                <a:alpha val="18000"/>
              </a:scheme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流程图: 联系 18"/>
          <p:cNvSpPr/>
          <p:nvPr/>
        </p:nvSpPr>
        <p:spPr>
          <a:xfrm>
            <a:off x="6851177" y="1943994"/>
            <a:ext cx="1408003" cy="320736"/>
          </a:xfrm>
          <a:prstGeom prst="flowChartConnector">
            <a:avLst/>
          </a:prstGeom>
          <a:noFill/>
          <a:ln w="57150">
            <a:solidFill>
              <a:srgbClr val="003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31"/>
          <p:cNvSpPr txBox="1"/>
          <p:nvPr/>
        </p:nvSpPr>
        <p:spPr>
          <a:xfrm>
            <a:off x="7773553" y="502442"/>
            <a:ext cx="4077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Century Gothic" panose="020B0502020202020204" pitchFamily="34" charset="0"/>
              </a:rPr>
              <a:t>Quick Search/Navigate</a:t>
            </a:r>
            <a:endParaRPr lang="en-US" altLang="zh-CN" dirty="0" smtClean="0">
              <a:latin typeface="Century Gothic" panose="020B0502020202020204" pitchFamily="34" charset="0"/>
            </a:endParaRPr>
          </a:p>
          <a:p>
            <a:r>
              <a:rPr lang="en-US" altLang="zh-CN" sz="1400" dirty="0" smtClean="0">
                <a:latin typeface="Century Gothic" panose="020B0502020202020204" pitchFamily="34" charset="0"/>
              </a:rPr>
              <a:t>       Play, FFW, Replay capture data frames</a:t>
            </a:r>
            <a:endParaRPr lang="zh-CN" alt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22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63" y="0"/>
            <a:ext cx="3220110" cy="982639"/>
            <a:chOff x="762" y="0"/>
            <a:chExt cx="3370235" cy="982639"/>
          </a:xfrm>
        </p:grpSpPr>
        <p:sp>
          <p:nvSpPr>
            <p:cNvPr id="5" name="矩形 4"/>
            <p:cNvSpPr/>
            <p:nvPr/>
          </p:nvSpPr>
          <p:spPr>
            <a:xfrm>
              <a:off x="762" y="0"/>
              <a:ext cx="3370235" cy="982639"/>
            </a:xfrm>
            <a:prstGeom prst="rect">
              <a:avLst/>
            </a:prstGeom>
            <a:solidFill>
              <a:srgbClr val="1634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80214" y="214320"/>
              <a:ext cx="309078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 b="1" spc="3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Ease-Of-Use</a:t>
              </a:r>
              <a:endParaRPr lang="en-US" altLang="zh-CN" sz="3000" b="1" spc="3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6995215" y="214320"/>
            <a:ext cx="4468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10 kinds of one button quick access</a:t>
            </a:r>
            <a:endParaRPr lang="zh-CN" alt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604942" y="4245193"/>
            <a:ext cx="5532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Four ways to control scope:</a:t>
            </a:r>
          </a:p>
          <a:p>
            <a:r>
              <a:rPr lang="en-US" altLang="zh-CN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Touch screen like your smart phone</a:t>
            </a:r>
          </a:p>
          <a:p>
            <a:r>
              <a:rPr lang="en-US" altLang="zh-CN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Front panel buttons and knobs for traditional users</a:t>
            </a:r>
          </a:p>
          <a:p>
            <a:r>
              <a:rPr lang="en-US" altLang="zh-CN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USB Keyboard and Mouse support</a:t>
            </a:r>
          </a:p>
          <a:p>
            <a:r>
              <a:rPr lang="en-US" altLang="zh-CN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Web server for remote control</a:t>
            </a:r>
            <a:endParaRPr lang="en-US" altLang="zh-CN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altLang="zh-CN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Focus on your design, but not instruments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Increase work efficiency and productivity</a:t>
            </a:r>
            <a:endParaRPr lang="zh-CN" alt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altLang="zh-CN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350695" y="-159188"/>
            <a:ext cx="35191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Easy to learn, gesture </a:t>
            </a:r>
            <a:r>
              <a:rPr lang="en-US" altLang="zh-CN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support</a:t>
            </a:r>
            <a:endParaRPr lang="en-US" altLang="zh-CN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612" y="1706504"/>
            <a:ext cx="7167136" cy="4199494"/>
          </a:xfrm>
          <a:prstGeom prst="rect">
            <a:avLst/>
          </a:prstGeom>
        </p:spPr>
      </p:pic>
      <p:sp>
        <p:nvSpPr>
          <p:cNvPr id="35" name="内容占位符 2"/>
          <p:cNvSpPr txBox="1">
            <a:spLocks/>
          </p:cNvSpPr>
          <p:nvPr/>
        </p:nvSpPr>
        <p:spPr>
          <a:xfrm>
            <a:off x="49342" y="1235450"/>
            <a:ext cx="5196646" cy="757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Deep on-board Help for quick access to information: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602" y="2581582"/>
            <a:ext cx="3722395" cy="273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5499286" cy="2840686"/>
          </a:xfrm>
          <a:prstGeom prst="rect">
            <a:avLst/>
          </a:prstGeom>
          <a:solidFill>
            <a:srgbClr val="1634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86606" y="178428"/>
            <a:ext cx="26886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Web Server</a:t>
            </a:r>
            <a:endParaRPr lang="en-US" altLang="zh-CN" sz="3000" b="1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818" y="1381876"/>
            <a:ext cx="4790476" cy="4228571"/>
          </a:xfrm>
          <a:prstGeom prst="rect">
            <a:avLst/>
          </a:prstGeom>
        </p:spPr>
      </p:pic>
      <p:sp>
        <p:nvSpPr>
          <p:cNvPr id="4" name="等腰三角形 3"/>
          <p:cNvSpPr/>
          <p:nvPr/>
        </p:nvSpPr>
        <p:spPr>
          <a:xfrm rot="5400000">
            <a:off x="6320875" y="3596795"/>
            <a:ext cx="414654" cy="31547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707" y="4999982"/>
            <a:ext cx="3225821" cy="164104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" y="3042938"/>
            <a:ext cx="5693959" cy="36957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8" y="6219995"/>
            <a:ext cx="5698077" cy="564752"/>
          </a:xfrm>
          <a:prstGeom prst="rect">
            <a:avLst/>
          </a:prstGeom>
        </p:spPr>
      </p:pic>
      <p:sp>
        <p:nvSpPr>
          <p:cNvPr id="15" name="内容占位符 2"/>
          <p:cNvSpPr txBox="1">
            <a:spLocks/>
          </p:cNvSpPr>
          <p:nvPr/>
        </p:nvSpPr>
        <p:spPr>
          <a:xfrm>
            <a:off x="151320" y="869687"/>
            <a:ext cx="5196646" cy="1532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6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400" b="0" dirty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Remote control scope without </a:t>
            </a:r>
            <a:r>
              <a:rPr lang="en-US" altLang="zh-CN" sz="1400" b="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software </a:t>
            </a:r>
            <a:endParaRPr lang="en-US" altLang="zh-CN" sz="1400" b="0" dirty="0">
              <a:solidFill>
                <a:schemeClr val="bg1"/>
              </a:solidFill>
              <a:latin typeface="Century Gothic" panose="020B0502020202020204" pitchFamily="34" charset="0"/>
              <a:ea typeface="微软雅黑"/>
            </a:endParaRPr>
          </a:p>
          <a:p>
            <a:pPr lvl="0"/>
            <a:r>
              <a:rPr lang="en-US" altLang="zh-CN" sz="1400" b="0" dirty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Save time to export measurement data to PC </a:t>
            </a:r>
          </a:p>
          <a:p>
            <a:pPr lvl="0"/>
            <a:r>
              <a:rPr lang="en-US" altLang="zh-CN" sz="1400" b="0" dirty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Monitor and control SDS5000X from anywhere via </a:t>
            </a:r>
            <a:r>
              <a:rPr lang="en-US" altLang="zh-CN" sz="1400" b="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the internet</a:t>
            </a:r>
          </a:p>
        </p:txBody>
      </p:sp>
      <p:sp>
        <p:nvSpPr>
          <p:cNvPr id="16" name="内容占位符 2"/>
          <p:cNvSpPr txBox="1">
            <a:spLocks/>
          </p:cNvSpPr>
          <p:nvPr/>
        </p:nvSpPr>
        <p:spPr>
          <a:xfrm>
            <a:off x="6356818" y="491002"/>
            <a:ext cx="5196646" cy="757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6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Insert IP address of SDS5000X into browser</a:t>
            </a:r>
          </a:p>
          <a:p>
            <a:pPr lvl="0"/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Go to Home page see the SDS5000X info</a:t>
            </a:r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151320" y="2034833"/>
            <a:ext cx="5408091" cy="828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6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7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400" b="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Control scope via mouse in real time</a:t>
            </a:r>
          </a:p>
          <a:p>
            <a:pPr lvl="0"/>
            <a:r>
              <a:rPr lang="en-US" altLang="zh-CN" sz="1400" b="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Take screen shot , save data and FW upgrade</a:t>
            </a:r>
          </a:p>
        </p:txBody>
      </p:sp>
    </p:spTree>
    <p:extLst>
      <p:ext uri="{BB962C8B-B14F-4D97-AF65-F5344CB8AC3E}">
        <p14:creationId xmlns:p14="http://schemas.microsoft.com/office/powerpoint/2010/main" val="342534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  <p:sp>
        <p:nvSpPr>
          <p:cNvPr id="8" name="内容占位符 2"/>
          <p:cNvSpPr txBox="1">
            <a:spLocks/>
          </p:cNvSpPr>
          <p:nvPr/>
        </p:nvSpPr>
        <p:spPr>
          <a:xfrm>
            <a:off x="266435" y="1224936"/>
            <a:ext cx="7789415" cy="1545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View digital </a:t>
            </a:r>
            <a:r>
              <a:rPr lang="en-US" altLang="zh-CN" sz="1400" b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and analog channels </a:t>
            </a:r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on one timebase</a:t>
            </a:r>
          </a:p>
          <a:p>
            <a:pPr lvl="0">
              <a:lnSpc>
                <a:spcPct val="100000"/>
              </a:lnSpc>
            </a:pPr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Full trigger and decoding on all analog and digital channels </a:t>
            </a:r>
          </a:p>
          <a:p>
            <a:pPr lvl="0"/>
            <a:r>
              <a:rPr lang="en-US" altLang="zh-CN" sz="1400" b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16 channels; maximum waveform capture rate up to 1.25GSa/s; record length up to 62.5 </a:t>
            </a:r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Mpts</a:t>
            </a:r>
          </a:p>
          <a:p>
            <a:pPr lvl="0"/>
            <a:r>
              <a:rPr lang="en-US" altLang="zh-CN" sz="1400" b="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User defined label names, channel groups, and more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61" y="428"/>
            <a:ext cx="8829339" cy="982639"/>
            <a:chOff x="762" y="0"/>
            <a:chExt cx="3370235" cy="982639"/>
          </a:xfrm>
        </p:grpSpPr>
        <p:sp>
          <p:nvSpPr>
            <p:cNvPr id="9" name="矩形 8"/>
            <p:cNvSpPr/>
            <p:nvPr/>
          </p:nvSpPr>
          <p:spPr>
            <a:xfrm>
              <a:off x="762" y="0"/>
              <a:ext cx="3370235" cy="982639"/>
            </a:xfrm>
            <a:prstGeom prst="rect">
              <a:avLst/>
            </a:prstGeom>
            <a:solidFill>
              <a:srgbClr val="1634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2172" y="163551"/>
              <a:ext cx="309078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altLang="zh-CN" sz="3000" b="1" spc="3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16 Digital Channels / MSO (Option) </a:t>
              </a:r>
              <a:endParaRPr lang="en-US" altLang="zh-CN" sz="3000" b="1" spc="3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775" y="3279496"/>
            <a:ext cx="5238354" cy="30693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290" y="2633840"/>
            <a:ext cx="5565549" cy="37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0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62" y="429"/>
            <a:ext cx="5644727" cy="3341922"/>
          </a:xfrm>
          <a:prstGeom prst="rect">
            <a:avLst/>
          </a:prstGeom>
          <a:solidFill>
            <a:srgbClr val="1634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3000" b="1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72692" y="1680075"/>
            <a:ext cx="5616575" cy="1662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400" b="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Connect via USB Host</a:t>
            </a:r>
          </a:p>
          <a:p>
            <a:pPr lvl="0"/>
            <a:r>
              <a:rPr lang="en-US" altLang="zh-CN" sz="1400" b="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Stimulus output of Sine</a:t>
            </a:r>
            <a:r>
              <a:rPr lang="en-US" altLang="zh-CN" sz="1400" b="0" dirty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, Square, Ramp, Pulse, Noise, DC and 45 built-in </a:t>
            </a:r>
            <a:r>
              <a:rPr lang="en-US" altLang="zh-CN" sz="1400" b="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waveforms to DUT</a:t>
            </a:r>
          </a:p>
          <a:p>
            <a:pPr lvl="0"/>
            <a:r>
              <a:rPr lang="en-US" altLang="zh-CN" sz="1400" b="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Edit arbitrary waveforms via Easy Wave PC software</a:t>
            </a:r>
          </a:p>
          <a:p>
            <a:pPr lvl="0"/>
            <a:r>
              <a:rPr lang="en-US" altLang="zh-CN" sz="1400" b="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Store waveforms from analog channels then output </a:t>
            </a:r>
            <a:endParaRPr lang="en-US" altLang="zh-CN" sz="1400" b="0" dirty="0">
              <a:solidFill>
                <a:schemeClr val="bg1"/>
              </a:solidFill>
              <a:latin typeface="Century Gothic" panose="020B0502020202020204" pitchFamily="34" charset="0"/>
              <a:ea typeface="微软雅黑"/>
            </a:endParaRPr>
          </a:p>
          <a:p>
            <a:pPr indent="0">
              <a:buClr>
                <a:srgbClr val="003B90"/>
              </a:buClr>
              <a:buNone/>
            </a:pPr>
            <a:endParaRPr lang="en-US" altLang="zh-CN" sz="1400" dirty="0" smtClean="0">
              <a:solidFill>
                <a:schemeClr val="bg1"/>
              </a:solidFill>
              <a:latin typeface="Century Gothic" panose="020B0502020202020204" pitchFamily="34" charset="0"/>
              <a:ea typeface="微软雅黑"/>
            </a:endParaRPr>
          </a:p>
          <a:p>
            <a:pPr indent="0">
              <a:buClr>
                <a:srgbClr val="003B90"/>
              </a:buClr>
              <a:buNone/>
            </a:pPr>
            <a:endParaRPr lang="en-US" altLang="zh-CN" sz="1400" dirty="0" smtClean="0">
              <a:solidFill>
                <a:schemeClr val="bg1"/>
              </a:solidFill>
              <a:latin typeface="Century Gothic" panose="020B0502020202020204" pitchFamily="34" charset="0"/>
              <a:ea typeface="微软雅黑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022" y="103986"/>
            <a:ext cx="66561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25 MHz Function/Arbitrary </a:t>
            </a:r>
          </a:p>
          <a:p>
            <a:r>
              <a:rPr lang="en-US" altLang="zh-CN" sz="2800" b="1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Waveform Generator </a:t>
            </a:r>
            <a:endParaRPr lang="en-US" altLang="zh-CN" sz="2800" b="1" spc="3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altLang="zh-CN" sz="2800" b="1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en-US" altLang="zh-CN" sz="2800" b="1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Option)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197" y="3111691"/>
            <a:ext cx="6207753" cy="36373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34" y="3517665"/>
            <a:ext cx="4849981" cy="316502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23" y="652434"/>
            <a:ext cx="3050512" cy="205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4" name="Group 7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68485"/>
              </p:ext>
            </p:extLst>
          </p:nvPr>
        </p:nvGraphicFramePr>
        <p:xfrm>
          <a:off x="641444" y="1146417"/>
          <a:ext cx="10210749" cy="5635915"/>
        </p:xfrm>
        <a:graphic>
          <a:graphicData uri="http://schemas.openxmlformats.org/drawingml/2006/table">
            <a:tbl>
              <a:tblPr/>
              <a:tblGrid>
                <a:gridCol w="23421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28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28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228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42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SDS5000X Models</a:t>
                      </a:r>
                      <a:endParaRPr kumimoji="0" lang="zh-CN" alt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25" marR="91425" marT="45684" marB="456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B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SDS5034X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SDS5032X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B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SDS5054</a:t>
                      </a:r>
                      <a:r>
                        <a:rPr lang="en-US" altLang="zh-CN" sz="1400" b="1" kern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X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SDS5052X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B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SDS5104</a:t>
                      </a:r>
                      <a:r>
                        <a:rPr lang="en-US" altLang="zh-CN" sz="1400" b="1" kern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X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SDS5102X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B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Bandwidth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25" marR="91425" marT="45684" marB="456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6A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350 MHz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25" marR="91425" marT="45684" marB="456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500 MHz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25" marR="91425" marT="45684" marB="456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1 GHz</a:t>
                      </a:r>
                    </a:p>
                  </a:txBody>
                  <a:tcPr marL="91425" marR="91425" marT="45684" marB="456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Rise time (typical) @50 Ω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25" marR="91425" marT="45684" marB="456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6A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1.0 ns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25" marR="91425" marT="45684" marB="456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0.7 ns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25" marR="91425" marT="45684" marB="456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0.4 ns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25" marR="91425" marT="45684" marB="456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1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Analog Channels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25" marR="91425" marT="45684" marB="456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6A7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2/4 CH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+ EXT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25" marR="91425" marT="45684" marB="456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1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Sample Rate (Max.)</a:t>
                      </a:r>
                    </a:p>
                  </a:txBody>
                  <a:tcPr marL="91425" marR="91425" marT="45684" marB="456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6A7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5G Sa/s (single-channel),2.5G Sa/s (dual-channel)</a:t>
                      </a:r>
                    </a:p>
                  </a:txBody>
                  <a:tcPr marL="91425" marR="91425" marT="45684" marB="456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1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Record Length (Max.)</a:t>
                      </a:r>
                    </a:p>
                  </a:txBody>
                  <a:tcPr marL="91425" marR="91425" marT="45684" marB="456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6A7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250 Mpts (single-channel),125 Mpts (dual-channel)</a:t>
                      </a:r>
                    </a:p>
                  </a:txBody>
                  <a:tcPr marL="91425" marR="91425" marT="45684" marB="456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9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Waveform Capture Rate (Max.)</a:t>
                      </a:r>
                    </a:p>
                  </a:txBody>
                  <a:tcPr marL="91425" marR="91425" marT="45684" marB="456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6A7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110,000 wfm/s (normal mode),480,000 wfm/s (sequence mode)</a:t>
                      </a:r>
                    </a:p>
                  </a:txBody>
                  <a:tcPr marL="91425" marR="91425" marT="45684" marB="456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1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Trigger Types</a:t>
                      </a:r>
                    </a:p>
                  </a:txBody>
                  <a:tcPr marL="91425" marR="91425" marT="45684" marB="456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6A7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Edge, Slope, Pulse, Window, Runt, Interval, Dropout, Pattern, Qualified, Video, Zone</a:t>
                      </a:r>
                    </a:p>
                  </a:txBody>
                  <a:tcPr marL="91425" marR="91425" marT="45684" marB="456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9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Serial Trigger and Decode</a:t>
                      </a:r>
                    </a:p>
                  </a:txBody>
                  <a:tcPr marL="91425" marR="91425" marT="45684" marB="456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6A7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I2C</a:t>
                      </a: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, SPI, UART</a:t>
                      </a: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, CAN, LIN, CAN FD, FlexRay, MIL 1553B, I2S</a:t>
                      </a:r>
                    </a:p>
                  </a:txBody>
                  <a:tcPr marL="91425" marR="91425" marT="45684" marB="456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1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I/O</a:t>
                      </a:r>
                    </a:p>
                  </a:txBody>
                  <a:tcPr marL="91425" marR="91425" marT="45684" marB="456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6A7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USB Host, USB Device, LAN, Pass/Fail, Trigger Out, 10 MHz In,10 MHz Out, VGA Output</a:t>
                      </a:r>
                    </a:p>
                  </a:txBody>
                  <a:tcPr marL="91425" marR="91425" marT="45684" marB="456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1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Probe (standard)</a:t>
                      </a:r>
                    </a:p>
                  </a:txBody>
                  <a:tcPr marL="91425" marR="91425" marT="45684" marB="456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6A7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SP2035A: </a:t>
                      </a: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350 MHz  </a:t>
                      </a: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or  SP3050A: 500 MHz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1 probe supplied for each channel</a:t>
                      </a:r>
                    </a:p>
                  </a:txBody>
                  <a:tcPr marL="91425" marR="91425" marT="45684" marB="456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1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Display</a:t>
                      </a:r>
                    </a:p>
                  </a:txBody>
                  <a:tcPr marL="91425" marR="91425" marT="45684" marB="456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6A7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10.1” TFT-LCD with capacitive touch screen(1024*600)</a:t>
                      </a:r>
                    </a:p>
                  </a:txBody>
                  <a:tcPr marL="91425" marR="91425" marT="45684" marB="4568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762" y="0"/>
            <a:ext cx="4148156" cy="982639"/>
          </a:xfrm>
          <a:prstGeom prst="rect">
            <a:avLst/>
          </a:prstGeom>
          <a:solidFill>
            <a:srgbClr val="003B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86605" y="178428"/>
            <a:ext cx="3862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Model Selection</a:t>
            </a:r>
            <a:endParaRPr lang="en-US" altLang="zh-CN" sz="3000" b="1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6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1239" cy="685757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62" y="-1"/>
            <a:ext cx="5431046" cy="1583140"/>
          </a:xfrm>
          <a:prstGeom prst="rect">
            <a:avLst/>
          </a:prstGeom>
          <a:solidFill>
            <a:srgbClr val="003B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239218" y="283738"/>
            <a:ext cx="4954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reason to Choose SDS5000X</a:t>
            </a:r>
            <a:endParaRPr lang="en-US" altLang="zh-CN" sz="3000" b="1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492513" y="1859412"/>
            <a:ext cx="5321433" cy="47223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Touch for a solution</a:t>
            </a:r>
          </a:p>
          <a:p>
            <a:pPr lvl="0"/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Flat frequency response curve</a:t>
            </a:r>
          </a:p>
          <a:p>
            <a:pPr lvl="0"/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High waveform capture: </a:t>
            </a:r>
            <a:r>
              <a:rPr lang="en-US" altLang="zh-CN" sz="1400" b="0" dirty="0">
                <a:latin typeface="Century Gothic" panose="020B0502020202020204" pitchFamily="34" charset="0"/>
                <a:ea typeface="微软雅黑"/>
              </a:rPr>
              <a:t>Quickly identify problems </a:t>
            </a:r>
            <a:endParaRPr lang="en-US" altLang="zh-CN" sz="1400" b="0" dirty="0" smtClean="0">
              <a:latin typeface="Century Gothic" panose="020B0502020202020204" pitchFamily="34" charset="0"/>
              <a:ea typeface="微软雅黑"/>
            </a:endParaRPr>
          </a:p>
          <a:p>
            <a:pPr lvl="0"/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Color display</a:t>
            </a:r>
            <a:r>
              <a:rPr lang="en-US" altLang="zh-CN" sz="1400" b="0" dirty="0">
                <a:latin typeface="Century Gothic" panose="020B0502020202020204" pitchFamily="34" charset="0"/>
                <a:ea typeface="微软雅黑"/>
              </a:rPr>
              <a:t>: Reveal dynamic signal behavior </a:t>
            </a:r>
            <a:endParaRPr lang="en-US" altLang="zh-CN" sz="1400" b="0" dirty="0" smtClean="0">
              <a:latin typeface="Century Gothic" panose="020B0502020202020204" pitchFamily="34" charset="0"/>
              <a:ea typeface="微软雅黑"/>
            </a:endParaRPr>
          </a:p>
          <a:p>
            <a:r>
              <a:rPr lang="en-US" altLang="zh-CN" sz="1400" b="0" dirty="0">
                <a:latin typeface="Century Gothic" panose="020B0502020202020204" pitchFamily="34" charset="0"/>
                <a:ea typeface="微软雅黑"/>
              </a:rPr>
              <a:t>Large memory: Capture seconds of data and still have </a:t>
            </a:r>
            <a:endParaRPr lang="en-US" altLang="zh-CN" sz="1400" b="0" dirty="0" smtClean="0">
              <a:latin typeface="Century Gothic" panose="020B0502020202020204" pitchFamily="34" charset="0"/>
              <a:ea typeface="微软雅黑"/>
            </a:endParaRPr>
          </a:p>
          <a:p>
            <a:pPr marL="0" indent="0">
              <a:buNone/>
            </a:pPr>
            <a:r>
              <a:rPr lang="en-US" altLang="zh-CN" sz="1400" b="0" dirty="0">
                <a:latin typeface="Century Gothic" panose="020B0502020202020204" pitchFamily="34" charset="0"/>
                <a:ea typeface="微软雅黑"/>
              </a:rPr>
              <a:t> </a:t>
            </a:r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    resolution </a:t>
            </a:r>
            <a:r>
              <a:rPr lang="en-US" altLang="zh-CN" sz="1400" b="0" dirty="0">
                <a:latin typeface="Century Gothic" panose="020B0502020202020204" pitchFamily="34" charset="0"/>
                <a:ea typeface="微软雅黑"/>
              </a:rPr>
              <a:t>to see nanosecond scale </a:t>
            </a:r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details</a:t>
            </a:r>
          </a:p>
          <a:p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Digital trigger</a:t>
            </a:r>
            <a:r>
              <a:rPr lang="en-US" altLang="zh-CN" sz="1400" b="0" dirty="0">
                <a:latin typeface="Century Gothic" panose="020B0502020202020204" pitchFamily="34" charset="0"/>
                <a:ea typeface="微软雅黑"/>
              </a:rPr>
              <a:t>: </a:t>
            </a:r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Higher </a:t>
            </a:r>
            <a:r>
              <a:rPr lang="en-US" altLang="zh-CN" sz="1400" b="0" dirty="0">
                <a:latin typeface="Century Gothic" panose="020B0502020202020204" pitchFamily="34" charset="0"/>
                <a:ea typeface="微软雅黑"/>
              </a:rPr>
              <a:t>trigger sensitivity, lower trigger jitter </a:t>
            </a:r>
            <a:endParaRPr lang="en-US" altLang="zh-CN" sz="1400" b="0" dirty="0" smtClean="0">
              <a:latin typeface="Century Gothic" panose="020B0502020202020204" pitchFamily="34" charset="0"/>
              <a:ea typeface="微软雅黑"/>
            </a:endParaRPr>
          </a:p>
          <a:p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Hardware intelligent </a:t>
            </a:r>
            <a:r>
              <a:rPr lang="en-US" altLang="zh-CN" sz="1400" b="0" dirty="0">
                <a:latin typeface="Century Gothic" panose="020B0502020202020204" pitchFamily="34" charset="0"/>
                <a:ea typeface="微软雅黑"/>
              </a:rPr>
              <a:t>trigger: Faster, less jitter</a:t>
            </a:r>
          </a:p>
          <a:p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Zone trigger: Draw a box to locate interested signals</a:t>
            </a:r>
          </a:p>
          <a:p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Multiple serial protocols trigger and decode</a:t>
            </a:r>
          </a:p>
          <a:p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Extremely low back ground noise</a:t>
            </a:r>
          </a:p>
          <a:p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Standard Sequence, History, Search, Navigate</a:t>
            </a:r>
          </a:p>
          <a:p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Measurement with Histogram; Jitter measurement</a:t>
            </a:r>
          </a:p>
          <a:p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Math on Math, 2 Mpts FFT</a:t>
            </a:r>
          </a:p>
          <a:p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Standard DVM &amp; Frequency Counter </a:t>
            </a:r>
          </a:p>
          <a:p>
            <a:endParaRPr lang="en-US" altLang="zh-CN" sz="1400" b="0" dirty="0" smtClean="0">
              <a:latin typeface="Century Gothic" panose="020B0502020202020204" pitchFamily="34" charset="0"/>
              <a:ea typeface="微软雅黑"/>
            </a:endParaRPr>
          </a:p>
          <a:p>
            <a:endParaRPr lang="en-US" altLang="zh-CN" sz="1400" b="0" dirty="0" smtClean="0">
              <a:latin typeface="Century Gothic" panose="020B0502020202020204" pitchFamily="34" charset="0"/>
              <a:ea typeface="微软雅黑"/>
            </a:endParaRPr>
          </a:p>
          <a:p>
            <a:endParaRPr lang="en-US" altLang="zh-CN" sz="1400" b="0" dirty="0" smtClean="0">
              <a:latin typeface="Century Gothic" panose="020B0502020202020204" pitchFamily="34" charset="0"/>
              <a:ea typeface="微软雅黑"/>
            </a:endParaRPr>
          </a:p>
          <a:p>
            <a:endParaRPr lang="en-US" altLang="zh-CN" sz="1400" b="0" dirty="0" smtClean="0">
              <a:latin typeface="Century Gothic" panose="020B0502020202020204" pitchFamily="34" charset="0"/>
              <a:ea typeface="微软雅黑"/>
            </a:endParaRPr>
          </a:p>
          <a:p>
            <a:endParaRPr lang="en-US" altLang="zh-CN" sz="1400" b="0" dirty="0">
              <a:latin typeface="Century Gothic" panose="020B0502020202020204" pitchFamily="34" charset="0"/>
              <a:ea typeface="微软雅黑"/>
            </a:endParaRPr>
          </a:p>
          <a:p>
            <a:pPr lvl="0"/>
            <a:endParaRPr lang="en-US" altLang="zh-CN" sz="1400" b="0" dirty="0" smtClean="0">
              <a:latin typeface="Century Gothic" panose="020B0502020202020204" pitchFamily="34" charset="0"/>
              <a:ea typeface="微软雅黑"/>
            </a:endParaRPr>
          </a:p>
          <a:p>
            <a:pPr lvl="0"/>
            <a:endParaRPr lang="en-US" altLang="zh-CN" sz="1400" b="0" dirty="0" smtClean="0">
              <a:latin typeface="Century Gothic" panose="020B0502020202020204" pitchFamily="34" charset="0"/>
              <a:ea typeface="微软雅黑"/>
            </a:endParaRPr>
          </a:p>
          <a:p>
            <a:pPr lvl="0"/>
            <a:endParaRPr lang="en-US" altLang="zh-CN" sz="1400" b="0" dirty="0">
              <a:latin typeface="Century Gothic" panose="020B0502020202020204" pitchFamily="34" charset="0"/>
              <a:ea typeface="微软雅黑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6095619" y="1876376"/>
            <a:ext cx="5321433" cy="4722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1400" b="0" dirty="0" err="1" smtClean="0">
                <a:latin typeface="Century Gothic" panose="020B0502020202020204" pitchFamily="34" charset="0"/>
                <a:ea typeface="微软雅黑"/>
              </a:rPr>
              <a:t>Eres</a:t>
            </a:r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 Mode: Improve resolution up to 11 bits</a:t>
            </a:r>
          </a:p>
          <a:p>
            <a:pPr lvl="0"/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 Mask test and Mask creator with touch screen</a:t>
            </a:r>
          </a:p>
          <a:p>
            <a:pPr lvl="0"/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Quick access Help</a:t>
            </a:r>
          </a:p>
          <a:p>
            <a:pPr lvl="0"/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Web control</a:t>
            </a:r>
          </a:p>
          <a:p>
            <a:pPr lvl="0"/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16 digital channels</a:t>
            </a:r>
          </a:p>
          <a:p>
            <a:pPr lvl="0"/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25 MHz </a:t>
            </a:r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function generator</a:t>
            </a:r>
          </a:p>
          <a:p>
            <a:pPr lvl="0"/>
            <a:endParaRPr lang="en-US" altLang="zh-CN" sz="1400" b="0" dirty="0" smtClean="0">
              <a:latin typeface="Century Gothic" panose="020B0502020202020204" pitchFamily="34" charset="0"/>
              <a:ea typeface="微软雅黑"/>
            </a:endParaRPr>
          </a:p>
          <a:p>
            <a:endParaRPr lang="en-US" altLang="zh-CN" sz="1400" b="0" dirty="0" smtClean="0">
              <a:latin typeface="Century Gothic" panose="020B0502020202020204" pitchFamily="34" charset="0"/>
              <a:ea typeface="微软雅黑"/>
            </a:endParaRPr>
          </a:p>
          <a:p>
            <a:endParaRPr lang="en-US" altLang="zh-CN" sz="1400" b="0" dirty="0" smtClean="0">
              <a:latin typeface="Century Gothic" panose="020B0502020202020204" pitchFamily="34" charset="0"/>
              <a:ea typeface="微软雅黑"/>
            </a:endParaRPr>
          </a:p>
          <a:p>
            <a:endParaRPr lang="en-US" altLang="zh-CN" sz="1400" b="0" dirty="0" smtClean="0">
              <a:latin typeface="Century Gothic" panose="020B0502020202020204" pitchFamily="34" charset="0"/>
              <a:ea typeface="微软雅黑"/>
            </a:endParaRPr>
          </a:p>
          <a:p>
            <a:endParaRPr lang="en-US" altLang="zh-CN" sz="1400" b="0" dirty="0" smtClean="0">
              <a:latin typeface="Century Gothic" panose="020B0502020202020204" pitchFamily="34" charset="0"/>
              <a:ea typeface="微软雅黑"/>
            </a:endParaRPr>
          </a:p>
          <a:p>
            <a:endParaRPr lang="en-US" altLang="zh-CN" sz="1400" b="0" dirty="0">
              <a:latin typeface="Century Gothic" panose="020B0502020202020204" pitchFamily="34" charset="0"/>
              <a:ea typeface="微软雅黑"/>
            </a:endParaRPr>
          </a:p>
          <a:p>
            <a:pPr lvl="0"/>
            <a:endParaRPr lang="en-US" altLang="zh-CN" sz="1400" b="0" dirty="0" smtClean="0">
              <a:latin typeface="Century Gothic" panose="020B0502020202020204" pitchFamily="34" charset="0"/>
              <a:ea typeface="微软雅黑"/>
            </a:endParaRPr>
          </a:p>
          <a:p>
            <a:pPr lvl="0"/>
            <a:endParaRPr lang="en-US" altLang="zh-CN" sz="1400" b="0" dirty="0" smtClean="0">
              <a:latin typeface="Century Gothic" panose="020B0502020202020204" pitchFamily="34" charset="0"/>
              <a:ea typeface="微软雅黑"/>
            </a:endParaRPr>
          </a:p>
          <a:p>
            <a:pPr lvl="0"/>
            <a:endParaRPr lang="en-US" altLang="zh-CN" sz="1400" b="0" dirty="0">
              <a:latin typeface="Century Gothic" panose="020B0502020202020204" pitchFamily="34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20582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239" cy="6857572"/>
          </a:xfrm>
          <a:prstGeom prst="rect">
            <a:avLst/>
          </a:prstGeom>
        </p:spPr>
      </p:pic>
      <p:graphicFrame>
        <p:nvGraphicFramePr>
          <p:cNvPr id="4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606368"/>
              </p:ext>
            </p:extLst>
          </p:nvPr>
        </p:nvGraphicFramePr>
        <p:xfrm>
          <a:off x="762" y="1132633"/>
          <a:ext cx="5088232" cy="4413633"/>
        </p:xfrm>
        <a:graphic>
          <a:graphicData uri="http://schemas.openxmlformats.org/drawingml/2006/table">
            <a:tbl>
              <a:tblPr firstRow="1" firstCol="1" bandRow="1" bandCol="1">
                <a:tableStyleId>{91EBBBCC-DAD2-459C-BE2E-F6DE35CF9A28}</a:tableStyleId>
              </a:tblPr>
              <a:tblGrid>
                <a:gridCol w="1811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070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2356">
                <a:tc>
                  <a:txBody>
                    <a:bodyPr/>
                    <a:lstStyle/>
                    <a:p>
                      <a:pPr algn="l">
                        <a:lnSpc>
                          <a:spcPct val="112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35320" marR="35320" marT="0" marB="0" anchor="ctr">
                    <a:solidFill>
                      <a:srgbClr val="0035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2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Standard Accessories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35320" marR="35320" marT="0" marB="0" anchor="ctr">
                    <a:solidFill>
                      <a:srgbClr val="003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80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13320" algn="l"/>
                        </a:tabLst>
                        <a:defRPr/>
                      </a:pPr>
                      <a:endParaRPr kumimoji="0" lang="zh-CN" altLang="zh-CN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7878" marR="77878" marT="0" marB="0" anchor="ctr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13320" algn="l"/>
                        </a:tabLst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USB cable*1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878" marR="77878" marT="0" marB="0" anchor="ctr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0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13320" algn="l"/>
                        </a:tabLst>
                        <a:defRPr/>
                      </a:pPr>
                      <a:endParaRPr kumimoji="0" lang="zh-CN" altLang="zh-CN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7878" marR="778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13320" algn="l"/>
                        </a:tabLst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Quick start*1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878" marR="778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0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13320" algn="l"/>
                        </a:tabLst>
                        <a:defRPr/>
                      </a:pPr>
                      <a:endParaRPr kumimoji="0" lang="zh-CN" altLang="zh-CN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7878" marR="77878" marT="0" marB="0" anchor="ctr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13320" algn="l"/>
                        </a:tabLst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Passive probe*2 (2-ch model); *4(4-ch model)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13320" algn="l"/>
                        </a:tabLst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SP2035A: </a:t>
                      </a: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350 MHz  </a:t>
                      </a: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or  SP3050A: 500 MHz</a:t>
                      </a:r>
                    </a:p>
                  </a:txBody>
                  <a:tcPr marL="77878" marR="77878" marT="0" marB="0" anchor="ctr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59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13320" algn="l"/>
                        </a:tabLst>
                        <a:defRPr/>
                      </a:pPr>
                      <a:endParaRPr kumimoji="0" lang="zh-CN" altLang="zh-CN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7878" marR="778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13320" algn="l"/>
                        </a:tabLst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Certificate of calibration*1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878" marR="778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59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13320" algn="l"/>
                        </a:tabLst>
                        <a:defRPr/>
                      </a:pPr>
                      <a:endParaRPr kumimoji="0" lang="zh-CN" altLang="zh-CN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7878" marR="77878" marT="0" marB="0" anchor="ctr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13320" algn="l"/>
                        </a:tabLst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Power cord*1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878" marR="77878" marT="0" marB="0" anchor="ctr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762" y="0"/>
            <a:ext cx="5062557" cy="982639"/>
          </a:xfrm>
          <a:prstGeom prst="rect">
            <a:avLst/>
          </a:prstGeom>
          <a:solidFill>
            <a:srgbClr val="003B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09184" y="214320"/>
            <a:ext cx="47767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Ordering information</a:t>
            </a:r>
            <a:endParaRPr lang="en-US" altLang="zh-CN" sz="3000" b="1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631039"/>
              </p:ext>
            </p:extLst>
          </p:nvPr>
        </p:nvGraphicFramePr>
        <p:xfrm>
          <a:off x="5199036" y="768318"/>
          <a:ext cx="6728547" cy="5581093"/>
        </p:xfrm>
        <a:graphic>
          <a:graphicData uri="http://schemas.openxmlformats.org/drawingml/2006/table">
            <a:tbl>
              <a:tblPr firstRow="1" firstCol="1" bandRow="1" bandCol="1">
                <a:tableStyleId>{91EBBBCC-DAD2-459C-BE2E-F6DE35CF9A28}</a:tableStyleId>
              </a:tblPr>
              <a:tblGrid>
                <a:gridCol w="29759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52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05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2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Optional Accessories</a:t>
                      </a:r>
                      <a:endParaRPr lang="en-US" altLang="zh-CN" sz="1400" dirty="0" smtClean="0">
                        <a:effectLst/>
                        <a:latin typeface="Century Gothic" panose="020B050202020202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35320" marR="35320" marT="0" marB="0" anchor="ctr">
                    <a:solidFill>
                      <a:srgbClr val="0035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2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entury Gothic" panose="020B0502020202020204" pitchFamily="34" charset="0"/>
                          <a:ea typeface="Arial Unicode MS"/>
                          <a:cs typeface="Arial Unicode MS"/>
                        </a:rPr>
                        <a:t> Description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35320" marR="35320" marT="0" marB="0" anchor="ctr">
                    <a:solidFill>
                      <a:srgbClr val="003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6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13320" algn="l"/>
                        </a:tabLst>
                        <a:defRPr/>
                      </a:pPr>
                      <a:r>
                        <a:rPr lang="en-US" altLang="zh-CN" sz="1400" b="0" dirty="0" smtClean="0">
                          <a:latin typeface="Century Gothic" panose="020B0502020202020204" pitchFamily="34" charset="0"/>
                        </a:rPr>
                        <a:t>SDS-5000X-BW05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13320" algn="l"/>
                        </a:tabLst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SDS-5000X-BW10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878" marR="77878" marT="0" marB="0" anchor="ctr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Century Gothic" panose="020B0502020202020204" pitchFamily="34" charset="0"/>
                        </a:rPr>
                        <a:t>350 MHz to 500 MHz bandwidth upgrade</a:t>
                      </a:r>
                    </a:p>
                    <a:p>
                      <a:r>
                        <a:rPr lang="en-US" altLang="zh-CN" sz="1400" dirty="0" smtClean="0">
                          <a:latin typeface="Century Gothic" panose="020B0502020202020204" pitchFamily="34" charset="0"/>
                        </a:rPr>
                        <a:t>500 MHz</a:t>
                      </a:r>
                      <a:r>
                        <a:rPr lang="en-US" altLang="zh-CN" sz="14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altLang="zh-CN" sz="1400" baseline="0" dirty="0" smtClean="0">
                          <a:latin typeface="Century Gothic" panose="020B0502020202020204" pitchFamily="34" charset="0"/>
                        </a:rPr>
                        <a:t>to </a:t>
                      </a:r>
                      <a:r>
                        <a:rPr lang="en-US" altLang="zh-CN" sz="1400" baseline="0" dirty="0" smtClean="0">
                          <a:latin typeface="Century Gothic" panose="020B0502020202020204" pitchFamily="34" charset="0"/>
                        </a:rPr>
                        <a:t>1 GHz </a:t>
                      </a:r>
                      <a:r>
                        <a:rPr lang="en-US" altLang="zh-CN" sz="1400" baseline="0" dirty="0" smtClean="0">
                          <a:latin typeface="Century Gothic" panose="020B0502020202020204" pitchFamily="34" charset="0"/>
                        </a:rPr>
                        <a:t>bandwidth upgrade</a:t>
                      </a:r>
                      <a:endParaRPr lang="zh-CN" altLang="en-US" sz="1400" dirty="0">
                        <a:latin typeface="Century Gothic" panose="020B0502020202020204" pitchFamily="34" charset="0"/>
                      </a:endParaRPr>
                    </a:p>
                  </a:txBody>
                  <a:tcPr marL="77878" marR="77878" marT="0" marB="0" anchor="ctr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38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13320" algn="l"/>
                        </a:tabLst>
                        <a:defRPr/>
                      </a:pPr>
                      <a:r>
                        <a:rPr lang="en-US" altLang="zh-CN" sz="1400" b="0" dirty="0" smtClean="0">
                          <a:latin typeface="Century Gothic" panose="020B0502020202020204" pitchFamily="34" charset="0"/>
                        </a:rPr>
                        <a:t>SDS-5000X-FG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878" marR="778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Century Gothic" panose="020B0502020202020204" pitchFamily="34" charset="0"/>
                        </a:rPr>
                        <a:t>Waveform generator software</a:t>
                      </a:r>
                      <a:endParaRPr lang="zh-CN" altLang="en-US" sz="1400" dirty="0">
                        <a:latin typeface="Century Gothic" panose="020B0502020202020204" pitchFamily="34" charset="0"/>
                      </a:endParaRPr>
                    </a:p>
                  </a:txBody>
                  <a:tcPr marL="77878" marR="778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11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13320" algn="l"/>
                        </a:tabLst>
                        <a:defRPr/>
                      </a:pPr>
                      <a:r>
                        <a:rPr lang="en-US" altLang="zh-CN" sz="1400" b="0" dirty="0" smtClean="0">
                          <a:latin typeface="Century Gothic" panose="020B0502020202020204" pitchFamily="34" charset="0"/>
                        </a:rPr>
                        <a:t>SAG1021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878" marR="77878" marT="0" marB="0" anchor="ctr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Century Gothic" panose="020B0502020202020204" pitchFamily="34" charset="0"/>
                        </a:rPr>
                        <a:t>25 MHz USB function/arbitrary waveform generator</a:t>
                      </a:r>
                      <a:endParaRPr lang="zh-CN" altLang="en-US" sz="1400" dirty="0">
                        <a:latin typeface="Century Gothic" panose="020B0502020202020204" pitchFamily="34" charset="0"/>
                      </a:endParaRPr>
                    </a:p>
                  </a:txBody>
                  <a:tcPr marL="77878" marR="77878" marT="0" marB="0" anchor="ctr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3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13320" algn="l"/>
                        </a:tabLst>
                        <a:defRPr/>
                      </a:pPr>
                      <a:r>
                        <a:rPr lang="en-US" altLang="zh-CN" sz="1400" b="0" dirty="0" smtClean="0">
                          <a:latin typeface="Century Gothic" panose="020B0502020202020204" pitchFamily="34" charset="0"/>
                        </a:rPr>
                        <a:t>SDS-5000X-16LA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878" marR="778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Century Gothic" panose="020B0502020202020204" pitchFamily="34" charset="0"/>
                        </a:rPr>
                        <a:t>16 digital channels (software)</a:t>
                      </a:r>
                      <a:endParaRPr lang="zh-CN" altLang="en-US" sz="1400" dirty="0">
                        <a:latin typeface="Century Gothic" panose="020B0502020202020204" pitchFamily="34" charset="0"/>
                      </a:endParaRPr>
                    </a:p>
                  </a:txBody>
                  <a:tcPr marL="77878" marR="778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11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13320" algn="l"/>
                        </a:tabLst>
                        <a:defRPr/>
                      </a:pPr>
                      <a:r>
                        <a:rPr lang="en-US" altLang="zh-CN" sz="1400" b="0" dirty="0" smtClean="0">
                          <a:latin typeface="Century Gothic" panose="020B0502020202020204" pitchFamily="34" charset="0"/>
                        </a:rPr>
                        <a:t>SPL2016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878" marR="77878" marT="0" marB="0" anchor="ctr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Century Gothic" panose="020B0502020202020204" pitchFamily="34" charset="0"/>
                        </a:rPr>
                        <a:t>16-channel logic probe</a:t>
                      </a:r>
                      <a:endParaRPr lang="zh-CN" altLang="en-US" sz="1400" dirty="0">
                        <a:latin typeface="Century Gothic" panose="020B0502020202020204" pitchFamily="34" charset="0"/>
                      </a:endParaRPr>
                    </a:p>
                  </a:txBody>
                  <a:tcPr marL="77878" marR="77878" marT="0" marB="0" anchor="ctr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0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13320" algn="l"/>
                        </a:tabLst>
                        <a:defRPr/>
                      </a:pPr>
                      <a:r>
                        <a:rPr lang="en-US" altLang="zh-CN" sz="1400" b="0" dirty="0" smtClean="0">
                          <a:latin typeface="Century Gothic" panose="020B0502020202020204" pitchFamily="34" charset="0"/>
                        </a:rPr>
                        <a:t>STB3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878" marR="778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13320" algn="l"/>
                        </a:tabLst>
                        <a:defRPr/>
                      </a:pPr>
                      <a:r>
                        <a:rPr lang="en-US" altLang="zh-CN" sz="1400" dirty="0" smtClean="0">
                          <a:latin typeface="Century Gothic" panose="020B0502020202020204" pitchFamily="34" charset="0"/>
                        </a:rPr>
                        <a:t>STB3 demo signal source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878" marR="778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93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13320" algn="l"/>
                        </a:tabLst>
                        <a:defRPr/>
                      </a:pPr>
                      <a:r>
                        <a:rPr lang="en-US" altLang="zh-CN" sz="1400" b="0" dirty="0" smtClean="0">
                          <a:latin typeface="Century Gothic" panose="020B0502020202020204" pitchFamily="34" charset="0"/>
                        </a:rPr>
                        <a:t>SAP1000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878" marR="77878" marT="0" marB="0" anchor="ctr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13320" algn="l"/>
                        </a:tabLst>
                        <a:defRPr/>
                      </a:pPr>
                      <a:r>
                        <a:rPr lang="en-US" altLang="zh-CN" sz="1400" dirty="0" smtClean="0">
                          <a:latin typeface="Century Gothic" panose="020B0502020202020204" pitchFamily="34" charset="0"/>
                        </a:rPr>
                        <a:t>1 GHz active probe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878" marR="77878" marT="0" marB="0" anchor="ctr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6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13320" algn="l"/>
                        </a:tabLst>
                        <a:defRPr/>
                      </a:pPr>
                      <a:r>
                        <a:rPr lang="en-US" altLang="zh-CN" sz="1400" b="0" dirty="0" smtClean="0">
                          <a:latin typeface="Century Gothic" panose="020B0502020202020204" pitchFamily="34" charset="0"/>
                        </a:rPr>
                        <a:t>HPB4010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878" marR="778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13320" algn="l"/>
                        </a:tabLst>
                        <a:defRPr/>
                      </a:pPr>
                      <a:r>
                        <a:rPr lang="en-US" altLang="zh-CN" sz="1400" dirty="0" smtClean="0">
                          <a:latin typeface="Century Gothic" panose="020B0502020202020204" pitchFamily="34" charset="0"/>
                        </a:rPr>
                        <a:t>High voltage probe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878" marR="7787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550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13320" algn="l"/>
                        </a:tabLst>
                        <a:defRPr/>
                      </a:pPr>
                      <a:r>
                        <a:rPr lang="en-US" altLang="zh-CN" sz="1400" b="0" dirty="0" smtClean="0">
                          <a:latin typeface="Century Gothic" panose="020B0502020202020204" pitchFamily="34" charset="0"/>
                        </a:rPr>
                        <a:t>CP4020/CP4050/CP4070/ CP4070A/ CP5030/ CP5030A/CP5150/CP5500 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878" marR="77878" marT="0" marB="0" anchor="ctr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13320" algn="l"/>
                        </a:tabLst>
                        <a:defRPr/>
                      </a:pPr>
                      <a:r>
                        <a:rPr lang="en-US" altLang="zh-CN" sz="1400" dirty="0" smtClean="0">
                          <a:latin typeface="Century Gothic" panose="020B0502020202020204" pitchFamily="34" charset="0"/>
                        </a:rPr>
                        <a:t>Current probe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878" marR="77878" marT="0" marB="0" anchor="ctr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0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13320" algn="l"/>
                        </a:tabLst>
                        <a:defRPr/>
                      </a:pPr>
                      <a:r>
                        <a:rPr lang="en-US" altLang="zh-CN" sz="1400" b="0" dirty="0" smtClean="0">
                          <a:latin typeface="Century Gothic" panose="020B0502020202020204" pitchFamily="34" charset="0"/>
                        </a:rPr>
                        <a:t>DPB4080/DPB5150/ DPB5150A/ DPB5700/ DPB5700A 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878" marR="77878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13320" algn="l"/>
                        </a:tabLst>
                        <a:defRPr/>
                      </a:pPr>
                      <a:r>
                        <a:rPr lang="en-US" altLang="zh-CN" sz="1400" dirty="0" smtClean="0">
                          <a:latin typeface="Century Gothic" panose="020B0502020202020204" pitchFamily="34" charset="0"/>
                        </a:rPr>
                        <a:t>High voltage differential probe 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878" marR="77878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25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13320" algn="l"/>
                        </a:tabLst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SDS-5000X-I2S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878" marR="77878" marT="0" marB="0" anchor="ctr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13320" algn="l"/>
                        </a:tabLst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I2S trigger &amp; decode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878" marR="77878" marT="0" marB="0" anchor="ctr">
                    <a:solidFill>
                      <a:srgbClr val="BEBEBE"/>
                    </a:solidFill>
                  </a:tcPr>
                </a:tc>
              </a:tr>
              <a:tr h="2729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13320" algn="l"/>
                        </a:tabLst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SDS-5000X-CANFD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878" marR="77878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13320" algn="l"/>
                        </a:tabLst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CAN FD trigger &amp; decode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878" marR="77878" marT="0" marB="0" anchor="ctr">
                    <a:solidFill>
                      <a:srgbClr val="F2F2F2"/>
                    </a:solidFill>
                  </a:tcPr>
                </a:tc>
              </a:tr>
              <a:tr h="317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13320" algn="l"/>
                        </a:tabLst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SDS-5000X-FlexRay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878" marR="77878" marT="0" marB="0" anchor="ctr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13320" algn="l"/>
                        </a:tabLst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FlexRay trigger &amp; decode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878" marR="77878" marT="0" marB="0" anchor="ctr">
                    <a:solidFill>
                      <a:srgbClr val="BEBEBE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13320" algn="l"/>
                        </a:tabLst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SDS-5000X-1553B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878" marR="77878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13320" algn="l"/>
                        </a:tabLst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MIL-STD-1553B trigger &amp; decode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878" marR="77878" marT="0" marB="0" anchor="ctr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0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  <p:sp>
        <p:nvSpPr>
          <p:cNvPr id="2" name="Rechteck 18"/>
          <p:cNvSpPr/>
          <p:nvPr/>
        </p:nvSpPr>
        <p:spPr>
          <a:xfrm>
            <a:off x="1588" y="3790339"/>
            <a:ext cx="12188825" cy="3067663"/>
          </a:xfrm>
          <a:prstGeom prst="rect">
            <a:avLst/>
          </a:prstGeom>
          <a:solidFill>
            <a:srgbClr val="003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endParaRPr lang="de-DE" sz="900">
              <a:solidFill>
                <a:srgbClr val="F9F9F9">
                  <a:lumMod val="50000"/>
                </a:srgbClr>
              </a:solidFill>
              <a:cs typeface="+mn-ea"/>
              <a:sym typeface="+mn-lt"/>
            </a:endParaRPr>
          </a:p>
        </p:txBody>
      </p:sp>
      <p:cxnSp>
        <p:nvCxnSpPr>
          <p:cNvPr id="3" name="Gerader Verbinder 35"/>
          <p:cNvCxnSpPr/>
          <p:nvPr/>
        </p:nvCxnSpPr>
        <p:spPr>
          <a:xfrm flipH="1">
            <a:off x="1590" y="3790338"/>
            <a:ext cx="1218882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hape 4073"/>
          <p:cNvSpPr/>
          <p:nvPr/>
        </p:nvSpPr>
        <p:spPr>
          <a:xfrm>
            <a:off x="8968488" y="4883297"/>
            <a:ext cx="233816" cy="25000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5403" y="112293"/>
                </a:moveTo>
                <a:lnTo>
                  <a:pt x="75403" y="112293"/>
                </a:lnTo>
                <a:cubicBezTo>
                  <a:pt x="75403" y="114770"/>
                  <a:pt x="78044" y="117247"/>
                  <a:pt x="80684" y="117247"/>
                </a:cubicBezTo>
                <a:cubicBezTo>
                  <a:pt x="109144" y="119724"/>
                  <a:pt x="109144" y="119724"/>
                  <a:pt x="109144" y="119724"/>
                </a:cubicBezTo>
                <a:cubicBezTo>
                  <a:pt x="112078" y="119724"/>
                  <a:pt x="112078" y="117247"/>
                  <a:pt x="114718" y="114770"/>
                </a:cubicBezTo>
                <a:cubicBezTo>
                  <a:pt x="114718" y="92752"/>
                  <a:pt x="114718" y="92752"/>
                  <a:pt x="114718" y="92752"/>
                </a:cubicBezTo>
                <a:cubicBezTo>
                  <a:pt x="78044" y="90275"/>
                  <a:pt x="78044" y="90275"/>
                  <a:pt x="78044" y="90275"/>
                </a:cubicBezTo>
                <a:lnTo>
                  <a:pt x="75403" y="112293"/>
                </a:lnTo>
                <a:close/>
                <a:moveTo>
                  <a:pt x="5281" y="92752"/>
                </a:moveTo>
                <a:lnTo>
                  <a:pt x="5281" y="92752"/>
                </a:lnTo>
                <a:cubicBezTo>
                  <a:pt x="5281" y="114770"/>
                  <a:pt x="5281" y="114770"/>
                  <a:pt x="5281" y="114770"/>
                </a:cubicBezTo>
                <a:cubicBezTo>
                  <a:pt x="5281" y="117247"/>
                  <a:pt x="7921" y="119724"/>
                  <a:pt x="10268" y="119724"/>
                </a:cubicBezTo>
                <a:cubicBezTo>
                  <a:pt x="39022" y="117247"/>
                  <a:pt x="39022" y="117247"/>
                  <a:pt x="39022" y="117247"/>
                </a:cubicBezTo>
                <a:cubicBezTo>
                  <a:pt x="41662" y="117247"/>
                  <a:pt x="44303" y="114770"/>
                  <a:pt x="44303" y="112293"/>
                </a:cubicBezTo>
                <a:cubicBezTo>
                  <a:pt x="41662" y="90275"/>
                  <a:pt x="41662" y="90275"/>
                  <a:pt x="41662" y="90275"/>
                </a:cubicBezTo>
                <a:lnTo>
                  <a:pt x="5281" y="92752"/>
                </a:lnTo>
                <a:close/>
                <a:moveTo>
                  <a:pt x="0" y="56422"/>
                </a:moveTo>
                <a:lnTo>
                  <a:pt x="0" y="56422"/>
                </a:lnTo>
                <a:cubicBezTo>
                  <a:pt x="2640" y="80642"/>
                  <a:pt x="2640" y="80642"/>
                  <a:pt x="2640" y="80642"/>
                </a:cubicBezTo>
                <a:cubicBezTo>
                  <a:pt x="39022" y="75688"/>
                  <a:pt x="39022" y="75688"/>
                  <a:pt x="39022" y="75688"/>
                </a:cubicBezTo>
                <a:cubicBezTo>
                  <a:pt x="39022" y="53944"/>
                  <a:pt x="39022" y="53944"/>
                  <a:pt x="39022" y="53944"/>
                </a:cubicBezTo>
                <a:lnTo>
                  <a:pt x="39022" y="51467"/>
                </a:lnTo>
                <a:cubicBezTo>
                  <a:pt x="39022" y="41834"/>
                  <a:pt x="46943" y="31926"/>
                  <a:pt x="59853" y="31926"/>
                </a:cubicBezTo>
                <a:cubicBezTo>
                  <a:pt x="72762" y="31926"/>
                  <a:pt x="80684" y="41834"/>
                  <a:pt x="80684" y="51467"/>
                </a:cubicBezTo>
                <a:lnTo>
                  <a:pt x="80684" y="53944"/>
                </a:lnTo>
                <a:cubicBezTo>
                  <a:pt x="78044" y="75688"/>
                  <a:pt x="78044" y="75688"/>
                  <a:pt x="78044" y="75688"/>
                </a:cubicBezTo>
                <a:cubicBezTo>
                  <a:pt x="117066" y="80642"/>
                  <a:pt x="117066" y="80642"/>
                  <a:pt x="117066" y="80642"/>
                </a:cubicBezTo>
                <a:cubicBezTo>
                  <a:pt x="119706" y="56422"/>
                  <a:pt x="119706" y="56422"/>
                  <a:pt x="119706" y="56422"/>
                </a:cubicBezTo>
                <a:cubicBezTo>
                  <a:pt x="119706" y="53944"/>
                  <a:pt x="119706" y="53944"/>
                  <a:pt x="119706" y="51467"/>
                </a:cubicBezTo>
                <a:cubicBezTo>
                  <a:pt x="119706" y="22018"/>
                  <a:pt x="93594" y="0"/>
                  <a:pt x="59853" y="0"/>
                </a:cubicBezTo>
                <a:cubicBezTo>
                  <a:pt x="25819" y="0"/>
                  <a:pt x="0" y="22018"/>
                  <a:pt x="0" y="51467"/>
                </a:cubicBezTo>
                <a:cubicBezTo>
                  <a:pt x="0" y="53944"/>
                  <a:pt x="0" y="53944"/>
                  <a:pt x="0" y="564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38100" dist="38100" algn="ctr" rotWithShape="0">
              <a:srgbClr val="000000">
                <a:alpha val="23000"/>
              </a:srgbClr>
            </a:outerShdw>
          </a:effectLst>
        </p:spPr>
        <p:txBody>
          <a:bodyPr lIns="45700" tIns="22850" rIns="45700" bIns="22850" anchor="ctr" anchorCtr="0">
            <a:noAutofit/>
          </a:bodyPr>
          <a:lstStyle/>
          <a:p>
            <a:pPr defTabSz="228600"/>
            <a:endParaRPr>
              <a:solidFill>
                <a:srgbClr val="F9F9F9"/>
              </a:solidFill>
              <a:cs typeface="+mn-ea"/>
              <a:sym typeface="+mn-lt"/>
            </a:endParaRPr>
          </a:p>
        </p:txBody>
      </p:sp>
      <p:sp>
        <p:nvSpPr>
          <p:cNvPr id="5" name="Shape 4066"/>
          <p:cNvSpPr/>
          <p:nvPr/>
        </p:nvSpPr>
        <p:spPr>
          <a:xfrm>
            <a:off x="4349619" y="4826866"/>
            <a:ext cx="264049" cy="21371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5324" y="2895"/>
                </a:moveTo>
                <a:lnTo>
                  <a:pt x="115324" y="2895"/>
                </a:lnTo>
                <a:cubicBezTo>
                  <a:pt x="112727" y="2895"/>
                  <a:pt x="4675" y="51474"/>
                  <a:pt x="2337" y="51474"/>
                </a:cubicBezTo>
                <a:cubicBezTo>
                  <a:pt x="0" y="51474"/>
                  <a:pt x="0" y="54369"/>
                  <a:pt x="2337" y="54369"/>
                </a:cubicBezTo>
                <a:cubicBezTo>
                  <a:pt x="4675" y="56943"/>
                  <a:pt x="25454" y="68525"/>
                  <a:pt x="25454" y="68525"/>
                </a:cubicBezTo>
                <a:lnTo>
                  <a:pt x="25454" y="68525"/>
                </a:lnTo>
                <a:cubicBezTo>
                  <a:pt x="41558" y="73994"/>
                  <a:pt x="41558" y="73994"/>
                  <a:pt x="41558" y="73994"/>
                </a:cubicBezTo>
                <a:cubicBezTo>
                  <a:pt x="41558" y="73994"/>
                  <a:pt x="110389" y="11260"/>
                  <a:pt x="112727" y="11260"/>
                </a:cubicBezTo>
                <a:cubicBezTo>
                  <a:pt x="112727" y="8364"/>
                  <a:pt x="112727" y="11260"/>
                  <a:pt x="112727" y="11260"/>
                </a:cubicBezTo>
                <a:lnTo>
                  <a:pt x="62337" y="79785"/>
                </a:lnTo>
                <a:lnTo>
                  <a:pt x="62337" y="79785"/>
                </a:lnTo>
                <a:cubicBezTo>
                  <a:pt x="59999" y="82680"/>
                  <a:pt x="59999" y="82680"/>
                  <a:pt x="59999" y="82680"/>
                </a:cubicBezTo>
                <a:cubicBezTo>
                  <a:pt x="62337" y="85576"/>
                  <a:pt x="62337" y="85576"/>
                  <a:pt x="62337" y="85576"/>
                </a:cubicBezTo>
                <a:lnTo>
                  <a:pt x="62337" y="85576"/>
                </a:lnTo>
                <a:cubicBezTo>
                  <a:pt x="62337" y="85576"/>
                  <a:pt x="94285" y="105522"/>
                  <a:pt x="94285" y="108418"/>
                </a:cubicBezTo>
                <a:cubicBezTo>
                  <a:pt x="96623" y="108418"/>
                  <a:pt x="98961" y="108418"/>
                  <a:pt x="101298" y="105522"/>
                </a:cubicBezTo>
                <a:cubicBezTo>
                  <a:pt x="101298" y="102627"/>
                  <a:pt x="119740" y="8364"/>
                  <a:pt x="119740" y="5790"/>
                </a:cubicBezTo>
                <a:cubicBezTo>
                  <a:pt x="119740" y="2895"/>
                  <a:pt x="117662" y="0"/>
                  <a:pt x="115324" y="2895"/>
                </a:cubicBezTo>
                <a:close/>
                <a:moveTo>
                  <a:pt x="41558" y="116782"/>
                </a:moveTo>
                <a:lnTo>
                  <a:pt x="41558" y="116782"/>
                </a:lnTo>
                <a:cubicBezTo>
                  <a:pt x="41558" y="119678"/>
                  <a:pt x="41558" y="119678"/>
                  <a:pt x="43896" y="119678"/>
                </a:cubicBezTo>
                <a:cubicBezTo>
                  <a:pt x="43896" y="116782"/>
                  <a:pt x="62337" y="99731"/>
                  <a:pt x="62337" y="99731"/>
                </a:cubicBezTo>
                <a:cubicBezTo>
                  <a:pt x="41558" y="85576"/>
                  <a:pt x="41558" y="85576"/>
                  <a:pt x="41558" y="85576"/>
                </a:cubicBezTo>
                <a:lnTo>
                  <a:pt x="41558" y="11678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38100" dist="38100" algn="ctr" rotWithShape="0">
              <a:srgbClr val="000000">
                <a:alpha val="23000"/>
              </a:srgbClr>
            </a:outerShdw>
          </a:effectLst>
        </p:spPr>
        <p:txBody>
          <a:bodyPr lIns="45700" tIns="22850" rIns="45700" bIns="22850" anchor="ctr" anchorCtr="0">
            <a:noAutofit/>
          </a:bodyPr>
          <a:lstStyle/>
          <a:p>
            <a:pPr defTabSz="228600"/>
            <a:endParaRPr>
              <a:solidFill>
                <a:srgbClr val="F9F9F9"/>
              </a:solidFill>
              <a:cs typeface="+mn-ea"/>
              <a:sym typeface="+mn-lt"/>
            </a:endParaRPr>
          </a:p>
        </p:txBody>
      </p:sp>
      <p:sp>
        <p:nvSpPr>
          <p:cNvPr id="6" name="Ellipse 38"/>
          <p:cNvSpPr/>
          <p:nvPr/>
        </p:nvSpPr>
        <p:spPr>
          <a:xfrm>
            <a:off x="4244598" y="4707892"/>
            <a:ext cx="501094" cy="501094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endParaRPr lang="de-DE" sz="900">
              <a:solidFill>
                <a:srgbClr val="F9F9F9"/>
              </a:solidFill>
              <a:cs typeface="+mn-ea"/>
              <a:sym typeface="+mn-lt"/>
            </a:endParaRPr>
          </a:p>
        </p:txBody>
      </p:sp>
      <p:sp>
        <p:nvSpPr>
          <p:cNvPr id="7" name="Ellipse 39"/>
          <p:cNvSpPr/>
          <p:nvPr/>
        </p:nvSpPr>
        <p:spPr>
          <a:xfrm>
            <a:off x="8818117" y="4755737"/>
            <a:ext cx="501094" cy="501094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endParaRPr lang="de-DE" sz="900">
              <a:solidFill>
                <a:srgbClr val="F9F9F9"/>
              </a:solidFill>
              <a:cs typeface="+mn-ea"/>
              <a:sym typeface="+mn-lt"/>
            </a:endParaRPr>
          </a:p>
        </p:txBody>
      </p:sp>
      <p:sp>
        <p:nvSpPr>
          <p:cNvPr id="8" name="Textfeld 40"/>
          <p:cNvSpPr txBox="1"/>
          <p:nvPr/>
        </p:nvSpPr>
        <p:spPr>
          <a:xfrm>
            <a:off x="4969544" y="4661049"/>
            <a:ext cx="2382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/>
            <a:r>
              <a:rPr lang="en-US" sz="1500" dirty="0" smtClean="0">
                <a:solidFill>
                  <a:srgbClr val="F9F9F9"/>
                </a:solidFill>
                <a:cs typeface="+mn-ea"/>
                <a:sym typeface="+mn-lt"/>
              </a:rPr>
              <a:t>Company Address</a:t>
            </a:r>
            <a:endParaRPr lang="de-DE" sz="1500" dirty="0">
              <a:solidFill>
                <a:srgbClr val="F9F9F9"/>
              </a:solidFill>
              <a:cs typeface="+mn-ea"/>
              <a:sym typeface="+mn-lt"/>
            </a:endParaRPr>
          </a:p>
        </p:txBody>
      </p:sp>
      <p:sp>
        <p:nvSpPr>
          <p:cNvPr id="9" name="Textfeld 41"/>
          <p:cNvSpPr txBox="1"/>
          <p:nvPr/>
        </p:nvSpPr>
        <p:spPr>
          <a:xfrm>
            <a:off x="4969544" y="5081167"/>
            <a:ext cx="35024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>
              <a:lnSpc>
                <a:spcPct val="150000"/>
              </a:lnSpc>
            </a:pPr>
            <a:r>
              <a:rPr lang="en-US" altLang="zh-CN" sz="1050" dirty="0" smtClean="0">
                <a:solidFill>
                  <a:srgbClr val="F9F9F9"/>
                </a:solidFill>
                <a:cs typeface="+mn-ea"/>
                <a:sym typeface="+mn-lt"/>
              </a:rPr>
              <a:t>Building No.4 &amp; No.5</a:t>
            </a:r>
            <a:r>
              <a:rPr lang="zh-CN" altLang="en-US" sz="1050" dirty="0" smtClean="0">
                <a:solidFill>
                  <a:srgbClr val="F9F9F9"/>
                </a:solidFill>
                <a:cs typeface="+mn-ea"/>
                <a:sym typeface="+mn-lt"/>
              </a:rPr>
              <a:t>，</a:t>
            </a:r>
            <a:r>
              <a:rPr lang="en-US" altLang="zh-CN" sz="1050" dirty="0" err="1" smtClean="0">
                <a:solidFill>
                  <a:srgbClr val="F9F9F9"/>
                </a:solidFill>
                <a:cs typeface="+mn-ea"/>
                <a:sym typeface="+mn-lt"/>
              </a:rPr>
              <a:t>Antongda</a:t>
            </a:r>
            <a:r>
              <a:rPr lang="en-US" altLang="zh-CN" sz="1050" dirty="0" smtClean="0">
                <a:solidFill>
                  <a:srgbClr val="F9F9F9"/>
                </a:solidFill>
                <a:cs typeface="+mn-ea"/>
                <a:sym typeface="+mn-lt"/>
              </a:rPr>
              <a:t> Industrial Zone</a:t>
            </a:r>
            <a:r>
              <a:rPr lang="zh-CN" altLang="en-US" sz="1050" dirty="0" smtClean="0">
                <a:solidFill>
                  <a:srgbClr val="F9F9F9"/>
                </a:solidFill>
                <a:cs typeface="+mn-ea"/>
                <a:sym typeface="+mn-lt"/>
              </a:rPr>
              <a:t>，</a:t>
            </a:r>
            <a:r>
              <a:rPr lang="en-US" altLang="zh-CN" sz="1050" dirty="0" smtClean="0">
                <a:solidFill>
                  <a:srgbClr val="F9F9F9"/>
                </a:solidFill>
                <a:cs typeface="+mn-ea"/>
                <a:sym typeface="+mn-lt"/>
              </a:rPr>
              <a:t>3</a:t>
            </a:r>
            <a:r>
              <a:rPr lang="en-US" altLang="zh-CN" sz="1050" baseline="30000" dirty="0" smtClean="0">
                <a:solidFill>
                  <a:srgbClr val="F9F9F9"/>
                </a:solidFill>
                <a:cs typeface="+mn-ea"/>
                <a:sym typeface="+mn-lt"/>
              </a:rPr>
              <a:t>rd</a:t>
            </a:r>
            <a:r>
              <a:rPr lang="en-US" altLang="zh-CN" sz="1050" dirty="0" smtClean="0">
                <a:solidFill>
                  <a:srgbClr val="F9F9F9"/>
                </a:solidFill>
                <a:cs typeface="+mn-ea"/>
                <a:sym typeface="+mn-lt"/>
              </a:rPr>
              <a:t>  </a:t>
            </a:r>
            <a:r>
              <a:rPr lang="en-US" altLang="zh-CN" sz="1050" dirty="0" err="1" smtClean="0">
                <a:solidFill>
                  <a:srgbClr val="F9F9F9"/>
                </a:solidFill>
                <a:cs typeface="+mn-ea"/>
                <a:sym typeface="+mn-lt"/>
              </a:rPr>
              <a:t>Liuxian</a:t>
            </a:r>
            <a:r>
              <a:rPr lang="en-US" altLang="zh-CN" sz="1050" dirty="0" smtClean="0">
                <a:solidFill>
                  <a:srgbClr val="F9F9F9"/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 smtClean="0">
                <a:solidFill>
                  <a:srgbClr val="F9F9F9"/>
                </a:solidFill>
                <a:cs typeface="+mn-ea"/>
                <a:sym typeface="+mn-lt"/>
              </a:rPr>
              <a:t>Road,Bao’an</a:t>
            </a:r>
            <a:r>
              <a:rPr lang="en-US" altLang="zh-CN" sz="1050" dirty="0" smtClean="0">
                <a:solidFill>
                  <a:srgbClr val="F9F9F9"/>
                </a:solidFill>
                <a:cs typeface="+mn-ea"/>
                <a:sym typeface="+mn-lt"/>
              </a:rPr>
              <a:t> District, Shenzhen, China </a:t>
            </a:r>
            <a:endParaRPr lang="de-DE" sz="1050" dirty="0">
              <a:solidFill>
                <a:srgbClr val="F9F9F9"/>
              </a:solidFill>
              <a:cs typeface="+mn-ea"/>
              <a:sym typeface="+mn-lt"/>
            </a:endParaRPr>
          </a:p>
        </p:txBody>
      </p:sp>
      <p:sp>
        <p:nvSpPr>
          <p:cNvPr id="12" name="Shape 4087"/>
          <p:cNvSpPr/>
          <p:nvPr/>
        </p:nvSpPr>
        <p:spPr>
          <a:xfrm>
            <a:off x="869843" y="4879265"/>
            <a:ext cx="253972" cy="254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918" y="107865"/>
                </a:moveTo>
                <a:lnTo>
                  <a:pt x="18918" y="107865"/>
                </a:lnTo>
                <a:cubicBezTo>
                  <a:pt x="18918" y="114876"/>
                  <a:pt x="26486" y="119730"/>
                  <a:pt x="33513" y="119730"/>
                </a:cubicBezTo>
                <a:cubicBezTo>
                  <a:pt x="40810" y="119730"/>
                  <a:pt x="45405" y="114876"/>
                  <a:pt x="45405" y="107865"/>
                </a:cubicBezTo>
                <a:cubicBezTo>
                  <a:pt x="45405" y="100584"/>
                  <a:pt x="40810" y="93303"/>
                  <a:pt x="33513" y="93303"/>
                </a:cubicBezTo>
                <a:cubicBezTo>
                  <a:pt x="26486" y="93303"/>
                  <a:pt x="18918" y="100584"/>
                  <a:pt x="18918" y="107865"/>
                </a:cubicBezTo>
                <a:close/>
                <a:moveTo>
                  <a:pt x="86216" y="107865"/>
                </a:moveTo>
                <a:lnTo>
                  <a:pt x="86216" y="107865"/>
                </a:lnTo>
                <a:cubicBezTo>
                  <a:pt x="86216" y="114876"/>
                  <a:pt x="93243" y="119730"/>
                  <a:pt x="100540" y="119730"/>
                </a:cubicBezTo>
                <a:cubicBezTo>
                  <a:pt x="107837" y="119730"/>
                  <a:pt x="112702" y="114876"/>
                  <a:pt x="112702" y="107865"/>
                </a:cubicBezTo>
                <a:cubicBezTo>
                  <a:pt x="112702" y="100584"/>
                  <a:pt x="107837" y="93303"/>
                  <a:pt x="100540" y="93303"/>
                </a:cubicBezTo>
                <a:cubicBezTo>
                  <a:pt x="93243" y="93303"/>
                  <a:pt x="86216" y="100584"/>
                  <a:pt x="86216" y="107865"/>
                </a:cubicBezTo>
                <a:close/>
                <a:moveTo>
                  <a:pt x="42972" y="76584"/>
                </a:moveTo>
                <a:lnTo>
                  <a:pt x="42972" y="76584"/>
                </a:lnTo>
                <a:cubicBezTo>
                  <a:pt x="117297" y="55011"/>
                  <a:pt x="117297" y="55011"/>
                  <a:pt x="117297" y="55011"/>
                </a:cubicBezTo>
                <a:cubicBezTo>
                  <a:pt x="119729" y="55011"/>
                  <a:pt x="119729" y="52584"/>
                  <a:pt x="119729" y="50426"/>
                </a:cubicBezTo>
                <a:cubicBezTo>
                  <a:pt x="119729" y="14561"/>
                  <a:pt x="119729" y="14561"/>
                  <a:pt x="119729" y="14561"/>
                </a:cubicBezTo>
                <a:cubicBezTo>
                  <a:pt x="26486" y="14561"/>
                  <a:pt x="26486" y="14561"/>
                  <a:pt x="26486" y="14561"/>
                </a:cubicBezTo>
                <a:cubicBezTo>
                  <a:pt x="26486" y="2696"/>
                  <a:pt x="26486" y="2696"/>
                  <a:pt x="26486" y="2696"/>
                </a:cubicBezTo>
                <a:lnTo>
                  <a:pt x="24054" y="0"/>
                </a:lnTo>
                <a:cubicBezTo>
                  <a:pt x="2432" y="0"/>
                  <a:pt x="2432" y="0"/>
                  <a:pt x="2432" y="0"/>
                </a:cubicBezTo>
                <a:cubicBezTo>
                  <a:pt x="0" y="0"/>
                  <a:pt x="0" y="2696"/>
                  <a:pt x="0" y="2696"/>
                </a:cubicBezTo>
                <a:cubicBezTo>
                  <a:pt x="0" y="14561"/>
                  <a:pt x="0" y="14561"/>
                  <a:pt x="0" y="14561"/>
                </a:cubicBezTo>
                <a:cubicBezTo>
                  <a:pt x="12162" y="14561"/>
                  <a:pt x="12162" y="14561"/>
                  <a:pt x="12162" y="14561"/>
                </a:cubicBezTo>
                <a:cubicBezTo>
                  <a:pt x="26486" y="74157"/>
                  <a:pt x="26486" y="74157"/>
                  <a:pt x="26486" y="74157"/>
                </a:cubicBezTo>
                <a:cubicBezTo>
                  <a:pt x="26486" y="81438"/>
                  <a:pt x="26486" y="81438"/>
                  <a:pt x="26486" y="81438"/>
                </a:cubicBezTo>
                <a:cubicBezTo>
                  <a:pt x="26486" y="91146"/>
                  <a:pt x="26486" y="91146"/>
                  <a:pt x="26486" y="91146"/>
                </a:cubicBezTo>
                <a:cubicBezTo>
                  <a:pt x="26486" y="93303"/>
                  <a:pt x="28648" y="93303"/>
                  <a:pt x="28648" y="93303"/>
                </a:cubicBezTo>
                <a:cubicBezTo>
                  <a:pt x="33513" y="93303"/>
                  <a:pt x="33513" y="93303"/>
                  <a:pt x="33513" y="93303"/>
                </a:cubicBezTo>
                <a:cubicBezTo>
                  <a:pt x="100540" y="93303"/>
                  <a:pt x="100540" y="93303"/>
                  <a:pt x="100540" y="93303"/>
                </a:cubicBezTo>
                <a:cubicBezTo>
                  <a:pt x="117297" y="93303"/>
                  <a:pt x="117297" y="93303"/>
                  <a:pt x="117297" y="93303"/>
                </a:cubicBezTo>
                <a:cubicBezTo>
                  <a:pt x="119729" y="93303"/>
                  <a:pt x="119729" y="93303"/>
                  <a:pt x="119729" y="91146"/>
                </a:cubicBezTo>
                <a:cubicBezTo>
                  <a:pt x="119729" y="81438"/>
                  <a:pt x="119729" y="81438"/>
                  <a:pt x="119729" y="81438"/>
                </a:cubicBezTo>
                <a:cubicBezTo>
                  <a:pt x="45405" y="81438"/>
                  <a:pt x="45405" y="81438"/>
                  <a:pt x="45405" y="81438"/>
                </a:cubicBezTo>
                <a:cubicBezTo>
                  <a:pt x="35945" y="81438"/>
                  <a:pt x="35945" y="76584"/>
                  <a:pt x="42972" y="7658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38100" dist="38100" algn="ctr" rotWithShape="0">
              <a:srgbClr val="000000">
                <a:alpha val="23000"/>
              </a:srgbClr>
            </a:outerShdw>
          </a:effectLst>
        </p:spPr>
        <p:txBody>
          <a:bodyPr lIns="45700" tIns="22850" rIns="45700" bIns="22850" anchor="ctr" anchorCtr="0">
            <a:noAutofit/>
          </a:bodyPr>
          <a:lstStyle/>
          <a:p>
            <a:pPr defTabSz="228600"/>
            <a:endParaRPr>
              <a:solidFill>
                <a:srgbClr val="F9F9F9"/>
              </a:solidFill>
              <a:cs typeface="+mn-ea"/>
              <a:sym typeface="+mn-lt"/>
            </a:endParaRPr>
          </a:p>
        </p:txBody>
      </p:sp>
      <p:sp>
        <p:nvSpPr>
          <p:cNvPr id="13" name="Ellipse 45"/>
          <p:cNvSpPr/>
          <p:nvPr/>
        </p:nvSpPr>
        <p:spPr>
          <a:xfrm>
            <a:off x="789340" y="4728017"/>
            <a:ext cx="501094" cy="501094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endParaRPr lang="de-DE" sz="900">
              <a:solidFill>
                <a:srgbClr val="F9F9F9"/>
              </a:solidFill>
              <a:cs typeface="+mn-ea"/>
              <a:sym typeface="+mn-lt"/>
            </a:endParaRPr>
          </a:p>
        </p:txBody>
      </p:sp>
      <p:sp>
        <p:nvSpPr>
          <p:cNvPr id="14" name="Textfeld 46"/>
          <p:cNvSpPr txBox="1"/>
          <p:nvPr/>
        </p:nvSpPr>
        <p:spPr>
          <a:xfrm>
            <a:off x="1383914" y="4610559"/>
            <a:ext cx="2382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/>
            <a:r>
              <a:rPr lang="en-US" sz="1500" dirty="0" smtClean="0">
                <a:solidFill>
                  <a:srgbClr val="F9F9F9"/>
                </a:solidFill>
                <a:cs typeface="+mn-ea"/>
                <a:sym typeface="+mn-lt"/>
              </a:rPr>
              <a:t>Contact Info</a:t>
            </a:r>
            <a:endParaRPr lang="de-DE" sz="1500" dirty="0">
              <a:solidFill>
                <a:srgbClr val="F9F9F9"/>
              </a:solidFill>
              <a:cs typeface="+mn-ea"/>
              <a:sym typeface="+mn-lt"/>
            </a:endParaRPr>
          </a:p>
        </p:txBody>
      </p:sp>
      <p:sp>
        <p:nvSpPr>
          <p:cNvPr id="15" name="Textfeld 47"/>
          <p:cNvSpPr txBox="1"/>
          <p:nvPr/>
        </p:nvSpPr>
        <p:spPr>
          <a:xfrm>
            <a:off x="1370065" y="4958439"/>
            <a:ext cx="260045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>
              <a:lnSpc>
                <a:spcPct val="150000"/>
              </a:lnSpc>
            </a:pPr>
            <a:r>
              <a:rPr lang="en-US" altLang="zh-CN" sz="1050" dirty="0" smtClean="0">
                <a:solidFill>
                  <a:srgbClr val="FFC000"/>
                </a:solidFill>
                <a:cs typeface="+mn-ea"/>
                <a:sym typeface="+mn-lt"/>
              </a:rPr>
              <a:t>www.siglent.com/ens</a:t>
            </a:r>
          </a:p>
          <a:p>
            <a:pPr defTabSz="228600">
              <a:lnSpc>
                <a:spcPct val="150000"/>
              </a:lnSpc>
            </a:pPr>
            <a:r>
              <a:rPr lang="en-US" altLang="zh-CN" sz="1050" dirty="0">
                <a:solidFill>
                  <a:srgbClr val="F9F9F9"/>
                </a:solidFill>
                <a:cs typeface="+mn-ea"/>
                <a:sym typeface="+mn-lt"/>
              </a:rPr>
              <a:t>Email</a:t>
            </a:r>
            <a:r>
              <a:rPr lang="zh-CN" altLang="en-US" sz="1050" dirty="0" smtClean="0">
                <a:solidFill>
                  <a:srgbClr val="F9F9F9"/>
                </a:solidFill>
                <a:cs typeface="+mn-ea"/>
                <a:sym typeface="+mn-lt"/>
              </a:rPr>
              <a:t>：</a:t>
            </a:r>
            <a:r>
              <a:rPr lang="en-US" altLang="zh-CN" sz="1050" dirty="0" smtClean="0">
                <a:solidFill>
                  <a:srgbClr val="F9F9F9"/>
                </a:solidFill>
                <a:cs typeface="+mn-ea"/>
                <a:sym typeface="+mn-lt"/>
              </a:rPr>
              <a:t>sales@siglent.com</a:t>
            </a:r>
            <a:endParaRPr lang="en-US" sz="1050" dirty="0" smtClean="0">
              <a:solidFill>
                <a:srgbClr val="F9F9F9"/>
              </a:solidFill>
              <a:cs typeface="+mn-ea"/>
              <a:sym typeface="+mn-lt"/>
            </a:endParaRPr>
          </a:p>
          <a:p>
            <a:pPr defTabSz="228600">
              <a:lnSpc>
                <a:spcPct val="150000"/>
              </a:lnSpc>
            </a:pPr>
            <a:r>
              <a:rPr lang="en-US" altLang="zh-CN" sz="1050" dirty="0" smtClean="0">
                <a:solidFill>
                  <a:srgbClr val="F9F9F9"/>
                </a:solidFill>
                <a:cs typeface="+mn-ea"/>
                <a:sym typeface="+mn-lt"/>
              </a:rPr>
              <a:t>Tel</a:t>
            </a:r>
            <a:r>
              <a:rPr lang="zh-CN" altLang="en-US" sz="1050" dirty="0" smtClean="0">
                <a:solidFill>
                  <a:srgbClr val="F9F9F9"/>
                </a:solidFill>
                <a:cs typeface="+mn-ea"/>
                <a:sym typeface="+mn-lt"/>
              </a:rPr>
              <a:t>：</a:t>
            </a:r>
            <a:r>
              <a:rPr lang="en-US" altLang="zh-CN" sz="1050" dirty="0" smtClean="0">
                <a:solidFill>
                  <a:srgbClr val="F9F9F9"/>
                </a:solidFill>
                <a:cs typeface="+mn-ea"/>
                <a:sym typeface="+mn-lt"/>
              </a:rPr>
              <a:t>+86-755-36615186</a:t>
            </a:r>
            <a:endParaRPr lang="de-DE" sz="1050" dirty="0">
              <a:solidFill>
                <a:srgbClr val="F9F9F9"/>
              </a:solidFill>
              <a:cs typeface="+mn-ea"/>
              <a:sym typeface="+mn-lt"/>
            </a:endParaRPr>
          </a:p>
        </p:txBody>
      </p:sp>
      <p:sp>
        <p:nvSpPr>
          <p:cNvPr id="16" name="Textfeld 50"/>
          <p:cNvSpPr txBox="1"/>
          <p:nvPr/>
        </p:nvSpPr>
        <p:spPr>
          <a:xfrm>
            <a:off x="2881574" y="3019239"/>
            <a:ext cx="6428853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SIGLENT—The Best Value in Electronic Test &amp; Measurement </a:t>
            </a:r>
            <a:endParaRPr lang="zh-CN" altLang="en-US" sz="14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feld 33"/>
          <p:cNvSpPr txBox="1"/>
          <p:nvPr/>
        </p:nvSpPr>
        <p:spPr>
          <a:xfrm>
            <a:off x="2253846" y="1298951"/>
            <a:ext cx="7684309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/>
            <a:endParaRPr lang="de-DE" sz="3500" dirty="0">
              <a:solidFill>
                <a:srgbClr val="0065FA"/>
              </a:solidFill>
              <a:cs typeface="+mn-ea"/>
              <a:sym typeface="+mn-lt"/>
            </a:endParaRPr>
          </a:p>
          <a:p>
            <a:pPr algn="ctr" defTabSz="228600"/>
            <a:r>
              <a:rPr lang="de-DE" sz="6600" b="1" dirty="0">
                <a:solidFill>
                  <a:srgbClr val="003B90"/>
                </a:solidFill>
                <a:cs typeface="+mn-ea"/>
                <a:sym typeface="+mn-lt"/>
              </a:rPr>
              <a:t>Thank </a:t>
            </a:r>
            <a:r>
              <a:rPr lang="de-DE" sz="6600" b="1" dirty="0" smtClean="0">
                <a:solidFill>
                  <a:srgbClr val="003B90"/>
                </a:solidFill>
                <a:cs typeface="+mn-ea"/>
                <a:sym typeface="+mn-lt"/>
              </a:rPr>
              <a:t>You</a:t>
            </a:r>
            <a:endParaRPr lang="de-DE" sz="6600" dirty="0">
              <a:solidFill>
                <a:srgbClr val="003B90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332" y="4772141"/>
            <a:ext cx="1378947" cy="137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7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14" y="997293"/>
            <a:ext cx="5818813" cy="3814556"/>
          </a:xfrm>
          <a:prstGeom prst="rect">
            <a:avLst/>
          </a:prstGeom>
        </p:spPr>
      </p:pic>
      <p:sp>
        <p:nvSpPr>
          <p:cNvPr id="6" name="流程图: 联系 5"/>
          <p:cNvSpPr/>
          <p:nvPr/>
        </p:nvSpPr>
        <p:spPr>
          <a:xfrm>
            <a:off x="4710758" y="3345967"/>
            <a:ext cx="150125" cy="150125"/>
          </a:xfrm>
          <a:prstGeom prst="flowChartConnector">
            <a:avLst/>
          </a:prstGeom>
          <a:noFill/>
          <a:ln w="57150">
            <a:solidFill>
              <a:srgbClr val="003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联系 7"/>
          <p:cNvSpPr/>
          <p:nvPr/>
        </p:nvSpPr>
        <p:spPr>
          <a:xfrm>
            <a:off x="4208048" y="3962392"/>
            <a:ext cx="150125" cy="150125"/>
          </a:xfrm>
          <a:prstGeom prst="flowChartConnector">
            <a:avLst/>
          </a:prstGeom>
          <a:noFill/>
          <a:ln w="57150">
            <a:solidFill>
              <a:srgbClr val="003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联系 10"/>
          <p:cNvSpPr/>
          <p:nvPr/>
        </p:nvSpPr>
        <p:spPr>
          <a:xfrm>
            <a:off x="4742591" y="4142088"/>
            <a:ext cx="150125" cy="150125"/>
          </a:xfrm>
          <a:prstGeom prst="flowChartConnector">
            <a:avLst/>
          </a:prstGeom>
          <a:noFill/>
          <a:ln w="57150">
            <a:solidFill>
              <a:srgbClr val="003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流程图: 联系 15"/>
          <p:cNvSpPr/>
          <p:nvPr/>
        </p:nvSpPr>
        <p:spPr>
          <a:xfrm>
            <a:off x="5215725" y="4137551"/>
            <a:ext cx="150125" cy="150125"/>
          </a:xfrm>
          <a:prstGeom prst="flowChartConnector">
            <a:avLst/>
          </a:prstGeom>
          <a:noFill/>
          <a:ln w="57150">
            <a:solidFill>
              <a:srgbClr val="003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流程图: 联系 18"/>
          <p:cNvSpPr/>
          <p:nvPr/>
        </p:nvSpPr>
        <p:spPr>
          <a:xfrm>
            <a:off x="5707044" y="4151194"/>
            <a:ext cx="150125" cy="150125"/>
          </a:xfrm>
          <a:prstGeom prst="flowChartConnector">
            <a:avLst/>
          </a:prstGeom>
          <a:noFill/>
          <a:ln w="57150">
            <a:solidFill>
              <a:srgbClr val="003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流程图: 联系 26"/>
          <p:cNvSpPr/>
          <p:nvPr/>
        </p:nvSpPr>
        <p:spPr>
          <a:xfrm>
            <a:off x="6036867" y="3716738"/>
            <a:ext cx="150125" cy="150125"/>
          </a:xfrm>
          <a:prstGeom prst="flowChartConnector">
            <a:avLst/>
          </a:prstGeom>
          <a:noFill/>
          <a:ln w="57150">
            <a:solidFill>
              <a:srgbClr val="003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流程图: 联系 29"/>
          <p:cNvSpPr/>
          <p:nvPr/>
        </p:nvSpPr>
        <p:spPr>
          <a:xfrm>
            <a:off x="6528192" y="3989694"/>
            <a:ext cx="150125" cy="150125"/>
          </a:xfrm>
          <a:prstGeom prst="flowChartConnector">
            <a:avLst/>
          </a:prstGeom>
          <a:noFill/>
          <a:ln w="57150">
            <a:solidFill>
              <a:srgbClr val="003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914400" y="2904571"/>
            <a:ext cx="209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Century Gothic" panose="020B0502020202020204" pitchFamily="34" charset="0"/>
              </a:rPr>
              <a:t>10 MHz </a:t>
            </a:r>
            <a:r>
              <a:rPr lang="en-US" altLang="zh-CN" b="1" dirty="0" smtClean="0">
                <a:latin typeface="Century Gothic" panose="020B0502020202020204" pitchFamily="34" charset="0"/>
              </a:rPr>
              <a:t>IN/OUT</a:t>
            </a:r>
            <a:endParaRPr lang="zh-CN" altLang="en-US" b="1" dirty="0">
              <a:latin typeface="Century Gothic" panose="020B0502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93525" y="3587731"/>
            <a:ext cx="209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Century Gothic" panose="020B0502020202020204" pitchFamily="34" charset="0"/>
              </a:rPr>
              <a:t>AUX OUT</a:t>
            </a:r>
            <a:endParaRPr lang="zh-CN" altLang="en-US" b="1" dirty="0">
              <a:latin typeface="Century Gothic" panose="020B0502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696104" y="5695805"/>
            <a:ext cx="209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Century Gothic" panose="020B0502020202020204" pitchFamily="34" charset="0"/>
              </a:rPr>
              <a:t>EXT TRIG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353363" y="5417319"/>
            <a:ext cx="209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Century Gothic" panose="020B0502020202020204" pitchFamily="34" charset="0"/>
              </a:rPr>
              <a:t>VGA OUTPUT</a:t>
            </a:r>
            <a:endParaRPr lang="zh-CN" altLang="en-US" b="1" dirty="0">
              <a:latin typeface="Century Gothic" panose="020B0502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097833" y="5191031"/>
            <a:ext cx="3630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Century Gothic" panose="020B0502020202020204" pitchFamily="34" charset="0"/>
              </a:rPr>
              <a:t>LAN INTERFACE</a:t>
            </a:r>
          </a:p>
          <a:p>
            <a:r>
              <a:rPr lang="en-US" altLang="zh-CN" b="1" dirty="0" smtClean="0">
                <a:latin typeface="Century Gothic" panose="020B0502020202020204" pitchFamily="34" charset="0"/>
              </a:rPr>
              <a:t>(VXI-11</a:t>
            </a:r>
            <a:r>
              <a:rPr lang="en-US" altLang="zh-CN" b="1" dirty="0">
                <a:latin typeface="Century Gothic" panose="020B0502020202020204" pitchFamily="34" charset="0"/>
              </a:rPr>
              <a:t>, telnet, socket, web)</a:t>
            </a:r>
            <a:endParaRPr lang="zh-CN" altLang="en-US" b="1" dirty="0">
              <a:latin typeface="Century Gothic" panose="020B0502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217276" y="3352501"/>
            <a:ext cx="2551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Century Gothic" panose="020B0502020202020204" pitchFamily="34" charset="0"/>
              </a:rPr>
              <a:t>USB-DEVICE(USBTMC)</a:t>
            </a:r>
            <a:endParaRPr lang="zh-CN" altLang="en-US" b="1" dirty="0">
              <a:latin typeface="Century Gothic" panose="020B0502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640553" y="4226256"/>
            <a:ext cx="139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Century Gothic" panose="020B0502020202020204" pitchFamily="34" charset="0"/>
              </a:rPr>
              <a:t>USB HOST</a:t>
            </a:r>
            <a:endParaRPr lang="zh-CN" altLang="en-US" b="1" dirty="0">
              <a:latin typeface="Century Gothic" panose="020B0502020202020204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914400" y="3397223"/>
            <a:ext cx="3796358" cy="4559"/>
          </a:xfrm>
          <a:prstGeom prst="line">
            <a:avLst/>
          </a:prstGeom>
          <a:ln w="34925">
            <a:solidFill>
              <a:srgbClr val="003B90"/>
            </a:solidFill>
          </a:ln>
          <a:effectLst>
            <a:glow>
              <a:schemeClr val="accent1">
                <a:alpha val="18000"/>
              </a:scheme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914400" y="4027296"/>
            <a:ext cx="3293661" cy="10158"/>
          </a:xfrm>
          <a:prstGeom prst="line">
            <a:avLst/>
          </a:prstGeom>
          <a:ln w="34925">
            <a:solidFill>
              <a:srgbClr val="003B90"/>
            </a:solidFill>
          </a:ln>
          <a:effectLst>
            <a:glow>
              <a:schemeClr val="accent1">
                <a:alpha val="18000"/>
              </a:scheme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6689693" y="4072802"/>
            <a:ext cx="2534254" cy="595703"/>
          </a:xfrm>
          <a:prstGeom prst="line">
            <a:avLst/>
          </a:prstGeom>
          <a:ln w="34925">
            <a:solidFill>
              <a:srgbClr val="003B90"/>
            </a:solidFill>
          </a:ln>
          <a:effectLst>
            <a:glow>
              <a:schemeClr val="accent1">
                <a:alpha val="18000"/>
              </a:scheme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 flipV="1">
            <a:off x="5301022" y="4287677"/>
            <a:ext cx="322383" cy="1068813"/>
          </a:xfrm>
          <a:prstGeom prst="line">
            <a:avLst/>
          </a:prstGeom>
          <a:ln w="34925">
            <a:solidFill>
              <a:srgbClr val="003B90"/>
            </a:solidFill>
          </a:ln>
          <a:effectLst>
            <a:glow>
              <a:schemeClr val="accent1">
                <a:alpha val="18000"/>
              </a:scheme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 flipV="1">
            <a:off x="4811976" y="4289950"/>
            <a:ext cx="11368" cy="1742440"/>
          </a:xfrm>
          <a:prstGeom prst="line">
            <a:avLst/>
          </a:prstGeom>
          <a:ln w="34925">
            <a:solidFill>
              <a:srgbClr val="003B90"/>
            </a:solidFill>
          </a:ln>
          <a:effectLst>
            <a:glow>
              <a:schemeClr val="accent1">
                <a:alpha val="18000"/>
              </a:scheme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19" idx="5"/>
          </p:cNvCxnSpPr>
          <p:nvPr/>
        </p:nvCxnSpPr>
        <p:spPr>
          <a:xfrm>
            <a:off x="5835184" y="4279334"/>
            <a:ext cx="2268999" cy="1626443"/>
          </a:xfrm>
          <a:prstGeom prst="line">
            <a:avLst/>
          </a:prstGeom>
          <a:ln w="34925">
            <a:solidFill>
              <a:srgbClr val="003B90"/>
            </a:solidFill>
          </a:ln>
          <a:effectLst>
            <a:glow>
              <a:schemeClr val="accent1">
                <a:alpha val="18000"/>
              </a:scheme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8097833" y="5910280"/>
            <a:ext cx="1868783" cy="0"/>
          </a:xfrm>
          <a:prstGeom prst="line">
            <a:avLst/>
          </a:prstGeom>
          <a:ln w="34925">
            <a:solidFill>
              <a:srgbClr val="003B90"/>
            </a:solidFill>
          </a:ln>
          <a:effectLst>
            <a:glow>
              <a:schemeClr val="accent1">
                <a:alpha val="18000"/>
              </a:scheme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9217276" y="4668505"/>
            <a:ext cx="1868783" cy="0"/>
          </a:xfrm>
          <a:prstGeom prst="line">
            <a:avLst/>
          </a:prstGeom>
          <a:ln w="34925">
            <a:solidFill>
              <a:srgbClr val="003B90"/>
            </a:solidFill>
          </a:ln>
          <a:effectLst>
            <a:glow>
              <a:schemeClr val="accent1">
                <a:alpha val="18000"/>
              </a:scheme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186992" y="3772397"/>
            <a:ext cx="5399957" cy="0"/>
          </a:xfrm>
          <a:prstGeom prst="line">
            <a:avLst/>
          </a:prstGeom>
          <a:ln w="34925">
            <a:solidFill>
              <a:srgbClr val="003B90"/>
            </a:solidFill>
          </a:ln>
          <a:effectLst>
            <a:glow>
              <a:schemeClr val="accent1">
                <a:alpha val="18000"/>
              </a:scheme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1" y="-9391"/>
            <a:ext cx="3179297" cy="833510"/>
          </a:xfrm>
          <a:prstGeom prst="rect">
            <a:avLst/>
          </a:prstGeom>
          <a:solidFill>
            <a:srgbClr val="003B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247977" y="130365"/>
            <a:ext cx="2797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Rear Panel</a:t>
            </a:r>
            <a:endParaRPr lang="zh-CN" altLang="en-US" sz="3000" b="1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31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 rot="16200000">
            <a:off x="342934" y="2335507"/>
            <a:ext cx="3108210" cy="1637731"/>
          </a:xfrm>
          <a:prstGeom prst="homePlate">
            <a:avLst/>
          </a:prstGeom>
          <a:solidFill>
            <a:srgbClr val="003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132763" y="2483892"/>
            <a:ext cx="152855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   </a:t>
            </a:r>
            <a:r>
              <a:rPr lang="en-US" altLang="zh-CN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 GHz</a:t>
            </a:r>
            <a:endParaRPr lang="en-US" altLang="zh-CN" sz="28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altLang="zh-CN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altLang="zh-CN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altLang="zh-CN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altLang="zh-CN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altLang="zh-CN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Bandwidth</a:t>
            </a:r>
            <a:endParaRPr lang="en-US" altLang="zh-CN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681" y="2070850"/>
            <a:ext cx="4883319" cy="4572396"/>
          </a:xfrm>
          <a:prstGeom prst="rect">
            <a:avLst/>
          </a:prstGeom>
        </p:spPr>
      </p:pic>
      <p:sp>
        <p:nvSpPr>
          <p:cNvPr id="15" name="五边形 14"/>
          <p:cNvSpPr/>
          <p:nvPr/>
        </p:nvSpPr>
        <p:spPr>
          <a:xfrm rot="16200000">
            <a:off x="2291156" y="2479944"/>
            <a:ext cx="3392542" cy="1637731"/>
          </a:xfrm>
          <a:prstGeom prst="homePlate">
            <a:avLst/>
          </a:prstGeom>
          <a:solidFill>
            <a:srgbClr val="003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3166287" y="2483892"/>
            <a:ext cx="173554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 GSa/s</a:t>
            </a:r>
          </a:p>
          <a:p>
            <a:endParaRPr lang="en-US" altLang="zh-CN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altLang="zh-CN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altLang="zh-CN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altLang="zh-CN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altLang="zh-CN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Sample Rate</a:t>
            </a:r>
            <a:endParaRPr lang="en-US" altLang="zh-CN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五边形 16"/>
          <p:cNvSpPr/>
          <p:nvPr/>
        </p:nvSpPr>
        <p:spPr>
          <a:xfrm rot="16200000">
            <a:off x="8325158" y="2888241"/>
            <a:ext cx="4213677" cy="1637731"/>
          </a:xfrm>
          <a:prstGeom prst="homePlate">
            <a:avLst/>
          </a:prstGeom>
          <a:solidFill>
            <a:srgbClr val="003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9574606" y="2231917"/>
            <a:ext cx="179666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   </a:t>
            </a:r>
          </a:p>
          <a:p>
            <a:r>
              <a:rPr lang="en-US" altLang="zh-CN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110,000</a:t>
            </a:r>
          </a:p>
          <a:p>
            <a:r>
              <a:rPr lang="en-US" altLang="zh-CN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wfm/s</a:t>
            </a:r>
          </a:p>
          <a:p>
            <a:endParaRPr lang="en-US" altLang="zh-CN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altLang="zh-CN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altLang="zh-CN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</a:p>
          <a:p>
            <a:r>
              <a:rPr lang="en-US" altLang="zh-CN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Waveform                 Capture Rate</a:t>
            </a:r>
            <a:endParaRPr lang="en-US" altLang="zh-CN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五边形 18"/>
          <p:cNvSpPr/>
          <p:nvPr/>
        </p:nvSpPr>
        <p:spPr>
          <a:xfrm rot="16200000">
            <a:off x="6386633" y="2710824"/>
            <a:ext cx="3908883" cy="1637731"/>
          </a:xfrm>
          <a:prstGeom prst="homePlate">
            <a:avLst/>
          </a:prstGeom>
          <a:solidFill>
            <a:srgbClr val="003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7450804" y="2483892"/>
            <a:ext cx="187459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sz="2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250 Mpts</a:t>
            </a:r>
            <a:endParaRPr lang="en-US" altLang="zh-CN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altLang="zh-CN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altLang="zh-CN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altLang="zh-CN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altLang="zh-CN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altLang="zh-CN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Record Length</a:t>
            </a:r>
            <a:endParaRPr lang="en-US" altLang="zh-CN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五边形 20"/>
          <p:cNvSpPr/>
          <p:nvPr/>
        </p:nvSpPr>
        <p:spPr>
          <a:xfrm rot="16200000">
            <a:off x="4313649" y="2571281"/>
            <a:ext cx="3629799" cy="1637731"/>
          </a:xfrm>
          <a:prstGeom prst="homePlate">
            <a:avLst/>
          </a:prstGeom>
          <a:solidFill>
            <a:srgbClr val="003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5222069" y="2469827"/>
            <a:ext cx="175668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      </a:t>
            </a:r>
            <a:r>
              <a:rPr lang="en-US" altLang="zh-CN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10.1’’</a:t>
            </a:r>
          </a:p>
          <a:p>
            <a:endParaRPr lang="en-US" altLang="zh-CN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altLang="zh-CN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altLang="zh-CN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altLang="zh-CN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altLang="zh-CN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Touch Screen</a:t>
            </a:r>
            <a:endParaRPr lang="en-US" altLang="zh-CN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B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spc="300" dirty="0" smtClean="0">
                <a:latin typeface="Century Gothic" panose="020B0502020202020204" pitchFamily="34" charset="0"/>
              </a:rPr>
              <a:t>LESS PRICE &amp; MORE Power</a:t>
            </a:r>
            <a:endParaRPr lang="zh-CN" altLang="en-US" sz="3200" b="1" spc="300" dirty="0">
              <a:latin typeface="Century Gothic" panose="020B0502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7258" y="6233632"/>
            <a:ext cx="1792379" cy="2804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88359" y="232012"/>
            <a:ext cx="7424382" cy="7642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39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239" cy="6857572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5786130" y="3216319"/>
            <a:ext cx="309489" cy="87219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" y="-9391"/>
            <a:ext cx="5923127" cy="2083851"/>
          </a:xfrm>
          <a:prstGeom prst="rect">
            <a:avLst/>
          </a:prstGeom>
          <a:solidFill>
            <a:srgbClr val="003B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47977" y="148712"/>
            <a:ext cx="55381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Bandwidth</a:t>
            </a:r>
            <a:endParaRPr lang="zh-CN" altLang="en-US" sz="3000" b="1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166269"/>
              </p:ext>
            </p:extLst>
          </p:nvPr>
        </p:nvGraphicFramePr>
        <p:xfrm>
          <a:off x="1497490" y="2429301"/>
          <a:ext cx="8851275" cy="419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内容占位符 2"/>
          <p:cNvSpPr txBox="1">
            <a:spLocks/>
          </p:cNvSpPr>
          <p:nvPr/>
        </p:nvSpPr>
        <p:spPr>
          <a:xfrm>
            <a:off x="247977" y="851422"/>
            <a:ext cx="4880401" cy="1045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0" noProof="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Increased accuracy for </a:t>
            </a:r>
            <a:r>
              <a:rPr lang="en-US" altLang="zh-CN" sz="1400" b="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fast rise-time pulses and complex waveforms</a:t>
            </a:r>
          </a:p>
          <a:p>
            <a:r>
              <a:rPr lang="en-US" altLang="zh-CN" sz="1400" b="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Precisely reproduce waveforms with </a:t>
            </a:r>
            <a:r>
              <a:rPr lang="en-US" altLang="zh-CN" sz="1400" b="0" noProof="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high frequency components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微软雅黑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B90"/>
              </a:buClr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微软雅黑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uisse Int'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76609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239" cy="685757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" y="-9391"/>
            <a:ext cx="5923127" cy="2201048"/>
          </a:xfrm>
          <a:prstGeom prst="rect">
            <a:avLst/>
          </a:prstGeom>
          <a:solidFill>
            <a:srgbClr val="003B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47977" y="130365"/>
            <a:ext cx="54610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Waveform Capture Rate</a:t>
            </a:r>
            <a:endParaRPr lang="zh-CN" altLang="en-US" sz="3000" b="1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249366" y="1157712"/>
            <a:ext cx="4746590" cy="795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Up t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</a:rPr>
              <a:t>o </a:t>
            </a:r>
            <a:r>
              <a:rPr lang="en-US" altLang="zh-CN" sz="1400" b="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48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</a:rPr>
              <a:t>0,000 wfm/s</a:t>
            </a:r>
            <a:r>
              <a:rPr kumimoji="0" lang="en-US" altLang="zh-CN" sz="1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</a:rPr>
              <a:t> </a:t>
            </a:r>
            <a:r>
              <a:rPr lang="en-US" altLang="zh-CN" sz="1400" b="0" dirty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(</a:t>
            </a:r>
            <a:r>
              <a:rPr kumimoji="0" lang="en-US" altLang="zh-CN" sz="1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</a:rPr>
              <a:t>Sequence mode)</a:t>
            </a:r>
          </a:p>
          <a:p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</a:rPr>
              <a:t>Collect measurement</a:t>
            </a:r>
            <a:r>
              <a:rPr kumimoji="0" lang="en-US" altLang="zh-CN" sz="1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</a:rPr>
              <a:t> data  more quickly</a:t>
            </a:r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247977" y="812978"/>
            <a:ext cx="4599794" cy="348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Up to 110,000 wfm/s (Normal mode)</a:t>
            </a: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微软雅黑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2322" y="48176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6171104" y="432071"/>
            <a:ext cx="2457945" cy="307777"/>
          </a:xfrm>
          <a:prstGeom prst="rect">
            <a:avLst/>
          </a:prstGeom>
          <a:noFill/>
          <a:ln>
            <a:solidFill>
              <a:srgbClr val="003B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Century Gothic" panose="020B0502020202020204" pitchFamily="34" charset="0"/>
              </a:rPr>
              <a:t>Higher Capture Rate</a:t>
            </a:r>
            <a:endParaRPr lang="zh-CN" altLang="en-US" sz="1400" dirty="0">
              <a:latin typeface="Century Gothic" panose="020B0502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10177" y="1557801"/>
            <a:ext cx="2418872" cy="307777"/>
          </a:xfrm>
          <a:prstGeom prst="rect">
            <a:avLst/>
          </a:prstGeom>
          <a:noFill/>
          <a:ln>
            <a:solidFill>
              <a:srgbClr val="003B9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latin typeface="Century Gothic" panose="020B0502020202020204" pitchFamily="34" charset="0"/>
              </a:defRPr>
            </a:lvl1pPr>
          </a:lstStyle>
          <a:p>
            <a:r>
              <a:rPr lang="en-US" altLang="zh-CN" sz="1400" dirty="0"/>
              <a:t>Shorter Dead Time</a:t>
            </a:r>
            <a:endParaRPr lang="zh-CN" altLang="en-US" sz="1400" dirty="0"/>
          </a:p>
        </p:txBody>
      </p:sp>
      <p:sp>
        <p:nvSpPr>
          <p:cNvPr id="29" name="文本框 28"/>
          <p:cNvSpPr txBox="1"/>
          <p:nvPr/>
        </p:nvSpPr>
        <p:spPr>
          <a:xfrm>
            <a:off x="9529747" y="1408200"/>
            <a:ext cx="2070102" cy="738664"/>
          </a:xfrm>
          <a:prstGeom prst="rect">
            <a:avLst/>
          </a:prstGeom>
          <a:noFill/>
          <a:ln>
            <a:solidFill>
              <a:srgbClr val="003B9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latin typeface="Century Gothic" panose="020B0502020202020204" pitchFamily="34" charset="0"/>
              </a:defRPr>
            </a:lvl1pPr>
          </a:lstStyle>
          <a:p>
            <a:r>
              <a:rPr lang="en-US" altLang="zh-CN" sz="1400" dirty="0"/>
              <a:t>Quickly identify problems = Faster results</a:t>
            </a:r>
            <a:endParaRPr lang="zh-CN" altLang="en-US" sz="1400" dirty="0"/>
          </a:p>
        </p:txBody>
      </p:sp>
      <p:sp>
        <p:nvSpPr>
          <p:cNvPr id="30" name="下箭头 29"/>
          <p:cNvSpPr/>
          <p:nvPr/>
        </p:nvSpPr>
        <p:spPr>
          <a:xfrm>
            <a:off x="7174351" y="919954"/>
            <a:ext cx="461456" cy="596798"/>
          </a:xfrm>
          <a:prstGeom prst="downArrow">
            <a:avLst/>
          </a:prstGeom>
          <a:solidFill>
            <a:srgbClr val="003B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右箭头 31"/>
          <p:cNvSpPr/>
          <p:nvPr/>
        </p:nvSpPr>
        <p:spPr>
          <a:xfrm>
            <a:off x="8711164" y="1501095"/>
            <a:ext cx="723240" cy="451712"/>
          </a:xfrm>
          <a:prstGeom prst="rightArrow">
            <a:avLst/>
          </a:prstGeom>
          <a:solidFill>
            <a:srgbClr val="003B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614149" y="4705344"/>
            <a:ext cx="10112991" cy="2031456"/>
            <a:chOff x="876508" y="4597237"/>
            <a:chExt cx="10219122" cy="2139563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6508" y="4597237"/>
              <a:ext cx="10219122" cy="2139563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1429359" y="4597237"/>
              <a:ext cx="8656337" cy="2139563"/>
            </a:xfrm>
            <a:prstGeom prst="rect">
              <a:avLst/>
            </a:prstGeom>
            <a:solidFill>
              <a:srgbClr val="00B0F0">
                <a:alpha val="3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1514657" y="4693362"/>
              <a:ext cx="355328" cy="8764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150159" y="4833049"/>
              <a:ext cx="2328814" cy="32415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>
                  <a:latin typeface="Century Gothic" panose="020B0502020202020204" pitchFamily="34" charset="0"/>
                </a:rPr>
                <a:t>Long dead time</a:t>
              </a:r>
              <a:endParaRPr lang="zh-CN" altLang="en-US" sz="14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4148" y="2479962"/>
            <a:ext cx="10112991" cy="2064332"/>
            <a:chOff x="876508" y="2387784"/>
            <a:chExt cx="10219122" cy="2099241"/>
          </a:xfrm>
        </p:grpSpPr>
        <p:grpSp>
          <p:nvGrpSpPr>
            <p:cNvPr id="4" name="组合 3"/>
            <p:cNvGrpSpPr/>
            <p:nvPr/>
          </p:nvGrpSpPr>
          <p:grpSpPr>
            <a:xfrm>
              <a:off x="876508" y="2387784"/>
              <a:ext cx="10219122" cy="2099241"/>
              <a:chOff x="876508" y="2387784"/>
              <a:chExt cx="10219122" cy="2099241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6508" y="2387784"/>
                <a:ext cx="10219122" cy="2099241"/>
              </a:xfrm>
              <a:prstGeom prst="rect">
                <a:avLst/>
              </a:prstGeom>
            </p:spPr>
          </p:pic>
          <p:sp>
            <p:nvSpPr>
              <p:cNvPr id="16" name="椭圆 15"/>
              <p:cNvSpPr/>
              <p:nvPr/>
            </p:nvSpPr>
            <p:spPr>
              <a:xfrm>
                <a:off x="1429359" y="2481834"/>
                <a:ext cx="355328" cy="876446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059331" y="2402569"/>
                <a:ext cx="3244969" cy="2018504"/>
              </a:xfrm>
              <a:prstGeom prst="rect">
                <a:avLst/>
              </a:prstGeom>
              <a:solidFill>
                <a:srgbClr val="00B0F0">
                  <a:alpha val="31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7117727" y="2402569"/>
                <a:ext cx="3178024" cy="2053250"/>
              </a:xfrm>
              <a:prstGeom prst="rect">
                <a:avLst/>
              </a:prstGeom>
              <a:solidFill>
                <a:srgbClr val="00B0F0">
                  <a:alpha val="31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3248559" y="4020815"/>
              <a:ext cx="1131686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>
                  <a:latin typeface="Century Gothic" panose="020B0502020202020204" pitchFamily="34" charset="0"/>
                </a:rPr>
                <a:t>Dead time</a:t>
              </a:r>
              <a:endParaRPr lang="zh-CN" alt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140896" y="4085648"/>
              <a:ext cx="1131686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>
                  <a:latin typeface="Century Gothic" panose="020B0502020202020204" pitchFamily="34" charset="0"/>
                </a:rPr>
                <a:t>Dead time</a:t>
              </a:r>
              <a:endParaRPr lang="zh-CN" altLang="en-US" sz="1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1692322" y="5393155"/>
            <a:ext cx="2296810" cy="30777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You miss the glitch!!</a:t>
            </a:r>
            <a:endParaRPr lang="zh-CN" alt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01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1239" cy="6857572"/>
          </a:xfrm>
          <a:prstGeom prst="rect">
            <a:avLst/>
          </a:prstGeom>
        </p:spPr>
      </p:pic>
      <p:sp>
        <p:nvSpPr>
          <p:cNvPr id="12" name="内容占位符 2"/>
          <p:cNvSpPr txBox="1">
            <a:spLocks/>
          </p:cNvSpPr>
          <p:nvPr/>
        </p:nvSpPr>
        <p:spPr>
          <a:xfrm>
            <a:off x="7036780" y="3477368"/>
            <a:ext cx="3335519" cy="39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Color temperature display</a:t>
            </a:r>
            <a:endParaRPr kumimoji="0" lang="en-US" altLang="zh-CN" sz="140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B90"/>
              </a:buClr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36" y="3974285"/>
            <a:ext cx="5505948" cy="26538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19" y="3955426"/>
            <a:ext cx="5505948" cy="2700022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" y="0"/>
            <a:ext cx="6482686" cy="3179928"/>
            <a:chOff x="2" y="-9391"/>
            <a:chExt cx="6574971" cy="693754"/>
          </a:xfrm>
        </p:grpSpPr>
        <p:sp>
          <p:nvSpPr>
            <p:cNvPr id="14" name="矩形 13"/>
            <p:cNvSpPr/>
            <p:nvPr/>
          </p:nvSpPr>
          <p:spPr>
            <a:xfrm>
              <a:off x="2" y="-9391"/>
              <a:ext cx="6574971" cy="693754"/>
            </a:xfrm>
            <a:prstGeom prst="rect">
              <a:avLst/>
            </a:prstGeom>
            <a:solidFill>
              <a:srgbClr val="003B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2570" y="88553"/>
              <a:ext cx="6382396" cy="187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 b="1" spc="3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Color and intensity Display </a:t>
              </a:r>
              <a:endParaRPr lang="zh-CN" altLang="en-US" sz="3000" b="1" spc="3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0" name="内容占位符 2"/>
          <p:cNvSpPr txBox="1">
            <a:spLocks/>
          </p:cNvSpPr>
          <p:nvPr/>
        </p:nvSpPr>
        <p:spPr>
          <a:xfrm>
            <a:off x="1846539" y="3462436"/>
            <a:ext cx="2402542" cy="332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altLang="zh-CN" sz="14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</a:rPr>
              <a:t>256</a:t>
            </a:r>
            <a:r>
              <a:rPr lang="en-US" altLang="zh-CN" sz="1400" dirty="0" smtClean="0">
                <a:solidFill>
                  <a:sysClr val="windowText" lastClr="000000"/>
                </a:solidFill>
                <a:latin typeface="Century Gothic" panose="020B0502020202020204" pitchFamily="34" charset="0"/>
                <a:ea typeface="微软雅黑"/>
              </a:rPr>
              <a:t>-level intensity 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uisse Int'l"/>
              <a:ea typeface="微软雅黑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8382" y="1118278"/>
            <a:ext cx="3942857" cy="1952381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矩形 5"/>
          <p:cNvSpPr/>
          <p:nvPr/>
        </p:nvSpPr>
        <p:spPr>
          <a:xfrm>
            <a:off x="8966579" y="2678102"/>
            <a:ext cx="532263" cy="382136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91269" y="1223744"/>
            <a:ext cx="6293162" cy="1761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n-US" altLang="zh-CN" sz="1400" b="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More frequent events are brighter, or “hotter” (color display mode)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n-US" altLang="zh-CN" sz="1400" b="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Significantly increase the probability of observing intermittent and elusive events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n-US" altLang="zh-CN" sz="1400" b="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/>
              </a:rPr>
              <a:t>Reveal dynamic signal behavior </a:t>
            </a: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0129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9397" y="1702779"/>
            <a:ext cx="7319440" cy="42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1" y="-9391"/>
            <a:ext cx="6836228" cy="833510"/>
            <a:chOff x="1" y="-9391"/>
            <a:chExt cx="6836228" cy="833510"/>
          </a:xfrm>
        </p:grpSpPr>
        <p:sp>
          <p:nvSpPr>
            <p:cNvPr id="16" name="矩形 15"/>
            <p:cNvSpPr/>
            <p:nvPr/>
          </p:nvSpPr>
          <p:spPr>
            <a:xfrm>
              <a:off x="1" y="-9391"/>
              <a:ext cx="6836228" cy="833510"/>
            </a:xfrm>
            <a:prstGeom prst="rect">
              <a:avLst/>
            </a:prstGeom>
            <a:solidFill>
              <a:srgbClr val="003B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04968" y="130365"/>
              <a:ext cx="61108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 b="1" spc="3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250 Mpts </a:t>
              </a:r>
              <a:r>
                <a:rPr lang="en-US" altLang="zh-CN" sz="3000" b="1" spc="3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Record Length </a:t>
              </a:r>
              <a:endParaRPr lang="zh-CN" altLang="en-US" sz="3000" b="1" spc="3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内容占位符 2"/>
          <p:cNvSpPr txBox="1">
            <a:spLocks/>
          </p:cNvSpPr>
          <p:nvPr/>
        </p:nvSpPr>
        <p:spPr>
          <a:xfrm>
            <a:off x="212076" y="1702778"/>
            <a:ext cx="3926007" cy="467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B90"/>
              </a:buClr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微软雅黑"/>
              </a:rPr>
              <a:t>Hardware-based</a:t>
            </a:r>
            <a:r>
              <a:rPr kumimoji="0" lang="en-US" altLang="zh-CN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微软雅黑"/>
              </a:rPr>
              <a:t> Zoom function</a:t>
            </a:r>
          </a:p>
          <a:p>
            <a:pPr>
              <a:lnSpc>
                <a:spcPct val="150000"/>
              </a:lnSpc>
            </a:pPr>
            <a:r>
              <a:rPr lang="en-US" altLang="zh-CN" sz="1400" b="0" dirty="0">
                <a:latin typeface="Century Gothic" panose="020B0502020202020204" pitchFamily="34" charset="0"/>
                <a:ea typeface="微软雅黑"/>
              </a:rPr>
              <a:t>Benefits: Capture more of signal </a:t>
            </a:r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and </a:t>
            </a:r>
            <a:r>
              <a:rPr lang="en-US" altLang="zh-CN" sz="1400" b="0" dirty="0">
                <a:latin typeface="Century Gothic" panose="020B0502020202020204" pitchFamily="34" charset="0"/>
                <a:ea typeface="微软雅黑"/>
              </a:rPr>
              <a:t>zoom in areas of </a:t>
            </a:r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interest</a:t>
            </a:r>
          </a:p>
          <a:p>
            <a:pPr>
              <a:lnSpc>
                <a:spcPct val="150000"/>
              </a:lnSpc>
            </a:pPr>
            <a:r>
              <a:rPr lang="en-US" altLang="zh-CN" sz="1400" b="0" dirty="0">
                <a:latin typeface="Century Gothic" panose="020B0502020202020204" pitchFamily="34" charset="0"/>
                <a:ea typeface="微软雅黑"/>
              </a:rPr>
              <a:t>Don’t </a:t>
            </a:r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lose </a:t>
            </a:r>
            <a:r>
              <a:rPr lang="en-US" altLang="zh-CN" sz="1400" b="0" dirty="0">
                <a:latin typeface="Century Gothic" panose="020B0502020202020204" pitchFamily="34" charset="0"/>
                <a:ea typeface="微软雅黑"/>
              </a:rPr>
              <a:t>horizontal resolution, don’t miss short </a:t>
            </a:r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intermittent </a:t>
            </a:r>
            <a:r>
              <a:rPr lang="en-US" altLang="zh-CN" sz="1400" b="0" dirty="0">
                <a:latin typeface="Century Gothic" panose="020B0502020202020204" pitchFamily="34" charset="0"/>
                <a:ea typeface="微软雅黑"/>
              </a:rPr>
              <a:t>signals.</a:t>
            </a:r>
          </a:p>
          <a:p>
            <a:pPr>
              <a:lnSpc>
                <a:spcPct val="150000"/>
              </a:lnSpc>
            </a:pPr>
            <a:r>
              <a:rPr lang="en-US" altLang="zh-CN" sz="1400" b="0" dirty="0">
                <a:latin typeface="Century Gothic" panose="020B0502020202020204" pitchFamily="34" charset="0"/>
                <a:ea typeface="微软雅黑"/>
              </a:rPr>
              <a:t>Monitor slow signals with high </a:t>
            </a:r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sample rate.. Capture seconds of data and still have resolution to see nanosecond scale details</a:t>
            </a:r>
          </a:p>
          <a:p>
            <a:pPr>
              <a:lnSpc>
                <a:spcPct val="150000"/>
              </a:lnSpc>
            </a:pPr>
            <a:r>
              <a:rPr lang="en-US" altLang="zh-CN" sz="1400" b="0" dirty="0">
                <a:latin typeface="Century Gothic" panose="020B0502020202020204" pitchFamily="34" charset="0"/>
                <a:ea typeface="微软雅黑"/>
              </a:rPr>
              <a:t>CH1 &amp; CH2 share </a:t>
            </a:r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250 </a:t>
            </a:r>
            <a:r>
              <a:rPr lang="en-US" altLang="zh-CN" sz="1400" b="0" dirty="0" err="1" smtClean="0">
                <a:latin typeface="Century Gothic" panose="020B0502020202020204" pitchFamily="34" charset="0"/>
                <a:ea typeface="微软雅黑"/>
              </a:rPr>
              <a:t>Mpts</a:t>
            </a:r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 </a:t>
            </a:r>
            <a:r>
              <a:rPr lang="en-US" altLang="zh-CN" sz="1400" b="0" dirty="0">
                <a:latin typeface="Century Gothic" panose="020B0502020202020204" pitchFamily="34" charset="0"/>
                <a:ea typeface="微软雅黑"/>
              </a:rPr>
              <a:t>memory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400" b="0" dirty="0">
                <a:latin typeface="Century Gothic" panose="020B0502020202020204" pitchFamily="34" charset="0"/>
                <a:ea typeface="微软雅黑"/>
              </a:rPr>
              <a:t>     CH3 &amp; CH4 share </a:t>
            </a:r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250 </a:t>
            </a:r>
            <a:r>
              <a:rPr lang="en-US" altLang="zh-CN" sz="1400" b="0" dirty="0" err="1" smtClean="0">
                <a:latin typeface="Century Gothic" panose="020B0502020202020204" pitchFamily="34" charset="0"/>
                <a:ea typeface="微软雅黑"/>
              </a:rPr>
              <a:t>Mpts</a:t>
            </a:r>
            <a:r>
              <a:rPr lang="en-US" altLang="zh-CN" sz="1400" b="0" dirty="0" smtClean="0">
                <a:latin typeface="Century Gothic" panose="020B0502020202020204" pitchFamily="34" charset="0"/>
                <a:ea typeface="微软雅黑"/>
              </a:rPr>
              <a:t> </a:t>
            </a:r>
            <a:r>
              <a:rPr lang="en-US" altLang="zh-CN" sz="1400" b="0" dirty="0">
                <a:latin typeface="Century Gothic" panose="020B0502020202020204" pitchFamily="34" charset="0"/>
                <a:ea typeface="微软雅黑"/>
              </a:rPr>
              <a:t>memory</a:t>
            </a:r>
          </a:p>
          <a:p>
            <a:pPr>
              <a:lnSpc>
                <a:spcPct val="150000"/>
              </a:lnSpc>
            </a:pPr>
            <a:endParaRPr lang="en-US" altLang="zh-CN" sz="1400" b="0" dirty="0">
              <a:latin typeface="Century Gothic" panose="020B0502020202020204" pitchFamily="34" charset="0"/>
              <a:ea typeface="微软雅黑"/>
            </a:endParaRPr>
          </a:p>
          <a:p>
            <a:pPr marL="0" indent="0">
              <a:buNone/>
            </a:pPr>
            <a:endParaRPr lang="en-US" altLang="zh-CN" sz="1600" b="0" dirty="0">
              <a:latin typeface="Century Gothic" panose="020B0502020202020204" pitchFamily="34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04087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5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4276AA"/>
      </a:accent1>
      <a:accent2>
        <a:srgbClr val="1689A0"/>
      </a:accent2>
      <a:accent3>
        <a:srgbClr val="3FA692"/>
      </a:accent3>
      <a:accent4>
        <a:srgbClr val="5167A4"/>
      </a:accent4>
      <a:accent5>
        <a:srgbClr val="5E5CA2"/>
      </a:accent5>
      <a:accent6>
        <a:srgbClr val="768395"/>
      </a:accent6>
      <a:hlink>
        <a:srgbClr val="4276AA"/>
      </a:hlink>
      <a:folHlink>
        <a:srgbClr val="BFBFBF"/>
      </a:folHlink>
    </a:clrScheme>
    <a:fontScheme name="dii102yu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B90"/>
      </a:accent1>
      <a:accent2>
        <a:srgbClr val="ED7D31"/>
      </a:accent2>
      <a:accent3>
        <a:srgbClr val="A5A5A5"/>
      </a:accent3>
      <a:accent4>
        <a:srgbClr val="FFC000"/>
      </a:accent4>
      <a:accent5>
        <a:srgbClr val="2E75B5"/>
      </a:accent5>
      <a:accent6>
        <a:srgbClr val="9CC3E5"/>
      </a:accent6>
      <a:hlink>
        <a:srgbClr val="FFC000"/>
      </a:hlink>
      <a:folHlink>
        <a:srgbClr val="FFC000"/>
      </a:folHlink>
    </a:clrScheme>
    <a:fontScheme name="字体">
      <a:majorFont>
        <a:latin typeface="Suisse Int'l Medium"/>
        <a:ea typeface="微软雅黑"/>
        <a:cs typeface=""/>
      </a:majorFont>
      <a:minorFont>
        <a:latin typeface="Suisse Int'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自定义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B90"/>
      </a:accent1>
      <a:accent2>
        <a:srgbClr val="ED7D31"/>
      </a:accent2>
      <a:accent3>
        <a:srgbClr val="A5A5A5"/>
      </a:accent3>
      <a:accent4>
        <a:srgbClr val="FFC000"/>
      </a:accent4>
      <a:accent5>
        <a:srgbClr val="2E75B5"/>
      </a:accent5>
      <a:accent6>
        <a:srgbClr val="9CC3E5"/>
      </a:accent6>
      <a:hlink>
        <a:srgbClr val="FFC000"/>
      </a:hlink>
      <a:folHlink>
        <a:srgbClr val="FFC000"/>
      </a:folHlink>
    </a:clrScheme>
    <a:fontScheme name="字体">
      <a:majorFont>
        <a:latin typeface="Suisse Int'l Medium"/>
        <a:ea typeface="微软雅黑"/>
        <a:cs typeface=""/>
      </a:majorFont>
      <a:minorFont>
        <a:latin typeface="Suisse Int'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5">
    <a:dk1>
      <a:srgbClr val="000000"/>
    </a:dk1>
    <a:lt1>
      <a:srgbClr val="FFFFFF"/>
    </a:lt1>
    <a:dk2>
      <a:srgbClr val="768395"/>
    </a:dk2>
    <a:lt2>
      <a:srgbClr val="F0F0F0"/>
    </a:lt2>
    <a:accent1>
      <a:srgbClr val="4276AA"/>
    </a:accent1>
    <a:accent2>
      <a:srgbClr val="1689A0"/>
    </a:accent2>
    <a:accent3>
      <a:srgbClr val="3FA692"/>
    </a:accent3>
    <a:accent4>
      <a:srgbClr val="5167A4"/>
    </a:accent4>
    <a:accent5>
      <a:srgbClr val="5E5CA2"/>
    </a:accent5>
    <a:accent6>
      <a:srgbClr val="768395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16584</TotalTime>
  <Words>1899</Words>
  <Application>Microsoft Office PowerPoint</Application>
  <PresentationFormat>宽屏</PresentationFormat>
  <Paragraphs>438</Paragraphs>
  <Slides>37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37</vt:i4>
      </vt:variant>
    </vt:vector>
  </HeadingPairs>
  <TitlesOfParts>
    <vt:vector size="50" baseType="lpstr">
      <vt:lpstr>Arial Unicode MS</vt:lpstr>
      <vt:lpstr>Suisse Int'l</vt:lpstr>
      <vt:lpstr>Suisse Int'l Medium</vt:lpstr>
      <vt:lpstr>宋体</vt:lpstr>
      <vt:lpstr>Microsoft YaHei</vt:lpstr>
      <vt:lpstr>Microsoft YaHei</vt:lpstr>
      <vt:lpstr>Arial</vt:lpstr>
      <vt:lpstr>Calibri</vt:lpstr>
      <vt:lpstr>Century Gothic</vt:lpstr>
      <vt:lpstr>Wingdings</vt:lpstr>
      <vt:lpstr>Office 主题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Domestic Market-黄兰</dc:creator>
  <cp:lastModifiedBy>Overseas Markets-高学琴</cp:lastModifiedBy>
  <cp:revision>1067</cp:revision>
  <dcterms:created xsi:type="dcterms:W3CDTF">2018-02-06T07:16:52Z</dcterms:created>
  <dcterms:modified xsi:type="dcterms:W3CDTF">2019-01-11T07:47:31Z</dcterms:modified>
</cp:coreProperties>
</file>