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409" r:id="rId3"/>
    <p:sldId id="256" r:id="rId4"/>
    <p:sldId id="1186" r:id="rId5"/>
    <p:sldId id="1166" r:id="rId6"/>
    <p:sldId id="365" r:id="rId7"/>
    <p:sldId id="1173" r:id="rId8"/>
    <p:sldId id="1178" r:id="rId9"/>
    <p:sldId id="1183" r:id="rId10"/>
    <p:sldId id="287" r:id="rId11"/>
    <p:sldId id="1181" r:id="rId12"/>
    <p:sldId id="1176" r:id="rId13"/>
    <p:sldId id="301" r:id="rId14"/>
    <p:sldId id="1177" r:id="rId15"/>
    <p:sldId id="1179" r:id="rId16"/>
    <p:sldId id="1180" r:id="rId17"/>
    <p:sldId id="1184" r:id="rId18"/>
    <p:sldId id="1185" r:id="rId19"/>
    <p:sldId id="316"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DED"/>
    <a:srgbClr val="EB6E19"/>
    <a:srgbClr val="003A8F"/>
    <a:srgbClr val="F5B68B"/>
    <a:srgbClr val="517EC7"/>
    <a:srgbClr val="0067FE"/>
    <a:srgbClr val="F08200"/>
    <a:srgbClr val="9BC3FF"/>
    <a:srgbClr val="EEEEEE"/>
    <a:srgbClr val="FCE7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5" autoAdjust="0"/>
    <p:restoredTop sz="94660"/>
  </p:normalViewPr>
  <p:slideViewPr>
    <p:cSldViewPr snapToGrid="0">
      <p:cViewPr>
        <p:scale>
          <a:sx n="66" d="100"/>
          <a:sy n="66" d="100"/>
        </p:scale>
        <p:origin x="534" y="3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8A889-533E-4A92-8945-7E92947A8AE4}" type="datetimeFigureOut">
              <a:rPr lang="zh-CN" altLang="en-US" smtClean="0"/>
              <a:t>2024/1/24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2001A9-E504-46F1-9872-B0CA8C357D24}" type="slidenum">
              <a:rPr lang="zh-CN" altLang="en-US" smtClean="0"/>
              <a:t>‹#›</a:t>
            </a:fld>
            <a:endParaRPr lang="zh-CN" altLang="en-US"/>
          </a:p>
        </p:txBody>
      </p:sp>
    </p:spTree>
    <p:extLst>
      <p:ext uri="{BB962C8B-B14F-4D97-AF65-F5344CB8AC3E}">
        <p14:creationId xmlns:p14="http://schemas.microsoft.com/office/powerpoint/2010/main" val="3336949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38725-88B0-4898-8583-8FBE9EABD7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5958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2D35E56-FD61-40E4-9762-CB1A8FCB6223}" type="slidenum">
              <a:rPr lang="zh-CN" altLang="en-US" smtClean="0"/>
              <a:t>12</a:t>
            </a:fld>
            <a:endParaRPr lang="zh-CN" altLang="en-US"/>
          </a:p>
        </p:txBody>
      </p:sp>
    </p:spTree>
    <p:extLst>
      <p:ext uri="{BB962C8B-B14F-4D97-AF65-F5344CB8AC3E}">
        <p14:creationId xmlns:p14="http://schemas.microsoft.com/office/powerpoint/2010/main" val="2981561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2D35E56-FD61-40E4-9762-CB1A8FCB6223}" type="slidenum">
              <a:rPr lang="zh-CN" altLang="en-US" smtClean="0"/>
              <a:t>13</a:t>
            </a:fld>
            <a:endParaRPr lang="zh-CN" altLang="en-US"/>
          </a:p>
        </p:txBody>
      </p:sp>
    </p:spTree>
    <p:extLst>
      <p:ext uri="{BB962C8B-B14F-4D97-AF65-F5344CB8AC3E}">
        <p14:creationId xmlns:p14="http://schemas.microsoft.com/office/powerpoint/2010/main" val="3214698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2D35E56-FD61-40E4-9762-CB1A8FCB6223}" type="slidenum">
              <a:rPr lang="zh-CN" altLang="en-US" smtClean="0"/>
              <a:t>16</a:t>
            </a:fld>
            <a:endParaRPr lang="zh-CN" altLang="en-US"/>
          </a:p>
        </p:txBody>
      </p:sp>
    </p:spTree>
    <p:extLst>
      <p:ext uri="{BB962C8B-B14F-4D97-AF65-F5344CB8AC3E}">
        <p14:creationId xmlns:p14="http://schemas.microsoft.com/office/powerpoint/2010/main" val="3665494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2D35E56-FD61-40E4-9762-CB1A8FCB6223}" type="slidenum">
              <a:rPr lang="zh-CN" altLang="en-US" smtClean="0"/>
              <a:t>3</a:t>
            </a:fld>
            <a:endParaRPr lang="zh-CN" altLang="en-US"/>
          </a:p>
        </p:txBody>
      </p:sp>
    </p:spTree>
    <p:extLst>
      <p:ext uri="{BB962C8B-B14F-4D97-AF65-F5344CB8AC3E}">
        <p14:creationId xmlns:p14="http://schemas.microsoft.com/office/powerpoint/2010/main" val="2788597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2D35E56-FD61-40E4-9762-CB1A8FCB6223}" type="slidenum">
              <a:rPr lang="zh-CN" altLang="en-US" smtClean="0"/>
              <a:t>4</a:t>
            </a:fld>
            <a:endParaRPr lang="zh-CN" altLang="en-US"/>
          </a:p>
        </p:txBody>
      </p:sp>
    </p:spTree>
    <p:extLst>
      <p:ext uri="{BB962C8B-B14F-4D97-AF65-F5344CB8AC3E}">
        <p14:creationId xmlns:p14="http://schemas.microsoft.com/office/powerpoint/2010/main" val="3448379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24D6F74-634D-4233-BDBC-8BE3983B5CCB}" type="slidenum">
              <a:rPr lang="zh-CN" altLang="en-US" smtClean="0"/>
              <a:t>5</a:t>
            </a:fld>
            <a:endParaRPr lang="zh-CN" altLang="en-US"/>
          </a:p>
        </p:txBody>
      </p:sp>
    </p:spTree>
    <p:extLst>
      <p:ext uri="{BB962C8B-B14F-4D97-AF65-F5344CB8AC3E}">
        <p14:creationId xmlns:p14="http://schemas.microsoft.com/office/powerpoint/2010/main" val="2092056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2D35E56-FD61-40E4-9762-CB1A8FCB6223}" type="slidenum">
              <a:rPr lang="zh-CN" altLang="en-US" smtClean="0"/>
              <a:t>6</a:t>
            </a:fld>
            <a:endParaRPr lang="zh-CN" altLang="en-US"/>
          </a:p>
        </p:txBody>
      </p:sp>
    </p:spTree>
    <p:extLst>
      <p:ext uri="{BB962C8B-B14F-4D97-AF65-F5344CB8AC3E}">
        <p14:creationId xmlns:p14="http://schemas.microsoft.com/office/powerpoint/2010/main" val="37486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测量：</a:t>
            </a:r>
            <a:r>
              <a:rPr lang="en-US" altLang="zh-CN" dirty="0"/>
              <a:t>60</a:t>
            </a:r>
            <a:r>
              <a:rPr lang="zh-CN" altLang="en-US" dirty="0"/>
              <a:t>多种参数；测量对象有实际波形、运算波形、放大波形、参考波形；统计</a:t>
            </a:r>
            <a:endParaRPr lang="en-US" altLang="zh-CN" dirty="0"/>
          </a:p>
          <a:p>
            <a:pPr algn="l" fontAlgn="ctr"/>
            <a:r>
              <a:rPr lang="zh-CN" altLang="en-US" dirty="0"/>
              <a:t>搜索与导航：</a:t>
            </a:r>
            <a:r>
              <a:rPr lang="zh-CN" altLang="en-US" sz="1200" u="none" strike="noStrike" dirty="0">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搜索模式：边沿、脉宽、斜率、间隔、欠幅；</a:t>
            </a:r>
            <a:r>
              <a:rPr lang="zh-CN" altLang="en-US" sz="1200" b="0" i="0" u="none" strike="noStrike" dirty="0">
                <a:solidFill>
                  <a:srgbClr val="000000"/>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导航类型：搜索事件、事件、历史帧</a:t>
            </a:r>
            <a:endParaRPr lang="en-US" altLang="zh-CN" sz="1200" b="0" i="0" u="none" strike="noStrike" dirty="0">
              <a:solidFill>
                <a:srgbClr val="000000"/>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pPr algn="l"/>
            <a:r>
              <a:rPr lang="zh-CN" altLang="en-US" dirty="0"/>
              <a:t>运算：公式编辑器、滤波器</a:t>
            </a:r>
            <a:endParaRPr lang="en-US" altLang="zh-CN" dirty="0"/>
          </a:p>
          <a:p>
            <a:pPr algn="l" fontAlgn="ctr"/>
            <a:r>
              <a:rPr lang="zh-CN" altLang="en-US" sz="1200" b="0" i="0" u="none" strike="noStrike" dirty="0">
                <a:solidFill>
                  <a:srgbClr val="000000"/>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分段采集：</a:t>
            </a:r>
            <a:r>
              <a:rPr lang="en-US" altLang="zh-CN" sz="1200" b="0" i="0" u="none" strike="noStrike" dirty="0">
                <a:solidFill>
                  <a:srgbClr val="000000"/>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80000</a:t>
            </a:r>
            <a:r>
              <a:rPr lang="zh-CN" altLang="en-US" sz="1200" b="0" i="0" u="none" strike="noStrike" dirty="0">
                <a:solidFill>
                  <a:srgbClr val="000000"/>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段，</a:t>
            </a:r>
            <a:r>
              <a:rPr lang="zh-CN" altLang="zh-CN" sz="1200" kern="1200" dirty="0">
                <a:solidFill>
                  <a:schemeClr val="tx1"/>
                </a:solidFill>
                <a:effectLst/>
                <a:latin typeface="+mn-lt"/>
                <a:ea typeface="+mn-ea"/>
                <a:cs typeface="+mn-cs"/>
              </a:rPr>
              <a:t>触发事件之间的间隔时间小至</a:t>
            </a:r>
            <a:r>
              <a:rPr lang="en-US" altLang="zh-CN" sz="1200" u="none" kern="1200" dirty="0">
                <a:solidFill>
                  <a:schemeClr val="tx1"/>
                </a:solidFill>
                <a:effectLst/>
                <a:latin typeface="+mn-lt"/>
                <a:ea typeface="+mn-ea"/>
                <a:cs typeface="+mn-cs"/>
              </a:rPr>
              <a:t>1.12</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μ</a:t>
            </a:r>
            <a:r>
              <a:rPr lang="en-US" altLang="zh-CN" sz="1200" kern="1200" dirty="0">
                <a:solidFill>
                  <a:schemeClr val="tx1"/>
                </a:solidFill>
                <a:effectLst/>
                <a:latin typeface="+mn-lt"/>
                <a:ea typeface="+mn-ea"/>
                <a:cs typeface="+mn-cs"/>
              </a:rPr>
              <a:t>s</a:t>
            </a:r>
          </a:p>
          <a:p>
            <a:pPr algn="l"/>
            <a:r>
              <a:rPr lang="zh-CN" altLang="en-US" sz="1200" b="0" i="0" u="none" strike="noStrike" kern="1200" dirty="0">
                <a:solidFill>
                  <a:schemeClr val="tx1"/>
                </a:solidFill>
                <a:effectLst/>
                <a:latin typeface="+mn-lt"/>
                <a:ea typeface="+mn-ea"/>
                <a:cs typeface="+mn-cs"/>
              </a:rPr>
              <a:t>历史模式：</a:t>
            </a:r>
            <a:r>
              <a:rPr lang="en-US" altLang="zh-CN" sz="1200" b="0" i="0" u="none" strike="noStrike" kern="1200" dirty="0">
                <a:solidFill>
                  <a:schemeClr val="tx1"/>
                </a:solidFill>
                <a:effectLst/>
                <a:latin typeface="+mn-lt"/>
                <a:ea typeface="+mn-ea"/>
                <a:cs typeface="+mn-cs"/>
              </a:rPr>
              <a:t>80000</a:t>
            </a:r>
            <a:r>
              <a:rPr lang="zh-CN" altLang="en-US" sz="1200" b="0" i="0" u="none" strike="noStrike" kern="1200" dirty="0">
                <a:solidFill>
                  <a:schemeClr val="tx1"/>
                </a:solidFill>
                <a:effectLst/>
                <a:latin typeface="+mn-lt"/>
                <a:ea typeface="+mn-ea"/>
                <a:cs typeface="+mn-cs"/>
              </a:rPr>
              <a:t>段，</a:t>
            </a:r>
            <a:r>
              <a:rPr lang="zh-CN" altLang="en-US" dirty="0"/>
              <a:t>时间戳标识，</a:t>
            </a:r>
            <a:r>
              <a:rPr lang="zh-CN" altLang="zh-CN" dirty="0"/>
              <a:t>单帧</a:t>
            </a:r>
            <a:r>
              <a:rPr lang="en-US" altLang="zh-CN" dirty="0"/>
              <a:t>/</a:t>
            </a:r>
            <a:r>
              <a:rPr lang="zh-CN" altLang="en-US" dirty="0"/>
              <a:t>滚动回放</a:t>
            </a:r>
            <a:endParaRPr lang="en-US" altLang="zh-CN" dirty="0"/>
          </a:p>
          <a:p>
            <a:pPr algn="just"/>
            <a:r>
              <a:rPr lang="zh-CN" altLang="en-US" dirty="0"/>
              <a:t>触发：区域触发、串行总线：</a:t>
            </a:r>
            <a:r>
              <a:rPr lang="zh-CN" altLang="zh-CN" sz="1800" kern="0" dirty="0">
                <a:solidFill>
                  <a:srgbClr val="000000"/>
                </a:solidFill>
                <a:effectLst/>
                <a:latin typeface="Tahoma" panose="020B0604030504040204" pitchFamily="34" charset="0"/>
                <a:ea typeface="阿里巴巴普惠体 R" panose="00020600040101010101" pitchFamily="18" charset="-122"/>
                <a:cs typeface="黑体" panose="02010609060101010101" pitchFamily="49" charset="-122"/>
              </a:rPr>
              <a:t>标配：</a:t>
            </a:r>
            <a:r>
              <a:rPr lang="en-US" altLang="zh-CN" sz="1800" kern="0" dirty="0">
                <a:solidFill>
                  <a:srgbClr val="000000"/>
                </a:solidFill>
                <a:effectLst/>
                <a:latin typeface="Tahoma" panose="020B0604030504040204" pitchFamily="34" charset="0"/>
                <a:ea typeface="阿里巴巴普惠体 R" panose="00020600040101010101" pitchFamily="18" charset="-122"/>
                <a:cs typeface="黑体" panose="02010609060101010101" pitchFamily="49" charset="-122"/>
              </a:rPr>
              <a:t>I</a:t>
            </a:r>
            <a:r>
              <a:rPr lang="en-US" altLang="zh-CN" sz="1800" kern="0" baseline="30000" dirty="0">
                <a:solidFill>
                  <a:srgbClr val="000000"/>
                </a:solidFill>
                <a:effectLst/>
                <a:latin typeface="Tahoma" panose="020B0604030504040204" pitchFamily="34" charset="0"/>
                <a:ea typeface="阿里巴巴普惠体 R" panose="00020600040101010101" pitchFamily="18" charset="-122"/>
                <a:cs typeface="黑体" panose="02010609060101010101" pitchFamily="49" charset="-122"/>
              </a:rPr>
              <a:t>2</a:t>
            </a:r>
            <a:r>
              <a:rPr lang="en-US" altLang="zh-CN" sz="1800" kern="0" dirty="0">
                <a:solidFill>
                  <a:srgbClr val="000000"/>
                </a:solidFill>
                <a:effectLst/>
                <a:latin typeface="Tahoma" panose="020B0604030504040204" pitchFamily="34" charset="0"/>
                <a:ea typeface="阿里巴巴普惠体 R" panose="00020600040101010101" pitchFamily="18" charset="-122"/>
                <a:cs typeface="黑体" panose="02010609060101010101" pitchFamily="49" charset="-122"/>
              </a:rPr>
              <a:t>C, SPI, UART, CAN, LIN</a:t>
            </a:r>
            <a:r>
              <a:rPr lang="zh-CN" altLang="en-US" sz="1800" kern="100" dirty="0">
                <a:solidFill>
                  <a:srgbClr val="000000"/>
                </a:solidFill>
                <a:effectLst/>
                <a:latin typeface="Tahoma" panose="020B0604030504040204" pitchFamily="34" charset="0"/>
                <a:ea typeface="黑体" panose="02010609060101010101" pitchFamily="49" charset="-122"/>
                <a:cs typeface="黑体" panose="02010609060101010101" pitchFamily="49" charset="-122"/>
              </a:rPr>
              <a:t>；</a:t>
            </a:r>
            <a:r>
              <a:rPr lang="zh-CN" altLang="zh-CN" sz="1800" dirty="0">
                <a:effectLst/>
                <a:ea typeface="阿里巴巴普惠体 R" panose="00020600040101010101" pitchFamily="18" charset="-122"/>
              </a:rPr>
              <a:t>选配：</a:t>
            </a:r>
            <a:r>
              <a:rPr lang="en-US" altLang="zh-CN" sz="1800" dirty="0">
                <a:effectLst/>
                <a:ea typeface="阿里巴巴普惠体 R" panose="00020600040101010101" pitchFamily="18" charset="-122"/>
              </a:rPr>
              <a:t>CAN FD, FlexRay, I</a:t>
            </a:r>
            <a:r>
              <a:rPr lang="en-US" altLang="zh-CN" sz="1800" baseline="30000" dirty="0">
                <a:effectLst/>
                <a:ea typeface="阿里巴巴普惠体 R" panose="00020600040101010101" pitchFamily="18" charset="-122"/>
              </a:rPr>
              <a:t>2</a:t>
            </a:r>
            <a:r>
              <a:rPr lang="en-US" altLang="zh-CN" sz="1800" dirty="0">
                <a:effectLst/>
                <a:ea typeface="阿里巴巴普惠体 R" panose="00020600040101010101" pitchFamily="18" charset="-122"/>
              </a:rPr>
              <a:t>S, MIL-STD-1553B, SENT</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22D35E56-FD61-40E4-9762-CB1A8FCB6223}" type="slidenum">
              <a:rPr lang="zh-CN" altLang="en-US" smtClean="0"/>
              <a:t>7</a:t>
            </a:fld>
            <a:endParaRPr lang="zh-CN" altLang="en-US"/>
          </a:p>
        </p:txBody>
      </p:sp>
    </p:spTree>
    <p:extLst>
      <p:ext uri="{BB962C8B-B14F-4D97-AF65-F5344CB8AC3E}">
        <p14:creationId xmlns:p14="http://schemas.microsoft.com/office/powerpoint/2010/main" val="2346228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2D35E56-FD61-40E4-9762-CB1A8FCB6223}" type="slidenum">
              <a:rPr lang="zh-CN" altLang="en-US" smtClean="0"/>
              <a:t>8</a:t>
            </a:fld>
            <a:endParaRPr lang="zh-CN" altLang="en-US"/>
          </a:p>
        </p:txBody>
      </p:sp>
    </p:spTree>
    <p:extLst>
      <p:ext uri="{BB962C8B-B14F-4D97-AF65-F5344CB8AC3E}">
        <p14:creationId xmlns:p14="http://schemas.microsoft.com/office/powerpoint/2010/main" val="2792634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BAFBD33-0E80-4B03-BDEC-5ABB56D86918}" type="slidenum">
              <a:rPr lang="zh-CN" altLang="en-US" smtClean="0"/>
              <a:t>9</a:t>
            </a:fld>
            <a:endParaRPr lang="zh-CN" altLang="en-US"/>
          </a:p>
        </p:txBody>
      </p:sp>
    </p:spTree>
    <p:extLst>
      <p:ext uri="{BB962C8B-B14F-4D97-AF65-F5344CB8AC3E}">
        <p14:creationId xmlns:p14="http://schemas.microsoft.com/office/powerpoint/2010/main" val="3299041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BAFBD33-0E80-4B03-BDEC-5ABB56D86918}" type="slidenum">
              <a:rPr lang="zh-CN" altLang="en-US" smtClean="0"/>
              <a:t>11</a:t>
            </a:fld>
            <a:endParaRPr lang="zh-CN" altLang="en-US"/>
          </a:p>
        </p:txBody>
      </p:sp>
    </p:spTree>
    <p:extLst>
      <p:ext uri="{BB962C8B-B14F-4D97-AF65-F5344CB8AC3E}">
        <p14:creationId xmlns:p14="http://schemas.microsoft.com/office/powerpoint/2010/main" val="1302852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EB7CDD-79A9-B522-A335-A6E863DB9E7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E9E7AC1-40E1-9BA3-F07B-C9F6713422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A0F5F4A-6909-3257-2B3D-2A561FF4C8B9}"/>
              </a:ext>
            </a:extLst>
          </p:cNvPr>
          <p:cNvSpPr>
            <a:spLocks noGrp="1"/>
          </p:cNvSpPr>
          <p:nvPr>
            <p:ph type="dt" sz="half" idx="10"/>
          </p:nvPr>
        </p:nvSpPr>
        <p:spPr/>
        <p:txBody>
          <a:bodyPr/>
          <a:lstStyle/>
          <a:p>
            <a:fld id="{88E5B4CE-910F-43F9-A9A9-CCDA1CCB3F3A}"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9ECB9671-18E4-063B-DC73-797FEBC868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E92D5D-6C31-49B9-8A12-DD65490CDA04}"/>
              </a:ext>
            </a:extLst>
          </p:cNvPr>
          <p:cNvSpPr>
            <a:spLocks noGrp="1"/>
          </p:cNvSpPr>
          <p:nvPr>
            <p:ph type="sldNum" sz="quarter" idx="12"/>
          </p:nvPr>
        </p:nvSpPr>
        <p:spPr/>
        <p:txBody>
          <a:bodyPr/>
          <a:lstStyle/>
          <a:p>
            <a:fld id="{55C69F78-B224-426D-B69B-21537675815B}" type="slidenum">
              <a:rPr lang="zh-CN" altLang="en-US" smtClean="0"/>
              <a:t>‹#›</a:t>
            </a:fld>
            <a:endParaRPr lang="zh-CN" altLang="en-US"/>
          </a:p>
        </p:txBody>
      </p:sp>
    </p:spTree>
    <p:extLst>
      <p:ext uri="{BB962C8B-B14F-4D97-AF65-F5344CB8AC3E}">
        <p14:creationId xmlns:p14="http://schemas.microsoft.com/office/powerpoint/2010/main" val="3189602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4F30C-B5A6-2195-2758-7FE3D48C827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9417B91-0097-FFA5-CF6A-43C36D77AA9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F827A3B-FB0F-9A50-39AF-08DFD6A83AF9}"/>
              </a:ext>
            </a:extLst>
          </p:cNvPr>
          <p:cNvSpPr>
            <a:spLocks noGrp="1"/>
          </p:cNvSpPr>
          <p:nvPr>
            <p:ph type="dt" sz="half" idx="10"/>
          </p:nvPr>
        </p:nvSpPr>
        <p:spPr/>
        <p:txBody>
          <a:bodyPr/>
          <a:lstStyle/>
          <a:p>
            <a:fld id="{88E5B4CE-910F-43F9-A9A9-CCDA1CCB3F3A}"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1F16710D-7BF9-6487-8C0B-13FC2CE474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8D79D0-4466-0B79-422A-B4A36F92B3EE}"/>
              </a:ext>
            </a:extLst>
          </p:cNvPr>
          <p:cNvSpPr>
            <a:spLocks noGrp="1"/>
          </p:cNvSpPr>
          <p:nvPr>
            <p:ph type="sldNum" sz="quarter" idx="12"/>
          </p:nvPr>
        </p:nvSpPr>
        <p:spPr/>
        <p:txBody>
          <a:bodyPr/>
          <a:lstStyle/>
          <a:p>
            <a:fld id="{55C69F78-B224-426D-B69B-21537675815B}" type="slidenum">
              <a:rPr lang="zh-CN" altLang="en-US" smtClean="0"/>
              <a:t>‹#›</a:t>
            </a:fld>
            <a:endParaRPr lang="zh-CN" altLang="en-US"/>
          </a:p>
        </p:txBody>
      </p:sp>
    </p:spTree>
    <p:extLst>
      <p:ext uri="{BB962C8B-B14F-4D97-AF65-F5344CB8AC3E}">
        <p14:creationId xmlns:p14="http://schemas.microsoft.com/office/powerpoint/2010/main" val="1780017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56529FB-6538-5E69-DC5C-229B66D6D8A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C7828BB-6806-0910-7E97-BEA4ED3B82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C556CC-76EE-5C00-DFB9-E1756243712D}"/>
              </a:ext>
            </a:extLst>
          </p:cNvPr>
          <p:cNvSpPr>
            <a:spLocks noGrp="1"/>
          </p:cNvSpPr>
          <p:nvPr>
            <p:ph type="dt" sz="half" idx="10"/>
          </p:nvPr>
        </p:nvSpPr>
        <p:spPr/>
        <p:txBody>
          <a:bodyPr/>
          <a:lstStyle/>
          <a:p>
            <a:fld id="{88E5B4CE-910F-43F9-A9A9-CCDA1CCB3F3A}"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50196586-AB36-6184-184E-96898656CF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2076427-44BC-F63D-8B67-6598B7EB8483}"/>
              </a:ext>
            </a:extLst>
          </p:cNvPr>
          <p:cNvSpPr>
            <a:spLocks noGrp="1"/>
          </p:cNvSpPr>
          <p:nvPr>
            <p:ph type="sldNum" sz="quarter" idx="12"/>
          </p:nvPr>
        </p:nvSpPr>
        <p:spPr/>
        <p:txBody>
          <a:bodyPr/>
          <a:lstStyle/>
          <a:p>
            <a:fld id="{55C69F78-B224-426D-B69B-21537675815B}" type="slidenum">
              <a:rPr lang="zh-CN" altLang="en-US" smtClean="0"/>
              <a:t>‹#›</a:t>
            </a:fld>
            <a:endParaRPr lang="zh-CN" altLang="en-US"/>
          </a:p>
        </p:txBody>
      </p:sp>
    </p:spTree>
    <p:extLst>
      <p:ext uri="{BB962C8B-B14F-4D97-AF65-F5344CB8AC3E}">
        <p14:creationId xmlns:p14="http://schemas.microsoft.com/office/powerpoint/2010/main" val="425285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5633507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13BEF86F-5E8C-4E04-B954-E6A9E136FFFF}" type="datetimeFigureOut">
              <a:rPr lang="zh-CN" altLang="en-US" smtClean="0"/>
              <a:t>2024/1/24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DA4346C-FD49-4A14-B34B-C01AC7235D99}" type="slidenum">
              <a:rPr lang="zh-CN" altLang="en-US" smtClean="0"/>
              <a:t>‹#›</a:t>
            </a:fld>
            <a:endParaRPr lang="zh-CN" altLang="en-US"/>
          </a:p>
        </p:txBody>
      </p:sp>
    </p:spTree>
    <p:extLst>
      <p:ext uri="{BB962C8B-B14F-4D97-AF65-F5344CB8AC3E}">
        <p14:creationId xmlns:p14="http://schemas.microsoft.com/office/powerpoint/2010/main" val="1019113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3BEF86F-5E8C-4E04-B954-E6A9E136FFFF}" type="datetimeFigureOut">
              <a:rPr lang="zh-CN" altLang="en-US" smtClean="0"/>
              <a:t>2024/1/24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DA4346C-FD49-4A14-B34B-C01AC7235D99}" type="slidenum">
              <a:rPr lang="zh-CN" altLang="en-US" smtClean="0"/>
              <a:t>‹#›</a:t>
            </a:fld>
            <a:endParaRPr lang="zh-CN" altLang="en-US"/>
          </a:p>
        </p:txBody>
      </p:sp>
    </p:spTree>
    <p:extLst>
      <p:ext uri="{BB962C8B-B14F-4D97-AF65-F5344CB8AC3E}">
        <p14:creationId xmlns:p14="http://schemas.microsoft.com/office/powerpoint/2010/main" val="574078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3BEF86F-5E8C-4E04-B954-E6A9E136FFFF}" type="datetimeFigureOut">
              <a:rPr lang="zh-CN" altLang="en-US" smtClean="0"/>
              <a:t>2024/1/24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DA4346C-FD49-4A14-B34B-C01AC7235D99}" type="slidenum">
              <a:rPr lang="zh-CN" altLang="en-US" smtClean="0"/>
              <a:t>‹#›</a:t>
            </a:fld>
            <a:endParaRPr lang="zh-CN" altLang="en-US"/>
          </a:p>
        </p:txBody>
      </p:sp>
    </p:spTree>
    <p:extLst>
      <p:ext uri="{BB962C8B-B14F-4D97-AF65-F5344CB8AC3E}">
        <p14:creationId xmlns:p14="http://schemas.microsoft.com/office/powerpoint/2010/main" val="3519307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13BEF86F-5E8C-4E04-B954-E6A9E136FFFF}" type="datetimeFigureOut">
              <a:rPr lang="zh-CN" altLang="en-US" smtClean="0"/>
              <a:t>2024/1/24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DA4346C-FD49-4A14-B34B-C01AC7235D99}" type="slidenum">
              <a:rPr lang="zh-CN" altLang="en-US" smtClean="0"/>
              <a:t>‹#›</a:t>
            </a:fld>
            <a:endParaRPr lang="zh-CN" altLang="en-US"/>
          </a:p>
        </p:txBody>
      </p:sp>
    </p:spTree>
    <p:extLst>
      <p:ext uri="{BB962C8B-B14F-4D97-AF65-F5344CB8AC3E}">
        <p14:creationId xmlns:p14="http://schemas.microsoft.com/office/powerpoint/2010/main" val="841663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13BEF86F-5E8C-4E04-B954-E6A9E136FFFF}" type="datetimeFigureOut">
              <a:rPr lang="zh-CN" altLang="en-US" smtClean="0"/>
              <a:t>2024/1/24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8DA4346C-FD49-4A14-B34B-C01AC7235D99}" type="slidenum">
              <a:rPr lang="zh-CN" altLang="en-US" smtClean="0"/>
              <a:t>‹#›</a:t>
            </a:fld>
            <a:endParaRPr lang="zh-CN" altLang="en-US"/>
          </a:p>
        </p:txBody>
      </p:sp>
    </p:spTree>
    <p:extLst>
      <p:ext uri="{BB962C8B-B14F-4D97-AF65-F5344CB8AC3E}">
        <p14:creationId xmlns:p14="http://schemas.microsoft.com/office/powerpoint/2010/main" val="620553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13BEF86F-5E8C-4E04-B954-E6A9E136FFFF}" type="datetimeFigureOut">
              <a:rPr lang="zh-CN" altLang="en-US" smtClean="0"/>
              <a:t>2024/1/24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8DA4346C-FD49-4A14-B34B-C01AC7235D99}" type="slidenum">
              <a:rPr lang="zh-CN" altLang="en-US" smtClean="0"/>
              <a:t>‹#›</a:t>
            </a:fld>
            <a:endParaRPr lang="zh-CN" altLang="en-US"/>
          </a:p>
        </p:txBody>
      </p:sp>
    </p:spTree>
    <p:extLst>
      <p:ext uri="{BB962C8B-B14F-4D97-AF65-F5344CB8AC3E}">
        <p14:creationId xmlns:p14="http://schemas.microsoft.com/office/powerpoint/2010/main" val="670179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BEF86F-5E8C-4E04-B954-E6A9E136FFFF}" type="datetimeFigureOut">
              <a:rPr lang="zh-CN" altLang="en-US" smtClean="0"/>
              <a:t>2024/1/24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8DA4346C-FD49-4A14-B34B-C01AC7235D99}" type="slidenum">
              <a:rPr lang="zh-CN" altLang="en-US" smtClean="0"/>
              <a:t>‹#›</a:t>
            </a:fld>
            <a:endParaRPr lang="zh-CN" altLang="en-US"/>
          </a:p>
        </p:txBody>
      </p:sp>
    </p:spTree>
    <p:extLst>
      <p:ext uri="{BB962C8B-B14F-4D97-AF65-F5344CB8AC3E}">
        <p14:creationId xmlns:p14="http://schemas.microsoft.com/office/powerpoint/2010/main" val="1281919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C4B92B-0046-9E81-094F-2847973CBCE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D354B1D-CC0B-A8B5-23C0-D0A7FE70149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E6B4FC3-DE96-29A8-D129-EECA49200D5A}"/>
              </a:ext>
            </a:extLst>
          </p:cNvPr>
          <p:cNvSpPr>
            <a:spLocks noGrp="1"/>
          </p:cNvSpPr>
          <p:nvPr>
            <p:ph type="dt" sz="half" idx="10"/>
          </p:nvPr>
        </p:nvSpPr>
        <p:spPr/>
        <p:txBody>
          <a:bodyPr/>
          <a:lstStyle/>
          <a:p>
            <a:fld id="{88E5B4CE-910F-43F9-A9A9-CCDA1CCB3F3A}"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4D28F3C7-11D0-37B9-1934-E6C814F363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0BF1D4C-5524-756D-4736-01628FA95BF0}"/>
              </a:ext>
            </a:extLst>
          </p:cNvPr>
          <p:cNvSpPr>
            <a:spLocks noGrp="1"/>
          </p:cNvSpPr>
          <p:nvPr>
            <p:ph type="sldNum" sz="quarter" idx="12"/>
          </p:nvPr>
        </p:nvSpPr>
        <p:spPr/>
        <p:txBody>
          <a:bodyPr/>
          <a:lstStyle/>
          <a:p>
            <a:fld id="{55C69F78-B224-426D-B69B-21537675815B}" type="slidenum">
              <a:rPr lang="zh-CN" altLang="en-US" smtClean="0"/>
              <a:t>‹#›</a:t>
            </a:fld>
            <a:endParaRPr lang="zh-CN" altLang="en-US"/>
          </a:p>
        </p:txBody>
      </p:sp>
    </p:spTree>
    <p:extLst>
      <p:ext uri="{BB962C8B-B14F-4D97-AF65-F5344CB8AC3E}">
        <p14:creationId xmlns:p14="http://schemas.microsoft.com/office/powerpoint/2010/main" val="4150662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3BEF86F-5E8C-4E04-B954-E6A9E136FFFF}" type="datetimeFigureOut">
              <a:rPr lang="zh-CN" altLang="en-US" smtClean="0"/>
              <a:t>2024/1/24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DA4346C-FD49-4A14-B34B-C01AC7235D99}" type="slidenum">
              <a:rPr lang="zh-CN" altLang="en-US" smtClean="0"/>
              <a:t>‹#›</a:t>
            </a:fld>
            <a:endParaRPr lang="zh-CN" altLang="en-US"/>
          </a:p>
        </p:txBody>
      </p:sp>
    </p:spTree>
    <p:extLst>
      <p:ext uri="{BB962C8B-B14F-4D97-AF65-F5344CB8AC3E}">
        <p14:creationId xmlns:p14="http://schemas.microsoft.com/office/powerpoint/2010/main" val="2025680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3BEF86F-5E8C-4E04-B954-E6A9E136FFFF}" type="datetimeFigureOut">
              <a:rPr lang="zh-CN" altLang="en-US" smtClean="0"/>
              <a:t>2024/1/24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DA4346C-FD49-4A14-B34B-C01AC7235D99}" type="slidenum">
              <a:rPr lang="zh-CN" altLang="en-US" smtClean="0"/>
              <a:t>‹#›</a:t>
            </a:fld>
            <a:endParaRPr lang="zh-CN" altLang="en-US"/>
          </a:p>
        </p:txBody>
      </p:sp>
    </p:spTree>
    <p:extLst>
      <p:ext uri="{BB962C8B-B14F-4D97-AF65-F5344CB8AC3E}">
        <p14:creationId xmlns:p14="http://schemas.microsoft.com/office/powerpoint/2010/main" val="3423692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3BEF86F-5E8C-4E04-B954-E6A9E136FFFF}" type="datetimeFigureOut">
              <a:rPr lang="zh-CN" altLang="en-US" smtClean="0"/>
              <a:t>2024/1/24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DA4346C-FD49-4A14-B34B-C01AC7235D99}" type="slidenum">
              <a:rPr lang="zh-CN" altLang="en-US" smtClean="0"/>
              <a:t>‹#›</a:t>
            </a:fld>
            <a:endParaRPr lang="zh-CN" altLang="en-US"/>
          </a:p>
        </p:txBody>
      </p:sp>
    </p:spTree>
    <p:extLst>
      <p:ext uri="{BB962C8B-B14F-4D97-AF65-F5344CB8AC3E}">
        <p14:creationId xmlns:p14="http://schemas.microsoft.com/office/powerpoint/2010/main" val="1718444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3BEF86F-5E8C-4E04-B954-E6A9E136FFFF}" type="datetimeFigureOut">
              <a:rPr lang="zh-CN" altLang="en-US" smtClean="0"/>
              <a:t>2024/1/24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DA4346C-FD49-4A14-B34B-C01AC7235D99}" type="slidenum">
              <a:rPr lang="zh-CN" altLang="en-US" smtClean="0"/>
              <a:t>‹#›</a:t>
            </a:fld>
            <a:endParaRPr lang="zh-CN" altLang="en-US"/>
          </a:p>
        </p:txBody>
      </p:sp>
    </p:spTree>
    <p:extLst>
      <p:ext uri="{BB962C8B-B14F-4D97-AF65-F5344CB8AC3E}">
        <p14:creationId xmlns:p14="http://schemas.microsoft.com/office/powerpoint/2010/main" val="2674452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幻灯片">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DA1A4A2-3445-C7C9-2009-CA2CDE79F9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32307" y="2"/>
            <a:ext cx="2434224" cy="459793"/>
          </a:xfrm>
          <a:prstGeom prst="rect">
            <a:avLst/>
          </a:prstGeom>
        </p:spPr>
      </p:pic>
    </p:spTree>
    <p:extLst>
      <p:ext uri="{BB962C8B-B14F-4D97-AF65-F5344CB8AC3E}">
        <p14:creationId xmlns:p14="http://schemas.microsoft.com/office/powerpoint/2010/main" val="1667100048"/>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D2F16C-FD11-7200-EF40-7291A0BBD77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B4E69CE-E454-EBA3-A78B-FB7AEF81C5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AB0439-5475-41FF-55E2-38C0AE991E2A}"/>
              </a:ext>
            </a:extLst>
          </p:cNvPr>
          <p:cNvSpPr>
            <a:spLocks noGrp="1"/>
          </p:cNvSpPr>
          <p:nvPr>
            <p:ph type="dt" sz="half" idx="10"/>
          </p:nvPr>
        </p:nvSpPr>
        <p:spPr/>
        <p:txBody>
          <a:bodyPr/>
          <a:lstStyle/>
          <a:p>
            <a:fld id="{88E5B4CE-910F-43F9-A9A9-CCDA1CCB3F3A}"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5A10BE95-4D6F-3CDF-3992-0EA40A50476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DC428E9-FC9A-8AE1-B21A-E323FC80082D}"/>
              </a:ext>
            </a:extLst>
          </p:cNvPr>
          <p:cNvSpPr>
            <a:spLocks noGrp="1"/>
          </p:cNvSpPr>
          <p:nvPr>
            <p:ph type="sldNum" sz="quarter" idx="12"/>
          </p:nvPr>
        </p:nvSpPr>
        <p:spPr/>
        <p:txBody>
          <a:bodyPr/>
          <a:lstStyle/>
          <a:p>
            <a:fld id="{55C69F78-B224-426D-B69B-21537675815B}" type="slidenum">
              <a:rPr lang="zh-CN" altLang="en-US" smtClean="0"/>
              <a:t>‹#›</a:t>
            </a:fld>
            <a:endParaRPr lang="zh-CN" altLang="en-US"/>
          </a:p>
        </p:txBody>
      </p:sp>
    </p:spTree>
    <p:extLst>
      <p:ext uri="{BB962C8B-B14F-4D97-AF65-F5344CB8AC3E}">
        <p14:creationId xmlns:p14="http://schemas.microsoft.com/office/powerpoint/2010/main" val="3723807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10C6FB-C191-7AA6-8E0D-815110A8F96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B56632-9EA1-6D46-5BD9-EB29BCB6D71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7A01DE7-9218-18F8-83F9-0E1F0E839C1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6F354D6-356B-361C-0CC1-E88E410FBD52}"/>
              </a:ext>
            </a:extLst>
          </p:cNvPr>
          <p:cNvSpPr>
            <a:spLocks noGrp="1"/>
          </p:cNvSpPr>
          <p:nvPr>
            <p:ph type="dt" sz="half" idx="10"/>
          </p:nvPr>
        </p:nvSpPr>
        <p:spPr/>
        <p:txBody>
          <a:bodyPr/>
          <a:lstStyle/>
          <a:p>
            <a:fld id="{88E5B4CE-910F-43F9-A9A9-CCDA1CCB3F3A}"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EA2259B0-A2F8-9007-2065-5BB2D513218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4EA4E09-F810-1993-C47F-7B4EAF54703D}"/>
              </a:ext>
            </a:extLst>
          </p:cNvPr>
          <p:cNvSpPr>
            <a:spLocks noGrp="1"/>
          </p:cNvSpPr>
          <p:nvPr>
            <p:ph type="sldNum" sz="quarter" idx="12"/>
          </p:nvPr>
        </p:nvSpPr>
        <p:spPr/>
        <p:txBody>
          <a:bodyPr/>
          <a:lstStyle/>
          <a:p>
            <a:fld id="{55C69F78-B224-426D-B69B-21537675815B}" type="slidenum">
              <a:rPr lang="zh-CN" altLang="en-US" smtClean="0"/>
              <a:t>‹#›</a:t>
            </a:fld>
            <a:endParaRPr lang="zh-CN" altLang="en-US"/>
          </a:p>
        </p:txBody>
      </p:sp>
    </p:spTree>
    <p:extLst>
      <p:ext uri="{BB962C8B-B14F-4D97-AF65-F5344CB8AC3E}">
        <p14:creationId xmlns:p14="http://schemas.microsoft.com/office/powerpoint/2010/main" val="2969917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69867F-602C-6A3A-718D-730E4F8DBEA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0A27374-1A21-3E69-38D2-D9F47DD206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5F755ED-DD2D-A755-035E-706BACEA9C8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619135A-427A-56F8-251A-17BE7C79FF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3EF8823-DFD3-40BE-9FAC-518C263B1AF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B9F2C91-16FA-C36E-78C5-91AA141FBE29}"/>
              </a:ext>
            </a:extLst>
          </p:cNvPr>
          <p:cNvSpPr>
            <a:spLocks noGrp="1"/>
          </p:cNvSpPr>
          <p:nvPr>
            <p:ph type="dt" sz="half" idx="10"/>
          </p:nvPr>
        </p:nvSpPr>
        <p:spPr/>
        <p:txBody>
          <a:bodyPr/>
          <a:lstStyle/>
          <a:p>
            <a:fld id="{88E5B4CE-910F-43F9-A9A9-CCDA1CCB3F3A}" type="datetimeFigureOut">
              <a:rPr lang="zh-CN" altLang="en-US" smtClean="0"/>
              <a:t>2024/1/24</a:t>
            </a:fld>
            <a:endParaRPr lang="zh-CN" altLang="en-US"/>
          </a:p>
        </p:txBody>
      </p:sp>
      <p:sp>
        <p:nvSpPr>
          <p:cNvPr id="8" name="页脚占位符 7">
            <a:extLst>
              <a:ext uri="{FF2B5EF4-FFF2-40B4-BE49-F238E27FC236}">
                <a16:creationId xmlns:a16="http://schemas.microsoft.com/office/drawing/2014/main" id="{892F20B1-487E-4EC0-388C-E0D65FB9BE4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7E48BE4-66CB-B16F-422A-4AC8A94ADE5E}"/>
              </a:ext>
            </a:extLst>
          </p:cNvPr>
          <p:cNvSpPr>
            <a:spLocks noGrp="1"/>
          </p:cNvSpPr>
          <p:nvPr>
            <p:ph type="sldNum" sz="quarter" idx="12"/>
          </p:nvPr>
        </p:nvSpPr>
        <p:spPr/>
        <p:txBody>
          <a:bodyPr/>
          <a:lstStyle/>
          <a:p>
            <a:fld id="{55C69F78-B224-426D-B69B-21537675815B}" type="slidenum">
              <a:rPr lang="zh-CN" altLang="en-US" smtClean="0"/>
              <a:t>‹#›</a:t>
            </a:fld>
            <a:endParaRPr lang="zh-CN" altLang="en-US"/>
          </a:p>
        </p:txBody>
      </p:sp>
    </p:spTree>
    <p:extLst>
      <p:ext uri="{BB962C8B-B14F-4D97-AF65-F5344CB8AC3E}">
        <p14:creationId xmlns:p14="http://schemas.microsoft.com/office/powerpoint/2010/main" val="1844467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771F2D-813C-ED35-DE8F-40DE088A5ED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788BEF3-B320-7393-DDD4-75E3D676A9C6}"/>
              </a:ext>
            </a:extLst>
          </p:cNvPr>
          <p:cNvSpPr>
            <a:spLocks noGrp="1"/>
          </p:cNvSpPr>
          <p:nvPr>
            <p:ph type="dt" sz="half" idx="10"/>
          </p:nvPr>
        </p:nvSpPr>
        <p:spPr/>
        <p:txBody>
          <a:bodyPr/>
          <a:lstStyle/>
          <a:p>
            <a:fld id="{88E5B4CE-910F-43F9-A9A9-CCDA1CCB3F3A}" type="datetimeFigureOut">
              <a:rPr lang="zh-CN" altLang="en-US" smtClean="0"/>
              <a:t>2024/1/24</a:t>
            </a:fld>
            <a:endParaRPr lang="zh-CN" altLang="en-US"/>
          </a:p>
        </p:txBody>
      </p:sp>
      <p:sp>
        <p:nvSpPr>
          <p:cNvPr id="4" name="页脚占位符 3">
            <a:extLst>
              <a:ext uri="{FF2B5EF4-FFF2-40B4-BE49-F238E27FC236}">
                <a16:creationId xmlns:a16="http://schemas.microsoft.com/office/drawing/2014/main" id="{3A575537-0193-D3CA-42C6-E4474A05CB1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8C70EA5-7489-483E-6062-504E545C9554}"/>
              </a:ext>
            </a:extLst>
          </p:cNvPr>
          <p:cNvSpPr>
            <a:spLocks noGrp="1"/>
          </p:cNvSpPr>
          <p:nvPr>
            <p:ph type="sldNum" sz="quarter" idx="12"/>
          </p:nvPr>
        </p:nvSpPr>
        <p:spPr/>
        <p:txBody>
          <a:bodyPr/>
          <a:lstStyle/>
          <a:p>
            <a:fld id="{55C69F78-B224-426D-B69B-21537675815B}" type="slidenum">
              <a:rPr lang="zh-CN" altLang="en-US" smtClean="0"/>
              <a:t>‹#›</a:t>
            </a:fld>
            <a:endParaRPr lang="zh-CN" altLang="en-US"/>
          </a:p>
        </p:txBody>
      </p:sp>
    </p:spTree>
    <p:extLst>
      <p:ext uri="{BB962C8B-B14F-4D97-AF65-F5344CB8AC3E}">
        <p14:creationId xmlns:p14="http://schemas.microsoft.com/office/powerpoint/2010/main" val="2331785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3423CBB-4E5C-F63F-BDDB-99F8DDC75C23}"/>
              </a:ext>
            </a:extLst>
          </p:cNvPr>
          <p:cNvSpPr>
            <a:spLocks noGrp="1"/>
          </p:cNvSpPr>
          <p:nvPr>
            <p:ph type="dt" sz="half" idx="10"/>
          </p:nvPr>
        </p:nvSpPr>
        <p:spPr/>
        <p:txBody>
          <a:bodyPr/>
          <a:lstStyle/>
          <a:p>
            <a:fld id="{88E5B4CE-910F-43F9-A9A9-CCDA1CCB3F3A}" type="datetimeFigureOut">
              <a:rPr lang="zh-CN" altLang="en-US" smtClean="0"/>
              <a:t>2024/1/24</a:t>
            </a:fld>
            <a:endParaRPr lang="zh-CN" altLang="en-US"/>
          </a:p>
        </p:txBody>
      </p:sp>
      <p:sp>
        <p:nvSpPr>
          <p:cNvPr id="3" name="页脚占位符 2">
            <a:extLst>
              <a:ext uri="{FF2B5EF4-FFF2-40B4-BE49-F238E27FC236}">
                <a16:creationId xmlns:a16="http://schemas.microsoft.com/office/drawing/2014/main" id="{13571A4D-33F2-D52E-02FD-34E1074DDE1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041117F-137D-1B35-133D-745195735504}"/>
              </a:ext>
            </a:extLst>
          </p:cNvPr>
          <p:cNvSpPr>
            <a:spLocks noGrp="1"/>
          </p:cNvSpPr>
          <p:nvPr>
            <p:ph type="sldNum" sz="quarter" idx="12"/>
          </p:nvPr>
        </p:nvSpPr>
        <p:spPr/>
        <p:txBody>
          <a:bodyPr/>
          <a:lstStyle/>
          <a:p>
            <a:fld id="{55C69F78-B224-426D-B69B-21537675815B}" type="slidenum">
              <a:rPr lang="zh-CN" altLang="en-US" smtClean="0"/>
              <a:t>‹#›</a:t>
            </a:fld>
            <a:endParaRPr lang="zh-CN" altLang="en-US"/>
          </a:p>
        </p:txBody>
      </p:sp>
    </p:spTree>
    <p:extLst>
      <p:ext uri="{BB962C8B-B14F-4D97-AF65-F5344CB8AC3E}">
        <p14:creationId xmlns:p14="http://schemas.microsoft.com/office/powerpoint/2010/main" val="2565088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9F304D-2EFA-E3C9-E3DD-0CC1E734BCA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AA20DC7-0F9A-3972-49D7-CCD6CD2E68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F344378-F78C-D9ED-5803-25B3F29740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85D60E-207B-42B8-7B4A-676E11D0C02A}"/>
              </a:ext>
            </a:extLst>
          </p:cNvPr>
          <p:cNvSpPr>
            <a:spLocks noGrp="1"/>
          </p:cNvSpPr>
          <p:nvPr>
            <p:ph type="dt" sz="half" idx="10"/>
          </p:nvPr>
        </p:nvSpPr>
        <p:spPr/>
        <p:txBody>
          <a:bodyPr/>
          <a:lstStyle/>
          <a:p>
            <a:fld id="{88E5B4CE-910F-43F9-A9A9-CCDA1CCB3F3A}"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7A3CFBBF-327F-1A4D-7F88-04CE9597EA0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C366C59-0FD1-3600-A209-F920E9D582F1}"/>
              </a:ext>
            </a:extLst>
          </p:cNvPr>
          <p:cNvSpPr>
            <a:spLocks noGrp="1"/>
          </p:cNvSpPr>
          <p:nvPr>
            <p:ph type="sldNum" sz="quarter" idx="12"/>
          </p:nvPr>
        </p:nvSpPr>
        <p:spPr/>
        <p:txBody>
          <a:bodyPr/>
          <a:lstStyle/>
          <a:p>
            <a:fld id="{55C69F78-B224-426D-B69B-21537675815B}" type="slidenum">
              <a:rPr lang="zh-CN" altLang="en-US" smtClean="0"/>
              <a:t>‹#›</a:t>
            </a:fld>
            <a:endParaRPr lang="zh-CN" altLang="en-US"/>
          </a:p>
        </p:txBody>
      </p:sp>
    </p:spTree>
    <p:extLst>
      <p:ext uri="{BB962C8B-B14F-4D97-AF65-F5344CB8AC3E}">
        <p14:creationId xmlns:p14="http://schemas.microsoft.com/office/powerpoint/2010/main" val="4015374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3557E1-92C3-3E98-5080-7F0A6ACB73A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A4107A5-5996-699F-A9AC-A90B40B579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47A7636-58A4-666D-3ED9-ED7C7E2CF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0CD9F0D-B436-515E-B40B-912F72BB0D12}"/>
              </a:ext>
            </a:extLst>
          </p:cNvPr>
          <p:cNvSpPr>
            <a:spLocks noGrp="1"/>
          </p:cNvSpPr>
          <p:nvPr>
            <p:ph type="dt" sz="half" idx="10"/>
          </p:nvPr>
        </p:nvSpPr>
        <p:spPr/>
        <p:txBody>
          <a:bodyPr/>
          <a:lstStyle/>
          <a:p>
            <a:fld id="{88E5B4CE-910F-43F9-A9A9-CCDA1CCB3F3A}" type="datetimeFigureOut">
              <a:rPr lang="zh-CN" altLang="en-US" smtClean="0"/>
              <a:t>2024/1/24</a:t>
            </a:fld>
            <a:endParaRPr lang="zh-CN" altLang="en-US"/>
          </a:p>
        </p:txBody>
      </p:sp>
      <p:sp>
        <p:nvSpPr>
          <p:cNvPr id="6" name="页脚占位符 5">
            <a:extLst>
              <a:ext uri="{FF2B5EF4-FFF2-40B4-BE49-F238E27FC236}">
                <a16:creationId xmlns:a16="http://schemas.microsoft.com/office/drawing/2014/main" id="{A26B3A0D-4D7A-BF92-72C6-B262D599AE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4F7C0F0-B77F-2CEB-945B-E783BD38EE9B}"/>
              </a:ext>
            </a:extLst>
          </p:cNvPr>
          <p:cNvSpPr>
            <a:spLocks noGrp="1"/>
          </p:cNvSpPr>
          <p:nvPr>
            <p:ph type="sldNum" sz="quarter" idx="12"/>
          </p:nvPr>
        </p:nvSpPr>
        <p:spPr/>
        <p:txBody>
          <a:bodyPr/>
          <a:lstStyle/>
          <a:p>
            <a:fld id="{55C69F78-B224-426D-B69B-21537675815B}" type="slidenum">
              <a:rPr lang="zh-CN" altLang="en-US" smtClean="0"/>
              <a:t>‹#›</a:t>
            </a:fld>
            <a:endParaRPr lang="zh-CN" altLang="en-US"/>
          </a:p>
        </p:txBody>
      </p:sp>
    </p:spTree>
    <p:extLst>
      <p:ext uri="{BB962C8B-B14F-4D97-AF65-F5344CB8AC3E}">
        <p14:creationId xmlns:p14="http://schemas.microsoft.com/office/powerpoint/2010/main" val="1196014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E460DA4-7BBD-A3F0-50BC-F2BC55AE6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269917E-CAF8-8E8E-A0EC-327FAFDE2A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BA08AD-5619-8605-4E93-F10F182DA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5B4CE-910F-43F9-A9A9-CCDA1CCB3F3A}" type="datetimeFigureOut">
              <a:rPr lang="zh-CN" altLang="en-US" smtClean="0"/>
              <a:t>2024/1/24</a:t>
            </a:fld>
            <a:endParaRPr lang="zh-CN" altLang="en-US"/>
          </a:p>
        </p:txBody>
      </p:sp>
      <p:sp>
        <p:nvSpPr>
          <p:cNvPr id="5" name="页脚占位符 4">
            <a:extLst>
              <a:ext uri="{FF2B5EF4-FFF2-40B4-BE49-F238E27FC236}">
                <a16:creationId xmlns:a16="http://schemas.microsoft.com/office/drawing/2014/main" id="{F75ED861-4417-34DA-A61C-023E45A1F5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7232A86-84D1-E229-2AEC-065BC8CB05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69F78-B224-426D-B69B-21537675815B}" type="slidenum">
              <a:rPr lang="zh-CN" altLang="en-US" smtClean="0"/>
              <a:t>‹#›</a:t>
            </a:fld>
            <a:endParaRPr lang="zh-CN" altLang="en-US"/>
          </a:p>
        </p:txBody>
      </p:sp>
      <p:pic>
        <p:nvPicPr>
          <p:cNvPr id="8" name="图片 7">
            <a:extLst>
              <a:ext uri="{FF2B5EF4-FFF2-40B4-BE49-F238E27FC236}">
                <a16:creationId xmlns:a16="http://schemas.microsoft.com/office/drawing/2014/main" id="{63E54AE8-3BDC-FFE9-DE33-0124503E15E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600679" y="28665"/>
            <a:ext cx="2685664" cy="493534"/>
          </a:xfrm>
          <a:prstGeom prst="rect">
            <a:avLst/>
          </a:prstGeom>
        </p:spPr>
      </p:pic>
    </p:spTree>
    <p:extLst>
      <p:ext uri="{BB962C8B-B14F-4D97-AF65-F5344CB8AC3E}">
        <p14:creationId xmlns:p14="http://schemas.microsoft.com/office/powerpoint/2010/main" val="2390235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BEF86F-5E8C-4E04-B954-E6A9E136FFFF}" type="datetimeFigureOut">
              <a:rPr lang="zh-CN" altLang="en-US" smtClean="0"/>
              <a:t>2024/1/24</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4346C-FD49-4A14-B34B-C01AC7235D99}" type="slidenum">
              <a:rPr lang="zh-CN" altLang="en-US" smtClean="0"/>
              <a:t>‹#›</a:t>
            </a:fld>
            <a:endParaRPr lang="zh-CN" altLang="en-US"/>
          </a:p>
        </p:txBody>
      </p:sp>
    </p:spTree>
    <p:extLst>
      <p:ext uri="{BB962C8B-B14F-4D97-AF65-F5344CB8AC3E}">
        <p14:creationId xmlns:p14="http://schemas.microsoft.com/office/powerpoint/2010/main" val="5551766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3.xml"/><Relationship Id="rId7" Type="http://schemas.openxmlformats.org/officeDocument/2006/relationships/notesSlide" Target="../notesSlides/notesSlide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2.xml"/><Relationship Id="rId5" Type="http://schemas.openxmlformats.org/officeDocument/2006/relationships/tags" Target="../tags/tag5.xml"/><Relationship Id="rId10" Type="http://schemas.openxmlformats.org/officeDocument/2006/relationships/image" Target="../media/image14.png"/><Relationship Id="rId4" Type="http://schemas.openxmlformats.org/officeDocument/2006/relationships/tags" Target="../tags/tag4.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18" Type="http://schemas.openxmlformats.org/officeDocument/2006/relationships/tags" Target="../tags/tag23.xml"/><Relationship Id="rId26" Type="http://schemas.openxmlformats.org/officeDocument/2006/relationships/tags" Target="../tags/tag31.xml"/><Relationship Id="rId3" Type="http://schemas.openxmlformats.org/officeDocument/2006/relationships/tags" Target="../tags/tag8.xml"/><Relationship Id="rId21" Type="http://schemas.openxmlformats.org/officeDocument/2006/relationships/tags" Target="../tags/tag26.xml"/><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tags" Target="../tags/tag22.xml"/><Relationship Id="rId25" Type="http://schemas.openxmlformats.org/officeDocument/2006/relationships/tags" Target="../tags/tag30.xml"/><Relationship Id="rId2" Type="http://schemas.openxmlformats.org/officeDocument/2006/relationships/tags" Target="../tags/tag7.xml"/><Relationship Id="rId16" Type="http://schemas.openxmlformats.org/officeDocument/2006/relationships/tags" Target="../tags/tag21.xml"/><Relationship Id="rId20" Type="http://schemas.openxmlformats.org/officeDocument/2006/relationships/tags" Target="../tags/tag25.xml"/><Relationship Id="rId29" Type="http://schemas.openxmlformats.org/officeDocument/2006/relationships/tags" Target="../tags/tag34.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24" Type="http://schemas.openxmlformats.org/officeDocument/2006/relationships/tags" Target="../tags/tag29.xml"/><Relationship Id="rId5" Type="http://schemas.openxmlformats.org/officeDocument/2006/relationships/tags" Target="../tags/tag10.xml"/><Relationship Id="rId15" Type="http://schemas.openxmlformats.org/officeDocument/2006/relationships/tags" Target="../tags/tag20.xml"/><Relationship Id="rId23" Type="http://schemas.openxmlformats.org/officeDocument/2006/relationships/tags" Target="../tags/tag28.xml"/><Relationship Id="rId28" Type="http://schemas.openxmlformats.org/officeDocument/2006/relationships/tags" Target="../tags/tag33.xml"/><Relationship Id="rId10" Type="http://schemas.openxmlformats.org/officeDocument/2006/relationships/tags" Target="../tags/tag15.xml"/><Relationship Id="rId19" Type="http://schemas.openxmlformats.org/officeDocument/2006/relationships/tags" Target="../tags/tag24.xml"/><Relationship Id="rId31" Type="http://schemas.openxmlformats.org/officeDocument/2006/relationships/notesSlide" Target="../notesSlides/notesSlide5.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 Id="rId22" Type="http://schemas.openxmlformats.org/officeDocument/2006/relationships/tags" Target="../tags/tag27.xml"/><Relationship Id="rId27" Type="http://schemas.openxmlformats.org/officeDocument/2006/relationships/tags" Target="../tags/tag32.xml"/><Relationship Id="rId30"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gif"/><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pic>
        <p:nvPicPr>
          <p:cNvPr id="5" name="内容占位符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033"/>
            <a:ext cx="12192000" cy="6860033"/>
          </a:xfrm>
        </p:spPr>
      </p:pic>
      <p:sp>
        <p:nvSpPr>
          <p:cNvPr id="3" name="文本框 2">
            <a:extLst>
              <a:ext uri="{FF2B5EF4-FFF2-40B4-BE49-F238E27FC236}">
                <a16:creationId xmlns:a16="http://schemas.microsoft.com/office/drawing/2014/main" id="{783C4A69-89B6-B5CB-343F-122A20ABBAD8}"/>
              </a:ext>
            </a:extLst>
          </p:cNvPr>
          <p:cNvSpPr txBox="1"/>
          <p:nvPr/>
        </p:nvSpPr>
        <p:spPr>
          <a:xfrm>
            <a:off x="937376" y="1690690"/>
            <a:ext cx="10317248" cy="101566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Arial"/>
                <a:ea typeface="微软雅黑"/>
                <a:cs typeface="+mn-cs"/>
              </a:rPr>
              <a:t>SDS3000X HD Oscilloscope</a:t>
            </a:r>
            <a:endParaRPr kumimoji="0" lang="zh-CN" altLang="en-US" sz="6000" b="1" i="0" u="none" strike="noStrike" kern="1200" cap="none" spc="0" normalizeH="0" baseline="0" noProof="0" dirty="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994404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FE809EE-A0BA-6E65-164C-1953D7BA0001}"/>
              </a:ext>
            </a:extLst>
          </p:cNvPr>
          <p:cNvPicPr>
            <a:picLocks/>
          </p:cNvPicPr>
          <p:nvPr/>
        </p:nvPicPr>
        <p:blipFill rotWithShape="1">
          <a:blip r:embed="rId2">
            <a:extLst>
              <a:ext uri="{28A0092B-C50C-407E-A947-70E740481C1C}">
                <a14:useLocalDpi xmlns:a14="http://schemas.microsoft.com/office/drawing/2010/main" val="0"/>
              </a:ext>
            </a:extLst>
          </a:blip>
          <a:srcRect t="5915" r="16107" b="10628"/>
          <a:stretch/>
        </p:blipFill>
        <p:spPr>
          <a:xfrm>
            <a:off x="763200" y="1698170"/>
            <a:ext cx="5040000" cy="2822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图片 9">
            <a:extLst>
              <a:ext uri="{FF2B5EF4-FFF2-40B4-BE49-F238E27FC236}">
                <a16:creationId xmlns:a16="http://schemas.microsoft.com/office/drawing/2014/main" id="{39226492-6BF5-57D3-2CD8-36CB254C548B}"/>
              </a:ext>
            </a:extLst>
          </p:cNvPr>
          <p:cNvPicPr>
            <a:picLocks/>
          </p:cNvPicPr>
          <p:nvPr/>
        </p:nvPicPr>
        <p:blipFill rotWithShape="1">
          <a:blip r:embed="rId3"/>
          <a:srcRect t="4127" r="9167" b="6244"/>
          <a:stretch/>
        </p:blipFill>
        <p:spPr>
          <a:xfrm>
            <a:off x="6379200" y="1689218"/>
            <a:ext cx="5040000" cy="2822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6" name="矩形 15">
            <a:extLst>
              <a:ext uri="{FF2B5EF4-FFF2-40B4-BE49-F238E27FC236}">
                <a16:creationId xmlns:a16="http://schemas.microsoft.com/office/drawing/2014/main" id="{F20FAAB8-F7DD-8A02-4651-BD57A2D74CD7}"/>
              </a:ext>
            </a:extLst>
          </p:cNvPr>
          <p:cNvSpPr/>
          <p:nvPr/>
        </p:nvSpPr>
        <p:spPr>
          <a:xfrm>
            <a:off x="173933" y="4416582"/>
            <a:ext cx="11844137" cy="26562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2970" tIns="21485" rIns="42970" bIns="21485" spcCol="0" rtlCol="0" anchor="ctr"/>
          <a:lstStyle/>
          <a:p>
            <a:pPr algn="ctr"/>
            <a:endParaRPr lang="zh-CN" altLang="en-US" sz="1558"/>
          </a:p>
        </p:txBody>
      </p:sp>
      <p:grpSp>
        <p:nvGrpSpPr>
          <p:cNvPr id="6" name="组合 5">
            <a:extLst>
              <a:ext uri="{FF2B5EF4-FFF2-40B4-BE49-F238E27FC236}">
                <a16:creationId xmlns:a16="http://schemas.microsoft.com/office/drawing/2014/main" id="{648FAEEB-D751-815A-88B1-040904420ED7}"/>
              </a:ext>
            </a:extLst>
          </p:cNvPr>
          <p:cNvGrpSpPr/>
          <p:nvPr/>
        </p:nvGrpSpPr>
        <p:grpSpPr>
          <a:xfrm>
            <a:off x="8483690" y="4134976"/>
            <a:ext cx="756613" cy="711468"/>
            <a:chOff x="1386741" y="4165539"/>
            <a:chExt cx="756613" cy="711468"/>
          </a:xfrm>
        </p:grpSpPr>
        <p:sp>
          <p:nvSpPr>
            <p:cNvPr id="7" name="Shape 1259">
              <a:extLst>
                <a:ext uri="{FF2B5EF4-FFF2-40B4-BE49-F238E27FC236}">
                  <a16:creationId xmlns:a16="http://schemas.microsoft.com/office/drawing/2014/main" id="{EE0F19E6-875C-75F8-E4C1-74D26C5759B1}"/>
                </a:ext>
              </a:extLst>
            </p:cNvPr>
            <p:cNvSpPr/>
            <p:nvPr/>
          </p:nvSpPr>
          <p:spPr>
            <a:xfrm>
              <a:off x="1386741" y="4165539"/>
              <a:ext cx="696848" cy="71146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D7D31"/>
              </a:solidFill>
              <a:miter lim="400000"/>
            </a:ln>
            <a:effectLst/>
          </p:spPr>
          <p:txBody>
            <a:bodyPr wrap="square" lIns="0" tIns="0" rIns="0" bIns="0" numCol="1" anchor="ctr">
              <a:noAutofit/>
            </a:bodyPr>
            <a:lstStyle/>
            <a:p>
              <a:pPr lvl="0">
                <a:defRPr sz="3200"/>
              </a:pPr>
              <a:endParaRPr sz="2770">
                <a:latin typeface="Arial" panose="020B0604020202020204" pitchFamily="34" charset="0"/>
                <a:ea typeface="微软雅黑" panose="020B0503020204020204" pitchFamily="34" charset="-122"/>
                <a:sym typeface="Arial" panose="020B0604020202020204" pitchFamily="34" charset="0"/>
              </a:endParaRPr>
            </a:p>
          </p:txBody>
        </p:sp>
        <p:sp>
          <p:nvSpPr>
            <p:cNvPr id="8" name="Shape 1259">
              <a:extLst>
                <a:ext uri="{FF2B5EF4-FFF2-40B4-BE49-F238E27FC236}">
                  <a16:creationId xmlns:a16="http://schemas.microsoft.com/office/drawing/2014/main" id="{3AEB0E38-98C8-9081-7A1A-74A6BC36201D}"/>
                </a:ext>
              </a:extLst>
            </p:cNvPr>
            <p:cNvSpPr/>
            <p:nvPr/>
          </p:nvSpPr>
          <p:spPr>
            <a:xfrm>
              <a:off x="1423148" y="4202711"/>
              <a:ext cx="624033" cy="6371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D7D31"/>
            </a:solidFill>
            <a:ln w="69850" cap="flat">
              <a:noFill/>
              <a:miter lim="400000"/>
            </a:ln>
            <a:effectLst/>
          </p:spPr>
          <p:txBody>
            <a:bodyPr wrap="square" lIns="0" tIns="0" rIns="0" bIns="0" numCol="1" anchor="ctr">
              <a:noAutofit/>
            </a:bodyPr>
            <a:lstStyle/>
            <a:p>
              <a:pPr lvl="0">
                <a:defRPr sz="3200"/>
              </a:pPr>
              <a:endParaRPr sz="2770">
                <a:latin typeface="Arial" panose="020B0604020202020204" pitchFamily="34" charset="0"/>
                <a:ea typeface="微软雅黑" panose="020B0503020204020204" pitchFamily="34" charset="-122"/>
                <a:sym typeface="Arial" panose="020B0604020202020204" pitchFamily="34" charset="0"/>
              </a:endParaRPr>
            </a:p>
          </p:txBody>
        </p:sp>
        <p:sp>
          <p:nvSpPr>
            <p:cNvPr id="9" name="Shape 1260">
              <a:extLst>
                <a:ext uri="{FF2B5EF4-FFF2-40B4-BE49-F238E27FC236}">
                  <a16:creationId xmlns:a16="http://schemas.microsoft.com/office/drawing/2014/main" id="{797C3CA3-3CB5-6AAF-C158-D0B69BC647DD}"/>
                </a:ext>
              </a:extLst>
            </p:cNvPr>
            <p:cNvSpPr/>
            <p:nvPr/>
          </p:nvSpPr>
          <p:spPr>
            <a:xfrm>
              <a:off x="1519813" y="4277328"/>
              <a:ext cx="623541" cy="494110"/>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030" b="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0</a:t>
              </a:r>
              <a:r>
                <a:rPr lang="en-US" sz="3030" b="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6</a:t>
              </a:r>
              <a:endParaRPr sz="3030" b="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endParaRPr>
            </a:p>
          </p:txBody>
        </p:sp>
      </p:grpSp>
      <p:sp>
        <p:nvSpPr>
          <p:cNvPr id="15" name="Shape 1258">
            <a:extLst>
              <a:ext uri="{FF2B5EF4-FFF2-40B4-BE49-F238E27FC236}">
                <a16:creationId xmlns:a16="http://schemas.microsoft.com/office/drawing/2014/main" id="{7B77A5D8-3689-7FD5-004B-60527C78F2D7}"/>
              </a:ext>
            </a:extLst>
          </p:cNvPr>
          <p:cNvSpPr/>
          <p:nvPr/>
        </p:nvSpPr>
        <p:spPr>
          <a:xfrm>
            <a:off x="6168146" y="4815203"/>
            <a:ext cx="5327933" cy="1500219"/>
          </a:xfrm>
          <a:prstGeom prst="rect">
            <a:avLst/>
          </a:prstGeom>
          <a:ln w="12700">
            <a:miter lim="400000"/>
          </a:ln>
        </p:spPr>
        <p:txBody>
          <a:bodyPr wrap="square" lIns="0" tIns="0" rIns="0" bIns="0">
            <a:spAutoFit/>
          </a:bodyPr>
          <a:lstStyle/>
          <a:p>
            <a:pPr algn="ctr">
              <a:lnSpc>
                <a:spcPct val="130000"/>
              </a:lnSpc>
              <a:defRPr sz="1800"/>
            </a:pPr>
            <a:r>
              <a:rPr lang="en-US" altLang="zh-CN" sz="2400" dirty="0">
                <a:ln w="0"/>
                <a:solidFill>
                  <a:srgbClr val="EB6E19"/>
                </a:solidFill>
                <a:effectLst>
                  <a:reflection blurRad="6350" stA="53000" endA="300" endPos="35500" dir="5400000" sy="-90000" algn="bl" rotWithShape="0"/>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Power Analysis</a:t>
            </a:r>
          </a:p>
          <a:p>
            <a:pPr marL="285750" indent="-285750" algn="just">
              <a:lnSpc>
                <a:spcPct val="120000"/>
              </a:lnSpc>
              <a:buFont typeface="Wingdings" panose="05000000000000000000" pitchFamily="2" charset="2"/>
              <a:buChar char="u"/>
              <a:defRPr sz="1800"/>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Eliminates manual configuration and formula calculations</a:t>
            </a:r>
          </a:p>
          <a:p>
            <a:pPr marL="285750" indent="-285750" algn="just">
              <a:lnSpc>
                <a:spcPct val="120000"/>
              </a:lnSpc>
              <a:buFont typeface="Wingdings" panose="05000000000000000000" pitchFamily="2" charset="2"/>
              <a:buChar char="u"/>
              <a:defRPr sz="1800"/>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12 common power supply parameters</a:t>
            </a:r>
          </a:p>
          <a:p>
            <a:pPr marL="285750" indent="-285750" algn="just">
              <a:lnSpc>
                <a:spcPct val="120000"/>
              </a:lnSpc>
              <a:buFont typeface="Wingdings" panose="05000000000000000000" pitchFamily="2" charset="2"/>
              <a:buChar char="u"/>
              <a:defRPr sz="1800"/>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Switching power device parameter measurement</a:t>
            </a:r>
          </a:p>
          <a:p>
            <a:pPr marL="285750" indent="-285750" algn="just">
              <a:lnSpc>
                <a:spcPct val="120000"/>
              </a:lnSpc>
              <a:buFont typeface="Wingdings" panose="05000000000000000000" pitchFamily="2" charset="2"/>
              <a:buChar char="u"/>
              <a:defRPr sz="1800"/>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Line power harmonic analysis</a:t>
            </a:r>
          </a:p>
        </p:txBody>
      </p:sp>
      <p:grpSp>
        <p:nvGrpSpPr>
          <p:cNvPr id="32" name="组合 31">
            <a:extLst>
              <a:ext uri="{FF2B5EF4-FFF2-40B4-BE49-F238E27FC236}">
                <a16:creationId xmlns:a16="http://schemas.microsoft.com/office/drawing/2014/main" id="{0E5A69B5-EF0F-3AB8-14D1-09A6CCE24E3B}"/>
              </a:ext>
            </a:extLst>
          </p:cNvPr>
          <p:cNvGrpSpPr/>
          <p:nvPr/>
        </p:nvGrpSpPr>
        <p:grpSpPr>
          <a:xfrm>
            <a:off x="2896263" y="4154400"/>
            <a:ext cx="756614" cy="711468"/>
            <a:chOff x="1386740" y="4165478"/>
            <a:chExt cx="756614" cy="711468"/>
          </a:xfrm>
        </p:grpSpPr>
        <p:sp>
          <p:nvSpPr>
            <p:cNvPr id="33" name="Shape 1259">
              <a:extLst>
                <a:ext uri="{FF2B5EF4-FFF2-40B4-BE49-F238E27FC236}">
                  <a16:creationId xmlns:a16="http://schemas.microsoft.com/office/drawing/2014/main" id="{D1DCC8EA-8AA1-7F7B-80DC-F8760B8F2070}"/>
                </a:ext>
              </a:extLst>
            </p:cNvPr>
            <p:cNvSpPr/>
            <p:nvPr/>
          </p:nvSpPr>
          <p:spPr>
            <a:xfrm>
              <a:off x="1386740" y="4165478"/>
              <a:ext cx="696848" cy="71146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003A8F"/>
              </a:solidFill>
              <a:miter lim="400000"/>
            </a:ln>
            <a:effectLst/>
          </p:spPr>
          <p:txBody>
            <a:bodyPr wrap="square" lIns="0" tIns="0" rIns="0" bIns="0" numCol="1" anchor="ctr">
              <a:noAutofit/>
            </a:bodyPr>
            <a:lstStyle/>
            <a:p>
              <a:pPr lvl="0">
                <a:defRPr sz="3200"/>
              </a:pPr>
              <a:endParaRPr sz="2770">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endParaRPr>
            </a:p>
          </p:txBody>
        </p:sp>
        <p:sp>
          <p:nvSpPr>
            <p:cNvPr id="34" name="Shape 1259">
              <a:extLst>
                <a:ext uri="{FF2B5EF4-FFF2-40B4-BE49-F238E27FC236}">
                  <a16:creationId xmlns:a16="http://schemas.microsoft.com/office/drawing/2014/main" id="{CCB2ACF0-EA4E-F507-F4FB-4F82F70BAE8C}"/>
                </a:ext>
              </a:extLst>
            </p:cNvPr>
            <p:cNvSpPr/>
            <p:nvPr/>
          </p:nvSpPr>
          <p:spPr>
            <a:xfrm>
              <a:off x="1423148" y="4202711"/>
              <a:ext cx="624033" cy="6371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3A8F"/>
            </a:solidFill>
            <a:ln w="69850" cap="flat">
              <a:noFill/>
              <a:miter lim="400000"/>
            </a:ln>
            <a:effectLst/>
          </p:spPr>
          <p:txBody>
            <a:bodyPr wrap="square" lIns="0" tIns="0" rIns="0" bIns="0" numCol="1" anchor="ctr">
              <a:noAutofit/>
            </a:bodyPr>
            <a:lstStyle/>
            <a:p>
              <a:pPr lvl="0">
                <a:defRPr sz="3200"/>
              </a:pPr>
              <a:endParaRPr sz="2770">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endParaRPr>
            </a:p>
          </p:txBody>
        </p:sp>
        <p:sp>
          <p:nvSpPr>
            <p:cNvPr id="35" name="Shape 1260">
              <a:extLst>
                <a:ext uri="{FF2B5EF4-FFF2-40B4-BE49-F238E27FC236}">
                  <a16:creationId xmlns:a16="http://schemas.microsoft.com/office/drawing/2014/main" id="{8690470C-C8AA-85C5-9929-2B20F0B297AD}"/>
                </a:ext>
              </a:extLst>
            </p:cNvPr>
            <p:cNvSpPr/>
            <p:nvPr/>
          </p:nvSpPr>
          <p:spPr>
            <a:xfrm>
              <a:off x="1519813" y="4277328"/>
              <a:ext cx="623541" cy="512897"/>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03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0</a:t>
              </a:r>
              <a:r>
                <a:rPr lang="en-US" sz="303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5</a:t>
              </a:r>
              <a:endParaRPr sz="303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endParaRPr>
            </a:p>
          </p:txBody>
        </p:sp>
      </p:grpSp>
      <p:sp>
        <p:nvSpPr>
          <p:cNvPr id="36" name="Shape 1258">
            <a:extLst>
              <a:ext uri="{FF2B5EF4-FFF2-40B4-BE49-F238E27FC236}">
                <a16:creationId xmlns:a16="http://schemas.microsoft.com/office/drawing/2014/main" id="{7485E6FB-66B8-9A5B-2D7F-476AA8CF6E53}"/>
              </a:ext>
            </a:extLst>
          </p:cNvPr>
          <p:cNvSpPr/>
          <p:nvPr/>
        </p:nvSpPr>
        <p:spPr>
          <a:xfrm>
            <a:off x="246438" y="4869450"/>
            <a:ext cx="6189335" cy="1410899"/>
          </a:xfrm>
          <a:prstGeom prst="rect">
            <a:avLst/>
          </a:prstGeom>
          <a:ln w="12700">
            <a:miter lim="400000"/>
          </a:ln>
        </p:spPr>
        <p:txBody>
          <a:bodyPr wrap="square" lIns="0" tIns="0" rIns="0" bIns="0">
            <a:spAutoFit/>
          </a:bodyPr>
          <a:lstStyle/>
          <a:p>
            <a:pPr algn="ctr">
              <a:lnSpc>
                <a:spcPct val="130000"/>
              </a:lnSpc>
              <a:defRPr sz="1800"/>
            </a:pPr>
            <a:r>
              <a:rPr lang="en-US" altLang="zh-CN" sz="2400" dirty="0">
                <a:ln w="0"/>
                <a:solidFill>
                  <a:srgbClr val="003A8F"/>
                </a:solidFill>
                <a:effectLst>
                  <a:reflection blurRad="6350" stA="53000" endA="300" endPos="35500" dir="5400000" sy="-90000" algn="bl" rotWithShape="0"/>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Bode Plot</a:t>
            </a:r>
          </a:p>
          <a:p>
            <a:pPr marL="285750" indent="-285750" algn="just">
              <a:lnSpc>
                <a:spcPct val="120000"/>
              </a:lnSpc>
              <a:buFont typeface="Wingdings" panose="05000000000000000000" pitchFamily="2" charset="2"/>
              <a:buChar char="u"/>
              <a:defRPr sz="1800"/>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Power loop response analysis</a:t>
            </a:r>
          </a:p>
          <a:p>
            <a:pPr marL="285750" indent="-285750" algn="just">
              <a:lnSpc>
                <a:spcPct val="120000"/>
              </a:lnSpc>
              <a:buFont typeface="Wingdings" panose="05000000000000000000" pitchFamily="2" charset="2"/>
              <a:buChar char="u"/>
              <a:defRPr sz="1800"/>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Obtaining frequency, gain, and phase information at each point</a:t>
            </a:r>
          </a:p>
          <a:p>
            <a:pPr marL="285750" indent="-285750" algn="just">
              <a:lnSpc>
                <a:spcPct val="120000"/>
              </a:lnSpc>
              <a:buFont typeface="Wingdings" panose="05000000000000000000" pitchFamily="2" charset="2"/>
              <a:buChar char="u"/>
              <a:defRPr sz="1800"/>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Low-frequency response of passive filters, amplifier circuits</a:t>
            </a:r>
          </a:p>
          <a:p>
            <a:pPr lvl="0" algn="l">
              <a:lnSpc>
                <a:spcPct val="130000"/>
              </a:lnSpc>
              <a:defRPr sz="1800"/>
            </a:pPr>
            <a:endParaRPr lang="zh-CN" altLang="en-US" sz="866"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标题 3">
            <a:extLst>
              <a:ext uri="{FF2B5EF4-FFF2-40B4-BE49-F238E27FC236}">
                <a16:creationId xmlns:a16="http://schemas.microsoft.com/office/drawing/2014/main" id="{273BC9B5-7B61-495B-53EB-16F6B2F29139}"/>
              </a:ext>
            </a:extLst>
          </p:cNvPr>
          <p:cNvSpPr txBox="1">
            <a:spLocks/>
          </p:cNvSpPr>
          <p:nvPr/>
        </p:nvSpPr>
        <p:spPr>
          <a:xfrm>
            <a:off x="517092" y="193829"/>
            <a:ext cx="11157817" cy="660511"/>
          </a:xfrm>
          <a:prstGeom prst="rect">
            <a:avLst/>
          </a:prstGeom>
        </p:spPr>
        <p:txBody>
          <a:bodyPr vert="horz" lIns="0" tIns="0" rIns="0" bIns="0" rtlCol="0" anchor="ctr">
            <a:normAutofit lnSpcReduction="10000"/>
          </a:bodyPr>
          <a:lstStyle>
            <a:lvl1pPr algn="ctr" defTabSz="914400" rtl="0" eaLnBrk="1" latinLnBrk="0" hangingPunct="1">
              <a:lnSpc>
                <a:spcPct val="90000"/>
              </a:lnSpc>
              <a:spcBef>
                <a:spcPct val="0"/>
              </a:spcBef>
              <a:buNone/>
              <a:defRPr sz="4800" kern="1200">
                <a:solidFill>
                  <a:schemeClr val="bg1">
                    <a:lumMod val="50000"/>
                  </a:schemeClr>
                </a:solidFill>
                <a:latin typeface="+mj-lt"/>
                <a:ea typeface="+mj-ea"/>
                <a:cs typeface="+mj-cs"/>
              </a:defRPr>
            </a:lvl1pPr>
          </a:lstStyle>
          <a:p>
            <a:r>
              <a:rPr lang="en-US" altLang="zh-CN" dirty="0">
                <a:solidFill>
                  <a:schemeClr val="bg2">
                    <a:lumMod val="2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Feature Functions</a:t>
            </a:r>
            <a:endParaRPr lang="zh-CN" altLang="en-US" dirty="0">
              <a:solidFill>
                <a:schemeClr val="bg2">
                  <a:lumMod val="2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Tree>
    <p:extLst>
      <p:ext uri="{BB962C8B-B14F-4D97-AF65-F5344CB8AC3E}">
        <p14:creationId xmlns:p14="http://schemas.microsoft.com/office/powerpoint/2010/main" val="130501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9E89AD3-2737-9B2A-EC89-7ED5F172EFA8}"/>
              </a:ext>
            </a:extLst>
          </p:cNvPr>
          <p:cNvPicPr>
            <a:picLocks/>
          </p:cNvPicPr>
          <p:nvPr/>
        </p:nvPicPr>
        <p:blipFill rotWithShape="1">
          <a:blip r:embed="rId3">
            <a:extLst>
              <a:ext uri="{28A0092B-C50C-407E-A947-70E740481C1C}">
                <a14:useLocalDpi xmlns:a14="http://schemas.microsoft.com/office/drawing/2010/main" val="0"/>
              </a:ext>
            </a:extLst>
          </a:blip>
          <a:srcRect l="24904" t="7046" b="31703"/>
          <a:stretch/>
        </p:blipFill>
        <p:spPr>
          <a:xfrm>
            <a:off x="6378649" y="1639304"/>
            <a:ext cx="5040000" cy="2822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3" name="图片 12">
            <a:extLst>
              <a:ext uri="{FF2B5EF4-FFF2-40B4-BE49-F238E27FC236}">
                <a16:creationId xmlns:a16="http://schemas.microsoft.com/office/drawing/2014/main" id="{2B1C861F-5435-D22A-DE5B-48E11B806C5A}"/>
              </a:ext>
            </a:extLst>
          </p:cNvPr>
          <p:cNvPicPr>
            <a:picLocks/>
          </p:cNvPicPr>
          <p:nvPr/>
        </p:nvPicPr>
        <p:blipFill rotWithShape="1">
          <a:blip r:embed="rId4">
            <a:extLst>
              <a:ext uri="{28A0092B-C50C-407E-A947-70E740481C1C}">
                <a14:useLocalDpi xmlns:a14="http://schemas.microsoft.com/office/drawing/2010/main" val="0"/>
              </a:ext>
            </a:extLst>
          </a:blip>
          <a:srcRect t="6870" r="15164" b="9853"/>
          <a:stretch/>
        </p:blipFill>
        <p:spPr>
          <a:xfrm>
            <a:off x="762915" y="1650104"/>
            <a:ext cx="5040000" cy="2822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矩形 1"/>
          <p:cNvSpPr/>
          <p:nvPr/>
        </p:nvSpPr>
        <p:spPr>
          <a:xfrm>
            <a:off x="173933" y="4367486"/>
            <a:ext cx="11844137" cy="26562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2970" tIns="21485" rIns="42970" bIns="21485" spcCol="0" rtlCol="0" anchor="ctr"/>
          <a:lstStyle/>
          <a:p>
            <a:pPr algn="ctr"/>
            <a:endParaRPr lang="zh-CN" altLang="en-US" sz="1558"/>
          </a:p>
        </p:txBody>
      </p:sp>
      <p:grpSp>
        <p:nvGrpSpPr>
          <p:cNvPr id="4" name="组合 3">
            <a:extLst>
              <a:ext uri="{FF2B5EF4-FFF2-40B4-BE49-F238E27FC236}">
                <a16:creationId xmlns:a16="http://schemas.microsoft.com/office/drawing/2014/main" id="{B9EC4949-CD32-F139-EEAE-198DCC75CA2E}"/>
              </a:ext>
            </a:extLst>
          </p:cNvPr>
          <p:cNvGrpSpPr/>
          <p:nvPr/>
        </p:nvGrpSpPr>
        <p:grpSpPr>
          <a:xfrm>
            <a:off x="2898000" y="4105304"/>
            <a:ext cx="756613" cy="711468"/>
            <a:chOff x="1386741" y="4165539"/>
            <a:chExt cx="756613" cy="711468"/>
          </a:xfrm>
        </p:grpSpPr>
        <p:sp>
          <p:nvSpPr>
            <p:cNvPr id="5" name="Shape 1259">
              <a:extLst>
                <a:ext uri="{FF2B5EF4-FFF2-40B4-BE49-F238E27FC236}">
                  <a16:creationId xmlns:a16="http://schemas.microsoft.com/office/drawing/2014/main" id="{BC01AFAB-ABE1-AA13-8D97-ACCCBC593ECE}"/>
                </a:ext>
              </a:extLst>
            </p:cNvPr>
            <p:cNvSpPr/>
            <p:nvPr/>
          </p:nvSpPr>
          <p:spPr>
            <a:xfrm>
              <a:off x="1386741" y="4165539"/>
              <a:ext cx="696848" cy="71146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003A8F"/>
              </a:solidFill>
              <a:miter lim="400000"/>
            </a:ln>
            <a:effectLst/>
          </p:spPr>
          <p:txBody>
            <a:bodyPr wrap="square" lIns="0" tIns="0" rIns="0" bIns="0" numCol="1" anchor="ctr">
              <a:noAutofit/>
            </a:bodyPr>
            <a:lstStyle/>
            <a:p>
              <a:pPr lvl="0">
                <a:defRPr sz="3200"/>
              </a:pPr>
              <a:endParaRPr sz="2770">
                <a:latin typeface="Arial" panose="020B0604020202020204" pitchFamily="34" charset="0"/>
                <a:ea typeface="微软雅黑" panose="020B0503020204020204" pitchFamily="34" charset="-122"/>
                <a:sym typeface="Arial" panose="020B0604020202020204" pitchFamily="34" charset="0"/>
              </a:endParaRPr>
            </a:p>
          </p:txBody>
        </p:sp>
        <p:sp>
          <p:nvSpPr>
            <p:cNvPr id="6" name="Shape 1259">
              <a:extLst>
                <a:ext uri="{FF2B5EF4-FFF2-40B4-BE49-F238E27FC236}">
                  <a16:creationId xmlns:a16="http://schemas.microsoft.com/office/drawing/2014/main" id="{A444AB6C-5C8F-9D03-BDD4-A7FBFA01FF9D}"/>
                </a:ext>
              </a:extLst>
            </p:cNvPr>
            <p:cNvSpPr/>
            <p:nvPr/>
          </p:nvSpPr>
          <p:spPr>
            <a:xfrm>
              <a:off x="1423148" y="4202711"/>
              <a:ext cx="624033" cy="6371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3A8F"/>
            </a:solidFill>
            <a:ln w="69850" cap="flat">
              <a:noFill/>
              <a:miter lim="400000"/>
            </a:ln>
            <a:effectLst/>
          </p:spPr>
          <p:txBody>
            <a:bodyPr wrap="square" lIns="0" tIns="0" rIns="0" bIns="0" numCol="1" anchor="ctr">
              <a:noAutofit/>
            </a:bodyPr>
            <a:lstStyle/>
            <a:p>
              <a:pPr lvl="0">
                <a:defRPr sz="3200"/>
              </a:pPr>
              <a:endParaRPr sz="2770">
                <a:latin typeface="Arial" panose="020B0604020202020204" pitchFamily="34" charset="0"/>
                <a:ea typeface="微软雅黑" panose="020B0503020204020204" pitchFamily="34" charset="-122"/>
                <a:sym typeface="Arial" panose="020B0604020202020204" pitchFamily="34" charset="0"/>
              </a:endParaRPr>
            </a:p>
          </p:txBody>
        </p:sp>
        <p:sp>
          <p:nvSpPr>
            <p:cNvPr id="7" name="Shape 1260">
              <a:extLst>
                <a:ext uri="{FF2B5EF4-FFF2-40B4-BE49-F238E27FC236}">
                  <a16:creationId xmlns:a16="http://schemas.microsoft.com/office/drawing/2014/main" id="{EF2D8CD5-7312-B039-BF90-9368EFA54E48}"/>
                </a:ext>
              </a:extLst>
            </p:cNvPr>
            <p:cNvSpPr/>
            <p:nvPr/>
          </p:nvSpPr>
          <p:spPr>
            <a:xfrm>
              <a:off x="1519813" y="4277328"/>
              <a:ext cx="623541" cy="494110"/>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030" b="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0</a:t>
              </a:r>
              <a:r>
                <a:rPr lang="en-US" sz="3030" b="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7</a:t>
              </a:r>
              <a:endParaRPr sz="3030" b="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endParaRPr>
            </a:p>
          </p:txBody>
        </p:sp>
      </p:grpSp>
      <p:sp>
        <p:nvSpPr>
          <p:cNvPr id="8" name="Shape 1258">
            <a:extLst>
              <a:ext uri="{FF2B5EF4-FFF2-40B4-BE49-F238E27FC236}">
                <a16:creationId xmlns:a16="http://schemas.microsoft.com/office/drawing/2014/main" id="{0EEF1AD8-7E0F-21CC-BF41-17E65491A244}"/>
              </a:ext>
            </a:extLst>
          </p:cNvPr>
          <p:cNvSpPr/>
          <p:nvPr/>
        </p:nvSpPr>
        <p:spPr>
          <a:xfrm>
            <a:off x="252208" y="4863352"/>
            <a:ext cx="5988429" cy="1241687"/>
          </a:xfrm>
          <a:prstGeom prst="rect">
            <a:avLst/>
          </a:prstGeom>
          <a:ln w="12700">
            <a:miter lim="400000"/>
          </a:ln>
        </p:spPr>
        <p:txBody>
          <a:bodyPr wrap="square" lIns="0" tIns="0" rIns="0" bIns="0">
            <a:spAutoFit/>
          </a:bodyPr>
          <a:lstStyle/>
          <a:p>
            <a:pPr lvl="0" algn="ctr">
              <a:lnSpc>
                <a:spcPct val="130000"/>
              </a:lnSpc>
              <a:defRPr sz="1800"/>
            </a:pPr>
            <a:r>
              <a:rPr lang="en-US" altLang="zh-CN" sz="2400" dirty="0">
                <a:ln w="0"/>
                <a:solidFill>
                  <a:srgbClr val="003A8F"/>
                </a:solidFill>
                <a:effectLst>
                  <a:reflection blurRad="6350" stA="53000" endA="300" endPos="35500" dir="5400000" sy="-90000" algn="bl" rotWithShape="0"/>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Digital Channel</a:t>
            </a:r>
          </a:p>
          <a:p>
            <a:pPr marL="285750" indent="-285750" algn="just">
              <a:lnSpc>
                <a:spcPct val="120000"/>
              </a:lnSpc>
              <a:buFont typeface="Wingdings" panose="05000000000000000000" pitchFamily="2" charset="2"/>
              <a:buChar char="u"/>
              <a:defRPr sz="1800"/>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Observe two different signals at the same time</a:t>
            </a:r>
          </a:p>
          <a:p>
            <a:pPr marL="285750" indent="-285750" algn="just">
              <a:lnSpc>
                <a:spcPct val="120000"/>
              </a:lnSpc>
              <a:buFont typeface="Wingdings" panose="05000000000000000000" pitchFamily="2" charset="2"/>
              <a:buChar char="u"/>
              <a:defRPr sz="1800"/>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solves mixed analog-digital signal design and analysis problems</a:t>
            </a:r>
          </a:p>
          <a:p>
            <a:pPr marL="285750" indent="-285750" algn="just">
              <a:lnSpc>
                <a:spcPct val="120000"/>
              </a:lnSpc>
              <a:buFont typeface="Wingdings" panose="05000000000000000000" pitchFamily="2" charset="2"/>
              <a:buChar char="u"/>
              <a:defRPr sz="1800"/>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Reflects the timing relationship of the signal under test</a:t>
            </a:r>
            <a:endParaRPr lang="zh-CN" altLang="en-US"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endParaRPr>
          </a:p>
        </p:txBody>
      </p:sp>
      <p:sp>
        <p:nvSpPr>
          <p:cNvPr id="9" name="Shape 1258">
            <a:extLst>
              <a:ext uri="{FF2B5EF4-FFF2-40B4-BE49-F238E27FC236}">
                <a16:creationId xmlns:a16="http://schemas.microsoft.com/office/drawing/2014/main" id="{EE147960-93B4-2638-D077-E01608750CF8}"/>
              </a:ext>
            </a:extLst>
          </p:cNvPr>
          <p:cNvSpPr/>
          <p:nvPr/>
        </p:nvSpPr>
        <p:spPr>
          <a:xfrm>
            <a:off x="6317640" y="4865746"/>
            <a:ext cx="5162017" cy="1669431"/>
          </a:xfrm>
          <a:prstGeom prst="rect">
            <a:avLst/>
          </a:prstGeom>
          <a:ln w="12700">
            <a:miter lim="400000"/>
          </a:ln>
        </p:spPr>
        <p:txBody>
          <a:bodyPr wrap="square" lIns="0" tIns="0" rIns="0" bIns="0">
            <a:spAutoFit/>
          </a:bodyPr>
          <a:lstStyle/>
          <a:p>
            <a:pPr lvl="0" algn="ctr">
              <a:lnSpc>
                <a:spcPct val="130000"/>
              </a:lnSpc>
              <a:defRPr sz="1800"/>
            </a:pPr>
            <a:r>
              <a:rPr lang="en-US" altLang="zh-CN" sz="2400" dirty="0">
                <a:ln w="0"/>
                <a:solidFill>
                  <a:srgbClr val="EB6E19"/>
                </a:solidFill>
                <a:effectLst>
                  <a:reflection blurRad="6350" stA="53000" endA="300" endPos="35500" dir="5400000" sy="-90000" algn="bl" rotWithShape="0"/>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USB AWG</a:t>
            </a:r>
          </a:p>
          <a:p>
            <a:pPr marL="285750" lvl="0" indent="-285750" algn="just">
              <a:lnSpc>
                <a:spcPct val="120000"/>
              </a:lnSpc>
              <a:buFont typeface="Wingdings" panose="05000000000000000000" pitchFamily="2" charset="2"/>
              <a:buChar char="u"/>
              <a:defRPr sz="1800"/>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50 MHz predefined waveform output</a:t>
            </a:r>
          </a:p>
          <a:p>
            <a:pPr marL="285750" lvl="0" indent="-285750" algn="just">
              <a:lnSpc>
                <a:spcPct val="120000"/>
              </a:lnSpc>
              <a:buFont typeface="Wingdings" panose="05000000000000000000" pitchFamily="2" charset="2"/>
              <a:buChar char="u"/>
              <a:defRPr sz="1800"/>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Arbitrary waveform editing with EasyWaveX</a:t>
            </a:r>
          </a:p>
          <a:p>
            <a:pPr marL="285750" lvl="0" indent="-285750" algn="just">
              <a:lnSpc>
                <a:spcPct val="120000"/>
              </a:lnSpc>
              <a:buFont typeface="Wingdings" panose="05000000000000000000" pitchFamily="2" charset="2"/>
              <a:buChar char="u"/>
              <a:defRPr sz="1800"/>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Power loop analysis (no isolation transformer required)</a:t>
            </a:r>
          </a:p>
          <a:p>
            <a:pPr marL="285750" lvl="0" indent="-285750" algn="just">
              <a:lnSpc>
                <a:spcPct val="120000"/>
              </a:lnSpc>
              <a:buFont typeface="Wingdings" panose="05000000000000000000" pitchFamily="2" charset="2"/>
              <a:buChar char="u"/>
              <a:defRPr sz="1800"/>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Space and budget saving</a:t>
            </a:r>
            <a:endPar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endParaRPr>
          </a:p>
          <a:p>
            <a:pPr lvl="0" algn="l">
              <a:lnSpc>
                <a:spcPct val="130000"/>
              </a:lnSpc>
              <a:defRPr sz="1800"/>
            </a:pPr>
            <a:endParaRPr lang="zh-CN" altLang="en-US" sz="866"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7" name="组合 16">
            <a:extLst>
              <a:ext uri="{FF2B5EF4-FFF2-40B4-BE49-F238E27FC236}">
                <a16:creationId xmlns:a16="http://schemas.microsoft.com/office/drawing/2014/main" id="{FC7FDC81-B7FF-CBCD-5B11-DF82A5306660}"/>
              </a:ext>
            </a:extLst>
          </p:cNvPr>
          <p:cNvGrpSpPr/>
          <p:nvPr/>
        </p:nvGrpSpPr>
        <p:grpSpPr>
          <a:xfrm>
            <a:off x="8483690" y="4191449"/>
            <a:ext cx="756613" cy="711468"/>
            <a:chOff x="1386741" y="4165539"/>
            <a:chExt cx="756613" cy="711468"/>
          </a:xfrm>
        </p:grpSpPr>
        <p:sp>
          <p:nvSpPr>
            <p:cNvPr id="21" name="Shape 1259">
              <a:extLst>
                <a:ext uri="{FF2B5EF4-FFF2-40B4-BE49-F238E27FC236}">
                  <a16:creationId xmlns:a16="http://schemas.microsoft.com/office/drawing/2014/main" id="{092BD5CF-E155-E3DA-5416-9B11D99719FA}"/>
                </a:ext>
              </a:extLst>
            </p:cNvPr>
            <p:cNvSpPr/>
            <p:nvPr/>
          </p:nvSpPr>
          <p:spPr>
            <a:xfrm>
              <a:off x="1386741" y="4165539"/>
              <a:ext cx="696848" cy="71146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D7D31"/>
              </a:solidFill>
              <a:miter lim="400000"/>
            </a:ln>
            <a:effectLst/>
          </p:spPr>
          <p:txBody>
            <a:bodyPr wrap="square" lIns="0" tIns="0" rIns="0" bIns="0" numCol="1" anchor="ctr">
              <a:noAutofit/>
            </a:bodyPr>
            <a:lstStyle/>
            <a:p>
              <a:pPr lvl="0">
                <a:defRPr sz="3200"/>
              </a:pPr>
              <a:endParaRPr sz="2770">
                <a:latin typeface="Arial" panose="020B0604020202020204" pitchFamily="34" charset="0"/>
                <a:ea typeface="微软雅黑" panose="020B0503020204020204" pitchFamily="34" charset="-122"/>
                <a:sym typeface="Arial" panose="020B0604020202020204" pitchFamily="34" charset="0"/>
              </a:endParaRPr>
            </a:p>
          </p:txBody>
        </p:sp>
        <p:sp>
          <p:nvSpPr>
            <p:cNvPr id="22" name="Shape 1259">
              <a:extLst>
                <a:ext uri="{FF2B5EF4-FFF2-40B4-BE49-F238E27FC236}">
                  <a16:creationId xmlns:a16="http://schemas.microsoft.com/office/drawing/2014/main" id="{82C23784-6959-2485-9BC0-2AB42957A20F}"/>
                </a:ext>
              </a:extLst>
            </p:cNvPr>
            <p:cNvSpPr/>
            <p:nvPr/>
          </p:nvSpPr>
          <p:spPr>
            <a:xfrm>
              <a:off x="1423148" y="4202711"/>
              <a:ext cx="624033" cy="6371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D7D31"/>
            </a:solidFill>
            <a:ln w="69850" cap="flat">
              <a:noFill/>
              <a:miter lim="400000"/>
            </a:ln>
            <a:effectLst/>
          </p:spPr>
          <p:txBody>
            <a:bodyPr wrap="square" lIns="0" tIns="0" rIns="0" bIns="0" numCol="1" anchor="ctr">
              <a:noAutofit/>
            </a:bodyPr>
            <a:lstStyle/>
            <a:p>
              <a:pPr lvl="0">
                <a:defRPr sz="3200"/>
              </a:pPr>
              <a:endParaRPr sz="2770">
                <a:latin typeface="Arial" panose="020B0604020202020204" pitchFamily="34" charset="0"/>
                <a:ea typeface="微软雅黑" panose="020B0503020204020204" pitchFamily="34" charset="-122"/>
                <a:sym typeface="Arial" panose="020B0604020202020204" pitchFamily="34" charset="0"/>
              </a:endParaRPr>
            </a:p>
          </p:txBody>
        </p:sp>
        <p:sp>
          <p:nvSpPr>
            <p:cNvPr id="23" name="Shape 1260">
              <a:extLst>
                <a:ext uri="{FF2B5EF4-FFF2-40B4-BE49-F238E27FC236}">
                  <a16:creationId xmlns:a16="http://schemas.microsoft.com/office/drawing/2014/main" id="{7F385234-EDCE-03C4-BD94-8DD08F86DBD8}"/>
                </a:ext>
              </a:extLst>
            </p:cNvPr>
            <p:cNvSpPr/>
            <p:nvPr/>
          </p:nvSpPr>
          <p:spPr>
            <a:xfrm>
              <a:off x="1519813" y="4277328"/>
              <a:ext cx="623541" cy="494110"/>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030" b="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0</a:t>
              </a:r>
              <a:r>
                <a:rPr lang="en-US" sz="3030" b="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8</a:t>
              </a:r>
              <a:endParaRPr sz="3030" b="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endParaRPr>
            </a:p>
          </p:txBody>
        </p:sp>
      </p:grpSp>
      <p:sp>
        <p:nvSpPr>
          <p:cNvPr id="14" name="标题 3">
            <a:extLst>
              <a:ext uri="{FF2B5EF4-FFF2-40B4-BE49-F238E27FC236}">
                <a16:creationId xmlns:a16="http://schemas.microsoft.com/office/drawing/2014/main" id="{C3AB9A84-E102-C7E8-8B75-C7E8654E248D}"/>
              </a:ext>
            </a:extLst>
          </p:cNvPr>
          <p:cNvSpPr txBox="1">
            <a:spLocks/>
          </p:cNvSpPr>
          <p:nvPr/>
        </p:nvSpPr>
        <p:spPr>
          <a:xfrm>
            <a:off x="517092" y="193829"/>
            <a:ext cx="11157817" cy="660511"/>
          </a:xfrm>
          <a:prstGeom prst="rect">
            <a:avLst/>
          </a:prstGeom>
        </p:spPr>
        <p:txBody>
          <a:bodyPr vert="horz" lIns="0" tIns="0" rIns="0" bIns="0" rtlCol="0" anchor="ctr">
            <a:normAutofit lnSpcReduction="10000"/>
          </a:bodyPr>
          <a:lstStyle>
            <a:lvl1pPr algn="ctr" defTabSz="914400" rtl="0" eaLnBrk="1" latinLnBrk="0" hangingPunct="1">
              <a:lnSpc>
                <a:spcPct val="90000"/>
              </a:lnSpc>
              <a:spcBef>
                <a:spcPct val="0"/>
              </a:spcBef>
              <a:buNone/>
              <a:defRPr sz="4800" kern="1200">
                <a:solidFill>
                  <a:schemeClr val="bg1">
                    <a:lumMod val="50000"/>
                  </a:schemeClr>
                </a:solidFill>
                <a:latin typeface="+mj-lt"/>
                <a:ea typeface="+mj-ea"/>
                <a:cs typeface="+mj-cs"/>
              </a:defRPr>
            </a:lvl1pPr>
          </a:lstStyle>
          <a:p>
            <a:r>
              <a:rPr lang="en-US" altLang="zh-CN" dirty="0">
                <a:solidFill>
                  <a:schemeClr val="bg2">
                    <a:lumMod val="2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Feature Functions</a:t>
            </a:r>
            <a:endParaRPr lang="zh-CN" altLang="en-US" dirty="0">
              <a:solidFill>
                <a:schemeClr val="bg2">
                  <a:lumMod val="2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Tree>
    <p:extLst>
      <p:ext uri="{BB962C8B-B14F-4D97-AF65-F5344CB8AC3E}">
        <p14:creationId xmlns:p14="http://schemas.microsoft.com/office/powerpoint/2010/main" val="4269689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
          <p:cNvSpPr txBox="1">
            <a:spLocks/>
          </p:cNvSpPr>
          <p:nvPr/>
        </p:nvSpPr>
        <p:spPr>
          <a:xfrm>
            <a:off x="508001" y="590603"/>
            <a:ext cx="11157817" cy="231007"/>
          </a:xfrm>
          <a:prstGeom prst="rect">
            <a:avLst/>
          </a:prstGeom>
        </p:spPr>
        <p:txBody>
          <a:bodyPr vert="horz" wrap="none" lIns="0" tIns="0" rIns="0" bIns="0" rtlCol="0" anchor="ctr">
            <a:noAutofit/>
          </a:bodyPr>
          <a:lstStyle>
            <a:defPPr>
              <a:defRPr lang="zh-CN"/>
            </a:defPPr>
            <a:lvl1pPr indent="0" algn="ctr">
              <a:lnSpc>
                <a:spcPct val="90000"/>
              </a:lnSpc>
              <a:spcBef>
                <a:spcPts val="1000"/>
              </a:spcBef>
              <a:buFont typeface="Arial" panose="020B0604020202020204" pitchFamily="34" charset="0"/>
              <a:buNone/>
              <a:defRPr sz="1600" b="0" baseline="0">
                <a:solidFill>
                  <a:schemeClr val="bg1">
                    <a:lumMod val="6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09600" indent="0">
              <a:lnSpc>
                <a:spcPct val="90000"/>
              </a:lnSpc>
              <a:spcBef>
                <a:spcPts val="500"/>
              </a:spcBef>
              <a:buFont typeface="Arial" panose="020B0604020202020204" pitchFamily="34" charset="0"/>
              <a:buNone/>
              <a:defRPr sz="1600"/>
            </a:lvl2pPr>
            <a:lvl3pPr marL="1219200" indent="0">
              <a:lnSpc>
                <a:spcPct val="90000"/>
              </a:lnSpc>
              <a:spcBef>
                <a:spcPts val="500"/>
              </a:spcBef>
              <a:buFont typeface="Arial" panose="020B0604020202020204" pitchFamily="34" charset="0"/>
              <a:buNone/>
              <a:defRPr sz="1335"/>
            </a:lvl3pPr>
            <a:lvl4pPr marL="1828800" indent="0">
              <a:lnSpc>
                <a:spcPct val="90000"/>
              </a:lnSpc>
              <a:spcBef>
                <a:spcPts val="500"/>
              </a:spcBef>
              <a:buFont typeface="Arial" panose="020B0604020202020204" pitchFamily="34" charset="0"/>
              <a:buNone/>
              <a:defRPr sz="1200"/>
            </a:lvl4pPr>
            <a:lvl5pPr marL="2438400" indent="0">
              <a:lnSpc>
                <a:spcPct val="90000"/>
              </a:lnSpc>
              <a:spcBef>
                <a:spcPts val="500"/>
              </a:spcBef>
              <a:buFont typeface="Arial" panose="020B0604020202020204" pitchFamily="34" charset="0"/>
              <a:buNone/>
              <a:defRPr sz="1200"/>
            </a:lvl5pPr>
            <a:lvl6pPr marL="3048000" indent="0">
              <a:lnSpc>
                <a:spcPct val="90000"/>
              </a:lnSpc>
              <a:spcBef>
                <a:spcPts val="500"/>
              </a:spcBef>
              <a:buFont typeface="Arial" panose="020B0604020202020204" pitchFamily="34" charset="0"/>
              <a:buNone/>
              <a:defRPr sz="1200"/>
            </a:lvl6pPr>
            <a:lvl7pPr marL="3657600" indent="0">
              <a:lnSpc>
                <a:spcPct val="90000"/>
              </a:lnSpc>
              <a:spcBef>
                <a:spcPts val="500"/>
              </a:spcBef>
              <a:buFont typeface="Arial" panose="020B0604020202020204" pitchFamily="34" charset="0"/>
              <a:buNone/>
              <a:defRPr sz="1200"/>
            </a:lvl7pPr>
            <a:lvl8pPr marL="4267200" indent="0">
              <a:lnSpc>
                <a:spcPct val="90000"/>
              </a:lnSpc>
              <a:spcBef>
                <a:spcPts val="500"/>
              </a:spcBef>
              <a:buFont typeface="Arial" panose="020B0604020202020204" pitchFamily="34" charset="0"/>
              <a:buNone/>
              <a:defRPr sz="1200"/>
            </a:lvl8pPr>
            <a:lvl9pPr marL="4876800" indent="0">
              <a:lnSpc>
                <a:spcPct val="90000"/>
              </a:lnSpc>
              <a:spcBef>
                <a:spcPts val="500"/>
              </a:spcBef>
              <a:buFont typeface="Arial" panose="020B0604020202020204" pitchFamily="34" charset="0"/>
              <a:buNone/>
              <a:defRPr sz="1200"/>
            </a:lvl9pPr>
          </a:lstStyle>
          <a:p>
            <a:endParaRPr lang="zh-CN" altLang="en-US" dirty="0"/>
          </a:p>
        </p:txBody>
      </p:sp>
      <p:sp>
        <p:nvSpPr>
          <p:cNvPr id="27" name="标题 3"/>
          <p:cNvSpPr txBox="1">
            <a:spLocks/>
          </p:cNvSpPr>
          <p:nvPr/>
        </p:nvSpPr>
        <p:spPr>
          <a:xfrm>
            <a:off x="508001" y="193829"/>
            <a:ext cx="11157817" cy="660511"/>
          </a:xfrm>
          <a:prstGeom prst="rect">
            <a:avLst/>
          </a:prstGeom>
        </p:spPr>
        <p:txBody>
          <a:bodyPr vert="horz" lIns="0" tIns="0" rIns="0" bIns="0" rtlCol="0" anchor="ctr">
            <a:normAutofit lnSpcReduction="10000"/>
          </a:bodyPr>
          <a:lstStyle>
            <a:defPPr>
              <a:defRPr lang="zh-CN"/>
            </a:defPPr>
            <a:lvl1pPr algn="ctr">
              <a:lnSpc>
                <a:spcPct val="90000"/>
              </a:lnSpc>
              <a:spcBef>
                <a:spcPct val="0"/>
              </a:spcBef>
              <a:buNone/>
              <a:defRPr sz="4800">
                <a:solidFill>
                  <a:schemeClr val="bg2">
                    <a:lumMod val="2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r>
              <a:rPr lang="en-US" altLang="zh-CN" dirty="0"/>
              <a:t>Two Major Applications</a:t>
            </a:r>
          </a:p>
        </p:txBody>
      </p:sp>
      <p:sp>
        <p:nvSpPr>
          <p:cNvPr id="10" name="文本框 9">
            <a:extLst>
              <a:ext uri="{FF2B5EF4-FFF2-40B4-BE49-F238E27FC236}">
                <a16:creationId xmlns:a16="http://schemas.microsoft.com/office/drawing/2014/main" id="{C47324FF-AFBA-FB3D-FA89-318A29B18902}"/>
              </a:ext>
            </a:extLst>
          </p:cNvPr>
          <p:cNvSpPr txBox="1"/>
          <p:nvPr/>
        </p:nvSpPr>
        <p:spPr>
          <a:xfrm>
            <a:off x="711201" y="2760404"/>
            <a:ext cx="11157817" cy="4154984"/>
          </a:xfrm>
          <a:prstGeom prst="rect">
            <a:avLst/>
          </a:prstGeom>
          <a:noFill/>
        </p:spPr>
        <p:txBody>
          <a:bodyPr wrap="square">
            <a:spAutoFit/>
          </a:bodyPr>
          <a:lstStyle/>
          <a:p>
            <a:r>
              <a:rPr lang="en-US" altLang="zh-CN" sz="2000" dirty="0">
                <a:ln w="0"/>
                <a:solidFill>
                  <a:srgbClr val="FF0000"/>
                </a:solidFill>
                <a:effectLst>
                  <a:reflection blurRad="6350" stA="53000" endA="300" endPos="35500" dir="5400000" sy="-90000" algn="bl" rotWithShape="0"/>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Loop analysis</a:t>
            </a:r>
          </a:p>
          <a:p>
            <a:r>
              <a:rPr lang="en-US" altLang="zh-CN" sz="16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By measuring the actual gain and phase (bode plot) of the circuit in a certain frequency  range, the power supply can respond quickly, but it will not produce too much ringing or oscillation.</a:t>
            </a:r>
          </a:p>
          <a:p>
            <a:endParaRPr lang="en-US" altLang="zh-CN" b="0" i="0" dirty="0">
              <a:solidFill>
                <a:srgbClr val="333333"/>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r>
              <a:rPr lang="en-US" altLang="zh-CN" sz="2000" dirty="0">
                <a:ln w="0"/>
                <a:solidFill>
                  <a:srgbClr val="FF0000"/>
                </a:solidFill>
                <a:effectLst>
                  <a:reflection blurRad="6350" stA="53000" endA="300" endPos="35500" dir="5400000" sy="-90000" algn="bl" rotWithShape="0"/>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Switch Loss</a:t>
            </a:r>
          </a:p>
          <a:p>
            <a:r>
              <a:rPr lang="en-US" altLang="zh-CN" sz="16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The power dissipated during a switching cycle can be calculated, which determines the overall efficiency of the thermal effect of the power supply</a:t>
            </a:r>
          </a:p>
          <a:p>
            <a:endParaRPr lang="en-US" altLang="zh-CN" sz="2000" dirty="0">
              <a:ln w="0"/>
              <a:solidFill>
                <a:srgbClr val="FF0000"/>
              </a:solidFill>
              <a:effectLst>
                <a:reflection blurRad="6350" stA="53000" endA="300" endPos="35500" dir="5400000" sy="-90000" algn="bl" rotWithShape="0"/>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r>
              <a:rPr lang="en-US" altLang="zh-CN" sz="2000" dirty="0">
                <a:ln w="0"/>
                <a:solidFill>
                  <a:srgbClr val="FF0000"/>
                </a:solidFill>
                <a:effectLst>
                  <a:reflection blurRad="6350" stA="53000" endA="300" endPos="35500" dir="5400000" sy="-90000" algn="bl" rotWithShape="0"/>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SOA</a:t>
            </a:r>
          </a:p>
          <a:p>
            <a:r>
              <a:rPr lang="en-US" altLang="zh-CN" sz="1600" dirty="0">
                <a:solidFill>
                  <a:srgbClr val="333333"/>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When testing, as soon as the waveform touches an area outside the safe zone, the device is overworked and dangerous.</a:t>
            </a:r>
          </a:p>
          <a:p>
            <a:endParaRPr lang="en-US" altLang="zh-CN" dirty="0">
              <a:solidFill>
                <a:srgbClr val="FF0000"/>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r>
              <a:rPr lang="en-US" altLang="zh-CN" sz="2000" dirty="0">
                <a:ln w="0"/>
                <a:solidFill>
                  <a:srgbClr val="FF0000"/>
                </a:solidFill>
                <a:effectLst>
                  <a:reflection blurRad="6350" stA="53000" endA="300" endPos="35500" dir="5400000" sy="-90000" algn="bl" rotWithShape="0"/>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Oscillation analysis</a:t>
            </a:r>
          </a:p>
          <a:p>
            <a:r>
              <a:rPr lang="en-US" altLang="zh-CN" sz="16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Some new devices, such as silicon carbide, have high oscillation frequencies and require high bandwidth with high accuracy to measure overshoot during double-pulse testing.</a:t>
            </a:r>
          </a:p>
        </p:txBody>
      </p:sp>
      <p:pic>
        <p:nvPicPr>
          <p:cNvPr id="7" name="图片 6">
            <a:extLst>
              <a:ext uri="{FF2B5EF4-FFF2-40B4-BE49-F238E27FC236}">
                <a16:creationId xmlns:a16="http://schemas.microsoft.com/office/drawing/2014/main" id="{31D6CF57-59F5-DEF7-34FD-E9F5364C8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4382" y="948639"/>
            <a:ext cx="4068526" cy="1745128"/>
          </a:xfrm>
          <a:prstGeom prst="rect">
            <a:avLst/>
          </a:prstGeom>
        </p:spPr>
      </p:pic>
      <p:sp>
        <p:nvSpPr>
          <p:cNvPr id="13" name="矩形 12">
            <a:extLst>
              <a:ext uri="{FF2B5EF4-FFF2-40B4-BE49-F238E27FC236}">
                <a16:creationId xmlns:a16="http://schemas.microsoft.com/office/drawing/2014/main" id="{DE95FBC5-A75D-5CA6-7360-925BB94274F8}"/>
              </a:ext>
            </a:extLst>
          </p:cNvPr>
          <p:cNvSpPr/>
          <p:nvPr/>
        </p:nvSpPr>
        <p:spPr>
          <a:xfrm>
            <a:off x="-9092" y="948639"/>
            <a:ext cx="12192000" cy="1745128"/>
          </a:xfrm>
          <a:prstGeom prst="rect">
            <a:avLst/>
          </a:prstGeom>
          <a:gradFill flip="none" rotWithShape="1">
            <a:gsLst>
              <a:gs pos="0">
                <a:schemeClr val="tx1">
                  <a:alpha val="18000"/>
                </a:schemeClr>
              </a:gs>
              <a:gs pos="33000">
                <a:schemeClr val="tx1"/>
              </a:gs>
              <a:gs pos="60000">
                <a:schemeClr val="tx1">
                  <a:alpha val="97000"/>
                </a:schemeClr>
              </a:gs>
              <a:gs pos="100000">
                <a:schemeClr val="tx1">
                  <a:alpha val="61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i="0" dirty="0">
                <a:solidFill>
                  <a:schemeClr val="bg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Power Measurement and Analysis</a:t>
            </a:r>
          </a:p>
        </p:txBody>
      </p:sp>
    </p:spTree>
    <p:extLst>
      <p:ext uri="{BB962C8B-B14F-4D97-AF65-F5344CB8AC3E}">
        <p14:creationId xmlns:p14="http://schemas.microsoft.com/office/powerpoint/2010/main" val="2266185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9078020A-9B8E-2F9D-DFBF-C1B532A9CEB6}"/>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28658EDA-61CF-9A5C-55A3-CD37F0D4B805}"/>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9" name="标题 3">
            <a:extLst>
              <a:ext uri="{FF2B5EF4-FFF2-40B4-BE49-F238E27FC236}">
                <a16:creationId xmlns:a16="http://schemas.microsoft.com/office/drawing/2014/main" id="{A041B1D3-3386-5D47-645D-9811C29CD0C4}"/>
              </a:ext>
            </a:extLst>
          </p:cNvPr>
          <p:cNvSpPr txBox="1">
            <a:spLocks/>
          </p:cNvSpPr>
          <p:nvPr/>
        </p:nvSpPr>
        <p:spPr>
          <a:xfrm>
            <a:off x="508001" y="193829"/>
            <a:ext cx="11157817" cy="660511"/>
          </a:xfrm>
          <a:prstGeom prst="rect">
            <a:avLst/>
          </a:prstGeom>
        </p:spPr>
        <p:txBody>
          <a:bodyPr vert="horz" lIns="0" tIns="0" rIns="0" bIns="0" rtlCol="0" anchor="ctr">
            <a:normAutofit lnSpcReduction="10000"/>
          </a:bodyPr>
          <a:lstStyle>
            <a:defPPr>
              <a:defRPr lang="zh-CN"/>
            </a:defPPr>
            <a:lvl1pPr algn="ctr">
              <a:lnSpc>
                <a:spcPct val="90000"/>
              </a:lnSpc>
              <a:spcBef>
                <a:spcPct val="0"/>
              </a:spcBef>
              <a:buNone/>
              <a:defRPr sz="4800">
                <a:solidFill>
                  <a:schemeClr val="bg2">
                    <a:lumMod val="2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r>
              <a:rPr lang="en-US" altLang="zh-CN" dirty="0"/>
              <a:t>Two Major Applications</a:t>
            </a:r>
          </a:p>
        </p:txBody>
      </p:sp>
      <p:pic>
        <p:nvPicPr>
          <p:cNvPr id="10" name="图片 9">
            <a:extLst>
              <a:ext uri="{FF2B5EF4-FFF2-40B4-BE49-F238E27FC236}">
                <a16:creationId xmlns:a16="http://schemas.microsoft.com/office/drawing/2014/main" id="{5E6A3B87-57A2-3BDA-D2D0-4D971B6BA84B}"/>
              </a:ext>
            </a:extLst>
          </p:cNvPr>
          <p:cNvPicPr>
            <a:picLocks noChangeAspect="1"/>
          </p:cNvPicPr>
          <p:nvPr/>
        </p:nvPicPr>
        <p:blipFill rotWithShape="1">
          <a:blip r:embed="rId3"/>
          <a:srcRect r="3999"/>
          <a:stretch/>
        </p:blipFill>
        <p:spPr>
          <a:xfrm>
            <a:off x="8327182" y="948640"/>
            <a:ext cx="3873910" cy="1745128"/>
          </a:xfrm>
          <a:prstGeom prst="rect">
            <a:avLst/>
          </a:prstGeom>
        </p:spPr>
      </p:pic>
      <p:sp>
        <p:nvSpPr>
          <p:cNvPr id="11" name="矩形 10">
            <a:extLst>
              <a:ext uri="{FF2B5EF4-FFF2-40B4-BE49-F238E27FC236}">
                <a16:creationId xmlns:a16="http://schemas.microsoft.com/office/drawing/2014/main" id="{D126C2B8-2BDC-42B1-FB39-7787FCFBA575}"/>
              </a:ext>
            </a:extLst>
          </p:cNvPr>
          <p:cNvSpPr/>
          <p:nvPr/>
        </p:nvSpPr>
        <p:spPr>
          <a:xfrm>
            <a:off x="9092" y="948639"/>
            <a:ext cx="12192000" cy="1745128"/>
          </a:xfrm>
          <a:prstGeom prst="rect">
            <a:avLst/>
          </a:prstGeom>
          <a:gradFill flip="none" rotWithShape="1">
            <a:gsLst>
              <a:gs pos="0">
                <a:schemeClr val="tx1">
                  <a:alpha val="0"/>
                </a:schemeClr>
              </a:gs>
              <a:gs pos="33000">
                <a:schemeClr val="tx1"/>
              </a:gs>
              <a:gs pos="60000">
                <a:schemeClr val="tx1">
                  <a:alpha val="97000"/>
                </a:schemeClr>
              </a:gs>
              <a:gs pos="100000">
                <a:schemeClr val="tx1">
                  <a:alpha val="61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Automotive Electronic Test and Circuit Design</a:t>
            </a:r>
            <a:endParaRPr lang="zh-CN" altLang="en-US" sz="2800" b="1"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2" name="文本框 11">
            <a:extLst>
              <a:ext uri="{FF2B5EF4-FFF2-40B4-BE49-F238E27FC236}">
                <a16:creationId xmlns:a16="http://schemas.microsoft.com/office/drawing/2014/main" id="{06CDB303-92DD-93AF-08B0-AA8FA82A0F16}"/>
              </a:ext>
            </a:extLst>
          </p:cNvPr>
          <p:cNvSpPr txBox="1"/>
          <p:nvPr/>
        </p:nvSpPr>
        <p:spPr>
          <a:xfrm>
            <a:off x="649476" y="2991266"/>
            <a:ext cx="11016342" cy="3570208"/>
          </a:xfrm>
          <a:prstGeom prst="rect">
            <a:avLst/>
          </a:prstGeom>
          <a:noFill/>
        </p:spPr>
        <p:txBody>
          <a:bodyPr wrap="square">
            <a:spAutoFit/>
          </a:bodyPr>
          <a:lstStyle/>
          <a:p>
            <a:pPr algn="just"/>
            <a:r>
              <a:rPr lang="en-US" altLang="zh-CN" sz="2000" dirty="0">
                <a:ln w="0"/>
                <a:solidFill>
                  <a:srgbClr val="FF0000"/>
                </a:solidFill>
                <a:effectLst>
                  <a:reflection blurRad="6350" stA="53000" endA="300" endPos="35500" dir="5400000" sy="-90000" algn="bl" rotWithShape="0"/>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ECU design and in-vehicle networks</a:t>
            </a:r>
          </a:p>
          <a:p>
            <a:pPr algn="just"/>
            <a:r>
              <a:rPr lang="en-US" altLang="zh-CN" sz="16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Provides CAN FD, CAN, LIN, FlexRay, IIC, SENT triggering and decoding functions, can simultaneously observe the transmission protocol and various sensor analog signal waveforms, and is able to convert complex waveform signals into data.</a:t>
            </a:r>
          </a:p>
          <a:p>
            <a:pPr algn="just"/>
            <a:endParaRPr lang="en-US" altLang="zh-CN" sz="2000" dirty="0">
              <a:ln w="0"/>
              <a:solidFill>
                <a:srgbClr val="FF0000"/>
              </a:solidFill>
              <a:effectLst>
                <a:reflection blurRad="6350" stA="53000" endA="300" endPos="35500" dir="5400000" sy="-90000" algn="bl" rotWithShape="0"/>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pPr algn="just"/>
            <a:r>
              <a:rPr lang="en-US" altLang="zh-CN" sz="2000" dirty="0">
                <a:ln w="0"/>
                <a:solidFill>
                  <a:srgbClr val="FF0000"/>
                </a:solidFill>
                <a:effectLst>
                  <a:reflection blurRad="6350" stA="53000" endA="300" endPos="35500" dir="5400000" sy="-90000" algn="bl" rotWithShape="0"/>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drive system</a:t>
            </a:r>
          </a:p>
          <a:p>
            <a:pPr algn="just"/>
            <a:r>
              <a:rPr lang="en-US" altLang="zh-CN" sz="16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Ignition pulses are important for proper engine operation. Together with the high voltage probe it is possible to capture the shape of the ignition pulses of the individual spark plugs and accurately measure the time intervals between them.</a:t>
            </a:r>
          </a:p>
          <a:p>
            <a:pPr algn="just"/>
            <a:endParaRPr lang="en-US" altLang="zh-CN" dirty="0">
              <a:solidFill>
                <a:srgbClr val="333333"/>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pPr algn="just"/>
            <a:r>
              <a:rPr lang="en-US" altLang="zh-CN" sz="2000" dirty="0">
                <a:ln w="0"/>
                <a:solidFill>
                  <a:srgbClr val="FF0000"/>
                </a:solidFill>
                <a:effectLst>
                  <a:reflection blurRad="6350" stA="53000" endA="300" endPos="35500" dir="5400000" sy="-90000" algn="bl" rotWithShape="0"/>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FFT</a:t>
            </a:r>
          </a:p>
          <a:p>
            <a:pPr algn="just"/>
            <a:r>
              <a:rPr lang="en-US" altLang="zh-CN" sz="16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By observing the frequency range of the noise distribution, we can know which chip or component in the circuit is causing the noise, and we can target the circuit causing the noise for filtering.</a:t>
            </a:r>
          </a:p>
        </p:txBody>
      </p:sp>
    </p:spTree>
    <p:extLst>
      <p:ext uri="{BB962C8B-B14F-4D97-AF65-F5344CB8AC3E}">
        <p14:creationId xmlns:p14="http://schemas.microsoft.com/office/powerpoint/2010/main" val="898018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7A5F70C0-A458-1962-B15C-10E33333443B}"/>
              </a:ext>
            </a:extLst>
          </p:cNvPr>
          <p:cNvSpPr txBox="1">
            <a:spLocks/>
          </p:cNvSpPr>
          <p:nvPr/>
        </p:nvSpPr>
        <p:spPr>
          <a:xfrm>
            <a:off x="508001" y="880885"/>
            <a:ext cx="11157817" cy="231007"/>
          </a:xfrm>
          <a:prstGeom prst="rect">
            <a:avLst/>
          </a:prstGeom>
        </p:spPr>
        <p:txBody>
          <a:bodyPr vert="horz" wrap="none" lIns="0" tIns="0" rIns="0" bIns="0" rtlCol="0" anchor="ctr">
            <a:noAutofit/>
          </a:bodyPr>
          <a:lstStyle>
            <a:defPPr>
              <a:defRPr lang="zh-CN"/>
            </a:defPPr>
            <a:lvl1pPr indent="0" algn="ctr">
              <a:lnSpc>
                <a:spcPct val="90000"/>
              </a:lnSpc>
              <a:spcBef>
                <a:spcPts val="1000"/>
              </a:spcBef>
              <a:buFont typeface="Arial" panose="020B0604020202020204" pitchFamily="34" charset="0"/>
              <a:buNone/>
              <a:defRPr sz="1600" b="0" baseline="0">
                <a:solidFill>
                  <a:schemeClr val="bg1">
                    <a:lumMod val="6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09600" indent="0">
              <a:lnSpc>
                <a:spcPct val="90000"/>
              </a:lnSpc>
              <a:spcBef>
                <a:spcPts val="500"/>
              </a:spcBef>
              <a:buFont typeface="Arial" panose="020B0604020202020204" pitchFamily="34" charset="0"/>
              <a:buNone/>
              <a:defRPr sz="1600"/>
            </a:lvl2pPr>
            <a:lvl3pPr marL="1219200" indent="0">
              <a:lnSpc>
                <a:spcPct val="90000"/>
              </a:lnSpc>
              <a:spcBef>
                <a:spcPts val="500"/>
              </a:spcBef>
              <a:buFont typeface="Arial" panose="020B0604020202020204" pitchFamily="34" charset="0"/>
              <a:buNone/>
              <a:defRPr sz="1335"/>
            </a:lvl3pPr>
            <a:lvl4pPr marL="1828800" indent="0">
              <a:lnSpc>
                <a:spcPct val="90000"/>
              </a:lnSpc>
              <a:spcBef>
                <a:spcPts val="500"/>
              </a:spcBef>
              <a:buFont typeface="Arial" panose="020B0604020202020204" pitchFamily="34" charset="0"/>
              <a:buNone/>
              <a:defRPr sz="1200"/>
            </a:lvl4pPr>
            <a:lvl5pPr marL="2438400" indent="0">
              <a:lnSpc>
                <a:spcPct val="90000"/>
              </a:lnSpc>
              <a:spcBef>
                <a:spcPts val="500"/>
              </a:spcBef>
              <a:buFont typeface="Arial" panose="020B0604020202020204" pitchFamily="34" charset="0"/>
              <a:buNone/>
              <a:defRPr sz="1200"/>
            </a:lvl5pPr>
            <a:lvl6pPr marL="3048000" indent="0">
              <a:lnSpc>
                <a:spcPct val="90000"/>
              </a:lnSpc>
              <a:spcBef>
                <a:spcPts val="500"/>
              </a:spcBef>
              <a:buFont typeface="Arial" panose="020B0604020202020204" pitchFamily="34" charset="0"/>
              <a:buNone/>
              <a:defRPr sz="1200"/>
            </a:lvl6pPr>
            <a:lvl7pPr marL="3657600" indent="0">
              <a:lnSpc>
                <a:spcPct val="90000"/>
              </a:lnSpc>
              <a:spcBef>
                <a:spcPts val="500"/>
              </a:spcBef>
              <a:buFont typeface="Arial" panose="020B0604020202020204" pitchFamily="34" charset="0"/>
              <a:buNone/>
              <a:defRPr sz="1200"/>
            </a:lvl7pPr>
            <a:lvl8pPr marL="4267200" indent="0">
              <a:lnSpc>
                <a:spcPct val="90000"/>
              </a:lnSpc>
              <a:spcBef>
                <a:spcPts val="500"/>
              </a:spcBef>
              <a:buFont typeface="Arial" panose="020B0604020202020204" pitchFamily="34" charset="0"/>
              <a:buNone/>
              <a:defRPr sz="1200"/>
            </a:lvl8pPr>
            <a:lvl9pPr marL="4876800" indent="0">
              <a:lnSpc>
                <a:spcPct val="90000"/>
              </a:lnSpc>
              <a:spcBef>
                <a:spcPts val="500"/>
              </a:spcBef>
              <a:buFont typeface="Arial" panose="020B0604020202020204" pitchFamily="34" charset="0"/>
              <a:buNone/>
              <a:defRPr sz="1200"/>
            </a:lvl9pPr>
          </a:lstStyle>
          <a:p>
            <a:endParaRPr lang="zh-CN" altLang="en-US" dirty="0"/>
          </a:p>
        </p:txBody>
      </p:sp>
      <p:graphicFrame>
        <p:nvGraphicFramePr>
          <p:cNvPr id="4" name="表格 3">
            <a:extLst>
              <a:ext uri="{FF2B5EF4-FFF2-40B4-BE49-F238E27FC236}">
                <a16:creationId xmlns:a16="http://schemas.microsoft.com/office/drawing/2014/main" id="{E793A85A-C159-2AED-4194-655BA7A451FD}"/>
              </a:ext>
            </a:extLst>
          </p:cNvPr>
          <p:cNvGraphicFramePr>
            <a:graphicFrameLocks noGrp="1"/>
          </p:cNvGraphicFramePr>
          <p:nvPr>
            <p:extLst>
              <p:ext uri="{D42A27DB-BD31-4B8C-83A1-F6EECF244321}">
                <p14:modId xmlns:p14="http://schemas.microsoft.com/office/powerpoint/2010/main" val="3789129000"/>
              </p:ext>
            </p:extLst>
          </p:nvPr>
        </p:nvGraphicFramePr>
        <p:xfrm>
          <a:off x="4012660" y="854340"/>
          <a:ext cx="7446369" cy="5776671"/>
        </p:xfrm>
        <a:graphic>
          <a:graphicData uri="http://schemas.openxmlformats.org/drawingml/2006/table">
            <a:tbl>
              <a:tblPr>
                <a:tableStyleId>{5C22544A-7EE6-4342-B048-85BDC9FD1C3A}</a:tableStyleId>
              </a:tblPr>
              <a:tblGrid>
                <a:gridCol w="1795101">
                  <a:extLst>
                    <a:ext uri="{9D8B030D-6E8A-4147-A177-3AD203B41FA5}">
                      <a16:colId xmlns:a16="http://schemas.microsoft.com/office/drawing/2014/main" val="2770422617"/>
                    </a:ext>
                  </a:extLst>
                </a:gridCol>
                <a:gridCol w="2826407">
                  <a:extLst>
                    <a:ext uri="{9D8B030D-6E8A-4147-A177-3AD203B41FA5}">
                      <a16:colId xmlns:a16="http://schemas.microsoft.com/office/drawing/2014/main" val="3319924782"/>
                    </a:ext>
                  </a:extLst>
                </a:gridCol>
                <a:gridCol w="2824861">
                  <a:extLst>
                    <a:ext uri="{9D8B030D-6E8A-4147-A177-3AD203B41FA5}">
                      <a16:colId xmlns:a16="http://schemas.microsoft.com/office/drawing/2014/main" val="2513280274"/>
                    </a:ext>
                  </a:extLst>
                </a:gridCol>
              </a:tblGrid>
              <a:tr h="347846">
                <a:tc>
                  <a:txBody>
                    <a:bodyPr/>
                    <a:lstStyle/>
                    <a:p>
                      <a:pPr algn="ctr" fontAlgn="ctr"/>
                      <a:r>
                        <a:rPr lang="en-US" altLang="zh-CN" sz="1600" u="none" strike="noStrike" dirty="0">
                          <a:solidFill>
                            <a:schemeClr val="bg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models</a:t>
                      </a:r>
                      <a:endParaRPr lang="zh-CN" altLang="en-US" sz="1600" b="0" i="0" u="none" strike="noStrike" dirty="0">
                        <a:solidFill>
                          <a:schemeClr val="bg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0" marR="0" marT="0" marB="0" anchor="ctr">
                    <a:lnB w="12700" cap="flat" cmpd="sng" algn="ctr">
                      <a:solidFill>
                        <a:schemeClr val="tx1"/>
                      </a:solidFill>
                      <a:prstDash val="solid"/>
                      <a:round/>
                      <a:headEnd type="none" w="med" len="med"/>
                      <a:tailEnd type="none" w="med" len="med"/>
                    </a:lnB>
                    <a:solidFill>
                      <a:srgbClr val="003A8F"/>
                    </a:solidFill>
                  </a:tcPr>
                </a:tc>
                <a:tc>
                  <a:txBody>
                    <a:bodyPr/>
                    <a:lstStyle/>
                    <a:p>
                      <a:pPr algn="ctr" fontAlgn="b"/>
                      <a:r>
                        <a:rPr lang="en-US" sz="1600" u="none" strike="noStrike" dirty="0">
                          <a:solidFill>
                            <a:schemeClr val="bg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Siglent SDS3000X HD</a:t>
                      </a:r>
                      <a:endParaRPr lang="en-US" sz="1600" b="0" i="0" u="none" strike="noStrike" dirty="0">
                        <a:solidFill>
                          <a:schemeClr val="bg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0" marR="0" marT="0" marB="0" anchor="ctr">
                    <a:lnB w="12700" cap="flat" cmpd="sng" algn="ctr">
                      <a:solidFill>
                        <a:schemeClr val="tx1"/>
                      </a:solidFill>
                      <a:prstDash val="solid"/>
                      <a:round/>
                      <a:headEnd type="none" w="med" len="med"/>
                      <a:tailEnd type="none" w="med" len="med"/>
                    </a:lnB>
                    <a:solidFill>
                      <a:srgbClr val="003A8F"/>
                    </a:solidFill>
                  </a:tcPr>
                </a:tc>
                <a:tc>
                  <a:txBody>
                    <a:bodyPr/>
                    <a:lstStyle/>
                    <a:p>
                      <a:pPr algn="ctr" fontAlgn="ctr"/>
                      <a:r>
                        <a:rPr lang="en-US" sz="1600" u="none" strike="noStrike" dirty="0">
                          <a:solidFill>
                            <a:schemeClr val="bg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RIGOL DHO4000</a:t>
                      </a:r>
                      <a:endParaRPr lang="en-US" sz="1600" b="0" i="0" u="none" strike="noStrike" dirty="0">
                        <a:solidFill>
                          <a:schemeClr val="bg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0" marR="0" marT="0" marB="0" anchor="ctr">
                    <a:lnB w="12700" cap="flat" cmpd="sng" algn="ctr">
                      <a:solidFill>
                        <a:schemeClr val="tx1"/>
                      </a:solidFill>
                      <a:prstDash val="solid"/>
                      <a:round/>
                      <a:headEnd type="none" w="med" len="med"/>
                      <a:tailEnd type="none" w="med" len="med"/>
                    </a:lnB>
                    <a:solidFill>
                      <a:srgbClr val="003A8F"/>
                    </a:solidFill>
                  </a:tcPr>
                </a:tc>
                <a:extLst>
                  <a:ext uri="{0D108BD9-81ED-4DB2-BD59-A6C34878D82A}">
                    <a16:rowId xmlns:a16="http://schemas.microsoft.com/office/drawing/2014/main" val="3210764019"/>
                  </a:ext>
                </a:extLst>
              </a:tr>
              <a:tr h="225347">
                <a:tc>
                  <a:txBody>
                    <a:bodyPr/>
                    <a:lstStyle/>
                    <a:p>
                      <a:pPr algn="ctr" fontAlgn="ctr"/>
                      <a:r>
                        <a:rPr lang="en-US" sz="1100" b="0" i="0" u="none" strike="noStrike">
                          <a:solidFill>
                            <a:srgbClr val="000000"/>
                          </a:solidFill>
                          <a:effectLst/>
                          <a:latin typeface="阿里巴巴普惠体 M" panose="00020600040101010101" pitchFamily="18" charset="-122"/>
                          <a:ea typeface="阿里巴巴普惠体 M" panose="00020600040101010101" pitchFamily="18" charset="-122"/>
                        </a:rPr>
                        <a:t>channels</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altLang="zh-CN" sz="900" b="0" i="0" u="none" strike="noStrike">
                          <a:solidFill>
                            <a:srgbClr val="000000"/>
                          </a:solidFill>
                          <a:effectLst/>
                          <a:latin typeface="阿里巴巴普惠体 M" panose="00020600040101010101" pitchFamily="18" charset="-122"/>
                          <a:ea typeface="阿里巴巴普惠体 M" panose="00020600040101010101" pitchFamily="18" charset="-122"/>
                        </a:rPr>
                        <a:t>4</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altLang="zh-CN" sz="900" b="0" i="0" u="none" strike="noStrike">
                          <a:solidFill>
                            <a:srgbClr val="000000"/>
                          </a:solidFill>
                          <a:effectLst/>
                          <a:latin typeface="阿里巴巴普惠体 M" panose="00020600040101010101" pitchFamily="18" charset="-122"/>
                          <a:ea typeface="阿里巴巴普惠体 M" panose="00020600040101010101" pitchFamily="18" charset="-122"/>
                        </a:rPr>
                        <a:t>4</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1704407"/>
                  </a:ext>
                </a:extLst>
              </a:tr>
              <a:tr h="149726">
                <a:tc>
                  <a:txBody>
                    <a:bodyPr/>
                    <a:lstStyle/>
                    <a:p>
                      <a:pPr algn="ctr" fontAlgn="ctr"/>
                      <a:r>
                        <a:rPr lang="en-US" sz="1100" b="0" i="0" u="none" strike="noStrike">
                          <a:solidFill>
                            <a:srgbClr val="000000"/>
                          </a:solidFill>
                          <a:effectLst/>
                          <a:latin typeface="阿里巴巴普惠体 M" panose="00020600040101010101" pitchFamily="18" charset="-122"/>
                          <a:ea typeface="阿里巴巴普惠体 M" panose="00020600040101010101" pitchFamily="18" charset="-122"/>
                        </a:rPr>
                        <a:t>Bandwidth</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de-DE" sz="900" b="0" i="0" u="none" strike="noStrike" dirty="0">
                          <a:solidFill>
                            <a:srgbClr val="FF0000"/>
                          </a:solidFill>
                          <a:effectLst/>
                          <a:latin typeface="阿里巴巴普惠体 M" panose="00020600040101010101" pitchFamily="18" charset="-122"/>
                          <a:ea typeface="阿里巴巴普惠体 M" panose="00020600040101010101" pitchFamily="18" charset="-122"/>
                        </a:rPr>
                        <a:t>350 /500 MHz, 1 GHz</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阿里巴巴普惠体 M" panose="00020600040101010101" pitchFamily="18" charset="-122"/>
                          <a:ea typeface="阿里巴巴普惠体 M" panose="00020600040101010101" pitchFamily="18" charset="-122"/>
                        </a:rPr>
                        <a:t>200/400/800 MHz</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2089923"/>
                  </a:ext>
                </a:extLst>
              </a:tr>
              <a:tr h="386751">
                <a:tc>
                  <a:txBody>
                    <a:bodyPr/>
                    <a:lstStyle/>
                    <a:p>
                      <a:pPr algn="ctr" fontAlgn="ctr"/>
                      <a:r>
                        <a:rPr lang="en-US" sz="1100" b="0" i="0" u="none" strike="noStrike">
                          <a:solidFill>
                            <a:srgbClr val="000000"/>
                          </a:solidFill>
                          <a:effectLst/>
                          <a:latin typeface="阿里巴巴普惠体 M" panose="00020600040101010101" pitchFamily="18" charset="-122"/>
                          <a:ea typeface="阿里巴巴普惠体 M" panose="00020600040101010101" pitchFamily="18" charset="-122"/>
                        </a:rPr>
                        <a:t>Vertical resolution</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阿里巴巴普惠体 M" panose="00020600040101010101" pitchFamily="18" charset="-122"/>
                          <a:ea typeface="阿里巴巴普惠体 M" panose="00020600040101010101" pitchFamily="18" charset="-122"/>
                        </a:rPr>
                        <a:t>12-bit</a:t>
                      </a:r>
                      <a:br>
                        <a:rPr lang="en-US" sz="900" b="0" i="0" u="none" strike="noStrike">
                          <a:solidFill>
                            <a:srgbClr val="000000"/>
                          </a:solidFill>
                          <a:effectLst/>
                          <a:latin typeface="阿里巴巴普惠体 M" panose="00020600040101010101" pitchFamily="18" charset="-122"/>
                          <a:ea typeface="阿里巴巴普惠体 M" panose="00020600040101010101" pitchFamily="18" charset="-122"/>
                        </a:rPr>
                      </a:br>
                      <a:r>
                        <a:rPr lang="en-US" sz="900" b="0" i="0" u="none" strike="noStrike">
                          <a:solidFill>
                            <a:srgbClr val="000000"/>
                          </a:solidFill>
                          <a:effectLst/>
                          <a:latin typeface="阿里巴巴普惠体 M" panose="00020600040101010101" pitchFamily="18" charset="-122"/>
                          <a:ea typeface="阿里巴巴普惠体 M" panose="00020600040101010101" pitchFamily="18" charset="-122"/>
                        </a:rPr>
                        <a:t>16-bit（ERES）</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阿里巴巴普惠体 M" panose="00020600040101010101" pitchFamily="18" charset="-122"/>
                          <a:ea typeface="阿里巴巴普惠体 M" panose="00020600040101010101" pitchFamily="18" charset="-122"/>
                        </a:rPr>
                        <a:t>12-bit</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9162278"/>
                  </a:ext>
                </a:extLst>
              </a:tr>
              <a:tr h="302691">
                <a:tc>
                  <a:txBody>
                    <a:bodyPr/>
                    <a:lstStyle/>
                    <a:p>
                      <a:pPr algn="ctr" fontAlgn="ctr"/>
                      <a:r>
                        <a:rPr lang="en-US" sz="1100" b="0" i="0" u="none" strike="noStrike">
                          <a:solidFill>
                            <a:srgbClr val="000000"/>
                          </a:solidFill>
                          <a:effectLst/>
                          <a:latin typeface="阿里巴巴普惠体 M" panose="00020600040101010101" pitchFamily="18" charset="-122"/>
                          <a:ea typeface="阿里巴巴普惠体 M" panose="00020600040101010101" pitchFamily="18" charset="-122"/>
                        </a:rPr>
                        <a:t>Sample rate </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t>One/Two channel mode:4 GSa/s</a:t>
                      </a:r>
                      <a:b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br>
                      <a: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t>Four channel mode: 2 GSa/s</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阿里巴巴普惠体 M" panose="00020600040101010101" pitchFamily="18" charset="-122"/>
                          <a:ea typeface="阿里巴巴普惠体 M" panose="00020600040101010101" pitchFamily="18" charset="-122"/>
                        </a:rPr>
                        <a:t>One channel mode:4 GSa/s</a:t>
                      </a:r>
                      <a:br>
                        <a:rPr lang="en-US" sz="900" b="0" i="0" u="none" strike="noStrike">
                          <a:solidFill>
                            <a:srgbClr val="000000"/>
                          </a:solidFill>
                          <a:effectLst/>
                          <a:latin typeface="阿里巴巴普惠体 M" panose="00020600040101010101" pitchFamily="18" charset="-122"/>
                          <a:ea typeface="阿里巴巴普惠体 M" panose="00020600040101010101" pitchFamily="18" charset="-122"/>
                        </a:rPr>
                      </a:br>
                      <a:r>
                        <a:rPr lang="en-US" sz="900" b="0" i="0" u="none" strike="noStrike">
                          <a:solidFill>
                            <a:srgbClr val="000000"/>
                          </a:solidFill>
                          <a:effectLst/>
                          <a:latin typeface="阿里巴巴普惠体 M" panose="00020600040101010101" pitchFamily="18" charset="-122"/>
                          <a:ea typeface="阿里巴巴普惠体 M" panose="00020600040101010101" pitchFamily="18" charset="-122"/>
                        </a:rPr>
                        <a:t>Two channel mode: 2 GSa/s</a:t>
                      </a:r>
                      <a:br>
                        <a:rPr lang="en-US" sz="900" b="0" i="0" u="none" strike="noStrike">
                          <a:solidFill>
                            <a:srgbClr val="000000"/>
                          </a:solidFill>
                          <a:effectLst/>
                          <a:latin typeface="阿里巴巴普惠体 M" panose="00020600040101010101" pitchFamily="18" charset="-122"/>
                          <a:ea typeface="阿里巴巴普惠体 M" panose="00020600040101010101" pitchFamily="18" charset="-122"/>
                        </a:rPr>
                      </a:br>
                      <a:r>
                        <a:rPr lang="en-US" sz="900" b="0" i="0" u="none" strike="noStrike">
                          <a:solidFill>
                            <a:srgbClr val="000000"/>
                          </a:solidFill>
                          <a:effectLst/>
                          <a:latin typeface="阿里巴巴普惠体 M" panose="00020600040101010101" pitchFamily="18" charset="-122"/>
                          <a:ea typeface="阿里巴巴普惠体 M" panose="00020600040101010101" pitchFamily="18" charset="-122"/>
                        </a:rPr>
                        <a:t>Four channel mode: 1GSa/s</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6623112"/>
                  </a:ext>
                </a:extLst>
              </a:tr>
              <a:tr h="801404">
                <a:tc>
                  <a:txBody>
                    <a:bodyPr/>
                    <a:lstStyle/>
                    <a:p>
                      <a:pPr algn="ctr" fontAlgn="ctr"/>
                      <a:r>
                        <a:rPr lang="en-US" sz="900" b="0" i="0" u="none" strike="noStrike" kern="1200">
                          <a:solidFill>
                            <a:srgbClr val="000000"/>
                          </a:solidFill>
                          <a:effectLst/>
                          <a:latin typeface="阿里巴巴普惠体 M" panose="00020600040101010101" pitchFamily="18" charset="-122"/>
                          <a:ea typeface="阿里巴巴普惠体 M" panose="00020600040101010101" pitchFamily="18" charset="-122"/>
                          <a:cs typeface="+mn-cs"/>
                        </a:rPr>
                        <a:t>Memory depth</a:t>
                      </a:r>
                      <a:br>
                        <a:rPr lang="en-US" sz="900" b="0" i="0" u="none" strike="noStrike" kern="1200">
                          <a:solidFill>
                            <a:srgbClr val="000000"/>
                          </a:solidFill>
                          <a:effectLst/>
                          <a:latin typeface="阿里巴巴普惠体 M" panose="00020600040101010101" pitchFamily="18" charset="-122"/>
                          <a:ea typeface="阿里巴巴普惠体 M" panose="00020600040101010101" pitchFamily="18" charset="-122"/>
                          <a:cs typeface="+mn-cs"/>
                        </a:rPr>
                      </a:br>
                      <a:r>
                        <a:rPr lang="en-US" sz="900" b="0" i="0" u="none" strike="noStrike" kern="1200">
                          <a:solidFill>
                            <a:srgbClr val="000000"/>
                          </a:solidFill>
                          <a:effectLst/>
                          <a:latin typeface="阿里巴巴普惠体 M" panose="00020600040101010101" pitchFamily="18" charset="-122"/>
                          <a:ea typeface="阿里巴巴普惠体 M" panose="00020600040101010101" pitchFamily="18" charset="-122"/>
                          <a:cs typeface="+mn-cs"/>
                        </a:rPr>
                        <a:t>(Max.)</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altLang="zh-CN" sz="900" b="0" i="0" u="none" strike="noStrike" kern="1200" dirty="0">
                          <a:solidFill>
                            <a:srgbClr val="FF0000"/>
                          </a:solidFill>
                          <a:effectLst/>
                          <a:latin typeface="阿里巴巴普惠体 M" panose="00020600040101010101" pitchFamily="18" charset="-122"/>
                          <a:ea typeface="阿里巴巴普惠体 M" panose="00020600040101010101" pitchFamily="18" charset="-122"/>
                          <a:cs typeface="+mn-cs"/>
                        </a:rPr>
                        <a:t>400 Mpts/ch (interleaving mode: single-channel</a:t>
                      </a:r>
                    </a:p>
                    <a:p>
                      <a:pPr algn="l" fontAlgn="ctr"/>
                      <a:r>
                        <a:rPr lang="en-US" altLang="zh-CN" sz="900" b="0" i="0" u="none" strike="noStrike" kern="1200" dirty="0">
                          <a:solidFill>
                            <a:srgbClr val="FF0000"/>
                          </a:solidFill>
                          <a:effectLst/>
                          <a:latin typeface="阿里巴巴普惠体 M" panose="00020600040101010101" pitchFamily="18" charset="-122"/>
                          <a:ea typeface="阿里巴巴普惠体 M" panose="00020600040101010101" pitchFamily="18" charset="-122"/>
                          <a:cs typeface="+mn-cs"/>
                        </a:rPr>
                        <a:t>200 Mpts/ch (interleaving mode: dual-channel)</a:t>
                      </a:r>
                    </a:p>
                    <a:p>
                      <a:pPr algn="l" fontAlgn="ctr"/>
                      <a:r>
                        <a:rPr lang="en-US" altLang="zh-CN" sz="900" b="0" i="0" u="none" strike="noStrike" kern="1200" dirty="0">
                          <a:solidFill>
                            <a:srgbClr val="FF0000"/>
                          </a:solidFill>
                          <a:effectLst/>
                          <a:latin typeface="阿里巴巴普惠体 M" panose="00020600040101010101" pitchFamily="18" charset="-122"/>
                          <a:ea typeface="阿里巴巴普惠体 M" panose="00020600040101010101" pitchFamily="18" charset="-122"/>
                          <a:cs typeface="+mn-cs"/>
                        </a:rPr>
                        <a:t>100 Mpts/ch (non-interleaving mode)</a:t>
                      </a:r>
                      <a:endParaRPr lang="en-US" sz="900" b="0" i="0" u="none" strike="noStrike" kern="1200" dirty="0">
                        <a:solidFill>
                          <a:srgbClr val="FF0000"/>
                        </a:solidFill>
                        <a:effectLst/>
                        <a:latin typeface="阿里巴巴普惠体 M" panose="00020600040101010101" pitchFamily="18" charset="-122"/>
                        <a:ea typeface="阿里巴巴普惠体 M" panose="00020600040101010101" pitchFamily="18" charset="-122"/>
                        <a:cs typeface="+mn-cs"/>
                      </a:endParaRP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t>standard:</a:t>
                      </a:r>
                      <a:b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br>
                      <a: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t>One channel mode:250 Mpts/ch</a:t>
                      </a:r>
                      <a:b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br>
                      <a: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t>Two channel mode:125 Mpts/ch</a:t>
                      </a:r>
                      <a:b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br>
                      <a: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t>Four channel mode: 62.5 Mpts/ch</a:t>
                      </a:r>
                      <a:b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br>
                      <a: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t>optional:</a:t>
                      </a:r>
                      <a:b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br>
                      <a: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t>One channel mode:500 Mpts/ch</a:t>
                      </a:r>
                      <a:b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br>
                      <a: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t>Two channel mode:250 Mpts/ch</a:t>
                      </a:r>
                      <a:b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br>
                      <a: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t>Four channel mode:125 Mpts/ch</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7951369"/>
                  </a:ext>
                </a:extLst>
              </a:tr>
              <a:tr h="299452">
                <a:tc>
                  <a:txBody>
                    <a:bodyPr/>
                    <a:lstStyle/>
                    <a:p>
                      <a:pPr algn="ctr" fontAlgn="ctr"/>
                      <a:r>
                        <a:rPr lang="en-US" sz="1100" b="0" i="0" u="none" strike="noStrike">
                          <a:solidFill>
                            <a:srgbClr val="000000"/>
                          </a:solidFill>
                          <a:effectLst/>
                          <a:latin typeface="阿里巴巴普惠体 M" panose="00020600040101010101" pitchFamily="18" charset="-122"/>
                          <a:ea typeface="阿里巴巴普惠体 M" panose="00020600040101010101" pitchFamily="18" charset="-122"/>
                        </a:rPr>
                        <a:t>Waveform capture rate </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pt-BR" sz="900" b="0" i="0" u="none" strike="noStrike">
                          <a:solidFill>
                            <a:srgbClr val="000000"/>
                          </a:solidFill>
                          <a:effectLst/>
                          <a:latin typeface="阿里巴巴普惠体 M" panose="00020600040101010101" pitchFamily="18" charset="-122"/>
                          <a:ea typeface="阿里巴巴普惠体 M" panose="00020600040101010101" pitchFamily="18" charset="-122"/>
                        </a:rPr>
                        <a:t>Normal mode：200,000 wfm/s;</a:t>
                      </a:r>
                      <a:br>
                        <a:rPr lang="pt-BR" sz="900" b="0" i="0" u="none" strike="noStrike">
                          <a:solidFill>
                            <a:srgbClr val="000000"/>
                          </a:solidFill>
                          <a:effectLst/>
                          <a:latin typeface="阿里巴巴普惠体 M" panose="00020600040101010101" pitchFamily="18" charset="-122"/>
                          <a:ea typeface="阿里巴巴普惠体 M" panose="00020600040101010101" pitchFamily="18" charset="-122"/>
                        </a:rPr>
                      </a:br>
                      <a:r>
                        <a:rPr lang="pt-BR" sz="900" b="0" i="0" u="none" strike="noStrike">
                          <a:solidFill>
                            <a:srgbClr val="000000"/>
                          </a:solidFill>
                          <a:effectLst/>
                          <a:latin typeface="阿里巴巴普惠体 M" panose="00020600040101010101" pitchFamily="18" charset="-122"/>
                          <a:ea typeface="阿里巴巴普惠体 M" panose="00020600040101010101" pitchFamily="18" charset="-122"/>
                        </a:rPr>
                        <a:t>Sequence mode：890,000 wfm/s</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fr-FR" sz="900" b="0" i="0" u="none" strike="noStrike">
                          <a:solidFill>
                            <a:srgbClr val="000000"/>
                          </a:solidFill>
                          <a:effectLst/>
                          <a:latin typeface="阿里巴巴普惠体 M" panose="00020600040101010101" pitchFamily="18" charset="-122"/>
                          <a:ea typeface="阿里巴巴普惠体 M" panose="00020600040101010101" pitchFamily="18" charset="-122"/>
                        </a:rPr>
                        <a:t>Vector Mode:50,000 wfms/s</a:t>
                      </a:r>
                      <a:br>
                        <a:rPr lang="fr-FR" sz="900" b="0" i="0" u="none" strike="noStrike">
                          <a:solidFill>
                            <a:srgbClr val="000000"/>
                          </a:solidFill>
                          <a:effectLst/>
                          <a:latin typeface="阿里巴巴普惠体 M" panose="00020600040101010101" pitchFamily="18" charset="-122"/>
                          <a:ea typeface="阿里巴巴普惠体 M" panose="00020600040101010101" pitchFamily="18" charset="-122"/>
                        </a:rPr>
                      </a:br>
                      <a:r>
                        <a:rPr lang="fr-FR" sz="900" b="0" i="0" u="none" strike="noStrike">
                          <a:solidFill>
                            <a:srgbClr val="000000"/>
                          </a:solidFill>
                          <a:effectLst/>
                          <a:latin typeface="阿里巴巴普惠体 M" panose="00020600040101010101" pitchFamily="18" charset="-122"/>
                          <a:ea typeface="阿里巴巴普惠体 M" panose="00020600040101010101" pitchFamily="18" charset="-122"/>
                        </a:rPr>
                        <a:t>UltraAcquire Mode:1,500,000 wfms/s </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8998634"/>
                  </a:ext>
                </a:extLst>
              </a:tr>
              <a:tr h="449178">
                <a:tc>
                  <a:txBody>
                    <a:bodyPr/>
                    <a:lstStyle/>
                    <a:p>
                      <a:pPr algn="ctr" fontAlgn="ctr"/>
                      <a:r>
                        <a:rPr lang="en-US" sz="1100" b="0" i="0" u="none" strike="noStrike">
                          <a:solidFill>
                            <a:srgbClr val="000000"/>
                          </a:solidFill>
                          <a:effectLst/>
                          <a:latin typeface="阿里巴巴普惠体 M" panose="00020600040101010101" pitchFamily="18" charset="-122"/>
                          <a:ea typeface="阿里巴巴普惠体 M" panose="00020600040101010101" pitchFamily="18" charset="-122"/>
                        </a:rPr>
                        <a:t>Noise floor</a:t>
                      </a:r>
                      <a:br>
                        <a:rPr lang="en-US" sz="1100" b="0" i="0" u="none" strike="noStrike">
                          <a:solidFill>
                            <a:srgbClr val="000000"/>
                          </a:solidFill>
                          <a:effectLst/>
                          <a:latin typeface="阿里巴巴普惠体 M" panose="00020600040101010101" pitchFamily="18" charset="-122"/>
                          <a:ea typeface="阿里巴巴普惠体 M" panose="00020600040101010101" pitchFamily="18" charset="-122"/>
                        </a:rPr>
                      </a:br>
                      <a:r>
                        <a:rPr lang="en-US" sz="1100" b="0" i="0" u="none" strike="noStrike">
                          <a:solidFill>
                            <a:srgbClr val="000000"/>
                          </a:solidFill>
                          <a:effectLst/>
                          <a:latin typeface="阿里巴巴普惠体 M" panose="00020600040101010101" pitchFamily="18" charset="-122"/>
                          <a:ea typeface="阿里巴巴普惠体 M" panose="00020600040101010101" pitchFamily="18" charset="-122"/>
                        </a:rPr>
                        <a:t>（50Ω,1mV/div)</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de-DE" sz="900" b="0" i="0" u="none" strike="noStrike" dirty="0">
                          <a:solidFill>
                            <a:srgbClr val="000000"/>
                          </a:solidFill>
                          <a:effectLst/>
                          <a:latin typeface="阿里巴巴普惠体 M" panose="00020600040101010101" pitchFamily="18" charset="-122"/>
                          <a:ea typeface="阿里巴巴普惠体 M" panose="00020600040101010101" pitchFamily="18" charset="-122"/>
                        </a:rPr>
                        <a:t>70 µVms@350MHz</a:t>
                      </a:r>
                      <a:br>
                        <a:rPr lang="de-DE" sz="900" b="0" i="0" u="none" strike="noStrike" dirty="0">
                          <a:solidFill>
                            <a:srgbClr val="000000"/>
                          </a:solidFill>
                          <a:effectLst/>
                          <a:latin typeface="阿里巴巴普惠体 M" panose="00020600040101010101" pitchFamily="18" charset="-122"/>
                          <a:ea typeface="阿里巴巴普惠体 M" panose="00020600040101010101" pitchFamily="18" charset="-122"/>
                        </a:rPr>
                      </a:br>
                      <a:r>
                        <a:rPr lang="de-DE" sz="900" b="0" i="0" u="none" strike="noStrike" dirty="0">
                          <a:solidFill>
                            <a:srgbClr val="000000"/>
                          </a:solidFill>
                          <a:effectLst/>
                          <a:latin typeface="阿里巴巴普惠体 M" panose="00020600040101010101" pitchFamily="18" charset="-122"/>
                          <a:ea typeface="阿里巴巴普惠体 M" panose="00020600040101010101" pitchFamily="18" charset="-122"/>
                        </a:rPr>
                        <a:t>90 µVms@500MHz</a:t>
                      </a:r>
                      <a:br>
                        <a:rPr lang="de-DE" sz="900" b="0" i="0" u="none" strike="noStrike" dirty="0">
                          <a:solidFill>
                            <a:srgbClr val="000000"/>
                          </a:solidFill>
                          <a:effectLst/>
                          <a:latin typeface="阿里巴巴普惠体 M" panose="00020600040101010101" pitchFamily="18" charset="-122"/>
                          <a:ea typeface="阿里巴巴普惠体 M" panose="00020600040101010101" pitchFamily="18" charset="-122"/>
                        </a:rPr>
                      </a:br>
                      <a:r>
                        <a:rPr lang="de-DE" sz="900" b="0" i="0" u="none" strike="noStrike" dirty="0">
                          <a:solidFill>
                            <a:srgbClr val="000000"/>
                          </a:solidFill>
                          <a:effectLst/>
                          <a:latin typeface="阿里巴巴普惠体 M" panose="00020600040101010101" pitchFamily="18" charset="-122"/>
                          <a:ea typeface="阿里巴巴普惠体 M" panose="00020600040101010101" pitchFamily="18" charset="-122"/>
                        </a:rPr>
                        <a:t>125 µVms@1 GHz</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t>not mentioned</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5260292"/>
                  </a:ext>
                </a:extLst>
              </a:tr>
              <a:tr h="302691">
                <a:tc>
                  <a:txBody>
                    <a:bodyPr/>
                    <a:lstStyle/>
                    <a:p>
                      <a:pPr algn="ctr" fontAlgn="ctr"/>
                      <a:r>
                        <a:rPr lang="en-US" sz="1100" b="0" i="0" u="none" strike="noStrike" dirty="0">
                          <a:solidFill>
                            <a:srgbClr val="000000"/>
                          </a:solidFill>
                          <a:effectLst/>
                          <a:latin typeface="阿里巴巴普惠体 M" panose="00020600040101010101" pitchFamily="18" charset="-122"/>
                          <a:ea typeface="阿里巴巴普惠体 M" panose="00020600040101010101" pitchFamily="18" charset="-122"/>
                        </a:rPr>
                        <a:t>ENOB</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t>8.3-bit@1GHz</a:t>
                      </a:r>
                      <a:b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br>
                      <a: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t>8.5-bit@500MHz</a:t>
                      </a:r>
                      <a:b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br>
                      <a: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t>8.6-bit@350MHz</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t>&gt;8-bit</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3071704"/>
                  </a:ext>
                </a:extLst>
              </a:tr>
              <a:tr h="149726">
                <a:tc>
                  <a:txBody>
                    <a:bodyPr/>
                    <a:lstStyle/>
                    <a:p>
                      <a:pPr algn="ctr" fontAlgn="ctr"/>
                      <a:r>
                        <a:rPr lang="en-US" sz="1100" b="0" i="0" u="none" strike="noStrike">
                          <a:solidFill>
                            <a:srgbClr val="000000"/>
                          </a:solidFill>
                          <a:effectLst/>
                          <a:latin typeface="阿里巴巴普惠体 M" panose="00020600040101010101" pitchFamily="18" charset="-122"/>
                          <a:ea typeface="阿里巴巴普惠体 M" panose="00020600040101010101" pitchFamily="18" charset="-122"/>
                        </a:rPr>
                        <a:t>Zone Trigger</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dirty="0">
                          <a:solidFill>
                            <a:srgbClr val="FF0000"/>
                          </a:solidFill>
                          <a:effectLst/>
                          <a:latin typeface="阿里巴巴普惠体 M" panose="00020600040101010101" pitchFamily="18" charset="-122"/>
                          <a:ea typeface="阿里巴巴普惠体 M" panose="00020600040101010101" pitchFamily="18" charset="-122"/>
                        </a:rPr>
                        <a:t>support</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t>not support</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6477424"/>
                  </a:ext>
                </a:extLst>
              </a:tr>
              <a:tr h="302691">
                <a:tc>
                  <a:txBody>
                    <a:bodyPr/>
                    <a:lstStyle/>
                    <a:p>
                      <a:pPr algn="ctr" fontAlgn="ctr"/>
                      <a:r>
                        <a:rPr lang="en-US" sz="1100" b="0" i="0" u="none" strike="noStrike" dirty="0">
                          <a:solidFill>
                            <a:srgbClr val="000000"/>
                          </a:solidFill>
                          <a:effectLst/>
                          <a:latin typeface="阿里巴巴普惠体 M" panose="00020600040101010101" pitchFamily="18" charset="-122"/>
                          <a:ea typeface="阿里巴巴普惠体 M" panose="00020600040101010101" pitchFamily="18" charset="-122"/>
                        </a:rPr>
                        <a:t>Serial trigger and</a:t>
                      </a:r>
                      <a:br>
                        <a:rPr lang="en-US" sz="1100" b="0" i="0" u="none" strike="noStrike" dirty="0">
                          <a:solidFill>
                            <a:srgbClr val="000000"/>
                          </a:solidFill>
                          <a:effectLst/>
                          <a:latin typeface="阿里巴巴普惠体 M" panose="00020600040101010101" pitchFamily="18" charset="-122"/>
                          <a:ea typeface="阿里巴巴普惠体 M" panose="00020600040101010101" pitchFamily="18" charset="-122"/>
                        </a:rPr>
                      </a:br>
                      <a:r>
                        <a:rPr lang="en-US" sz="1100" b="0" i="0" u="none" strike="noStrike" dirty="0">
                          <a:solidFill>
                            <a:srgbClr val="000000"/>
                          </a:solidFill>
                          <a:effectLst/>
                          <a:latin typeface="阿里巴巴普惠体 M" panose="00020600040101010101" pitchFamily="18" charset="-122"/>
                          <a:ea typeface="阿里巴巴普惠体 M" panose="00020600040101010101" pitchFamily="18" charset="-122"/>
                        </a:rPr>
                        <a:t>decode</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t>standard: I2C, SPI, UART, CAN, LIN</a:t>
                      </a:r>
                      <a:b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br>
                      <a: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t>optional: CAN FD, FlexRay, I2S, MIL-STD-1553B, SENT, Manchester (decode only)</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t>standard： I2C, SPI, RS232/UART, CAN</a:t>
                      </a:r>
                      <a:b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br>
                      <a: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t>optional: CAN-FD, LIN, FlexRay, I2S, MIL-STD-1553</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3886678"/>
                  </a:ext>
                </a:extLst>
              </a:tr>
              <a:tr h="449178">
                <a:tc>
                  <a:txBody>
                    <a:bodyPr/>
                    <a:lstStyle/>
                    <a:p>
                      <a:pPr algn="ctr" fontAlgn="ctr"/>
                      <a:r>
                        <a:rPr lang="en-US" sz="1100" b="0" i="0" u="none" strike="noStrike">
                          <a:solidFill>
                            <a:srgbClr val="000000"/>
                          </a:solidFill>
                          <a:effectLst/>
                          <a:latin typeface="阿里巴巴普惠体 M" panose="00020600040101010101" pitchFamily="18" charset="-122"/>
                          <a:ea typeface="阿里巴巴普惠体 M" panose="00020600040101010101" pitchFamily="18" charset="-122"/>
                        </a:rPr>
                        <a:t>bode plot</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dirty="0">
                          <a:solidFill>
                            <a:srgbClr val="FF0000"/>
                          </a:solidFill>
                          <a:effectLst/>
                          <a:latin typeface="阿里巴巴普惠体 M" panose="00020600040101010101" pitchFamily="18" charset="-122"/>
                          <a:ea typeface="阿里巴巴普惠体 M" panose="00020600040101010101" pitchFamily="18" charset="-122"/>
                        </a:rPr>
                        <a:t>standard</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t>not support</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1104600"/>
                  </a:ext>
                </a:extLst>
              </a:tr>
              <a:tr h="149726">
                <a:tc>
                  <a:txBody>
                    <a:bodyPr/>
                    <a:lstStyle/>
                    <a:p>
                      <a:pPr algn="ctr" fontAlgn="ctr"/>
                      <a:r>
                        <a:rPr lang="en-US" sz="1100" b="0" i="0" u="none" strike="noStrike">
                          <a:solidFill>
                            <a:srgbClr val="000000"/>
                          </a:solidFill>
                          <a:effectLst/>
                          <a:latin typeface="阿里巴巴普惠体 M" panose="00020600040101010101" pitchFamily="18" charset="-122"/>
                          <a:ea typeface="阿里巴巴普惠体 M" panose="00020600040101010101" pitchFamily="18" charset="-122"/>
                        </a:rPr>
                        <a:t>Mask Test</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阿里巴巴普惠体 M" panose="00020600040101010101" pitchFamily="18" charset="-122"/>
                          <a:ea typeface="阿里巴巴普惠体 M" panose="00020600040101010101" pitchFamily="18" charset="-122"/>
                        </a:rPr>
                        <a:t>standard</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阿里巴巴普惠体 M" panose="00020600040101010101" pitchFamily="18" charset="-122"/>
                          <a:ea typeface="阿里巴巴普惠体 M" panose="00020600040101010101" pitchFamily="18" charset="-122"/>
                        </a:rPr>
                        <a:t>standard</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641408"/>
                  </a:ext>
                </a:extLst>
              </a:tr>
              <a:tr h="202949">
                <a:tc>
                  <a:txBody>
                    <a:bodyPr/>
                    <a:lstStyle/>
                    <a:p>
                      <a:pPr algn="ctr" fontAlgn="ctr"/>
                      <a:r>
                        <a:rPr lang="en-US" sz="1100" b="0" i="0" u="none" strike="noStrike">
                          <a:solidFill>
                            <a:srgbClr val="000000"/>
                          </a:solidFill>
                          <a:effectLst/>
                          <a:latin typeface="阿里巴巴普惠体 M" panose="00020600040101010101" pitchFamily="18" charset="-122"/>
                          <a:ea typeface="阿里巴巴普惠体 M" panose="00020600040101010101" pitchFamily="18" charset="-122"/>
                        </a:rPr>
                        <a:t>Power Analysis</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dirty="0">
                          <a:solidFill>
                            <a:srgbClr val="FF0000"/>
                          </a:solidFill>
                          <a:effectLst/>
                          <a:latin typeface="阿里巴巴普惠体 M" panose="00020600040101010101" pitchFamily="18" charset="-122"/>
                          <a:ea typeface="阿里巴巴普惠体 M" panose="00020600040101010101" pitchFamily="18" charset="-122"/>
                        </a:rPr>
                        <a:t>optional</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阿里巴巴普惠体 M" panose="00020600040101010101" pitchFamily="18" charset="-122"/>
                          <a:ea typeface="阿里巴巴普惠体 M" panose="00020600040101010101" pitchFamily="18" charset="-122"/>
                        </a:rPr>
                        <a:t>optional</a:t>
                      </a:r>
                      <a:br>
                        <a:rPr lang="en-US" sz="900" b="0" i="0" u="none" strike="noStrike">
                          <a:solidFill>
                            <a:srgbClr val="000000"/>
                          </a:solidFill>
                          <a:effectLst/>
                          <a:latin typeface="阿里巴巴普惠体 M" panose="00020600040101010101" pitchFamily="18" charset="-122"/>
                          <a:ea typeface="阿里巴巴普惠体 M" panose="00020600040101010101" pitchFamily="18" charset="-122"/>
                        </a:rPr>
                      </a:br>
                      <a:r>
                        <a:rPr lang="en-US" sz="900" b="0" i="0" u="none" strike="noStrike">
                          <a:solidFill>
                            <a:srgbClr val="000000"/>
                          </a:solidFill>
                          <a:effectLst/>
                          <a:latin typeface="阿里巴巴普惠体 M" panose="00020600040101010101" pitchFamily="18" charset="-122"/>
                          <a:ea typeface="阿里巴巴普惠体 M" panose="00020600040101010101" pitchFamily="18" charset="-122"/>
                        </a:rPr>
                        <a:t>（only power quality  output ripple)</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2354912"/>
                  </a:ext>
                </a:extLst>
              </a:tr>
              <a:tr h="299452">
                <a:tc>
                  <a:txBody>
                    <a:bodyPr/>
                    <a:lstStyle/>
                    <a:p>
                      <a:pPr algn="ctr" fontAlgn="ctr"/>
                      <a:r>
                        <a:rPr lang="en-US" sz="1100" b="0" i="0" u="none" strike="noStrike">
                          <a:solidFill>
                            <a:srgbClr val="000000"/>
                          </a:solidFill>
                          <a:effectLst/>
                          <a:latin typeface="阿里巴巴普惠体 M" panose="00020600040101010101" pitchFamily="18" charset="-122"/>
                          <a:ea typeface="阿里巴巴普惠体 M" panose="00020600040101010101" pitchFamily="18" charset="-122"/>
                        </a:rPr>
                        <a:t>Waveform generator </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dirty="0">
                          <a:solidFill>
                            <a:srgbClr val="FF0000"/>
                          </a:solidFill>
                          <a:effectLst/>
                          <a:latin typeface="阿里巴巴普惠体 M" panose="00020600040101010101" pitchFamily="18" charset="-122"/>
                          <a:ea typeface="阿里巴巴普惠体 M" panose="00020600040101010101" pitchFamily="18" charset="-122"/>
                        </a:rPr>
                        <a:t>optional  (50 MHz）</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阿里巴巴普惠体 M" panose="00020600040101010101" pitchFamily="18" charset="-122"/>
                          <a:ea typeface="阿里巴巴普惠体 M" panose="00020600040101010101" pitchFamily="18" charset="-122"/>
                        </a:rPr>
                        <a:t>not support</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4673106"/>
                  </a:ext>
                </a:extLst>
              </a:tr>
              <a:tr h="149726">
                <a:tc>
                  <a:txBody>
                    <a:bodyPr/>
                    <a:lstStyle/>
                    <a:p>
                      <a:pPr algn="ctr" fontAlgn="ctr"/>
                      <a:r>
                        <a:rPr lang="en-US" sz="1100" b="0" i="0" u="none" strike="noStrike">
                          <a:solidFill>
                            <a:srgbClr val="000000"/>
                          </a:solidFill>
                          <a:effectLst/>
                          <a:latin typeface="阿里巴巴普惠体 M" panose="00020600040101010101" pitchFamily="18" charset="-122"/>
                          <a:ea typeface="阿里巴巴普惠体 M" panose="00020600040101010101" pitchFamily="18" charset="-122"/>
                        </a:rPr>
                        <a:t> digital channels </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dirty="0">
                          <a:solidFill>
                            <a:srgbClr val="FF0000"/>
                          </a:solidFill>
                          <a:effectLst/>
                          <a:latin typeface="阿里巴巴普惠体 M" panose="00020600040101010101" pitchFamily="18" charset="-122"/>
                          <a:ea typeface="阿里巴巴普惠体 M" panose="00020600040101010101" pitchFamily="18" charset="-122"/>
                        </a:rPr>
                        <a:t>optional（16）</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900" b="0" i="0" u="none" strike="noStrike" dirty="0">
                          <a:solidFill>
                            <a:srgbClr val="000000"/>
                          </a:solidFill>
                          <a:effectLst/>
                          <a:latin typeface="阿里巴巴普惠体 M" panose="00020600040101010101" pitchFamily="18" charset="-122"/>
                          <a:ea typeface="阿里巴巴普惠体 M" panose="00020600040101010101" pitchFamily="18" charset="-122"/>
                        </a:rPr>
                        <a:t>not support</a:t>
                      </a:r>
                    </a:p>
                  </a:txBody>
                  <a:tcPr marL="4763" marR="4763" marT="4763"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8357211"/>
                  </a:ext>
                </a:extLst>
              </a:tr>
            </a:tbl>
          </a:graphicData>
        </a:graphic>
      </p:graphicFrame>
      <p:pic>
        <p:nvPicPr>
          <p:cNvPr id="12" name="图片 11">
            <a:extLst>
              <a:ext uri="{FF2B5EF4-FFF2-40B4-BE49-F238E27FC236}">
                <a16:creationId xmlns:a16="http://schemas.microsoft.com/office/drawing/2014/main" id="{089537FA-0AAD-CC43-CEBD-504CD66D32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14" y="1115460"/>
            <a:ext cx="3936207" cy="2852605"/>
          </a:xfrm>
          <a:prstGeom prst="rect">
            <a:avLst/>
          </a:prstGeom>
        </p:spPr>
      </p:pic>
      <p:pic>
        <p:nvPicPr>
          <p:cNvPr id="1028" name="Picture 4">
            <a:extLst>
              <a:ext uri="{FF2B5EF4-FFF2-40B4-BE49-F238E27FC236}">
                <a16:creationId xmlns:a16="http://schemas.microsoft.com/office/drawing/2014/main" id="{03D21BCE-5461-75CE-BF2B-B94B4F1FF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157" y="4113869"/>
            <a:ext cx="3071814" cy="2046596"/>
          </a:xfrm>
          <a:prstGeom prst="rect">
            <a:avLst/>
          </a:prstGeom>
          <a:noFill/>
          <a:extLst>
            <a:ext uri="{909E8E84-426E-40DD-AFC4-6F175D3DCCD1}">
              <a14:hiddenFill xmlns:a14="http://schemas.microsoft.com/office/drawing/2010/main">
                <a:solidFill>
                  <a:srgbClr val="FFFFFF"/>
                </a:solidFill>
              </a14:hiddenFill>
            </a:ext>
          </a:extLst>
        </p:spPr>
      </p:pic>
      <p:sp>
        <p:nvSpPr>
          <p:cNvPr id="5" name="标题 3">
            <a:extLst>
              <a:ext uri="{FF2B5EF4-FFF2-40B4-BE49-F238E27FC236}">
                <a16:creationId xmlns:a16="http://schemas.microsoft.com/office/drawing/2014/main" id="{61BF75C8-E234-5FF1-991A-47ABDE61EA57}"/>
              </a:ext>
            </a:extLst>
          </p:cNvPr>
          <p:cNvSpPr txBox="1">
            <a:spLocks/>
          </p:cNvSpPr>
          <p:nvPr/>
        </p:nvSpPr>
        <p:spPr>
          <a:xfrm>
            <a:off x="508001" y="193829"/>
            <a:ext cx="11157817" cy="660511"/>
          </a:xfrm>
          <a:prstGeom prst="rect">
            <a:avLst/>
          </a:prstGeom>
        </p:spPr>
        <p:txBody>
          <a:bodyPr vert="horz" lIns="0" tIns="0" rIns="0" bIns="0" rtlCol="0" anchor="ctr">
            <a:normAutofit lnSpcReduction="10000"/>
          </a:bodyPr>
          <a:lstStyle>
            <a:defPPr>
              <a:defRPr lang="zh-CN"/>
            </a:defPPr>
            <a:lvl1pPr algn="ctr">
              <a:lnSpc>
                <a:spcPct val="90000"/>
              </a:lnSpc>
              <a:spcBef>
                <a:spcPct val="0"/>
              </a:spcBef>
              <a:buNone/>
              <a:defRPr sz="4800">
                <a:solidFill>
                  <a:schemeClr val="bg2">
                    <a:lumMod val="2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r>
              <a:rPr lang="en-US" altLang="zh-CN" dirty="0"/>
              <a:t>Comparison</a:t>
            </a:r>
            <a:endParaRPr lang="zh-CN" altLang="en-US" dirty="0"/>
          </a:p>
        </p:txBody>
      </p:sp>
    </p:spTree>
    <p:extLst>
      <p:ext uri="{BB962C8B-B14F-4D97-AF65-F5344CB8AC3E}">
        <p14:creationId xmlns:p14="http://schemas.microsoft.com/office/powerpoint/2010/main" val="3594421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D5F9940E-6AA2-752D-710A-735960A93964}"/>
              </a:ext>
            </a:extLst>
          </p:cNvPr>
          <p:cNvSpPr txBox="1"/>
          <p:nvPr/>
        </p:nvSpPr>
        <p:spPr>
          <a:xfrm>
            <a:off x="608764" y="1074945"/>
            <a:ext cx="10974473" cy="2940309"/>
          </a:xfrm>
          <a:prstGeom prst="roundRect">
            <a:avLst/>
          </a:prstGeom>
          <a:solidFill>
            <a:srgbClr val="EDEDED"/>
          </a:solidFill>
        </p:spPr>
        <p:txBody>
          <a:bodyPr wrap="square">
            <a:spAutoFit/>
          </a:bodyPr>
          <a:lstStyle/>
          <a:p>
            <a:pPr marL="285750" indent="-285750">
              <a:lnSpc>
                <a:spcPct val="120000"/>
              </a:lnSpc>
              <a:buFont typeface="阿里巴巴普惠体 M" panose="00020600040101010101" pitchFamily="18" charset="-122"/>
              <a:buChar char="☉"/>
            </a:pPr>
            <a:r>
              <a:rPr lang="en-US" altLang="zh-CN" sz="20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Carry out multiple professional tests (reliability test, function test and temperature test) on the products before leaving the factory.</a:t>
            </a:r>
          </a:p>
          <a:p>
            <a:pPr marL="285750" indent="-285750">
              <a:lnSpc>
                <a:spcPct val="120000"/>
              </a:lnSpc>
              <a:buFont typeface="阿里巴巴普惠体 M" panose="00020600040101010101" pitchFamily="18" charset="-122"/>
              <a:buChar char="☉"/>
            </a:pPr>
            <a:endParaRPr lang="en-US" altLang="zh-CN" sz="20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pPr marL="285750" indent="-285750">
              <a:lnSpc>
                <a:spcPct val="120000"/>
              </a:lnSpc>
              <a:buFont typeface="阿里巴巴普惠体 M" panose="00020600040101010101" pitchFamily="18" charset="-122"/>
              <a:buChar char="☉"/>
            </a:pPr>
            <a:r>
              <a:rPr lang="en-US" altLang="zh-CN" sz="20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Three-year warranty for the mainframe</a:t>
            </a:r>
            <a:r>
              <a:rPr lang="en-US" altLang="zh-CN" sz="2000" i="0" dirty="0">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 one-year warranty for modules, probes and batteries.</a:t>
            </a:r>
          </a:p>
          <a:p>
            <a:pPr marL="285750" indent="-285750">
              <a:lnSpc>
                <a:spcPct val="120000"/>
              </a:lnSpc>
              <a:buFont typeface="阿里巴巴普惠体 M" panose="00020600040101010101" pitchFamily="18" charset="-122"/>
              <a:buChar char="☉"/>
            </a:pPr>
            <a:endParaRPr lang="en-US" altLang="zh-CN" sz="20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pPr marL="285750" indent="-285750">
              <a:lnSpc>
                <a:spcPct val="120000"/>
              </a:lnSpc>
              <a:buFont typeface="阿里巴巴普惠体 M" panose="00020600040101010101" pitchFamily="18" charset="-122"/>
              <a:buChar char="☉"/>
            </a:pPr>
            <a:r>
              <a:rPr lang="en-US" altLang="zh-CN" sz="2000" i="0" dirty="0">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Provide on-site/remote technical support</a:t>
            </a:r>
            <a:endParaRPr lang="en-US" altLang="zh-CN" sz="20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pic>
        <p:nvPicPr>
          <p:cNvPr id="10" name="图片 9">
            <a:extLst>
              <a:ext uri="{FF2B5EF4-FFF2-40B4-BE49-F238E27FC236}">
                <a16:creationId xmlns:a16="http://schemas.microsoft.com/office/drawing/2014/main" id="{202B9C2C-0BB2-F4FC-B86A-5254CC0476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9016" y="4134038"/>
            <a:ext cx="3178624" cy="2119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图片 10">
            <a:extLst>
              <a:ext uri="{FF2B5EF4-FFF2-40B4-BE49-F238E27FC236}">
                <a16:creationId xmlns:a16="http://schemas.microsoft.com/office/drawing/2014/main" id="{819A6924-D4FA-A415-69C4-BEB454855E5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62088" y="4134038"/>
            <a:ext cx="3123169" cy="2119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图片 14">
            <a:extLst>
              <a:ext uri="{FF2B5EF4-FFF2-40B4-BE49-F238E27FC236}">
                <a16:creationId xmlns:a16="http://schemas.microsoft.com/office/drawing/2014/main" id="{552B8DB3-AB64-6418-5619-E69B72C230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7597" y="4620434"/>
            <a:ext cx="3178624" cy="2119937"/>
          </a:xfrm>
          <a:prstGeom prst="roundRect">
            <a:avLst>
              <a:gd name="adj" fmla="val 8594"/>
            </a:avLst>
          </a:prstGeom>
          <a:solidFill>
            <a:srgbClr val="FFFFFF">
              <a:shade val="85000"/>
              <a:alpha val="22000"/>
            </a:srgbClr>
          </a:solidFill>
          <a:ln>
            <a:noFill/>
          </a:ln>
          <a:effectLst>
            <a:reflection blurRad="12700" stA="38000" endPos="28000" dist="5000" dir="5400000" sy="-100000" algn="bl" rotWithShape="0"/>
          </a:effectLst>
        </p:spPr>
      </p:pic>
      <p:sp>
        <p:nvSpPr>
          <p:cNvPr id="2" name="标题 3">
            <a:extLst>
              <a:ext uri="{FF2B5EF4-FFF2-40B4-BE49-F238E27FC236}">
                <a16:creationId xmlns:a16="http://schemas.microsoft.com/office/drawing/2014/main" id="{775417BD-E1B4-64D8-45F1-2A532F35BD9B}"/>
              </a:ext>
            </a:extLst>
          </p:cNvPr>
          <p:cNvSpPr txBox="1">
            <a:spLocks/>
          </p:cNvSpPr>
          <p:nvPr/>
        </p:nvSpPr>
        <p:spPr>
          <a:xfrm>
            <a:off x="508001" y="193829"/>
            <a:ext cx="11157817" cy="660511"/>
          </a:xfrm>
          <a:prstGeom prst="rect">
            <a:avLst/>
          </a:prstGeom>
        </p:spPr>
        <p:txBody>
          <a:bodyPr vert="horz" lIns="0" tIns="0" rIns="0" bIns="0" rtlCol="0" anchor="ctr">
            <a:normAutofit lnSpcReduction="10000"/>
          </a:bodyPr>
          <a:lstStyle>
            <a:defPPr>
              <a:defRPr lang="zh-CN"/>
            </a:defPPr>
            <a:lvl1pPr algn="ctr">
              <a:lnSpc>
                <a:spcPct val="90000"/>
              </a:lnSpc>
              <a:spcBef>
                <a:spcPct val="0"/>
              </a:spcBef>
              <a:buNone/>
              <a:defRPr sz="4800">
                <a:solidFill>
                  <a:schemeClr val="bg2">
                    <a:lumMod val="2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r>
              <a:rPr lang="en-US" altLang="zh-CN" dirty="0"/>
              <a:t>We Promise</a:t>
            </a:r>
            <a:endParaRPr lang="zh-CN" altLang="en-US" dirty="0"/>
          </a:p>
        </p:txBody>
      </p:sp>
    </p:spTree>
    <p:extLst>
      <p:ext uri="{BB962C8B-B14F-4D97-AF65-F5344CB8AC3E}">
        <p14:creationId xmlns:p14="http://schemas.microsoft.com/office/powerpoint/2010/main" val="431760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BA3A2889-9F91-9EC1-9B5C-3F3A0D176427}"/>
              </a:ext>
            </a:extLst>
          </p:cNvPr>
          <p:cNvGraphicFramePr>
            <a:graphicFrameLocks noGrp="1"/>
          </p:cNvGraphicFramePr>
          <p:nvPr>
            <p:extLst>
              <p:ext uri="{D42A27DB-BD31-4B8C-83A1-F6EECF244321}">
                <p14:modId xmlns:p14="http://schemas.microsoft.com/office/powerpoint/2010/main" val="632927792"/>
              </p:ext>
            </p:extLst>
          </p:nvPr>
        </p:nvGraphicFramePr>
        <p:xfrm>
          <a:off x="235740" y="4130266"/>
          <a:ext cx="4553974" cy="2149201"/>
        </p:xfrm>
        <a:graphic>
          <a:graphicData uri="http://schemas.openxmlformats.org/drawingml/2006/table">
            <a:tbl>
              <a:tblPr firstRow="1" firstCol="1" lastRow="1" lastCol="1" bandRow="1" bandCol="1">
                <a:tableStyleId>{5C22544A-7EE6-4342-B048-85BDC9FD1C3A}</a:tableStyleId>
              </a:tblPr>
              <a:tblGrid>
                <a:gridCol w="3233174">
                  <a:extLst>
                    <a:ext uri="{9D8B030D-6E8A-4147-A177-3AD203B41FA5}">
                      <a16:colId xmlns:a16="http://schemas.microsoft.com/office/drawing/2014/main" val="4000633723"/>
                    </a:ext>
                  </a:extLst>
                </a:gridCol>
                <a:gridCol w="1320800">
                  <a:extLst>
                    <a:ext uri="{9D8B030D-6E8A-4147-A177-3AD203B41FA5}">
                      <a16:colId xmlns:a16="http://schemas.microsoft.com/office/drawing/2014/main" val="3053720054"/>
                    </a:ext>
                  </a:extLst>
                </a:gridCol>
              </a:tblGrid>
              <a:tr h="387711">
                <a:tc>
                  <a:txBody>
                    <a:bodyPr/>
                    <a:lstStyle/>
                    <a:p>
                      <a:pPr marL="0" algn="l" defTabSz="914400" rtl="0" eaLnBrk="1" latinLnBrk="0" hangingPunct="1"/>
                      <a:r>
                        <a:rPr lang="en-US" sz="2000" b="0" u="none" strike="noStrike" kern="1200" dirty="0">
                          <a:solidFill>
                            <a:srgbClr val="FF0000"/>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Standard Accessories</a:t>
                      </a:r>
                      <a:endParaRPr lang="zh-CN" altLang="en-US" sz="2000" b="0" u="none" strike="noStrike" kern="1200" dirty="0">
                        <a:solidFill>
                          <a:srgbClr val="FF0000"/>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2000" b="0" u="none" strike="noStrike" kern="1200" dirty="0">
                          <a:solidFill>
                            <a:srgbClr val="FF0000"/>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Quantity</a:t>
                      </a:r>
                      <a:endParaRPr lang="zh-CN" altLang="en-US" sz="2000" b="0" u="none" strike="noStrike" kern="1200" dirty="0">
                        <a:solidFill>
                          <a:srgbClr val="FF0000"/>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7994578"/>
                  </a:ext>
                </a:extLst>
              </a:tr>
              <a:tr h="348109">
                <a:tc>
                  <a:txBody>
                    <a:bodyPr/>
                    <a:lstStyle/>
                    <a:p>
                      <a:pPr algn="l">
                        <a:lnSpc>
                          <a:spcPct val="150000"/>
                        </a:lnSpc>
                      </a:pPr>
                      <a:r>
                        <a:rPr 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USB cable</a:t>
                      </a:r>
                      <a:endParaRPr lang="zh-CN" alt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50000"/>
                        </a:lnSpc>
                      </a:pPr>
                      <a:r>
                        <a:rPr lang="en-US" sz="17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1</a:t>
                      </a:r>
                      <a:endParaRPr lang="zh-CN" altLang="en-US" sz="17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2933188"/>
                  </a:ext>
                </a:extLst>
              </a:tr>
              <a:tr h="348109">
                <a:tc>
                  <a:txBody>
                    <a:bodyPr/>
                    <a:lstStyle/>
                    <a:p>
                      <a:pPr algn="l">
                        <a:lnSpc>
                          <a:spcPct val="150000"/>
                        </a:lnSpc>
                      </a:pPr>
                      <a:r>
                        <a:rPr 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Quick start</a:t>
                      </a:r>
                      <a:endParaRPr lang="zh-CN" alt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50000"/>
                        </a:lnSpc>
                      </a:pPr>
                      <a:r>
                        <a:rPr 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1</a:t>
                      </a:r>
                      <a:endParaRPr lang="zh-CN" alt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6911986"/>
                  </a:ext>
                </a:extLst>
              </a:tr>
              <a:tr h="348109">
                <a:tc>
                  <a:txBody>
                    <a:bodyPr/>
                    <a:lstStyle/>
                    <a:p>
                      <a:pPr algn="l">
                        <a:lnSpc>
                          <a:spcPct val="150000"/>
                        </a:lnSpc>
                      </a:pPr>
                      <a:r>
                        <a:rPr 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Passive probe (500 MHz)</a:t>
                      </a:r>
                      <a:endParaRPr lang="zh-CN" alt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50000"/>
                        </a:lnSpc>
                      </a:pPr>
                      <a:r>
                        <a:rPr 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1/channel</a:t>
                      </a:r>
                      <a:endParaRPr lang="zh-CN" alt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3834704"/>
                  </a:ext>
                </a:extLst>
              </a:tr>
              <a:tr h="348109">
                <a:tc>
                  <a:txBody>
                    <a:bodyPr/>
                    <a:lstStyle/>
                    <a:p>
                      <a:pPr algn="l">
                        <a:lnSpc>
                          <a:spcPct val="150000"/>
                        </a:lnSpc>
                      </a:pPr>
                      <a:r>
                        <a:rPr 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Certificate of calibration</a:t>
                      </a:r>
                      <a:endParaRPr lang="zh-CN" alt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50000"/>
                        </a:lnSpc>
                      </a:pPr>
                      <a:r>
                        <a:rPr 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1</a:t>
                      </a:r>
                      <a:endParaRPr lang="zh-CN" alt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8309925"/>
                  </a:ext>
                </a:extLst>
              </a:tr>
              <a:tr h="348109">
                <a:tc>
                  <a:txBody>
                    <a:bodyPr/>
                    <a:lstStyle/>
                    <a:p>
                      <a:pPr algn="l">
                        <a:lnSpc>
                          <a:spcPct val="150000"/>
                        </a:lnSpc>
                      </a:pPr>
                      <a:r>
                        <a:rPr 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Wireless mouse</a:t>
                      </a:r>
                      <a:endParaRPr lang="zh-CN" alt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50000"/>
                        </a:lnSpc>
                      </a:pPr>
                      <a:r>
                        <a:rPr 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1</a:t>
                      </a:r>
                      <a:endParaRPr lang="zh-CN" alt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9424978"/>
                  </a:ext>
                </a:extLst>
              </a:tr>
            </a:tbl>
          </a:graphicData>
        </a:graphic>
      </p:graphicFrame>
      <p:graphicFrame>
        <p:nvGraphicFramePr>
          <p:cNvPr id="6" name="表格 5">
            <a:extLst>
              <a:ext uri="{FF2B5EF4-FFF2-40B4-BE49-F238E27FC236}">
                <a16:creationId xmlns:a16="http://schemas.microsoft.com/office/drawing/2014/main" id="{A363667B-0C55-3C16-1FAF-01EA5EF4B351}"/>
              </a:ext>
            </a:extLst>
          </p:cNvPr>
          <p:cNvGraphicFramePr>
            <a:graphicFrameLocks noGrp="1"/>
          </p:cNvGraphicFramePr>
          <p:nvPr>
            <p:extLst>
              <p:ext uri="{D42A27DB-BD31-4B8C-83A1-F6EECF244321}">
                <p14:modId xmlns:p14="http://schemas.microsoft.com/office/powerpoint/2010/main" val="1356784292"/>
              </p:ext>
            </p:extLst>
          </p:nvPr>
        </p:nvGraphicFramePr>
        <p:xfrm>
          <a:off x="293796" y="1371599"/>
          <a:ext cx="11898203" cy="2294392"/>
        </p:xfrm>
        <a:graphic>
          <a:graphicData uri="http://schemas.openxmlformats.org/drawingml/2006/table">
            <a:tbl>
              <a:tblPr firstRow="1" firstCol="1" lastRow="1" lastCol="1" bandRow="1" bandCol="1">
                <a:tableStyleId>{5C22544A-7EE6-4342-B048-85BDC9FD1C3A}</a:tableStyleId>
              </a:tblPr>
              <a:tblGrid>
                <a:gridCol w="1643861">
                  <a:extLst>
                    <a:ext uri="{9D8B030D-6E8A-4147-A177-3AD203B41FA5}">
                      <a16:colId xmlns:a16="http://schemas.microsoft.com/office/drawing/2014/main" val="4177936228"/>
                    </a:ext>
                  </a:extLst>
                </a:gridCol>
                <a:gridCol w="10254342">
                  <a:extLst>
                    <a:ext uri="{9D8B030D-6E8A-4147-A177-3AD203B41FA5}">
                      <a16:colId xmlns:a16="http://schemas.microsoft.com/office/drawing/2014/main" val="2634290158"/>
                    </a:ext>
                  </a:extLst>
                </a:gridCol>
              </a:tblGrid>
              <a:tr h="573881">
                <a:tc>
                  <a:txBody>
                    <a:bodyPr/>
                    <a:lstStyle/>
                    <a:p>
                      <a:pPr algn="ctr"/>
                      <a:r>
                        <a:rPr lang="en-US" sz="2000" b="0" u="none" strike="noStrike" kern="1200" dirty="0">
                          <a:solidFill>
                            <a:srgbClr val="FF0000"/>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Model</a:t>
                      </a:r>
                      <a:endParaRPr lang="zh-CN" altLang="en-US" sz="2000" b="0" u="none" strike="noStrike" kern="1200" dirty="0">
                        <a:solidFill>
                          <a:srgbClr val="FF0000"/>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r>
                        <a:rPr lang="en-US" sz="2000" b="0" u="none" strike="noStrike" kern="1200" dirty="0">
                          <a:solidFill>
                            <a:srgbClr val="FF0000"/>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Description</a:t>
                      </a:r>
                      <a:endParaRPr lang="zh-CN" altLang="en-US" sz="2000" b="0" u="none" strike="noStrike" kern="1200" dirty="0">
                        <a:solidFill>
                          <a:srgbClr val="FF0000"/>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314690"/>
                  </a:ext>
                </a:extLst>
              </a:tr>
              <a:tr h="572749">
                <a:tc>
                  <a:txBody>
                    <a:bodyPr/>
                    <a:lstStyle/>
                    <a:p>
                      <a:pPr algn="l"/>
                      <a:r>
                        <a:rPr 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SDS3104X HD</a:t>
                      </a:r>
                      <a:endParaRPr lang="zh-CN" alt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1 GHz, 4 GSa/s, 4-CH, 12-bit, 400 Mpts/ch memory depth, 10.1” capacitive touch screen</a:t>
                      </a:r>
                      <a:endParaRPr lang="zh-CN" alt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450507"/>
                  </a:ext>
                </a:extLst>
              </a:tr>
              <a:tr h="573881">
                <a:tc>
                  <a:txBody>
                    <a:bodyPr/>
                    <a:lstStyle/>
                    <a:p>
                      <a:pPr algn="l"/>
                      <a:r>
                        <a:rPr 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SDS3054X HD</a:t>
                      </a:r>
                      <a:endParaRPr lang="zh-CN" alt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500 MHz, 4 GSa/s, 4-CH, 12-bit, 400 Mpts/ch memory depth, 10.1” capacitive touch screen</a:t>
                      </a:r>
                      <a:endParaRPr lang="zh-CN" alt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2030247"/>
                  </a:ext>
                </a:extLst>
              </a:tr>
              <a:tr h="573881">
                <a:tc>
                  <a:txBody>
                    <a:bodyPr/>
                    <a:lstStyle/>
                    <a:p>
                      <a:pPr algn="l"/>
                      <a:r>
                        <a:rPr lang="en-US" sz="17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SDS3034X HD</a:t>
                      </a:r>
                      <a:endParaRPr lang="zh-CN" altLang="en-US" sz="17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l"/>
                      <a:r>
                        <a:rPr 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350 MHz, 4 GSa/s, 4-CH, 12-bit, 400 Mpts/ch memory depth, 10.1” capacitive touch screen</a:t>
                      </a:r>
                      <a:endParaRPr lang="zh-CN" altLang="en-US" sz="17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413934415"/>
                  </a:ext>
                </a:extLst>
              </a:tr>
            </a:tbl>
          </a:graphicData>
        </a:graphic>
      </p:graphicFrame>
      <p:pic>
        <p:nvPicPr>
          <p:cNvPr id="18" name="图片 17">
            <a:extLst>
              <a:ext uri="{FF2B5EF4-FFF2-40B4-BE49-F238E27FC236}">
                <a16:creationId xmlns:a16="http://schemas.microsoft.com/office/drawing/2014/main" id="{D3FC201D-19D4-DC65-0379-4DD61C6F2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142" y="4184382"/>
            <a:ext cx="3207544" cy="2324537"/>
          </a:xfrm>
          <a:prstGeom prst="rect">
            <a:avLst/>
          </a:prstGeom>
        </p:spPr>
      </p:pic>
      <p:pic>
        <p:nvPicPr>
          <p:cNvPr id="20" name="图片 19">
            <a:extLst>
              <a:ext uri="{FF2B5EF4-FFF2-40B4-BE49-F238E27FC236}">
                <a16:creationId xmlns:a16="http://schemas.microsoft.com/office/drawing/2014/main" id="{EB4D5CA7-444F-FD8C-73A6-3C75B600DA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1638" y="4254963"/>
            <a:ext cx="1936702" cy="2183373"/>
          </a:xfrm>
          <a:prstGeom prst="rect">
            <a:avLst/>
          </a:prstGeom>
        </p:spPr>
      </p:pic>
      <p:pic>
        <p:nvPicPr>
          <p:cNvPr id="22" name="图片 21">
            <a:extLst>
              <a:ext uri="{FF2B5EF4-FFF2-40B4-BE49-F238E27FC236}">
                <a16:creationId xmlns:a16="http://schemas.microsoft.com/office/drawing/2014/main" id="{34D48A9C-BB90-F938-8533-0D493856F6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4936" y="4319281"/>
            <a:ext cx="3207544" cy="2160625"/>
          </a:xfrm>
          <a:prstGeom prst="rect">
            <a:avLst/>
          </a:prstGeom>
        </p:spPr>
      </p:pic>
      <p:sp>
        <p:nvSpPr>
          <p:cNvPr id="4" name="标题 3">
            <a:extLst>
              <a:ext uri="{FF2B5EF4-FFF2-40B4-BE49-F238E27FC236}">
                <a16:creationId xmlns:a16="http://schemas.microsoft.com/office/drawing/2014/main" id="{7EDE7631-4818-A087-42CD-6458D40FD812}"/>
              </a:ext>
            </a:extLst>
          </p:cNvPr>
          <p:cNvSpPr txBox="1">
            <a:spLocks/>
          </p:cNvSpPr>
          <p:nvPr/>
        </p:nvSpPr>
        <p:spPr>
          <a:xfrm>
            <a:off x="517091" y="192697"/>
            <a:ext cx="11157817" cy="660511"/>
          </a:xfrm>
          <a:prstGeom prst="rect">
            <a:avLst/>
          </a:prstGeom>
        </p:spPr>
        <p:txBody>
          <a:bodyPr vert="horz" lIns="0" tIns="0" rIns="0" bIns="0" rtlCol="0" anchor="ctr">
            <a:normAutofit lnSpcReduction="10000"/>
          </a:bodyPr>
          <a:lstStyle>
            <a:defPPr>
              <a:defRPr lang="zh-CN"/>
            </a:defPPr>
            <a:lvl1pPr algn="ctr">
              <a:lnSpc>
                <a:spcPct val="90000"/>
              </a:lnSpc>
              <a:spcBef>
                <a:spcPct val="0"/>
              </a:spcBef>
              <a:buNone/>
              <a:defRPr sz="4800">
                <a:solidFill>
                  <a:schemeClr val="bg2">
                    <a:lumMod val="2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r>
              <a:rPr lang="en-US" altLang="zh-CN" dirty="0"/>
              <a:t>Ordering Information</a:t>
            </a:r>
            <a:endParaRPr lang="zh-CN" altLang="en-US" dirty="0"/>
          </a:p>
        </p:txBody>
      </p:sp>
    </p:spTree>
    <p:extLst>
      <p:ext uri="{BB962C8B-B14F-4D97-AF65-F5344CB8AC3E}">
        <p14:creationId xmlns:p14="http://schemas.microsoft.com/office/powerpoint/2010/main" val="3929160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DB47E590-02A6-2620-3DF7-C7BD7B20F96F}"/>
              </a:ext>
            </a:extLst>
          </p:cNvPr>
          <p:cNvGraphicFramePr>
            <a:graphicFrameLocks noGrp="1"/>
          </p:cNvGraphicFramePr>
          <p:nvPr>
            <p:extLst>
              <p:ext uri="{D42A27DB-BD31-4B8C-83A1-F6EECF244321}">
                <p14:modId xmlns:p14="http://schemas.microsoft.com/office/powerpoint/2010/main" val="1973175456"/>
              </p:ext>
            </p:extLst>
          </p:nvPr>
        </p:nvGraphicFramePr>
        <p:xfrm>
          <a:off x="350044" y="1146748"/>
          <a:ext cx="11622882" cy="4802957"/>
        </p:xfrm>
        <a:graphic>
          <a:graphicData uri="http://schemas.openxmlformats.org/drawingml/2006/table">
            <a:tbl>
              <a:tblPr firstRow="1" firstCol="1" lastRow="1" lastCol="1" bandRow="1" bandCol="1">
                <a:tableStyleId>{5C22544A-7EE6-4342-B048-85BDC9FD1C3A}</a:tableStyleId>
              </a:tblPr>
              <a:tblGrid>
                <a:gridCol w="2802731">
                  <a:extLst>
                    <a:ext uri="{9D8B030D-6E8A-4147-A177-3AD203B41FA5}">
                      <a16:colId xmlns:a16="http://schemas.microsoft.com/office/drawing/2014/main" val="679367601"/>
                    </a:ext>
                  </a:extLst>
                </a:gridCol>
                <a:gridCol w="2669382">
                  <a:extLst>
                    <a:ext uri="{9D8B030D-6E8A-4147-A177-3AD203B41FA5}">
                      <a16:colId xmlns:a16="http://schemas.microsoft.com/office/drawing/2014/main" val="3287759279"/>
                    </a:ext>
                  </a:extLst>
                </a:gridCol>
                <a:gridCol w="4236243">
                  <a:extLst>
                    <a:ext uri="{9D8B030D-6E8A-4147-A177-3AD203B41FA5}">
                      <a16:colId xmlns:a16="http://schemas.microsoft.com/office/drawing/2014/main" val="1092047534"/>
                    </a:ext>
                  </a:extLst>
                </a:gridCol>
                <a:gridCol w="1914526">
                  <a:extLst>
                    <a:ext uri="{9D8B030D-6E8A-4147-A177-3AD203B41FA5}">
                      <a16:colId xmlns:a16="http://schemas.microsoft.com/office/drawing/2014/main" val="3505521645"/>
                    </a:ext>
                  </a:extLst>
                </a:gridCol>
              </a:tblGrid>
              <a:tr h="456777">
                <a:tc>
                  <a:txBody>
                    <a:bodyPr/>
                    <a:lstStyle/>
                    <a:p>
                      <a:pPr algn="just"/>
                      <a:r>
                        <a:rPr lang="en-US" sz="1800" b="0" u="none" strike="noStrike" kern="1200" dirty="0">
                          <a:solidFill>
                            <a:srgbClr val="FF0000"/>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Optional Accessories</a:t>
                      </a:r>
                      <a:endParaRPr lang="zh-CN" altLang="en-US" sz="1800" b="0" u="none" strike="noStrike" kern="1200" dirty="0">
                        <a:solidFill>
                          <a:srgbClr val="FF0000"/>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just"/>
                      <a:r>
                        <a:rPr lang="en-US" sz="1800" b="0" u="none" strike="noStrike" kern="1200" dirty="0">
                          <a:solidFill>
                            <a:srgbClr val="FF0000"/>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Part No.</a:t>
                      </a:r>
                      <a:endParaRPr lang="zh-CN" altLang="en-US" sz="1800" b="0" u="none" strike="noStrike" kern="1200" dirty="0">
                        <a:solidFill>
                          <a:srgbClr val="FF0000"/>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just"/>
                      <a:r>
                        <a:rPr lang="en-US" sz="1800" b="0" u="none" strike="noStrike" kern="1200" dirty="0">
                          <a:solidFill>
                            <a:srgbClr val="FF0000"/>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Optional Accessories</a:t>
                      </a:r>
                      <a:endParaRPr lang="zh-CN" altLang="en-US" sz="1800" b="0" u="none" strike="noStrike" kern="1200" dirty="0">
                        <a:solidFill>
                          <a:srgbClr val="FF0000"/>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just"/>
                      <a:r>
                        <a:rPr lang="en-US" sz="1800" b="0" u="none" strike="noStrike" kern="1200" dirty="0">
                          <a:solidFill>
                            <a:srgbClr val="FF0000"/>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Part No.</a:t>
                      </a:r>
                      <a:endParaRPr lang="zh-CN" altLang="en-US" sz="1800" b="0" u="none" strike="noStrike" kern="1200" dirty="0">
                        <a:solidFill>
                          <a:srgbClr val="FF0000"/>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8191458"/>
                  </a:ext>
                </a:extLst>
              </a:tr>
              <a:tr h="214695">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USB isolated waveform generator</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SAG1021I </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16 digital channels (software)</a:t>
                      </a:r>
                      <a:endParaRPr lang="zh-CN" alt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SDS3000HD-16LA </a:t>
                      </a:r>
                      <a:endParaRPr lang="zh-CN" alt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7186851"/>
                  </a:ext>
                </a:extLst>
              </a:tr>
              <a:tr h="201579">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16-channel logic probe</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SPL2016 </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Power Analysis (software)</a:t>
                      </a:r>
                      <a:endParaRPr lang="zh-CN" alt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SDS3000HD-PA </a:t>
                      </a:r>
                      <a:endParaRPr lang="zh-CN" alt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8491967"/>
                  </a:ext>
                </a:extLst>
              </a:tr>
              <a:tr h="214695">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Power Analysis deskew fixture</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DF2001A</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I2S trigger &amp; decode (software)</a:t>
                      </a:r>
                      <a:endParaRPr lang="zh-CN" alt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SDS3000HD-I2S </a:t>
                      </a:r>
                      <a:endParaRPr lang="zh-CN" alt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933645"/>
                  </a:ext>
                </a:extLst>
              </a:tr>
              <a:tr h="181764">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STB3 demo signal source </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STB3</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MIL-STD-1553B trigger &amp; decode (software)</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SDS3000HD-1553B </a:t>
                      </a:r>
                      <a:endParaRPr lang="zh-CN" alt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7841596"/>
                  </a:ext>
                </a:extLst>
              </a:tr>
              <a:tr h="181764">
                <a:tc>
                  <a:txBody>
                    <a:bodyPr/>
                    <a:lstStyle/>
                    <a:p>
                      <a:pPr algn="l">
                        <a:lnSpc>
                          <a:spcPct val="150000"/>
                        </a:lnSpc>
                      </a:pPr>
                      <a:r>
                        <a:rPr 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USB-GPIB adapter</a:t>
                      </a:r>
                      <a:endParaRPr lang="zh-CN" alt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USB-GPIB</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FlexRay trigger &amp; decode (software)</a:t>
                      </a:r>
                      <a:endParaRPr lang="zh-CN" alt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SDS3000HD-FlexRay </a:t>
                      </a:r>
                      <a:endParaRPr lang="zh-CN" alt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2510276"/>
                  </a:ext>
                </a:extLst>
              </a:tr>
              <a:tr h="181764">
                <a:tc>
                  <a:txBody>
                    <a:bodyPr/>
                    <a:lstStyle/>
                    <a:p>
                      <a:pPr algn="l">
                        <a:lnSpc>
                          <a:spcPct val="150000"/>
                        </a:lnSpc>
                      </a:pPr>
                      <a:r>
                        <a:rPr 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High-speed active probe</a:t>
                      </a:r>
                      <a:endParaRPr lang="zh-CN" alt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SAP1000, SAP2500</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CAN FD trigger &amp; decode (software)</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SDS3000HD-CANFD </a:t>
                      </a:r>
                      <a:endParaRPr lang="zh-CN" alt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7756345"/>
                  </a:ext>
                </a:extLst>
              </a:tr>
              <a:tr h="181764">
                <a:tc>
                  <a:txBody>
                    <a:bodyPr/>
                    <a:lstStyle/>
                    <a:p>
                      <a:pPr algn="l">
                        <a:lnSpc>
                          <a:spcPct val="150000"/>
                        </a:lnSpc>
                      </a:pPr>
                      <a:r>
                        <a:rPr 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High voltage probe</a:t>
                      </a:r>
                      <a:endParaRPr lang="zh-CN" alt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HPB4010</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SENT trigger &amp; decode (software)</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SDS3000HD-SENT </a:t>
                      </a:r>
                      <a:endParaRPr lang="zh-CN" alt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4702198"/>
                  </a:ext>
                </a:extLst>
              </a:tr>
              <a:tr h="460853">
                <a:tc>
                  <a:txBody>
                    <a:bodyPr/>
                    <a:lstStyle/>
                    <a:p>
                      <a:pPr algn="l">
                        <a:lnSpc>
                          <a:spcPct val="150000"/>
                        </a:lnSpc>
                      </a:pPr>
                      <a:r>
                        <a:rPr 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High-speed differential probe</a:t>
                      </a:r>
                      <a:endParaRPr lang="zh-CN" alt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SAP2500D</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Manchester decode (software)</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SDS3000HD-Manch </a:t>
                      </a:r>
                      <a:endParaRPr lang="zh-CN" alt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9438372"/>
                  </a:ext>
                </a:extLst>
              </a:tr>
              <a:tr h="582797">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High voltage differential probe</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DPB1300/DPB4080/DPB5150/ DPB5150A/DPB5700/DPB5700A</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ARINC429 trigger &amp; decode (software)</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SDS3000HD-ARINC </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0974269"/>
                  </a:ext>
                </a:extLst>
              </a:tr>
              <a:tr h="783313">
                <a:tc>
                  <a:txBody>
                    <a:bodyPr/>
                    <a:lstStyle/>
                    <a:p>
                      <a:pPr algn="l">
                        <a:lnSpc>
                          <a:spcPct val="150000"/>
                        </a:lnSpc>
                      </a:pPr>
                      <a:r>
                        <a:rPr 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Current probe</a:t>
                      </a:r>
                      <a:endParaRPr lang="zh-CN" alt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CPL5100/CP4020/CP4050/CP4070/CP4070A CP6030/CP6030A/CP6150/CP6500</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350 MHz to 500 MHz bandwidth upgrade (software)</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SDS3000HD-BW3T5</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5048182"/>
                  </a:ext>
                </a:extLst>
              </a:tr>
              <a:tr h="382281">
                <a:tc>
                  <a:txBody>
                    <a:bodyPr/>
                    <a:lstStyle/>
                    <a:p>
                      <a:pPr algn="l">
                        <a:lnSpc>
                          <a:spcPct val="150000"/>
                        </a:lnSpc>
                      </a:pPr>
                      <a:r>
                        <a:rPr 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Bag</a:t>
                      </a:r>
                      <a:endParaRPr lang="zh-CN" alt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BAG-S2</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350 MHz to 1 GHz bandwidth upgrade (software)</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SDS3000HD-BW3TA</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3293683"/>
                  </a:ext>
                </a:extLst>
              </a:tr>
              <a:tr h="382281">
                <a:tc>
                  <a:txBody>
                    <a:bodyPr/>
                    <a:lstStyle/>
                    <a:p>
                      <a:pPr algn="l">
                        <a:lnSpc>
                          <a:spcPct val="150000"/>
                        </a:lnSpc>
                      </a:pPr>
                      <a:r>
                        <a:rPr 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Waveform generator (software)</a:t>
                      </a:r>
                      <a:endParaRPr lang="zh-CN" altLang="en-US" sz="1200" b="0" u="none" strike="noStrike" kern="120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SDS3000HD-FG</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500 MHz to 1 GHz bandwidth upgrade (software)</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SDS3000HD-BW5TA</a:t>
                      </a:r>
                      <a:endParaRPr lang="zh-CN" altLang="en-US" sz="1200" b="0" u="none" strike="noStrike" kern="1200" dirty="0">
                        <a:solidFill>
                          <a:schemeClr val="dk1"/>
                        </a:solidFill>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0794486"/>
                  </a:ext>
                </a:extLst>
              </a:tr>
            </a:tbl>
          </a:graphicData>
        </a:graphic>
      </p:graphicFrame>
      <p:sp>
        <p:nvSpPr>
          <p:cNvPr id="5" name="标题 3">
            <a:extLst>
              <a:ext uri="{FF2B5EF4-FFF2-40B4-BE49-F238E27FC236}">
                <a16:creationId xmlns:a16="http://schemas.microsoft.com/office/drawing/2014/main" id="{7FA559B7-C217-3938-FB6C-D062D887C5DF}"/>
              </a:ext>
            </a:extLst>
          </p:cNvPr>
          <p:cNvSpPr txBox="1">
            <a:spLocks/>
          </p:cNvSpPr>
          <p:nvPr/>
        </p:nvSpPr>
        <p:spPr>
          <a:xfrm>
            <a:off x="508001" y="193829"/>
            <a:ext cx="11157817" cy="660511"/>
          </a:xfrm>
          <a:prstGeom prst="rect">
            <a:avLst/>
          </a:prstGeom>
        </p:spPr>
        <p:txBody>
          <a:bodyPr vert="horz" lIns="0" tIns="0" rIns="0" bIns="0" rtlCol="0" anchor="ctr">
            <a:normAutofit lnSpcReduction="10000"/>
          </a:bodyPr>
          <a:lstStyle>
            <a:defPPr>
              <a:defRPr lang="zh-CN"/>
            </a:defPPr>
            <a:lvl1pPr algn="ctr">
              <a:lnSpc>
                <a:spcPct val="90000"/>
              </a:lnSpc>
              <a:spcBef>
                <a:spcPct val="0"/>
              </a:spcBef>
              <a:buNone/>
              <a:defRPr sz="4800">
                <a:solidFill>
                  <a:schemeClr val="bg2">
                    <a:lumMod val="2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r>
              <a:rPr lang="en-US" altLang="zh-CN" dirty="0"/>
              <a:t>Ordering Information</a:t>
            </a:r>
            <a:endParaRPr lang="zh-CN" altLang="en-US" dirty="0"/>
          </a:p>
        </p:txBody>
      </p:sp>
    </p:spTree>
    <p:extLst>
      <p:ext uri="{BB962C8B-B14F-4D97-AF65-F5344CB8AC3E}">
        <p14:creationId xmlns:p14="http://schemas.microsoft.com/office/powerpoint/2010/main" val="2067812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18">
            <a:extLst>
              <a:ext uri="{FF2B5EF4-FFF2-40B4-BE49-F238E27FC236}">
                <a16:creationId xmlns:a16="http://schemas.microsoft.com/office/drawing/2014/main" id="{66846024-BE43-1239-E989-1D0CFAE37E3B}"/>
              </a:ext>
            </a:extLst>
          </p:cNvPr>
          <p:cNvSpPr/>
          <p:nvPr/>
        </p:nvSpPr>
        <p:spPr>
          <a:xfrm>
            <a:off x="1588" y="3790339"/>
            <a:ext cx="12188825" cy="3067663"/>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de-DE" sz="900">
              <a:solidFill>
                <a:srgbClr val="F9F9F9">
                  <a:lumMod val="50000"/>
                </a:srgbClr>
              </a:solidFill>
              <a:latin typeface="Calibri" panose="020F0502020204030204"/>
            </a:endParaRPr>
          </a:p>
        </p:txBody>
      </p:sp>
      <p:cxnSp>
        <p:nvCxnSpPr>
          <p:cNvPr id="4" name="Gerader Verbinder 35">
            <a:extLst>
              <a:ext uri="{FF2B5EF4-FFF2-40B4-BE49-F238E27FC236}">
                <a16:creationId xmlns:a16="http://schemas.microsoft.com/office/drawing/2014/main" id="{3CC21C43-6F2B-3E97-43FD-21809B1486C0}"/>
              </a:ext>
            </a:extLst>
          </p:cNvPr>
          <p:cNvCxnSpPr/>
          <p:nvPr/>
        </p:nvCxnSpPr>
        <p:spPr>
          <a:xfrm flipH="1">
            <a:off x="1590" y="3790338"/>
            <a:ext cx="1218882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hape 4073">
            <a:extLst>
              <a:ext uri="{FF2B5EF4-FFF2-40B4-BE49-F238E27FC236}">
                <a16:creationId xmlns:a16="http://schemas.microsoft.com/office/drawing/2014/main" id="{3873CE07-4F6B-F13D-7128-01F163040C33}"/>
              </a:ext>
            </a:extLst>
          </p:cNvPr>
          <p:cNvSpPr/>
          <p:nvPr/>
        </p:nvSpPr>
        <p:spPr>
          <a:xfrm>
            <a:off x="8894837" y="5065977"/>
            <a:ext cx="233816" cy="250006"/>
          </a:xfrm>
          <a:custGeom>
            <a:avLst/>
            <a:gdLst/>
            <a:ahLst/>
            <a:cxnLst/>
            <a:rect l="0" t="0" r="0" b="0"/>
            <a:pathLst>
              <a:path w="120000" h="120000" extrusionOk="0">
                <a:moveTo>
                  <a:pt x="75403" y="112293"/>
                </a:moveTo>
                <a:lnTo>
                  <a:pt x="75403" y="112293"/>
                </a:lnTo>
                <a:cubicBezTo>
                  <a:pt x="75403" y="114770"/>
                  <a:pt x="78044" y="117247"/>
                  <a:pt x="80684" y="117247"/>
                </a:cubicBezTo>
                <a:cubicBezTo>
                  <a:pt x="109144" y="119724"/>
                  <a:pt x="109144" y="119724"/>
                  <a:pt x="109144" y="119724"/>
                </a:cubicBezTo>
                <a:cubicBezTo>
                  <a:pt x="112078" y="119724"/>
                  <a:pt x="112078" y="117247"/>
                  <a:pt x="114718" y="114770"/>
                </a:cubicBezTo>
                <a:cubicBezTo>
                  <a:pt x="114718" y="92752"/>
                  <a:pt x="114718" y="92752"/>
                  <a:pt x="114718" y="92752"/>
                </a:cubicBezTo>
                <a:cubicBezTo>
                  <a:pt x="78044" y="90275"/>
                  <a:pt x="78044" y="90275"/>
                  <a:pt x="78044" y="90275"/>
                </a:cubicBezTo>
                <a:lnTo>
                  <a:pt x="75403" y="112293"/>
                </a:lnTo>
                <a:close/>
                <a:moveTo>
                  <a:pt x="5281" y="92752"/>
                </a:moveTo>
                <a:lnTo>
                  <a:pt x="5281" y="92752"/>
                </a:lnTo>
                <a:cubicBezTo>
                  <a:pt x="5281" y="114770"/>
                  <a:pt x="5281" y="114770"/>
                  <a:pt x="5281" y="114770"/>
                </a:cubicBezTo>
                <a:cubicBezTo>
                  <a:pt x="5281" y="117247"/>
                  <a:pt x="7921" y="119724"/>
                  <a:pt x="10268" y="119724"/>
                </a:cubicBezTo>
                <a:cubicBezTo>
                  <a:pt x="39022" y="117247"/>
                  <a:pt x="39022" y="117247"/>
                  <a:pt x="39022" y="117247"/>
                </a:cubicBezTo>
                <a:cubicBezTo>
                  <a:pt x="41662" y="117247"/>
                  <a:pt x="44303" y="114770"/>
                  <a:pt x="44303" y="112293"/>
                </a:cubicBezTo>
                <a:cubicBezTo>
                  <a:pt x="41662" y="90275"/>
                  <a:pt x="41662" y="90275"/>
                  <a:pt x="41662" y="90275"/>
                </a:cubicBezTo>
                <a:lnTo>
                  <a:pt x="5281" y="92752"/>
                </a:lnTo>
                <a:close/>
                <a:moveTo>
                  <a:pt x="0" y="56422"/>
                </a:moveTo>
                <a:lnTo>
                  <a:pt x="0" y="56422"/>
                </a:lnTo>
                <a:cubicBezTo>
                  <a:pt x="2640" y="80642"/>
                  <a:pt x="2640" y="80642"/>
                  <a:pt x="2640" y="80642"/>
                </a:cubicBezTo>
                <a:cubicBezTo>
                  <a:pt x="39022" y="75688"/>
                  <a:pt x="39022" y="75688"/>
                  <a:pt x="39022" y="75688"/>
                </a:cubicBezTo>
                <a:cubicBezTo>
                  <a:pt x="39022" y="53944"/>
                  <a:pt x="39022" y="53944"/>
                  <a:pt x="39022" y="53944"/>
                </a:cubicBezTo>
                <a:lnTo>
                  <a:pt x="39022" y="51467"/>
                </a:lnTo>
                <a:cubicBezTo>
                  <a:pt x="39022" y="41834"/>
                  <a:pt x="46943" y="31926"/>
                  <a:pt x="59853" y="31926"/>
                </a:cubicBezTo>
                <a:cubicBezTo>
                  <a:pt x="72762" y="31926"/>
                  <a:pt x="80684" y="41834"/>
                  <a:pt x="80684" y="51467"/>
                </a:cubicBezTo>
                <a:lnTo>
                  <a:pt x="80684" y="53944"/>
                </a:lnTo>
                <a:cubicBezTo>
                  <a:pt x="78044" y="75688"/>
                  <a:pt x="78044" y="75688"/>
                  <a:pt x="78044" y="75688"/>
                </a:cubicBezTo>
                <a:cubicBezTo>
                  <a:pt x="117066" y="80642"/>
                  <a:pt x="117066" y="80642"/>
                  <a:pt x="117066" y="80642"/>
                </a:cubicBezTo>
                <a:cubicBezTo>
                  <a:pt x="119706" y="56422"/>
                  <a:pt x="119706" y="56422"/>
                  <a:pt x="119706" y="56422"/>
                </a:cubicBezTo>
                <a:cubicBezTo>
                  <a:pt x="119706" y="53944"/>
                  <a:pt x="119706" y="53944"/>
                  <a:pt x="119706" y="51467"/>
                </a:cubicBezTo>
                <a:cubicBezTo>
                  <a:pt x="119706" y="22018"/>
                  <a:pt x="93594" y="0"/>
                  <a:pt x="59853" y="0"/>
                </a:cubicBezTo>
                <a:cubicBezTo>
                  <a:pt x="25819" y="0"/>
                  <a:pt x="0" y="22018"/>
                  <a:pt x="0" y="51467"/>
                </a:cubicBezTo>
                <a:cubicBezTo>
                  <a:pt x="0" y="53944"/>
                  <a:pt x="0" y="53944"/>
                  <a:pt x="0" y="56422"/>
                </a:cubicBezTo>
                <a:close/>
              </a:path>
            </a:pathLst>
          </a:custGeom>
          <a:solidFill>
            <a:schemeClr val="lt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a:solidFill>
                <a:srgbClr val="F9F9F9"/>
              </a:solidFill>
              <a:latin typeface="Lato"/>
              <a:ea typeface="Lato"/>
              <a:cs typeface="Lato"/>
              <a:sym typeface="Lato"/>
            </a:endParaRPr>
          </a:p>
        </p:txBody>
      </p:sp>
      <p:sp>
        <p:nvSpPr>
          <p:cNvPr id="6" name="Shape 4066">
            <a:extLst>
              <a:ext uri="{FF2B5EF4-FFF2-40B4-BE49-F238E27FC236}">
                <a16:creationId xmlns:a16="http://schemas.microsoft.com/office/drawing/2014/main" id="{8341F6C9-4421-5162-8F7D-B72F055E7F1A}"/>
              </a:ext>
            </a:extLst>
          </p:cNvPr>
          <p:cNvSpPr/>
          <p:nvPr/>
        </p:nvSpPr>
        <p:spPr>
          <a:xfrm>
            <a:off x="5088015" y="5110191"/>
            <a:ext cx="264049" cy="213715"/>
          </a:xfrm>
          <a:custGeom>
            <a:avLst/>
            <a:gdLst/>
            <a:ahLst/>
            <a:cxnLst/>
            <a:rect l="0" t="0" r="0" b="0"/>
            <a:pathLst>
              <a:path w="120000" h="120000" extrusionOk="0">
                <a:moveTo>
                  <a:pt x="115324" y="2895"/>
                </a:moveTo>
                <a:lnTo>
                  <a:pt x="115324" y="2895"/>
                </a:lnTo>
                <a:cubicBezTo>
                  <a:pt x="112727" y="2895"/>
                  <a:pt x="4675" y="51474"/>
                  <a:pt x="2337" y="51474"/>
                </a:cubicBezTo>
                <a:cubicBezTo>
                  <a:pt x="0" y="51474"/>
                  <a:pt x="0" y="54369"/>
                  <a:pt x="2337" y="54369"/>
                </a:cubicBezTo>
                <a:cubicBezTo>
                  <a:pt x="4675" y="56943"/>
                  <a:pt x="25454" y="68525"/>
                  <a:pt x="25454" y="68525"/>
                </a:cubicBezTo>
                <a:lnTo>
                  <a:pt x="25454" y="68525"/>
                </a:lnTo>
                <a:cubicBezTo>
                  <a:pt x="41558" y="73994"/>
                  <a:pt x="41558" y="73994"/>
                  <a:pt x="41558" y="73994"/>
                </a:cubicBezTo>
                <a:cubicBezTo>
                  <a:pt x="41558" y="73994"/>
                  <a:pt x="110389" y="11260"/>
                  <a:pt x="112727" y="11260"/>
                </a:cubicBezTo>
                <a:cubicBezTo>
                  <a:pt x="112727" y="8364"/>
                  <a:pt x="112727" y="11260"/>
                  <a:pt x="112727" y="11260"/>
                </a:cubicBezTo>
                <a:lnTo>
                  <a:pt x="62337" y="79785"/>
                </a:lnTo>
                <a:lnTo>
                  <a:pt x="62337" y="79785"/>
                </a:lnTo>
                <a:cubicBezTo>
                  <a:pt x="59999" y="82680"/>
                  <a:pt x="59999" y="82680"/>
                  <a:pt x="59999" y="82680"/>
                </a:cubicBezTo>
                <a:cubicBezTo>
                  <a:pt x="62337" y="85576"/>
                  <a:pt x="62337" y="85576"/>
                  <a:pt x="62337" y="85576"/>
                </a:cubicBezTo>
                <a:lnTo>
                  <a:pt x="62337" y="85576"/>
                </a:lnTo>
                <a:cubicBezTo>
                  <a:pt x="62337" y="85576"/>
                  <a:pt x="94285" y="105522"/>
                  <a:pt x="94285" y="108418"/>
                </a:cubicBezTo>
                <a:cubicBezTo>
                  <a:pt x="96623" y="108418"/>
                  <a:pt x="98961" y="108418"/>
                  <a:pt x="101298" y="105522"/>
                </a:cubicBezTo>
                <a:cubicBezTo>
                  <a:pt x="101298" y="102627"/>
                  <a:pt x="119740" y="8364"/>
                  <a:pt x="119740" y="5790"/>
                </a:cubicBezTo>
                <a:cubicBezTo>
                  <a:pt x="119740" y="2895"/>
                  <a:pt x="117662" y="0"/>
                  <a:pt x="115324" y="2895"/>
                </a:cubicBezTo>
                <a:close/>
                <a:moveTo>
                  <a:pt x="41558" y="116782"/>
                </a:moveTo>
                <a:lnTo>
                  <a:pt x="41558" y="116782"/>
                </a:lnTo>
                <a:cubicBezTo>
                  <a:pt x="41558" y="119678"/>
                  <a:pt x="41558" y="119678"/>
                  <a:pt x="43896" y="119678"/>
                </a:cubicBezTo>
                <a:cubicBezTo>
                  <a:pt x="43896" y="116782"/>
                  <a:pt x="62337" y="99731"/>
                  <a:pt x="62337" y="99731"/>
                </a:cubicBezTo>
                <a:cubicBezTo>
                  <a:pt x="41558" y="85576"/>
                  <a:pt x="41558" y="85576"/>
                  <a:pt x="41558" y="85576"/>
                </a:cubicBezTo>
                <a:lnTo>
                  <a:pt x="41558" y="116782"/>
                </a:lnTo>
                <a:close/>
              </a:path>
            </a:pathLst>
          </a:custGeom>
          <a:solidFill>
            <a:schemeClr val="lt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a:solidFill>
                <a:srgbClr val="F9F9F9"/>
              </a:solidFill>
              <a:latin typeface="Lato"/>
              <a:ea typeface="Lato"/>
              <a:cs typeface="Lato"/>
              <a:sym typeface="Lato"/>
            </a:endParaRPr>
          </a:p>
        </p:txBody>
      </p:sp>
      <p:sp>
        <p:nvSpPr>
          <p:cNvPr id="7" name="Ellipse 38">
            <a:extLst>
              <a:ext uri="{FF2B5EF4-FFF2-40B4-BE49-F238E27FC236}">
                <a16:creationId xmlns:a16="http://schemas.microsoft.com/office/drawing/2014/main" id="{3DD13AD2-4F50-DF4E-C6E4-88F588632411}"/>
              </a:ext>
            </a:extLst>
          </p:cNvPr>
          <p:cNvSpPr/>
          <p:nvPr/>
        </p:nvSpPr>
        <p:spPr>
          <a:xfrm>
            <a:off x="4981517" y="4952986"/>
            <a:ext cx="501094" cy="501094"/>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de-DE" sz="900">
              <a:solidFill>
                <a:srgbClr val="F9F9F9"/>
              </a:solidFill>
              <a:latin typeface="Calibri" panose="020F0502020204030204"/>
            </a:endParaRPr>
          </a:p>
        </p:txBody>
      </p:sp>
      <p:sp>
        <p:nvSpPr>
          <p:cNvPr id="8" name="Ellipse 39">
            <a:extLst>
              <a:ext uri="{FF2B5EF4-FFF2-40B4-BE49-F238E27FC236}">
                <a16:creationId xmlns:a16="http://schemas.microsoft.com/office/drawing/2014/main" id="{57B30F87-485F-0B3A-AB69-55F0589E3E09}"/>
              </a:ext>
            </a:extLst>
          </p:cNvPr>
          <p:cNvSpPr/>
          <p:nvPr/>
        </p:nvSpPr>
        <p:spPr>
          <a:xfrm>
            <a:off x="8751867" y="4951137"/>
            <a:ext cx="501094" cy="501094"/>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de-DE" sz="900">
              <a:solidFill>
                <a:srgbClr val="F9F9F9"/>
              </a:solidFill>
              <a:latin typeface="Calibri" panose="020F0502020204030204"/>
            </a:endParaRPr>
          </a:p>
        </p:txBody>
      </p:sp>
      <p:sp>
        <p:nvSpPr>
          <p:cNvPr id="9" name="Textfeld 40">
            <a:extLst>
              <a:ext uri="{FF2B5EF4-FFF2-40B4-BE49-F238E27FC236}">
                <a16:creationId xmlns:a16="http://schemas.microsoft.com/office/drawing/2014/main" id="{925910CF-3AB8-64A4-E449-A09B6EB2D933}"/>
              </a:ext>
            </a:extLst>
          </p:cNvPr>
          <p:cNvSpPr txBox="1"/>
          <p:nvPr/>
        </p:nvSpPr>
        <p:spPr>
          <a:xfrm>
            <a:off x="5611454" y="4971721"/>
            <a:ext cx="2382414" cy="323165"/>
          </a:xfrm>
          <a:prstGeom prst="rect">
            <a:avLst/>
          </a:prstGeom>
          <a:noFill/>
        </p:spPr>
        <p:txBody>
          <a:bodyPr wrap="square" rtlCol="0">
            <a:spAutoFit/>
          </a:bodyPr>
          <a:lstStyle/>
          <a:p>
            <a:pPr defTabSz="228600"/>
            <a:r>
              <a:rPr lang="zh-CN" altLang="en-US" sz="1500" dirty="0">
                <a:solidFill>
                  <a:srgbClr val="F9F9F9"/>
                </a:solidFill>
                <a:latin typeface="Calibri Light" panose="020F0302020204030204" pitchFamily="34" charset="0"/>
              </a:rPr>
              <a:t>公司地址</a:t>
            </a:r>
            <a:endParaRPr lang="de-DE" sz="1500" dirty="0">
              <a:solidFill>
                <a:srgbClr val="F9F9F9"/>
              </a:solidFill>
              <a:latin typeface="Calibri Light" panose="020F0302020204030204" pitchFamily="34" charset="0"/>
            </a:endParaRPr>
          </a:p>
        </p:txBody>
      </p:sp>
      <p:sp>
        <p:nvSpPr>
          <p:cNvPr id="10" name="Textfeld 41">
            <a:extLst>
              <a:ext uri="{FF2B5EF4-FFF2-40B4-BE49-F238E27FC236}">
                <a16:creationId xmlns:a16="http://schemas.microsoft.com/office/drawing/2014/main" id="{B15404BF-DF24-0CFC-B9C0-64A87DC36AFE}"/>
              </a:ext>
            </a:extLst>
          </p:cNvPr>
          <p:cNvSpPr txBox="1"/>
          <p:nvPr/>
        </p:nvSpPr>
        <p:spPr>
          <a:xfrm>
            <a:off x="5626201" y="5207383"/>
            <a:ext cx="2496509" cy="300082"/>
          </a:xfrm>
          <a:prstGeom prst="rect">
            <a:avLst/>
          </a:prstGeom>
          <a:noFill/>
        </p:spPr>
        <p:txBody>
          <a:bodyPr wrap="square" rtlCol="0">
            <a:spAutoFit/>
          </a:bodyPr>
          <a:lstStyle/>
          <a:p>
            <a:pPr defTabSz="228600">
              <a:lnSpc>
                <a:spcPct val="150000"/>
              </a:lnSpc>
            </a:pPr>
            <a:r>
              <a:rPr lang="zh-CN" altLang="en-US" sz="900" dirty="0">
                <a:solidFill>
                  <a:srgbClr val="F9F9F9"/>
                </a:solidFill>
                <a:latin typeface="Century Gothic" panose="020B0502020202020204" pitchFamily="34" charset="0"/>
              </a:rPr>
              <a:t>深圳市宝安区</a:t>
            </a:r>
            <a:r>
              <a:rPr lang="en-US" altLang="zh-CN" sz="900" dirty="0">
                <a:solidFill>
                  <a:srgbClr val="F9F9F9"/>
                </a:solidFill>
                <a:latin typeface="Century Gothic" panose="020B0502020202020204" pitchFamily="34" charset="0"/>
              </a:rPr>
              <a:t>68</a:t>
            </a:r>
            <a:r>
              <a:rPr lang="zh-CN" altLang="en-US" sz="900" dirty="0">
                <a:solidFill>
                  <a:srgbClr val="F9F9F9"/>
                </a:solidFill>
                <a:latin typeface="Century Gothic" panose="020B0502020202020204" pitchFamily="34" charset="0"/>
              </a:rPr>
              <a:t>区安通达工业园</a:t>
            </a:r>
            <a:r>
              <a:rPr lang="en-US" altLang="zh-CN" sz="900" dirty="0">
                <a:solidFill>
                  <a:srgbClr val="F9F9F9"/>
                </a:solidFill>
                <a:latin typeface="Century Gothic" panose="020B0502020202020204" pitchFamily="34" charset="0"/>
              </a:rPr>
              <a:t>4</a:t>
            </a:r>
            <a:r>
              <a:rPr lang="zh-CN" altLang="en-US" sz="900" dirty="0">
                <a:solidFill>
                  <a:srgbClr val="F9F9F9"/>
                </a:solidFill>
                <a:latin typeface="Century Gothic" panose="020B0502020202020204" pitchFamily="34" charset="0"/>
              </a:rPr>
              <a:t>栋</a:t>
            </a:r>
            <a:r>
              <a:rPr lang="en-US" altLang="zh-CN" sz="900" dirty="0">
                <a:solidFill>
                  <a:srgbClr val="F9F9F9"/>
                </a:solidFill>
                <a:latin typeface="Century Gothic" panose="020B0502020202020204" pitchFamily="34" charset="0"/>
              </a:rPr>
              <a:t>&amp;5</a:t>
            </a:r>
            <a:r>
              <a:rPr lang="zh-CN" altLang="en-US" sz="900" dirty="0">
                <a:solidFill>
                  <a:srgbClr val="F9F9F9"/>
                </a:solidFill>
                <a:latin typeface="Century Gothic" panose="020B0502020202020204" pitchFamily="34" charset="0"/>
              </a:rPr>
              <a:t>栋</a:t>
            </a:r>
            <a:endParaRPr lang="de-DE" sz="900" dirty="0">
              <a:solidFill>
                <a:srgbClr val="F9F9F9"/>
              </a:solidFill>
              <a:latin typeface="Century Gothic" panose="020B0502020202020204" pitchFamily="34" charset="0"/>
            </a:endParaRPr>
          </a:p>
        </p:txBody>
      </p:sp>
      <p:sp>
        <p:nvSpPr>
          <p:cNvPr id="11" name="Shape 4087">
            <a:extLst>
              <a:ext uri="{FF2B5EF4-FFF2-40B4-BE49-F238E27FC236}">
                <a16:creationId xmlns:a16="http://schemas.microsoft.com/office/drawing/2014/main" id="{80BE618B-B6BE-A5D5-2A38-42BF60E337B2}"/>
              </a:ext>
            </a:extLst>
          </p:cNvPr>
          <p:cNvSpPr/>
          <p:nvPr/>
        </p:nvSpPr>
        <p:spPr>
          <a:xfrm>
            <a:off x="1399103" y="5097221"/>
            <a:ext cx="253972" cy="254038"/>
          </a:xfrm>
          <a:custGeom>
            <a:avLst/>
            <a:gdLst/>
            <a:ahLst/>
            <a:cxnLst/>
            <a:rect l="0" t="0" r="0" b="0"/>
            <a:pathLst>
              <a:path w="120000" h="120000" extrusionOk="0">
                <a:moveTo>
                  <a:pt x="18918" y="107865"/>
                </a:moveTo>
                <a:lnTo>
                  <a:pt x="18918" y="107865"/>
                </a:lnTo>
                <a:cubicBezTo>
                  <a:pt x="18918" y="114876"/>
                  <a:pt x="26486" y="119730"/>
                  <a:pt x="33513" y="119730"/>
                </a:cubicBezTo>
                <a:cubicBezTo>
                  <a:pt x="40810" y="119730"/>
                  <a:pt x="45405" y="114876"/>
                  <a:pt x="45405" y="107865"/>
                </a:cubicBezTo>
                <a:cubicBezTo>
                  <a:pt x="45405" y="100584"/>
                  <a:pt x="40810" y="93303"/>
                  <a:pt x="33513" y="93303"/>
                </a:cubicBezTo>
                <a:cubicBezTo>
                  <a:pt x="26486" y="93303"/>
                  <a:pt x="18918" y="100584"/>
                  <a:pt x="18918" y="107865"/>
                </a:cubicBezTo>
                <a:close/>
                <a:moveTo>
                  <a:pt x="86216" y="107865"/>
                </a:moveTo>
                <a:lnTo>
                  <a:pt x="86216" y="107865"/>
                </a:lnTo>
                <a:cubicBezTo>
                  <a:pt x="86216" y="114876"/>
                  <a:pt x="93243" y="119730"/>
                  <a:pt x="100540" y="119730"/>
                </a:cubicBezTo>
                <a:cubicBezTo>
                  <a:pt x="107837" y="119730"/>
                  <a:pt x="112702" y="114876"/>
                  <a:pt x="112702" y="107865"/>
                </a:cubicBezTo>
                <a:cubicBezTo>
                  <a:pt x="112702" y="100584"/>
                  <a:pt x="107837" y="93303"/>
                  <a:pt x="100540" y="93303"/>
                </a:cubicBezTo>
                <a:cubicBezTo>
                  <a:pt x="93243" y="93303"/>
                  <a:pt x="86216" y="100584"/>
                  <a:pt x="86216" y="107865"/>
                </a:cubicBezTo>
                <a:close/>
                <a:moveTo>
                  <a:pt x="42972" y="76584"/>
                </a:moveTo>
                <a:lnTo>
                  <a:pt x="42972" y="76584"/>
                </a:lnTo>
                <a:cubicBezTo>
                  <a:pt x="117297" y="55011"/>
                  <a:pt x="117297" y="55011"/>
                  <a:pt x="117297" y="55011"/>
                </a:cubicBezTo>
                <a:cubicBezTo>
                  <a:pt x="119729" y="55011"/>
                  <a:pt x="119729" y="52584"/>
                  <a:pt x="119729" y="50426"/>
                </a:cubicBezTo>
                <a:cubicBezTo>
                  <a:pt x="119729" y="14561"/>
                  <a:pt x="119729" y="14561"/>
                  <a:pt x="119729" y="14561"/>
                </a:cubicBezTo>
                <a:cubicBezTo>
                  <a:pt x="26486" y="14561"/>
                  <a:pt x="26486" y="14561"/>
                  <a:pt x="26486" y="14561"/>
                </a:cubicBezTo>
                <a:cubicBezTo>
                  <a:pt x="26486" y="2696"/>
                  <a:pt x="26486" y="2696"/>
                  <a:pt x="26486" y="2696"/>
                </a:cubicBezTo>
                <a:lnTo>
                  <a:pt x="24054" y="0"/>
                </a:lnTo>
                <a:cubicBezTo>
                  <a:pt x="2432" y="0"/>
                  <a:pt x="2432" y="0"/>
                  <a:pt x="2432" y="0"/>
                </a:cubicBezTo>
                <a:cubicBezTo>
                  <a:pt x="0" y="0"/>
                  <a:pt x="0" y="2696"/>
                  <a:pt x="0" y="2696"/>
                </a:cubicBezTo>
                <a:cubicBezTo>
                  <a:pt x="0" y="14561"/>
                  <a:pt x="0" y="14561"/>
                  <a:pt x="0" y="14561"/>
                </a:cubicBezTo>
                <a:cubicBezTo>
                  <a:pt x="12162" y="14561"/>
                  <a:pt x="12162" y="14561"/>
                  <a:pt x="12162" y="14561"/>
                </a:cubicBezTo>
                <a:cubicBezTo>
                  <a:pt x="26486" y="74157"/>
                  <a:pt x="26486" y="74157"/>
                  <a:pt x="26486" y="74157"/>
                </a:cubicBezTo>
                <a:cubicBezTo>
                  <a:pt x="26486" y="81438"/>
                  <a:pt x="26486" y="81438"/>
                  <a:pt x="26486" y="81438"/>
                </a:cubicBezTo>
                <a:cubicBezTo>
                  <a:pt x="26486" y="91146"/>
                  <a:pt x="26486" y="91146"/>
                  <a:pt x="26486" y="91146"/>
                </a:cubicBezTo>
                <a:cubicBezTo>
                  <a:pt x="26486" y="93303"/>
                  <a:pt x="28648" y="93303"/>
                  <a:pt x="28648" y="93303"/>
                </a:cubicBezTo>
                <a:cubicBezTo>
                  <a:pt x="33513" y="93303"/>
                  <a:pt x="33513" y="93303"/>
                  <a:pt x="33513" y="93303"/>
                </a:cubicBezTo>
                <a:cubicBezTo>
                  <a:pt x="100540" y="93303"/>
                  <a:pt x="100540" y="93303"/>
                  <a:pt x="100540" y="93303"/>
                </a:cubicBezTo>
                <a:cubicBezTo>
                  <a:pt x="117297" y="93303"/>
                  <a:pt x="117297" y="93303"/>
                  <a:pt x="117297" y="93303"/>
                </a:cubicBezTo>
                <a:cubicBezTo>
                  <a:pt x="119729" y="93303"/>
                  <a:pt x="119729" y="93303"/>
                  <a:pt x="119729" y="91146"/>
                </a:cubicBezTo>
                <a:cubicBezTo>
                  <a:pt x="119729" y="81438"/>
                  <a:pt x="119729" y="81438"/>
                  <a:pt x="119729" y="81438"/>
                </a:cubicBezTo>
                <a:cubicBezTo>
                  <a:pt x="45405" y="81438"/>
                  <a:pt x="45405" y="81438"/>
                  <a:pt x="45405" y="81438"/>
                </a:cubicBezTo>
                <a:cubicBezTo>
                  <a:pt x="35945" y="81438"/>
                  <a:pt x="35945" y="76584"/>
                  <a:pt x="42972" y="76584"/>
                </a:cubicBezTo>
                <a:close/>
              </a:path>
            </a:pathLst>
          </a:custGeom>
          <a:solidFill>
            <a:schemeClr val="lt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a:solidFill>
                <a:srgbClr val="F9F9F9"/>
              </a:solidFill>
              <a:latin typeface="Lato"/>
              <a:ea typeface="Lato"/>
              <a:cs typeface="Lato"/>
              <a:sym typeface="Lato"/>
            </a:endParaRPr>
          </a:p>
        </p:txBody>
      </p:sp>
      <p:sp>
        <p:nvSpPr>
          <p:cNvPr id="12" name="Ellipse 45">
            <a:extLst>
              <a:ext uri="{FF2B5EF4-FFF2-40B4-BE49-F238E27FC236}">
                <a16:creationId xmlns:a16="http://schemas.microsoft.com/office/drawing/2014/main" id="{C7CAA29A-02EA-3BD0-8E0D-A5B056EB1423}"/>
              </a:ext>
            </a:extLst>
          </p:cNvPr>
          <p:cNvSpPr/>
          <p:nvPr/>
        </p:nvSpPr>
        <p:spPr>
          <a:xfrm>
            <a:off x="1279852" y="4960316"/>
            <a:ext cx="501094" cy="501094"/>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de-DE" sz="900">
              <a:solidFill>
                <a:srgbClr val="F9F9F9"/>
              </a:solidFill>
              <a:latin typeface="Calibri" panose="020F0502020204030204"/>
            </a:endParaRPr>
          </a:p>
        </p:txBody>
      </p:sp>
      <p:sp>
        <p:nvSpPr>
          <p:cNvPr id="13" name="Textfeld 46">
            <a:extLst>
              <a:ext uri="{FF2B5EF4-FFF2-40B4-BE49-F238E27FC236}">
                <a16:creationId xmlns:a16="http://schemas.microsoft.com/office/drawing/2014/main" id="{F2C8B0DA-4AD6-D8F0-BEA1-9C869DB71F96}"/>
              </a:ext>
            </a:extLst>
          </p:cNvPr>
          <p:cNvSpPr txBox="1"/>
          <p:nvPr/>
        </p:nvSpPr>
        <p:spPr>
          <a:xfrm>
            <a:off x="1927615" y="4971721"/>
            <a:ext cx="2382414" cy="323165"/>
          </a:xfrm>
          <a:prstGeom prst="rect">
            <a:avLst/>
          </a:prstGeom>
          <a:noFill/>
        </p:spPr>
        <p:txBody>
          <a:bodyPr wrap="square" rtlCol="0">
            <a:spAutoFit/>
          </a:bodyPr>
          <a:lstStyle/>
          <a:p>
            <a:pPr defTabSz="228600"/>
            <a:r>
              <a:rPr lang="zh-CN" altLang="en-US" sz="1500" dirty="0">
                <a:solidFill>
                  <a:srgbClr val="F9F9F9"/>
                </a:solidFill>
                <a:latin typeface="Calibri Light" panose="020F0302020204030204" pitchFamily="34" charset="0"/>
              </a:rPr>
              <a:t>联系方式</a:t>
            </a:r>
            <a:endParaRPr lang="de-DE" sz="1500" dirty="0">
              <a:solidFill>
                <a:srgbClr val="F9F9F9"/>
              </a:solidFill>
              <a:latin typeface="Calibri Light" panose="020F0302020204030204" pitchFamily="34" charset="0"/>
            </a:endParaRPr>
          </a:p>
        </p:txBody>
      </p:sp>
      <p:sp>
        <p:nvSpPr>
          <p:cNvPr id="14" name="Textfeld 47">
            <a:extLst>
              <a:ext uri="{FF2B5EF4-FFF2-40B4-BE49-F238E27FC236}">
                <a16:creationId xmlns:a16="http://schemas.microsoft.com/office/drawing/2014/main" id="{C648E416-CCAD-75F4-0BD6-A1B63A754A61}"/>
              </a:ext>
            </a:extLst>
          </p:cNvPr>
          <p:cNvSpPr txBox="1"/>
          <p:nvPr/>
        </p:nvSpPr>
        <p:spPr>
          <a:xfrm>
            <a:off x="1942363" y="5180893"/>
            <a:ext cx="2600453" cy="715581"/>
          </a:xfrm>
          <a:prstGeom prst="rect">
            <a:avLst/>
          </a:prstGeom>
          <a:noFill/>
        </p:spPr>
        <p:txBody>
          <a:bodyPr wrap="square" rtlCol="0">
            <a:spAutoFit/>
          </a:bodyPr>
          <a:lstStyle/>
          <a:p>
            <a:pPr defTabSz="228600">
              <a:lnSpc>
                <a:spcPct val="150000"/>
              </a:lnSpc>
            </a:pPr>
            <a:r>
              <a:rPr lang="en-US" altLang="zh-CN" sz="900" dirty="0">
                <a:solidFill>
                  <a:schemeClr val="bg1"/>
                </a:solidFill>
              </a:rPr>
              <a:t>www.siglent.com</a:t>
            </a:r>
          </a:p>
          <a:p>
            <a:pPr defTabSz="228600">
              <a:lnSpc>
                <a:spcPct val="150000"/>
              </a:lnSpc>
            </a:pPr>
            <a:r>
              <a:rPr lang="zh-CN" altLang="en-US" sz="900" dirty="0">
                <a:solidFill>
                  <a:srgbClr val="F9F9F9"/>
                </a:solidFill>
              </a:rPr>
              <a:t>服务电话：</a:t>
            </a:r>
            <a:r>
              <a:rPr lang="en-US" sz="900" dirty="0">
                <a:solidFill>
                  <a:srgbClr val="F9F9F9"/>
                </a:solidFill>
              </a:rPr>
              <a:t>400-878-0807</a:t>
            </a:r>
          </a:p>
          <a:p>
            <a:pPr defTabSz="228600">
              <a:lnSpc>
                <a:spcPct val="150000"/>
              </a:lnSpc>
            </a:pPr>
            <a:r>
              <a:rPr lang="zh-CN" altLang="en-US" sz="900" dirty="0">
                <a:solidFill>
                  <a:srgbClr val="F9F9F9"/>
                </a:solidFill>
              </a:rPr>
              <a:t>电话：</a:t>
            </a:r>
            <a:r>
              <a:rPr lang="en-US" altLang="zh-CN" sz="900" dirty="0">
                <a:solidFill>
                  <a:srgbClr val="F9F9F9"/>
                </a:solidFill>
              </a:rPr>
              <a:t>0755-36887876</a:t>
            </a:r>
            <a:endParaRPr lang="de-DE" sz="900" dirty="0">
              <a:solidFill>
                <a:srgbClr val="F9F9F9"/>
              </a:solidFill>
            </a:endParaRPr>
          </a:p>
        </p:txBody>
      </p:sp>
      <p:sp>
        <p:nvSpPr>
          <p:cNvPr id="15" name="Textfeld 50">
            <a:extLst>
              <a:ext uri="{FF2B5EF4-FFF2-40B4-BE49-F238E27FC236}">
                <a16:creationId xmlns:a16="http://schemas.microsoft.com/office/drawing/2014/main" id="{2F85D589-C237-27D1-0B5F-DE88965C0079}"/>
              </a:ext>
            </a:extLst>
          </p:cNvPr>
          <p:cNvSpPr txBox="1"/>
          <p:nvPr/>
        </p:nvSpPr>
        <p:spPr>
          <a:xfrm>
            <a:off x="2947466" y="3019239"/>
            <a:ext cx="6428853" cy="418191"/>
          </a:xfrm>
          <a:prstGeom prst="rect">
            <a:avLst/>
          </a:prstGeom>
          <a:noFill/>
        </p:spPr>
        <p:txBody>
          <a:bodyPr wrap="square" rtlCol="0">
            <a:spAutoFit/>
          </a:bodyPr>
          <a:lstStyle/>
          <a:p>
            <a:pPr algn="ctr">
              <a:lnSpc>
                <a:spcPct val="150000"/>
              </a:lnSpc>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通用电子测试测量仪器领域的行业领军企业</a:t>
            </a:r>
          </a:p>
        </p:txBody>
      </p:sp>
      <p:sp>
        <p:nvSpPr>
          <p:cNvPr id="16" name="Textfeld 33">
            <a:extLst>
              <a:ext uri="{FF2B5EF4-FFF2-40B4-BE49-F238E27FC236}">
                <a16:creationId xmlns:a16="http://schemas.microsoft.com/office/drawing/2014/main" id="{042D93A2-318D-DD42-F878-BF2CD7B41CAD}"/>
              </a:ext>
            </a:extLst>
          </p:cNvPr>
          <p:cNvSpPr txBox="1"/>
          <p:nvPr/>
        </p:nvSpPr>
        <p:spPr>
          <a:xfrm>
            <a:off x="3038208" y="1622536"/>
            <a:ext cx="6115584" cy="1323439"/>
          </a:xfrm>
          <a:prstGeom prst="rect">
            <a:avLst/>
          </a:prstGeom>
          <a:noFill/>
        </p:spPr>
        <p:txBody>
          <a:bodyPr wrap="square" rtlCol="0">
            <a:spAutoFit/>
          </a:bodyPr>
          <a:lstStyle/>
          <a:p>
            <a:pPr defTabSz="228600"/>
            <a:endParaRPr lang="de-DE" sz="4000" dirty="0">
              <a:solidFill>
                <a:srgbClr val="0065FA"/>
              </a:solidFill>
              <a:latin typeface="Century Gothic" panose="020B0502020202020204" pitchFamily="34" charset="0"/>
            </a:endParaRPr>
          </a:p>
          <a:p>
            <a:pPr algn="ctr" defTabSz="228600"/>
            <a:r>
              <a:rPr lang="de-DE" sz="4000" b="1" dirty="0">
                <a:solidFill>
                  <a:srgbClr val="003B90"/>
                </a:solidFill>
                <a:latin typeface="Century Gothic" panose="020B0502020202020204" pitchFamily="34" charset="0"/>
              </a:rPr>
              <a:t>Thank You</a:t>
            </a:r>
            <a:endParaRPr lang="de-DE" sz="4000" dirty="0">
              <a:solidFill>
                <a:srgbClr val="003B90"/>
              </a:solidFill>
              <a:latin typeface="Century Gothic" panose="020B0502020202020204" pitchFamily="34" charset="0"/>
            </a:endParaRPr>
          </a:p>
        </p:txBody>
      </p:sp>
      <p:pic>
        <p:nvPicPr>
          <p:cNvPr id="17" name="图片 16">
            <a:extLst>
              <a:ext uri="{FF2B5EF4-FFF2-40B4-BE49-F238E27FC236}">
                <a16:creationId xmlns:a16="http://schemas.microsoft.com/office/drawing/2014/main" id="{2C3E7DCE-EF5E-AC01-CDF3-7D84644D35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62492" y="4649421"/>
            <a:ext cx="1459549" cy="1459549"/>
          </a:xfrm>
          <a:prstGeom prst="rect">
            <a:avLst/>
          </a:prstGeom>
        </p:spPr>
      </p:pic>
    </p:spTree>
    <p:extLst>
      <p:ext uri="{BB962C8B-B14F-4D97-AF65-F5344CB8AC3E}">
        <p14:creationId xmlns:p14="http://schemas.microsoft.com/office/powerpoint/2010/main" val="3135573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3B1F7347-00D3-AFAA-5BCD-F685893257A7}"/>
              </a:ext>
            </a:extLst>
          </p:cNvPr>
          <p:cNvGrpSpPr/>
          <p:nvPr/>
        </p:nvGrpSpPr>
        <p:grpSpPr>
          <a:xfrm>
            <a:off x="264017" y="480646"/>
            <a:ext cx="10992117" cy="4240493"/>
            <a:chOff x="264017" y="545133"/>
            <a:chExt cx="10992117" cy="4583392"/>
          </a:xfrm>
        </p:grpSpPr>
        <p:sp>
          <p:nvSpPr>
            <p:cNvPr id="5" name="圆角矩形 20">
              <a:extLst>
                <a:ext uri="{FF2B5EF4-FFF2-40B4-BE49-F238E27FC236}">
                  <a16:creationId xmlns:a16="http://schemas.microsoft.com/office/drawing/2014/main" id="{7336033D-46E1-1322-BC3D-85AE838CA23B}"/>
                </a:ext>
              </a:extLst>
            </p:cNvPr>
            <p:cNvSpPr>
              <a:spLocks noChangeArrowheads="1"/>
            </p:cNvSpPr>
            <p:nvPr/>
          </p:nvSpPr>
          <p:spPr bwMode="auto">
            <a:xfrm>
              <a:off x="264017" y="835024"/>
              <a:ext cx="10992117" cy="4293501"/>
            </a:xfrm>
            <a:prstGeom prst="roundRect">
              <a:avLst>
                <a:gd name="adj" fmla="val 3926"/>
              </a:avLst>
            </a:prstGeom>
            <a:noFill/>
            <a:ln w="25400">
              <a:solidFill>
                <a:srgbClr val="003A8F"/>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a:lstStyle>
              <a:lvl1pPr defTabSz="611188">
                <a:defRPr>
                  <a:solidFill>
                    <a:schemeClr val="tx1"/>
                  </a:solidFill>
                  <a:latin typeface="Calibri" panose="020F0502020204030204" pitchFamily="34" charset="0"/>
                  <a:ea typeface="宋体" panose="02010600030101010101" pitchFamily="2" charset="-122"/>
                </a:defRPr>
              </a:lvl1pPr>
              <a:lvl2pPr defTabSz="611188">
                <a:defRPr>
                  <a:solidFill>
                    <a:schemeClr val="tx1"/>
                  </a:solidFill>
                  <a:latin typeface="Calibri" panose="020F0502020204030204" pitchFamily="34" charset="0"/>
                  <a:ea typeface="宋体" panose="02010600030101010101" pitchFamily="2" charset="-122"/>
                </a:defRPr>
              </a:lvl2pPr>
              <a:lvl3pPr defTabSz="611188">
                <a:defRPr>
                  <a:solidFill>
                    <a:schemeClr val="tx1"/>
                  </a:solidFill>
                  <a:latin typeface="Calibri" panose="020F0502020204030204" pitchFamily="34" charset="0"/>
                  <a:ea typeface="宋体" panose="02010600030101010101" pitchFamily="2" charset="-122"/>
                </a:defRPr>
              </a:lvl3pPr>
              <a:lvl4pPr defTabSz="611188">
                <a:defRPr>
                  <a:solidFill>
                    <a:schemeClr val="tx1"/>
                  </a:solidFill>
                  <a:latin typeface="Calibri" panose="020F0502020204030204" pitchFamily="34" charset="0"/>
                  <a:ea typeface="宋体" panose="02010600030101010101" pitchFamily="2" charset="-122"/>
                </a:defRPr>
              </a:lvl4pPr>
              <a:lvl5pPr defTabSz="611188">
                <a:defRPr>
                  <a:solidFill>
                    <a:schemeClr val="tx1"/>
                  </a:solidFill>
                  <a:latin typeface="Calibri" panose="020F0502020204030204" pitchFamily="34" charset="0"/>
                  <a:ea typeface="宋体" panose="02010600030101010101" pitchFamily="2" charset="-122"/>
                </a:defRPr>
              </a:lvl5pPr>
              <a:lvl6pPr defTabSz="611188"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defTabSz="611188"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defTabSz="611188"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defTabSz="611188"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p>
          </p:txBody>
        </p:sp>
        <p:sp>
          <p:nvSpPr>
            <p:cNvPr id="6" name="Rectangle 11">
              <a:extLst>
                <a:ext uri="{FF2B5EF4-FFF2-40B4-BE49-F238E27FC236}">
                  <a16:creationId xmlns:a16="http://schemas.microsoft.com/office/drawing/2014/main" id="{61A69BA1-F2AB-5095-3AEF-C45BA02BC831}"/>
                </a:ext>
              </a:extLst>
            </p:cNvPr>
            <p:cNvSpPr>
              <a:spLocks noChangeArrowheads="1"/>
            </p:cNvSpPr>
            <p:nvPr/>
          </p:nvSpPr>
          <p:spPr bwMode="auto">
            <a:xfrm>
              <a:off x="480308" y="1166108"/>
              <a:ext cx="7509656" cy="392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54431" tIns="27215" rIns="54431" bIns="27215">
              <a:spAutoFit/>
            </a:bodyPr>
            <a:lstStyle/>
            <a:p>
              <a:pPr indent="457200" algn="just">
                <a:lnSpc>
                  <a:spcPct val="150000"/>
                </a:lnSpc>
              </a:pPr>
              <a:r>
                <a:rPr lang="en-US" altLang="zh-CN" sz="13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SDS3000X HD series high resolution oscilloscopes have a maximum bandwidth of </a:t>
              </a:r>
              <a:r>
                <a:rPr lang="en-US" altLang="zh-CN" sz="1300" dirty="0">
                  <a:solidFill>
                    <a:srgbClr val="FF0000"/>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1GHz</a:t>
              </a:r>
              <a:r>
                <a:rPr lang="en-US" altLang="zh-CN" sz="13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 a resolution of </a:t>
              </a:r>
              <a:r>
                <a:rPr lang="en-US" altLang="zh-CN" sz="1300" dirty="0">
                  <a:solidFill>
                    <a:srgbClr val="FF0000"/>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12-bit</a:t>
              </a:r>
              <a:r>
                <a:rPr lang="en-US" altLang="zh-CN" sz="13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 and up to </a:t>
              </a:r>
              <a:r>
                <a:rPr lang="en-US" altLang="zh-CN" sz="1300" dirty="0">
                  <a:solidFill>
                    <a:srgbClr val="FF0000"/>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16-bit</a:t>
              </a:r>
              <a:r>
                <a:rPr lang="en-US" altLang="zh-CN" sz="13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 in high-resolution mode, which make waveform details clearly and enable accurately detect tiny waveform changes; with a sampling rate of </a:t>
              </a:r>
              <a:r>
                <a:rPr lang="en-US" altLang="zh-CN" sz="1300" dirty="0">
                  <a:solidFill>
                    <a:srgbClr val="FF0000"/>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4GSa/s </a:t>
              </a:r>
              <a:r>
                <a:rPr lang="en-US" altLang="zh-CN" sz="13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and a memory depth of </a:t>
              </a:r>
              <a:r>
                <a:rPr lang="en-US" altLang="zh-CN" sz="1300" dirty="0">
                  <a:solidFill>
                    <a:srgbClr val="FF0000"/>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400Mpts/ch</a:t>
              </a:r>
              <a:r>
                <a:rPr lang="en-US" altLang="zh-CN" sz="13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 the waveforms are still free of waveform distortion even after long-time waveform capturing; The Sequence mode is capable of capturing </a:t>
              </a:r>
              <a:r>
                <a:rPr lang="en-US" altLang="zh-CN" sz="1300" dirty="0">
                  <a:solidFill>
                    <a:srgbClr val="FF0000"/>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890,000 </a:t>
              </a:r>
              <a:r>
                <a:rPr lang="en-US" altLang="zh-CN" sz="13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waveforms per second, which can produce reliable statistics based on a large number of waveforms in short time, helping users to quickly find rare abnormal signals.</a:t>
              </a:r>
            </a:p>
            <a:p>
              <a:pPr indent="457200" algn="just">
                <a:lnSpc>
                  <a:spcPct val="150000"/>
                </a:lnSpc>
              </a:pPr>
              <a:r>
                <a:rPr lang="en-US" altLang="zh-CN" sz="13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SDS3000X HD not only supports basic functions such as search and navigation, FFT, history mode, multimeter and counter, but also supports important functions such as power analysis, bode</a:t>
              </a:r>
              <a:r>
                <a:rPr lang="zh-CN" altLang="en-US" sz="13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 </a:t>
              </a:r>
              <a:r>
                <a:rPr lang="en-US" altLang="zh-CN" sz="13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plot, mask test and mixed signal analysis, making it a powerful tool for accurate measurement and reliable analysis.</a:t>
              </a:r>
              <a:endParaRPr lang="zh-CN" altLang="zh-CN" sz="13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7" name="圆角矩形 23">
              <a:extLst>
                <a:ext uri="{FF2B5EF4-FFF2-40B4-BE49-F238E27FC236}">
                  <a16:creationId xmlns:a16="http://schemas.microsoft.com/office/drawing/2014/main" id="{147D3FDE-0C69-E0D4-F0A9-865269E83CD7}"/>
                </a:ext>
              </a:extLst>
            </p:cNvPr>
            <p:cNvSpPr/>
            <p:nvPr/>
          </p:nvSpPr>
          <p:spPr bwMode="auto">
            <a:xfrm>
              <a:off x="757242" y="545133"/>
              <a:ext cx="4152287" cy="579782"/>
            </a:xfrm>
            <a:prstGeom prst="roundRect">
              <a:avLst>
                <a:gd name="adj" fmla="val 50000"/>
              </a:avLst>
            </a:prstGeom>
            <a:solidFill>
              <a:srgbClr val="003A8F"/>
            </a:solidFill>
            <a:ln w="19050" cap="flat" cmpd="sng" algn="ctr">
              <a:noFill/>
              <a:prstDash val="solid"/>
              <a:round/>
              <a:headEnd type="none" w="med" len="med"/>
              <a:tailEnd type="none" w="med" len="med"/>
            </a:ln>
            <a:effectLst/>
          </p:spPr>
          <p:txBody>
            <a:bodyPr lIns="108816" tIns="54408" rIns="108816" bIns="54408"/>
            <a:lstStyle/>
            <a:p>
              <a:pPr algn="ctr" defTabSz="815975" fontAlgn="auto"/>
              <a:r>
                <a:rPr lang="en-US" altLang="zh-CN" sz="2000" noProof="1">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High Resolution Oscilloscope</a:t>
              </a:r>
              <a:endParaRPr lang="zh-CN" altLang="en-US" sz="2000" noProof="1">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pic>
        <p:nvPicPr>
          <p:cNvPr id="8" name="图片 7">
            <a:extLst>
              <a:ext uri="{FF2B5EF4-FFF2-40B4-BE49-F238E27FC236}">
                <a16:creationId xmlns:a16="http://schemas.microsoft.com/office/drawing/2014/main" id="{C9C2E08C-F15F-B191-7DC2-DA855EDDE319}"/>
              </a:ext>
            </a:extLst>
          </p:cNvPr>
          <p:cNvPicPr>
            <a:picLocks noChangeAspect="1"/>
          </p:cNvPicPr>
          <p:nvPr/>
        </p:nvPicPr>
        <p:blipFill rotWithShape="1">
          <a:blip r:embed="rId2">
            <a:extLst>
              <a:ext uri="{28A0092B-C50C-407E-A947-70E740481C1C}">
                <a14:useLocalDpi xmlns:a14="http://schemas.microsoft.com/office/drawing/2010/main" val="0"/>
              </a:ext>
            </a:extLst>
          </a:blip>
          <a:srcRect l="14828"/>
          <a:stretch/>
        </p:blipFill>
        <p:spPr>
          <a:xfrm>
            <a:off x="8029854" y="1235869"/>
            <a:ext cx="4451736" cy="3485269"/>
          </a:xfrm>
          <a:prstGeom prst="rect">
            <a:avLst/>
          </a:prstGeom>
        </p:spPr>
      </p:pic>
      <p:pic>
        <p:nvPicPr>
          <p:cNvPr id="9" name="图片 8">
            <a:extLst>
              <a:ext uri="{FF2B5EF4-FFF2-40B4-BE49-F238E27FC236}">
                <a16:creationId xmlns:a16="http://schemas.microsoft.com/office/drawing/2014/main" id="{6DD8D9AA-2FB1-48C6-B361-B4AE422FC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24775"/>
            <a:ext cx="2882605" cy="1922144"/>
          </a:xfrm>
          <a:prstGeom prst="rect">
            <a:avLst/>
          </a:prstGeom>
        </p:spPr>
      </p:pic>
      <p:pic>
        <p:nvPicPr>
          <p:cNvPr id="11" name="图片 10">
            <a:extLst>
              <a:ext uri="{FF2B5EF4-FFF2-40B4-BE49-F238E27FC236}">
                <a16:creationId xmlns:a16="http://schemas.microsoft.com/office/drawing/2014/main" id="{A2E22019-6FBD-B2B9-5914-12B3FE12D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931" y="4849186"/>
            <a:ext cx="2623298" cy="1748865"/>
          </a:xfrm>
          <a:prstGeom prst="rect">
            <a:avLst/>
          </a:prstGeom>
        </p:spPr>
      </p:pic>
      <p:pic>
        <p:nvPicPr>
          <p:cNvPr id="12" name="图片 11">
            <a:extLst>
              <a:ext uri="{FF2B5EF4-FFF2-40B4-BE49-F238E27FC236}">
                <a16:creationId xmlns:a16="http://schemas.microsoft.com/office/drawing/2014/main" id="{CB74B5DA-B339-0CF6-9074-09180747AC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7714" y="4989342"/>
            <a:ext cx="2089074" cy="1393011"/>
          </a:xfrm>
          <a:prstGeom prst="rect">
            <a:avLst/>
          </a:prstGeom>
        </p:spPr>
      </p:pic>
      <p:sp>
        <p:nvSpPr>
          <p:cNvPr id="13" name="文本框 12">
            <a:extLst>
              <a:ext uri="{FF2B5EF4-FFF2-40B4-BE49-F238E27FC236}">
                <a16:creationId xmlns:a16="http://schemas.microsoft.com/office/drawing/2014/main" id="{784B99E7-5089-E464-CE0F-D36F84C67F0D}"/>
              </a:ext>
            </a:extLst>
          </p:cNvPr>
          <p:cNvSpPr txBox="1"/>
          <p:nvPr/>
        </p:nvSpPr>
        <p:spPr>
          <a:xfrm>
            <a:off x="751646" y="6451404"/>
            <a:ext cx="1251942" cy="338554"/>
          </a:xfrm>
          <a:prstGeom prst="rect">
            <a:avLst/>
          </a:prstGeom>
          <a:noFill/>
        </p:spPr>
        <p:txBody>
          <a:bodyPr wrap="square">
            <a:spAutoFit/>
          </a:bodyPr>
          <a:lstStyle/>
          <a:p>
            <a:r>
              <a:rPr lang="en-US" altLang="zh-CN" sz="1600" dirty="0">
                <a:solidFill>
                  <a:srgbClr val="ED7D3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SDS7000A</a:t>
            </a:r>
            <a:endParaRPr lang="zh-CN" altLang="en-US" sz="1600" dirty="0">
              <a:solidFill>
                <a:srgbClr val="ED7D3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6" name="文本框 15">
            <a:extLst>
              <a:ext uri="{FF2B5EF4-FFF2-40B4-BE49-F238E27FC236}">
                <a16:creationId xmlns:a16="http://schemas.microsoft.com/office/drawing/2014/main" id="{6635AAF6-27FE-0EDE-89FE-3BF4703B34F7}"/>
              </a:ext>
            </a:extLst>
          </p:cNvPr>
          <p:cNvSpPr txBox="1"/>
          <p:nvPr/>
        </p:nvSpPr>
        <p:spPr>
          <a:xfrm>
            <a:off x="3854220" y="6451404"/>
            <a:ext cx="1610916" cy="338554"/>
          </a:xfrm>
          <a:prstGeom prst="rect">
            <a:avLst/>
          </a:prstGeom>
          <a:noFill/>
        </p:spPr>
        <p:txBody>
          <a:bodyPr wrap="square">
            <a:spAutoFit/>
          </a:bodyPr>
          <a:lstStyle/>
          <a:p>
            <a:r>
              <a:rPr lang="en-US" altLang="zh-CN" sz="1600" dirty="0">
                <a:solidFill>
                  <a:srgbClr val="ED7D3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SDS2000X HD</a:t>
            </a:r>
            <a:endParaRPr lang="zh-CN" altLang="en-US" sz="1600" dirty="0">
              <a:solidFill>
                <a:srgbClr val="ED7D3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7" name="文本框 16">
            <a:extLst>
              <a:ext uri="{FF2B5EF4-FFF2-40B4-BE49-F238E27FC236}">
                <a16:creationId xmlns:a16="http://schemas.microsoft.com/office/drawing/2014/main" id="{FCBE1298-8447-A3D4-F0ED-40D8FB404D75}"/>
              </a:ext>
            </a:extLst>
          </p:cNvPr>
          <p:cNvSpPr txBox="1"/>
          <p:nvPr/>
        </p:nvSpPr>
        <p:spPr>
          <a:xfrm>
            <a:off x="6901881" y="6451404"/>
            <a:ext cx="1582341" cy="338554"/>
          </a:xfrm>
          <a:prstGeom prst="rect">
            <a:avLst/>
          </a:prstGeom>
          <a:noFill/>
        </p:spPr>
        <p:txBody>
          <a:bodyPr wrap="square">
            <a:spAutoFit/>
          </a:bodyPr>
          <a:lstStyle/>
          <a:p>
            <a:r>
              <a:rPr lang="en-US" altLang="zh-CN" sz="1600" dirty="0">
                <a:solidFill>
                  <a:srgbClr val="ED7D3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SDS1000X HD</a:t>
            </a:r>
            <a:endParaRPr lang="zh-CN" altLang="en-US" sz="1600" dirty="0">
              <a:solidFill>
                <a:srgbClr val="ED7D3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pic>
        <p:nvPicPr>
          <p:cNvPr id="3" name="图片 2">
            <a:extLst>
              <a:ext uri="{FF2B5EF4-FFF2-40B4-BE49-F238E27FC236}">
                <a16:creationId xmlns:a16="http://schemas.microsoft.com/office/drawing/2014/main" id="{2C7A3DD3-4D4A-967B-C3A6-83AB921276D6}"/>
              </a:ext>
            </a:extLst>
          </p:cNvPr>
          <p:cNvPicPr>
            <a:picLocks noChangeAspect="1"/>
          </p:cNvPicPr>
          <p:nvPr/>
        </p:nvPicPr>
        <p:blipFill rotWithShape="1">
          <a:blip r:embed="rId6">
            <a:extLst>
              <a:ext uri="{28A0092B-C50C-407E-A947-70E740481C1C}">
                <a14:useLocalDpi xmlns:a14="http://schemas.microsoft.com/office/drawing/2010/main" val="0"/>
              </a:ext>
            </a:extLst>
          </a:blip>
          <a:srcRect l="7130" t="21892" r="6094" b="11069"/>
          <a:stretch/>
        </p:blipFill>
        <p:spPr>
          <a:xfrm>
            <a:off x="9357415" y="5204225"/>
            <a:ext cx="2287168" cy="1178128"/>
          </a:xfrm>
          <a:prstGeom prst="rect">
            <a:avLst/>
          </a:prstGeom>
        </p:spPr>
      </p:pic>
      <p:sp>
        <p:nvSpPr>
          <p:cNvPr id="10" name="文本框 9">
            <a:extLst>
              <a:ext uri="{FF2B5EF4-FFF2-40B4-BE49-F238E27FC236}">
                <a16:creationId xmlns:a16="http://schemas.microsoft.com/office/drawing/2014/main" id="{22D87806-04D0-25E9-1B3A-DB179D6386EB}"/>
              </a:ext>
            </a:extLst>
          </p:cNvPr>
          <p:cNvSpPr txBox="1"/>
          <p:nvPr/>
        </p:nvSpPr>
        <p:spPr>
          <a:xfrm>
            <a:off x="9790686" y="6428774"/>
            <a:ext cx="1420626" cy="338554"/>
          </a:xfrm>
          <a:prstGeom prst="rect">
            <a:avLst/>
          </a:prstGeom>
          <a:noFill/>
        </p:spPr>
        <p:txBody>
          <a:bodyPr wrap="square">
            <a:spAutoFit/>
          </a:bodyPr>
          <a:lstStyle/>
          <a:p>
            <a:r>
              <a:rPr lang="en-US" altLang="zh-CN" sz="1600" dirty="0">
                <a:solidFill>
                  <a:srgbClr val="ED7D3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SDS800X HD</a:t>
            </a:r>
            <a:endParaRPr lang="zh-CN" altLang="en-US" sz="1600" dirty="0">
              <a:solidFill>
                <a:srgbClr val="ED7D3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Tree>
    <p:extLst>
      <p:ext uri="{BB962C8B-B14F-4D97-AF65-F5344CB8AC3E}">
        <p14:creationId xmlns:p14="http://schemas.microsoft.com/office/powerpoint/2010/main" val="2933431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370CA0C5-31C1-D1AB-7C2F-F7BD5428F65B}"/>
              </a:ext>
            </a:extLst>
          </p:cNvPr>
          <p:cNvSpPr txBox="1">
            <a:spLocks/>
          </p:cNvSpPr>
          <p:nvPr/>
        </p:nvSpPr>
        <p:spPr>
          <a:xfrm>
            <a:off x="508001" y="880885"/>
            <a:ext cx="11157817" cy="231007"/>
          </a:xfrm>
          <a:prstGeom prst="rect">
            <a:avLst/>
          </a:prstGeom>
        </p:spPr>
        <p:txBody>
          <a:bodyPr vert="horz" wrap="none" lIns="0" tIns="0" rIns="0" bIns="0" rtlCol="0" anchor="ctr">
            <a:noAutofit/>
          </a:bodyPr>
          <a:lstStyle>
            <a:defPPr>
              <a:defRPr lang="zh-CN"/>
            </a:defPPr>
            <a:lvl1pPr indent="0" algn="ctr">
              <a:lnSpc>
                <a:spcPct val="90000"/>
              </a:lnSpc>
              <a:spcBef>
                <a:spcPts val="1000"/>
              </a:spcBef>
              <a:buFont typeface="Arial" panose="020B0604020202020204" pitchFamily="34" charset="0"/>
              <a:buNone/>
              <a:defRPr sz="1600" b="0" baseline="0">
                <a:solidFill>
                  <a:schemeClr val="bg1">
                    <a:lumMod val="6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609600" indent="0">
              <a:lnSpc>
                <a:spcPct val="90000"/>
              </a:lnSpc>
              <a:spcBef>
                <a:spcPts val="500"/>
              </a:spcBef>
              <a:buFont typeface="Arial" panose="020B0604020202020204" pitchFamily="34" charset="0"/>
              <a:buNone/>
              <a:defRPr sz="1600"/>
            </a:lvl2pPr>
            <a:lvl3pPr marL="1219200" indent="0">
              <a:lnSpc>
                <a:spcPct val="90000"/>
              </a:lnSpc>
              <a:spcBef>
                <a:spcPts val="500"/>
              </a:spcBef>
              <a:buFont typeface="Arial" panose="020B0604020202020204" pitchFamily="34" charset="0"/>
              <a:buNone/>
              <a:defRPr sz="1335"/>
            </a:lvl3pPr>
            <a:lvl4pPr marL="1828800" indent="0">
              <a:lnSpc>
                <a:spcPct val="90000"/>
              </a:lnSpc>
              <a:spcBef>
                <a:spcPts val="500"/>
              </a:spcBef>
              <a:buFont typeface="Arial" panose="020B0604020202020204" pitchFamily="34" charset="0"/>
              <a:buNone/>
              <a:defRPr sz="1200"/>
            </a:lvl4pPr>
            <a:lvl5pPr marL="2438400" indent="0">
              <a:lnSpc>
                <a:spcPct val="90000"/>
              </a:lnSpc>
              <a:spcBef>
                <a:spcPts val="500"/>
              </a:spcBef>
              <a:buFont typeface="Arial" panose="020B0604020202020204" pitchFamily="34" charset="0"/>
              <a:buNone/>
              <a:defRPr sz="1200"/>
            </a:lvl5pPr>
            <a:lvl6pPr marL="3048000" indent="0">
              <a:lnSpc>
                <a:spcPct val="90000"/>
              </a:lnSpc>
              <a:spcBef>
                <a:spcPts val="500"/>
              </a:spcBef>
              <a:buFont typeface="Arial" panose="020B0604020202020204" pitchFamily="34" charset="0"/>
              <a:buNone/>
              <a:defRPr sz="1200"/>
            </a:lvl6pPr>
            <a:lvl7pPr marL="3657600" indent="0">
              <a:lnSpc>
                <a:spcPct val="90000"/>
              </a:lnSpc>
              <a:spcBef>
                <a:spcPts val="500"/>
              </a:spcBef>
              <a:buFont typeface="Arial" panose="020B0604020202020204" pitchFamily="34" charset="0"/>
              <a:buNone/>
              <a:defRPr sz="1200"/>
            </a:lvl7pPr>
            <a:lvl8pPr marL="4267200" indent="0">
              <a:lnSpc>
                <a:spcPct val="90000"/>
              </a:lnSpc>
              <a:spcBef>
                <a:spcPts val="500"/>
              </a:spcBef>
              <a:buFont typeface="Arial" panose="020B0604020202020204" pitchFamily="34" charset="0"/>
              <a:buNone/>
              <a:defRPr sz="1200"/>
            </a:lvl8pPr>
            <a:lvl9pPr marL="4876800" indent="0">
              <a:lnSpc>
                <a:spcPct val="90000"/>
              </a:lnSpc>
              <a:spcBef>
                <a:spcPts val="500"/>
              </a:spcBef>
              <a:buFont typeface="Arial" panose="020B0604020202020204" pitchFamily="34" charset="0"/>
              <a:buNone/>
              <a:defRPr sz="1200"/>
            </a:lvl9pPr>
          </a:lstStyle>
          <a:p>
            <a:endParaRPr lang="zh-CN" altLang="en-US" dirty="0"/>
          </a:p>
        </p:txBody>
      </p:sp>
      <p:sp>
        <p:nvSpPr>
          <p:cNvPr id="18" name="标题 3">
            <a:extLst>
              <a:ext uri="{FF2B5EF4-FFF2-40B4-BE49-F238E27FC236}">
                <a16:creationId xmlns:a16="http://schemas.microsoft.com/office/drawing/2014/main" id="{71833FC6-3F78-C5E0-2BAF-80E6AF49B8B9}"/>
              </a:ext>
            </a:extLst>
          </p:cNvPr>
          <p:cNvSpPr txBox="1">
            <a:spLocks/>
          </p:cNvSpPr>
          <p:nvPr/>
        </p:nvSpPr>
        <p:spPr>
          <a:xfrm>
            <a:off x="508001" y="193829"/>
            <a:ext cx="11157817" cy="660511"/>
          </a:xfrm>
          <a:prstGeom prst="rect">
            <a:avLst/>
          </a:prstGeom>
        </p:spPr>
        <p:txBody>
          <a:bodyPr vert="horz" lIns="0" tIns="0" rIns="0" bIns="0" rtlCol="0" anchor="ctr">
            <a:normAutofit lnSpcReduction="10000"/>
          </a:bodyPr>
          <a:lstStyle>
            <a:lvl1pPr algn="ctr" defTabSz="914400" rtl="0" eaLnBrk="1" latinLnBrk="0" hangingPunct="1">
              <a:lnSpc>
                <a:spcPct val="90000"/>
              </a:lnSpc>
              <a:spcBef>
                <a:spcPct val="0"/>
              </a:spcBef>
              <a:buNone/>
              <a:defRPr sz="4800" kern="1200">
                <a:solidFill>
                  <a:schemeClr val="bg1">
                    <a:lumMod val="50000"/>
                  </a:schemeClr>
                </a:solidFill>
                <a:latin typeface="+mj-lt"/>
                <a:ea typeface="+mj-ea"/>
                <a:cs typeface="+mj-cs"/>
              </a:defRPr>
            </a:lvl1pPr>
          </a:lstStyle>
          <a:p>
            <a:r>
              <a:rPr lang="en-US" altLang="zh-CN" dirty="0">
                <a:solidFill>
                  <a:schemeClr val="bg2">
                    <a:lumMod val="2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Features &amp; Benefits</a:t>
            </a:r>
            <a:endParaRPr lang="zh-CN" altLang="en-US" dirty="0">
              <a:solidFill>
                <a:schemeClr val="bg2">
                  <a:lumMod val="2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nvGrpSpPr>
          <p:cNvPr id="8" name="组合 7">
            <a:extLst>
              <a:ext uri="{FF2B5EF4-FFF2-40B4-BE49-F238E27FC236}">
                <a16:creationId xmlns:a16="http://schemas.microsoft.com/office/drawing/2014/main" id="{985BA6E7-2AB8-1C66-CE43-FAA5F1BC1F13}"/>
              </a:ext>
            </a:extLst>
          </p:cNvPr>
          <p:cNvGrpSpPr/>
          <p:nvPr/>
        </p:nvGrpSpPr>
        <p:grpSpPr>
          <a:xfrm>
            <a:off x="349250" y="1239613"/>
            <a:ext cx="8882448" cy="1294994"/>
            <a:chOff x="349250" y="1318178"/>
            <a:chExt cx="8882448" cy="1294994"/>
          </a:xfrm>
        </p:grpSpPr>
        <p:sp>
          <p:nvSpPr>
            <p:cNvPr id="4" name="ïṥļiḋê">
              <a:extLst>
                <a:ext uri="{FF2B5EF4-FFF2-40B4-BE49-F238E27FC236}">
                  <a16:creationId xmlns:a16="http://schemas.microsoft.com/office/drawing/2014/main" id="{6458BA92-19AA-E52E-CF12-E75EE8BB4212}"/>
                </a:ext>
              </a:extLst>
            </p:cNvPr>
            <p:cNvSpPr/>
            <p:nvPr/>
          </p:nvSpPr>
          <p:spPr>
            <a:xfrm>
              <a:off x="349250" y="1695675"/>
              <a:ext cx="2880000" cy="540000"/>
            </a:xfrm>
            <a:prstGeom prst="roundRect">
              <a:avLst/>
            </a:prstGeom>
            <a:gradFill>
              <a:gsLst>
                <a:gs pos="0">
                  <a:srgbClr val="003A8F"/>
                </a:gs>
                <a:gs pos="50000">
                  <a:srgbClr val="003A8F">
                    <a:alpha val="19000"/>
                  </a:srgbClr>
                </a:gs>
                <a:gs pos="97122">
                  <a:srgbClr val="003A8F"/>
                </a:gs>
                <a:gs pos="48000">
                  <a:srgbClr val="003A8F">
                    <a:alpha val="20000"/>
                  </a:srgbClr>
                </a:gs>
              </a:gsLst>
              <a:lin ang="7800000" scaled="0"/>
            </a:gradFill>
            <a:ln>
              <a:noFill/>
            </a:ln>
            <a:effectLst>
              <a:outerShdw blurRad="139700" sx="103000" sy="103000" algn="ctr" rotWithShape="0">
                <a:schemeClr val="bg1">
                  <a:alpha val="6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Friendly Interactivity</a:t>
              </a:r>
            </a:p>
          </p:txBody>
        </p:sp>
        <p:sp>
          <p:nvSpPr>
            <p:cNvPr id="5" name="íš1íḍê">
              <a:extLst>
                <a:ext uri="{FF2B5EF4-FFF2-40B4-BE49-F238E27FC236}">
                  <a16:creationId xmlns:a16="http://schemas.microsoft.com/office/drawing/2014/main" id="{F1770121-6616-CC65-1848-4733B8134AFC}"/>
                </a:ext>
              </a:extLst>
            </p:cNvPr>
            <p:cNvSpPr/>
            <p:nvPr/>
          </p:nvSpPr>
          <p:spPr bwMode="auto">
            <a:xfrm>
              <a:off x="3942206" y="1318178"/>
              <a:ext cx="5289492" cy="1294994"/>
            </a:xfrm>
            <a:prstGeom prst="rect">
              <a:avLst/>
            </a:prstGeom>
            <a:solidFill>
              <a:srgbClr val="CFDAEA"/>
            </a:solidFill>
            <a:ln>
              <a:noFill/>
            </a:ln>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50000"/>
                </a:lnSpc>
                <a:buFont typeface="Arial" panose="020B0604020202020204" pitchFamily="34" charset="0"/>
                <a:buChar char="•"/>
              </a:pPr>
              <a:r>
                <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Intuitive menu structure: easy to use and understand</a:t>
              </a:r>
            </a:p>
            <a:p>
              <a:pPr marL="171450" indent="-171450">
                <a:lnSpc>
                  <a:spcPct val="150000"/>
                </a:lnSpc>
                <a:buFont typeface="Arial" panose="020B0604020202020204" pitchFamily="34" charset="0"/>
                <a:buChar char="•"/>
              </a:pPr>
              <a:r>
                <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Sturdy foot support: two visual angles</a:t>
              </a:r>
            </a:p>
            <a:p>
              <a:pPr marL="171450" indent="-171450">
                <a:lnSpc>
                  <a:spcPct val="150000"/>
                </a:lnSpc>
                <a:buFont typeface="Arial" panose="020B0604020202020204" pitchFamily="34" charset="0"/>
                <a:buChar char="•"/>
              </a:pPr>
              <a:r>
                <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Multiple shortcuts: saves operating time</a:t>
              </a:r>
            </a:p>
            <a:p>
              <a:pPr marL="171450" indent="-171450">
                <a:lnSpc>
                  <a:spcPct val="150000"/>
                </a:lnSpc>
                <a:buFont typeface="Arial" panose="020B0604020202020204" pitchFamily="34" charset="0"/>
                <a:buChar char="•"/>
              </a:pPr>
              <a:r>
                <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Remote control: free from space constraints</a:t>
              </a:r>
            </a:p>
            <a:p>
              <a:pPr marL="171450" indent="-171450">
                <a:lnSpc>
                  <a:spcPct val="150000"/>
                </a:lnSpc>
                <a:buFont typeface="Arial" panose="020B0604020202020204" pitchFamily="34" charset="0"/>
                <a:buChar char="•"/>
              </a:pPr>
              <a:r>
                <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10.1-inch touch screen: adjust waveforms quickly</a:t>
              </a:r>
            </a:p>
          </p:txBody>
        </p:sp>
      </p:grpSp>
      <p:grpSp>
        <p:nvGrpSpPr>
          <p:cNvPr id="10" name="组合 9">
            <a:extLst>
              <a:ext uri="{FF2B5EF4-FFF2-40B4-BE49-F238E27FC236}">
                <a16:creationId xmlns:a16="http://schemas.microsoft.com/office/drawing/2014/main" id="{FA5F527A-D1F2-6249-738F-421EB3C25636}"/>
              </a:ext>
            </a:extLst>
          </p:cNvPr>
          <p:cNvGrpSpPr/>
          <p:nvPr/>
        </p:nvGrpSpPr>
        <p:grpSpPr>
          <a:xfrm>
            <a:off x="349250" y="4761140"/>
            <a:ext cx="10533916" cy="2023360"/>
            <a:chOff x="351799" y="4727779"/>
            <a:chExt cx="10533916" cy="2023360"/>
          </a:xfrm>
        </p:grpSpPr>
        <p:sp>
          <p:nvSpPr>
            <p:cNvPr id="14" name="ísḷíḍé">
              <a:extLst>
                <a:ext uri="{FF2B5EF4-FFF2-40B4-BE49-F238E27FC236}">
                  <a16:creationId xmlns:a16="http://schemas.microsoft.com/office/drawing/2014/main" id="{A1255125-406A-9D06-9087-5D245FC28260}"/>
                </a:ext>
              </a:extLst>
            </p:cNvPr>
            <p:cNvSpPr/>
            <p:nvPr/>
          </p:nvSpPr>
          <p:spPr>
            <a:xfrm>
              <a:off x="351799" y="5425975"/>
              <a:ext cx="2880000" cy="540000"/>
            </a:xfrm>
            <a:prstGeom prst="roundRect">
              <a:avLst/>
            </a:prstGeom>
            <a:gradFill>
              <a:gsLst>
                <a:gs pos="0">
                  <a:srgbClr val="A5A5A5"/>
                </a:gs>
                <a:gs pos="49000">
                  <a:srgbClr val="A5A5A5">
                    <a:alpha val="18000"/>
                  </a:srgbClr>
                </a:gs>
                <a:gs pos="97122">
                  <a:srgbClr val="A5A5A5"/>
                </a:gs>
                <a:gs pos="50000">
                  <a:srgbClr val="A5A5A5">
                    <a:alpha val="15000"/>
                  </a:srgbClr>
                </a:gs>
              </a:gsLst>
              <a:lin ang="7800000" scaled="0"/>
            </a:gradFill>
            <a:ln>
              <a:noFill/>
            </a:ln>
            <a:effectLst>
              <a:outerShdw blurRad="139700" sx="103000" sy="103000" algn="ctr" rotWithShape="0">
                <a:schemeClr val="bg1">
                  <a:alpha val="6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Powerful Features</a:t>
              </a:r>
            </a:p>
          </p:txBody>
        </p:sp>
        <p:sp>
          <p:nvSpPr>
            <p:cNvPr id="15" name="iṡļiḓé">
              <a:extLst>
                <a:ext uri="{FF2B5EF4-FFF2-40B4-BE49-F238E27FC236}">
                  <a16:creationId xmlns:a16="http://schemas.microsoft.com/office/drawing/2014/main" id="{A592B899-A47D-0117-1D49-BE73BC092EF9}"/>
                </a:ext>
              </a:extLst>
            </p:cNvPr>
            <p:cNvSpPr/>
            <p:nvPr/>
          </p:nvSpPr>
          <p:spPr bwMode="auto">
            <a:xfrm>
              <a:off x="3942207" y="4727779"/>
              <a:ext cx="6943508" cy="2023360"/>
            </a:xfrm>
            <a:prstGeom prst="rect">
              <a:avLst/>
            </a:prstGeom>
            <a:solidFill>
              <a:srgbClr val="EEEEEE"/>
            </a:solidFill>
            <a:ln>
              <a:noFill/>
            </a:ln>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50000"/>
                </a:lnSpc>
                <a:buFont typeface="Arial" panose="020B0604020202020204" pitchFamily="34" charset="0"/>
                <a:buChar char="•"/>
              </a:pPr>
              <a:r>
                <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FFT: analyze the characteristics of signals in frequency domain</a:t>
              </a:r>
            </a:p>
            <a:p>
              <a:pPr marL="171450" indent="-171450">
                <a:lnSpc>
                  <a:spcPct val="150000"/>
                </a:lnSpc>
                <a:buFont typeface="Arial" panose="020B0604020202020204" pitchFamily="34" charset="0"/>
                <a:buChar char="•"/>
              </a:pPr>
              <a:r>
                <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Search and Navigation: quickly locating events of interest</a:t>
              </a:r>
            </a:p>
            <a:p>
              <a:pPr marL="171450" indent="-171450">
                <a:lnSpc>
                  <a:spcPct val="150000"/>
                </a:lnSpc>
                <a:buFont typeface="Arial" panose="020B0604020202020204" pitchFamily="34" charset="0"/>
                <a:buChar char="•"/>
              </a:pPr>
              <a:r>
                <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16 digital channels: analyze mixed signals </a:t>
              </a:r>
            </a:p>
            <a:p>
              <a:pPr marL="171450" indent="-171450">
                <a:lnSpc>
                  <a:spcPct val="150000"/>
                </a:lnSpc>
                <a:buFont typeface="Arial" panose="020B0604020202020204" pitchFamily="34" charset="0"/>
                <a:buChar char="•"/>
              </a:pPr>
              <a:r>
                <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Power analysis: analyze power supply quality, switching loss, etc. </a:t>
              </a:r>
            </a:p>
            <a:p>
              <a:pPr marL="171450" indent="-171450">
                <a:lnSpc>
                  <a:spcPct val="150000"/>
                </a:lnSpc>
                <a:buFont typeface="Arial" panose="020B0604020202020204" pitchFamily="34" charset="0"/>
                <a:buChar char="•"/>
              </a:pPr>
              <a:r>
                <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28,000 mask tests per second: verify product quality quickly</a:t>
              </a:r>
            </a:p>
            <a:p>
              <a:pPr marL="171450" indent="-171450">
                <a:lnSpc>
                  <a:spcPct val="150000"/>
                </a:lnSpc>
                <a:buFont typeface="Arial" panose="020B0604020202020204" pitchFamily="34" charset="0"/>
                <a:buChar char="•"/>
              </a:pPr>
              <a:r>
                <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History mode: record the waveform in real time,</a:t>
              </a:r>
            </a:p>
            <a:p>
              <a:pPr marL="171450" indent="-171450">
                <a:lnSpc>
                  <a:spcPct val="150000"/>
                </a:lnSpc>
                <a:buFont typeface="Arial" panose="020B0604020202020204" pitchFamily="34" charset="0"/>
                <a:buChar char="•"/>
              </a:pPr>
              <a:r>
                <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Vertical &amp; horizontal Zoom: observe the waveform details. </a:t>
              </a:r>
            </a:p>
            <a:p>
              <a:pPr marL="171450" indent="-171450">
                <a:lnSpc>
                  <a:spcPct val="150000"/>
                </a:lnSpc>
                <a:buFont typeface="Arial" panose="020B0604020202020204" pitchFamily="34" charset="0"/>
                <a:buChar char="•"/>
              </a:pPr>
              <a:r>
                <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Arbitrary waveform generator: carry out margin test.</a:t>
              </a:r>
              <a:br>
                <a:rPr lang="zh-CN" altLang="en-US"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br>
              <a:r>
                <a:rPr lang="zh-CN" altLang="en-US"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 </a:t>
              </a:r>
              <a:endPar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pPr marL="171450" indent="-171450">
                <a:lnSpc>
                  <a:spcPct val="150000"/>
                </a:lnSpc>
                <a:buFont typeface="Arial" panose="020B0604020202020204" pitchFamily="34" charset="0"/>
                <a:buChar char="•"/>
              </a:pPr>
              <a:endPar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pPr marL="171450" indent="-171450">
                <a:lnSpc>
                  <a:spcPct val="150000"/>
                </a:lnSpc>
                <a:buFont typeface="Arial" panose="020B0604020202020204" pitchFamily="34" charset="0"/>
                <a:buChar char="•"/>
              </a:pPr>
              <a:endPar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pPr marL="171450" indent="-171450">
                <a:lnSpc>
                  <a:spcPct val="150000"/>
                </a:lnSpc>
                <a:buFont typeface="Arial" panose="020B0604020202020204" pitchFamily="34" charset="0"/>
                <a:buChar char="•"/>
              </a:pPr>
              <a:endPar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pPr marL="171450" indent="-171450">
                <a:lnSpc>
                  <a:spcPct val="150000"/>
                </a:lnSpc>
                <a:buFont typeface="Arial" panose="020B0604020202020204" pitchFamily="34" charset="0"/>
                <a:buChar char="•"/>
              </a:pPr>
              <a:endPar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pPr marL="171450" indent="-171450">
                <a:lnSpc>
                  <a:spcPct val="150000"/>
                </a:lnSpc>
                <a:buFont typeface="Arial" panose="020B0604020202020204" pitchFamily="34" charset="0"/>
                <a:buChar char="•"/>
              </a:pPr>
              <a:endPar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grpSp>
        <p:nvGrpSpPr>
          <p:cNvPr id="9" name="组合 8">
            <a:extLst>
              <a:ext uri="{FF2B5EF4-FFF2-40B4-BE49-F238E27FC236}">
                <a16:creationId xmlns:a16="http://schemas.microsoft.com/office/drawing/2014/main" id="{55124357-8EBB-62AB-FC77-24D1DD994D84}"/>
              </a:ext>
            </a:extLst>
          </p:cNvPr>
          <p:cNvGrpSpPr/>
          <p:nvPr/>
        </p:nvGrpSpPr>
        <p:grpSpPr>
          <a:xfrm>
            <a:off x="349250" y="2907840"/>
            <a:ext cx="9796235" cy="1528137"/>
            <a:chOff x="349250" y="2907212"/>
            <a:chExt cx="9796235" cy="1528137"/>
          </a:xfrm>
        </p:grpSpPr>
        <p:sp>
          <p:nvSpPr>
            <p:cNvPr id="20" name="ïşḷïde">
              <a:extLst>
                <a:ext uri="{FF2B5EF4-FFF2-40B4-BE49-F238E27FC236}">
                  <a16:creationId xmlns:a16="http://schemas.microsoft.com/office/drawing/2014/main" id="{120CECA3-C6B9-2D50-B217-B5E4B1504683}"/>
                </a:ext>
              </a:extLst>
            </p:cNvPr>
            <p:cNvSpPr/>
            <p:nvPr/>
          </p:nvSpPr>
          <p:spPr>
            <a:xfrm>
              <a:off x="349250" y="3401280"/>
              <a:ext cx="2880000" cy="540000"/>
            </a:xfrm>
            <a:prstGeom prst="roundRect">
              <a:avLst/>
            </a:prstGeom>
            <a:gradFill>
              <a:gsLst>
                <a:gs pos="0">
                  <a:srgbClr val="F08200"/>
                </a:gs>
                <a:gs pos="50000">
                  <a:srgbClr val="F08200">
                    <a:alpha val="19000"/>
                  </a:srgbClr>
                </a:gs>
                <a:gs pos="97122">
                  <a:srgbClr val="F08200"/>
                </a:gs>
                <a:gs pos="49000">
                  <a:srgbClr val="F08200">
                    <a:alpha val="20000"/>
                  </a:srgbClr>
                </a:gs>
              </a:gsLst>
              <a:lin ang="7800000" scaled="0"/>
            </a:gradFill>
            <a:ln>
              <a:noFill/>
            </a:ln>
            <a:effectLst>
              <a:outerShdw blurRad="139700" sx="103000" sy="103000" algn="ctr" rotWithShape="0">
                <a:schemeClr val="bg1">
                  <a:alpha val="6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Excellent </a:t>
              </a:r>
              <a:r>
                <a:rPr lang="en-US" altLang="zh-CN"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Specifications </a:t>
              </a:r>
              <a:endParaRPr lang="en-US" altLang="zh-CN"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endParaRPr>
            </a:p>
          </p:txBody>
        </p:sp>
        <p:sp>
          <p:nvSpPr>
            <p:cNvPr id="22" name="i$ḻîďé">
              <a:extLst>
                <a:ext uri="{FF2B5EF4-FFF2-40B4-BE49-F238E27FC236}">
                  <a16:creationId xmlns:a16="http://schemas.microsoft.com/office/drawing/2014/main" id="{DC7A931E-37A3-EE23-67F0-6628DC400517}"/>
                </a:ext>
              </a:extLst>
            </p:cNvPr>
            <p:cNvSpPr/>
            <p:nvPr/>
          </p:nvSpPr>
          <p:spPr bwMode="auto">
            <a:xfrm>
              <a:off x="3942206" y="2907212"/>
              <a:ext cx="6203279" cy="1528137"/>
            </a:xfrm>
            <a:prstGeom prst="rect">
              <a:avLst/>
            </a:prstGeom>
            <a:solidFill>
              <a:srgbClr val="FCE7CE"/>
            </a:solidFill>
            <a:ln>
              <a:noFill/>
            </a:ln>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gn="just">
                <a:lnSpc>
                  <a:spcPct val="150000"/>
                </a:lnSpc>
                <a:buFont typeface="Arial" panose="020B0604020202020204" pitchFamily="34" charset="0"/>
                <a:buChar char="•"/>
              </a:pPr>
              <a:r>
                <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ENOB up to 8.6-bit</a:t>
              </a:r>
            </a:p>
            <a:p>
              <a:pPr marL="171450" indent="-171450" algn="just">
                <a:lnSpc>
                  <a:spcPct val="150000"/>
                </a:lnSpc>
                <a:buFont typeface="Arial" panose="020B0604020202020204" pitchFamily="34" charset="0"/>
                <a:buChar char="•"/>
              </a:pPr>
              <a:r>
                <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4GSa/s sampling rate &amp; 12-bit: perfect reproduction of measured waveforms</a:t>
              </a:r>
            </a:p>
            <a:p>
              <a:pPr marL="171450" indent="-171450" algn="just">
                <a:lnSpc>
                  <a:spcPct val="150000"/>
                </a:lnSpc>
                <a:buFont typeface="Arial" panose="020B0604020202020204" pitchFamily="34" charset="0"/>
                <a:buChar char="•"/>
              </a:pPr>
              <a:r>
                <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Noise floor as low as 125 μVrms @ 1GHz: more accurate signal measurements </a:t>
              </a:r>
            </a:p>
            <a:p>
              <a:pPr marL="171450" indent="-171450" algn="just">
                <a:lnSpc>
                  <a:spcPct val="150000"/>
                </a:lnSpc>
                <a:buFont typeface="Arial" panose="020B0604020202020204" pitchFamily="34" charset="0"/>
                <a:buChar char="•"/>
              </a:pPr>
              <a:r>
                <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400Mpts/ch storage depth: provide longer recording capability</a:t>
              </a:r>
            </a:p>
            <a:p>
              <a:pPr marL="171450" indent="-171450" algn="just">
                <a:lnSpc>
                  <a:spcPct val="150000"/>
                </a:lnSpc>
                <a:buFont typeface="Arial" panose="020B0604020202020204" pitchFamily="34" charset="0"/>
                <a:buChar char="•"/>
              </a:pPr>
              <a:r>
                <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400V offset range: meets most board-level power supply and sensor tests</a:t>
              </a:r>
            </a:p>
            <a:p>
              <a:pPr marL="171450" indent="-171450" algn="just">
                <a:lnSpc>
                  <a:spcPct val="150000"/>
                </a:lnSpc>
                <a:buFont typeface="Arial" panose="020B0604020202020204" pitchFamily="34" charset="0"/>
                <a:buChar char="•"/>
              </a:pPr>
              <a:r>
                <a:rPr lang="en-US"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890, 000wfm/s waveform capture rate: rapid detection of occasional abnormal events.</a:t>
              </a:r>
              <a:endParaRPr lang="zh-CN" altLang="zh-CN" sz="105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cxnSp>
        <p:nvCxnSpPr>
          <p:cNvPr id="26" name="直接连接符 25">
            <a:extLst>
              <a:ext uri="{FF2B5EF4-FFF2-40B4-BE49-F238E27FC236}">
                <a16:creationId xmlns:a16="http://schemas.microsoft.com/office/drawing/2014/main" id="{2ABFF390-F7C4-6338-C770-1B94892E36AA}"/>
              </a:ext>
            </a:extLst>
          </p:cNvPr>
          <p:cNvCxnSpPr>
            <a:cxnSpLocks/>
          </p:cNvCxnSpPr>
          <p:nvPr/>
        </p:nvCxnSpPr>
        <p:spPr>
          <a:xfrm>
            <a:off x="3562094" y="1239613"/>
            <a:ext cx="0" cy="5511526"/>
          </a:xfrm>
          <a:prstGeom prst="line">
            <a:avLst/>
          </a:prstGeom>
          <a:ln w="9525"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3268ECB5-E361-9187-AF62-4E937CD64E37}"/>
              </a:ext>
            </a:extLst>
          </p:cNvPr>
          <p:cNvCxnSpPr>
            <a:cxnSpLocks/>
          </p:cNvCxnSpPr>
          <p:nvPr/>
        </p:nvCxnSpPr>
        <p:spPr>
          <a:xfrm flipH="1">
            <a:off x="3846032" y="4598558"/>
            <a:ext cx="7505970" cy="0"/>
          </a:xfrm>
          <a:prstGeom prst="line">
            <a:avLst/>
          </a:prstGeom>
          <a:ln w="9525"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2E0C2272-9375-2616-C86A-1FCB3138B416}"/>
              </a:ext>
            </a:extLst>
          </p:cNvPr>
          <p:cNvCxnSpPr>
            <a:cxnSpLocks/>
          </p:cNvCxnSpPr>
          <p:nvPr/>
        </p:nvCxnSpPr>
        <p:spPr>
          <a:xfrm flipH="1">
            <a:off x="3887696" y="2733472"/>
            <a:ext cx="7505970" cy="0"/>
          </a:xfrm>
          <a:prstGeom prst="line">
            <a:avLst/>
          </a:prstGeom>
          <a:ln w="9525" cap="rnd">
            <a:solidFill>
              <a:schemeClr val="bg2">
                <a:lumMod val="75000"/>
              </a:schemeClr>
            </a:solidFill>
            <a:round/>
          </a:ln>
        </p:spPr>
        <p:style>
          <a:lnRef idx="1">
            <a:schemeClr val="accent1"/>
          </a:lnRef>
          <a:fillRef idx="0">
            <a:schemeClr val="accent1"/>
          </a:fillRef>
          <a:effectRef idx="0">
            <a:schemeClr val="accent1"/>
          </a:effectRef>
          <a:fontRef idx="minor">
            <a:schemeClr val="tx1"/>
          </a:fontRef>
        </p:style>
      </p:cxnSp>
      <p:pic>
        <p:nvPicPr>
          <p:cNvPr id="31" name="图片 30">
            <a:extLst>
              <a:ext uri="{FF2B5EF4-FFF2-40B4-BE49-F238E27FC236}">
                <a16:creationId xmlns:a16="http://schemas.microsoft.com/office/drawing/2014/main" id="{F9F91787-2EA9-AE2A-11DB-C8E5C98D1C55}"/>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493" b="98030" l="0" r="100000"/>
                    </a14:imgEffect>
                  </a14:imgLayer>
                </a14:imgProps>
              </a:ext>
            </a:extLst>
          </a:blip>
          <a:stretch>
            <a:fillRect/>
          </a:stretch>
        </p:blipFill>
        <p:spPr>
          <a:xfrm>
            <a:off x="8629907" y="976394"/>
            <a:ext cx="746866" cy="692300"/>
          </a:xfrm>
          <a:prstGeom prst="rect">
            <a:avLst/>
          </a:prstGeom>
        </p:spPr>
      </p:pic>
      <p:pic>
        <p:nvPicPr>
          <p:cNvPr id="35" name="图片 34">
            <a:extLst>
              <a:ext uri="{FF2B5EF4-FFF2-40B4-BE49-F238E27FC236}">
                <a16:creationId xmlns:a16="http://schemas.microsoft.com/office/drawing/2014/main" id="{AD4C303A-388B-8C18-0581-B2460F5E8A75}"/>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0" b="96216" l="4693" r="94946">
                        <a14:foregroundMark x1="39711" y1="11892" x2="51986" y2="28649"/>
                        <a14:foregroundMark x1="65343" y1="62162" x2="67148" y2="71351"/>
                      </a14:backgroundRemoval>
                    </a14:imgEffect>
                    <a14:imgEffect>
                      <a14:brightnessContrast bright="20000"/>
                    </a14:imgEffect>
                  </a14:imgLayer>
                </a14:imgProps>
              </a:ext>
            </a:extLst>
          </a:blip>
          <a:stretch>
            <a:fillRect/>
          </a:stretch>
        </p:blipFill>
        <p:spPr>
          <a:xfrm>
            <a:off x="9376773" y="2676872"/>
            <a:ext cx="1453878" cy="971001"/>
          </a:xfrm>
          <a:prstGeom prst="rect">
            <a:avLst/>
          </a:prstGeom>
        </p:spPr>
      </p:pic>
      <p:pic>
        <p:nvPicPr>
          <p:cNvPr id="38" name="图片 37">
            <a:extLst>
              <a:ext uri="{FF2B5EF4-FFF2-40B4-BE49-F238E27FC236}">
                <a16:creationId xmlns:a16="http://schemas.microsoft.com/office/drawing/2014/main" id="{169A298F-7EC3-30B3-13DB-27CF3BC93C18}"/>
              </a:ext>
            </a:extLst>
          </p:cNvPr>
          <p:cNvPicPr>
            <a:picLocks noChangeAspect="1"/>
          </p:cNvPicPr>
          <p:nvPr/>
        </p:nvPicPr>
        <p:blipFill>
          <a:blip r:embed="rId7">
            <a:duotone>
              <a:schemeClr val="accent3">
                <a:shade val="45000"/>
                <a:satMod val="135000"/>
              </a:schemeClr>
              <a:prstClr val="white"/>
            </a:duotone>
            <a:extLst>
              <a:ext uri="{BEBA8EAE-BF5A-486C-A8C5-ECC9F3942E4B}">
                <a14:imgProps xmlns:a14="http://schemas.microsoft.com/office/drawing/2010/main">
                  <a14:imgLayer r:embed="rId8">
                    <a14:imgEffect>
                      <a14:backgroundRemoval t="1408" b="95775" l="9901" r="95380">
                        <a14:foregroundMark x1="68317" y1="22066" x2="64686" y2="38967"/>
                        <a14:foregroundMark x1="37954" y1="23944" x2="37294" y2="38028"/>
                        <a14:foregroundMark x1="39604" y1="74648" x2="43234" y2="85915"/>
                      </a14:backgroundRemoval>
                    </a14:imgEffect>
                    <a14:imgEffect>
                      <a14:brightnessContrast bright="-20000"/>
                    </a14:imgEffect>
                  </a14:imgLayer>
                </a14:imgProps>
              </a:ext>
            </a:extLst>
          </a:blip>
          <a:stretch>
            <a:fillRect/>
          </a:stretch>
        </p:blipFill>
        <p:spPr>
          <a:xfrm>
            <a:off x="10267636" y="4512462"/>
            <a:ext cx="1126030" cy="791565"/>
          </a:xfrm>
          <a:prstGeom prst="rect">
            <a:avLst/>
          </a:prstGeom>
        </p:spPr>
      </p:pic>
    </p:spTree>
    <p:extLst>
      <p:ext uri="{BB962C8B-B14F-4D97-AF65-F5344CB8AC3E}">
        <p14:creationId xmlns:p14="http://schemas.microsoft.com/office/powerpoint/2010/main" val="131543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146932D-F2A9-9957-03D7-E6A441232C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367" y="1336039"/>
            <a:ext cx="8881636" cy="6436604"/>
          </a:xfrm>
          <a:prstGeom prst="rect">
            <a:avLst/>
          </a:prstGeom>
        </p:spPr>
      </p:pic>
      <p:grpSp>
        <p:nvGrpSpPr>
          <p:cNvPr id="48" name="PA_组合 35"/>
          <p:cNvGrpSpPr/>
          <p:nvPr>
            <p:custDataLst>
              <p:tags r:id="rId1"/>
            </p:custDataLst>
          </p:nvPr>
        </p:nvGrpSpPr>
        <p:grpSpPr>
          <a:xfrm rot="10800000" flipV="1">
            <a:off x="7498868" y="3922117"/>
            <a:ext cx="2326137" cy="555539"/>
            <a:chOff x="1652259" y="4256917"/>
            <a:chExt cx="1441370" cy="360191"/>
          </a:xfrm>
        </p:grpSpPr>
        <p:cxnSp>
          <p:nvCxnSpPr>
            <p:cNvPr id="49" name="Straight Connector 36"/>
            <p:cNvCxnSpPr/>
            <p:nvPr/>
          </p:nvCxnSpPr>
          <p:spPr>
            <a:xfrm rot="10800000">
              <a:off x="1652259" y="4256917"/>
              <a:ext cx="1441370" cy="0"/>
            </a:xfrm>
            <a:prstGeom prst="line">
              <a:avLst/>
            </a:prstGeom>
            <a:ln w="38100">
              <a:solidFill>
                <a:srgbClr val="ED7D31"/>
              </a:solidFill>
              <a:headEnd type="oval"/>
            </a:ln>
          </p:spPr>
          <p:style>
            <a:lnRef idx="1">
              <a:schemeClr val="accent1"/>
            </a:lnRef>
            <a:fillRef idx="0">
              <a:schemeClr val="accent1"/>
            </a:fillRef>
            <a:effectRef idx="0">
              <a:schemeClr val="accent1"/>
            </a:effectRef>
            <a:fontRef idx="minor">
              <a:schemeClr val="tx1"/>
            </a:fontRef>
          </p:style>
        </p:cxnSp>
        <p:cxnSp>
          <p:nvCxnSpPr>
            <p:cNvPr id="50" name="Straight Connector 37"/>
            <p:cNvCxnSpPr/>
            <p:nvPr/>
          </p:nvCxnSpPr>
          <p:spPr>
            <a:xfrm flipH="1">
              <a:off x="1652259" y="4256917"/>
              <a:ext cx="0" cy="360191"/>
            </a:xfrm>
            <a:prstGeom prst="line">
              <a:avLst/>
            </a:prstGeom>
            <a:ln w="38100">
              <a:solidFill>
                <a:srgbClr val="ED7D31"/>
              </a:solidFill>
              <a:tailEnd type="none"/>
            </a:ln>
          </p:spPr>
          <p:style>
            <a:lnRef idx="1">
              <a:schemeClr val="accent1"/>
            </a:lnRef>
            <a:fillRef idx="0">
              <a:schemeClr val="accent1"/>
            </a:fillRef>
            <a:effectRef idx="0">
              <a:schemeClr val="accent1"/>
            </a:effectRef>
            <a:fontRef idx="minor">
              <a:schemeClr val="tx1"/>
            </a:fontRef>
          </p:style>
        </p:cxnSp>
      </p:grpSp>
      <p:grpSp>
        <p:nvGrpSpPr>
          <p:cNvPr id="52" name="PA_组合 39"/>
          <p:cNvGrpSpPr/>
          <p:nvPr>
            <p:custDataLst>
              <p:tags r:id="rId2"/>
            </p:custDataLst>
          </p:nvPr>
        </p:nvGrpSpPr>
        <p:grpSpPr>
          <a:xfrm rot="10800000" flipH="1">
            <a:off x="1020761" y="2014959"/>
            <a:ext cx="1808944" cy="1001159"/>
            <a:chOff x="1652259" y="4256917"/>
            <a:chExt cx="1411082" cy="360191"/>
          </a:xfrm>
        </p:grpSpPr>
        <p:cxnSp>
          <p:nvCxnSpPr>
            <p:cNvPr id="53" name="Straight Connector 40"/>
            <p:cNvCxnSpPr/>
            <p:nvPr/>
          </p:nvCxnSpPr>
          <p:spPr>
            <a:xfrm rot="10800000">
              <a:off x="1652259" y="4256917"/>
              <a:ext cx="1411082" cy="0"/>
            </a:xfrm>
            <a:prstGeom prst="line">
              <a:avLst/>
            </a:prstGeom>
            <a:ln w="38100">
              <a:headEnd type="oval"/>
            </a:ln>
          </p:spPr>
          <p:style>
            <a:lnRef idx="1">
              <a:schemeClr val="accent2"/>
            </a:lnRef>
            <a:fillRef idx="0">
              <a:schemeClr val="accent2"/>
            </a:fillRef>
            <a:effectRef idx="0">
              <a:schemeClr val="accent2"/>
            </a:effectRef>
            <a:fontRef idx="minor">
              <a:schemeClr val="tx1"/>
            </a:fontRef>
          </p:style>
        </p:cxnSp>
        <p:cxnSp>
          <p:nvCxnSpPr>
            <p:cNvPr id="54" name="Straight Connector 41"/>
            <p:cNvCxnSpPr/>
            <p:nvPr/>
          </p:nvCxnSpPr>
          <p:spPr>
            <a:xfrm flipH="1">
              <a:off x="1652259" y="4256917"/>
              <a:ext cx="0" cy="360191"/>
            </a:xfrm>
            <a:prstGeom prst="line">
              <a:avLst/>
            </a:prstGeom>
            <a:ln w="38100">
              <a:tailEnd type="none"/>
            </a:ln>
          </p:spPr>
          <p:style>
            <a:lnRef idx="1">
              <a:schemeClr val="accent2"/>
            </a:lnRef>
            <a:fillRef idx="0">
              <a:schemeClr val="accent2"/>
            </a:fillRef>
            <a:effectRef idx="0">
              <a:schemeClr val="accent2"/>
            </a:effectRef>
            <a:fontRef idx="minor">
              <a:schemeClr val="tx1"/>
            </a:fontRef>
          </p:style>
        </p:cxnSp>
      </p:grpSp>
      <p:sp>
        <p:nvSpPr>
          <p:cNvPr id="34" name="文本框 33">
            <a:extLst>
              <a:ext uri="{FF2B5EF4-FFF2-40B4-BE49-F238E27FC236}">
                <a16:creationId xmlns:a16="http://schemas.microsoft.com/office/drawing/2014/main" id="{33EE919B-3B90-BF0C-7B36-06B72D7739E5}"/>
              </a:ext>
            </a:extLst>
          </p:cNvPr>
          <p:cNvSpPr txBox="1"/>
          <p:nvPr/>
        </p:nvSpPr>
        <p:spPr>
          <a:xfrm>
            <a:off x="3627628" y="6023282"/>
            <a:ext cx="184731" cy="338554"/>
          </a:xfrm>
          <a:prstGeom prst="rect">
            <a:avLst/>
          </a:prstGeom>
          <a:noFill/>
        </p:spPr>
        <p:txBody>
          <a:bodyPr wrap="none" rtlCol="0">
            <a:spAutoFit/>
          </a:bodyPr>
          <a:lstStyle/>
          <a:p>
            <a:endParaRPr lang="zh-CN" altLang="en-US" sz="16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35" name="文本框 34">
            <a:extLst>
              <a:ext uri="{FF2B5EF4-FFF2-40B4-BE49-F238E27FC236}">
                <a16:creationId xmlns:a16="http://schemas.microsoft.com/office/drawing/2014/main" id="{7365DDC3-5953-553D-34E7-12F4FEC2B279}"/>
              </a:ext>
            </a:extLst>
          </p:cNvPr>
          <p:cNvSpPr txBox="1"/>
          <p:nvPr/>
        </p:nvSpPr>
        <p:spPr>
          <a:xfrm>
            <a:off x="9200820" y="5947959"/>
            <a:ext cx="2068195" cy="338554"/>
          </a:xfrm>
          <a:prstGeom prst="rect">
            <a:avLst/>
          </a:prstGeom>
          <a:solidFill>
            <a:schemeClr val="bg1">
              <a:lumMod val="85000"/>
            </a:schemeClr>
          </a:solidFill>
        </p:spPr>
        <p:txBody>
          <a:bodyPr wrap="none" rtlCol="0">
            <a:spAutoFit/>
          </a:bodyPr>
          <a:lstStyle/>
          <a:p>
            <a:r>
              <a:rPr lang="en-US" altLang="zh-CN" sz="16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16 digital channels</a:t>
            </a:r>
            <a:endParaRPr lang="zh-CN" altLang="en-US" sz="16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36" name="文本框 35">
            <a:extLst>
              <a:ext uri="{FF2B5EF4-FFF2-40B4-BE49-F238E27FC236}">
                <a16:creationId xmlns:a16="http://schemas.microsoft.com/office/drawing/2014/main" id="{9C63A08A-ADDE-D108-24F3-BD7C441A3798}"/>
              </a:ext>
            </a:extLst>
          </p:cNvPr>
          <p:cNvSpPr txBox="1"/>
          <p:nvPr/>
        </p:nvSpPr>
        <p:spPr>
          <a:xfrm>
            <a:off x="8823771" y="5442036"/>
            <a:ext cx="3199915" cy="338554"/>
          </a:xfrm>
          <a:prstGeom prst="rect">
            <a:avLst/>
          </a:prstGeom>
          <a:solidFill>
            <a:schemeClr val="bg1">
              <a:lumMod val="85000"/>
            </a:schemeClr>
          </a:solidFill>
        </p:spPr>
        <p:txBody>
          <a:bodyPr wrap="none" rtlCol="0">
            <a:spAutoFit/>
          </a:bodyPr>
          <a:lstStyle/>
          <a:p>
            <a:r>
              <a:rPr lang="en-US" altLang="zh-CN" sz="16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Arbitrary Waveform Generator</a:t>
            </a:r>
            <a:endParaRPr lang="zh-CN" altLang="en-US" sz="16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37" name="文本框 36">
            <a:extLst>
              <a:ext uri="{FF2B5EF4-FFF2-40B4-BE49-F238E27FC236}">
                <a16:creationId xmlns:a16="http://schemas.microsoft.com/office/drawing/2014/main" id="{16BD1F59-02CC-235F-F18F-225D8FB62473}"/>
              </a:ext>
            </a:extLst>
          </p:cNvPr>
          <p:cNvSpPr txBox="1"/>
          <p:nvPr/>
        </p:nvSpPr>
        <p:spPr>
          <a:xfrm>
            <a:off x="3468914" y="1567704"/>
            <a:ext cx="3029152" cy="4299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defPPr>
              <a:defRPr lang="zh-CN"/>
            </a:defPPr>
            <a:lvl1pPr>
              <a:defRPr sz="1400" kern="100">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1600" dirty="0">
                <a:solidFill>
                  <a:schemeClr val="tx1"/>
                </a:solidFill>
              </a:rPr>
              <a:t>Touch screen control buttons</a:t>
            </a:r>
            <a:endParaRPr lang="zh-CN" altLang="en-US" sz="1600" dirty="0">
              <a:solidFill>
                <a:schemeClr val="tx1"/>
              </a:solidFill>
            </a:endParaRPr>
          </a:p>
        </p:txBody>
      </p:sp>
      <p:sp>
        <p:nvSpPr>
          <p:cNvPr id="43" name="文本框 42">
            <a:extLst>
              <a:ext uri="{FF2B5EF4-FFF2-40B4-BE49-F238E27FC236}">
                <a16:creationId xmlns:a16="http://schemas.microsoft.com/office/drawing/2014/main" id="{522FA024-3F97-C3ED-5607-D9C2B1DEE21C}"/>
              </a:ext>
            </a:extLst>
          </p:cNvPr>
          <p:cNvSpPr txBox="1"/>
          <p:nvPr/>
        </p:nvSpPr>
        <p:spPr>
          <a:xfrm>
            <a:off x="9227727" y="4484316"/>
            <a:ext cx="2428870" cy="338554"/>
          </a:xfrm>
          <a:prstGeom prst="rect">
            <a:avLst/>
          </a:prstGeom>
          <a:solidFill>
            <a:schemeClr val="bg1">
              <a:lumMod val="85000"/>
            </a:schemeClr>
          </a:solidFill>
        </p:spPr>
        <p:txBody>
          <a:bodyPr wrap="none" rtlCol="0">
            <a:spAutoFit/>
          </a:bodyPr>
          <a:lstStyle/>
          <a:p>
            <a:r>
              <a:rPr lang="en-US" altLang="zh-CN" sz="1600" kern="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Custom channel colors</a:t>
            </a:r>
            <a:endParaRPr lang="zh-CN" altLang="en-US" sz="1600" kern="1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46" name="PA_圆角矩形 42"/>
          <p:cNvSpPr/>
          <p:nvPr>
            <p:custDataLst>
              <p:tags r:id="rId3"/>
            </p:custDataLst>
          </p:nvPr>
        </p:nvSpPr>
        <p:spPr>
          <a:xfrm flipH="1">
            <a:off x="149755" y="1676559"/>
            <a:ext cx="2348201" cy="338400"/>
          </a:xfrm>
          <a:prstGeom prst="roundRect">
            <a:avLst>
              <a:gd name="adj" fmla="val 721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r>
              <a:rPr lang="en-US" altLang="zh-CN" sz="1600" kern="100"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10.1</a:t>
            </a:r>
            <a:r>
              <a:rPr lang="zh-CN" altLang="en-US" sz="1600" kern="100"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a:t>
            </a:r>
            <a:r>
              <a:rPr lang="en-US" altLang="zh-CN" sz="1600" kern="100"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 touch screen</a:t>
            </a:r>
          </a:p>
        </p:txBody>
      </p:sp>
      <p:grpSp>
        <p:nvGrpSpPr>
          <p:cNvPr id="62" name="PA_组合 35"/>
          <p:cNvGrpSpPr/>
          <p:nvPr>
            <p:custDataLst>
              <p:tags r:id="rId4"/>
            </p:custDataLst>
          </p:nvPr>
        </p:nvGrpSpPr>
        <p:grpSpPr>
          <a:xfrm rot="16200000" flipH="1" flipV="1">
            <a:off x="6455036" y="1835117"/>
            <a:ext cx="839293" cy="754098"/>
            <a:chOff x="1652259" y="4256917"/>
            <a:chExt cx="1441370" cy="360191"/>
          </a:xfrm>
        </p:grpSpPr>
        <p:cxnSp>
          <p:nvCxnSpPr>
            <p:cNvPr id="63" name="Straight Connector 36"/>
            <p:cNvCxnSpPr/>
            <p:nvPr/>
          </p:nvCxnSpPr>
          <p:spPr>
            <a:xfrm rot="10800000">
              <a:off x="1652259" y="4256917"/>
              <a:ext cx="1441370" cy="0"/>
            </a:xfrm>
            <a:prstGeom prst="line">
              <a:avLst/>
            </a:prstGeom>
            <a:ln w="38100">
              <a:solidFill>
                <a:srgbClr val="ED7D31"/>
              </a:solidFill>
              <a:headEnd type="oval"/>
            </a:ln>
          </p:spPr>
          <p:style>
            <a:lnRef idx="1">
              <a:schemeClr val="accent1"/>
            </a:lnRef>
            <a:fillRef idx="0">
              <a:schemeClr val="accent1"/>
            </a:fillRef>
            <a:effectRef idx="0">
              <a:schemeClr val="accent1"/>
            </a:effectRef>
            <a:fontRef idx="minor">
              <a:schemeClr val="tx1"/>
            </a:fontRef>
          </p:style>
        </p:cxnSp>
        <p:cxnSp>
          <p:nvCxnSpPr>
            <p:cNvPr id="64" name="Straight Connector 37"/>
            <p:cNvCxnSpPr/>
            <p:nvPr/>
          </p:nvCxnSpPr>
          <p:spPr>
            <a:xfrm flipH="1">
              <a:off x="1652259" y="4256917"/>
              <a:ext cx="0" cy="360191"/>
            </a:xfrm>
            <a:prstGeom prst="line">
              <a:avLst/>
            </a:prstGeom>
            <a:ln w="38100">
              <a:solidFill>
                <a:srgbClr val="ED7D31"/>
              </a:solidFill>
              <a:tailEnd type="none"/>
            </a:ln>
          </p:spPr>
          <p:style>
            <a:lnRef idx="1">
              <a:schemeClr val="accent1"/>
            </a:lnRef>
            <a:fillRef idx="0">
              <a:schemeClr val="accent1"/>
            </a:fillRef>
            <a:effectRef idx="0">
              <a:schemeClr val="accent1"/>
            </a:effectRef>
            <a:fontRef idx="minor">
              <a:schemeClr val="tx1"/>
            </a:fontRef>
          </p:style>
        </p:cxnSp>
      </p:grpSp>
      <p:grpSp>
        <p:nvGrpSpPr>
          <p:cNvPr id="65" name="PA_组合 35"/>
          <p:cNvGrpSpPr/>
          <p:nvPr>
            <p:custDataLst>
              <p:tags r:id="rId5"/>
            </p:custDataLst>
          </p:nvPr>
        </p:nvGrpSpPr>
        <p:grpSpPr>
          <a:xfrm rot="10800000" flipV="1">
            <a:off x="7524024" y="4894326"/>
            <a:ext cx="1602966" cy="545839"/>
            <a:chOff x="1652259" y="4256917"/>
            <a:chExt cx="1441370" cy="360191"/>
          </a:xfrm>
        </p:grpSpPr>
        <p:cxnSp>
          <p:nvCxnSpPr>
            <p:cNvPr id="66" name="Straight Connector 36"/>
            <p:cNvCxnSpPr/>
            <p:nvPr/>
          </p:nvCxnSpPr>
          <p:spPr>
            <a:xfrm rot="10800000">
              <a:off x="1652259" y="4256917"/>
              <a:ext cx="1441370" cy="0"/>
            </a:xfrm>
            <a:prstGeom prst="line">
              <a:avLst/>
            </a:prstGeom>
            <a:ln w="38100">
              <a:solidFill>
                <a:srgbClr val="ED7D31"/>
              </a:solidFill>
              <a:headEnd type="oval"/>
            </a:ln>
          </p:spPr>
          <p:style>
            <a:lnRef idx="1">
              <a:schemeClr val="accent1"/>
            </a:lnRef>
            <a:fillRef idx="0">
              <a:schemeClr val="accent1"/>
            </a:fillRef>
            <a:effectRef idx="0">
              <a:schemeClr val="accent1"/>
            </a:effectRef>
            <a:fontRef idx="minor">
              <a:schemeClr val="tx1"/>
            </a:fontRef>
          </p:style>
        </p:cxnSp>
        <p:cxnSp>
          <p:nvCxnSpPr>
            <p:cNvPr id="67" name="Straight Connector 37"/>
            <p:cNvCxnSpPr/>
            <p:nvPr/>
          </p:nvCxnSpPr>
          <p:spPr>
            <a:xfrm flipH="1">
              <a:off x="1652259" y="4256917"/>
              <a:ext cx="0" cy="360191"/>
            </a:xfrm>
            <a:prstGeom prst="line">
              <a:avLst/>
            </a:prstGeom>
            <a:ln w="38100">
              <a:solidFill>
                <a:srgbClr val="ED7D31"/>
              </a:solidFill>
              <a:tailEnd type="none"/>
            </a:ln>
          </p:spPr>
          <p:style>
            <a:lnRef idx="1">
              <a:schemeClr val="accent1"/>
            </a:lnRef>
            <a:fillRef idx="0">
              <a:schemeClr val="accent1"/>
            </a:fillRef>
            <a:effectRef idx="0">
              <a:schemeClr val="accent1"/>
            </a:effectRef>
            <a:fontRef idx="minor">
              <a:schemeClr val="tx1"/>
            </a:fontRef>
          </p:style>
        </p:cxnSp>
      </p:grpSp>
      <p:cxnSp>
        <p:nvCxnSpPr>
          <p:cNvPr id="71" name="Straight Connector 36"/>
          <p:cNvCxnSpPr/>
          <p:nvPr/>
        </p:nvCxnSpPr>
        <p:spPr>
          <a:xfrm flipV="1">
            <a:off x="6874683" y="6070259"/>
            <a:ext cx="2326137" cy="0"/>
          </a:xfrm>
          <a:prstGeom prst="line">
            <a:avLst/>
          </a:prstGeom>
          <a:ln w="38100">
            <a:solidFill>
              <a:srgbClr val="ED7D31"/>
            </a:solidFill>
            <a:headEnd type="oval"/>
          </a:ln>
        </p:spPr>
        <p:style>
          <a:lnRef idx="1">
            <a:schemeClr val="accent1"/>
          </a:lnRef>
          <a:fillRef idx="0">
            <a:schemeClr val="accent1"/>
          </a:fillRef>
          <a:effectRef idx="0">
            <a:schemeClr val="accent1"/>
          </a:effectRef>
          <a:fontRef idx="minor">
            <a:schemeClr val="tx1"/>
          </a:fontRef>
        </p:style>
      </p:cxnSp>
      <p:sp>
        <p:nvSpPr>
          <p:cNvPr id="76" name="Text Placeholder 2"/>
          <p:cNvSpPr txBox="1">
            <a:spLocks/>
          </p:cNvSpPr>
          <p:nvPr/>
        </p:nvSpPr>
        <p:spPr>
          <a:xfrm>
            <a:off x="508001" y="880885"/>
            <a:ext cx="11157817" cy="231007"/>
          </a:xfrm>
          <a:prstGeom prst="rect">
            <a:avLst/>
          </a:prstGeom>
        </p:spPr>
        <p:txBody>
          <a:bodyPr vert="horz" wrap="none" lIns="0" tIns="0" rIns="0" bIns="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600" b="0" kern="1200" baseline="0">
                <a:solidFill>
                  <a:schemeClr val="bg1">
                    <a:lumMod val="65000"/>
                  </a:schemeClr>
                </a:solidFill>
                <a:latin typeface="+mn-lt"/>
                <a:ea typeface="Roboto" panose="02000000000000000000" pitchFamily="2" charset="0"/>
                <a:cs typeface="+mn-cs"/>
              </a:defRPr>
            </a:lvl1pPr>
            <a:lvl2pPr marL="609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1219200" indent="0" algn="l" defTabSz="914400" rtl="0" eaLnBrk="1" latinLnBrk="0" hangingPunct="1">
              <a:lnSpc>
                <a:spcPct val="90000"/>
              </a:lnSpc>
              <a:spcBef>
                <a:spcPts val="500"/>
              </a:spcBef>
              <a:buFont typeface="Arial" panose="020B0604020202020204" pitchFamily="34" charset="0"/>
              <a:buNone/>
              <a:defRPr sz="1335" kern="1200">
                <a:solidFill>
                  <a:schemeClr val="tx1"/>
                </a:solidFill>
                <a:latin typeface="+mn-lt"/>
                <a:ea typeface="+mn-ea"/>
                <a:cs typeface="+mn-cs"/>
              </a:defRPr>
            </a:lvl3pPr>
            <a:lvl4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2438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30480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3657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426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4876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endParaRPr lang="en-US" altLang="zh-CN"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77" name="标题 3"/>
          <p:cNvSpPr txBox="1">
            <a:spLocks/>
          </p:cNvSpPr>
          <p:nvPr/>
        </p:nvSpPr>
        <p:spPr>
          <a:xfrm>
            <a:off x="517092" y="193829"/>
            <a:ext cx="11157817" cy="660511"/>
          </a:xfrm>
          <a:prstGeom prst="rect">
            <a:avLst/>
          </a:prstGeom>
        </p:spPr>
        <p:txBody>
          <a:bodyPr vert="horz" lIns="0" tIns="0" rIns="0" bIns="0" rtlCol="0" anchor="ctr">
            <a:normAutofit lnSpcReduction="10000"/>
          </a:bodyPr>
          <a:lstStyle>
            <a:defPPr>
              <a:defRPr lang="zh-CN"/>
            </a:defPPr>
            <a:lvl1pPr algn="ctr">
              <a:lnSpc>
                <a:spcPct val="90000"/>
              </a:lnSpc>
              <a:spcBef>
                <a:spcPct val="0"/>
              </a:spcBef>
              <a:buNone/>
              <a:defRPr sz="4800">
                <a:solidFill>
                  <a:schemeClr val="bg2">
                    <a:lumMod val="2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r>
              <a:rPr lang="en-US" altLang="zh-CN" dirty="0"/>
              <a:t>Design</a:t>
            </a:r>
          </a:p>
        </p:txBody>
      </p:sp>
      <p:pic>
        <p:nvPicPr>
          <p:cNvPr id="3" name="图片 2">
            <a:extLst>
              <a:ext uri="{FF2B5EF4-FFF2-40B4-BE49-F238E27FC236}">
                <a16:creationId xmlns:a16="http://schemas.microsoft.com/office/drawing/2014/main" id="{C4235297-5F38-9F2C-889F-3C4CB65912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2272" y="736023"/>
            <a:ext cx="3797275" cy="2557872"/>
          </a:xfrm>
          <a:prstGeom prst="rect">
            <a:avLst/>
          </a:prstGeom>
        </p:spPr>
      </p:pic>
      <p:pic>
        <p:nvPicPr>
          <p:cNvPr id="5" name="图片 4">
            <a:extLst>
              <a:ext uri="{FF2B5EF4-FFF2-40B4-BE49-F238E27FC236}">
                <a16:creationId xmlns:a16="http://schemas.microsoft.com/office/drawing/2014/main" id="{BA37F7B2-B7F8-2CCC-B5C8-B804C29AB3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82741" y="675528"/>
            <a:ext cx="2268891" cy="2557872"/>
          </a:xfrm>
          <a:prstGeom prst="rect">
            <a:avLst/>
          </a:prstGeom>
        </p:spPr>
      </p:pic>
    </p:spTree>
    <p:extLst>
      <p:ext uri="{BB962C8B-B14F-4D97-AF65-F5344CB8AC3E}">
        <p14:creationId xmlns:p14="http://schemas.microsoft.com/office/powerpoint/2010/main" val="1752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508001" y="193829"/>
            <a:ext cx="11157817" cy="660511"/>
          </a:xfrm>
        </p:spPr>
        <p:txBody>
          <a:bodyPr>
            <a:noAutofit/>
          </a:bodyPr>
          <a:lstStyle/>
          <a:p>
            <a:r>
              <a:rPr lang="en-US" altLang="zh-CN" dirty="0">
                <a:solidFill>
                  <a:schemeClr val="bg2">
                    <a:lumMod val="2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Main Specifications</a:t>
            </a:r>
          </a:p>
        </p:txBody>
      </p:sp>
      <p:sp>
        <p:nvSpPr>
          <p:cNvPr id="62" name="Inhaltsplatzhalter 4"/>
          <p:cNvSpPr txBox="1"/>
          <p:nvPr/>
        </p:nvSpPr>
        <p:spPr>
          <a:xfrm>
            <a:off x="94514" y="4059438"/>
            <a:ext cx="1844635" cy="400110"/>
          </a:xfrm>
          <a:prstGeom prst="rect">
            <a:avLst/>
          </a:prstGeom>
        </p:spPr>
        <p:txBody>
          <a:bodyPr wrap="square">
            <a:spAutoFit/>
          </a:bodyPr>
          <a:lstStyle>
            <a:defPPr>
              <a:defRPr lang="zh-CN"/>
            </a:defPPr>
            <a:lvl1pPr>
              <a:defRPr b="1">
                <a:solidFill>
                  <a:schemeClr val="accent2"/>
                </a:solidFill>
              </a:defRPr>
            </a:lvl1pPr>
          </a:lstStyle>
          <a:p>
            <a:r>
              <a:rPr lang="en-US" altLang="zh-CN" sz="2000" dirty="0">
                <a:solidFill>
                  <a:srgbClr val="A5A5A5"/>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Sample rate </a:t>
            </a:r>
            <a:endParaRPr lang="en-US" sz="2000" dirty="0">
              <a:solidFill>
                <a:srgbClr val="A5A5A5"/>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64" name="Inhaltsplatzhalter 4"/>
          <p:cNvSpPr txBox="1"/>
          <p:nvPr/>
        </p:nvSpPr>
        <p:spPr>
          <a:xfrm>
            <a:off x="94514" y="5176378"/>
            <a:ext cx="1865959" cy="307777"/>
          </a:xfrm>
          <a:prstGeom prst="rect">
            <a:avLst/>
          </a:prstGeom>
        </p:spPr>
        <p:txBody>
          <a:bodyPr wrap="square" lIns="0" tIns="0" rIns="0" bIns="0" anchor="ctr">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altLang="zh-CN" sz="2000" b="1" dirty="0">
                <a:solidFill>
                  <a:schemeClr val="accent4"/>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Memory depth</a:t>
            </a:r>
            <a:endParaRPr lang="en-US" sz="2000" dirty="0">
              <a:solidFill>
                <a:schemeClr val="bg1">
                  <a:lumMod val="50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22" name="矩形 21"/>
          <p:cNvSpPr/>
          <p:nvPr/>
        </p:nvSpPr>
        <p:spPr>
          <a:xfrm>
            <a:off x="94514" y="1825556"/>
            <a:ext cx="1619178" cy="400110"/>
          </a:xfrm>
          <a:prstGeom prst="rect">
            <a:avLst/>
          </a:prstGeom>
        </p:spPr>
        <p:txBody>
          <a:bodyPr wrap="square">
            <a:spAutoFit/>
          </a:bodyPr>
          <a:lstStyle/>
          <a:p>
            <a:r>
              <a:rPr lang="en-US" altLang="zh-CN" sz="2000" b="1" dirty="0">
                <a:solidFill>
                  <a:srgbClr val="003A8F"/>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Bandwidth</a:t>
            </a:r>
            <a:endParaRPr lang="zh-CN" altLang="en-US" sz="2000" dirty="0">
              <a:solidFill>
                <a:srgbClr val="003A8F"/>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23" name="矩形 22"/>
          <p:cNvSpPr/>
          <p:nvPr/>
        </p:nvSpPr>
        <p:spPr>
          <a:xfrm>
            <a:off x="94514" y="2942497"/>
            <a:ext cx="1619178" cy="400110"/>
          </a:xfrm>
          <a:prstGeom prst="rect">
            <a:avLst/>
          </a:prstGeom>
        </p:spPr>
        <p:txBody>
          <a:bodyPr wrap="square">
            <a:spAutoFit/>
          </a:bodyPr>
          <a:lstStyle/>
          <a:p>
            <a:r>
              <a:rPr lang="en-US" altLang="zh-CN" sz="2000" b="1" dirty="0">
                <a:solidFill>
                  <a:schemeClr val="accent2"/>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Resolution</a:t>
            </a:r>
            <a:endParaRPr lang="zh-CN" altLang="en-US" sz="20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390" name="Inhaltsplatzhalter 4"/>
          <p:cNvSpPr txBox="1"/>
          <p:nvPr/>
        </p:nvSpPr>
        <p:spPr>
          <a:xfrm flipH="1">
            <a:off x="8173971" y="4130952"/>
            <a:ext cx="3859200" cy="646331"/>
          </a:xfrm>
          <a:prstGeom prst="rect">
            <a:avLst/>
          </a:prstGeom>
        </p:spPr>
        <p:txBody>
          <a:bodyPr wrap="square">
            <a:spAutoFit/>
          </a:bodyPr>
          <a:lstStyle>
            <a:defPPr>
              <a:defRPr lang="zh-CN"/>
            </a:defPPr>
            <a:lvl1pPr>
              <a:defRPr b="1">
                <a:solidFill>
                  <a:schemeClr val="accent2"/>
                </a:solidFill>
              </a:defRPr>
            </a:lvl1pPr>
          </a:lstStyle>
          <a:p>
            <a:r>
              <a:rPr lang="zh-CN" altLang="en-US" dirty="0">
                <a:solidFill>
                  <a:srgbClr val="A5A5A5"/>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采样率</a:t>
            </a:r>
            <a:endParaRPr lang="en-US" dirty="0">
              <a:solidFill>
                <a:srgbClr val="A5A5A5"/>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403" name="Inhaltsplatzhalter 4"/>
          <p:cNvSpPr txBox="1"/>
          <p:nvPr/>
        </p:nvSpPr>
        <p:spPr>
          <a:xfrm flipH="1">
            <a:off x="7476716" y="5311124"/>
            <a:ext cx="3859200" cy="277198"/>
          </a:xfrm>
          <a:prstGeom prst="rect">
            <a:avLst/>
          </a:prstGeom>
        </p:spPr>
        <p:txBody>
          <a:bodyPr wrap="square" lIns="0" tIns="0" rIns="0" bIns="0" anchor="ctr">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1800" b="1" dirty="0">
                <a:solidFill>
                  <a:schemeClr val="accent4"/>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存储深度</a:t>
            </a:r>
            <a:endParaRPr lang="en-US" sz="1800" dirty="0">
              <a:solidFill>
                <a:schemeClr val="bg1">
                  <a:lumMod val="50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417" name="矩形 416"/>
          <p:cNvSpPr/>
          <p:nvPr/>
        </p:nvSpPr>
        <p:spPr>
          <a:xfrm flipH="1">
            <a:off x="10444943" y="4119666"/>
            <a:ext cx="2108154" cy="400110"/>
          </a:xfrm>
          <a:prstGeom prst="rect">
            <a:avLst/>
          </a:prstGeom>
        </p:spPr>
        <p:txBody>
          <a:bodyPr wrap="square">
            <a:spAutoFit/>
          </a:bodyPr>
          <a:lstStyle/>
          <a:p>
            <a:r>
              <a:rPr lang="en-US" altLang="zh-CN" sz="2000" b="1" dirty="0">
                <a:solidFill>
                  <a:srgbClr val="A5A5A5"/>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Capture rate</a:t>
            </a:r>
            <a:endParaRPr lang="zh-CN" altLang="en-US" sz="2000" dirty="0">
              <a:solidFill>
                <a:srgbClr val="A5A5A5"/>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418" name="Inhaltsplatzhalter 4"/>
          <p:cNvSpPr txBox="1"/>
          <p:nvPr/>
        </p:nvSpPr>
        <p:spPr>
          <a:xfrm>
            <a:off x="10444943" y="3017598"/>
            <a:ext cx="1336556" cy="400110"/>
          </a:xfrm>
          <a:prstGeom prst="rect">
            <a:avLst/>
          </a:prstGeom>
        </p:spPr>
        <p:txBody>
          <a:bodyPr wrap="square">
            <a:spAutoFit/>
          </a:bodyPr>
          <a:lstStyle>
            <a:defPPr>
              <a:defRPr lang="zh-CN"/>
            </a:defPPr>
            <a:lvl1pPr>
              <a:defRPr b="1">
                <a:solidFill>
                  <a:schemeClr val="accent2"/>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r>
              <a:rPr lang="en-US" altLang="zh-CN" sz="2000" dirty="0"/>
              <a:t>ENOB</a:t>
            </a:r>
            <a:endParaRPr lang="en-US" sz="2000" dirty="0"/>
          </a:p>
        </p:txBody>
      </p:sp>
      <p:sp>
        <p:nvSpPr>
          <p:cNvPr id="419" name="Inhaltsplatzhalter 4"/>
          <p:cNvSpPr txBox="1"/>
          <p:nvPr/>
        </p:nvSpPr>
        <p:spPr>
          <a:xfrm>
            <a:off x="10444943" y="5269040"/>
            <a:ext cx="1652128" cy="307777"/>
          </a:xfrm>
          <a:prstGeom prst="rect">
            <a:avLst/>
          </a:prstGeom>
        </p:spPr>
        <p:txBody>
          <a:bodyPr wrap="square" lIns="0" tIns="0" rIns="0" bIns="0" anchor="ctr">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en-US" altLang="zh-CN" sz="2000" b="1" dirty="0">
                <a:solidFill>
                  <a:schemeClr val="accent4"/>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Noise floor</a:t>
            </a:r>
            <a:endParaRPr lang="en-US" sz="2000" dirty="0">
              <a:solidFill>
                <a:schemeClr val="bg1">
                  <a:lumMod val="50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420" name="矩形 419"/>
          <p:cNvSpPr/>
          <p:nvPr/>
        </p:nvSpPr>
        <p:spPr>
          <a:xfrm>
            <a:off x="10444943" y="1787574"/>
            <a:ext cx="1336556" cy="400110"/>
          </a:xfrm>
          <a:prstGeom prst="rect">
            <a:avLst/>
          </a:prstGeom>
        </p:spPr>
        <p:txBody>
          <a:bodyPr wrap="square">
            <a:spAutoFit/>
          </a:bodyPr>
          <a:lstStyle/>
          <a:p>
            <a:r>
              <a:rPr lang="en-US" altLang="zh-CN" sz="2000" b="1" dirty="0">
                <a:solidFill>
                  <a:srgbClr val="003A8F"/>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Channels</a:t>
            </a:r>
            <a:endParaRPr lang="zh-CN" altLang="en-US" sz="2000" b="1" dirty="0">
              <a:solidFill>
                <a:srgbClr val="003A8F"/>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nvGrpSpPr>
          <p:cNvPr id="5" name="组合 4">
            <a:extLst>
              <a:ext uri="{FF2B5EF4-FFF2-40B4-BE49-F238E27FC236}">
                <a16:creationId xmlns:a16="http://schemas.microsoft.com/office/drawing/2014/main" id="{1A2630D3-313A-38DD-BA4A-E4102A1A3C4A}"/>
              </a:ext>
            </a:extLst>
          </p:cNvPr>
          <p:cNvGrpSpPr/>
          <p:nvPr/>
        </p:nvGrpSpPr>
        <p:grpSpPr>
          <a:xfrm>
            <a:off x="2108899" y="1517915"/>
            <a:ext cx="7974203" cy="4230609"/>
            <a:chOff x="2092216" y="1517915"/>
            <a:chExt cx="7974203" cy="4230609"/>
          </a:xfrm>
        </p:grpSpPr>
        <p:grpSp>
          <p:nvGrpSpPr>
            <p:cNvPr id="15" name="Group 14"/>
            <p:cNvGrpSpPr/>
            <p:nvPr/>
          </p:nvGrpSpPr>
          <p:grpSpPr>
            <a:xfrm>
              <a:off x="2092216" y="2630206"/>
              <a:ext cx="3781390" cy="874800"/>
              <a:chOff x="2031377" y="2108200"/>
              <a:chExt cx="8176249" cy="2635250"/>
            </a:xfrm>
          </p:grpSpPr>
          <p:sp>
            <p:nvSpPr>
              <p:cNvPr id="16" name="Freeform 5"/>
              <p:cNvSpPr/>
              <p:nvPr/>
            </p:nvSpPr>
            <p:spPr bwMode="auto">
              <a:xfrm>
                <a:off x="9186863" y="2108200"/>
                <a:ext cx="1020763" cy="2635250"/>
              </a:xfrm>
              <a:custGeom>
                <a:avLst/>
                <a:gdLst>
                  <a:gd name="T0" fmla="*/ 0 w 643"/>
                  <a:gd name="T1" fmla="*/ 1660 h 1660"/>
                  <a:gd name="T2" fmla="*/ 0 w 643"/>
                  <a:gd name="T3" fmla="*/ 0 h 1660"/>
                  <a:gd name="T4" fmla="*/ 643 w 643"/>
                  <a:gd name="T5" fmla="*/ 301 h 1660"/>
                  <a:gd name="T6" fmla="*/ 643 w 643"/>
                  <a:gd name="T7" fmla="*/ 1359 h 1660"/>
                  <a:gd name="T8" fmla="*/ 0 w 643"/>
                  <a:gd name="T9" fmla="*/ 1660 h 1660"/>
                </a:gdLst>
                <a:ahLst/>
                <a:cxnLst>
                  <a:cxn ang="0">
                    <a:pos x="T0" y="T1"/>
                  </a:cxn>
                  <a:cxn ang="0">
                    <a:pos x="T2" y="T3"/>
                  </a:cxn>
                  <a:cxn ang="0">
                    <a:pos x="T4" y="T5"/>
                  </a:cxn>
                  <a:cxn ang="0">
                    <a:pos x="T6" y="T7"/>
                  </a:cxn>
                  <a:cxn ang="0">
                    <a:pos x="T8" y="T9"/>
                  </a:cxn>
                </a:cxnLst>
                <a:rect l="0" t="0" r="r" b="b"/>
                <a:pathLst>
                  <a:path w="643" h="1660">
                    <a:moveTo>
                      <a:pt x="0" y="1660"/>
                    </a:moveTo>
                    <a:lnTo>
                      <a:pt x="0" y="0"/>
                    </a:lnTo>
                    <a:lnTo>
                      <a:pt x="643" y="301"/>
                    </a:lnTo>
                    <a:lnTo>
                      <a:pt x="643" y="1359"/>
                    </a:lnTo>
                    <a:lnTo>
                      <a:pt x="0" y="1660"/>
                    </a:lnTo>
                    <a:close/>
                  </a:path>
                </a:pathLst>
              </a:custGeom>
              <a:solidFill>
                <a:schemeClr val="accent2">
                  <a:lumMod val="75000"/>
                </a:schemeClr>
              </a:solidFill>
              <a:ln>
                <a:no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7" name="Freeform 6"/>
              <p:cNvSpPr/>
              <p:nvPr/>
            </p:nvSpPr>
            <p:spPr bwMode="auto">
              <a:xfrm>
                <a:off x="2882900" y="2579688"/>
                <a:ext cx="7324725" cy="169227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close/>
                  </a:path>
                </a:pathLst>
              </a:custGeom>
              <a:solidFill>
                <a:schemeClr val="accent2"/>
              </a:solidFill>
              <a:ln>
                <a:no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8" name="Freeform 7"/>
              <p:cNvSpPr/>
              <p:nvPr/>
            </p:nvSpPr>
            <p:spPr bwMode="auto">
              <a:xfrm>
                <a:off x="2882900" y="2579688"/>
                <a:ext cx="7324725" cy="169227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9" name="Freeform 8"/>
              <p:cNvSpPr/>
              <p:nvPr/>
            </p:nvSpPr>
            <p:spPr bwMode="auto">
              <a:xfrm>
                <a:off x="2882900" y="2579688"/>
                <a:ext cx="5619750" cy="169227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close/>
                  </a:path>
                </a:pathLst>
              </a:custGeom>
              <a:solidFill>
                <a:schemeClr val="accent2">
                  <a:lumMod val="75000"/>
                </a:schemeClr>
              </a:solidFill>
              <a:ln>
                <a:no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20" name="Freeform 9"/>
              <p:cNvSpPr/>
              <p:nvPr/>
            </p:nvSpPr>
            <p:spPr bwMode="auto">
              <a:xfrm>
                <a:off x="2882900" y="2579688"/>
                <a:ext cx="5619750" cy="169227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21" name="Oval 10"/>
              <p:cNvSpPr>
                <a:spLocks noChangeArrowheads="1"/>
              </p:cNvSpPr>
              <p:nvPr/>
            </p:nvSpPr>
            <p:spPr bwMode="auto">
              <a:xfrm>
                <a:off x="2031377" y="2398909"/>
                <a:ext cx="1556808" cy="2168930"/>
              </a:xfrm>
              <a:prstGeom prst="ellipse">
                <a:avLst/>
              </a:prstGeom>
              <a:solidFill>
                <a:schemeClr val="bg1"/>
              </a:solidFill>
              <a:ln w="28575">
                <a:solidFill>
                  <a:schemeClr val="accent2"/>
                </a:solid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grpSp>
          <p:nvGrpSpPr>
            <p:cNvPr id="40" name="Group 39"/>
            <p:cNvGrpSpPr/>
            <p:nvPr/>
          </p:nvGrpSpPr>
          <p:grpSpPr>
            <a:xfrm>
              <a:off x="2166037" y="2881147"/>
              <a:ext cx="557213" cy="398815"/>
              <a:chOff x="1603375" y="1916113"/>
              <a:chExt cx="557213" cy="555625"/>
            </a:xfrm>
            <a:solidFill>
              <a:schemeClr val="accent2"/>
            </a:solidFill>
          </p:grpSpPr>
          <p:sp>
            <p:nvSpPr>
              <p:cNvPr id="41" name="Freeform 74"/>
              <p:cNvSpPr>
                <a:spLocks noEditPoints="1"/>
              </p:cNvSpPr>
              <p:nvPr/>
            </p:nvSpPr>
            <p:spPr bwMode="auto">
              <a:xfrm>
                <a:off x="1603375" y="1916113"/>
                <a:ext cx="557213" cy="555625"/>
              </a:xfrm>
              <a:custGeom>
                <a:avLst/>
                <a:gdLst>
                  <a:gd name="T0" fmla="*/ 190 w 3510"/>
                  <a:gd name="T1" fmla="*/ 3035 h 3500"/>
                  <a:gd name="T2" fmla="*/ 203 w 3510"/>
                  <a:gd name="T3" fmla="*/ 3200 h 3500"/>
                  <a:gd name="T4" fmla="*/ 333 w 3510"/>
                  <a:gd name="T5" fmla="*/ 3310 h 3500"/>
                  <a:gd name="T6" fmla="*/ 497 w 3510"/>
                  <a:gd name="T7" fmla="*/ 3297 h 3500"/>
                  <a:gd name="T8" fmla="*/ 905 w 3510"/>
                  <a:gd name="T9" fmla="*/ 2290 h 3500"/>
                  <a:gd name="T10" fmla="*/ 2237 w 3510"/>
                  <a:gd name="T11" fmla="*/ 180 h 3500"/>
                  <a:gd name="T12" fmla="*/ 1892 w 3510"/>
                  <a:gd name="T13" fmla="*/ 235 h 3500"/>
                  <a:gd name="T14" fmla="*/ 1576 w 3510"/>
                  <a:gd name="T15" fmla="*/ 401 h 3500"/>
                  <a:gd name="T16" fmla="*/ 1319 w 3510"/>
                  <a:gd name="T17" fmla="*/ 678 h 3500"/>
                  <a:gd name="T18" fmla="*/ 1174 w 3510"/>
                  <a:gd name="T19" fmla="*/ 1016 h 3500"/>
                  <a:gd name="T20" fmla="*/ 1150 w 3510"/>
                  <a:gd name="T21" fmla="*/ 1379 h 3500"/>
                  <a:gd name="T22" fmla="*/ 1247 w 3510"/>
                  <a:gd name="T23" fmla="*/ 1731 h 3500"/>
                  <a:gd name="T24" fmla="*/ 1465 w 3510"/>
                  <a:gd name="T25" fmla="*/ 2040 h 3500"/>
                  <a:gd name="T26" fmla="*/ 1774 w 3510"/>
                  <a:gd name="T27" fmla="*/ 2257 h 3500"/>
                  <a:gd name="T28" fmla="*/ 2127 w 3510"/>
                  <a:gd name="T29" fmla="*/ 2353 h 3500"/>
                  <a:gd name="T30" fmla="*/ 2491 w 3510"/>
                  <a:gd name="T31" fmla="*/ 2329 h 3500"/>
                  <a:gd name="T32" fmla="*/ 2830 w 3510"/>
                  <a:gd name="T33" fmla="*/ 2185 h 3500"/>
                  <a:gd name="T34" fmla="*/ 3111 w 3510"/>
                  <a:gd name="T35" fmla="*/ 1923 h 3500"/>
                  <a:gd name="T36" fmla="*/ 3280 w 3510"/>
                  <a:gd name="T37" fmla="*/ 1593 h 3500"/>
                  <a:gd name="T38" fmla="*/ 3329 w 3510"/>
                  <a:gd name="T39" fmla="*/ 1232 h 3500"/>
                  <a:gd name="T40" fmla="*/ 3257 w 3510"/>
                  <a:gd name="T41" fmla="*/ 876 h 3500"/>
                  <a:gd name="T42" fmla="*/ 3063 w 3510"/>
                  <a:gd name="T43" fmla="*/ 556 h 3500"/>
                  <a:gd name="T44" fmla="*/ 2777 w 3510"/>
                  <a:gd name="T45" fmla="*/ 321 h 3500"/>
                  <a:gd name="T46" fmla="*/ 2446 w 3510"/>
                  <a:gd name="T47" fmla="*/ 200 h 3500"/>
                  <a:gd name="T48" fmla="*/ 2319 w 3510"/>
                  <a:gd name="T49" fmla="*/ 2 h 3500"/>
                  <a:gd name="T50" fmla="*/ 2717 w 3510"/>
                  <a:gd name="T51" fmla="*/ 93 h 3500"/>
                  <a:gd name="T52" fmla="*/ 3074 w 3510"/>
                  <a:gd name="T53" fmla="*/ 312 h 3500"/>
                  <a:gd name="T54" fmla="*/ 3344 w 3510"/>
                  <a:gd name="T55" fmla="*/ 642 h 3500"/>
                  <a:gd name="T56" fmla="*/ 3487 w 3510"/>
                  <a:gd name="T57" fmla="*/ 1027 h 3500"/>
                  <a:gd name="T58" fmla="*/ 3508 w 3510"/>
                  <a:gd name="T59" fmla="*/ 1350 h 3500"/>
                  <a:gd name="T60" fmla="*/ 3416 w 3510"/>
                  <a:gd name="T61" fmla="*/ 1748 h 3500"/>
                  <a:gd name="T62" fmla="*/ 3197 w 3510"/>
                  <a:gd name="T63" fmla="*/ 2104 h 3500"/>
                  <a:gd name="T64" fmla="*/ 2867 w 3510"/>
                  <a:gd name="T65" fmla="*/ 2374 h 3500"/>
                  <a:gd name="T66" fmla="*/ 2480 w 3510"/>
                  <a:gd name="T67" fmla="*/ 2516 h 3500"/>
                  <a:gd name="T68" fmla="*/ 2075 w 3510"/>
                  <a:gd name="T69" fmla="*/ 2528 h 3500"/>
                  <a:gd name="T70" fmla="*/ 1684 w 3510"/>
                  <a:gd name="T71" fmla="*/ 2413 h 3500"/>
                  <a:gd name="T72" fmla="*/ 1251 w 3510"/>
                  <a:gd name="T73" fmla="*/ 2380 h 3500"/>
                  <a:gd name="T74" fmla="*/ 1432 w 3510"/>
                  <a:gd name="T75" fmla="*/ 2608 h 3500"/>
                  <a:gd name="T76" fmla="*/ 647 w 3510"/>
                  <a:gd name="T77" fmla="*/ 3414 h 3500"/>
                  <a:gd name="T78" fmla="*/ 442 w 3510"/>
                  <a:gd name="T79" fmla="*/ 3498 h 3500"/>
                  <a:gd name="T80" fmla="*/ 229 w 3510"/>
                  <a:gd name="T81" fmla="*/ 3462 h 3500"/>
                  <a:gd name="T82" fmla="*/ 60 w 3510"/>
                  <a:gd name="T83" fmla="*/ 3311 h 3500"/>
                  <a:gd name="T84" fmla="*/ 0 w 3510"/>
                  <a:gd name="T85" fmla="*/ 3102 h 3500"/>
                  <a:gd name="T86" fmla="*/ 38 w 3510"/>
                  <a:gd name="T87" fmla="*/ 2932 h 3500"/>
                  <a:gd name="T88" fmla="*/ 857 w 3510"/>
                  <a:gd name="T89" fmla="*/ 2085 h 3500"/>
                  <a:gd name="T90" fmla="*/ 952 w 3510"/>
                  <a:gd name="T91" fmla="*/ 2085 h 3500"/>
                  <a:gd name="T92" fmla="*/ 1172 w 3510"/>
                  <a:gd name="T93" fmla="*/ 1965 h 3500"/>
                  <a:gd name="T94" fmla="*/ 1005 w 3510"/>
                  <a:gd name="T95" fmla="*/ 1590 h 3500"/>
                  <a:gd name="T96" fmla="*/ 967 w 3510"/>
                  <a:gd name="T97" fmla="*/ 1187 h 3500"/>
                  <a:gd name="T98" fmla="*/ 1057 w 3510"/>
                  <a:gd name="T99" fmla="*/ 790 h 3500"/>
                  <a:gd name="T100" fmla="*/ 1277 w 3510"/>
                  <a:gd name="T101" fmla="*/ 435 h 3500"/>
                  <a:gd name="T102" fmla="*/ 1608 w 3510"/>
                  <a:gd name="T103" fmla="*/ 165 h 3500"/>
                  <a:gd name="T104" fmla="*/ 1993 w 3510"/>
                  <a:gd name="T105" fmla="*/ 2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10" h="3500">
                    <a:moveTo>
                      <a:pt x="649" y="2545"/>
                    </a:moveTo>
                    <a:lnTo>
                      <a:pt x="245" y="2947"/>
                    </a:lnTo>
                    <a:lnTo>
                      <a:pt x="221" y="2975"/>
                    </a:lnTo>
                    <a:lnTo>
                      <a:pt x="203" y="3005"/>
                    </a:lnTo>
                    <a:lnTo>
                      <a:pt x="190" y="3035"/>
                    </a:lnTo>
                    <a:lnTo>
                      <a:pt x="183" y="3068"/>
                    </a:lnTo>
                    <a:lnTo>
                      <a:pt x="181" y="3102"/>
                    </a:lnTo>
                    <a:lnTo>
                      <a:pt x="183" y="3135"/>
                    </a:lnTo>
                    <a:lnTo>
                      <a:pt x="190" y="3168"/>
                    </a:lnTo>
                    <a:lnTo>
                      <a:pt x="203" y="3200"/>
                    </a:lnTo>
                    <a:lnTo>
                      <a:pt x="221" y="3230"/>
                    </a:lnTo>
                    <a:lnTo>
                      <a:pt x="245" y="3256"/>
                    </a:lnTo>
                    <a:lnTo>
                      <a:pt x="271" y="3279"/>
                    </a:lnTo>
                    <a:lnTo>
                      <a:pt x="301" y="3297"/>
                    </a:lnTo>
                    <a:lnTo>
                      <a:pt x="333" y="3310"/>
                    </a:lnTo>
                    <a:lnTo>
                      <a:pt x="366" y="3318"/>
                    </a:lnTo>
                    <a:lnTo>
                      <a:pt x="399" y="3320"/>
                    </a:lnTo>
                    <a:lnTo>
                      <a:pt x="433" y="3318"/>
                    </a:lnTo>
                    <a:lnTo>
                      <a:pt x="466" y="3310"/>
                    </a:lnTo>
                    <a:lnTo>
                      <a:pt x="497" y="3297"/>
                    </a:lnTo>
                    <a:lnTo>
                      <a:pt x="527" y="3279"/>
                    </a:lnTo>
                    <a:lnTo>
                      <a:pt x="553" y="3256"/>
                    </a:lnTo>
                    <a:lnTo>
                      <a:pt x="957" y="2853"/>
                    </a:lnTo>
                    <a:lnTo>
                      <a:pt x="649" y="2545"/>
                    </a:lnTo>
                    <a:close/>
                    <a:moveTo>
                      <a:pt x="905" y="2290"/>
                    </a:moveTo>
                    <a:lnTo>
                      <a:pt x="776" y="2417"/>
                    </a:lnTo>
                    <a:lnTo>
                      <a:pt x="1086" y="2726"/>
                    </a:lnTo>
                    <a:lnTo>
                      <a:pt x="1214" y="2597"/>
                    </a:lnTo>
                    <a:lnTo>
                      <a:pt x="905" y="2290"/>
                    </a:lnTo>
                    <a:close/>
                    <a:moveTo>
                      <a:pt x="2237" y="180"/>
                    </a:moveTo>
                    <a:lnTo>
                      <a:pt x="2167" y="182"/>
                    </a:lnTo>
                    <a:lnTo>
                      <a:pt x="2097" y="189"/>
                    </a:lnTo>
                    <a:lnTo>
                      <a:pt x="2028" y="200"/>
                    </a:lnTo>
                    <a:lnTo>
                      <a:pt x="1959" y="215"/>
                    </a:lnTo>
                    <a:lnTo>
                      <a:pt x="1892" y="235"/>
                    </a:lnTo>
                    <a:lnTo>
                      <a:pt x="1825" y="260"/>
                    </a:lnTo>
                    <a:lnTo>
                      <a:pt x="1760" y="288"/>
                    </a:lnTo>
                    <a:lnTo>
                      <a:pt x="1698" y="321"/>
                    </a:lnTo>
                    <a:lnTo>
                      <a:pt x="1636" y="360"/>
                    </a:lnTo>
                    <a:lnTo>
                      <a:pt x="1576" y="401"/>
                    </a:lnTo>
                    <a:lnTo>
                      <a:pt x="1519" y="448"/>
                    </a:lnTo>
                    <a:lnTo>
                      <a:pt x="1465" y="498"/>
                    </a:lnTo>
                    <a:lnTo>
                      <a:pt x="1411" y="556"/>
                    </a:lnTo>
                    <a:lnTo>
                      <a:pt x="1363" y="615"/>
                    </a:lnTo>
                    <a:lnTo>
                      <a:pt x="1319" y="678"/>
                    </a:lnTo>
                    <a:lnTo>
                      <a:pt x="1281" y="741"/>
                    </a:lnTo>
                    <a:lnTo>
                      <a:pt x="1247" y="808"/>
                    </a:lnTo>
                    <a:lnTo>
                      <a:pt x="1218" y="876"/>
                    </a:lnTo>
                    <a:lnTo>
                      <a:pt x="1193" y="946"/>
                    </a:lnTo>
                    <a:lnTo>
                      <a:pt x="1174" y="1016"/>
                    </a:lnTo>
                    <a:lnTo>
                      <a:pt x="1159" y="1088"/>
                    </a:lnTo>
                    <a:lnTo>
                      <a:pt x="1150" y="1160"/>
                    </a:lnTo>
                    <a:lnTo>
                      <a:pt x="1146" y="1232"/>
                    </a:lnTo>
                    <a:lnTo>
                      <a:pt x="1146" y="1306"/>
                    </a:lnTo>
                    <a:lnTo>
                      <a:pt x="1150" y="1379"/>
                    </a:lnTo>
                    <a:lnTo>
                      <a:pt x="1159" y="1451"/>
                    </a:lnTo>
                    <a:lnTo>
                      <a:pt x="1174" y="1522"/>
                    </a:lnTo>
                    <a:lnTo>
                      <a:pt x="1193" y="1593"/>
                    </a:lnTo>
                    <a:lnTo>
                      <a:pt x="1218" y="1662"/>
                    </a:lnTo>
                    <a:lnTo>
                      <a:pt x="1247" y="1731"/>
                    </a:lnTo>
                    <a:lnTo>
                      <a:pt x="1281" y="1797"/>
                    </a:lnTo>
                    <a:lnTo>
                      <a:pt x="1319" y="1861"/>
                    </a:lnTo>
                    <a:lnTo>
                      <a:pt x="1363" y="1923"/>
                    </a:lnTo>
                    <a:lnTo>
                      <a:pt x="1411" y="1983"/>
                    </a:lnTo>
                    <a:lnTo>
                      <a:pt x="1465" y="2040"/>
                    </a:lnTo>
                    <a:lnTo>
                      <a:pt x="1521" y="2093"/>
                    </a:lnTo>
                    <a:lnTo>
                      <a:pt x="1582" y="2141"/>
                    </a:lnTo>
                    <a:lnTo>
                      <a:pt x="1643" y="2185"/>
                    </a:lnTo>
                    <a:lnTo>
                      <a:pt x="1708" y="2223"/>
                    </a:lnTo>
                    <a:lnTo>
                      <a:pt x="1774" y="2257"/>
                    </a:lnTo>
                    <a:lnTo>
                      <a:pt x="1843" y="2286"/>
                    </a:lnTo>
                    <a:lnTo>
                      <a:pt x="1912" y="2310"/>
                    </a:lnTo>
                    <a:lnTo>
                      <a:pt x="1984" y="2329"/>
                    </a:lnTo>
                    <a:lnTo>
                      <a:pt x="2055" y="2344"/>
                    </a:lnTo>
                    <a:lnTo>
                      <a:pt x="2127" y="2353"/>
                    </a:lnTo>
                    <a:lnTo>
                      <a:pt x="2201" y="2358"/>
                    </a:lnTo>
                    <a:lnTo>
                      <a:pt x="2274" y="2358"/>
                    </a:lnTo>
                    <a:lnTo>
                      <a:pt x="2346" y="2353"/>
                    </a:lnTo>
                    <a:lnTo>
                      <a:pt x="2419" y="2344"/>
                    </a:lnTo>
                    <a:lnTo>
                      <a:pt x="2491" y="2329"/>
                    </a:lnTo>
                    <a:lnTo>
                      <a:pt x="2561" y="2310"/>
                    </a:lnTo>
                    <a:lnTo>
                      <a:pt x="2631" y="2286"/>
                    </a:lnTo>
                    <a:lnTo>
                      <a:pt x="2700" y="2257"/>
                    </a:lnTo>
                    <a:lnTo>
                      <a:pt x="2767" y="2223"/>
                    </a:lnTo>
                    <a:lnTo>
                      <a:pt x="2830" y="2185"/>
                    </a:lnTo>
                    <a:lnTo>
                      <a:pt x="2893" y="2141"/>
                    </a:lnTo>
                    <a:lnTo>
                      <a:pt x="2953" y="2093"/>
                    </a:lnTo>
                    <a:lnTo>
                      <a:pt x="3010" y="2040"/>
                    </a:lnTo>
                    <a:lnTo>
                      <a:pt x="3063" y="1983"/>
                    </a:lnTo>
                    <a:lnTo>
                      <a:pt x="3111" y="1923"/>
                    </a:lnTo>
                    <a:lnTo>
                      <a:pt x="3155" y="1861"/>
                    </a:lnTo>
                    <a:lnTo>
                      <a:pt x="3193" y="1797"/>
                    </a:lnTo>
                    <a:lnTo>
                      <a:pt x="3227" y="1731"/>
                    </a:lnTo>
                    <a:lnTo>
                      <a:pt x="3257" y="1662"/>
                    </a:lnTo>
                    <a:lnTo>
                      <a:pt x="3280" y="1593"/>
                    </a:lnTo>
                    <a:lnTo>
                      <a:pt x="3299" y="1522"/>
                    </a:lnTo>
                    <a:lnTo>
                      <a:pt x="3314" y="1451"/>
                    </a:lnTo>
                    <a:lnTo>
                      <a:pt x="3324" y="1379"/>
                    </a:lnTo>
                    <a:lnTo>
                      <a:pt x="3329" y="1306"/>
                    </a:lnTo>
                    <a:lnTo>
                      <a:pt x="3329" y="1232"/>
                    </a:lnTo>
                    <a:lnTo>
                      <a:pt x="3324" y="1160"/>
                    </a:lnTo>
                    <a:lnTo>
                      <a:pt x="3314" y="1088"/>
                    </a:lnTo>
                    <a:lnTo>
                      <a:pt x="3299" y="1016"/>
                    </a:lnTo>
                    <a:lnTo>
                      <a:pt x="3280" y="946"/>
                    </a:lnTo>
                    <a:lnTo>
                      <a:pt x="3257" y="876"/>
                    </a:lnTo>
                    <a:lnTo>
                      <a:pt x="3227" y="808"/>
                    </a:lnTo>
                    <a:lnTo>
                      <a:pt x="3193" y="741"/>
                    </a:lnTo>
                    <a:lnTo>
                      <a:pt x="3155" y="678"/>
                    </a:lnTo>
                    <a:lnTo>
                      <a:pt x="3111" y="615"/>
                    </a:lnTo>
                    <a:lnTo>
                      <a:pt x="3063" y="556"/>
                    </a:lnTo>
                    <a:lnTo>
                      <a:pt x="3010" y="498"/>
                    </a:lnTo>
                    <a:lnTo>
                      <a:pt x="2955" y="448"/>
                    </a:lnTo>
                    <a:lnTo>
                      <a:pt x="2898" y="401"/>
                    </a:lnTo>
                    <a:lnTo>
                      <a:pt x="2839" y="360"/>
                    </a:lnTo>
                    <a:lnTo>
                      <a:pt x="2777" y="321"/>
                    </a:lnTo>
                    <a:lnTo>
                      <a:pt x="2713" y="288"/>
                    </a:lnTo>
                    <a:lnTo>
                      <a:pt x="2648" y="260"/>
                    </a:lnTo>
                    <a:lnTo>
                      <a:pt x="2583" y="235"/>
                    </a:lnTo>
                    <a:lnTo>
                      <a:pt x="2514" y="215"/>
                    </a:lnTo>
                    <a:lnTo>
                      <a:pt x="2446" y="200"/>
                    </a:lnTo>
                    <a:lnTo>
                      <a:pt x="2376" y="189"/>
                    </a:lnTo>
                    <a:lnTo>
                      <a:pt x="2307" y="182"/>
                    </a:lnTo>
                    <a:lnTo>
                      <a:pt x="2237" y="180"/>
                    </a:lnTo>
                    <a:close/>
                    <a:moveTo>
                      <a:pt x="2237" y="0"/>
                    </a:moveTo>
                    <a:lnTo>
                      <a:pt x="2319" y="2"/>
                    </a:lnTo>
                    <a:lnTo>
                      <a:pt x="2400" y="11"/>
                    </a:lnTo>
                    <a:lnTo>
                      <a:pt x="2480" y="23"/>
                    </a:lnTo>
                    <a:lnTo>
                      <a:pt x="2560" y="41"/>
                    </a:lnTo>
                    <a:lnTo>
                      <a:pt x="2639" y="65"/>
                    </a:lnTo>
                    <a:lnTo>
                      <a:pt x="2717" y="93"/>
                    </a:lnTo>
                    <a:lnTo>
                      <a:pt x="2792" y="126"/>
                    </a:lnTo>
                    <a:lnTo>
                      <a:pt x="2867" y="165"/>
                    </a:lnTo>
                    <a:lnTo>
                      <a:pt x="2938" y="209"/>
                    </a:lnTo>
                    <a:lnTo>
                      <a:pt x="3007" y="258"/>
                    </a:lnTo>
                    <a:lnTo>
                      <a:pt x="3074" y="312"/>
                    </a:lnTo>
                    <a:lnTo>
                      <a:pt x="3138" y="371"/>
                    </a:lnTo>
                    <a:lnTo>
                      <a:pt x="3197" y="435"/>
                    </a:lnTo>
                    <a:lnTo>
                      <a:pt x="3252" y="502"/>
                    </a:lnTo>
                    <a:lnTo>
                      <a:pt x="3300" y="571"/>
                    </a:lnTo>
                    <a:lnTo>
                      <a:pt x="3344" y="642"/>
                    </a:lnTo>
                    <a:lnTo>
                      <a:pt x="3383" y="716"/>
                    </a:lnTo>
                    <a:lnTo>
                      <a:pt x="3416" y="791"/>
                    </a:lnTo>
                    <a:lnTo>
                      <a:pt x="3445" y="869"/>
                    </a:lnTo>
                    <a:lnTo>
                      <a:pt x="3469" y="947"/>
                    </a:lnTo>
                    <a:lnTo>
                      <a:pt x="3487" y="1027"/>
                    </a:lnTo>
                    <a:lnTo>
                      <a:pt x="3499" y="1107"/>
                    </a:lnTo>
                    <a:lnTo>
                      <a:pt x="3508" y="1188"/>
                    </a:lnTo>
                    <a:lnTo>
                      <a:pt x="3510" y="1270"/>
                    </a:lnTo>
                    <a:lnTo>
                      <a:pt x="3510" y="1270"/>
                    </a:lnTo>
                    <a:lnTo>
                      <a:pt x="3508" y="1350"/>
                    </a:lnTo>
                    <a:lnTo>
                      <a:pt x="3499" y="1432"/>
                    </a:lnTo>
                    <a:lnTo>
                      <a:pt x="3487" y="1512"/>
                    </a:lnTo>
                    <a:lnTo>
                      <a:pt x="3469" y="1592"/>
                    </a:lnTo>
                    <a:lnTo>
                      <a:pt x="3445" y="1670"/>
                    </a:lnTo>
                    <a:lnTo>
                      <a:pt x="3416" y="1748"/>
                    </a:lnTo>
                    <a:lnTo>
                      <a:pt x="3383" y="1823"/>
                    </a:lnTo>
                    <a:lnTo>
                      <a:pt x="3344" y="1896"/>
                    </a:lnTo>
                    <a:lnTo>
                      <a:pt x="3300" y="1968"/>
                    </a:lnTo>
                    <a:lnTo>
                      <a:pt x="3252" y="2037"/>
                    </a:lnTo>
                    <a:lnTo>
                      <a:pt x="3197" y="2104"/>
                    </a:lnTo>
                    <a:lnTo>
                      <a:pt x="3138" y="2167"/>
                    </a:lnTo>
                    <a:lnTo>
                      <a:pt x="3074" y="2226"/>
                    </a:lnTo>
                    <a:lnTo>
                      <a:pt x="3007" y="2280"/>
                    </a:lnTo>
                    <a:lnTo>
                      <a:pt x="2938" y="2330"/>
                    </a:lnTo>
                    <a:lnTo>
                      <a:pt x="2867" y="2374"/>
                    </a:lnTo>
                    <a:lnTo>
                      <a:pt x="2792" y="2412"/>
                    </a:lnTo>
                    <a:lnTo>
                      <a:pt x="2717" y="2446"/>
                    </a:lnTo>
                    <a:lnTo>
                      <a:pt x="2639" y="2474"/>
                    </a:lnTo>
                    <a:lnTo>
                      <a:pt x="2560" y="2498"/>
                    </a:lnTo>
                    <a:lnTo>
                      <a:pt x="2480" y="2516"/>
                    </a:lnTo>
                    <a:lnTo>
                      <a:pt x="2400" y="2528"/>
                    </a:lnTo>
                    <a:lnTo>
                      <a:pt x="2319" y="2536"/>
                    </a:lnTo>
                    <a:lnTo>
                      <a:pt x="2237" y="2539"/>
                    </a:lnTo>
                    <a:lnTo>
                      <a:pt x="2156" y="2536"/>
                    </a:lnTo>
                    <a:lnTo>
                      <a:pt x="2075" y="2528"/>
                    </a:lnTo>
                    <a:lnTo>
                      <a:pt x="1994" y="2516"/>
                    </a:lnTo>
                    <a:lnTo>
                      <a:pt x="1915" y="2498"/>
                    </a:lnTo>
                    <a:lnTo>
                      <a:pt x="1837" y="2474"/>
                    </a:lnTo>
                    <a:lnTo>
                      <a:pt x="1759" y="2447"/>
                    </a:lnTo>
                    <a:lnTo>
                      <a:pt x="1684" y="2413"/>
                    </a:lnTo>
                    <a:lnTo>
                      <a:pt x="1610" y="2375"/>
                    </a:lnTo>
                    <a:lnTo>
                      <a:pt x="1538" y="2331"/>
                    </a:lnTo>
                    <a:lnTo>
                      <a:pt x="1469" y="2282"/>
                    </a:lnTo>
                    <a:lnTo>
                      <a:pt x="1403" y="2228"/>
                    </a:lnTo>
                    <a:lnTo>
                      <a:pt x="1251" y="2380"/>
                    </a:lnTo>
                    <a:lnTo>
                      <a:pt x="1405" y="2534"/>
                    </a:lnTo>
                    <a:lnTo>
                      <a:pt x="1419" y="2551"/>
                    </a:lnTo>
                    <a:lnTo>
                      <a:pt x="1427" y="2569"/>
                    </a:lnTo>
                    <a:lnTo>
                      <a:pt x="1432" y="2588"/>
                    </a:lnTo>
                    <a:lnTo>
                      <a:pt x="1432" y="2608"/>
                    </a:lnTo>
                    <a:lnTo>
                      <a:pt x="1427" y="2627"/>
                    </a:lnTo>
                    <a:lnTo>
                      <a:pt x="1419" y="2645"/>
                    </a:lnTo>
                    <a:lnTo>
                      <a:pt x="1405" y="2661"/>
                    </a:lnTo>
                    <a:lnTo>
                      <a:pt x="682" y="3383"/>
                    </a:lnTo>
                    <a:lnTo>
                      <a:pt x="647" y="3414"/>
                    </a:lnTo>
                    <a:lnTo>
                      <a:pt x="609" y="3441"/>
                    </a:lnTo>
                    <a:lnTo>
                      <a:pt x="570" y="3462"/>
                    </a:lnTo>
                    <a:lnTo>
                      <a:pt x="529" y="3479"/>
                    </a:lnTo>
                    <a:lnTo>
                      <a:pt x="486" y="3490"/>
                    </a:lnTo>
                    <a:lnTo>
                      <a:pt x="442" y="3498"/>
                    </a:lnTo>
                    <a:lnTo>
                      <a:pt x="399" y="3500"/>
                    </a:lnTo>
                    <a:lnTo>
                      <a:pt x="355" y="3498"/>
                    </a:lnTo>
                    <a:lnTo>
                      <a:pt x="312" y="3490"/>
                    </a:lnTo>
                    <a:lnTo>
                      <a:pt x="269" y="3479"/>
                    </a:lnTo>
                    <a:lnTo>
                      <a:pt x="229" y="3462"/>
                    </a:lnTo>
                    <a:lnTo>
                      <a:pt x="189" y="3441"/>
                    </a:lnTo>
                    <a:lnTo>
                      <a:pt x="151" y="3414"/>
                    </a:lnTo>
                    <a:lnTo>
                      <a:pt x="117" y="3383"/>
                    </a:lnTo>
                    <a:lnTo>
                      <a:pt x="86" y="3349"/>
                    </a:lnTo>
                    <a:lnTo>
                      <a:pt x="60" y="3311"/>
                    </a:lnTo>
                    <a:lnTo>
                      <a:pt x="38" y="3272"/>
                    </a:lnTo>
                    <a:lnTo>
                      <a:pt x="21" y="3232"/>
                    </a:lnTo>
                    <a:lnTo>
                      <a:pt x="10" y="3189"/>
                    </a:lnTo>
                    <a:lnTo>
                      <a:pt x="2" y="3146"/>
                    </a:lnTo>
                    <a:lnTo>
                      <a:pt x="0" y="3102"/>
                    </a:lnTo>
                    <a:lnTo>
                      <a:pt x="0" y="3102"/>
                    </a:lnTo>
                    <a:lnTo>
                      <a:pt x="2" y="3059"/>
                    </a:lnTo>
                    <a:lnTo>
                      <a:pt x="10" y="3015"/>
                    </a:lnTo>
                    <a:lnTo>
                      <a:pt x="21" y="2973"/>
                    </a:lnTo>
                    <a:lnTo>
                      <a:pt x="38" y="2932"/>
                    </a:lnTo>
                    <a:lnTo>
                      <a:pt x="60" y="2892"/>
                    </a:lnTo>
                    <a:lnTo>
                      <a:pt x="86" y="2855"/>
                    </a:lnTo>
                    <a:lnTo>
                      <a:pt x="117" y="2820"/>
                    </a:lnTo>
                    <a:lnTo>
                      <a:pt x="841" y="2099"/>
                    </a:lnTo>
                    <a:lnTo>
                      <a:pt x="857" y="2085"/>
                    </a:lnTo>
                    <a:lnTo>
                      <a:pt x="875" y="2077"/>
                    </a:lnTo>
                    <a:lnTo>
                      <a:pt x="895" y="2072"/>
                    </a:lnTo>
                    <a:lnTo>
                      <a:pt x="915" y="2072"/>
                    </a:lnTo>
                    <a:lnTo>
                      <a:pt x="934" y="2077"/>
                    </a:lnTo>
                    <a:lnTo>
                      <a:pt x="952" y="2085"/>
                    </a:lnTo>
                    <a:lnTo>
                      <a:pt x="969" y="2099"/>
                    </a:lnTo>
                    <a:lnTo>
                      <a:pt x="1123" y="2253"/>
                    </a:lnTo>
                    <a:lnTo>
                      <a:pt x="1275" y="2101"/>
                    </a:lnTo>
                    <a:lnTo>
                      <a:pt x="1221" y="2035"/>
                    </a:lnTo>
                    <a:lnTo>
                      <a:pt x="1172" y="1965"/>
                    </a:lnTo>
                    <a:lnTo>
                      <a:pt x="1129" y="1894"/>
                    </a:lnTo>
                    <a:lnTo>
                      <a:pt x="1090" y="1821"/>
                    </a:lnTo>
                    <a:lnTo>
                      <a:pt x="1056" y="1745"/>
                    </a:lnTo>
                    <a:lnTo>
                      <a:pt x="1029" y="1668"/>
                    </a:lnTo>
                    <a:lnTo>
                      <a:pt x="1005" y="1590"/>
                    </a:lnTo>
                    <a:lnTo>
                      <a:pt x="987" y="1510"/>
                    </a:lnTo>
                    <a:lnTo>
                      <a:pt x="974" y="1430"/>
                    </a:lnTo>
                    <a:lnTo>
                      <a:pt x="967" y="1349"/>
                    </a:lnTo>
                    <a:lnTo>
                      <a:pt x="964" y="1267"/>
                    </a:lnTo>
                    <a:lnTo>
                      <a:pt x="967" y="1187"/>
                    </a:lnTo>
                    <a:lnTo>
                      <a:pt x="974" y="1106"/>
                    </a:lnTo>
                    <a:lnTo>
                      <a:pt x="988" y="1026"/>
                    </a:lnTo>
                    <a:lnTo>
                      <a:pt x="1006" y="946"/>
                    </a:lnTo>
                    <a:lnTo>
                      <a:pt x="1030" y="868"/>
                    </a:lnTo>
                    <a:lnTo>
                      <a:pt x="1057" y="790"/>
                    </a:lnTo>
                    <a:lnTo>
                      <a:pt x="1091" y="715"/>
                    </a:lnTo>
                    <a:lnTo>
                      <a:pt x="1130" y="642"/>
                    </a:lnTo>
                    <a:lnTo>
                      <a:pt x="1174" y="570"/>
                    </a:lnTo>
                    <a:lnTo>
                      <a:pt x="1223" y="501"/>
                    </a:lnTo>
                    <a:lnTo>
                      <a:pt x="1277" y="435"/>
                    </a:lnTo>
                    <a:lnTo>
                      <a:pt x="1337" y="371"/>
                    </a:lnTo>
                    <a:lnTo>
                      <a:pt x="1400" y="312"/>
                    </a:lnTo>
                    <a:lnTo>
                      <a:pt x="1467" y="258"/>
                    </a:lnTo>
                    <a:lnTo>
                      <a:pt x="1536" y="209"/>
                    </a:lnTo>
                    <a:lnTo>
                      <a:pt x="1608" y="165"/>
                    </a:lnTo>
                    <a:lnTo>
                      <a:pt x="1682" y="126"/>
                    </a:lnTo>
                    <a:lnTo>
                      <a:pt x="1757" y="93"/>
                    </a:lnTo>
                    <a:lnTo>
                      <a:pt x="1835" y="65"/>
                    </a:lnTo>
                    <a:lnTo>
                      <a:pt x="1913" y="41"/>
                    </a:lnTo>
                    <a:lnTo>
                      <a:pt x="1993" y="23"/>
                    </a:lnTo>
                    <a:lnTo>
                      <a:pt x="2074" y="11"/>
                    </a:lnTo>
                    <a:lnTo>
                      <a:pt x="2156" y="2"/>
                    </a:lnTo>
                    <a:lnTo>
                      <a:pt x="2237" y="0"/>
                    </a:lnTo>
                    <a:close/>
                  </a:path>
                </a:pathLst>
              </a:custGeom>
              <a:grpFill/>
              <a:ln w="0">
                <a:noFill/>
                <a:prstDash val="solid"/>
                <a:round/>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42" name="Freeform 75"/>
              <p:cNvSpPr>
                <a:spLocks noEditPoints="1"/>
              </p:cNvSpPr>
              <p:nvPr/>
            </p:nvSpPr>
            <p:spPr bwMode="auto">
              <a:xfrm>
                <a:off x="1819275" y="1978026"/>
                <a:ext cx="279400" cy="279400"/>
              </a:xfrm>
              <a:custGeom>
                <a:avLst/>
                <a:gdLst>
                  <a:gd name="T0" fmla="*/ 760 w 1765"/>
                  <a:gd name="T1" fmla="*/ 191 h 1760"/>
                  <a:gd name="T2" fmla="*/ 586 w 1765"/>
                  <a:gd name="T3" fmla="*/ 246 h 1760"/>
                  <a:gd name="T4" fmla="*/ 432 w 1765"/>
                  <a:gd name="T5" fmla="*/ 344 h 1760"/>
                  <a:gd name="T6" fmla="*/ 306 w 1765"/>
                  <a:gd name="T7" fmla="*/ 480 h 1760"/>
                  <a:gd name="T8" fmla="*/ 222 w 1765"/>
                  <a:gd name="T9" fmla="*/ 641 h 1760"/>
                  <a:gd name="T10" fmla="*/ 183 w 1765"/>
                  <a:gd name="T11" fmla="*/ 819 h 1760"/>
                  <a:gd name="T12" fmla="*/ 192 w 1765"/>
                  <a:gd name="T13" fmla="*/ 1003 h 1760"/>
                  <a:gd name="T14" fmla="*/ 246 w 1765"/>
                  <a:gd name="T15" fmla="*/ 1175 h 1760"/>
                  <a:gd name="T16" fmla="*/ 344 w 1765"/>
                  <a:gd name="T17" fmla="*/ 1329 h 1760"/>
                  <a:gd name="T18" fmla="*/ 481 w 1765"/>
                  <a:gd name="T19" fmla="*/ 1454 h 1760"/>
                  <a:gd name="T20" fmla="*/ 641 w 1765"/>
                  <a:gd name="T21" fmla="*/ 1538 h 1760"/>
                  <a:gd name="T22" fmla="*/ 820 w 1765"/>
                  <a:gd name="T23" fmla="*/ 1577 h 1760"/>
                  <a:gd name="T24" fmla="*/ 1005 w 1765"/>
                  <a:gd name="T25" fmla="*/ 1569 h 1760"/>
                  <a:gd name="T26" fmla="*/ 1179 w 1765"/>
                  <a:gd name="T27" fmla="*/ 1515 h 1760"/>
                  <a:gd name="T28" fmla="*/ 1333 w 1765"/>
                  <a:gd name="T29" fmla="*/ 1417 h 1760"/>
                  <a:gd name="T30" fmla="*/ 1457 w 1765"/>
                  <a:gd name="T31" fmla="*/ 1280 h 1760"/>
                  <a:gd name="T32" fmla="*/ 1541 w 1765"/>
                  <a:gd name="T33" fmla="*/ 1120 h 1760"/>
                  <a:gd name="T34" fmla="*/ 1581 w 1765"/>
                  <a:gd name="T35" fmla="*/ 942 h 1760"/>
                  <a:gd name="T36" fmla="*/ 1573 w 1765"/>
                  <a:gd name="T37" fmla="*/ 758 h 1760"/>
                  <a:gd name="T38" fmla="*/ 1518 w 1765"/>
                  <a:gd name="T39" fmla="*/ 585 h 1760"/>
                  <a:gd name="T40" fmla="*/ 1420 w 1765"/>
                  <a:gd name="T41" fmla="*/ 431 h 1760"/>
                  <a:gd name="T42" fmla="*/ 1284 w 1765"/>
                  <a:gd name="T43" fmla="*/ 307 h 1760"/>
                  <a:gd name="T44" fmla="*/ 1122 w 1765"/>
                  <a:gd name="T45" fmla="*/ 223 h 1760"/>
                  <a:gd name="T46" fmla="*/ 944 w 1765"/>
                  <a:gd name="T47" fmla="*/ 184 h 1760"/>
                  <a:gd name="T48" fmla="*/ 952 w 1765"/>
                  <a:gd name="T49" fmla="*/ 3 h 1760"/>
                  <a:gd name="T50" fmla="*/ 1155 w 1765"/>
                  <a:gd name="T51" fmla="*/ 44 h 1760"/>
                  <a:gd name="T52" fmla="*/ 1342 w 1765"/>
                  <a:gd name="T53" fmla="*/ 130 h 1760"/>
                  <a:gd name="T54" fmla="*/ 1506 w 1765"/>
                  <a:gd name="T55" fmla="*/ 258 h 1760"/>
                  <a:gd name="T56" fmla="*/ 1635 w 1765"/>
                  <a:gd name="T57" fmla="*/ 421 h 1760"/>
                  <a:gd name="T58" fmla="*/ 1721 w 1765"/>
                  <a:gd name="T59" fmla="*/ 608 h 1760"/>
                  <a:gd name="T60" fmla="*/ 1761 w 1765"/>
                  <a:gd name="T61" fmla="*/ 811 h 1760"/>
                  <a:gd name="T62" fmla="*/ 1753 w 1765"/>
                  <a:gd name="T63" fmla="*/ 1019 h 1760"/>
                  <a:gd name="T64" fmla="*/ 1698 w 1765"/>
                  <a:gd name="T65" fmla="*/ 1217 h 1760"/>
                  <a:gd name="T66" fmla="*/ 1597 w 1765"/>
                  <a:gd name="T67" fmla="*/ 1396 h 1760"/>
                  <a:gd name="T68" fmla="*/ 1454 w 1765"/>
                  <a:gd name="T69" fmla="*/ 1550 h 1760"/>
                  <a:gd name="T70" fmla="*/ 1282 w 1765"/>
                  <a:gd name="T71" fmla="*/ 1664 h 1760"/>
                  <a:gd name="T72" fmla="*/ 1089 w 1765"/>
                  <a:gd name="T73" fmla="*/ 1735 h 1760"/>
                  <a:gd name="T74" fmla="*/ 882 w 1765"/>
                  <a:gd name="T75" fmla="*/ 1760 h 1760"/>
                  <a:gd name="T76" fmla="*/ 674 w 1765"/>
                  <a:gd name="T77" fmla="*/ 1735 h 1760"/>
                  <a:gd name="T78" fmla="*/ 482 w 1765"/>
                  <a:gd name="T79" fmla="*/ 1664 h 1760"/>
                  <a:gd name="T80" fmla="*/ 310 w 1765"/>
                  <a:gd name="T81" fmla="*/ 1550 h 1760"/>
                  <a:gd name="T82" fmla="*/ 167 w 1765"/>
                  <a:gd name="T83" fmla="*/ 1396 h 1760"/>
                  <a:gd name="T84" fmla="*/ 67 w 1765"/>
                  <a:gd name="T85" fmla="*/ 1217 h 1760"/>
                  <a:gd name="T86" fmla="*/ 11 w 1765"/>
                  <a:gd name="T87" fmla="*/ 1019 h 1760"/>
                  <a:gd name="T88" fmla="*/ 2 w 1765"/>
                  <a:gd name="T89" fmla="*/ 811 h 1760"/>
                  <a:gd name="T90" fmla="*/ 43 w 1765"/>
                  <a:gd name="T91" fmla="*/ 608 h 1760"/>
                  <a:gd name="T92" fmla="*/ 129 w 1765"/>
                  <a:gd name="T93" fmla="*/ 421 h 1760"/>
                  <a:gd name="T94" fmla="*/ 259 w 1765"/>
                  <a:gd name="T95" fmla="*/ 258 h 1760"/>
                  <a:gd name="T96" fmla="*/ 422 w 1765"/>
                  <a:gd name="T97" fmla="*/ 130 h 1760"/>
                  <a:gd name="T98" fmla="*/ 608 w 1765"/>
                  <a:gd name="T99" fmla="*/ 44 h 1760"/>
                  <a:gd name="T100" fmla="*/ 812 w 1765"/>
                  <a:gd name="T101" fmla="*/ 3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5" h="1760">
                    <a:moveTo>
                      <a:pt x="882" y="181"/>
                    </a:moveTo>
                    <a:lnTo>
                      <a:pt x="820" y="184"/>
                    </a:lnTo>
                    <a:lnTo>
                      <a:pt x="760" y="191"/>
                    </a:lnTo>
                    <a:lnTo>
                      <a:pt x="700" y="205"/>
                    </a:lnTo>
                    <a:lnTo>
                      <a:pt x="641" y="223"/>
                    </a:lnTo>
                    <a:lnTo>
                      <a:pt x="586" y="246"/>
                    </a:lnTo>
                    <a:lnTo>
                      <a:pt x="532" y="274"/>
                    </a:lnTo>
                    <a:lnTo>
                      <a:pt x="481" y="307"/>
                    </a:lnTo>
                    <a:lnTo>
                      <a:pt x="432" y="344"/>
                    </a:lnTo>
                    <a:lnTo>
                      <a:pt x="386" y="385"/>
                    </a:lnTo>
                    <a:lnTo>
                      <a:pt x="344" y="431"/>
                    </a:lnTo>
                    <a:lnTo>
                      <a:pt x="306" y="480"/>
                    </a:lnTo>
                    <a:lnTo>
                      <a:pt x="273" y="532"/>
                    </a:lnTo>
                    <a:lnTo>
                      <a:pt x="246" y="585"/>
                    </a:lnTo>
                    <a:lnTo>
                      <a:pt x="222" y="641"/>
                    </a:lnTo>
                    <a:lnTo>
                      <a:pt x="204" y="698"/>
                    </a:lnTo>
                    <a:lnTo>
                      <a:pt x="192" y="758"/>
                    </a:lnTo>
                    <a:lnTo>
                      <a:pt x="183" y="819"/>
                    </a:lnTo>
                    <a:lnTo>
                      <a:pt x="181" y="881"/>
                    </a:lnTo>
                    <a:lnTo>
                      <a:pt x="183" y="942"/>
                    </a:lnTo>
                    <a:lnTo>
                      <a:pt x="192" y="1003"/>
                    </a:lnTo>
                    <a:lnTo>
                      <a:pt x="204" y="1062"/>
                    </a:lnTo>
                    <a:lnTo>
                      <a:pt x="222" y="1120"/>
                    </a:lnTo>
                    <a:lnTo>
                      <a:pt x="246" y="1175"/>
                    </a:lnTo>
                    <a:lnTo>
                      <a:pt x="273" y="1229"/>
                    </a:lnTo>
                    <a:lnTo>
                      <a:pt x="306" y="1280"/>
                    </a:lnTo>
                    <a:lnTo>
                      <a:pt x="344" y="1329"/>
                    </a:lnTo>
                    <a:lnTo>
                      <a:pt x="386" y="1375"/>
                    </a:lnTo>
                    <a:lnTo>
                      <a:pt x="432" y="1417"/>
                    </a:lnTo>
                    <a:lnTo>
                      <a:pt x="481" y="1454"/>
                    </a:lnTo>
                    <a:lnTo>
                      <a:pt x="532" y="1487"/>
                    </a:lnTo>
                    <a:lnTo>
                      <a:pt x="586" y="1515"/>
                    </a:lnTo>
                    <a:lnTo>
                      <a:pt x="641" y="1538"/>
                    </a:lnTo>
                    <a:lnTo>
                      <a:pt x="700" y="1556"/>
                    </a:lnTo>
                    <a:lnTo>
                      <a:pt x="760" y="1569"/>
                    </a:lnTo>
                    <a:lnTo>
                      <a:pt x="820" y="1577"/>
                    </a:lnTo>
                    <a:lnTo>
                      <a:pt x="882" y="1579"/>
                    </a:lnTo>
                    <a:lnTo>
                      <a:pt x="944" y="1577"/>
                    </a:lnTo>
                    <a:lnTo>
                      <a:pt x="1005" y="1569"/>
                    </a:lnTo>
                    <a:lnTo>
                      <a:pt x="1065" y="1556"/>
                    </a:lnTo>
                    <a:lnTo>
                      <a:pt x="1122" y="1538"/>
                    </a:lnTo>
                    <a:lnTo>
                      <a:pt x="1179" y="1515"/>
                    </a:lnTo>
                    <a:lnTo>
                      <a:pt x="1232" y="1487"/>
                    </a:lnTo>
                    <a:lnTo>
                      <a:pt x="1284" y="1454"/>
                    </a:lnTo>
                    <a:lnTo>
                      <a:pt x="1333" y="1417"/>
                    </a:lnTo>
                    <a:lnTo>
                      <a:pt x="1379" y="1375"/>
                    </a:lnTo>
                    <a:lnTo>
                      <a:pt x="1420" y="1329"/>
                    </a:lnTo>
                    <a:lnTo>
                      <a:pt x="1457" y="1280"/>
                    </a:lnTo>
                    <a:lnTo>
                      <a:pt x="1490" y="1229"/>
                    </a:lnTo>
                    <a:lnTo>
                      <a:pt x="1518" y="1175"/>
                    </a:lnTo>
                    <a:lnTo>
                      <a:pt x="1541" y="1120"/>
                    </a:lnTo>
                    <a:lnTo>
                      <a:pt x="1559" y="1062"/>
                    </a:lnTo>
                    <a:lnTo>
                      <a:pt x="1573" y="1003"/>
                    </a:lnTo>
                    <a:lnTo>
                      <a:pt x="1581" y="942"/>
                    </a:lnTo>
                    <a:lnTo>
                      <a:pt x="1584" y="881"/>
                    </a:lnTo>
                    <a:lnTo>
                      <a:pt x="1581" y="819"/>
                    </a:lnTo>
                    <a:lnTo>
                      <a:pt x="1573" y="758"/>
                    </a:lnTo>
                    <a:lnTo>
                      <a:pt x="1559" y="698"/>
                    </a:lnTo>
                    <a:lnTo>
                      <a:pt x="1541" y="641"/>
                    </a:lnTo>
                    <a:lnTo>
                      <a:pt x="1518" y="585"/>
                    </a:lnTo>
                    <a:lnTo>
                      <a:pt x="1490" y="532"/>
                    </a:lnTo>
                    <a:lnTo>
                      <a:pt x="1457" y="480"/>
                    </a:lnTo>
                    <a:lnTo>
                      <a:pt x="1420" y="431"/>
                    </a:lnTo>
                    <a:lnTo>
                      <a:pt x="1379" y="385"/>
                    </a:lnTo>
                    <a:lnTo>
                      <a:pt x="1333" y="344"/>
                    </a:lnTo>
                    <a:lnTo>
                      <a:pt x="1284" y="307"/>
                    </a:lnTo>
                    <a:lnTo>
                      <a:pt x="1232" y="274"/>
                    </a:lnTo>
                    <a:lnTo>
                      <a:pt x="1179" y="246"/>
                    </a:lnTo>
                    <a:lnTo>
                      <a:pt x="1122" y="223"/>
                    </a:lnTo>
                    <a:lnTo>
                      <a:pt x="1065" y="205"/>
                    </a:lnTo>
                    <a:lnTo>
                      <a:pt x="1005" y="191"/>
                    </a:lnTo>
                    <a:lnTo>
                      <a:pt x="944" y="184"/>
                    </a:lnTo>
                    <a:lnTo>
                      <a:pt x="882" y="181"/>
                    </a:lnTo>
                    <a:close/>
                    <a:moveTo>
                      <a:pt x="882" y="0"/>
                    </a:moveTo>
                    <a:lnTo>
                      <a:pt x="952" y="3"/>
                    </a:lnTo>
                    <a:lnTo>
                      <a:pt x="1021" y="12"/>
                    </a:lnTo>
                    <a:lnTo>
                      <a:pt x="1089" y="25"/>
                    </a:lnTo>
                    <a:lnTo>
                      <a:pt x="1155" y="44"/>
                    </a:lnTo>
                    <a:lnTo>
                      <a:pt x="1220" y="67"/>
                    </a:lnTo>
                    <a:lnTo>
                      <a:pt x="1282" y="96"/>
                    </a:lnTo>
                    <a:lnTo>
                      <a:pt x="1342" y="130"/>
                    </a:lnTo>
                    <a:lnTo>
                      <a:pt x="1400" y="168"/>
                    </a:lnTo>
                    <a:lnTo>
                      <a:pt x="1454" y="211"/>
                    </a:lnTo>
                    <a:lnTo>
                      <a:pt x="1506" y="258"/>
                    </a:lnTo>
                    <a:lnTo>
                      <a:pt x="1553" y="310"/>
                    </a:lnTo>
                    <a:lnTo>
                      <a:pt x="1597" y="364"/>
                    </a:lnTo>
                    <a:lnTo>
                      <a:pt x="1635" y="421"/>
                    </a:lnTo>
                    <a:lnTo>
                      <a:pt x="1669" y="482"/>
                    </a:lnTo>
                    <a:lnTo>
                      <a:pt x="1698" y="543"/>
                    </a:lnTo>
                    <a:lnTo>
                      <a:pt x="1721" y="608"/>
                    </a:lnTo>
                    <a:lnTo>
                      <a:pt x="1740" y="674"/>
                    </a:lnTo>
                    <a:lnTo>
                      <a:pt x="1753" y="742"/>
                    </a:lnTo>
                    <a:lnTo>
                      <a:pt x="1761" y="811"/>
                    </a:lnTo>
                    <a:lnTo>
                      <a:pt x="1765" y="881"/>
                    </a:lnTo>
                    <a:lnTo>
                      <a:pt x="1761" y="951"/>
                    </a:lnTo>
                    <a:lnTo>
                      <a:pt x="1753" y="1019"/>
                    </a:lnTo>
                    <a:lnTo>
                      <a:pt x="1740" y="1087"/>
                    </a:lnTo>
                    <a:lnTo>
                      <a:pt x="1721" y="1153"/>
                    </a:lnTo>
                    <a:lnTo>
                      <a:pt x="1698" y="1217"/>
                    </a:lnTo>
                    <a:lnTo>
                      <a:pt x="1669" y="1279"/>
                    </a:lnTo>
                    <a:lnTo>
                      <a:pt x="1635" y="1339"/>
                    </a:lnTo>
                    <a:lnTo>
                      <a:pt x="1597" y="1396"/>
                    </a:lnTo>
                    <a:lnTo>
                      <a:pt x="1553" y="1451"/>
                    </a:lnTo>
                    <a:lnTo>
                      <a:pt x="1506" y="1502"/>
                    </a:lnTo>
                    <a:lnTo>
                      <a:pt x="1454" y="1550"/>
                    </a:lnTo>
                    <a:lnTo>
                      <a:pt x="1400" y="1593"/>
                    </a:lnTo>
                    <a:lnTo>
                      <a:pt x="1342" y="1631"/>
                    </a:lnTo>
                    <a:lnTo>
                      <a:pt x="1282" y="1664"/>
                    </a:lnTo>
                    <a:lnTo>
                      <a:pt x="1220" y="1693"/>
                    </a:lnTo>
                    <a:lnTo>
                      <a:pt x="1155" y="1717"/>
                    </a:lnTo>
                    <a:lnTo>
                      <a:pt x="1089" y="1735"/>
                    </a:lnTo>
                    <a:lnTo>
                      <a:pt x="1021" y="1749"/>
                    </a:lnTo>
                    <a:lnTo>
                      <a:pt x="952" y="1758"/>
                    </a:lnTo>
                    <a:lnTo>
                      <a:pt x="882" y="1760"/>
                    </a:lnTo>
                    <a:lnTo>
                      <a:pt x="812" y="1758"/>
                    </a:lnTo>
                    <a:lnTo>
                      <a:pt x="742" y="1749"/>
                    </a:lnTo>
                    <a:lnTo>
                      <a:pt x="674" y="1735"/>
                    </a:lnTo>
                    <a:lnTo>
                      <a:pt x="608" y="1717"/>
                    </a:lnTo>
                    <a:lnTo>
                      <a:pt x="545" y="1693"/>
                    </a:lnTo>
                    <a:lnTo>
                      <a:pt x="482" y="1664"/>
                    </a:lnTo>
                    <a:lnTo>
                      <a:pt x="422" y="1631"/>
                    </a:lnTo>
                    <a:lnTo>
                      <a:pt x="365" y="1593"/>
                    </a:lnTo>
                    <a:lnTo>
                      <a:pt x="310" y="1550"/>
                    </a:lnTo>
                    <a:lnTo>
                      <a:pt x="259" y="1502"/>
                    </a:lnTo>
                    <a:lnTo>
                      <a:pt x="211" y="1451"/>
                    </a:lnTo>
                    <a:lnTo>
                      <a:pt x="167" y="1396"/>
                    </a:lnTo>
                    <a:lnTo>
                      <a:pt x="129" y="1339"/>
                    </a:lnTo>
                    <a:lnTo>
                      <a:pt x="96" y="1279"/>
                    </a:lnTo>
                    <a:lnTo>
                      <a:pt x="67" y="1217"/>
                    </a:lnTo>
                    <a:lnTo>
                      <a:pt x="43" y="1153"/>
                    </a:lnTo>
                    <a:lnTo>
                      <a:pt x="25" y="1087"/>
                    </a:lnTo>
                    <a:lnTo>
                      <a:pt x="11" y="1019"/>
                    </a:lnTo>
                    <a:lnTo>
                      <a:pt x="2" y="951"/>
                    </a:lnTo>
                    <a:lnTo>
                      <a:pt x="0" y="881"/>
                    </a:lnTo>
                    <a:lnTo>
                      <a:pt x="2" y="811"/>
                    </a:lnTo>
                    <a:lnTo>
                      <a:pt x="11" y="742"/>
                    </a:lnTo>
                    <a:lnTo>
                      <a:pt x="25" y="674"/>
                    </a:lnTo>
                    <a:lnTo>
                      <a:pt x="43" y="608"/>
                    </a:lnTo>
                    <a:lnTo>
                      <a:pt x="67" y="543"/>
                    </a:lnTo>
                    <a:lnTo>
                      <a:pt x="96" y="482"/>
                    </a:lnTo>
                    <a:lnTo>
                      <a:pt x="129" y="421"/>
                    </a:lnTo>
                    <a:lnTo>
                      <a:pt x="167" y="364"/>
                    </a:lnTo>
                    <a:lnTo>
                      <a:pt x="211" y="310"/>
                    </a:lnTo>
                    <a:lnTo>
                      <a:pt x="259" y="258"/>
                    </a:lnTo>
                    <a:lnTo>
                      <a:pt x="310" y="211"/>
                    </a:lnTo>
                    <a:lnTo>
                      <a:pt x="365" y="168"/>
                    </a:lnTo>
                    <a:lnTo>
                      <a:pt x="422" y="130"/>
                    </a:lnTo>
                    <a:lnTo>
                      <a:pt x="482" y="96"/>
                    </a:lnTo>
                    <a:lnTo>
                      <a:pt x="545" y="67"/>
                    </a:lnTo>
                    <a:lnTo>
                      <a:pt x="608" y="44"/>
                    </a:lnTo>
                    <a:lnTo>
                      <a:pt x="674" y="25"/>
                    </a:lnTo>
                    <a:lnTo>
                      <a:pt x="742" y="12"/>
                    </a:lnTo>
                    <a:lnTo>
                      <a:pt x="812" y="3"/>
                    </a:lnTo>
                    <a:lnTo>
                      <a:pt x="882" y="0"/>
                    </a:lnTo>
                    <a:close/>
                  </a:path>
                </a:pathLst>
              </a:custGeom>
              <a:grpFill/>
              <a:ln w="0">
                <a:noFill/>
                <a:prstDash val="solid"/>
                <a:round/>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43" name="Freeform 76"/>
              <p:cNvSpPr/>
              <p:nvPr/>
            </p:nvSpPr>
            <p:spPr bwMode="auto">
              <a:xfrm>
                <a:off x="1900238" y="2060576"/>
                <a:ext cx="115888" cy="114300"/>
              </a:xfrm>
              <a:custGeom>
                <a:avLst/>
                <a:gdLst>
                  <a:gd name="T0" fmla="*/ 363 w 726"/>
                  <a:gd name="T1" fmla="*/ 0 h 723"/>
                  <a:gd name="T2" fmla="*/ 387 w 726"/>
                  <a:gd name="T3" fmla="*/ 3 h 723"/>
                  <a:gd name="T4" fmla="*/ 409 w 726"/>
                  <a:gd name="T5" fmla="*/ 12 h 723"/>
                  <a:gd name="T6" fmla="*/ 427 w 726"/>
                  <a:gd name="T7" fmla="*/ 26 h 723"/>
                  <a:gd name="T8" fmla="*/ 442 w 726"/>
                  <a:gd name="T9" fmla="*/ 44 h 723"/>
                  <a:gd name="T10" fmla="*/ 450 w 726"/>
                  <a:gd name="T11" fmla="*/ 66 h 723"/>
                  <a:gd name="T12" fmla="*/ 453 w 726"/>
                  <a:gd name="T13" fmla="*/ 90 h 723"/>
                  <a:gd name="T14" fmla="*/ 453 w 726"/>
                  <a:gd name="T15" fmla="*/ 271 h 723"/>
                  <a:gd name="T16" fmla="*/ 635 w 726"/>
                  <a:gd name="T17" fmla="*/ 271 h 723"/>
                  <a:gd name="T18" fmla="*/ 660 w 726"/>
                  <a:gd name="T19" fmla="*/ 275 h 723"/>
                  <a:gd name="T20" fmla="*/ 681 w 726"/>
                  <a:gd name="T21" fmla="*/ 283 h 723"/>
                  <a:gd name="T22" fmla="*/ 699 w 726"/>
                  <a:gd name="T23" fmla="*/ 298 h 723"/>
                  <a:gd name="T24" fmla="*/ 714 w 726"/>
                  <a:gd name="T25" fmla="*/ 316 h 723"/>
                  <a:gd name="T26" fmla="*/ 722 w 726"/>
                  <a:gd name="T27" fmla="*/ 337 h 723"/>
                  <a:gd name="T28" fmla="*/ 726 w 726"/>
                  <a:gd name="T29" fmla="*/ 362 h 723"/>
                  <a:gd name="T30" fmla="*/ 722 w 726"/>
                  <a:gd name="T31" fmla="*/ 385 h 723"/>
                  <a:gd name="T32" fmla="*/ 714 w 726"/>
                  <a:gd name="T33" fmla="*/ 407 h 723"/>
                  <a:gd name="T34" fmla="*/ 699 w 726"/>
                  <a:gd name="T35" fmla="*/ 425 h 723"/>
                  <a:gd name="T36" fmla="*/ 681 w 726"/>
                  <a:gd name="T37" fmla="*/ 439 h 723"/>
                  <a:gd name="T38" fmla="*/ 660 w 726"/>
                  <a:gd name="T39" fmla="*/ 449 h 723"/>
                  <a:gd name="T40" fmla="*/ 635 w 726"/>
                  <a:gd name="T41" fmla="*/ 452 h 723"/>
                  <a:gd name="T42" fmla="*/ 453 w 726"/>
                  <a:gd name="T43" fmla="*/ 452 h 723"/>
                  <a:gd name="T44" fmla="*/ 453 w 726"/>
                  <a:gd name="T45" fmla="*/ 633 h 723"/>
                  <a:gd name="T46" fmla="*/ 450 w 726"/>
                  <a:gd name="T47" fmla="*/ 656 h 723"/>
                  <a:gd name="T48" fmla="*/ 442 w 726"/>
                  <a:gd name="T49" fmla="*/ 679 h 723"/>
                  <a:gd name="T50" fmla="*/ 427 w 726"/>
                  <a:gd name="T51" fmla="*/ 697 h 723"/>
                  <a:gd name="T52" fmla="*/ 409 w 726"/>
                  <a:gd name="T53" fmla="*/ 710 h 723"/>
                  <a:gd name="T54" fmla="*/ 387 w 726"/>
                  <a:gd name="T55" fmla="*/ 720 h 723"/>
                  <a:gd name="T56" fmla="*/ 363 w 726"/>
                  <a:gd name="T57" fmla="*/ 723 h 723"/>
                  <a:gd name="T58" fmla="*/ 339 w 726"/>
                  <a:gd name="T59" fmla="*/ 720 h 723"/>
                  <a:gd name="T60" fmla="*/ 317 w 726"/>
                  <a:gd name="T61" fmla="*/ 710 h 723"/>
                  <a:gd name="T62" fmla="*/ 299 w 726"/>
                  <a:gd name="T63" fmla="*/ 697 h 723"/>
                  <a:gd name="T64" fmla="*/ 285 w 726"/>
                  <a:gd name="T65" fmla="*/ 679 h 723"/>
                  <a:gd name="T66" fmla="*/ 276 w 726"/>
                  <a:gd name="T67" fmla="*/ 656 h 723"/>
                  <a:gd name="T68" fmla="*/ 272 w 726"/>
                  <a:gd name="T69" fmla="*/ 633 h 723"/>
                  <a:gd name="T70" fmla="*/ 272 w 726"/>
                  <a:gd name="T71" fmla="*/ 452 h 723"/>
                  <a:gd name="T72" fmla="*/ 91 w 726"/>
                  <a:gd name="T73" fmla="*/ 452 h 723"/>
                  <a:gd name="T74" fmla="*/ 67 w 726"/>
                  <a:gd name="T75" fmla="*/ 449 h 723"/>
                  <a:gd name="T76" fmla="*/ 45 w 726"/>
                  <a:gd name="T77" fmla="*/ 439 h 723"/>
                  <a:gd name="T78" fmla="*/ 27 w 726"/>
                  <a:gd name="T79" fmla="*/ 425 h 723"/>
                  <a:gd name="T80" fmla="*/ 13 w 726"/>
                  <a:gd name="T81" fmla="*/ 407 h 723"/>
                  <a:gd name="T82" fmla="*/ 3 w 726"/>
                  <a:gd name="T83" fmla="*/ 385 h 723"/>
                  <a:gd name="T84" fmla="*/ 0 w 726"/>
                  <a:gd name="T85" fmla="*/ 362 h 723"/>
                  <a:gd name="T86" fmla="*/ 3 w 726"/>
                  <a:gd name="T87" fmla="*/ 337 h 723"/>
                  <a:gd name="T88" fmla="*/ 13 w 726"/>
                  <a:gd name="T89" fmla="*/ 316 h 723"/>
                  <a:gd name="T90" fmla="*/ 27 w 726"/>
                  <a:gd name="T91" fmla="*/ 298 h 723"/>
                  <a:gd name="T92" fmla="*/ 45 w 726"/>
                  <a:gd name="T93" fmla="*/ 283 h 723"/>
                  <a:gd name="T94" fmla="*/ 67 w 726"/>
                  <a:gd name="T95" fmla="*/ 275 h 723"/>
                  <a:gd name="T96" fmla="*/ 91 w 726"/>
                  <a:gd name="T97" fmla="*/ 271 h 723"/>
                  <a:gd name="T98" fmla="*/ 272 w 726"/>
                  <a:gd name="T99" fmla="*/ 271 h 723"/>
                  <a:gd name="T100" fmla="*/ 272 w 726"/>
                  <a:gd name="T101" fmla="*/ 90 h 723"/>
                  <a:gd name="T102" fmla="*/ 276 w 726"/>
                  <a:gd name="T103" fmla="*/ 66 h 723"/>
                  <a:gd name="T104" fmla="*/ 285 w 726"/>
                  <a:gd name="T105" fmla="*/ 44 h 723"/>
                  <a:gd name="T106" fmla="*/ 299 w 726"/>
                  <a:gd name="T107" fmla="*/ 26 h 723"/>
                  <a:gd name="T108" fmla="*/ 317 w 726"/>
                  <a:gd name="T109" fmla="*/ 12 h 723"/>
                  <a:gd name="T110" fmla="*/ 339 w 726"/>
                  <a:gd name="T111" fmla="*/ 3 h 723"/>
                  <a:gd name="T112" fmla="*/ 363 w 726"/>
                  <a:gd name="T113" fmla="*/ 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6" h="723">
                    <a:moveTo>
                      <a:pt x="363" y="0"/>
                    </a:moveTo>
                    <a:lnTo>
                      <a:pt x="387" y="3"/>
                    </a:lnTo>
                    <a:lnTo>
                      <a:pt x="409" y="12"/>
                    </a:lnTo>
                    <a:lnTo>
                      <a:pt x="427" y="26"/>
                    </a:lnTo>
                    <a:lnTo>
                      <a:pt x="442" y="44"/>
                    </a:lnTo>
                    <a:lnTo>
                      <a:pt x="450" y="66"/>
                    </a:lnTo>
                    <a:lnTo>
                      <a:pt x="453" y="90"/>
                    </a:lnTo>
                    <a:lnTo>
                      <a:pt x="453" y="271"/>
                    </a:lnTo>
                    <a:lnTo>
                      <a:pt x="635" y="271"/>
                    </a:lnTo>
                    <a:lnTo>
                      <a:pt x="660" y="275"/>
                    </a:lnTo>
                    <a:lnTo>
                      <a:pt x="681" y="283"/>
                    </a:lnTo>
                    <a:lnTo>
                      <a:pt x="699" y="298"/>
                    </a:lnTo>
                    <a:lnTo>
                      <a:pt x="714" y="316"/>
                    </a:lnTo>
                    <a:lnTo>
                      <a:pt x="722" y="337"/>
                    </a:lnTo>
                    <a:lnTo>
                      <a:pt x="726" y="362"/>
                    </a:lnTo>
                    <a:lnTo>
                      <a:pt x="722" y="385"/>
                    </a:lnTo>
                    <a:lnTo>
                      <a:pt x="714" y="407"/>
                    </a:lnTo>
                    <a:lnTo>
                      <a:pt x="699" y="425"/>
                    </a:lnTo>
                    <a:lnTo>
                      <a:pt x="681" y="439"/>
                    </a:lnTo>
                    <a:lnTo>
                      <a:pt x="660" y="449"/>
                    </a:lnTo>
                    <a:lnTo>
                      <a:pt x="635" y="452"/>
                    </a:lnTo>
                    <a:lnTo>
                      <a:pt x="453" y="452"/>
                    </a:lnTo>
                    <a:lnTo>
                      <a:pt x="453" y="633"/>
                    </a:lnTo>
                    <a:lnTo>
                      <a:pt x="450" y="656"/>
                    </a:lnTo>
                    <a:lnTo>
                      <a:pt x="442" y="679"/>
                    </a:lnTo>
                    <a:lnTo>
                      <a:pt x="427" y="697"/>
                    </a:lnTo>
                    <a:lnTo>
                      <a:pt x="409" y="710"/>
                    </a:lnTo>
                    <a:lnTo>
                      <a:pt x="387" y="720"/>
                    </a:lnTo>
                    <a:lnTo>
                      <a:pt x="363" y="723"/>
                    </a:lnTo>
                    <a:lnTo>
                      <a:pt x="339" y="720"/>
                    </a:lnTo>
                    <a:lnTo>
                      <a:pt x="317" y="710"/>
                    </a:lnTo>
                    <a:lnTo>
                      <a:pt x="299" y="697"/>
                    </a:lnTo>
                    <a:lnTo>
                      <a:pt x="285" y="679"/>
                    </a:lnTo>
                    <a:lnTo>
                      <a:pt x="276" y="656"/>
                    </a:lnTo>
                    <a:lnTo>
                      <a:pt x="272" y="633"/>
                    </a:lnTo>
                    <a:lnTo>
                      <a:pt x="272" y="452"/>
                    </a:lnTo>
                    <a:lnTo>
                      <a:pt x="91" y="452"/>
                    </a:lnTo>
                    <a:lnTo>
                      <a:pt x="67" y="449"/>
                    </a:lnTo>
                    <a:lnTo>
                      <a:pt x="45" y="439"/>
                    </a:lnTo>
                    <a:lnTo>
                      <a:pt x="27" y="425"/>
                    </a:lnTo>
                    <a:lnTo>
                      <a:pt x="13" y="407"/>
                    </a:lnTo>
                    <a:lnTo>
                      <a:pt x="3" y="385"/>
                    </a:lnTo>
                    <a:lnTo>
                      <a:pt x="0" y="362"/>
                    </a:lnTo>
                    <a:lnTo>
                      <a:pt x="3" y="337"/>
                    </a:lnTo>
                    <a:lnTo>
                      <a:pt x="13" y="316"/>
                    </a:lnTo>
                    <a:lnTo>
                      <a:pt x="27" y="298"/>
                    </a:lnTo>
                    <a:lnTo>
                      <a:pt x="45" y="283"/>
                    </a:lnTo>
                    <a:lnTo>
                      <a:pt x="67" y="275"/>
                    </a:lnTo>
                    <a:lnTo>
                      <a:pt x="91" y="271"/>
                    </a:lnTo>
                    <a:lnTo>
                      <a:pt x="272" y="271"/>
                    </a:lnTo>
                    <a:lnTo>
                      <a:pt x="272" y="90"/>
                    </a:lnTo>
                    <a:lnTo>
                      <a:pt x="276" y="66"/>
                    </a:lnTo>
                    <a:lnTo>
                      <a:pt x="285" y="44"/>
                    </a:lnTo>
                    <a:lnTo>
                      <a:pt x="299" y="26"/>
                    </a:lnTo>
                    <a:lnTo>
                      <a:pt x="317" y="12"/>
                    </a:lnTo>
                    <a:lnTo>
                      <a:pt x="339" y="3"/>
                    </a:lnTo>
                    <a:lnTo>
                      <a:pt x="363" y="0"/>
                    </a:lnTo>
                    <a:close/>
                  </a:path>
                </a:pathLst>
              </a:custGeom>
              <a:grpFill/>
              <a:ln w="0">
                <a:noFill/>
                <a:prstDash val="solid"/>
                <a:round/>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sp>
          <p:nvSpPr>
            <p:cNvPr id="61" name="Inhaltsplatzhalter 4"/>
            <p:cNvSpPr txBox="1"/>
            <p:nvPr/>
          </p:nvSpPr>
          <p:spPr>
            <a:xfrm>
              <a:off x="3257931" y="2959333"/>
              <a:ext cx="1819548" cy="265098"/>
            </a:xfrm>
            <a:prstGeom prst="rect">
              <a:avLst/>
            </a:prstGeom>
          </p:spPr>
          <p:txBody>
            <a:bodyPr wrap="square" lIns="0" tIns="0" rIns="0" bIns="0" anchor="ctr">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400" b="1"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12</a:t>
              </a:r>
              <a:r>
                <a:rPr lang="en-US" altLang="zh-CN" sz="2400" b="1"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-bit</a:t>
              </a:r>
              <a:endParaRPr lang="en-US" sz="2400" b="1"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nvGrpSpPr>
            <p:cNvPr id="32" name="Group 31"/>
            <p:cNvGrpSpPr/>
            <p:nvPr/>
          </p:nvGrpSpPr>
          <p:grpSpPr>
            <a:xfrm>
              <a:off x="2092216" y="4873724"/>
              <a:ext cx="3781390" cy="874800"/>
              <a:chOff x="1788743" y="4667281"/>
              <a:chExt cx="4813081" cy="1551282"/>
            </a:xfrm>
          </p:grpSpPr>
          <p:sp>
            <p:nvSpPr>
              <p:cNvPr id="33" name="Freeform 5"/>
              <p:cNvSpPr/>
              <p:nvPr/>
            </p:nvSpPr>
            <p:spPr bwMode="auto">
              <a:xfrm>
                <a:off x="6000935" y="4667281"/>
                <a:ext cx="600889" cy="1551282"/>
              </a:xfrm>
              <a:custGeom>
                <a:avLst/>
                <a:gdLst>
                  <a:gd name="T0" fmla="*/ 0 w 643"/>
                  <a:gd name="T1" fmla="*/ 1660 h 1660"/>
                  <a:gd name="T2" fmla="*/ 0 w 643"/>
                  <a:gd name="T3" fmla="*/ 0 h 1660"/>
                  <a:gd name="T4" fmla="*/ 643 w 643"/>
                  <a:gd name="T5" fmla="*/ 301 h 1660"/>
                  <a:gd name="T6" fmla="*/ 643 w 643"/>
                  <a:gd name="T7" fmla="*/ 1359 h 1660"/>
                  <a:gd name="T8" fmla="*/ 0 w 643"/>
                  <a:gd name="T9" fmla="*/ 1660 h 1660"/>
                </a:gdLst>
                <a:ahLst/>
                <a:cxnLst>
                  <a:cxn ang="0">
                    <a:pos x="T0" y="T1"/>
                  </a:cxn>
                  <a:cxn ang="0">
                    <a:pos x="T2" y="T3"/>
                  </a:cxn>
                  <a:cxn ang="0">
                    <a:pos x="T4" y="T5"/>
                  </a:cxn>
                  <a:cxn ang="0">
                    <a:pos x="T6" y="T7"/>
                  </a:cxn>
                  <a:cxn ang="0">
                    <a:pos x="T8" y="T9"/>
                  </a:cxn>
                </a:cxnLst>
                <a:rect l="0" t="0" r="r" b="b"/>
                <a:pathLst>
                  <a:path w="643" h="1660">
                    <a:moveTo>
                      <a:pt x="0" y="1660"/>
                    </a:moveTo>
                    <a:lnTo>
                      <a:pt x="0" y="0"/>
                    </a:lnTo>
                    <a:lnTo>
                      <a:pt x="643" y="301"/>
                    </a:lnTo>
                    <a:lnTo>
                      <a:pt x="643" y="1359"/>
                    </a:lnTo>
                    <a:lnTo>
                      <a:pt x="0" y="1660"/>
                    </a:lnTo>
                    <a:close/>
                  </a:path>
                </a:pathLst>
              </a:custGeom>
              <a:solidFill>
                <a:schemeClr val="accent4">
                  <a:lumMod val="75000"/>
                </a:schemeClr>
              </a:solidFill>
              <a:ln>
                <a:no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34" name="Freeform 6"/>
              <p:cNvSpPr/>
              <p:nvPr/>
            </p:nvSpPr>
            <p:spPr bwMode="auto">
              <a:xfrm>
                <a:off x="2290006" y="4944830"/>
                <a:ext cx="4311817" cy="99618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close/>
                  </a:path>
                </a:pathLst>
              </a:custGeom>
              <a:solidFill>
                <a:schemeClr val="accent4"/>
              </a:solidFill>
              <a:ln>
                <a:no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35" name="Freeform 7"/>
              <p:cNvSpPr/>
              <p:nvPr/>
            </p:nvSpPr>
            <p:spPr bwMode="auto">
              <a:xfrm>
                <a:off x="2290006" y="4944830"/>
                <a:ext cx="4311817" cy="99618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36" name="Freeform 8"/>
              <p:cNvSpPr/>
              <p:nvPr/>
            </p:nvSpPr>
            <p:spPr bwMode="auto">
              <a:xfrm>
                <a:off x="2290006" y="4944830"/>
                <a:ext cx="3308156" cy="99618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close/>
                  </a:path>
                </a:pathLst>
              </a:custGeom>
              <a:solidFill>
                <a:schemeClr val="accent4">
                  <a:lumMod val="75000"/>
                </a:schemeClr>
              </a:solidFill>
              <a:ln>
                <a:no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37" name="Freeform 9"/>
              <p:cNvSpPr/>
              <p:nvPr/>
            </p:nvSpPr>
            <p:spPr bwMode="auto">
              <a:xfrm>
                <a:off x="2290006" y="4944830"/>
                <a:ext cx="3308156" cy="99618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38" name="Oval 10"/>
              <p:cNvSpPr>
                <a:spLocks noChangeArrowheads="1"/>
              </p:cNvSpPr>
              <p:nvPr/>
            </p:nvSpPr>
            <p:spPr bwMode="auto">
              <a:xfrm>
                <a:off x="1788743" y="4779020"/>
                <a:ext cx="916440" cy="1276775"/>
              </a:xfrm>
              <a:prstGeom prst="ellipse">
                <a:avLst/>
              </a:prstGeom>
              <a:solidFill>
                <a:schemeClr val="bg1"/>
              </a:solidFill>
              <a:ln w="28575">
                <a:solidFill>
                  <a:schemeClr val="accent4"/>
                </a:solidFill>
              </a:ln>
            </p:spPr>
            <p:txBody>
              <a:bodyPr vert="horz" wrap="square" lIns="91440" tIns="45720" rIns="91440" bIns="45720" numCol="1" anchor="t" anchorCtr="0" compatLnSpc="1"/>
              <a:lstStyle/>
              <a:p>
                <a:endParaRPr lang="en-US"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grpSp>
          <p:nvGrpSpPr>
            <p:cNvPr id="44" name="Group 43"/>
            <p:cNvGrpSpPr/>
            <p:nvPr/>
          </p:nvGrpSpPr>
          <p:grpSpPr>
            <a:xfrm>
              <a:off x="2252416" y="5088382"/>
              <a:ext cx="399600" cy="399600"/>
              <a:chOff x="7232679" y="2684492"/>
              <a:chExt cx="399600" cy="556719"/>
            </a:xfrm>
            <a:solidFill>
              <a:schemeClr val="accent4"/>
            </a:solidFill>
          </p:grpSpPr>
          <p:sp>
            <p:nvSpPr>
              <p:cNvPr id="45" name="Freeform 123"/>
              <p:cNvSpPr>
                <a:spLocks noEditPoints="1"/>
              </p:cNvSpPr>
              <p:nvPr/>
            </p:nvSpPr>
            <p:spPr bwMode="auto">
              <a:xfrm>
                <a:off x="7232679" y="2684492"/>
                <a:ext cx="399600" cy="556719"/>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46" name="Freeform 124"/>
              <p:cNvSpPr>
                <a:spLocks noEditPoints="1"/>
              </p:cNvSpPr>
              <p:nvPr/>
            </p:nvSpPr>
            <p:spPr bwMode="auto">
              <a:xfrm>
                <a:off x="7335321" y="2831528"/>
                <a:ext cx="194317" cy="270836"/>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sp>
          <p:nvSpPr>
            <p:cNvPr id="65" name="Inhaltsplatzhalter 4"/>
            <p:cNvSpPr txBox="1"/>
            <p:nvPr/>
          </p:nvSpPr>
          <p:spPr>
            <a:xfrm>
              <a:off x="2727333" y="5169189"/>
              <a:ext cx="3093040" cy="265098"/>
            </a:xfrm>
            <a:prstGeom prst="rect">
              <a:avLst/>
            </a:prstGeom>
          </p:spPr>
          <p:txBody>
            <a:bodyPr wrap="square" lIns="0" tIns="0" rIns="0" bIns="0" anchor="ctr">
              <a:spAutoFit/>
            </a:bodyPr>
            <a:lstStyle>
              <a:defPPr>
                <a:defRPr lang="zh-CN"/>
              </a:defPPr>
              <a:lvl1pPr indent="0" algn="ctr" defTabSz="913765">
                <a:lnSpc>
                  <a:spcPct val="100000"/>
                </a:lnSpc>
                <a:spcBef>
                  <a:spcPts val="0"/>
                </a:spcBef>
                <a:spcAft>
                  <a:spcPts val="1200"/>
                </a:spcAft>
                <a:buFont typeface="Wingdings" panose="05000000000000000000" pitchFamily="2" charset="2"/>
                <a:buNone/>
                <a:defRPr sz="3600" b="1">
                  <a:solidFill>
                    <a:schemeClr val="bg1"/>
                  </a:solidFill>
                  <a:latin typeface="+mj-lt"/>
                </a:defRPr>
              </a:lvl1pPr>
              <a:lvl2pPr marL="807720" indent="-273050" defTabSz="913765">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70" indent="-177800" defTabSz="913765">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370" indent="-177800" defTabSz="913765">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240" indent="-179070" defTabSz="913765">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965" indent="-228600" defTabSz="913765">
                <a:spcBef>
                  <a:spcPct val="20000"/>
                </a:spcBef>
                <a:buFont typeface="Arial" panose="020B0604020202020204" pitchFamily="34" charset="0"/>
                <a:buChar char="•"/>
                <a:defRPr sz="2000"/>
              </a:lvl6pPr>
              <a:lvl7pPr marL="2971165" indent="-228600" defTabSz="913765">
                <a:spcBef>
                  <a:spcPct val="20000"/>
                </a:spcBef>
                <a:buFont typeface="Arial" panose="020B0604020202020204" pitchFamily="34" charset="0"/>
                <a:buChar char="•"/>
                <a:defRPr sz="2000"/>
              </a:lvl7pPr>
              <a:lvl8pPr marL="3427730" indent="-228600" defTabSz="913765">
                <a:spcBef>
                  <a:spcPct val="20000"/>
                </a:spcBef>
                <a:buFont typeface="Arial" panose="020B0604020202020204" pitchFamily="34" charset="0"/>
                <a:buChar char="•"/>
                <a:defRPr sz="2000"/>
              </a:lvl8pPr>
              <a:lvl9pPr marL="3884930" indent="-228600" defTabSz="913765">
                <a:spcBef>
                  <a:spcPct val="20000"/>
                </a:spcBef>
                <a:buFont typeface="Arial" panose="020B0604020202020204" pitchFamily="34" charset="0"/>
                <a:buChar char="•"/>
                <a:defRPr sz="2000"/>
              </a:lvl9pPr>
            </a:lstStyle>
            <a:p>
              <a:r>
                <a:rPr lang="en-US" altLang="zh-CN" sz="2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400 Mpts/ch</a:t>
              </a:r>
              <a:endParaRPr lang="en-US" sz="24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nvGrpSpPr>
            <p:cNvPr id="30" name="组合 29"/>
            <p:cNvGrpSpPr/>
            <p:nvPr/>
          </p:nvGrpSpPr>
          <p:grpSpPr>
            <a:xfrm>
              <a:off x="2132448" y="1530075"/>
              <a:ext cx="3835312" cy="874621"/>
              <a:chOff x="1560160" y="1409434"/>
              <a:chExt cx="3835312" cy="1218762"/>
            </a:xfrm>
          </p:grpSpPr>
          <p:grpSp>
            <p:nvGrpSpPr>
              <p:cNvPr id="2" name="组合 1"/>
              <p:cNvGrpSpPr/>
              <p:nvPr/>
            </p:nvGrpSpPr>
            <p:grpSpPr>
              <a:xfrm>
                <a:off x="1560160" y="1409434"/>
                <a:ext cx="3835312" cy="1218762"/>
                <a:chOff x="3549345" y="1744368"/>
                <a:chExt cx="3835312" cy="1218762"/>
              </a:xfrm>
            </p:grpSpPr>
            <p:grpSp>
              <p:nvGrpSpPr>
                <p:cNvPr id="14" name="Group 13"/>
                <p:cNvGrpSpPr/>
                <p:nvPr/>
              </p:nvGrpSpPr>
              <p:grpSpPr>
                <a:xfrm>
                  <a:off x="3549345" y="1744368"/>
                  <a:ext cx="3774379" cy="1218762"/>
                  <a:chOff x="2046535" y="2108200"/>
                  <a:chExt cx="8161090" cy="2635250"/>
                </a:xfrm>
              </p:grpSpPr>
              <p:sp>
                <p:nvSpPr>
                  <p:cNvPr id="7" name="Freeform 5"/>
                  <p:cNvSpPr/>
                  <p:nvPr/>
                </p:nvSpPr>
                <p:spPr bwMode="auto">
                  <a:xfrm>
                    <a:off x="9186863" y="2108200"/>
                    <a:ext cx="1020762" cy="2635250"/>
                  </a:xfrm>
                  <a:custGeom>
                    <a:avLst/>
                    <a:gdLst>
                      <a:gd name="T0" fmla="*/ 0 w 643"/>
                      <a:gd name="T1" fmla="*/ 1660 h 1660"/>
                      <a:gd name="T2" fmla="*/ 0 w 643"/>
                      <a:gd name="T3" fmla="*/ 0 h 1660"/>
                      <a:gd name="T4" fmla="*/ 643 w 643"/>
                      <a:gd name="T5" fmla="*/ 301 h 1660"/>
                      <a:gd name="T6" fmla="*/ 643 w 643"/>
                      <a:gd name="T7" fmla="*/ 1359 h 1660"/>
                      <a:gd name="T8" fmla="*/ 0 w 643"/>
                      <a:gd name="T9" fmla="*/ 1660 h 1660"/>
                    </a:gdLst>
                    <a:ahLst/>
                    <a:cxnLst>
                      <a:cxn ang="0">
                        <a:pos x="T0" y="T1"/>
                      </a:cxn>
                      <a:cxn ang="0">
                        <a:pos x="T2" y="T3"/>
                      </a:cxn>
                      <a:cxn ang="0">
                        <a:pos x="T4" y="T5"/>
                      </a:cxn>
                      <a:cxn ang="0">
                        <a:pos x="T6" y="T7"/>
                      </a:cxn>
                      <a:cxn ang="0">
                        <a:pos x="T8" y="T9"/>
                      </a:cxn>
                    </a:cxnLst>
                    <a:rect l="0" t="0" r="r" b="b"/>
                    <a:pathLst>
                      <a:path w="643" h="1660">
                        <a:moveTo>
                          <a:pt x="0" y="1660"/>
                        </a:moveTo>
                        <a:lnTo>
                          <a:pt x="0" y="0"/>
                        </a:lnTo>
                        <a:lnTo>
                          <a:pt x="643" y="301"/>
                        </a:lnTo>
                        <a:lnTo>
                          <a:pt x="643" y="1359"/>
                        </a:lnTo>
                        <a:lnTo>
                          <a:pt x="0" y="1660"/>
                        </a:lnTo>
                        <a:close/>
                      </a:path>
                    </a:pathLst>
                  </a:custGeom>
                  <a:solidFill>
                    <a:schemeClr val="accent1">
                      <a:lumMod val="75000"/>
                    </a:schemeClr>
                  </a:solidFill>
                  <a:ln>
                    <a:no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8" name="Freeform 6"/>
                  <p:cNvSpPr/>
                  <p:nvPr/>
                </p:nvSpPr>
                <p:spPr bwMode="auto">
                  <a:xfrm>
                    <a:off x="2882900" y="2579688"/>
                    <a:ext cx="7324725" cy="169227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close/>
                      </a:path>
                    </a:pathLst>
                  </a:custGeom>
                  <a:solidFill>
                    <a:schemeClr val="accent1"/>
                  </a:solidFill>
                  <a:ln>
                    <a:no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9" name="Freeform 7"/>
                  <p:cNvSpPr/>
                  <p:nvPr/>
                </p:nvSpPr>
                <p:spPr bwMode="auto">
                  <a:xfrm>
                    <a:off x="2832347" y="2602808"/>
                    <a:ext cx="7324725" cy="1692274"/>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0" name="Freeform 8"/>
                  <p:cNvSpPr/>
                  <p:nvPr/>
                </p:nvSpPr>
                <p:spPr bwMode="auto">
                  <a:xfrm>
                    <a:off x="2882900" y="2579688"/>
                    <a:ext cx="5619750" cy="169227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close/>
                      </a:path>
                    </a:pathLst>
                  </a:custGeom>
                  <a:solidFill>
                    <a:srgbClr val="003A8F"/>
                  </a:solidFill>
                  <a:ln>
                    <a:noFill/>
                  </a:ln>
                </p:spPr>
                <p:txBody>
                  <a:bodyPr vert="horz" wrap="square" lIns="91440" tIns="45720" rIns="91440" bIns="45720" numCol="1" anchor="t" anchorCtr="0" compatLnSpc="1"/>
                  <a:lstStyle/>
                  <a:p>
                    <a:endParaRPr lang="en-US">
                      <a:solidFill>
                        <a:srgbClr val="003A8F"/>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1" name="Freeform 9"/>
                  <p:cNvSpPr/>
                  <p:nvPr/>
                </p:nvSpPr>
                <p:spPr bwMode="auto">
                  <a:xfrm>
                    <a:off x="2882900" y="2579688"/>
                    <a:ext cx="5619750" cy="169227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2" name="Oval 10"/>
                  <p:cNvSpPr>
                    <a:spLocks noChangeArrowheads="1"/>
                  </p:cNvSpPr>
                  <p:nvPr/>
                </p:nvSpPr>
                <p:spPr bwMode="auto">
                  <a:xfrm>
                    <a:off x="2046535" y="2365714"/>
                    <a:ext cx="1556808" cy="2169374"/>
                  </a:xfrm>
                  <a:prstGeom prst="ellipse">
                    <a:avLst/>
                  </a:prstGeom>
                  <a:solidFill>
                    <a:schemeClr val="bg1"/>
                  </a:solidFill>
                  <a:ln w="28575">
                    <a:solidFill>
                      <a:srgbClr val="003A8F"/>
                    </a:solid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sp>
              <p:nvSpPr>
                <p:cNvPr id="59" name="Inhaltsplatzhalter 4"/>
                <p:cNvSpPr txBox="1"/>
                <p:nvPr/>
              </p:nvSpPr>
              <p:spPr>
                <a:xfrm>
                  <a:off x="4306031" y="2155288"/>
                  <a:ext cx="3078626" cy="369332"/>
                </a:xfrm>
                <a:prstGeom prst="rect">
                  <a:avLst/>
                </a:prstGeom>
              </p:spPr>
              <p:txBody>
                <a:bodyPr wrap="square" lIns="0" tIns="0" rIns="0" bIns="0" anchor="ctr">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400" b="1"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350/500MH</a:t>
                  </a:r>
                  <a:r>
                    <a:rPr lang="en-US" altLang="zh-CN" sz="2400" b="1"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z, 1GHz</a:t>
                  </a:r>
                  <a:endParaRPr lang="en-US" sz="18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grpSp>
            <p:nvGrpSpPr>
              <p:cNvPr id="135" name="Group 1496"/>
              <p:cNvGrpSpPr/>
              <p:nvPr/>
            </p:nvGrpSpPr>
            <p:grpSpPr>
              <a:xfrm>
                <a:off x="1774004" y="1815258"/>
                <a:ext cx="369979" cy="350300"/>
                <a:chOff x="2700338" y="4484688"/>
                <a:chExt cx="447675" cy="423863"/>
              </a:xfrm>
              <a:solidFill>
                <a:srgbClr val="003A8F"/>
              </a:solidFill>
            </p:grpSpPr>
            <p:sp>
              <p:nvSpPr>
                <p:cNvPr id="136" name="Freeform 55"/>
                <p:cNvSpPr/>
                <p:nvPr/>
              </p:nvSpPr>
              <p:spPr bwMode="auto">
                <a:xfrm>
                  <a:off x="2700338" y="4484688"/>
                  <a:ext cx="447675" cy="423863"/>
                </a:xfrm>
                <a:custGeom>
                  <a:avLst/>
                  <a:gdLst>
                    <a:gd name="T0" fmla="*/ 211 w 211"/>
                    <a:gd name="T1" fmla="*/ 192 h 200"/>
                    <a:gd name="T2" fmla="*/ 204 w 211"/>
                    <a:gd name="T3" fmla="*/ 200 h 200"/>
                    <a:gd name="T4" fmla="*/ 10 w 211"/>
                    <a:gd name="T5" fmla="*/ 200 h 200"/>
                    <a:gd name="T6" fmla="*/ 0 w 211"/>
                    <a:gd name="T7" fmla="*/ 190 h 200"/>
                    <a:gd name="T8" fmla="*/ 0 w 211"/>
                    <a:gd name="T9" fmla="*/ 7 h 200"/>
                    <a:gd name="T10" fmla="*/ 8 w 211"/>
                    <a:gd name="T11" fmla="*/ 0 h 200"/>
                    <a:gd name="T12" fmla="*/ 16 w 211"/>
                    <a:gd name="T13" fmla="*/ 7 h 200"/>
                    <a:gd name="T14" fmla="*/ 16 w 211"/>
                    <a:gd name="T15" fmla="*/ 174 h 200"/>
                    <a:gd name="T16" fmla="*/ 26 w 211"/>
                    <a:gd name="T17" fmla="*/ 184 h 200"/>
                    <a:gd name="T18" fmla="*/ 204 w 211"/>
                    <a:gd name="T19" fmla="*/ 184 h 200"/>
                    <a:gd name="T20" fmla="*/ 211 w 211"/>
                    <a:gd name="T21"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00">
                      <a:moveTo>
                        <a:pt x="211" y="192"/>
                      </a:moveTo>
                      <a:cubicBezTo>
                        <a:pt x="211" y="196"/>
                        <a:pt x="210" y="200"/>
                        <a:pt x="204" y="200"/>
                      </a:cubicBezTo>
                      <a:cubicBezTo>
                        <a:pt x="10" y="200"/>
                        <a:pt x="10" y="200"/>
                        <a:pt x="10" y="200"/>
                      </a:cubicBezTo>
                      <a:cubicBezTo>
                        <a:pt x="5" y="200"/>
                        <a:pt x="0" y="196"/>
                        <a:pt x="0" y="190"/>
                      </a:cubicBezTo>
                      <a:cubicBezTo>
                        <a:pt x="0" y="7"/>
                        <a:pt x="0" y="7"/>
                        <a:pt x="0" y="7"/>
                      </a:cubicBezTo>
                      <a:cubicBezTo>
                        <a:pt x="0" y="1"/>
                        <a:pt x="4" y="0"/>
                        <a:pt x="8" y="0"/>
                      </a:cubicBezTo>
                      <a:cubicBezTo>
                        <a:pt x="12" y="0"/>
                        <a:pt x="16" y="1"/>
                        <a:pt x="16" y="7"/>
                      </a:cubicBezTo>
                      <a:cubicBezTo>
                        <a:pt x="16" y="174"/>
                        <a:pt x="16" y="174"/>
                        <a:pt x="16" y="174"/>
                      </a:cubicBezTo>
                      <a:cubicBezTo>
                        <a:pt x="16" y="180"/>
                        <a:pt x="20" y="184"/>
                        <a:pt x="26" y="184"/>
                      </a:cubicBezTo>
                      <a:cubicBezTo>
                        <a:pt x="204" y="184"/>
                        <a:pt x="204" y="184"/>
                        <a:pt x="204" y="184"/>
                      </a:cubicBezTo>
                      <a:cubicBezTo>
                        <a:pt x="210" y="184"/>
                        <a:pt x="211" y="188"/>
                        <a:pt x="211" y="192"/>
                      </a:cubicBezTo>
                      <a:close/>
                    </a:path>
                  </a:pathLst>
                </a:custGeom>
                <a:grpFill/>
                <a:ln>
                  <a:solidFill>
                    <a:srgbClr val="4472C4"/>
                  </a:solidFill>
                </a:ln>
              </p:spPr>
              <p:txBody>
                <a:bodyPr vert="horz" wrap="square" lIns="91440" tIns="45720" rIns="91440" bIns="45720" numCol="1" anchor="t" anchorCtr="0" compatLnSpc="1"/>
                <a:lstStyle/>
                <a:p>
                  <a:endParaRPr lang="en-AU" sz="3025"/>
                </a:p>
              </p:txBody>
            </p:sp>
            <p:sp>
              <p:nvSpPr>
                <p:cNvPr id="137" name="Freeform 56"/>
                <p:cNvSpPr/>
                <p:nvPr/>
              </p:nvSpPr>
              <p:spPr bwMode="auto">
                <a:xfrm>
                  <a:off x="2768601" y="4524375"/>
                  <a:ext cx="347663" cy="300038"/>
                </a:xfrm>
                <a:custGeom>
                  <a:avLst/>
                  <a:gdLst>
                    <a:gd name="T0" fmla="*/ 160 w 164"/>
                    <a:gd name="T1" fmla="*/ 49 h 141"/>
                    <a:gd name="T2" fmla="*/ 164 w 164"/>
                    <a:gd name="T3" fmla="*/ 47 h 141"/>
                    <a:gd name="T4" fmla="*/ 160 w 164"/>
                    <a:gd name="T5" fmla="*/ 5 h 141"/>
                    <a:gd name="T6" fmla="*/ 155 w 164"/>
                    <a:gd name="T7" fmla="*/ 1 h 141"/>
                    <a:gd name="T8" fmla="*/ 116 w 164"/>
                    <a:gd name="T9" fmla="*/ 16 h 141"/>
                    <a:gd name="T10" fmla="*/ 115 w 164"/>
                    <a:gd name="T11" fmla="*/ 21 h 141"/>
                    <a:gd name="T12" fmla="*/ 122 w 164"/>
                    <a:gd name="T13" fmla="*/ 25 h 141"/>
                    <a:gd name="T14" fmla="*/ 124 w 164"/>
                    <a:gd name="T15" fmla="*/ 32 h 141"/>
                    <a:gd name="T16" fmla="*/ 94 w 164"/>
                    <a:gd name="T17" fmla="*/ 78 h 141"/>
                    <a:gd name="T18" fmla="*/ 87 w 164"/>
                    <a:gd name="T19" fmla="*/ 80 h 141"/>
                    <a:gd name="T20" fmla="*/ 40 w 164"/>
                    <a:gd name="T21" fmla="*/ 62 h 141"/>
                    <a:gd name="T22" fmla="*/ 32 w 164"/>
                    <a:gd name="T23" fmla="*/ 64 h 141"/>
                    <a:gd name="T24" fmla="*/ 3 w 164"/>
                    <a:gd name="T25" fmla="*/ 100 h 141"/>
                    <a:gd name="T26" fmla="*/ 0 w 164"/>
                    <a:gd name="T27" fmla="*/ 109 h 141"/>
                    <a:gd name="T28" fmla="*/ 0 w 164"/>
                    <a:gd name="T29" fmla="*/ 138 h 141"/>
                    <a:gd name="T30" fmla="*/ 3 w 164"/>
                    <a:gd name="T31" fmla="*/ 139 h 141"/>
                    <a:gd name="T32" fmla="*/ 40 w 164"/>
                    <a:gd name="T33" fmla="*/ 95 h 141"/>
                    <a:gd name="T34" fmla="*/ 48 w 164"/>
                    <a:gd name="T35" fmla="*/ 93 h 141"/>
                    <a:gd name="T36" fmla="*/ 95 w 164"/>
                    <a:gd name="T37" fmla="*/ 111 h 141"/>
                    <a:gd name="T38" fmla="*/ 103 w 164"/>
                    <a:gd name="T39" fmla="*/ 108 h 141"/>
                    <a:gd name="T40" fmla="*/ 145 w 164"/>
                    <a:gd name="T41" fmla="*/ 45 h 141"/>
                    <a:gd name="T42" fmla="*/ 152 w 164"/>
                    <a:gd name="T43" fmla="*/ 44 h 141"/>
                    <a:gd name="T44" fmla="*/ 160 w 164"/>
                    <a:gd name="T45" fmla="*/ 4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4" h="141">
                      <a:moveTo>
                        <a:pt x="160" y="49"/>
                      </a:moveTo>
                      <a:cubicBezTo>
                        <a:pt x="163" y="51"/>
                        <a:pt x="164" y="50"/>
                        <a:pt x="164" y="47"/>
                      </a:cubicBezTo>
                      <a:cubicBezTo>
                        <a:pt x="160" y="5"/>
                        <a:pt x="160" y="5"/>
                        <a:pt x="160" y="5"/>
                      </a:cubicBezTo>
                      <a:cubicBezTo>
                        <a:pt x="160" y="2"/>
                        <a:pt x="158" y="0"/>
                        <a:pt x="155" y="1"/>
                      </a:cubicBezTo>
                      <a:cubicBezTo>
                        <a:pt x="116" y="16"/>
                        <a:pt x="116" y="16"/>
                        <a:pt x="116" y="16"/>
                      </a:cubicBezTo>
                      <a:cubicBezTo>
                        <a:pt x="113" y="17"/>
                        <a:pt x="113" y="19"/>
                        <a:pt x="115" y="21"/>
                      </a:cubicBezTo>
                      <a:cubicBezTo>
                        <a:pt x="122" y="25"/>
                        <a:pt x="122" y="25"/>
                        <a:pt x="122" y="25"/>
                      </a:cubicBezTo>
                      <a:cubicBezTo>
                        <a:pt x="125" y="27"/>
                        <a:pt x="125" y="30"/>
                        <a:pt x="124" y="32"/>
                      </a:cubicBezTo>
                      <a:cubicBezTo>
                        <a:pt x="94" y="78"/>
                        <a:pt x="94" y="78"/>
                        <a:pt x="94" y="78"/>
                      </a:cubicBezTo>
                      <a:cubicBezTo>
                        <a:pt x="92" y="80"/>
                        <a:pt x="89" y="81"/>
                        <a:pt x="87" y="80"/>
                      </a:cubicBezTo>
                      <a:cubicBezTo>
                        <a:pt x="40" y="62"/>
                        <a:pt x="40" y="62"/>
                        <a:pt x="40" y="62"/>
                      </a:cubicBezTo>
                      <a:cubicBezTo>
                        <a:pt x="37" y="61"/>
                        <a:pt x="34" y="62"/>
                        <a:pt x="32" y="64"/>
                      </a:cubicBezTo>
                      <a:cubicBezTo>
                        <a:pt x="3" y="100"/>
                        <a:pt x="3" y="100"/>
                        <a:pt x="3" y="100"/>
                      </a:cubicBezTo>
                      <a:cubicBezTo>
                        <a:pt x="1" y="102"/>
                        <a:pt x="0" y="106"/>
                        <a:pt x="0" y="109"/>
                      </a:cubicBezTo>
                      <a:cubicBezTo>
                        <a:pt x="0" y="138"/>
                        <a:pt x="0" y="138"/>
                        <a:pt x="0" y="138"/>
                      </a:cubicBezTo>
                      <a:cubicBezTo>
                        <a:pt x="0" y="140"/>
                        <a:pt x="1" y="141"/>
                        <a:pt x="3" y="139"/>
                      </a:cubicBezTo>
                      <a:cubicBezTo>
                        <a:pt x="40" y="95"/>
                        <a:pt x="40" y="95"/>
                        <a:pt x="40" y="95"/>
                      </a:cubicBezTo>
                      <a:cubicBezTo>
                        <a:pt x="42" y="93"/>
                        <a:pt x="46" y="92"/>
                        <a:pt x="48" y="93"/>
                      </a:cubicBezTo>
                      <a:cubicBezTo>
                        <a:pt x="95" y="111"/>
                        <a:pt x="95" y="111"/>
                        <a:pt x="95" y="111"/>
                      </a:cubicBezTo>
                      <a:cubicBezTo>
                        <a:pt x="98" y="112"/>
                        <a:pt x="101" y="111"/>
                        <a:pt x="103" y="108"/>
                      </a:cubicBezTo>
                      <a:cubicBezTo>
                        <a:pt x="145" y="45"/>
                        <a:pt x="145" y="45"/>
                        <a:pt x="145" y="45"/>
                      </a:cubicBezTo>
                      <a:cubicBezTo>
                        <a:pt x="146" y="43"/>
                        <a:pt x="149" y="42"/>
                        <a:pt x="152" y="44"/>
                      </a:cubicBezTo>
                      <a:lnTo>
                        <a:pt x="160" y="49"/>
                      </a:lnTo>
                      <a:close/>
                    </a:path>
                  </a:pathLst>
                </a:custGeom>
                <a:grpFill/>
                <a:ln>
                  <a:solidFill>
                    <a:srgbClr val="4472C4"/>
                  </a:solidFill>
                </a:ln>
              </p:spPr>
              <p:txBody>
                <a:bodyPr vert="horz" wrap="square" lIns="91440" tIns="45720" rIns="91440" bIns="45720" numCol="1" anchor="t" anchorCtr="0" compatLnSpc="1"/>
                <a:lstStyle/>
                <a:p>
                  <a:endParaRPr lang="en-AU" sz="3025"/>
                </a:p>
              </p:txBody>
            </p:sp>
          </p:grpSp>
        </p:grpSp>
        <p:grpSp>
          <p:nvGrpSpPr>
            <p:cNvPr id="48" name="组合 47"/>
            <p:cNvGrpSpPr/>
            <p:nvPr/>
          </p:nvGrpSpPr>
          <p:grpSpPr>
            <a:xfrm>
              <a:off x="6358747" y="2636518"/>
              <a:ext cx="3707670" cy="874800"/>
              <a:chOff x="6810479" y="2564630"/>
              <a:chExt cx="3707670" cy="1218763"/>
            </a:xfrm>
          </p:grpSpPr>
          <p:grpSp>
            <p:nvGrpSpPr>
              <p:cNvPr id="377" name="组合 376"/>
              <p:cNvGrpSpPr/>
              <p:nvPr/>
            </p:nvGrpSpPr>
            <p:grpSpPr>
              <a:xfrm flipH="1">
                <a:off x="6810479" y="2564630"/>
                <a:ext cx="3707670" cy="1218763"/>
                <a:chOff x="2788682" y="2899561"/>
                <a:chExt cx="3648156" cy="1218762"/>
              </a:xfrm>
            </p:grpSpPr>
            <p:grpSp>
              <p:nvGrpSpPr>
                <p:cNvPr id="378" name="Group 14"/>
                <p:cNvGrpSpPr/>
                <p:nvPr/>
              </p:nvGrpSpPr>
              <p:grpSpPr>
                <a:xfrm>
                  <a:off x="2788682" y="2899561"/>
                  <a:ext cx="3648156" cy="1218762"/>
                  <a:chOff x="2319457" y="2108200"/>
                  <a:chExt cx="7888169" cy="2635250"/>
                </a:xfrm>
              </p:grpSpPr>
              <p:sp>
                <p:nvSpPr>
                  <p:cNvPr id="384" name="Freeform 5"/>
                  <p:cNvSpPr/>
                  <p:nvPr/>
                </p:nvSpPr>
                <p:spPr bwMode="auto">
                  <a:xfrm>
                    <a:off x="9186863" y="2108200"/>
                    <a:ext cx="1020763" cy="2635250"/>
                  </a:xfrm>
                  <a:custGeom>
                    <a:avLst/>
                    <a:gdLst>
                      <a:gd name="T0" fmla="*/ 0 w 643"/>
                      <a:gd name="T1" fmla="*/ 1660 h 1660"/>
                      <a:gd name="T2" fmla="*/ 0 w 643"/>
                      <a:gd name="T3" fmla="*/ 0 h 1660"/>
                      <a:gd name="T4" fmla="*/ 643 w 643"/>
                      <a:gd name="T5" fmla="*/ 301 h 1660"/>
                      <a:gd name="T6" fmla="*/ 643 w 643"/>
                      <a:gd name="T7" fmla="*/ 1359 h 1660"/>
                      <a:gd name="T8" fmla="*/ 0 w 643"/>
                      <a:gd name="T9" fmla="*/ 1660 h 1660"/>
                    </a:gdLst>
                    <a:ahLst/>
                    <a:cxnLst>
                      <a:cxn ang="0">
                        <a:pos x="T0" y="T1"/>
                      </a:cxn>
                      <a:cxn ang="0">
                        <a:pos x="T2" y="T3"/>
                      </a:cxn>
                      <a:cxn ang="0">
                        <a:pos x="T4" y="T5"/>
                      </a:cxn>
                      <a:cxn ang="0">
                        <a:pos x="T6" y="T7"/>
                      </a:cxn>
                      <a:cxn ang="0">
                        <a:pos x="T8" y="T9"/>
                      </a:cxn>
                    </a:cxnLst>
                    <a:rect l="0" t="0" r="r" b="b"/>
                    <a:pathLst>
                      <a:path w="643" h="1660">
                        <a:moveTo>
                          <a:pt x="0" y="1660"/>
                        </a:moveTo>
                        <a:lnTo>
                          <a:pt x="0" y="0"/>
                        </a:lnTo>
                        <a:lnTo>
                          <a:pt x="643" y="301"/>
                        </a:lnTo>
                        <a:lnTo>
                          <a:pt x="643" y="1359"/>
                        </a:lnTo>
                        <a:lnTo>
                          <a:pt x="0" y="1660"/>
                        </a:lnTo>
                        <a:close/>
                      </a:path>
                    </a:pathLst>
                  </a:custGeom>
                  <a:solidFill>
                    <a:schemeClr val="accent2">
                      <a:lumMod val="75000"/>
                    </a:schemeClr>
                  </a:solidFill>
                  <a:ln>
                    <a:no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385" name="Freeform 6"/>
                  <p:cNvSpPr/>
                  <p:nvPr/>
                </p:nvSpPr>
                <p:spPr bwMode="auto">
                  <a:xfrm>
                    <a:off x="2882900" y="2579688"/>
                    <a:ext cx="7324725" cy="169227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close/>
                      </a:path>
                    </a:pathLst>
                  </a:custGeom>
                  <a:solidFill>
                    <a:schemeClr val="accent2"/>
                  </a:solidFill>
                  <a:ln>
                    <a:no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386" name="Freeform 7"/>
                  <p:cNvSpPr/>
                  <p:nvPr/>
                </p:nvSpPr>
                <p:spPr bwMode="auto">
                  <a:xfrm>
                    <a:off x="2882900" y="2579688"/>
                    <a:ext cx="7324725" cy="169227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387" name="Freeform 8"/>
                  <p:cNvSpPr/>
                  <p:nvPr/>
                </p:nvSpPr>
                <p:spPr bwMode="auto">
                  <a:xfrm>
                    <a:off x="2882900" y="2579688"/>
                    <a:ext cx="5619750" cy="169227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close/>
                      </a:path>
                    </a:pathLst>
                  </a:custGeom>
                  <a:solidFill>
                    <a:schemeClr val="accent2">
                      <a:lumMod val="75000"/>
                    </a:schemeClr>
                  </a:solidFill>
                  <a:ln>
                    <a:no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388" name="Freeform 9"/>
                  <p:cNvSpPr/>
                  <p:nvPr/>
                </p:nvSpPr>
                <p:spPr bwMode="auto">
                  <a:xfrm>
                    <a:off x="2882900" y="2579688"/>
                    <a:ext cx="5619750" cy="169227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389" name="Oval 10"/>
                  <p:cNvSpPr>
                    <a:spLocks noChangeArrowheads="1"/>
                  </p:cNvSpPr>
                  <p:nvPr/>
                </p:nvSpPr>
                <p:spPr bwMode="auto">
                  <a:xfrm>
                    <a:off x="2319457" y="2341941"/>
                    <a:ext cx="1531820" cy="2168930"/>
                  </a:xfrm>
                  <a:prstGeom prst="ellipse">
                    <a:avLst/>
                  </a:prstGeom>
                  <a:solidFill>
                    <a:schemeClr val="bg1"/>
                  </a:solidFill>
                  <a:ln w="28575">
                    <a:solidFill>
                      <a:schemeClr val="accent2"/>
                    </a:solid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sp>
              <p:nvSpPr>
                <p:cNvPr id="380" name="Inhaltsplatzhalter 4"/>
                <p:cNvSpPr txBox="1"/>
                <p:nvPr/>
              </p:nvSpPr>
              <p:spPr>
                <a:xfrm>
                  <a:off x="3961747" y="3315919"/>
                  <a:ext cx="1819548" cy="369332"/>
                </a:xfrm>
                <a:prstGeom prst="rect">
                  <a:avLst/>
                </a:prstGeom>
              </p:spPr>
              <p:txBody>
                <a:bodyPr wrap="square" lIns="0" tIns="0" rIns="0" bIns="0" anchor="ctr">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400" b="1"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8.3~8.6</a:t>
                  </a:r>
                  <a:r>
                    <a:rPr lang="en-US" altLang="zh-CN" sz="2400" b="1"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-bit</a:t>
                  </a:r>
                  <a:endParaRPr lang="en-US" sz="2400" b="1"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sp>
            <p:nvSpPr>
              <p:cNvPr id="139" name="Freeform 137"/>
              <p:cNvSpPr>
                <a:spLocks noEditPoints="1"/>
              </p:cNvSpPr>
              <p:nvPr/>
            </p:nvSpPr>
            <p:spPr bwMode="auto">
              <a:xfrm>
                <a:off x="9954565" y="2966847"/>
                <a:ext cx="407167" cy="353178"/>
              </a:xfrm>
              <a:custGeom>
                <a:avLst/>
                <a:gdLst>
                  <a:gd name="T0" fmla="*/ 62 w 401"/>
                  <a:gd name="T1" fmla="*/ 116 h 357"/>
                  <a:gd name="T2" fmla="*/ 117 w 401"/>
                  <a:gd name="T3" fmla="*/ 135 h 357"/>
                  <a:gd name="T4" fmla="*/ 124 w 401"/>
                  <a:gd name="T5" fmla="*/ 133 h 357"/>
                  <a:gd name="T6" fmla="*/ 155 w 401"/>
                  <a:gd name="T7" fmla="*/ 106 h 357"/>
                  <a:gd name="T8" fmla="*/ 156 w 401"/>
                  <a:gd name="T9" fmla="*/ 100 h 357"/>
                  <a:gd name="T10" fmla="*/ 141 w 401"/>
                  <a:gd name="T11" fmla="*/ 81 h 357"/>
                  <a:gd name="T12" fmla="*/ 219 w 401"/>
                  <a:gd name="T13" fmla="*/ 1 h 357"/>
                  <a:gd name="T14" fmla="*/ 160 w 401"/>
                  <a:gd name="T15" fmla="*/ 1 h 357"/>
                  <a:gd name="T16" fmla="*/ 86 w 401"/>
                  <a:gd name="T17" fmla="*/ 39 h 357"/>
                  <a:gd name="T18" fmla="*/ 55 w 401"/>
                  <a:gd name="T19" fmla="*/ 63 h 357"/>
                  <a:gd name="T20" fmla="*/ 43 w 401"/>
                  <a:gd name="T21" fmla="*/ 90 h 357"/>
                  <a:gd name="T22" fmla="*/ 18 w 401"/>
                  <a:gd name="T23" fmla="*/ 98 h 357"/>
                  <a:gd name="T24" fmla="*/ 3 w 401"/>
                  <a:gd name="T25" fmla="*/ 110 h 357"/>
                  <a:gd name="T26" fmla="*/ 2 w 401"/>
                  <a:gd name="T27" fmla="*/ 120 h 357"/>
                  <a:gd name="T28" fmla="*/ 30 w 401"/>
                  <a:gd name="T29" fmla="*/ 150 h 357"/>
                  <a:gd name="T30" fmla="*/ 41 w 401"/>
                  <a:gd name="T31" fmla="*/ 152 h 357"/>
                  <a:gd name="T32" fmla="*/ 55 w 401"/>
                  <a:gd name="T33" fmla="*/ 139 h 357"/>
                  <a:gd name="T34" fmla="*/ 62 w 401"/>
                  <a:gd name="T35" fmla="*/ 116 h 357"/>
                  <a:gd name="T36" fmla="*/ 177 w 401"/>
                  <a:gd name="T37" fmla="*/ 126 h 357"/>
                  <a:gd name="T38" fmla="*/ 169 w 401"/>
                  <a:gd name="T39" fmla="*/ 125 h 357"/>
                  <a:gd name="T40" fmla="*/ 140 w 401"/>
                  <a:gd name="T41" fmla="*/ 150 h 357"/>
                  <a:gd name="T42" fmla="*/ 139 w 401"/>
                  <a:gd name="T43" fmla="*/ 158 h 357"/>
                  <a:gd name="T44" fmla="*/ 305 w 401"/>
                  <a:gd name="T45" fmla="*/ 347 h 357"/>
                  <a:gd name="T46" fmla="*/ 320 w 401"/>
                  <a:gd name="T47" fmla="*/ 348 h 357"/>
                  <a:gd name="T48" fmla="*/ 340 w 401"/>
                  <a:gd name="T49" fmla="*/ 332 h 357"/>
                  <a:gd name="T50" fmla="*/ 341 w 401"/>
                  <a:gd name="T51" fmla="*/ 317 h 357"/>
                  <a:gd name="T52" fmla="*/ 177 w 401"/>
                  <a:gd name="T53" fmla="*/ 126 h 357"/>
                  <a:gd name="T54" fmla="*/ 398 w 401"/>
                  <a:gd name="T55" fmla="*/ 46 h 357"/>
                  <a:gd name="T56" fmla="*/ 389 w 401"/>
                  <a:gd name="T57" fmla="*/ 42 h 357"/>
                  <a:gd name="T58" fmla="*/ 369 w 401"/>
                  <a:gd name="T59" fmla="*/ 72 h 357"/>
                  <a:gd name="T60" fmla="*/ 331 w 401"/>
                  <a:gd name="T61" fmla="*/ 80 h 357"/>
                  <a:gd name="T62" fmla="*/ 320 w 401"/>
                  <a:gd name="T63" fmla="*/ 45 h 357"/>
                  <a:gd name="T64" fmla="*/ 338 w 401"/>
                  <a:gd name="T65" fmla="*/ 13 h 357"/>
                  <a:gd name="T66" fmla="*/ 330 w 401"/>
                  <a:gd name="T67" fmla="*/ 6 h 357"/>
                  <a:gd name="T68" fmla="*/ 274 w 401"/>
                  <a:gd name="T69" fmla="*/ 51 h 357"/>
                  <a:gd name="T70" fmla="*/ 257 w 401"/>
                  <a:gd name="T71" fmla="*/ 121 h 357"/>
                  <a:gd name="T72" fmla="*/ 230 w 401"/>
                  <a:gd name="T73" fmla="*/ 149 h 357"/>
                  <a:gd name="T74" fmla="*/ 257 w 401"/>
                  <a:gd name="T75" fmla="*/ 181 h 357"/>
                  <a:gd name="T76" fmla="*/ 290 w 401"/>
                  <a:gd name="T77" fmla="*/ 149 h 357"/>
                  <a:gd name="T78" fmla="*/ 330 w 401"/>
                  <a:gd name="T79" fmla="*/ 137 h 357"/>
                  <a:gd name="T80" fmla="*/ 391 w 401"/>
                  <a:gd name="T81" fmla="*/ 112 h 357"/>
                  <a:gd name="T82" fmla="*/ 398 w 401"/>
                  <a:gd name="T83" fmla="*/ 46 h 357"/>
                  <a:gd name="T84" fmla="*/ 55 w 401"/>
                  <a:gd name="T85" fmla="*/ 319 h 357"/>
                  <a:gd name="T86" fmla="*/ 55 w 401"/>
                  <a:gd name="T87" fmla="*/ 334 h 357"/>
                  <a:gd name="T88" fmla="*/ 74 w 401"/>
                  <a:gd name="T89" fmla="*/ 353 h 357"/>
                  <a:gd name="T90" fmla="*/ 89 w 401"/>
                  <a:gd name="T91" fmla="*/ 351 h 357"/>
                  <a:gd name="T92" fmla="*/ 187 w 401"/>
                  <a:gd name="T93" fmla="*/ 254 h 357"/>
                  <a:gd name="T94" fmla="*/ 157 w 401"/>
                  <a:gd name="T95" fmla="*/ 220 h 357"/>
                  <a:gd name="T96" fmla="*/ 55 w 401"/>
                  <a:gd name="T97" fmla="*/ 319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1" h="357">
                    <a:moveTo>
                      <a:pt x="62" y="116"/>
                    </a:moveTo>
                    <a:cubicBezTo>
                      <a:pt x="81" y="101"/>
                      <a:pt x="97" y="111"/>
                      <a:pt x="117" y="135"/>
                    </a:cubicBezTo>
                    <a:cubicBezTo>
                      <a:pt x="120" y="138"/>
                      <a:pt x="123" y="135"/>
                      <a:pt x="124" y="133"/>
                    </a:cubicBezTo>
                    <a:cubicBezTo>
                      <a:pt x="126" y="132"/>
                      <a:pt x="154" y="107"/>
                      <a:pt x="155" y="106"/>
                    </a:cubicBezTo>
                    <a:cubicBezTo>
                      <a:pt x="156" y="105"/>
                      <a:pt x="158" y="102"/>
                      <a:pt x="156" y="100"/>
                    </a:cubicBezTo>
                    <a:cubicBezTo>
                      <a:pt x="154" y="98"/>
                      <a:pt x="146" y="88"/>
                      <a:pt x="141" y="81"/>
                    </a:cubicBezTo>
                    <a:cubicBezTo>
                      <a:pt x="105" y="34"/>
                      <a:pt x="240" y="2"/>
                      <a:pt x="219" y="1"/>
                    </a:cubicBezTo>
                    <a:cubicBezTo>
                      <a:pt x="208" y="1"/>
                      <a:pt x="166" y="0"/>
                      <a:pt x="160" y="1"/>
                    </a:cubicBezTo>
                    <a:cubicBezTo>
                      <a:pt x="134" y="4"/>
                      <a:pt x="102" y="28"/>
                      <a:pt x="86" y="39"/>
                    </a:cubicBezTo>
                    <a:cubicBezTo>
                      <a:pt x="64" y="53"/>
                      <a:pt x="57" y="62"/>
                      <a:pt x="55" y="63"/>
                    </a:cubicBezTo>
                    <a:cubicBezTo>
                      <a:pt x="49" y="68"/>
                      <a:pt x="54" y="80"/>
                      <a:pt x="43" y="90"/>
                    </a:cubicBezTo>
                    <a:cubicBezTo>
                      <a:pt x="32" y="100"/>
                      <a:pt x="25" y="92"/>
                      <a:pt x="18" y="98"/>
                    </a:cubicBezTo>
                    <a:cubicBezTo>
                      <a:pt x="15" y="101"/>
                      <a:pt x="5" y="108"/>
                      <a:pt x="3" y="110"/>
                    </a:cubicBezTo>
                    <a:cubicBezTo>
                      <a:pt x="0" y="113"/>
                      <a:pt x="0" y="117"/>
                      <a:pt x="2" y="120"/>
                    </a:cubicBezTo>
                    <a:cubicBezTo>
                      <a:pt x="2" y="120"/>
                      <a:pt x="28" y="148"/>
                      <a:pt x="30" y="150"/>
                    </a:cubicBezTo>
                    <a:cubicBezTo>
                      <a:pt x="32" y="153"/>
                      <a:pt x="38" y="155"/>
                      <a:pt x="41" y="152"/>
                    </a:cubicBezTo>
                    <a:cubicBezTo>
                      <a:pt x="45" y="149"/>
                      <a:pt x="54" y="141"/>
                      <a:pt x="55" y="139"/>
                    </a:cubicBezTo>
                    <a:cubicBezTo>
                      <a:pt x="57" y="138"/>
                      <a:pt x="54" y="122"/>
                      <a:pt x="62" y="116"/>
                    </a:cubicBezTo>
                    <a:close/>
                    <a:moveTo>
                      <a:pt x="177" y="126"/>
                    </a:moveTo>
                    <a:cubicBezTo>
                      <a:pt x="174" y="123"/>
                      <a:pt x="171" y="123"/>
                      <a:pt x="169" y="125"/>
                    </a:cubicBezTo>
                    <a:cubicBezTo>
                      <a:pt x="140" y="150"/>
                      <a:pt x="140" y="150"/>
                      <a:pt x="140" y="150"/>
                    </a:cubicBezTo>
                    <a:cubicBezTo>
                      <a:pt x="138" y="152"/>
                      <a:pt x="137" y="156"/>
                      <a:pt x="139" y="158"/>
                    </a:cubicBezTo>
                    <a:cubicBezTo>
                      <a:pt x="305" y="347"/>
                      <a:pt x="305" y="347"/>
                      <a:pt x="305" y="347"/>
                    </a:cubicBezTo>
                    <a:cubicBezTo>
                      <a:pt x="309" y="352"/>
                      <a:pt x="316" y="352"/>
                      <a:pt x="320" y="348"/>
                    </a:cubicBezTo>
                    <a:cubicBezTo>
                      <a:pt x="340" y="332"/>
                      <a:pt x="340" y="332"/>
                      <a:pt x="340" y="332"/>
                    </a:cubicBezTo>
                    <a:cubicBezTo>
                      <a:pt x="344" y="328"/>
                      <a:pt x="345" y="321"/>
                      <a:pt x="341" y="317"/>
                    </a:cubicBezTo>
                    <a:lnTo>
                      <a:pt x="177" y="126"/>
                    </a:lnTo>
                    <a:close/>
                    <a:moveTo>
                      <a:pt x="398" y="46"/>
                    </a:moveTo>
                    <a:cubicBezTo>
                      <a:pt x="396" y="36"/>
                      <a:pt x="391" y="38"/>
                      <a:pt x="389" y="42"/>
                    </a:cubicBezTo>
                    <a:cubicBezTo>
                      <a:pt x="386" y="46"/>
                      <a:pt x="374" y="64"/>
                      <a:pt x="369" y="72"/>
                    </a:cubicBezTo>
                    <a:cubicBezTo>
                      <a:pt x="364" y="80"/>
                      <a:pt x="353" y="96"/>
                      <a:pt x="331" y="80"/>
                    </a:cubicBezTo>
                    <a:cubicBezTo>
                      <a:pt x="308" y="64"/>
                      <a:pt x="316" y="53"/>
                      <a:pt x="320" y="45"/>
                    </a:cubicBezTo>
                    <a:cubicBezTo>
                      <a:pt x="324" y="38"/>
                      <a:pt x="336" y="16"/>
                      <a:pt x="338" y="13"/>
                    </a:cubicBezTo>
                    <a:cubicBezTo>
                      <a:pt x="340" y="11"/>
                      <a:pt x="338" y="3"/>
                      <a:pt x="330" y="6"/>
                    </a:cubicBezTo>
                    <a:cubicBezTo>
                      <a:pt x="323" y="9"/>
                      <a:pt x="280" y="27"/>
                      <a:pt x="274" y="51"/>
                    </a:cubicBezTo>
                    <a:cubicBezTo>
                      <a:pt x="268" y="76"/>
                      <a:pt x="279" y="99"/>
                      <a:pt x="257" y="121"/>
                    </a:cubicBezTo>
                    <a:cubicBezTo>
                      <a:pt x="230" y="149"/>
                      <a:pt x="230" y="149"/>
                      <a:pt x="230" y="149"/>
                    </a:cubicBezTo>
                    <a:cubicBezTo>
                      <a:pt x="257" y="181"/>
                      <a:pt x="257" y="181"/>
                      <a:pt x="257" y="181"/>
                    </a:cubicBezTo>
                    <a:cubicBezTo>
                      <a:pt x="290" y="149"/>
                      <a:pt x="290" y="149"/>
                      <a:pt x="290" y="149"/>
                    </a:cubicBezTo>
                    <a:cubicBezTo>
                      <a:pt x="298" y="141"/>
                      <a:pt x="315" y="134"/>
                      <a:pt x="330" y="137"/>
                    </a:cubicBezTo>
                    <a:cubicBezTo>
                      <a:pt x="363" y="144"/>
                      <a:pt x="381" y="132"/>
                      <a:pt x="391" y="112"/>
                    </a:cubicBezTo>
                    <a:cubicBezTo>
                      <a:pt x="401" y="94"/>
                      <a:pt x="399" y="56"/>
                      <a:pt x="398" y="46"/>
                    </a:cubicBezTo>
                    <a:close/>
                    <a:moveTo>
                      <a:pt x="55" y="319"/>
                    </a:moveTo>
                    <a:cubicBezTo>
                      <a:pt x="50" y="323"/>
                      <a:pt x="50" y="330"/>
                      <a:pt x="55" y="334"/>
                    </a:cubicBezTo>
                    <a:cubicBezTo>
                      <a:pt x="74" y="353"/>
                      <a:pt x="74" y="353"/>
                      <a:pt x="74" y="353"/>
                    </a:cubicBezTo>
                    <a:cubicBezTo>
                      <a:pt x="78" y="357"/>
                      <a:pt x="84" y="355"/>
                      <a:pt x="89" y="351"/>
                    </a:cubicBezTo>
                    <a:cubicBezTo>
                      <a:pt x="187" y="254"/>
                      <a:pt x="187" y="254"/>
                      <a:pt x="187" y="254"/>
                    </a:cubicBezTo>
                    <a:cubicBezTo>
                      <a:pt x="157" y="220"/>
                      <a:pt x="157" y="220"/>
                      <a:pt x="157" y="220"/>
                    </a:cubicBezTo>
                    <a:lnTo>
                      <a:pt x="55" y="319"/>
                    </a:lnTo>
                    <a:close/>
                  </a:path>
                </a:pathLst>
              </a:custGeom>
              <a:solidFill>
                <a:srgbClr val="ED7D31"/>
              </a:solidFill>
              <a:ln>
                <a:noFill/>
              </a:ln>
            </p:spPr>
            <p:txBody>
              <a:bodyPr vert="horz" wrap="square" lIns="91440" tIns="45720" rIns="91440" bIns="45720" numCol="1" anchor="t" anchorCtr="0" compatLnSpc="1"/>
              <a:lstStyle/>
              <a:p>
                <a:endParaRPr lang="en-AU" sz="3025"/>
              </a:p>
            </p:txBody>
          </p:sp>
        </p:grpSp>
        <p:grpSp>
          <p:nvGrpSpPr>
            <p:cNvPr id="39" name="组合 38"/>
            <p:cNvGrpSpPr/>
            <p:nvPr/>
          </p:nvGrpSpPr>
          <p:grpSpPr>
            <a:xfrm>
              <a:off x="2095838" y="3764271"/>
              <a:ext cx="3777768" cy="874800"/>
              <a:chOff x="1556773" y="3719823"/>
              <a:chExt cx="3777768" cy="1218763"/>
            </a:xfrm>
          </p:grpSpPr>
          <p:grpSp>
            <p:nvGrpSpPr>
              <p:cNvPr id="6" name="组合 5"/>
              <p:cNvGrpSpPr/>
              <p:nvPr/>
            </p:nvGrpSpPr>
            <p:grpSpPr>
              <a:xfrm>
                <a:off x="1556773" y="3719823"/>
                <a:ext cx="3777768" cy="1218763"/>
                <a:chOff x="1772187" y="4054754"/>
                <a:chExt cx="3777768" cy="1218762"/>
              </a:xfrm>
            </p:grpSpPr>
            <p:grpSp>
              <p:nvGrpSpPr>
                <p:cNvPr id="31" name="Group 30"/>
                <p:cNvGrpSpPr/>
                <p:nvPr/>
              </p:nvGrpSpPr>
              <p:grpSpPr>
                <a:xfrm>
                  <a:off x="1772187" y="4054754"/>
                  <a:ext cx="3777768" cy="1218762"/>
                  <a:chOff x="1793353" y="4667281"/>
                  <a:chExt cx="4808471" cy="1551282"/>
                </a:xfrm>
              </p:grpSpPr>
              <p:sp>
                <p:nvSpPr>
                  <p:cNvPr id="24" name="Freeform 5"/>
                  <p:cNvSpPr/>
                  <p:nvPr/>
                </p:nvSpPr>
                <p:spPr bwMode="auto">
                  <a:xfrm>
                    <a:off x="6000935" y="4667281"/>
                    <a:ext cx="600889" cy="1551282"/>
                  </a:xfrm>
                  <a:custGeom>
                    <a:avLst/>
                    <a:gdLst>
                      <a:gd name="T0" fmla="*/ 0 w 643"/>
                      <a:gd name="T1" fmla="*/ 1660 h 1660"/>
                      <a:gd name="T2" fmla="*/ 0 w 643"/>
                      <a:gd name="T3" fmla="*/ 0 h 1660"/>
                      <a:gd name="T4" fmla="*/ 643 w 643"/>
                      <a:gd name="T5" fmla="*/ 301 h 1660"/>
                      <a:gd name="T6" fmla="*/ 643 w 643"/>
                      <a:gd name="T7" fmla="*/ 1359 h 1660"/>
                      <a:gd name="T8" fmla="*/ 0 w 643"/>
                      <a:gd name="T9" fmla="*/ 1660 h 1660"/>
                    </a:gdLst>
                    <a:ahLst/>
                    <a:cxnLst>
                      <a:cxn ang="0">
                        <a:pos x="T0" y="T1"/>
                      </a:cxn>
                      <a:cxn ang="0">
                        <a:pos x="T2" y="T3"/>
                      </a:cxn>
                      <a:cxn ang="0">
                        <a:pos x="T4" y="T5"/>
                      </a:cxn>
                      <a:cxn ang="0">
                        <a:pos x="T6" y="T7"/>
                      </a:cxn>
                      <a:cxn ang="0">
                        <a:pos x="T8" y="T9"/>
                      </a:cxn>
                    </a:cxnLst>
                    <a:rect l="0" t="0" r="r" b="b"/>
                    <a:pathLst>
                      <a:path w="643" h="1660">
                        <a:moveTo>
                          <a:pt x="0" y="1660"/>
                        </a:moveTo>
                        <a:lnTo>
                          <a:pt x="0" y="0"/>
                        </a:lnTo>
                        <a:lnTo>
                          <a:pt x="643" y="301"/>
                        </a:lnTo>
                        <a:lnTo>
                          <a:pt x="643" y="1359"/>
                        </a:lnTo>
                        <a:lnTo>
                          <a:pt x="0" y="1660"/>
                        </a:lnTo>
                        <a:close/>
                      </a:path>
                    </a:pathLst>
                  </a:custGeom>
                  <a:solidFill>
                    <a:schemeClr val="accent3">
                      <a:lumMod val="75000"/>
                    </a:schemeClr>
                  </a:solidFill>
                  <a:ln>
                    <a:no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25" name="Freeform 6"/>
                  <p:cNvSpPr/>
                  <p:nvPr/>
                </p:nvSpPr>
                <p:spPr bwMode="auto">
                  <a:xfrm>
                    <a:off x="2290006" y="4944830"/>
                    <a:ext cx="4311817" cy="99618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close/>
                      </a:path>
                    </a:pathLst>
                  </a:custGeom>
                  <a:solidFill>
                    <a:schemeClr val="accent3"/>
                  </a:solidFill>
                  <a:ln>
                    <a:no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26" name="Freeform 7"/>
                  <p:cNvSpPr/>
                  <p:nvPr/>
                </p:nvSpPr>
                <p:spPr bwMode="auto">
                  <a:xfrm>
                    <a:off x="2290006" y="4944830"/>
                    <a:ext cx="4311817" cy="99618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27" name="Freeform 8"/>
                  <p:cNvSpPr/>
                  <p:nvPr/>
                </p:nvSpPr>
                <p:spPr bwMode="auto">
                  <a:xfrm>
                    <a:off x="2290006" y="4944831"/>
                    <a:ext cx="3308156" cy="996184"/>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close/>
                      </a:path>
                    </a:pathLst>
                  </a:custGeom>
                  <a:solidFill>
                    <a:schemeClr val="accent3">
                      <a:lumMod val="75000"/>
                    </a:schemeClr>
                  </a:solidFill>
                  <a:ln>
                    <a:no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28" name="Freeform 9"/>
                  <p:cNvSpPr/>
                  <p:nvPr/>
                </p:nvSpPr>
                <p:spPr bwMode="auto">
                  <a:xfrm>
                    <a:off x="2290006" y="4944830"/>
                    <a:ext cx="3308156" cy="99618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29" name="Oval 10"/>
                  <p:cNvSpPr>
                    <a:spLocks noChangeArrowheads="1"/>
                  </p:cNvSpPr>
                  <p:nvPr/>
                </p:nvSpPr>
                <p:spPr bwMode="auto">
                  <a:xfrm>
                    <a:off x="1793353" y="4738876"/>
                    <a:ext cx="916440" cy="1276775"/>
                  </a:xfrm>
                  <a:prstGeom prst="ellipse">
                    <a:avLst/>
                  </a:prstGeom>
                  <a:solidFill>
                    <a:schemeClr val="bg1"/>
                  </a:solidFill>
                  <a:ln w="28575">
                    <a:solidFill>
                      <a:schemeClr val="accent3"/>
                    </a:solid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sp>
              <p:nvSpPr>
                <p:cNvPr id="63" name="Inhaltsplatzhalter 4"/>
                <p:cNvSpPr txBox="1"/>
                <p:nvPr/>
              </p:nvSpPr>
              <p:spPr>
                <a:xfrm>
                  <a:off x="3051146" y="4446186"/>
                  <a:ext cx="1678843" cy="369332"/>
                </a:xfrm>
                <a:prstGeom prst="rect">
                  <a:avLst/>
                </a:prstGeom>
              </p:spPr>
              <p:txBody>
                <a:bodyPr wrap="square" lIns="0" tIns="0" rIns="0" bIns="0" anchor="ctr">
                  <a:spAutoFit/>
                </a:bodyPr>
                <a:lstStyle>
                  <a:defPPr>
                    <a:defRPr lang="zh-CN"/>
                  </a:defPPr>
                  <a:lvl1pPr indent="0" algn="ctr" defTabSz="913765">
                    <a:lnSpc>
                      <a:spcPct val="100000"/>
                    </a:lnSpc>
                    <a:spcBef>
                      <a:spcPts val="0"/>
                    </a:spcBef>
                    <a:spcAft>
                      <a:spcPts val="1200"/>
                    </a:spcAft>
                    <a:buFont typeface="Wingdings" panose="05000000000000000000" pitchFamily="2" charset="2"/>
                    <a:buNone/>
                    <a:defRPr sz="3600" b="1">
                      <a:solidFill>
                        <a:schemeClr val="bg1"/>
                      </a:solidFill>
                      <a:latin typeface="+mj-lt"/>
                    </a:defRPr>
                  </a:lvl1pPr>
                  <a:lvl2pPr marL="807720" indent="-273050" defTabSz="913765">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70" indent="-177800" defTabSz="913765">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370" indent="-177800" defTabSz="913765">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240" indent="-179070" defTabSz="913765">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965" indent="-228600" defTabSz="913765">
                    <a:spcBef>
                      <a:spcPct val="20000"/>
                    </a:spcBef>
                    <a:buFont typeface="Arial" panose="020B0604020202020204" pitchFamily="34" charset="0"/>
                    <a:buChar char="•"/>
                    <a:defRPr sz="2000"/>
                  </a:lvl6pPr>
                  <a:lvl7pPr marL="2971165" indent="-228600" defTabSz="913765">
                    <a:spcBef>
                      <a:spcPct val="20000"/>
                    </a:spcBef>
                    <a:buFont typeface="Arial" panose="020B0604020202020204" pitchFamily="34" charset="0"/>
                    <a:buChar char="•"/>
                    <a:defRPr sz="2000"/>
                  </a:lvl7pPr>
                  <a:lvl8pPr marL="3427730" indent="-228600" defTabSz="913765">
                    <a:spcBef>
                      <a:spcPct val="20000"/>
                    </a:spcBef>
                    <a:buFont typeface="Arial" panose="020B0604020202020204" pitchFamily="34" charset="0"/>
                    <a:buChar char="•"/>
                    <a:defRPr sz="2000"/>
                  </a:lvl8pPr>
                  <a:lvl9pPr marL="3884930" indent="-228600" defTabSz="913765">
                    <a:spcBef>
                      <a:spcPct val="20000"/>
                    </a:spcBef>
                    <a:buFont typeface="Arial" panose="020B0604020202020204" pitchFamily="34" charset="0"/>
                    <a:buChar char="•"/>
                    <a:defRPr sz="2000"/>
                  </a:lvl9pPr>
                </a:lstStyle>
                <a:p>
                  <a:r>
                    <a:rPr lang="en-US" altLang="zh-CN" sz="2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4 GSa/s</a:t>
                  </a:r>
                  <a:endParaRPr lang="en-US" sz="24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sp>
            <p:nvSpPr>
              <p:cNvPr id="140" name="Freeform 37"/>
              <p:cNvSpPr>
                <a:spLocks noEditPoints="1"/>
              </p:cNvSpPr>
              <p:nvPr/>
            </p:nvSpPr>
            <p:spPr bwMode="auto">
              <a:xfrm>
                <a:off x="1705262" y="4087919"/>
                <a:ext cx="501022" cy="392668"/>
              </a:xfrm>
              <a:custGeom>
                <a:avLst/>
                <a:gdLst>
                  <a:gd name="T0" fmla="*/ 38 w 48"/>
                  <a:gd name="T1" fmla="*/ 30 h 38"/>
                  <a:gd name="T2" fmla="*/ 30 w 48"/>
                  <a:gd name="T3" fmla="*/ 38 h 38"/>
                  <a:gd name="T4" fmla="*/ 8 w 48"/>
                  <a:gd name="T5" fmla="*/ 38 h 38"/>
                  <a:gd name="T6" fmla="*/ 0 w 48"/>
                  <a:gd name="T7" fmla="*/ 30 h 38"/>
                  <a:gd name="T8" fmla="*/ 0 w 48"/>
                  <a:gd name="T9" fmla="*/ 8 h 38"/>
                  <a:gd name="T10" fmla="*/ 8 w 48"/>
                  <a:gd name="T11" fmla="*/ 0 h 38"/>
                  <a:gd name="T12" fmla="*/ 30 w 48"/>
                  <a:gd name="T13" fmla="*/ 0 h 38"/>
                  <a:gd name="T14" fmla="*/ 33 w 48"/>
                  <a:gd name="T15" fmla="*/ 1 h 38"/>
                  <a:gd name="T16" fmla="*/ 33 w 48"/>
                  <a:gd name="T17" fmla="*/ 2 h 38"/>
                  <a:gd name="T18" fmla="*/ 33 w 48"/>
                  <a:gd name="T19" fmla="*/ 2 h 38"/>
                  <a:gd name="T20" fmla="*/ 32 w 48"/>
                  <a:gd name="T21" fmla="*/ 4 h 38"/>
                  <a:gd name="T22" fmla="*/ 31 w 48"/>
                  <a:gd name="T23" fmla="*/ 4 h 38"/>
                  <a:gd name="T24" fmla="*/ 30 w 48"/>
                  <a:gd name="T25" fmla="*/ 4 h 38"/>
                  <a:gd name="T26" fmla="*/ 8 w 48"/>
                  <a:gd name="T27" fmla="*/ 4 h 38"/>
                  <a:gd name="T28" fmla="*/ 3 w 48"/>
                  <a:gd name="T29" fmla="*/ 8 h 38"/>
                  <a:gd name="T30" fmla="*/ 3 w 48"/>
                  <a:gd name="T31" fmla="*/ 30 h 38"/>
                  <a:gd name="T32" fmla="*/ 8 w 48"/>
                  <a:gd name="T33" fmla="*/ 35 h 38"/>
                  <a:gd name="T34" fmla="*/ 30 w 48"/>
                  <a:gd name="T35" fmla="*/ 35 h 38"/>
                  <a:gd name="T36" fmla="*/ 34 w 48"/>
                  <a:gd name="T37" fmla="*/ 30 h 38"/>
                  <a:gd name="T38" fmla="*/ 34 w 48"/>
                  <a:gd name="T39" fmla="*/ 27 h 38"/>
                  <a:gd name="T40" fmla="*/ 34 w 48"/>
                  <a:gd name="T41" fmla="*/ 26 h 38"/>
                  <a:gd name="T42" fmla="*/ 36 w 48"/>
                  <a:gd name="T43" fmla="*/ 25 h 38"/>
                  <a:gd name="T44" fmla="*/ 37 w 48"/>
                  <a:gd name="T45" fmla="*/ 25 h 38"/>
                  <a:gd name="T46" fmla="*/ 38 w 48"/>
                  <a:gd name="T47" fmla="*/ 25 h 38"/>
                  <a:gd name="T48" fmla="*/ 38 w 48"/>
                  <a:gd name="T49" fmla="*/ 30 h 38"/>
                  <a:gd name="T50" fmla="*/ 43 w 48"/>
                  <a:gd name="T51" fmla="*/ 13 h 38"/>
                  <a:gd name="T52" fmla="*/ 25 w 48"/>
                  <a:gd name="T53" fmla="*/ 31 h 38"/>
                  <a:gd name="T54" fmla="*/ 17 w 48"/>
                  <a:gd name="T55" fmla="*/ 31 h 38"/>
                  <a:gd name="T56" fmla="*/ 17 w 48"/>
                  <a:gd name="T57" fmla="*/ 24 h 38"/>
                  <a:gd name="T58" fmla="*/ 35 w 48"/>
                  <a:gd name="T59" fmla="*/ 6 h 38"/>
                  <a:gd name="T60" fmla="*/ 43 w 48"/>
                  <a:gd name="T61" fmla="*/ 13 h 38"/>
                  <a:gd name="T62" fmla="*/ 27 w 48"/>
                  <a:gd name="T63" fmla="*/ 26 h 38"/>
                  <a:gd name="T64" fmla="*/ 23 w 48"/>
                  <a:gd name="T65" fmla="*/ 22 h 38"/>
                  <a:gd name="T66" fmla="*/ 20 w 48"/>
                  <a:gd name="T67" fmla="*/ 25 h 38"/>
                  <a:gd name="T68" fmla="*/ 20 w 48"/>
                  <a:gd name="T69" fmla="*/ 26 h 38"/>
                  <a:gd name="T70" fmla="*/ 22 w 48"/>
                  <a:gd name="T71" fmla="*/ 26 h 38"/>
                  <a:gd name="T72" fmla="*/ 22 w 48"/>
                  <a:gd name="T73" fmla="*/ 29 h 38"/>
                  <a:gd name="T74" fmla="*/ 24 w 48"/>
                  <a:gd name="T75" fmla="*/ 29 h 38"/>
                  <a:gd name="T76" fmla="*/ 27 w 48"/>
                  <a:gd name="T77" fmla="*/ 26 h 38"/>
                  <a:gd name="T78" fmla="*/ 35 w 48"/>
                  <a:gd name="T79" fmla="*/ 9 h 38"/>
                  <a:gd name="T80" fmla="*/ 25 w 48"/>
                  <a:gd name="T81" fmla="*/ 19 h 38"/>
                  <a:gd name="T82" fmla="*/ 25 w 48"/>
                  <a:gd name="T83" fmla="*/ 20 h 38"/>
                  <a:gd name="T84" fmla="*/ 26 w 48"/>
                  <a:gd name="T85" fmla="*/ 20 h 38"/>
                  <a:gd name="T86" fmla="*/ 35 w 48"/>
                  <a:gd name="T87" fmla="*/ 10 h 38"/>
                  <a:gd name="T88" fmla="*/ 35 w 48"/>
                  <a:gd name="T89" fmla="*/ 9 h 38"/>
                  <a:gd name="T90" fmla="*/ 35 w 48"/>
                  <a:gd name="T91" fmla="*/ 9 h 38"/>
                  <a:gd name="T92" fmla="*/ 44 w 48"/>
                  <a:gd name="T93" fmla="*/ 12 h 38"/>
                  <a:gd name="T94" fmla="*/ 37 w 48"/>
                  <a:gd name="T95" fmla="*/ 4 h 38"/>
                  <a:gd name="T96" fmla="*/ 39 w 48"/>
                  <a:gd name="T97" fmla="*/ 1 h 38"/>
                  <a:gd name="T98" fmla="*/ 43 w 48"/>
                  <a:gd name="T99" fmla="*/ 1 h 38"/>
                  <a:gd name="T100" fmla="*/ 47 w 48"/>
                  <a:gd name="T101" fmla="*/ 5 h 38"/>
                  <a:gd name="T102" fmla="*/ 47 w 48"/>
                  <a:gd name="T103" fmla="*/ 9 h 38"/>
                  <a:gd name="T104" fmla="*/ 44 w 48"/>
                  <a:gd name="T105"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38">
                    <a:moveTo>
                      <a:pt x="38" y="30"/>
                    </a:moveTo>
                    <a:cubicBezTo>
                      <a:pt x="38" y="35"/>
                      <a:pt x="34" y="38"/>
                      <a:pt x="30" y="38"/>
                    </a:cubicBezTo>
                    <a:cubicBezTo>
                      <a:pt x="8" y="38"/>
                      <a:pt x="8" y="38"/>
                      <a:pt x="8" y="38"/>
                    </a:cubicBezTo>
                    <a:cubicBezTo>
                      <a:pt x="3" y="38"/>
                      <a:pt x="0" y="35"/>
                      <a:pt x="0" y="30"/>
                    </a:cubicBezTo>
                    <a:cubicBezTo>
                      <a:pt x="0" y="8"/>
                      <a:pt x="0" y="8"/>
                      <a:pt x="0" y="8"/>
                    </a:cubicBezTo>
                    <a:cubicBezTo>
                      <a:pt x="0" y="4"/>
                      <a:pt x="3" y="0"/>
                      <a:pt x="8" y="0"/>
                    </a:cubicBezTo>
                    <a:cubicBezTo>
                      <a:pt x="30" y="0"/>
                      <a:pt x="30" y="0"/>
                      <a:pt x="30" y="0"/>
                    </a:cubicBezTo>
                    <a:cubicBezTo>
                      <a:pt x="31" y="0"/>
                      <a:pt x="32" y="1"/>
                      <a:pt x="33" y="1"/>
                    </a:cubicBezTo>
                    <a:cubicBezTo>
                      <a:pt x="33" y="1"/>
                      <a:pt x="33" y="1"/>
                      <a:pt x="33" y="2"/>
                    </a:cubicBezTo>
                    <a:cubicBezTo>
                      <a:pt x="34" y="2"/>
                      <a:pt x="33" y="2"/>
                      <a:pt x="33" y="2"/>
                    </a:cubicBezTo>
                    <a:cubicBezTo>
                      <a:pt x="32" y="4"/>
                      <a:pt x="32" y="4"/>
                      <a:pt x="32" y="4"/>
                    </a:cubicBezTo>
                    <a:cubicBezTo>
                      <a:pt x="32" y="4"/>
                      <a:pt x="31" y="4"/>
                      <a:pt x="31" y="4"/>
                    </a:cubicBezTo>
                    <a:cubicBezTo>
                      <a:pt x="31" y="4"/>
                      <a:pt x="30" y="4"/>
                      <a:pt x="30" y="4"/>
                    </a:cubicBezTo>
                    <a:cubicBezTo>
                      <a:pt x="8" y="4"/>
                      <a:pt x="8" y="4"/>
                      <a:pt x="8" y="4"/>
                    </a:cubicBezTo>
                    <a:cubicBezTo>
                      <a:pt x="5" y="4"/>
                      <a:pt x="3" y="6"/>
                      <a:pt x="3" y="8"/>
                    </a:cubicBezTo>
                    <a:cubicBezTo>
                      <a:pt x="3" y="30"/>
                      <a:pt x="3" y="30"/>
                      <a:pt x="3" y="30"/>
                    </a:cubicBezTo>
                    <a:cubicBezTo>
                      <a:pt x="3" y="33"/>
                      <a:pt x="5" y="35"/>
                      <a:pt x="8" y="35"/>
                    </a:cubicBezTo>
                    <a:cubicBezTo>
                      <a:pt x="30" y="35"/>
                      <a:pt x="30" y="35"/>
                      <a:pt x="30" y="35"/>
                    </a:cubicBezTo>
                    <a:cubicBezTo>
                      <a:pt x="32" y="35"/>
                      <a:pt x="34" y="33"/>
                      <a:pt x="34" y="30"/>
                    </a:cubicBezTo>
                    <a:cubicBezTo>
                      <a:pt x="34" y="27"/>
                      <a:pt x="34" y="27"/>
                      <a:pt x="34" y="27"/>
                    </a:cubicBezTo>
                    <a:cubicBezTo>
                      <a:pt x="34" y="27"/>
                      <a:pt x="34" y="27"/>
                      <a:pt x="34" y="26"/>
                    </a:cubicBezTo>
                    <a:cubicBezTo>
                      <a:pt x="36" y="25"/>
                      <a:pt x="36" y="25"/>
                      <a:pt x="36" y="25"/>
                    </a:cubicBezTo>
                    <a:cubicBezTo>
                      <a:pt x="36" y="24"/>
                      <a:pt x="37" y="24"/>
                      <a:pt x="37" y="25"/>
                    </a:cubicBezTo>
                    <a:cubicBezTo>
                      <a:pt x="37" y="25"/>
                      <a:pt x="38" y="25"/>
                      <a:pt x="38" y="25"/>
                    </a:cubicBezTo>
                    <a:lnTo>
                      <a:pt x="38" y="30"/>
                    </a:lnTo>
                    <a:close/>
                    <a:moveTo>
                      <a:pt x="43" y="13"/>
                    </a:moveTo>
                    <a:cubicBezTo>
                      <a:pt x="25" y="31"/>
                      <a:pt x="25" y="31"/>
                      <a:pt x="25" y="31"/>
                    </a:cubicBezTo>
                    <a:cubicBezTo>
                      <a:pt x="17" y="31"/>
                      <a:pt x="17" y="31"/>
                      <a:pt x="17" y="31"/>
                    </a:cubicBezTo>
                    <a:cubicBezTo>
                      <a:pt x="17" y="24"/>
                      <a:pt x="17" y="24"/>
                      <a:pt x="17" y="24"/>
                    </a:cubicBezTo>
                    <a:cubicBezTo>
                      <a:pt x="35" y="6"/>
                      <a:pt x="35" y="6"/>
                      <a:pt x="35" y="6"/>
                    </a:cubicBezTo>
                    <a:lnTo>
                      <a:pt x="43" y="13"/>
                    </a:lnTo>
                    <a:close/>
                    <a:moveTo>
                      <a:pt x="27" y="26"/>
                    </a:moveTo>
                    <a:cubicBezTo>
                      <a:pt x="23" y="22"/>
                      <a:pt x="23" y="22"/>
                      <a:pt x="23" y="22"/>
                    </a:cubicBezTo>
                    <a:cubicBezTo>
                      <a:pt x="20" y="25"/>
                      <a:pt x="20" y="25"/>
                      <a:pt x="20" y="25"/>
                    </a:cubicBezTo>
                    <a:cubicBezTo>
                      <a:pt x="20" y="26"/>
                      <a:pt x="20" y="26"/>
                      <a:pt x="20" y="26"/>
                    </a:cubicBezTo>
                    <a:cubicBezTo>
                      <a:pt x="22" y="26"/>
                      <a:pt x="22" y="26"/>
                      <a:pt x="22" y="26"/>
                    </a:cubicBezTo>
                    <a:cubicBezTo>
                      <a:pt x="22" y="29"/>
                      <a:pt x="22" y="29"/>
                      <a:pt x="22" y="29"/>
                    </a:cubicBezTo>
                    <a:cubicBezTo>
                      <a:pt x="24" y="29"/>
                      <a:pt x="24" y="29"/>
                      <a:pt x="24" y="29"/>
                    </a:cubicBezTo>
                    <a:lnTo>
                      <a:pt x="27" y="26"/>
                    </a:lnTo>
                    <a:close/>
                    <a:moveTo>
                      <a:pt x="35" y="9"/>
                    </a:moveTo>
                    <a:cubicBezTo>
                      <a:pt x="25" y="19"/>
                      <a:pt x="25" y="19"/>
                      <a:pt x="25" y="19"/>
                    </a:cubicBezTo>
                    <a:cubicBezTo>
                      <a:pt x="25" y="19"/>
                      <a:pt x="25" y="19"/>
                      <a:pt x="25" y="20"/>
                    </a:cubicBezTo>
                    <a:cubicBezTo>
                      <a:pt x="25" y="20"/>
                      <a:pt x="26" y="20"/>
                      <a:pt x="26" y="20"/>
                    </a:cubicBezTo>
                    <a:cubicBezTo>
                      <a:pt x="35" y="10"/>
                      <a:pt x="35" y="10"/>
                      <a:pt x="35" y="10"/>
                    </a:cubicBezTo>
                    <a:cubicBezTo>
                      <a:pt x="36" y="10"/>
                      <a:pt x="36" y="10"/>
                      <a:pt x="35" y="9"/>
                    </a:cubicBezTo>
                    <a:cubicBezTo>
                      <a:pt x="35" y="9"/>
                      <a:pt x="35" y="9"/>
                      <a:pt x="35" y="9"/>
                    </a:cubicBezTo>
                    <a:moveTo>
                      <a:pt x="44" y="12"/>
                    </a:moveTo>
                    <a:cubicBezTo>
                      <a:pt x="37" y="4"/>
                      <a:pt x="37" y="4"/>
                      <a:pt x="37" y="4"/>
                    </a:cubicBezTo>
                    <a:cubicBezTo>
                      <a:pt x="39" y="1"/>
                      <a:pt x="39" y="1"/>
                      <a:pt x="39" y="1"/>
                    </a:cubicBezTo>
                    <a:cubicBezTo>
                      <a:pt x="40" y="0"/>
                      <a:pt x="42" y="0"/>
                      <a:pt x="43" y="1"/>
                    </a:cubicBezTo>
                    <a:cubicBezTo>
                      <a:pt x="47" y="5"/>
                      <a:pt x="47" y="5"/>
                      <a:pt x="47" y="5"/>
                    </a:cubicBezTo>
                    <a:cubicBezTo>
                      <a:pt x="48" y="6"/>
                      <a:pt x="48" y="8"/>
                      <a:pt x="47" y="9"/>
                    </a:cubicBezTo>
                    <a:lnTo>
                      <a:pt x="44" y="12"/>
                    </a:lnTo>
                    <a:close/>
                  </a:path>
                </a:pathLst>
              </a:custGeom>
              <a:solidFill>
                <a:srgbClr val="A5A5A5"/>
              </a:solidFill>
              <a:ln>
                <a:noFill/>
              </a:ln>
            </p:spPr>
            <p:txBody>
              <a:bodyPr vert="horz" wrap="square" lIns="91440" tIns="45720" rIns="91440" bIns="45720" numCol="1" anchor="t" anchorCtr="0" compatLnSpc="1"/>
              <a:lstStyle/>
              <a:p>
                <a:endParaRPr lang="en-AU" sz="3025"/>
              </a:p>
            </p:txBody>
          </p:sp>
        </p:grpSp>
        <p:grpSp>
          <p:nvGrpSpPr>
            <p:cNvPr id="49" name="组合 48"/>
            <p:cNvGrpSpPr/>
            <p:nvPr/>
          </p:nvGrpSpPr>
          <p:grpSpPr>
            <a:xfrm>
              <a:off x="6358747" y="3755121"/>
              <a:ext cx="3707672" cy="874800"/>
              <a:chOff x="6810476" y="3719825"/>
              <a:chExt cx="3707672" cy="1218763"/>
            </a:xfrm>
          </p:grpSpPr>
          <p:grpSp>
            <p:nvGrpSpPr>
              <p:cNvPr id="391" name="组合 390"/>
              <p:cNvGrpSpPr/>
              <p:nvPr/>
            </p:nvGrpSpPr>
            <p:grpSpPr>
              <a:xfrm flipH="1">
                <a:off x="6810476" y="3719825"/>
                <a:ext cx="3707672" cy="1218763"/>
                <a:chOff x="1901798" y="4054755"/>
                <a:chExt cx="3648158" cy="1218762"/>
              </a:xfrm>
            </p:grpSpPr>
            <p:grpSp>
              <p:nvGrpSpPr>
                <p:cNvPr id="392" name="Group 30"/>
                <p:cNvGrpSpPr/>
                <p:nvPr/>
              </p:nvGrpSpPr>
              <p:grpSpPr>
                <a:xfrm>
                  <a:off x="1901798" y="4054755"/>
                  <a:ext cx="3648158" cy="1218762"/>
                  <a:chOff x="1958326" y="4667275"/>
                  <a:chExt cx="4643498" cy="1551280"/>
                </a:xfrm>
              </p:grpSpPr>
              <p:sp>
                <p:nvSpPr>
                  <p:cNvPr id="397" name="Freeform 5"/>
                  <p:cNvSpPr/>
                  <p:nvPr/>
                </p:nvSpPr>
                <p:spPr bwMode="auto">
                  <a:xfrm>
                    <a:off x="6000935" y="4667275"/>
                    <a:ext cx="600889" cy="1551280"/>
                  </a:xfrm>
                  <a:custGeom>
                    <a:avLst/>
                    <a:gdLst>
                      <a:gd name="T0" fmla="*/ 0 w 643"/>
                      <a:gd name="T1" fmla="*/ 1660 h 1660"/>
                      <a:gd name="T2" fmla="*/ 0 w 643"/>
                      <a:gd name="T3" fmla="*/ 0 h 1660"/>
                      <a:gd name="T4" fmla="*/ 643 w 643"/>
                      <a:gd name="T5" fmla="*/ 301 h 1660"/>
                      <a:gd name="T6" fmla="*/ 643 w 643"/>
                      <a:gd name="T7" fmla="*/ 1359 h 1660"/>
                      <a:gd name="T8" fmla="*/ 0 w 643"/>
                      <a:gd name="T9" fmla="*/ 1660 h 1660"/>
                    </a:gdLst>
                    <a:ahLst/>
                    <a:cxnLst>
                      <a:cxn ang="0">
                        <a:pos x="T0" y="T1"/>
                      </a:cxn>
                      <a:cxn ang="0">
                        <a:pos x="T2" y="T3"/>
                      </a:cxn>
                      <a:cxn ang="0">
                        <a:pos x="T4" y="T5"/>
                      </a:cxn>
                      <a:cxn ang="0">
                        <a:pos x="T6" y="T7"/>
                      </a:cxn>
                      <a:cxn ang="0">
                        <a:pos x="T8" y="T9"/>
                      </a:cxn>
                    </a:cxnLst>
                    <a:rect l="0" t="0" r="r" b="b"/>
                    <a:pathLst>
                      <a:path w="643" h="1660">
                        <a:moveTo>
                          <a:pt x="0" y="1660"/>
                        </a:moveTo>
                        <a:lnTo>
                          <a:pt x="0" y="0"/>
                        </a:lnTo>
                        <a:lnTo>
                          <a:pt x="643" y="301"/>
                        </a:lnTo>
                        <a:lnTo>
                          <a:pt x="643" y="1359"/>
                        </a:lnTo>
                        <a:lnTo>
                          <a:pt x="0" y="1660"/>
                        </a:lnTo>
                        <a:close/>
                      </a:path>
                    </a:pathLst>
                  </a:custGeom>
                  <a:solidFill>
                    <a:schemeClr val="accent3">
                      <a:lumMod val="75000"/>
                    </a:schemeClr>
                  </a:solidFill>
                  <a:ln>
                    <a:no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398" name="Freeform 6"/>
                  <p:cNvSpPr/>
                  <p:nvPr/>
                </p:nvSpPr>
                <p:spPr bwMode="auto">
                  <a:xfrm>
                    <a:off x="2290005" y="4944825"/>
                    <a:ext cx="4311818" cy="996184"/>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close/>
                      </a:path>
                    </a:pathLst>
                  </a:custGeom>
                  <a:solidFill>
                    <a:schemeClr val="accent3"/>
                  </a:solidFill>
                  <a:ln>
                    <a:no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399" name="Freeform 7"/>
                  <p:cNvSpPr/>
                  <p:nvPr/>
                </p:nvSpPr>
                <p:spPr bwMode="auto">
                  <a:xfrm>
                    <a:off x="2290005" y="4944825"/>
                    <a:ext cx="4311818" cy="996184"/>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400" name="Freeform 8"/>
                  <p:cNvSpPr/>
                  <p:nvPr/>
                </p:nvSpPr>
                <p:spPr bwMode="auto">
                  <a:xfrm>
                    <a:off x="2290006" y="4944825"/>
                    <a:ext cx="3308156" cy="996184"/>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close/>
                      </a:path>
                    </a:pathLst>
                  </a:custGeom>
                  <a:solidFill>
                    <a:schemeClr val="accent3">
                      <a:lumMod val="75000"/>
                    </a:schemeClr>
                  </a:solidFill>
                  <a:ln>
                    <a:no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401" name="Freeform 9"/>
                  <p:cNvSpPr/>
                  <p:nvPr/>
                </p:nvSpPr>
                <p:spPr bwMode="auto">
                  <a:xfrm>
                    <a:off x="2290006" y="4944825"/>
                    <a:ext cx="3308156" cy="996184"/>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402" name="Oval 10"/>
                  <p:cNvSpPr>
                    <a:spLocks noChangeArrowheads="1"/>
                  </p:cNvSpPr>
                  <p:nvPr/>
                </p:nvSpPr>
                <p:spPr bwMode="auto">
                  <a:xfrm>
                    <a:off x="1958326" y="4879407"/>
                    <a:ext cx="901730" cy="1276774"/>
                  </a:xfrm>
                  <a:prstGeom prst="ellipse">
                    <a:avLst/>
                  </a:prstGeom>
                  <a:solidFill>
                    <a:schemeClr val="bg1"/>
                  </a:solidFill>
                  <a:ln w="28575">
                    <a:solidFill>
                      <a:schemeClr val="accent3"/>
                    </a:solid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sp>
              <p:nvSpPr>
                <p:cNvPr id="394" name="Inhaltsplatzhalter 4"/>
                <p:cNvSpPr txBox="1"/>
                <p:nvPr/>
              </p:nvSpPr>
              <p:spPr>
                <a:xfrm>
                  <a:off x="2605192" y="4458833"/>
                  <a:ext cx="2649453" cy="369332"/>
                </a:xfrm>
                <a:prstGeom prst="rect">
                  <a:avLst/>
                </a:prstGeom>
              </p:spPr>
              <p:txBody>
                <a:bodyPr wrap="square" lIns="0" tIns="0" rIns="0" bIns="0" anchor="ctr">
                  <a:spAutoFit/>
                </a:bodyPr>
                <a:lstStyle>
                  <a:defPPr>
                    <a:defRPr lang="zh-CN"/>
                  </a:defPPr>
                  <a:lvl1pPr indent="0" algn="ctr" defTabSz="913765">
                    <a:lnSpc>
                      <a:spcPct val="100000"/>
                    </a:lnSpc>
                    <a:spcBef>
                      <a:spcPts val="0"/>
                    </a:spcBef>
                    <a:spcAft>
                      <a:spcPts val="1200"/>
                    </a:spcAft>
                    <a:buFont typeface="Wingdings" panose="05000000000000000000" pitchFamily="2" charset="2"/>
                    <a:buNone/>
                    <a:defRPr sz="2400" b="1">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807720" indent="-273050" defTabSz="913765">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70" indent="-177800" defTabSz="913765">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370" indent="-177800" defTabSz="913765">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240" indent="-179070" defTabSz="913765">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965" indent="-228600" defTabSz="913765">
                    <a:spcBef>
                      <a:spcPct val="20000"/>
                    </a:spcBef>
                    <a:buFont typeface="Arial" panose="020B0604020202020204" pitchFamily="34" charset="0"/>
                    <a:buChar char="•"/>
                    <a:defRPr sz="2000"/>
                  </a:lvl6pPr>
                  <a:lvl7pPr marL="2971165" indent="-228600" defTabSz="913765">
                    <a:spcBef>
                      <a:spcPct val="20000"/>
                    </a:spcBef>
                    <a:buFont typeface="Arial" panose="020B0604020202020204" pitchFamily="34" charset="0"/>
                    <a:buChar char="•"/>
                    <a:defRPr sz="2000"/>
                  </a:lvl7pPr>
                  <a:lvl8pPr marL="3427730" indent="-228600" defTabSz="913765">
                    <a:spcBef>
                      <a:spcPct val="20000"/>
                    </a:spcBef>
                    <a:buFont typeface="Arial" panose="020B0604020202020204" pitchFamily="34" charset="0"/>
                    <a:buChar char="•"/>
                    <a:defRPr sz="2000"/>
                  </a:lvl8pPr>
                  <a:lvl9pPr marL="3884930" indent="-228600" defTabSz="913765">
                    <a:spcBef>
                      <a:spcPct val="20000"/>
                    </a:spcBef>
                    <a:buFont typeface="Arial" panose="020B0604020202020204" pitchFamily="34" charset="0"/>
                    <a:buChar char="•"/>
                    <a:defRPr sz="2000"/>
                  </a:lvl9pPr>
                </a:lstStyle>
                <a:p>
                  <a:r>
                    <a:rPr lang="en-US" altLang="zh-CN" dirty="0"/>
                    <a:t>890,000 wfm/s</a:t>
                  </a:r>
                  <a:endParaRPr lang="en-US" dirty="0"/>
                </a:p>
              </p:txBody>
            </p:sp>
          </p:grpSp>
          <p:sp>
            <p:nvSpPr>
              <p:cNvPr id="141" name="Freeform 222"/>
              <p:cNvSpPr>
                <a:spLocks noEditPoints="1"/>
              </p:cNvSpPr>
              <p:nvPr/>
            </p:nvSpPr>
            <p:spPr bwMode="auto">
              <a:xfrm>
                <a:off x="9987066" y="4209059"/>
                <a:ext cx="395561" cy="406880"/>
              </a:xfrm>
              <a:custGeom>
                <a:avLst/>
                <a:gdLst>
                  <a:gd name="T0" fmla="*/ 47 w 48"/>
                  <a:gd name="T1" fmla="*/ 10 h 42"/>
                  <a:gd name="T2" fmla="*/ 39 w 48"/>
                  <a:gd name="T3" fmla="*/ 18 h 42"/>
                  <a:gd name="T4" fmla="*/ 38 w 48"/>
                  <a:gd name="T5" fmla="*/ 18 h 42"/>
                  <a:gd name="T6" fmla="*/ 37 w 48"/>
                  <a:gd name="T7" fmla="*/ 18 h 42"/>
                  <a:gd name="T8" fmla="*/ 37 w 48"/>
                  <a:gd name="T9" fmla="*/ 12 h 42"/>
                  <a:gd name="T10" fmla="*/ 31 w 48"/>
                  <a:gd name="T11" fmla="*/ 12 h 42"/>
                  <a:gd name="T12" fmla="*/ 24 w 48"/>
                  <a:gd name="T13" fmla="*/ 18 h 42"/>
                  <a:gd name="T14" fmla="*/ 22 w 48"/>
                  <a:gd name="T15" fmla="*/ 22 h 42"/>
                  <a:gd name="T16" fmla="*/ 7 w 48"/>
                  <a:gd name="T17" fmla="*/ 36 h 42"/>
                  <a:gd name="T18" fmla="*/ 1 w 48"/>
                  <a:gd name="T19" fmla="*/ 36 h 42"/>
                  <a:gd name="T20" fmla="*/ 0 w 48"/>
                  <a:gd name="T21" fmla="*/ 36 h 42"/>
                  <a:gd name="T22" fmla="*/ 0 w 48"/>
                  <a:gd name="T23" fmla="*/ 30 h 42"/>
                  <a:gd name="T24" fmla="*/ 1 w 48"/>
                  <a:gd name="T25" fmla="*/ 30 h 42"/>
                  <a:gd name="T26" fmla="*/ 7 w 48"/>
                  <a:gd name="T27" fmla="*/ 30 h 42"/>
                  <a:gd name="T28" fmla="*/ 13 w 48"/>
                  <a:gd name="T29" fmla="*/ 24 h 42"/>
                  <a:gd name="T30" fmla="*/ 15 w 48"/>
                  <a:gd name="T31" fmla="*/ 20 h 42"/>
                  <a:gd name="T32" fmla="*/ 31 w 48"/>
                  <a:gd name="T33" fmla="*/ 6 h 42"/>
                  <a:gd name="T34" fmla="*/ 37 w 48"/>
                  <a:gd name="T35" fmla="*/ 6 h 42"/>
                  <a:gd name="T36" fmla="*/ 37 w 48"/>
                  <a:gd name="T37" fmla="*/ 0 h 42"/>
                  <a:gd name="T38" fmla="*/ 38 w 48"/>
                  <a:gd name="T39" fmla="*/ 0 h 42"/>
                  <a:gd name="T40" fmla="*/ 39 w 48"/>
                  <a:gd name="T41" fmla="*/ 0 h 42"/>
                  <a:gd name="T42" fmla="*/ 47 w 48"/>
                  <a:gd name="T43" fmla="*/ 8 h 42"/>
                  <a:gd name="T44" fmla="*/ 48 w 48"/>
                  <a:gd name="T45" fmla="*/ 9 h 42"/>
                  <a:gd name="T46" fmla="*/ 47 w 48"/>
                  <a:gd name="T47" fmla="*/ 10 h 42"/>
                  <a:gd name="T48" fmla="*/ 14 w 48"/>
                  <a:gd name="T49" fmla="*/ 19 h 42"/>
                  <a:gd name="T50" fmla="*/ 7 w 48"/>
                  <a:gd name="T51" fmla="*/ 12 h 42"/>
                  <a:gd name="T52" fmla="*/ 1 w 48"/>
                  <a:gd name="T53" fmla="*/ 12 h 42"/>
                  <a:gd name="T54" fmla="*/ 0 w 48"/>
                  <a:gd name="T55" fmla="*/ 12 h 42"/>
                  <a:gd name="T56" fmla="*/ 0 w 48"/>
                  <a:gd name="T57" fmla="*/ 6 h 42"/>
                  <a:gd name="T58" fmla="*/ 1 w 48"/>
                  <a:gd name="T59" fmla="*/ 6 h 42"/>
                  <a:gd name="T60" fmla="*/ 7 w 48"/>
                  <a:gd name="T61" fmla="*/ 6 h 42"/>
                  <a:gd name="T62" fmla="*/ 18 w 48"/>
                  <a:gd name="T63" fmla="*/ 12 h 42"/>
                  <a:gd name="T64" fmla="*/ 14 w 48"/>
                  <a:gd name="T65" fmla="*/ 19 h 42"/>
                  <a:gd name="T66" fmla="*/ 47 w 48"/>
                  <a:gd name="T67" fmla="*/ 34 h 42"/>
                  <a:gd name="T68" fmla="*/ 39 w 48"/>
                  <a:gd name="T69" fmla="*/ 42 h 42"/>
                  <a:gd name="T70" fmla="*/ 38 w 48"/>
                  <a:gd name="T71" fmla="*/ 42 h 42"/>
                  <a:gd name="T72" fmla="*/ 37 w 48"/>
                  <a:gd name="T73" fmla="*/ 42 h 42"/>
                  <a:gd name="T74" fmla="*/ 37 w 48"/>
                  <a:gd name="T75" fmla="*/ 36 h 42"/>
                  <a:gd name="T76" fmla="*/ 20 w 48"/>
                  <a:gd name="T77" fmla="*/ 30 h 42"/>
                  <a:gd name="T78" fmla="*/ 23 w 48"/>
                  <a:gd name="T79" fmla="*/ 23 h 42"/>
                  <a:gd name="T80" fmla="*/ 31 w 48"/>
                  <a:gd name="T81" fmla="*/ 30 h 42"/>
                  <a:gd name="T82" fmla="*/ 37 w 48"/>
                  <a:gd name="T83" fmla="*/ 30 h 42"/>
                  <a:gd name="T84" fmla="*/ 37 w 48"/>
                  <a:gd name="T85" fmla="*/ 24 h 42"/>
                  <a:gd name="T86" fmla="*/ 38 w 48"/>
                  <a:gd name="T87" fmla="*/ 24 h 42"/>
                  <a:gd name="T88" fmla="*/ 39 w 48"/>
                  <a:gd name="T89" fmla="*/ 24 h 42"/>
                  <a:gd name="T90" fmla="*/ 47 w 48"/>
                  <a:gd name="T91" fmla="*/ 32 h 42"/>
                  <a:gd name="T92" fmla="*/ 48 w 48"/>
                  <a:gd name="T93" fmla="*/ 33 h 42"/>
                  <a:gd name="T94" fmla="*/ 47 w 48"/>
                  <a:gd name="T95"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 h="42">
                    <a:moveTo>
                      <a:pt x="47" y="10"/>
                    </a:moveTo>
                    <a:cubicBezTo>
                      <a:pt x="39" y="18"/>
                      <a:pt x="39" y="18"/>
                      <a:pt x="39" y="18"/>
                    </a:cubicBezTo>
                    <a:cubicBezTo>
                      <a:pt x="39" y="18"/>
                      <a:pt x="39" y="18"/>
                      <a:pt x="38" y="18"/>
                    </a:cubicBezTo>
                    <a:cubicBezTo>
                      <a:pt x="38" y="18"/>
                      <a:pt x="37" y="18"/>
                      <a:pt x="37" y="18"/>
                    </a:cubicBezTo>
                    <a:cubicBezTo>
                      <a:pt x="37" y="12"/>
                      <a:pt x="37" y="12"/>
                      <a:pt x="37" y="12"/>
                    </a:cubicBezTo>
                    <a:cubicBezTo>
                      <a:pt x="31" y="12"/>
                      <a:pt x="31" y="12"/>
                      <a:pt x="31" y="12"/>
                    </a:cubicBezTo>
                    <a:cubicBezTo>
                      <a:pt x="27" y="12"/>
                      <a:pt x="25" y="15"/>
                      <a:pt x="24" y="18"/>
                    </a:cubicBezTo>
                    <a:cubicBezTo>
                      <a:pt x="23" y="19"/>
                      <a:pt x="22" y="21"/>
                      <a:pt x="22" y="22"/>
                    </a:cubicBezTo>
                    <a:cubicBezTo>
                      <a:pt x="19" y="29"/>
                      <a:pt x="15" y="36"/>
                      <a:pt x="7" y="36"/>
                    </a:cubicBezTo>
                    <a:cubicBezTo>
                      <a:pt x="1" y="36"/>
                      <a:pt x="1" y="36"/>
                      <a:pt x="1" y="36"/>
                    </a:cubicBezTo>
                    <a:cubicBezTo>
                      <a:pt x="0" y="36"/>
                      <a:pt x="0" y="36"/>
                      <a:pt x="0" y="36"/>
                    </a:cubicBezTo>
                    <a:cubicBezTo>
                      <a:pt x="0" y="30"/>
                      <a:pt x="0" y="30"/>
                      <a:pt x="0" y="30"/>
                    </a:cubicBezTo>
                    <a:cubicBezTo>
                      <a:pt x="0" y="30"/>
                      <a:pt x="0" y="30"/>
                      <a:pt x="1" y="30"/>
                    </a:cubicBezTo>
                    <a:cubicBezTo>
                      <a:pt x="7" y="30"/>
                      <a:pt x="7" y="30"/>
                      <a:pt x="7" y="30"/>
                    </a:cubicBezTo>
                    <a:cubicBezTo>
                      <a:pt x="10" y="30"/>
                      <a:pt x="12" y="27"/>
                      <a:pt x="13" y="24"/>
                    </a:cubicBezTo>
                    <a:cubicBezTo>
                      <a:pt x="14" y="23"/>
                      <a:pt x="15" y="21"/>
                      <a:pt x="15" y="20"/>
                    </a:cubicBezTo>
                    <a:cubicBezTo>
                      <a:pt x="18" y="13"/>
                      <a:pt x="22" y="6"/>
                      <a:pt x="31" y="6"/>
                    </a:cubicBezTo>
                    <a:cubicBezTo>
                      <a:pt x="37" y="6"/>
                      <a:pt x="37" y="6"/>
                      <a:pt x="37" y="6"/>
                    </a:cubicBezTo>
                    <a:cubicBezTo>
                      <a:pt x="37" y="0"/>
                      <a:pt x="37" y="0"/>
                      <a:pt x="37" y="0"/>
                    </a:cubicBezTo>
                    <a:cubicBezTo>
                      <a:pt x="37" y="0"/>
                      <a:pt x="38" y="0"/>
                      <a:pt x="38" y="0"/>
                    </a:cubicBezTo>
                    <a:cubicBezTo>
                      <a:pt x="39" y="0"/>
                      <a:pt x="39" y="0"/>
                      <a:pt x="39" y="0"/>
                    </a:cubicBezTo>
                    <a:cubicBezTo>
                      <a:pt x="47" y="8"/>
                      <a:pt x="47" y="8"/>
                      <a:pt x="47" y="8"/>
                    </a:cubicBezTo>
                    <a:cubicBezTo>
                      <a:pt x="48" y="8"/>
                      <a:pt x="48" y="9"/>
                      <a:pt x="48" y="9"/>
                    </a:cubicBezTo>
                    <a:cubicBezTo>
                      <a:pt x="48" y="9"/>
                      <a:pt x="48" y="9"/>
                      <a:pt x="47" y="10"/>
                    </a:cubicBezTo>
                    <a:moveTo>
                      <a:pt x="14" y="19"/>
                    </a:moveTo>
                    <a:cubicBezTo>
                      <a:pt x="12" y="16"/>
                      <a:pt x="11" y="12"/>
                      <a:pt x="7" y="12"/>
                    </a:cubicBezTo>
                    <a:cubicBezTo>
                      <a:pt x="1" y="12"/>
                      <a:pt x="1" y="12"/>
                      <a:pt x="1" y="12"/>
                    </a:cubicBezTo>
                    <a:cubicBezTo>
                      <a:pt x="0" y="12"/>
                      <a:pt x="0" y="12"/>
                      <a:pt x="0" y="12"/>
                    </a:cubicBezTo>
                    <a:cubicBezTo>
                      <a:pt x="0" y="6"/>
                      <a:pt x="0" y="6"/>
                      <a:pt x="0" y="6"/>
                    </a:cubicBezTo>
                    <a:cubicBezTo>
                      <a:pt x="0" y="6"/>
                      <a:pt x="0" y="6"/>
                      <a:pt x="1" y="6"/>
                    </a:cubicBezTo>
                    <a:cubicBezTo>
                      <a:pt x="7" y="6"/>
                      <a:pt x="7" y="6"/>
                      <a:pt x="7" y="6"/>
                    </a:cubicBezTo>
                    <a:cubicBezTo>
                      <a:pt x="11" y="6"/>
                      <a:pt x="15" y="8"/>
                      <a:pt x="18" y="12"/>
                    </a:cubicBezTo>
                    <a:cubicBezTo>
                      <a:pt x="16" y="14"/>
                      <a:pt x="15" y="16"/>
                      <a:pt x="14" y="19"/>
                    </a:cubicBezTo>
                    <a:moveTo>
                      <a:pt x="47" y="34"/>
                    </a:moveTo>
                    <a:cubicBezTo>
                      <a:pt x="39" y="42"/>
                      <a:pt x="39" y="42"/>
                      <a:pt x="39" y="42"/>
                    </a:cubicBezTo>
                    <a:cubicBezTo>
                      <a:pt x="39" y="42"/>
                      <a:pt x="39" y="42"/>
                      <a:pt x="38" y="42"/>
                    </a:cubicBezTo>
                    <a:cubicBezTo>
                      <a:pt x="38" y="42"/>
                      <a:pt x="37" y="42"/>
                      <a:pt x="37" y="42"/>
                    </a:cubicBezTo>
                    <a:cubicBezTo>
                      <a:pt x="37" y="36"/>
                      <a:pt x="37" y="36"/>
                      <a:pt x="37" y="36"/>
                    </a:cubicBezTo>
                    <a:cubicBezTo>
                      <a:pt x="29" y="36"/>
                      <a:pt x="25" y="37"/>
                      <a:pt x="20" y="30"/>
                    </a:cubicBezTo>
                    <a:cubicBezTo>
                      <a:pt x="21" y="28"/>
                      <a:pt x="22" y="26"/>
                      <a:pt x="23" y="23"/>
                    </a:cubicBezTo>
                    <a:cubicBezTo>
                      <a:pt x="25" y="26"/>
                      <a:pt x="27" y="30"/>
                      <a:pt x="31" y="30"/>
                    </a:cubicBezTo>
                    <a:cubicBezTo>
                      <a:pt x="37" y="30"/>
                      <a:pt x="37" y="30"/>
                      <a:pt x="37" y="30"/>
                    </a:cubicBezTo>
                    <a:cubicBezTo>
                      <a:pt x="37" y="24"/>
                      <a:pt x="37" y="24"/>
                      <a:pt x="37" y="24"/>
                    </a:cubicBezTo>
                    <a:cubicBezTo>
                      <a:pt x="37" y="24"/>
                      <a:pt x="38" y="24"/>
                      <a:pt x="38" y="24"/>
                    </a:cubicBezTo>
                    <a:cubicBezTo>
                      <a:pt x="39" y="24"/>
                      <a:pt x="39" y="24"/>
                      <a:pt x="39" y="24"/>
                    </a:cubicBezTo>
                    <a:cubicBezTo>
                      <a:pt x="47" y="32"/>
                      <a:pt x="47" y="32"/>
                      <a:pt x="47" y="32"/>
                    </a:cubicBezTo>
                    <a:cubicBezTo>
                      <a:pt x="48" y="32"/>
                      <a:pt x="48" y="33"/>
                      <a:pt x="48" y="33"/>
                    </a:cubicBezTo>
                    <a:cubicBezTo>
                      <a:pt x="48" y="33"/>
                      <a:pt x="48" y="33"/>
                      <a:pt x="47" y="34"/>
                    </a:cubicBezTo>
                  </a:path>
                </a:pathLst>
              </a:custGeom>
              <a:solidFill>
                <a:srgbClr val="A5A5A5"/>
              </a:solidFill>
              <a:ln>
                <a:noFill/>
              </a:ln>
            </p:spPr>
            <p:txBody>
              <a:bodyPr vert="horz" wrap="square" lIns="91440" tIns="45720" rIns="91440" bIns="45720" numCol="1" anchor="t" anchorCtr="0" compatLnSpc="1"/>
              <a:lstStyle/>
              <a:p>
                <a:endParaRPr lang="en-AU" sz="3025"/>
              </a:p>
            </p:txBody>
          </p:sp>
        </p:grpSp>
        <p:grpSp>
          <p:nvGrpSpPr>
            <p:cNvPr id="50" name="组合 49"/>
            <p:cNvGrpSpPr/>
            <p:nvPr/>
          </p:nvGrpSpPr>
          <p:grpSpPr>
            <a:xfrm>
              <a:off x="6358747" y="4873724"/>
              <a:ext cx="3707672" cy="874800"/>
              <a:chOff x="6810476" y="4887933"/>
              <a:chExt cx="3707672" cy="1218763"/>
            </a:xfrm>
          </p:grpSpPr>
          <p:grpSp>
            <p:nvGrpSpPr>
              <p:cNvPr id="404" name="组合 403"/>
              <p:cNvGrpSpPr/>
              <p:nvPr/>
            </p:nvGrpSpPr>
            <p:grpSpPr>
              <a:xfrm flipH="1">
                <a:off x="6810476" y="4887933"/>
                <a:ext cx="3707672" cy="1218763"/>
                <a:chOff x="1014913" y="5209946"/>
                <a:chExt cx="3648158" cy="1218762"/>
              </a:xfrm>
            </p:grpSpPr>
            <p:grpSp>
              <p:nvGrpSpPr>
                <p:cNvPr id="405" name="Group 31"/>
                <p:cNvGrpSpPr/>
                <p:nvPr/>
              </p:nvGrpSpPr>
              <p:grpSpPr>
                <a:xfrm>
                  <a:off x="1014913" y="5209946"/>
                  <a:ext cx="3648158" cy="1218762"/>
                  <a:chOff x="1958326" y="4667281"/>
                  <a:chExt cx="4643498" cy="1551282"/>
                </a:xfrm>
              </p:grpSpPr>
              <p:sp>
                <p:nvSpPr>
                  <p:cNvPr id="410" name="Freeform 5"/>
                  <p:cNvSpPr/>
                  <p:nvPr/>
                </p:nvSpPr>
                <p:spPr bwMode="auto">
                  <a:xfrm>
                    <a:off x="6000935" y="4667281"/>
                    <a:ext cx="600889" cy="1551282"/>
                  </a:xfrm>
                  <a:custGeom>
                    <a:avLst/>
                    <a:gdLst>
                      <a:gd name="T0" fmla="*/ 0 w 643"/>
                      <a:gd name="T1" fmla="*/ 1660 h 1660"/>
                      <a:gd name="T2" fmla="*/ 0 w 643"/>
                      <a:gd name="T3" fmla="*/ 0 h 1660"/>
                      <a:gd name="T4" fmla="*/ 643 w 643"/>
                      <a:gd name="T5" fmla="*/ 301 h 1660"/>
                      <a:gd name="T6" fmla="*/ 643 w 643"/>
                      <a:gd name="T7" fmla="*/ 1359 h 1660"/>
                      <a:gd name="T8" fmla="*/ 0 w 643"/>
                      <a:gd name="T9" fmla="*/ 1660 h 1660"/>
                    </a:gdLst>
                    <a:ahLst/>
                    <a:cxnLst>
                      <a:cxn ang="0">
                        <a:pos x="T0" y="T1"/>
                      </a:cxn>
                      <a:cxn ang="0">
                        <a:pos x="T2" y="T3"/>
                      </a:cxn>
                      <a:cxn ang="0">
                        <a:pos x="T4" y="T5"/>
                      </a:cxn>
                      <a:cxn ang="0">
                        <a:pos x="T6" y="T7"/>
                      </a:cxn>
                      <a:cxn ang="0">
                        <a:pos x="T8" y="T9"/>
                      </a:cxn>
                    </a:cxnLst>
                    <a:rect l="0" t="0" r="r" b="b"/>
                    <a:pathLst>
                      <a:path w="643" h="1660">
                        <a:moveTo>
                          <a:pt x="0" y="1660"/>
                        </a:moveTo>
                        <a:lnTo>
                          <a:pt x="0" y="0"/>
                        </a:lnTo>
                        <a:lnTo>
                          <a:pt x="643" y="301"/>
                        </a:lnTo>
                        <a:lnTo>
                          <a:pt x="643" y="1359"/>
                        </a:lnTo>
                        <a:lnTo>
                          <a:pt x="0" y="1660"/>
                        </a:lnTo>
                        <a:close/>
                      </a:path>
                    </a:pathLst>
                  </a:custGeom>
                  <a:solidFill>
                    <a:schemeClr val="accent4">
                      <a:lumMod val="75000"/>
                    </a:schemeClr>
                  </a:solidFill>
                  <a:ln>
                    <a:no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411" name="Freeform 6"/>
                  <p:cNvSpPr/>
                  <p:nvPr/>
                </p:nvSpPr>
                <p:spPr bwMode="auto">
                  <a:xfrm>
                    <a:off x="2290006" y="4944830"/>
                    <a:ext cx="4311817" cy="99618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close/>
                      </a:path>
                    </a:pathLst>
                  </a:custGeom>
                  <a:solidFill>
                    <a:schemeClr val="accent4"/>
                  </a:solidFill>
                  <a:ln>
                    <a:no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412" name="Freeform 7"/>
                  <p:cNvSpPr/>
                  <p:nvPr/>
                </p:nvSpPr>
                <p:spPr bwMode="auto">
                  <a:xfrm>
                    <a:off x="2290006" y="4944830"/>
                    <a:ext cx="4311817" cy="99618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413" name="Freeform 8"/>
                  <p:cNvSpPr/>
                  <p:nvPr/>
                </p:nvSpPr>
                <p:spPr bwMode="auto">
                  <a:xfrm>
                    <a:off x="2290006" y="4944830"/>
                    <a:ext cx="3308156" cy="99618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close/>
                      </a:path>
                    </a:pathLst>
                  </a:custGeom>
                  <a:solidFill>
                    <a:schemeClr val="accent4">
                      <a:lumMod val="75000"/>
                    </a:schemeClr>
                  </a:solidFill>
                  <a:ln>
                    <a:no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414" name="Freeform 9"/>
                  <p:cNvSpPr/>
                  <p:nvPr/>
                </p:nvSpPr>
                <p:spPr bwMode="auto">
                  <a:xfrm>
                    <a:off x="2290006" y="4944830"/>
                    <a:ext cx="3308156" cy="99618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415" name="Oval 10"/>
                  <p:cNvSpPr>
                    <a:spLocks noChangeArrowheads="1"/>
                  </p:cNvSpPr>
                  <p:nvPr/>
                </p:nvSpPr>
                <p:spPr bwMode="auto">
                  <a:xfrm>
                    <a:off x="1958326" y="4879415"/>
                    <a:ext cx="901730" cy="1276775"/>
                  </a:xfrm>
                  <a:prstGeom prst="ellipse">
                    <a:avLst/>
                  </a:prstGeom>
                  <a:solidFill>
                    <a:schemeClr val="bg1"/>
                  </a:solidFill>
                  <a:ln w="28575">
                    <a:solidFill>
                      <a:schemeClr val="accent4"/>
                    </a:solid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sp>
              <p:nvSpPr>
                <p:cNvPr id="407" name="Inhaltsplatzhalter 4"/>
                <p:cNvSpPr txBox="1"/>
                <p:nvPr/>
              </p:nvSpPr>
              <p:spPr>
                <a:xfrm>
                  <a:off x="1754117" y="5621589"/>
                  <a:ext cx="2855722" cy="369332"/>
                </a:xfrm>
                <a:prstGeom prst="rect">
                  <a:avLst/>
                </a:prstGeom>
              </p:spPr>
              <p:txBody>
                <a:bodyPr wrap="square" lIns="0" tIns="0" rIns="0" bIns="0" anchor="ctr">
                  <a:spAutoFit/>
                </a:bodyPr>
                <a:lstStyle>
                  <a:defPPr>
                    <a:defRPr lang="zh-CN"/>
                  </a:defPPr>
                  <a:lvl1pPr indent="0" algn="ctr" defTabSz="913765">
                    <a:lnSpc>
                      <a:spcPct val="100000"/>
                    </a:lnSpc>
                    <a:spcBef>
                      <a:spcPts val="0"/>
                    </a:spcBef>
                    <a:spcAft>
                      <a:spcPts val="1200"/>
                    </a:spcAft>
                    <a:buFont typeface="Wingdings" panose="05000000000000000000" pitchFamily="2" charset="2"/>
                    <a:buNone/>
                    <a:defRPr sz="2400" b="1">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807720" indent="-273050" defTabSz="913765">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70" indent="-177800" defTabSz="913765">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370" indent="-177800" defTabSz="913765">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240" indent="-179070" defTabSz="913765">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965" indent="-228600" defTabSz="913765">
                    <a:spcBef>
                      <a:spcPct val="20000"/>
                    </a:spcBef>
                    <a:buFont typeface="Arial" panose="020B0604020202020204" pitchFamily="34" charset="0"/>
                    <a:buChar char="•"/>
                    <a:defRPr sz="2000"/>
                  </a:lvl6pPr>
                  <a:lvl7pPr marL="2971165" indent="-228600" defTabSz="913765">
                    <a:spcBef>
                      <a:spcPct val="20000"/>
                    </a:spcBef>
                    <a:buFont typeface="Arial" panose="020B0604020202020204" pitchFamily="34" charset="0"/>
                    <a:buChar char="•"/>
                    <a:defRPr sz="2000"/>
                  </a:lvl7pPr>
                  <a:lvl8pPr marL="3427730" indent="-228600" defTabSz="913765">
                    <a:spcBef>
                      <a:spcPct val="20000"/>
                    </a:spcBef>
                    <a:buFont typeface="Arial" panose="020B0604020202020204" pitchFamily="34" charset="0"/>
                    <a:buChar char="•"/>
                    <a:defRPr sz="2000"/>
                  </a:lvl8pPr>
                  <a:lvl9pPr marL="3884930" indent="-228600" defTabSz="913765">
                    <a:spcBef>
                      <a:spcPct val="20000"/>
                    </a:spcBef>
                    <a:buFont typeface="Arial" panose="020B0604020202020204" pitchFamily="34" charset="0"/>
                    <a:buChar char="•"/>
                    <a:defRPr sz="2000"/>
                  </a:lvl9pPr>
                </a:lstStyle>
                <a:p>
                  <a:r>
                    <a:rPr lang="en-US" altLang="zh-CN" dirty="0"/>
                    <a:t>125 μVrms@1 GHz</a:t>
                  </a:r>
                  <a:endParaRPr lang="en-US" dirty="0"/>
                </a:p>
              </p:txBody>
            </p:sp>
          </p:grpSp>
          <p:sp>
            <p:nvSpPr>
              <p:cNvPr id="142" name="Freeform 191"/>
              <p:cNvSpPr>
                <a:spLocks noEditPoints="1"/>
              </p:cNvSpPr>
              <p:nvPr/>
            </p:nvSpPr>
            <p:spPr bwMode="auto">
              <a:xfrm>
                <a:off x="9983965" y="5354287"/>
                <a:ext cx="401765" cy="377262"/>
              </a:xfrm>
              <a:custGeom>
                <a:avLst/>
                <a:gdLst>
                  <a:gd name="T0" fmla="*/ 39 w 51"/>
                  <a:gd name="T1" fmla="*/ 26 h 40"/>
                  <a:gd name="T2" fmla="*/ 26 w 51"/>
                  <a:gd name="T3" fmla="*/ 39 h 40"/>
                  <a:gd name="T4" fmla="*/ 24 w 51"/>
                  <a:gd name="T5" fmla="*/ 40 h 40"/>
                  <a:gd name="T6" fmla="*/ 21 w 51"/>
                  <a:gd name="T7" fmla="*/ 39 h 40"/>
                  <a:gd name="T8" fmla="*/ 2 w 51"/>
                  <a:gd name="T9" fmla="*/ 20 h 40"/>
                  <a:gd name="T10" fmla="*/ 0 w 51"/>
                  <a:gd name="T11" fmla="*/ 14 h 40"/>
                  <a:gd name="T12" fmla="*/ 0 w 51"/>
                  <a:gd name="T13" fmla="*/ 3 h 40"/>
                  <a:gd name="T14" fmla="*/ 3 w 51"/>
                  <a:gd name="T15" fmla="*/ 0 h 40"/>
                  <a:gd name="T16" fmla="*/ 14 w 51"/>
                  <a:gd name="T17" fmla="*/ 0 h 40"/>
                  <a:gd name="T18" fmla="*/ 20 w 51"/>
                  <a:gd name="T19" fmla="*/ 2 h 40"/>
                  <a:gd name="T20" fmla="*/ 39 w 51"/>
                  <a:gd name="T21" fmla="*/ 21 h 40"/>
                  <a:gd name="T22" fmla="*/ 40 w 51"/>
                  <a:gd name="T23" fmla="*/ 24 h 40"/>
                  <a:gd name="T24" fmla="*/ 39 w 51"/>
                  <a:gd name="T25" fmla="*/ 26 h 40"/>
                  <a:gd name="T26" fmla="*/ 8 w 51"/>
                  <a:gd name="T27" fmla="*/ 5 h 40"/>
                  <a:gd name="T28" fmla="*/ 5 w 51"/>
                  <a:gd name="T29" fmla="*/ 8 h 40"/>
                  <a:gd name="T30" fmla="*/ 8 w 51"/>
                  <a:gd name="T31" fmla="*/ 12 h 40"/>
                  <a:gd name="T32" fmla="*/ 12 w 51"/>
                  <a:gd name="T33" fmla="*/ 8 h 40"/>
                  <a:gd name="T34" fmla="*/ 8 w 51"/>
                  <a:gd name="T35" fmla="*/ 5 h 40"/>
                  <a:gd name="T36" fmla="*/ 50 w 51"/>
                  <a:gd name="T37" fmla="*/ 26 h 40"/>
                  <a:gd name="T38" fmla="*/ 37 w 51"/>
                  <a:gd name="T39" fmla="*/ 39 h 40"/>
                  <a:gd name="T40" fmla="*/ 34 w 51"/>
                  <a:gd name="T41" fmla="*/ 40 h 40"/>
                  <a:gd name="T42" fmla="*/ 31 w 51"/>
                  <a:gd name="T43" fmla="*/ 39 h 40"/>
                  <a:gd name="T44" fmla="*/ 44 w 51"/>
                  <a:gd name="T45" fmla="*/ 26 h 40"/>
                  <a:gd name="T46" fmla="*/ 45 w 51"/>
                  <a:gd name="T47" fmla="*/ 24 h 40"/>
                  <a:gd name="T48" fmla="*/ 44 w 51"/>
                  <a:gd name="T49" fmla="*/ 21 h 40"/>
                  <a:gd name="T50" fmla="*/ 25 w 51"/>
                  <a:gd name="T51" fmla="*/ 2 h 40"/>
                  <a:gd name="T52" fmla="*/ 19 w 51"/>
                  <a:gd name="T53" fmla="*/ 0 h 40"/>
                  <a:gd name="T54" fmla="*/ 25 w 51"/>
                  <a:gd name="T55" fmla="*/ 0 h 40"/>
                  <a:gd name="T56" fmla="*/ 31 w 51"/>
                  <a:gd name="T57" fmla="*/ 2 h 40"/>
                  <a:gd name="T58" fmla="*/ 50 w 51"/>
                  <a:gd name="T59" fmla="*/ 21 h 40"/>
                  <a:gd name="T60" fmla="*/ 51 w 51"/>
                  <a:gd name="T61" fmla="*/ 24 h 40"/>
                  <a:gd name="T62" fmla="*/ 50 w 51"/>
                  <a:gd name="T63"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40">
                    <a:moveTo>
                      <a:pt x="39" y="26"/>
                    </a:moveTo>
                    <a:cubicBezTo>
                      <a:pt x="26" y="39"/>
                      <a:pt x="26" y="39"/>
                      <a:pt x="26" y="39"/>
                    </a:cubicBezTo>
                    <a:cubicBezTo>
                      <a:pt x="26" y="40"/>
                      <a:pt x="25" y="40"/>
                      <a:pt x="24" y="40"/>
                    </a:cubicBezTo>
                    <a:cubicBezTo>
                      <a:pt x="23" y="40"/>
                      <a:pt x="22" y="40"/>
                      <a:pt x="21" y="39"/>
                    </a:cubicBezTo>
                    <a:cubicBezTo>
                      <a:pt x="2" y="20"/>
                      <a:pt x="2" y="20"/>
                      <a:pt x="2" y="20"/>
                    </a:cubicBezTo>
                    <a:cubicBezTo>
                      <a:pt x="1" y="19"/>
                      <a:pt x="0" y="16"/>
                      <a:pt x="0" y="14"/>
                    </a:cubicBezTo>
                    <a:cubicBezTo>
                      <a:pt x="0" y="3"/>
                      <a:pt x="0" y="3"/>
                      <a:pt x="0" y="3"/>
                    </a:cubicBezTo>
                    <a:cubicBezTo>
                      <a:pt x="0" y="1"/>
                      <a:pt x="1" y="0"/>
                      <a:pt x="3" y="0"/>
                    </a:cubicBezTo>
                    <a:cubicBezTo>
                      <a:pt x="14" y="0"/>
                      <a:pt x="14" y="0"/>
                      <a:pt x="14" y="0"/>
                    </a:cubicBezTo>
                    <a:cubicBezTo>
                      <a:pt x="16" y="0"/>
                      <a:pt x="19" y="1"/>
                      <a:pt x="20" y="2"/>
                    </a:cubicBezTo>
                    <a:cubicBezTo>
                      <a:pt x="39" y="21"/>
                      <a:pt x="39" y="21"/>
                      <a:pt x="39" y="21"/>
                    </a:cubicBezTo>
                    <a:cubicBezTo>
                      <a:pt x="40" y="22"/>
                      <a:pt x="40" y="23"/>
                      <a:pt x="40" y="24"/>
                    </a:cubicBezTo>
                    <a:cubicBezTo>
                      <a:pt x="40" y="24"/>
                      <a:pt x="40" y="25"/>
                      <a:pt x="39" y="26"/>
                    </a:cubicBezTo>
                    <a:moveTo>
                      <a:pt x="8" y="5"/>
                    </a:moveTo>
                    <a:cubicBezTo>
                      <a:pt x="7" y="5"/>
                      <a:pt x="5" y="6"/>
                      <a:pt x="5" y="8"/>
                    </a:cubicBezTo>
                    <a:cubicBezTo>
                      <a:pt x="5" y="10"/>
                      <a:pt x="7" y="12"/>
                      <a:pt x="8" y="12"/>
                    </a:cubicBezTo>
                    <a:cubicBezTo>
                      <a:pt x="10" y="12"/>
                      <a:pt x="12" y="10"/>
                      <a:pt x="12" y="8"/>
                    </a:cubicBezTo>
                    <a:cubicBezTo>
                      <a:pt x="12" y="6"/>
                      <a:pt x="10" y="5"/>
                      <a:pt x="8" y="5"/>
                    </a:cubicBezTo>
                    <a:moveTo>
                      <a:pt x="50" y="26"/>
                    </a:moveTo>
                    <a:cubicBezTo>
                      <a:pt x="37" y="39"/>
                      <a:pt x="37" y="39"/>
                      <a:pt x="37" y="39"/>
                    </a:cubicBezTo>
                    <a:cubicBezTo>
                      <a:pt x="36" y="40"/>
                      <a:pt x="35" y="40"/>
                      <a:pt x="34" y="40"/>
                    </a:cubicBezTo>
                    <a:cubicBezTo>
                      <a:pt x="33" y="40"/>
                      <a:pt x="32" y="40"/>
                      <a:pt x="31" y="39"/>
                    </a:cubicBezTo>
                    <a:cubicBezTo>
                      <a:pt x="44" y="26"/>
                      <a:pt x="44" y="26"/>
                      <a:pt x="44" y="26"/>
                    </a:cubicBezTo>
                    <a:cubicBezTo>
                      <a:pt x="44" y="25"/>
                      <a:pt x="45" y="24"/>
                      <a:pt x="45" y="24"/>
                    </a:cubicBezTo>
                    <a:cubicBezTo>
                      <a:pt x="45" y="23"/>
                      <a:pt x="44" y="22"/>
                      <a:pt x="44" y="21"/>
                    </a:cubicBezTo>
                    <a:cubicBezTo>
                      <a:pt x="25" y="2"/>
                      <a:pt x="25" y="2"/>
                      <a:pt x="25" y="2"/>
                    </a:cubicBezTo>
                    <a:cubicBezTo>
                      <a:pt x="23" y="1"/>
                      <a:pt x="21" y="0"/>
                      <a:pt x="19" y="0"/>
                    </a:cubicBezTo>
                    <a:cubicBezTo>
                      <a:pt x="25" y="0"/>
                      <a:pt x="25" y="0"/>
                      <a:pt x="25" y="0"/>
                    </a:cubicBezTo>
                    <a:cubicBezTo>
                      <a:pt x="27" y="0"/>
                      <a:pt x="29" y="1"/>
                      <a:pt x="31" y="2"/>
                    </a:cubicBezTo>
                    <a:cubicBezTo>
                      <a:pt x="50" y="21"/>
                      <a:pt x="50" y="21"/>
                      <a:pt x="50" y="21"/>
                    </a:cubicBezTo>
                    <a:cubicBezTo>
                      <a:pt x="50" y="22"/>
                      <a:pt x="51" y="23"/>
                      <a:pt x="51" y="24"/>
                    </a:cubicBezTo>
                    <a:cubicBezTo>
                      <a:pt x="51" y="24"/>
                      <a:pt x="50" y="25"/>
                      <a:pt x="50" y="26"/>
                    </a:cubicBezTo>
                  </a:path>
                </a:pathLst>
              </a:custGeom>
              <a:solidFill>
                <a:srgbClr val="FFC000"/>
              </a:solidFill>
              <a:ln>
                <a:noFill/>
              </a:ln>
            </p:spPr>
            <p:txBody>
              <a:bodyPr vert="horz" wrap="square" lIns="91440" tIns="45720" rIns="91440" bIns="45720" numCol="1" anchor="t" anchorCtr="0" compatLnSpc="1"/>
              <a:lstStyle/>
              <a:p>
                <a:endParaRPr lang="en-AU" sz="3025"/>
              </a:p>
            </p:txBody>
          </p:sp>
        </p:grpSp>
        <p:grpSp>
          <p:nvGrpSpPr>
            <p:cNvPr id="47" name="组合 46"/>
            <p:cNvGrpSpPr/>
            <p:nvPr/>
          </p:nvGrpSpPr>
          <p:grpSpPr>
            <a:xfrm>
              <a:off x="6361431" y="1517915"/>
              <a:ext cx="3704986" cy="874800"/>
              <a:chOff x="6826396" y="1409435"/>
              <a:chExt cx="3704986" cy="1218763"/>
            </a:xfrm>
          </p:grpSpPr>
          <p:grpSp>
            <p:nvGrpSpPr>
              <p:cNvPr id="360" name="组合 359"/>
              <p:cNvGrpSpPr/>
              <p:nvPr/>
            </p:nvGrpSpPr>
            <p:grpSpPr>
              <a:xfrm flipH="1">
                <a:off x="6826396" y="1409435"/>
                <a:ext cx="3704986" cy="1218763"/>
                <a:chOff x="3619716" y="1744368"/>
                <a:chExt cx="3704011" cy="1218762"/>
              </a:xfrm>
            </p:grpSpPr>
            <p:grpSp>
              <p:nvGrpSpPr>
                <p:cNvPr id="361" name="Group 13"/>
                <p:cNvGrpSpPr/>
                <p:nvPr/>
              </p:nvGrpSpPr>
              <p:grpSpPr>
                <a:xfrm>
                  <a:off x="3619716" y="1744368"/>
                  <a:ext cx="3704011" cy="1218762"/>
                  <a:chOff x="2198689" y="2108200"/>
                  <a:chExt cx="8008936" cy="2635250"/>
                </a:xfrm>
              </p:grpSpPr>
              <p:sp>
                <p:nvSpPr>
                  <p:cNvPr id="371" name="Freeform 5"/>
                  <p:cNvSpPr/>
                  <p:nvPr/>
                </p:nvSpPr>
                <p:spPr bwMode="auto">
                  <a:xfrm>
                    <a:off x="9186863" y="2108200"/>
                    <a:ext cx="1020762" cy="2635250"/>
                  </a:xfrm>
                  <a:custGeom>
                    <a:avLst/>
                    <a:gdLst>
                      <a:gd name="T0" fmla="*/ 0 w 643"/>
                      <a:gd name="T1" fmla="*/ 1660 h 1660"/>
                      <a:gd name="T2" fmla="*/ 0 w 643"/>
                      <a:gd name="T3" fmla="*/ 0 h 1660"/>
                      <a:gd name="T4" fmla="*/ 643 w 643"/>
                      <a:gd name="T5" fmla="*/ 301 h 1660"/>
                      <a:gd name="T6" fmla="*/ 643 w 643"/>
                      <a:gd name="T7" fmla="*/ 1359 h 1660"/>
                      <a:gd name="T8" fmla="*/ 0 w 643"/>
                      <a:gd name="T9" fmla="*/ 1660 h 1660"/>
                    </a:gdLst>
                    <a:ahLst/>
                    <a:cxnLst>
                      <a:cxn ang="0">
                        <a:pos x="T0" y="T1"/>
                      </a:cxn>
                      <a:cxn ang="0">
                        <a:pos x="T2" y="T3"/>
                      </a:cxn>
                      <a:cxn ang="0">
                        <a:pos x="T4" y="T5"/>
                      </a:cxn>
                      <a:cxn ang="0">
                        <a:pos x="T6" y="T7"/>
                      </a:cxn>
                      <a:cxn ang="0">
                        <a:pos x="T8" y="T9"/>
                      </a:cxn>
                    </a:cxnLst>
                    <a:rect l="0" t="0" r="r" b="b"/>
                    <a:pathLst>
                      <a:path w="643" h="1660">
                        <a:moveTo>
                          <a:pt x="0" y="1660"/>
                        </a:moveTo>
                        <a:lnTo>
                          <a:pt x="0" y="0"/>
                        </a:lnTo>
                        <a:lnTo>
                          <a:pt x="643" y="301"/>
                        </a:lnTo>
                        <a:lnTo>
                          <a:pt x="643" y="1359"/>
                        </a:lnTo>
                        <a:lnTo>
                          <a:pt x="0" y="1660"/>
                        </a:lnTo>
                        <a:close/>
                      </a:path>
                    </a:pathLst>
                  </a:custGeom>
                  <a:solidFill>
                    <a:schemeClr val="accent1">
                      <a:lumMod val="75000"/>
                    </a:schemeClr>
                  </a:solidFill>
                  <a:ln>
                    <a:no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372" name="Freeform 6"/>
                  <p:cNvSpPr/>
                  <p:nvPr/>
                </p:nvSpPr>
                <p:spPr bwMode="auto">
                  <a:xfrm>
                    <a:off x="2882900" y="2579688"/>
                    <a:ext cx="7324725" cy="169227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close/>
                      </a:path>
                    </a:pathLst>
                  </a:custGeom>
                  <a:solidFill>
                    <a:schemeClr val="accent1"/>
                  </a:solidFill>
                  <a:ln>
                    <a:no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373" name="Freeform 7"/>
                  <p:cNvSpPr/>
                  <p:nvPr/>
                </p:nvSpPr>
                <p:spPr bwMode="auto">
                  <a:xfrm>
                    <a:off x="2882900" y="2579688"/>
                    <a:ext cx="7324725" cy="1692275"/>
                  </a:xfrm>
                  <a:custGeom>
                    <a:avLst/>
                    <a:gdLst>
                      <a:gd name="T0" fmla="*/ 4614 w 4614"/>
                      <a:gd name="T1" fmla="*/ 1066 h 1066"/>
                      <a:gd name="T2" fmla="*/ 0 w 4614"/>
                      <a:gd name="T3" fmla="*/ 1066 h 1066"/>
                      <a:gd name="T4" fmla="*/ 291 w 4614"/>
                      <a:gd name="T5" fmla="*/ 535 h 1066"/>
                      <a:gd name="T6" fmla="*/ 0 w 4614"/>
                      <a:gd name="T7" fmla="*/ 0 h 1066"/>
                      <a:gd name="T8" fmla="*/ 4614 w 4614"/>
                      <a:gd name="T9" fmla="*/ 0 h 1066"/>
                      <a:gd name="T10" fmla="*/ 4614 w 4614"/>
                      <a:gd name="T11" fmla="*/ 1066 h 1066"/>
                    </a:gdLst>
                    <a:ahLst/>
                    <a:cxnLst>
                      <a:cxn ang="0">
                        <a:pos x="T0" y="T1"/>
                      </a:cxn>
                      <a:cxn ang="0">
                        <a:pos x="T2" y="T3"/>
                      </a:cxn>
                      <a:cxn ang="0">
                        <a:pos x="T4" y="T5"/>
                      </a:cxn>
                      <a:cxn ang="0">
                        <a:pos x="T6" y="T7"/>
                      </a:cxn>
                      <a:cxn ang="0">
                        <a:pos x="T8" y="T9"/>
                      </a:cxn>
                      <a:cxn ang="0">
                        <a:pos x="T10" y="T11"/>
                      </a:cxn>
                    </a:cxnLst>
                    <a:rect l="0" t="0" r="r" b="b"/>
                    <a:pathLst>
                      <a:path w="4614" h="1066">
                        <a:moveTo>
                          <a:pt x="4614" y="1066"/>
                        </a:moveTo>
                        <a:lnTo>
                          <a:pt x="0" y="1066"/>
                        </a:lnTo>
                        <a:lnTo>
                          <a:pt x="291" y="535"/>
                        </a:lnTo>
                        <a:lnTo>
                          <a:pt x="0" y="0"/>
                        </a:lnTo>
                        <a:lnTo>
                          <a:pt x="4614" y="0"/>
                        </a:lnTo>
                        <a:lnTo>
                          <a:pt x="4614" y="10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374" name="Freeform 8"/>
                  <p:cNvSpPr/>
                  <p:nvPr/>
                </p:nvSpPr>
                <p:spPr bwMode="auto">
                  <a:xfrm>
                    <a:off x="2882900" y="2579688"/>
                    <a:ext cx="5619750" cy="169227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close/>
                      </a:path>
                    </a:pathLst>
                  </a:custGeom>
                  <a:solidFill>
                    <a:srgbClr val="003A8F"/>
                  </a:solidFill>
                  <a:ln>
                    <a:no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375" name="Freeform 9"/>
                  <p:cNvSpPr/>
                  <p:nvPr/>
                </p:nvSpPr>
                <p:spPr bwMode="auto">
                  <a:xfrm>
                    <a:off x="2882900" y="2579688"/>
                    <a:ext cx="5619750" cy="1692275"/>
                  </a:xfrm>
                  <a:custGeom>
                    <a:avLst/>
                    <a:gdLst>
                      <a:gd name="T0" fmla="*/ 2012 w 3540"/>
                      <a:gd name="T1" fmla="*/ 0 h 1066"/>
                      <a:gd name="T2" fmla="*/ 0 w 3540"/>
                      <a:gd name="T3" fmla="*/ 0 h 1066"/>
                      <a:gd name="T4" fmla="*/ 291 w 3540"/>
                      <a:gd name="T5" fmla="*/ 535 h 1066"/>
                      <a:gd name="T6" fmla="*/ 0 w 3540"/>
                      <a:gd name="T7" fmla="*/ 1066 h 1066"/>
                      <a:gd name="T8" fmla="*/ 3540 w 3540"/>
                      <a:gd name="T9" fmla="*/ 1066 h 1066"/>
                      <a:gd name="T10" fmla="*/ 2012 w 3540"/>
                      <a:gd name="T11" fmla="*/ 0 h 1066"/>
                    </a:gdLst>
                    <a:ahLst/>
                    <a:cxnLst>
                      <a:cxn ang="0">
                        <a:pos x="T0" y="T1"/>
                      </a:cxn>
                      <a:cxn ang="0">
                        <a:pos x="T2" y="T3"/>
                      </a:cxn>
                      <a:cxn ang="0">
                        <a:pos x="T4" y="T5"/>
                      </a:cxn>
                      <a:cxn ang="0">
                        <a:pos x="T6" y="T7"/>
                      </a:cxn>
                      <a:cxn ang="0">
                        <a:pos x="T8" y="T9"/>
                      </a:cxn>
                      <a:cxn ang="0">
                        <a:pos x="T10" y="T11"/>
                      </a:cxn>
                    </a:cxnLst>
                    <a:rect l="0" t="0" r="r" b="b"/>
                    <a:pathLst>
                      <a:path w="3540" h="1066">
                        <a:moveTo>
                          <a:pt x="2012" y="0"/>
                        </a:moveTo>
                        <a:lnTo>
                          <a:pt x="0" y="0"/>
                        </a:lnTo>
                        <a:lnTo>
                          <a:pt x="291" y="535"/>
                        </a:lnTo>
                        <a:lnTo>
                          <a:pt x="0" y="1066"/>
                        </a:lnTo>
                        <a:lnTo>
                          <a:pt x="3540" y="1066"/>
                        </a:lnTo>
                        <a:lnTo>
                          <a:pt x="20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376" name="Oval 10"/>
                  <p:cNvSpPr>
                    <a:spLocks noChangeArrowheads="1"/>
                  </p:cNvSpPr>
                  <p:nvPr/>
                </p:nvSpPr>
                <p:spPr bwMode="auto">
                  <a:xfrm>
                    <a:off x="2198689" y="2342643"/>
                    <a:ext cx="1556399" cy="2168930"/>
                  </a:xfrm>
                  <a:prstGeom prst="ellipse">
                    <a:avLst/>
                  </a:prstGeom>
                  <a:solidFill>
                    <a:schemeClr val="bg1"/>
                  </a:solidFill>
                  <a:ln w="28575">
                    <a:solidFill>
                      <a:srgbClr val="003A8F"/>
                    </a:solidFill>
                  </a:ln>
                </p:spPr>
                <p:txBody>
                  <a:bodyPr vert="horz" wrap="square" lIns="91440" tIns="45720" rIns="91440" bIns="45720" numCol="1" anchor="t" anchorCtr="0" compatLnSpc="1"/>
                  <a:lstStyle/>
                  <a:p>
                    <a:endParaRPr lang="en-US">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sp>
              <p:nvSpPr>
                <p:cNvPr id="363" name="Inhaltsplatzhalter 4"/>
                <p:cNvSpPr txBox="1"/>
                <p:nvPr/>
              </p:nvSpPr>
              <p:spPr>
                <a:xfrm>
                  <a:off x="4240743" y="2080663"/>
                  <a:ext cx="3078626" cy="514549"/>
                </a:xfrm>
                <a:prstGeom prst="rect">
                  <a:avLst/>
                </a:prstGeom>
              </p:spPr>
              <p:txBody>
                <a:bodyPr wrap="square" lIns="0" tIns="0" rIns="0" bIns="0" anchor="ctr">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2400" b="1"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4</a:t>
                  </a:r>
                  <a:endParaRPr lang="en-US" sz="18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sp>
            <p:nvSpPr>
              <p:cNvPr id="143" name="Freeform 106"/>
              <p:cNvSpPr/>
              <p:nvPr/>
            </p:nvSpPr>
            <p:spPr bwMode="auto">
              <a:xfrm>
                <a:off x="9946186" y="1812846"/>
                <a:ext cx="463243" cy="339345"/>
              </a:xfrm>
              <a:custGeom>
                <a:avLst/>
                <a:gdLst>
                  <a:gd name="T0" fmla="*/ 48 w 48"/>
                  <a:gd name="T1" fmla="*/ 39 h 42"/>
                  <a:gd name="T2" fmla="*/ 45 w 48"/>
                  <a:gd name="T3" fmla="*/ 42 h 42"/>
                  <a:gd name="T4" fmla="*/ 36 w 48"/>
                  <a:gd name="T5" fmla="*/ 42 h 42"/>
                  <a:gd name="T6" fmla="*/ 34 w 48"/>
                  <a:gd name="T7" fmla="*/ 39 h 42"/>
                  <a:gd name="T8" fmla="*/ 34 w 48"/>
                  <a:gd name="T9" fmla="*/ 30 h 42"/>
                  <a:gd name="T10" fmla="*/ 36 w 48"/>
                  <a:gd name="T11" fmla="*/ 28 h 42"/>
                  <a:gd name="T12" fmla="*/ 39 w 48"/>
                  <a:gd name="T13" fmla="*/ 28 h 42"/>
                  <a:gd name="T14" fmla="*/ 39 w 48"/>
                  <a:gd name="T15" fmla="*/ 23 h 42"/>
                  <a:gd name="T16" fmla="*/ 25 w 48"/>
                  <a:gd name="T17" fmla="*/ 23 h 42"/>
                  <a:gd name="T18" fmla="*/ 25 w 48"/>
                  <a:gd name="T19" fmla="*/ 28 h 42"/>
                  <a:gd name="T20" fmla="*/ 28 w 48"/>
                  <a:gd name="T21" fmla="*/ 28 h 42"/>
                  <a:gd name="T22" fmla="*/ 30 w 48"/>
                  <a:gd name="T23" fmla="*/ 30 h 42"/>
                  <a:gd name="T24" fmla="*/ 30 w 48"/>
                  <a:gd name="T25" fmla="*/ 39 h 42"/>
                  <a:gd name="T26" fmla="*/ 28 w 48"/>
                  <a:gd name="T27" fmla="*/ 42 h 42"/>
                  <a:gd name="T28" fmla="*/ 19 w 48"/>
                  <a:gd name="T29" fmla="*/ 42 h 42"/>
                  <a:gd name="T30" fmla="*/ 17 w 48"/>
                  <a:gd name="T31" fmla="*/ 39 h 42"/>
                  <a:gd name="T32" fmla="*/ 17 w 48"/>
                  <a:gd name="T33" fmla="*/ 30 h 42"/>
                  <a:gd name="T34" fmla="*/ 19 w 48"/>
                  <a:gd name="T35" fmla="*/ 28 h 42"/>
                  <a:gd name="T36" fmla="*/ 22 w 48"/>
                  <a:gd name="T37" fmla="*/ 28 h 42"/>
                  <a:gd name="T38" fmla="*/ 22 w 48"/>
                  <a:gd name="T39" fmla="*/ 23 h 42"/>
                  <a:gd name="T40" fmla="*/ 8 w 48"/>
                  <a:gd name="T41" fmla="*/ 23 h 42"/>
                  <a:gd name="T42" fmla="*/ 8 w 48"/>
                  <a:gd name="T43" fmla="*/ 28 h 42"/>
                  <a:gd name="T44" fmla="*/ 11 w 48"/>
                  <a:gd name="T45" fmla="*/ 28 h 42"/>
                  <a:gd name="T46" fmla="*/ 13 w 48"/>
                  <a:gd name="T47" fmla="*/ 30 h 42"/>
                  <a:gd name="T48" fmla="*/ 13 w 48"/>
                  <a:gd name="T49" fmla="*/ 39 h 42"/>
                  <a:gd name="T50" fmla="*/ 11 w 48"/>
                  <a:gd name="T51" fmla="*/ 42 h 42"/>
                  <a:gd name="T52" fmla="*/ 2 w 48"/>
                  <a:gd name="T53" fmla="*/ 42 h 42"/>
                  <a:gd name="T54" fmla="*/ 0 w 48"/>
                  <a:gd name="T55" fmla="*/ 39 h 42"/>
                  <a:gd name="T56" fmla="*/ 0 w 48"/>
                  <a:gd name="T57" fmla="*/ 30 h 42"/>
                  <a:gd name="T58" fmla="*/ 2 w 48"/>
                  <a:gd name="T59" fmla="*/ 28 h 42"/>
                  <a:gd name="T60" fmla="*/ 5 w 48"/>
                  <a:gd name="T61" fmla="*/ 28 h 42"/>
                  <a:gd name="T62" fmla="*/ 5 w 48"/>
                  <a:gd name="T63" fmla="*/ 23 h 42"/>
                  <a:gd name="T64" fmla="*/ 8 w 48"/>
                  <a:gd name="T65" fmla="*/ 19 h 42"/>
                  <a:gd name="T66" fmla="*/ 22 w 48"/>
                  <a:gd name="T67" fmla="*/ 19 h 42"/>
                  <a:gd name="T68" fmla="*/ 22 w 48"/>
                  <a:gd name="T69" fmla="*/ 14 h 42"/>
                  <a:gd name="T70" fmla="*/ 19 w 48"/>
                  <a:gd name="T71" fmla="*/ 14 h 42"/>
                  <a:gd name="T72" fmla="*/ 17 w 48"/>
                  <a:gd name="T73" fmla="*/ 12 h 42"/>
                  <a:gd name="T74" fmla="*/ 17 w 48"/>
                  <a:gd name="T75" fmla="*/ 3 h 42"/>
                  <a:gd name="T76" fmla="*/ 19 w 48"/>
                  <a:gd name="T77" fmla="*/ 0 h 42"/>
                  <a:gd name="T78" fmla="*/ 28 w 48"/>
                  <a:gd name="T79" fmla="*/ 0 h 42"/>
                  <a:gd name="T80" fmla="*/ 30 w 48"/>
                  <a:gd name="T81" fmla="*/ 3 h 42"/>
                  <a:gd name="T82" fmla="*/ 30 w 48"/>
                  <a:gd name="T83" fmla="*/ 12 h 42"/>
                  <a:gd name="T84" fmla="*/ 28 w 48"/>
                  <a:gd name="T85" fmla="*/ 14 h 42"/>
                  <a:gd name="T86" fmla="*/ 25 w 48"/>
                  <a:gd name="T87" fmla="*/ 14 h 42"/>
                  <a:gd name="T88" fmla="*/ 25 w 48"/>
                  <a:gd name="T89" fmla="*/ 19 h 42"/>
                  <a:gd name="T90" fmla="*/ 39 w 48"/>
                  <a:gd name="T91" fmla="*/ 19 h 42"/>
                  <a:gd name="T92" fmla="*/ 42 w 48"/>
                  <a:gd name="T93" fmla="*/ 23 h 42"/>
                  <a:gd name="T94" fmla="*/ 42 w 48"/>
                  <a:gd name="T95" fmla="*/ 28 h 42"/>
                  <a:gd name="T96" fmla="*/ 45 w 48"/>
                  <a:gd name="T97" fmla="*/ 28 h 42"/>
                  <a:gd name="T98" fmla="*/ 48 w 48"/>
                  <a:gd name="T99" fmla="*/ 30 h 42"/>
                  <a:gd name="T100" fmla="*/ 48 w 48"/>
                  <a:gd name="T101"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 h="42">
                    <a:moveTo>
                      <a:pt x="48" y="39"/>
                    </a:moveTo>
                    <a:cubicBezTo>
                      <a:pt x="48" y="40"/>
                      <a:pt x="46" y="42"/>
                      <a:pt x="45" y="42"/>
                    </a:cubicBezTo>
                    <a:cubicBezTo>
                      <a:pt x="36" y="42"/>
                      <a:pt x="36" y="42"/>
                      <a:pt x="36" y="42"/>
                    </a:cubicBezTo>
                    <a:cubicBezTo>
                      <a:pt x="35" y="42"/>
                      <a:pt x="34" y="40"/>
                      <a:pt x="34" y="39"/>
                    </a:cubicBezTo>
                    <a:cubicBezTo>
                      <a:pt x="34" y="30"/>
                      <a:pt x="34" y="30"/>
                      <a:pt x="34" y="30"/>
                    </a:cubicBezTo>
                    <a:cubicBezTo>
                      <a:pt x="34" y="29"/>
                      <a:pt x="35" y="28"/>
                      <a:pt x="36" y="28"/>
                    </a:cubicBezTo>
                    <a:cubicBezTo>
                      <a:pt x="39" y="28"/>
                      <a:pt x="39" y="28"/>
                      <a:pt x="39" y="28"/>
                    </a:cubicBezTo>
                    <a:cubicBezTo>
                      <a:pt x="39" y="23"/>
                      <a:pt x="39" y="23"/>
                      <a:pt x="39" y="23"/>
                    </a:cubicBezTo>
                    <a:cubicBezTo>
                      <a:pt x="25" y="23"/>
                      <a:pt x="25" y="23"/>
                      <a:pt x="25" y="23"/>
                    </a:cubicBezTo>
                    <a:cubicBezTo>
                      <a:pt x="25" y="28"/>
                      <a:pt x="25" y="28"/>
                      <a:pt x="25" y="28"/>
                    </a:cubicBezTo>
                    <a:cubicBezTo>
                      <a:pt x="28" y="28"/>
                      <a:pt x="28" y="28"/>
                      <a:pt x="28" y="28"/>
                    </a:cubicBezTo>
                    <a:cubicBezTo>
                      <a:pt x="29" y="28"/>
                      <a:pt x="30" y="29"/>
                      <a:pt x="30" y="30"/>
                    </a:cubicBezTo>
                    <a:cubicBezTo>
                      <a:pt x="30" y="39"/>
                      <a:pt x="30" y="39"/>
                      <a:pt x="30" y="39"/>
                    </a:cubicBezTo>
                    <a:cubicBezTo>
                      <a:pt x="30" y="40"/>
                      <a:pt x="29" y="42"/>
                      <a:pt x="28" y="42"/>
                    </a:cubicBezTo>
                    <a:cubicBezTo>
                      <a:pt x="19" y="42"/>
                      <a:pt x="19" y="42"/>
                      <a:pt x="19" y="42"/>
                    </a:cubicBezTo>
                    <a:cubicBezTo>
                      <a:pt x="18" y="42"/>
                      <a:pt x="17" y="40"/>
                      <a:pt x="17" y="39"/>
                    </a:cubicBezTo>
                    <a:cubicBezTo>
                      <a:pt x="17" y="30"/>
                      <a:pt x="17" y="30"/>
                      <a:pt x="17" y="30"/>
                    </a:cubicBezTo>
                    <a:cubicBezTo>
                      <a:pt x="17" y="29"/>
                      <a:pt x="18" y="28"/>
                      <a:pt x="19" y="28"/>
                    </a:cubicBezTo>
                    <a:cubicBezTo>
                      <a:pt x="22" y="28"/>
                      <a:pt x="22" y="28"/>
                      <a:pt x="22" y="28"/>
                    </a:cubicBezTo>
                    <a:cubicBezTo>
                      <a:pt x="22" y="23"/>
                      <a:pt x="22" y="23"/>
                      <a:pt x="22" y="23"/>
                    </a:cubicBezTo>
                    <a:cubicBezTo>
                      <a:pt x="8" y="23"/>
                      <a:pt x="8" y="23"/>
                      <a:pt x="8" y="23"/>
                    </a:cubicBezTo>
                    <a:cubicBezTo>
                      <a:pt x="8" y="28"/>
                      <a:pt x="8" y="28"/>
                      <a:pt x="8" y="28"/>
                    </a:cubicBezTo>
                    <a:cubicBezTo>
                      <a:pt x="11" y="28"/>
                      <a:pt x="11" y="28"/>
                      <a:pt x="11" y="28"/>
                    </a:cubicBezTo>
                    <a:cubicBezTo>
                      <a:pt x="12" y="28"/>
                      <a:pt x="13" y="29"/>
                      <a:pt x="13" y="30"/>
                    </a:cubicBezTo>
                    <a:cubicBezTo>
                      <a:pt x="13" y="39"/>
                      <a:pt x="13" y="39"/>
                      <a:pt x="13" y="39"/>
                    </a:cubicBezTo>
                    <a:cubicBezTo>
                      <a:pt x="13" y="40"/>
                      <a:pt x="12" y="42"/>
                      <a:pt x="11" y="42"/>
                    </a:cubicBezTo>
                    <a:cubicBezTo>
                      <a:pt x="2" y="42"/>
                      <a:pt x="2" y="42"/>
                      <a:pt x="2" y="42"/>
                    </a:cubicBezTo>
                    <a:cubicBezTo>
                      <a:pt x="1" y="42"/>
                      <a:pt x="0" y="40"/>
                      <a:pt x="0" y="39"/>
                    </a:cubicBezTo>
                    <a:cubicBezTo>
                      <a:pt x="0" y="30"/>
                      <a:pt x="0" y="30"/>
                      <a:pt x="0" y="30"/>
                    </a:cubicBezTo>
                    <a:cubicBezTo>
                      <a:pt x="0" y="29"/>
                      <a:pt x="1" y="28"/>
                      <a:pt x="2" y="28"/>
                    </a:cubicBezTo>
                    <a:cubicBezTo>
                      <a:pt x="5" y="28"/>
                      <a:pt x="5" y="28"/>
                      <a:pt x="5" y="28"/>
                    </a:cubicBezTo>
                    <a:cubicBezTo>
                      <a:pt x="5" y="23"/>
                      <a:pt x="5" y="23"/>
                      <a:pt x="5" y="23"/>
                    </a:cubicBezTo>
                    <a:cubicBezTo>
                      <a:pt x="5" y="21"/>
                      <a:pt x="6" y="19"/>
                      <a:pt x="8" y="19"/>
                    </a:cubicBezTo>
                    <a:cubicBezTo>
                      <a:pt x="22" y="19"/>
                      <a:pt x="22" y="19"/>
                      <a:pt x="22" y="19"/>
                    </a:cubicBezTo>
                    <a:cubicBezTo>
                      <a:pt x="22" y="14"/>
                      <a:pt x="22" y="14"/>
                      <a:pt x="22" y="14"/>
                    </a:cubicBezTo>
                    <a:cubicBezTo>
                      <a:pt x="19" y="14"/>
                      <a:pt x="19" y="14"/>
                      <a:pt x="19" y="14"/>
                    </a:cubicBezTo>
                    <a:cubicBezTo>
                      <a:pt x="18" y="14"/>
                      <a:pt x="17" y="13"/>
                      <a:pt x="17" y="12"/>
                    </a:cubicBezTo>
                    <a:cubicBezTo>
                      <a:pt x="17" y="3"/>
                      <a:pt x="17" y="3"/>
                      <a:pt x="17" y="3"/>
                    </a:cubicBezTo>
                    <a:cubicBezTo>
                      <a:pt x="17" y="2"/>
                      <a:pt x="18" y="0"/>
                      <a:pt x="19" y="0"/>
                    </a:cubicBezTo>
                    <a:cubicBezTo>
                      <a:pt x="28" y="0"/>
                      <a:pt x="28" y="0"/>
                      <a:pt x="28" y="0"/>
                    </a:cubicBezTo>
                    <a:cubicBezTo>
                      <a:pt x="29" y="0"/>
                      <a:pt x="30" y="2"/>
                      <a:pt x="30" y="3"/>
                    </a:cubicBezTo>
                    <a:cubicBezTo>
                      <a:pt x="30" y="12"/>
                      <a:pt x="30" y="12"/>
                      <a:pt x="30" y="12"/>
                    </a:cubicBezTo>
                    <a:cubicBezTo>
                      <a:pt x="30" y="13"/>
                      <a:pt x="29" y="14"/>
                      <a:pt x="28" y="14"/>
                    </a:cubicBezTo>
                    <a:cubicBezTo>
                      <a:pt x="25" y="14"/>
                      <a:pt x="25" y="14"/>
                      <a:pt x="25" y="14"/>
                    </a:cubicBezTo>
                    <a:cubicBezTo>
                      <a:pt x="25" y="19"/>
                      <a:pt x="25" y="19"/>
                      <a:pt x="25" y="19"/>
                    </a:cubicBezTo>
                    <a:cubicBezTo>
                      <a:pt x="39" y="19"/>
                      <a:pt x="39" y="19"/>
                      <a:pt x="39" y="19"/>
                    </a:cubicBezTo>
                    <a:cubicBezTo>
                      <a:pt x="41" y="19"/>
                      <a:pt x="42" y="21"/>
                      <a:pt x="42" y="23"/>
                    </a:cubicBezTo>
                    <a:cubicBezTo>
                      <a:pt x="42" y="28"/>
                      <a:pt x="42" y="28"/>
                      <a:pt x="42" y="28"/>
                    </a:cubicBezTo>
                    <a:cubicBezTo>
                      <a:pt x="45" y="28"/>
                      <a:pt x="45" y="28"/>
                      <a:pt x="45" y="28"/>
                    </a:cubicBezTo>
                    <a:cubicBezTo>
                      <a:pt x="46" y="28"/>
                      <a:pt x="48" y="29"/>
                      <a:pt x="48" y="30"/>
                    </a:cubicBezTo>
                    <a:lnTo>
                      <a:pt x="48" y="39"/>
                    </a:lnTo>
                    <a:close/>
                  </a:path>
                </a:pathLst>
              </a:custGeom>
              <a:solidFill>
                <a:srgbClr val="003A8F"/>
              </a:solidFill>
              <a:ln>
                <a:solidFill>
                  <a:srgbClr val="4472C4"/>
                </a:solidFill>
              </a:ln>
            </p:spPr>
            <p:txBody>
              <a:bodyPr vert="horz" wrap="square" lIns="91440" tIns="45720" rIns="91440" bIns="45720" numCol="1" anchor="t" anchorCtr="0" compatLnSpc="1"/>
              <a:lstStyle/>
              <a:p>
                <a:endParaRPr lang="en-AU" sz="3025"/>
              </a:p>
            </p:txBody>
          </p:sp>
        </p:grpSp>
      </p:grpSp>
    </p:spTree>
    <p:extLst>
      <p:ext uri="{BB962C8B-B14F-4D97-AF65-F5344CB8AC3E}">
        <p14:creationId xmlns:p14="http://schemas.microsoft.com/office/powerpoint/2010/main" val="2526981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_TextPlaceholder 32"/>
          <p:cNvSpPr txBox="1"/>
          <p:nvPr>
            <p:custDataLst>
              <p:tags r:id="rId1"/>
            </p:custDataLst>
          </p:nvPr>
        </p:nvSpPr>
        <p:spPr>
          <a:xfrm>
            <a:off x="1184066" y="2156923"/>
            <a:ext cx="1915458" cy="562227"/>
          </a:xfrm>
          <a:prstGeom prst="rect">
            <a:avLst/>
          </a:prstGeom>
        </p:spPr>
        <p:txBody>
          <a:bodyPr lIns="0" tIns="0" rIns="0" bIns="0">
            <a:noAutofit/>
          </a:bodyPr>
          <a:lstStyle>
            <a:defPPr>
              <a:defRPr lang="zh-CN"/>
            </a:defPPr>
            <a:lvl1pPr indent="0" defTabSz="685800">
              <a:lnSpc>
                <a:spcPct val="100000"/>
              </a:lnSpc>
              <a:spcBef>
                <a:spcPts val="750"/>
              </a:spcBef>
              <a:buFont typeface="Arial" panose="020B0604020202020204" pitchFamily="34" charset="0"/>
              <a:buNone/>
              <a:defRPr sz="1333">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nSpc>
                <a:spcPct val="150000"/>
              </a:lnSpc>
            </a:pPr>
            <a:r>
              <a:rPr lang="en-US" altLang="zh-CN" dirty="0"/>
              <a:t>Enhanced bit:  0.5, 1, 1.5, 2, 2.5, 3, 3.5, 4 bits </a:t>
            </a:r>
            <a:endParaRPr lang="en-US" dirty="0"/>
          </a:p>
        </p:txBody>
      </p:sp>
      <p:sp>
        <p:nvSpPr>
          <p:cNvPr id="13" name="PA_TextPlaceholder 33"/>
          <p:cNvSpPr txBox="1"/>
          <p:nvPr>
            <p:custDataLst>
              <p:tags r:id="rId2"/>
            </p:custDataLst>
          </p:nvPr>
        </p:nvSpPr>
        <p:spPr>
          <a:xfrm>
            <a:off x="1184066" y="1856977"/>
            <a:ext cx="1790943" cy="31207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altLang="zh-CN" sz="1800" i="1" dirty="0">
                <a:ln w="0"/>
                <a:effectLst>
                  <a:outerShdw blurRad="38100" dist="19050" dir="2700000" algn="tl" rotWithShape="0">
                    <a:schemeClr val="dk1">
                      <a:alpha val="40000"/>
                    </a:schemeClr>
                  </a:outerShdw>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ERES</a:t>
            </a:r>
          </a:p>
        </p:txBody>
      </p:sp>
      <p:grpSp>
        <p:nvGrpSpPr>
          <p:cNvPr id="108" name="组合 107"/>
          <p:cNvGrpSpPr/>
          <p:nvPr/>
        </p:nvGrpSpPr>
        <p:grpSpPr>
          <a:xfrm>
            <a:off x="492485" y="1695987"/>
            <a:ext cx="548635" cy="548635"/>
            <a:chOff x="378002" y="2433893"/>
            <a:chExt cx="548635" cy="548635"/>
          </a:xfrm>
        </p:grpSpPr>
        <p:sp>
          <p:nvSpPr>
            <p:cNvPr id="6" name="PA_椭圆 16"/>
            <p:cNvSpPr/>
            <p:nvPr>
              <p:custDataLst>
                <p:tags r:id="rId28"/>
              </p:custDataLst>
            </p:nvPr>
          </p:nvSpPr>
          <p:spPr>
            <a:xfrm>
              <a:off x="378002" y="2433893"/>
              <a:ext cx="548635" cy="548635"/>
            </a:xfrm>
            <a:prstGeom prst="ellipse">
              <a:avLst/>
            </a:prstGeom>
            <a:solidFill>
              <a:srgbClr val="003A8F"/>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ffectLst>
                  <a:outerShdw blurRad="38100" dist="38100" dir="2700000" algn="tl">
                    <a:srgbClr val="000000">
                      <a:alpha val="43137"/>
                    </a:srgbClr>
                  </a:outerShdw>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27" name="PA_任意多边形 15"/>
            <p:cNvSpPr>
              <a:spLocks noEditPoints="1"/>
            </p:cNvSpPr>
            <p:nvPr>
              <p:custDataLst>
                <p:tags r:id="rId29"/>
              </p:custDataLst>
            </p:nvPr>
          </p:nvSpPr>
          <p:spPr bwMode="auto">
            <a:xfrm>
              <a:off x="528946" y="2610669"/>
              <a:ext cx="246747" cy="195083"/>
            </a:xfrm>
            <a:custGeom>
              <a:avLst/>
              <a:gdLst>
                <a:gd name="T0" fmla="*/ 576 w 917"/>
                <a:gd name="T1" fmla="*/ 114 h 725"/>
                <a:gd name="T2" fmla="*/ 580 w 917"/>
                <a:gd name="T3" fmla="*/ 37 h 725"/>
                <a:gd name="T4" fmla="*/ 617 w 917"/>
                <a:gd name="T5" fmla="*/ 0 h 725"/>
                <a:gd name="T6" fmla="*/ 917 w 917"/>
                <a:gd name="T7" fmla="*/ 0 h 725"/>
                <a:gd name="T8" fmla="*/ 917 w 917"/>
                <a:gd name="T9" fmla="*/ 686 h 725"/>
                <a:gd name="T10" fmla="*/ 879 w 917"/>
                <a:gd name="T11" fmla="*/ 725 h 725"/>
                <a:gd name="T12" fmla="*/ 580 w 917"/>
                <a:gd name="T13" fmla="*/ 725 h 725"/>
                <a:gd name="T14" fmla="*/ 580 w 917"/>
                <a:gd name="T15" fmla="*/ 587 h 725"/>
                <a:gd name="T16" fmla="*/ 414 w 917"/>
                <a:gd name="T17" fmla="*/ 587 h 725"/>
                <a:gd name="T18" fmla="*/ 452 w 917"/>
                <a:gd name="T19" fmla="*/ 664 h 725"/>
                <a:gd name="T20" fmla="*/ 140 w 917"/>
                <a:gd name="T21" fmla="*/ 723 h 725"/>
                <a:gd name="T22" fmla="*/ 186 w 917"/>
                <a:gd name="T23" fmla="*/ 664 h 725"/>
                <a:gd name="T24" fmla="*/ 38 w 917"/>
                <a:gd name="T25" fmla="*/ 587 h 725"/>
                <a:gd name="T26" fmla="*/ 0 w 917"/>
                <a:gd name="T27" fmla="*/ 550 h 725"/>
                <a:gd name="T28" fmla="*/ 0 w 917"/>
                <a:gd name="T29" fmla="*/ 114 h 725"/>
                <a:gd name="T30" fmla="*/ 38 w 917"/>
                <a:gd name="T31" fmla="*/ 114 h 725"/>
                <a:gd name="T32" fmla="*/ 201 w 917"/>
                <a:gd name="T33" fmla="*/ 453 h 725"/>
                <a:gd name="T34" fmla="*/ 160 w 917"/>
                <a:gd name="T35" fmla="*/ 327 h 725"/>
                <a:gd name="T36" fmla="*/ 160 w 917"/>
                <a:gd name="T37" fmla="*/ 453 h 725"/>
                <a:gd name="T38" fmla="*/ 450 w 917"/>
                <a:gd name="T39" fmla="*/ 453 h 725"/>
                <a:gd name="T40" fmla="*/ 408 w 917"/>
                <a:gd name="T41" fmla="*/ 242 h 725"/>
                <a:gd name="T42" fmla="*/ 408 w 917"/>
                <a:gd name="T43" fmla="*/ 453 h 725"/>
                <a:gd name="T44" fmla="*/ 387 w 917"/>
                <a:gd name="T45" fmla="*/ 453 h 725"/>
                <a:gd name="T46" fmla="*/ 347 w 917"/>
                <a:gd name="T47" fmla="*/ 374 h 725"/>
                <a:gd name="T48" fmla="*/ 347 w 917"/>
                <a:gd name="T49" fmla="*/ 453 h 725"/>
                <a:gd name="T50" fmla="*/ 325 w 917"/>
                <a:gd name="T51" fmla="*/ 453 h 725"/>
                <a:gd name="T52" fmla="*/ 284 w 917"/>
                <a:gd name="T53" fmla="*/ 351 h 725"/>
                <a:gd name="T54" fmla="*/ 284 w 917"/>
                <a:gd name="T55" fmla="*/ 453 h 725"/>
                <a:gd name="T56" fmla="*/ 264 w 917"/>
                <a:gd name="T57" fmla="*/ 453 h 725"/>
                <a:gd name="T58" fmla="*/ 223 w 917"/>
                <a:gd name="T59" fmla="*/ 296 h 725"/>
                <a:gd name="T60" fmla="*/ 223 w 917"/>
                <a:gd name="T61" fmla="*/ 453 h 725"/>
                <a:gd name="T62" fmla="*/ 840 w 917"/>
                <a:gd name="T63" fmla="*/ 254 h 725"/>
                <a:gd name="T64" fmla="*/ 694 w 917"/>
                <a:gd name="T65" fmla="*/ 207 h 725"/>
                <a:gd name="T66" fmla="*/ 840 w 917"/>
                <a:gd name="T67" fmla="*/ 134 h 725"/>
                <a:gd name="T68" fmla="*/ 655 w 917"/>
                <a:gd name="T69" fmla="*/ 75 h 725"/>
                <a:gd name="T70" fmla="*/ 840 w 917"/>
                <a:gd name="T71" fmla="*/ 648 h 725"/>
                <a:gd name="T72" fmla="*/ 694 w 917"/>
                <a:gd name="T73" fmla="*/ 327 h 725"/>
                <a:gd name="T74" fmla="*/ 694 w 917"/>
                <a:gd name="T75" fmla="*/ 254 h 725"/>
                <a:gd name="T76" fmla="*/ 75 w 917"/>
                <a:gd name="T77" fmla="*/ 189 h 725"/>
                <a:gd name="T78" fmla="*/ 540 w 917"/>
                <a:gd name="T79" fmla="*/ 512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17" h="725">
                  <a:moveTo>
                    <a:pt x="38" y="114"/>
                  </a:moveTo>
                  <a:lnTo>
                    <a:pt x="576" y="114"/>
                  </a:lnTo>
                  <a:lnTo>
                    <a:pt x="580" y="114"/>
                  </a:lnTo>
                  <a:lnTo>
                    <a:pt x="580" y="37"/>
                  </a:lnTo>
                  <a:lnTo>
                    <a:pt x="580" y="0"/>
                  </a:lnTo>
                  <a:lnTo>
                    <a:pt x="617" y="0"/>
                  </a:lnTo>
                  <a:lnTo>
                    <a:pt x="879" y="0"/>
                  </a:lnTo>
                  <a:lnTo>
                    <a:pt x="917" y="0"/>
                  </a:lnTo>
                  <a:lnTo>
                    <a:pt x="917" y="37"/>
                  </a:lnTo>
                  <a:lnTo>
                    <a:pt x="917" y="686"/>
                  </a:lnTo>
                  <a:lnTo>
                    <a:pt x="917" y="725"/>
                  </a:lnTo>
                  <a:lnTo>
                    <a:pt x="879" y="725"/>
                  </a:lnTo>
                  <a:lnTo>
                    <a:pt x="617" y="725"/>
                  </a:lnTo>
                  <a:lnTo>
                    <a:pt x="580" y="725"/>
                  </a:lnTo>
                  <a:lnTo>
                    <a:pt x="580" y="686"/>
                  </a:lnTo>
                  <a:lnTo>
                    <a:pt x="580" y="587"/>
                  </a:lnTo>
                  <a:lnTo>
                    <a:pt x="576" y="587"/>
                  </a:lnTo>
                  <a:lnTo>
                    <a:pt x="414" y="587"/>
                  </a:lnTo>
                  <a:lnTo>
                    <a:pt x="414" y="664"/>
                  </a:lnTo>
                  <a:lnTo>
                    <a:pt x="452" y="664"/>
                  </a:lnTo>
                  <a:lnTo>
                    <a:pt x="452" y="723"/>
                  </a:lnTo>
                  <a:lnTo>
                    <a:pt x="140" y="723"/>
                  </a:lnTo>
                  <a:lnTo>
                    <a:pt x="140" y="664"/>
                  </a:lnTo>
                  <a:lnTo>
                    <a:pt x="186" y="664"/>
                  </a:lnTo>
                  <a:lnTo>
                    <a:pt x="186" y="587"/>
                  </a:lnTo>
                  <a:lnTo>
                    <a:pt x="38" y="587"/>
                  </a:lnTo>
                  <a:lnTo>
                    <a:pt x="0" y="587"/>
                  </a:lnTo>
                  <a:lnTo>
                    <a:pt x="0" y="550"/>
                  </a:lnTo>
                  <a:lnTo>
                    <a:pt x="0" y="150"/>
                  </a:lnTo>
                  <a:lnTo>
                    <a:pt x="0" y="114"/>
                  </a:lnTo>
                  <a:lnTo>
                    <a:pt x="38" y="114"/>
                  </a:lnTo>
                  <a:lnTo>
                    <a:pt x="38" y="114"/>
                  </a:lnTo>
                  <a:close/>
                  <a:moveTo>
                    <a:pt x="160" y="453"/>
                  </a:moveTo>
                  <a:lnTo>
                    <a:pt x="201" y="453"/>
                  </a:lnTo>
                  <a:lnTo>
                    <a:pt x="201" y="327"/>
                  </a:lnTo>
                  <a:lnTo>
                    <a:pt x="160" y="327"/>
                  </a:lnTo>
                  <a:lnTo>
                    <a:pt x="160" y="453"/>
                  </a:lnTo>
                  <a:lnTo>
                    <a:pt x="160" y="453"/>
                  </a:lnTo>
                  <a:close/>
                  <a:moveTo>
                    <a:pt x="408" y="453"/>
                  </a:moveTo>
                  <a:lnTo>
                    <a:pt x="450" y="453"/>
                  </a:lnTo>
                  <a:lnTo>
                    <a:pt x="450" y="242"/>
                  </a:lnTo>
                  <a:lnTo>
                    <a:pt x="408" y="242"/>
                  </a:lnTo>
                  <a:lnTo>
                    <a:pt x="408" y="453"/>
                  </a:lnTo>
                  <a:lnTo>
                    <a:pt x="408" y="453"/>
                  </a:lnTo>
                  <a:close/>
                  <a:moveTo>
                    <a:pt x="347" y="453"/>
                  </a:moveTo>
                  <a:lnTo>
                    <a:pt x="387" y="453"/>
                  </a:lnTo>
                  <a:lnTo>
                    <a:pt x="387" y="374"/>
                  </a:lnTo>
                  <a:lnTo>
                    <a:pt x="347" y="374"/>
                  </a:lnTo>
                  <a:lnTo>
                    <a:pt x="347" y="453"/>
                  </a:lnTo>
                  <a:lnTo>
                    <a:pt x="347" y="453"/>
                  </a:lnTo>
                  <a:close/>
                  <a:moveTo>
                    <a:pt x="284" y="453"/>
                  </a:moveTo>
                  <a:lnTo>
                    <a:pt x="325" y="453"/>
                  </a:lnTo>
                  <a:lnTo>
                    <a:pt x="325" y="351"/>
                  </a:lnTo>
                  <a:lnTo>
                    <a:pt x="284" y="351"/>
                  </a:lnTo>
                  <a:lnTo>
                    <a:pt x="284" y="453"/>
                  </a:lnTo>
                  <a:lnTo>
                    <a:pt x="284" y="453"/>
                  </a:lnTo>
                  <a:close/>
                  <a:moveTo>
                    <a:pt x="223" y="453"/>
                  </a:moveTo>
                  <a:lnTo>
                    <a:pt x="264" y="453"/>
                  </a:lnTo>
                  <a:lnTo>
                    <a:pt x="264" y="296"/>
                  </a:lnTo>
                  <a:lnTo>
                    <a:pt x="223" y="296"/>
                  </a:lnTo>
                  <a:lnTo>
                    <a:pt x="223" y="453"/>
                  </a:lnTo>
                  <a:lnTo>
                    <a:pt x="223" y="453"/>
                  </a:lnTo>
                  <a:close/>
                  <a:moveTo>
                    <a:pt x="694" y="254"/>
                  </a:moveTo>
                  <a:lnTo>
                    <a:pt x="840" y="254"/>
                  </a:lnTo>
                  <a:lnTo>
                    <a:pt x="840" y="207"/>
                  </a:lnTo>
                  <a:lnTo>
                    <a:pt x="694" y="207"/>
                  </a:lnTo>
                  <a:lnTo>
                    <a:pt x="694" y="134"/>
                  </a:lnTo>
                  <a:lnTo>
                    <a:pt x="840" y="134"/>
                  </a:lnTo>
                  <a:lnTo>
                    <a:pt x="840" y="75"/>
                  </a:lnTo>
                  <a:lnTo>
                    <a:pt x="655" y="75"/>
                  </a:lnTo>
                  <a:lnTo>
                    <a:pt x="655" y="648"/>
                  </a:lnTo>
                  <a:lnTo>
                    <a:pt x="840" y="648"/>
                  </a:lnTo>
                  <a:lnTo>
                    <a:pt x="840" y="327"/>
                  </a:lnTo>
                  <a:lnTo>
                    <a:pt x="694" y="327"/>
                  </a:lnTo>
                  <a:lnTo>
                    <a:pt x="694" y="254"/>
                  </a:lnTo>
                  <a:lnTo>
                    <a:pt x="694" y="254"/>
                  </a:lnTo>
                  <a:close/>
                  <a:moveTo>
                    <a:pt x="540" y="189"/>
                  </a:moveTo>
                  <a:lnTo>
                    <a:pt x="75" y="189"/>
                  </a:lnTo>
                  <a:lnTo>
                    <a:pt x="75" y="512"/>
                  </a:lnTo>
                  <a:lnTo>
                    <a:pt x="540" y="512"/>
                  </a:lnTo>
                  <a:lnTo>
                    <a:pt x="540" y="189"/>
                  </a:lnTo>
                  <a:close/>
                </a:path>
              </a:pathLst>
            </a:custGeom>
            <a:solidFill>
              <a:schemeClr val="bg1"/>
            </a:solidFill>
            <a:ln>
              <a:solidFill>
                <a:schemeClr val="bg1"/>
              </a:solidFill>
            </a:ln>
          </p:spPr>
          <p:txBody>
            <a:bodyPr vert="horz" wrap="square" lIns="121920" tIns="60960" rIns="121920" bIns="60960" numCol="1" anchor="t" anchorCtr="0" compatLnSpc="1"/>
            <a:lstStyle/>
            <a:p>
              <a:endParaRPr lang="zh-CN" altLang="en-US"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sp>
        <p:nvSpPr>
          <p:cNvPr id="40" name="PA_TextPlaceholder 32"/>
          <p:cNvSpPr txBox="1"/>
          <p:nvPr>
            <p:custDataLst>
              <p:tags r:id="rId3"/>
            </p:custDataLst>
          </p:nvPr>
        </p:nvSpPr>
        <p:spPr>
          <a:xfrm>
            <a:off x="1184066" y="5110264"/>
            <a:ext cx="2412444" cy="852507"/>
          </a:xfrm>
          <a:prstGeom prst="rect">
            <a:avLst/>
          </a:prstGeom>
        </p:spPr>
        <p:txBody>
          <a:bodyPr lIns="0" tIns="0" rIns="0" bIns="0">
            <a:noAutofit/>
          </a:bodyPr>
          <a:lstStyle>
            <a:defPPr>
              <a:defRPr lang="zh-CN"/>
            </a:defPPr>
            <a:lvl1pPr indent="0" defTabSz="685800">
              <a:lnSpc>
                <a:spcPct val="100000"/>
              </a:lnSpc>
              <a:spcBef>
                <a:spcPts val="750"/>
              </a:spcBef>
              <a:buFont typeface="Arial" panose="020B0604020202020204" pitchFamily="34" charset="0"/>
              <a:buNone/>
              <a:defRPr sz="1333">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nSpc>
                <a:spcPct val="150000"/>
              </a:lnSpc>
              <a:spcBef>
                <a:spcPts val="0"/>
              </a:spcBef>
            </a:pPr>
            <a:r>
              <a:rPr lang="en-US" dirty="0"/>
              <a:t>60 dB up to 200 MHz</a:t>
            </a:r>
          </a:p>
          <a:p>
            <a:pPr>
              <a:lnSpc>
                <a:spcPct val="150000"/>
              </a:lnSpc>
              <a:spcBef>
                <a:spcPts val="0"/>
              </a:spcBef>
            </a:pPr>
            <a:r>
              <a:rPr lang="en-US" dirty="0"/>
              <a:t>50 dB up to 500 MHz</a:t>
            </a:r>
          </a:p>
          <a:p>
            <a:pPr>
              <a:lnSpc>
                <a:spcPct val="150000"/>
              </a:lnSpc>
              <a:spcBef>
                <a:spcPts val="0"/>
              </a:spcBef>
            </a:pPr>
            <a:r>
              <a:rPr lang="en-US" dirty="0"/>
              <a:t>40 dB up to 1 GHz</a:t>
            </a:r>
          </a:p>
        </p:txBody>
      </p:sp>
      <p:sp>
        <p:nvSpPr>
          <p:cNvPr id="41" name="PA_TextPlaceholder 33"/>
          <p:cNvSpPr txBox="1"/>
          <p:nvPr>
            <p:custDataLst>
              <p:tags r:id="rId4"/>
            </p:custDataLst>
          </p:nvPr>
        </p:nvSpPr>
        <p:spPr>
          <a:xfrm>
            <a:off x="1184066" y="4767065"/>
            <a:ext cx="2101134" cy="29702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altLang="zh-CN" sz="1800" i="1" dirty="0">
                <a:ln w="0"/>
                <a:effectLst>
                  <a:outerShdw blurRad="38100" dist="19050" dir="2700000" algn="tl" rotWithShape="0">
                    <a:schemeClr val="dk1">
                      <a:alpha val="40000"/>
                    </a:schemeClr>
                  </a:outerShdw>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CH to CH Isolation</a:t>
            </a:r>
          </a:p>
        </p:txBody>
      </p:sp>
      <p:grpSp>
        <p:nvGrpSpPr>
          <p:cNvPr id="111" name="组合 110"/>
          <p:cNvGrpSpPr/>
          <p:nvPr/>
        </p:nvGrpSpPr>
        <p:grpSpPr>
          <a:xfrm>
            <a:off x="492485" y="4633310"/>
            <a:ext cx="548635" cy="548635"/>
            <a:chOff x="9224201" y="2419922"/>
            <a:chExt cx="548635" cy="548635"/>
          </a:xfrm>
        </p:grpSpPr>
        <p:sp>
          <p:nvSpPr>
            <p:cNvPr id="33" name="PA_椭圆 19"/>
            <p:cNvSpPr/>
            <p:nvPr>
              <p:custDataLst>
                <p:tags r:id="rId27"/>
              </p:custDataLst>
            </p:nvPr>
          </p:nvSpPr>
          <p:spPr>
            <a:xfrm>
              <a:off x="9224201" y="2419922"/>
              <a:ext cx="548635" cy="548635"/>
            </a:xfrm>
            <a:prstGeom prst="ellipse">
              <a:avLst/>
            </a:prstGeom>
            <a:solidFill>
              <a:srgbClr val="003A8F"/>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ffectLst>
                  <a:outerShdw blurRad="38100" dist="38100" dir="2700000" algn="tl">
                    <a:srgbClr val="000000">
                      <a:alpha val="43137"/>
                    </a:srgbClr>
                  </a:outerShdw>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03" name="Freeform 50"/>
            <p:cNvSpPr/>
            <p:nvPr/>
          </p:nvSpPr>
          <p:spPr>
            <a:xfrm>
              <a:off x="9315579" y="2560184"/>
              <a:ext cx="365878" cy="293364"/>
            </a:xfrm>
            <a:custGeom>
              <a:avLst/>
              <a:gdLst/>
              <a:ahLst/>
              <a:cxnLst/>
              <a:rect l="l" t="t" r="r" b="b"/>
              <a:pathLst>
                <a:path w="228600" h="157163">
                  <a:moveTo>
                    <a:pt x="200025" y="128588"/>
                  </a:moveTo>
                  <a:lnTo>
                    <a:pt x="200025" y="142875"/>
                  </a:lnTo>
                  <a:lnTo>
                    <a:pt x="214313" y="142875"/>
                  </a:lnTo>
                  <a:lnTo>
                    <a:pt x="214313" y="128588"/>
                  </a:lnTo>
                  <a:close/>
                  <a:moveTo>
                    <a:pt x="14288" y="128588"/>
                  </a:moveTo>
                  <a:lnTo>
                    <a:pt x="14288" y="142875"/>
                  </a:lnTo>
                  <a:lnTo>
                    <a:pt x="28575" y="142875"/>
                  </a:lnTo>
                  <a:lnTo>
                    <a:pt x="28575" y="128588"/>
                  </a:lnTo>
                  <a:close/>
                  <a:moveTo>
                    <a:pt x="107156" y="14288"/>
                  </a:moveTo>
                  <a:lnTo>
                    <a:pt x="107156" y="28575"/>
                  </a:lnTo>
                  <a:lnTo>
                    <a:pt x="121444" y="28575"/>
                  </a:lnTo>
                  <a:lnTo>
                    <a:pt x="121444" y="14288"/>
                  </a:lnTo>
                  <a:close/>
                  <a:moveTo>
                    <a:pt x="100013" y="0"/>
                  </a:moveTo>
                  <a:lnTo>
                    <a:pt x="128588" y="0"/>
                  </a:lnTo>
                  <a:cubicBezTo>
                    <a:pt x="130671" y="0"/>
                    <a:pt x="132383" y="670"/>
                    <a:pt x="133722" y="2010"/>
                  </a:cubicBezTo>
                  <a:cubicBezTo>
                    <a:pt x="135062" y="3349"/>
                    <a:pt x="135731" y="5061"/>
                    <a:pt x="135731" y="7144"/>
                  </a:cubicBezTo>
                  <a:lnTo>
                    <a:pt x="135731" y="14288"/>
                  </a:lnTo>
                  <a:lnTo>
                    <a:pt x="201811" y="14288"/>
                  </a:lnTo>
                  <a:cubicBezTo>
                    <a:pt x="204788" y="9525"/>
                    <a:pt x="208955" y="7144"/>
                    <a:pt x="214313" y="7144"/>
                  </a:cubicBezTo>
                  <a:cubicBezTo>
                    <a:pt x="218182" y="7144"/>
                    <a:pt x="221531" y="8558"/>
                    <a:pt x="224359" y="11386"/>
                  </a:cubicBezTo>
                  <a:cubicBezTo>
                    <a:pt x="227186" y="14213"/>
                    <a:pt x="228600" y="17562"/>
                    <a:pt x="228600" y="21432"/>
                  </a:cubicBezTo>
                  <a:cubicBezTo>
                    <a:pt x="228600" y="25301"/>
                    <a:pt x="227186" y="28650"/>
                    <a:pt x="224359" y="31478"/>
                  </a:cubicBezTo>
                  <a:cubicBezTo>
                    <a:pt x="221531" y="34305"/>
                    <a:pt x="218182" y="35719"/>
                    <a:pt x="214313" y="35719"/>
                  </a:cubicBezTo>
                  <a:cubicBezTo>
                    <a:pt x="208955" y="35719"/>
                    <a:pt x="204788" y="33338"/>
                    <a:pt x="201811" y="28575"/>
                  </a:cubicBezTo>
                  <a:lnTo>
                    <a:pt x="166092" y="28575"/>
                  </a:lnTo>
                  <a:cubicBezTo>
                    <a:pt x="180678" y="37505"/>
                    <a:pt x="192361" y="49560"/>
                    <a:pt x="201141" y="64741"/>
                  </a:cubicBezTo>
                  <a:cubicBezTo>
                    <a:pt x="209922" y="79921"/>
                    <a:pt x="214313" y="96292"/>
                    <a:pt x="214313" y="113854"/>
                  </a:cubicBezTo>
                  <a:lnTo>
                    <a:pt x="214313" y="114300"/>
                  </a:lnTo>
                  <a:lnTo>
                    <a:pt x="221456" y="114300"/>
                  </a:lnTo>
                  <a:cubicBezTo>
                    <a:pt x="223540" y="114300"/>
                    <a:pt x="225252" y="114970"/>
                    <a:pt x="226591" y="116310"/>
                  </a:cubicBezTo>
                  <a:cubicBezTo>
                    <a:pt x="227930" y="117649"/>
                    <a:pt x="228600" y="119361"/>
                    <a:pt x="228600" y="121444"/>
                  </a:cubicBezTo>
                  <a:lnTo>
                    <a:pt x="228600" y="150019"/>
                  </a:lnTo>
                  <a:cubicBezTo>
                    <a:pt x="228600" y="152103"/>
                    <a:pt x="227930" y="153814"/>
                    <a:pt x="226591" y="155154"/>
                  </a:cubicBezTo>
                  <a:cubicBezTo>
                    <a:pt x="225252" y="156493"/>
                    <a:pt x="223540" y="157163"/>
                    <a:pt x="221456" y="157163"/>
                  </a:cubicBezTo>
                  <a:lnTo>
                    <a:pt x="192881" y="157163"/>
                  </a:lnTo>
                  <a:cubicBezTo>
                    <a:pt x="190798" y="157163"/>
                    <a:pt x="189086" y="156493"/>
                    <a:pt x="187747" y="155154"/>
                  </a:cubicBezTo>
                  <a:cubicBezTo>
                    <a:pt x="186407" y="153814"/>
                    <a:pt x="185738" y="152103"/>
                    <a:pt x="185738" y="150019"/>
                  </a:cubicBezTo>
                  <a:lnTo>
                    <a:pt x="185738" y="121444"/>
                  </a:lnTo>
                  <a:cubicBezTo>
                    <a:pt x="185738" y="119361"/>
                    <a:pt x="186407" y="117649"/>
                    <a:pt x="187747" y="116310"/>
                  </a:cubicBezTo>
                  <a:cubicBezTo>
                    <a:pt x="189086" y="114970"/>
                    <a:pt x="190798" y="114300"/>
                    <a:pt x="192881" y="114300"/>
                  </a:cubicBezTo>
                  <a:lnTo>
                    <a:pt x="200025" y="114300"/>
                  </a:lnTo>
                  <a:lnTo>
                    <a:pt x="200025" y="113854"/>
                  </a:lnTo>
                  <a:cubicBezTo>
                    <a:pt x="200025" y="94209"/>
                    <a:pt x="193998" y="76721"/>
                    <a:pt x="181943" y="61392"/>
                  </a:cubicBezTo>
                  <a:cubicBezTo>
                    <a:pt x="169888" y="46063"/>
                    <a:pt x="154484" y="35868"/>
                    <a:pt x="135731" y="30808"/>
                  </a:cubicBezTo>
                  <a:lnTo>
                    <a:pt x="135731" y="35719"/>
                  </a:lnTo>
                  <a:cubicBezTo>
                    <a:pt x="135731" y="37803"/>
                    <a:pt x="135062" y="39514"/>
                    <a:pt x="133722" y="40854"/>
                  </a:cubicBezTo>
                  <a:cubicBezTo>
                    <a:pt x="132383" y="42193"/>
                    <a:pt x="130671" y="42863"/>
                    <a:pt x="128588" y="42863"/>
                  </a:cubicBezTo>
                  <a:lnTo>
                    <a:pt x="100013" y="42863"/>
                  </a:lnTo>
                  <a:cubicBezTo>
                    <a:pt x="97929" y="42863"/>
                    <a:pt x="96218" y="42193"/>
                    <a:pt x="94878" y="40854"/>
                  </a:cubicBezTo>
                  <a:cubicBezTo>
                    <a:pt x="93539" y="39514"/>
                    <a:pt x="92869" y="37803"/>
                    <a:pt x="92869" y="35719"/>
                  </a:cubicBezTo>
                  <a:lnTo>
                    <a:pt x="92869" y="30808"/>
                  </a:lnTo>
                  <a:cubicBezTo>
                    <a:pt x="74117" y="35868"/>
                    <a:pt x="58713" y="46063"/>
                    <a:pt x="46658" y="61392"/>
                  </a:cubicBezTo>
                  <a:cubicBezTo>
                    <a:pt x="34603" y="76721"/>
                    <a:pt x="28575" y="94209"/>
                    <a:pt x="28575" y="113854"/>
                  </a:cubicBezTo>
                  <a:lnTo>
                    <a:pt x="28575" y="114300"/>
                  </a:lnTo>
                  <a:lnTo>
                    <a:pt x="35719" y="114300"/>
                  </a:lnTo>
                  <a:cubicBezTo>
                    <a:pt x="37803" y="114300"/>
                    <a:pt x="39514" y="114970"/>
                    <a:pt x="40854" y="116310"/>
                  </a:cubicBezTo>
                  <a:cubicBezTo>
                    <a:pt x="42193" y="117649"/>
                    <a:pt x="42863" y="119361"/>
                    <a:pt x="42863" y="121444"/>
                  </a:cubicBezTo>
                  <a:lnTo>
                    <a:pt x="42863" y="150019"/>
                  </a:lnTo>
                  <a:cubicBezTo>
                    <a:pt x="42863" y="152103"/>
                    <a:pt x="42193" y="153814"/>
                    <a:pt x="40854" y="155154"/>
                  </a:cubicBezTo>
                  <a:cubicBezTo>
                    <a:pt x="39514" y="156493"/>
                    <a:pt x="37803" y="157163"/>
                    <a:pt x="35719" y="157163"/>
                  </a:cubicBezTo>
                  <a:lnTo>
                    <a:pt x="7144" y="157163"/>
                  </a:lnTo>
                  <a:cubicBezTo>
                    <a:pt x="5060" y="157163"/>
                    <a:pt x="3349" y="156493"/>
                    <a:pt x="2009" y="155154"/>
                  </a:cubicBezTo>
                  <a:cubicBezTo>
                    <a:pt x="670" y="153814"/>
                    <a:pt x="0" y="152103"/>
                    <a:pt x="0" y="150019"/>
                  </a:cubicBezTo>
                  <a:lnTo>
                    <a:pt x="0" y="121444"/>
                  </a:lnTo>
                  <a:cubicBezTo>
                    <a:pt x="0" y="119361"/>
                    <a:pt x="670" y="117649"/>
                    <a:pt x="2009" y="116310"/>
                  </a:cubicBezTo>
                  <a:cubicBezTo>
                    <a:pt x="3349" y="114970"/>
                    <a:pt x="5060" y="114300"/>
                    <a:pt x="7144" y="114300"/>
                  </a:cubicBezTo>
                  <a:lnTo>
                    <a:pt x="14288" y="114300"/>
                  </a:lnTo>
                  <a:lnTo>
                    <a:pt x="14288" y="113854"/>
                  </a:lnTo>
                  <a:cubicBezTo>
                    <a:pt x="14288" y="96292"/>
                    <a:pt x="18678" y="79921"/>
                    <a:pt x="27459" y="64741"/>
                  </a:cubicBezTo>
                  <a:cubicBezTo>
                    <a:pt x="36240" y="49560"/>
                    <a:pt x="47923" y="37505"/>
                    <a:pt x="62508" y="28575"/>
                  </a:cubicBezTo>
                  <a:lnTo>
                    <a:pt x="26789" y="28575"/>
                  </a:lnTo>
                  <a:cubicBezTo>
                    <a:pt x="23813" y="33338"/>
                    <a:pt x="19646" y="35719"/>
                    <a:pt x="14288" y="35719"/>
                  </a:cubicBezTo>
                  <a:cubicBezTo>
                    <a:pt x="10418" y="35719"/>
                    <a:pt x="7070" y="34305"/>
                    <a:pt x="4242" y="31478"/>
                  </a:cubicBezTo>
                  <a:cubicBezTo>
                    <a:pt x="1414" y="28650"/>
                    <a:pt x="0" y="25301"/>
                    <a:pt x="0" y="21432"/>
                  </a:cubicBezTo>
                  <a:cubicBezTo>
                    <a:pt x="0" y="17562"/>
                    <a:pt x="1414" y="14213"/>
                    <a:pt x="4242" y="11386"/>
                  </a:cubicBezTo>
                  <a:cubicBezTo>
                    <a:pt x="7070" y="8558"/>
                    <a:pt x="10418" y="7144"/>
                    <a:pt x="14288" y="7144"/>
                  </a:cubicBezTo>
                  <a:cubicBezTo>
                    <a:pt x="19646" y="7144"/>
                    <a:pt x="23813" y="9525"/>
                    <a:pt x="26789" y="14288"/>
                  </a:cubicBezTo>
                  <a:lnTo>
                    <a:pt x="92869" y="14288"/>
                  </a:lnTo>
                  <a:lnTo>
                    <a:pt x="92869" y="7144"/>
                  </a:lnTo>
                  <a:cubicBezTo>
                    <a:pt x="92869" y="5061"/>
                    <a:pt x="93539" y="3349"/>
                    <a:pt x="94878" y="2010"/>
                  </a:cubicBezTo>
                  <a:cubicBezTo>
                    <a:pt x="96218" y="670"/>
                    <a:pt x="97929" y="0"/>
                    <a:pt x="100013" y="0"/>
                  </a:cubicBezTo>
                  <a:close/>
                </a:path>
              </a:pathLst>
            </a:custGeom>
            <a:solidFill>
              <a:schemeClr val="bg1"/>
            </a:solidFill>
            <a:ln>
              <a:solidFill>
                <a:schemeClr val="bg1"/>
              </a:solidFill>
            </a:ln>
            <a:effectLst/>
          </p:spPr>
          <p:txBody>
            <a:bodyPr rot="0" spcFirstLastPara="0" vertOverflow="overflow" horzOverflow="overflow" vert="horz" wrap="square" lIns="57150" tIns="28575" rIns="57150" bIns="28575" numCol="1" spcCol="0" rtlCol="0" fromWordArt="0" anchor="t" anchorCtr="0" forceAA="0" compatLnSpc="1">
              <a:noAutofit/>
            </a:bodyPr>
            <a:lstStyle/>
            <a:p>
              <a:endParaRPr lang="en-US" sz="189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sp>
        <p:nvSpPr>
          <p:cNvPr id="20" name="PA_TextPlaceholder 32"/>
          <p:cNvSpPr txBox="1"/>
          <p:nvPr>
            <p:custDataLst>
              <p:tags r:id="rId5"/>
            </p:custDataLst>
          </p:nvPr>
        </p:nvSpPr>
        <p:spPr>
          <a:xfrm>
            <a:off x="9440633" y="2156923"/>
            <a:ext cx="2109112"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altLang="zh-CN"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10.1 TFT-LCD with capacitive touch screen</a:t>
            </a:r>
            <a:endParaRPr lang="en-US"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21" name="PA_TextPlaceholder 33"/>
          <p:cNvSpPr txBox="1"/>
          <p:nvPr>
            <p:custDataLst>
              <p:tags r:id="rId6"/>
            </p:custDataLst>
          </p:nvPr>
        </p:nvSpPr>
        <p:spPr>
          <a:xfrm>
            <a:off x="9440633" y="1856977"/>
            <a:ext cx="1603151" cy="31207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altLang="zh-CN" sz="1800" i="1" dirty="0">
                <a:ln w="0"/>
                <a:effectLst>
                  <a:outerShdw blurRad="38100" dist="19050" dir="2700000" algn="tl" rotWithShape="0">
                    <a:schemeClr val="dk1">
                      <a:alpha val="40000"/>
                    </a:schemeClr>
                  </a:outerShdw>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Display</a:t>
            </a:r>
          </a:p>
        </p:txBody>
      </p:sp>
      <p:sp>
        <p:nvSpPr>
          <p:cNvPr id="22" name="PA_TextPlaceholder 32"/>
          <p:cNvSpPr txBox="1"/>
          <p:nvPr>
            <p:custDataLst>
              <p:tags r:id="rId7"/>
            </p:custDataLst>
          </p:nvPr>
        </p:nvSpPr>
        <p:spPr>
          <a:xfrm>
            <a:off x="9440633" y="3699403"/>
            <a:ext cx="1804009"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altLang="zh-CN"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Net Weight 4.1 kg</a:t>
            </a:r>
          </a:p>
          <a:p>
            <a:pPr marL="0" indent="0">
              <a:lnSpc>
                <a:spcPct val="100000"/>
              </a:lnSpc>
              <a:buNone/>
            </a:pPr>
            <a:r>
              <a:rPr lang="en-US" altLang="zh-CN"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Gross Weight 5.6 kg</a:t>
            </a:r>
            <a:endParaRPr lang="en-US"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23" name="PA_TextPlaceholder 33"/>
          <p:cNvSpPr txBox="1"/>
          <p:nvPr>
            <p:custDataLst>
              <p:tags r:id="rId8"/>
            </p:custDataLst>
          </p:nvPr>
        </p:nvSpPr>
        <p:spPr>
          <a:xfrm>
            <a:off x="9440633" y="3347493"/>
            <a:ext cx="1603151" cy="31207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altLang="zh-CN" sz="1800" i="1" dirty="0">
                <a:ln w="0"/>
                <a:effectLst>
                  <a:outerShdw blurRad="38100" dist="19050" dir="2700000" algn="tl" rotWithShape="0">
                    <a:schemeClr val="dk1">
                      <a:alpha val="40000"/>
                    </a:schemeClr>
                  </a:outerShdw>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Weight</a:t>
            </a:r>
          </a:p>
        </p:txBody>
      </p:sp>
      <p:sp>
        <p:nvSpPr>
          <p:cNvPr id="44" name="PA_TextPlaceholder 32"/>
          <p:cNvSpPr txBox="1"/>
          <p:nvPr>
            <p:custDataLst>
              <p:tags r:id="rId9"/>
            </p:custDataLst>
          </p:nvPr>
        </p:nvSpPr>
        <p:spPr>
          <a:xfrm>
            <a:off x="9478350" y="5110264"/>
            <a:ext cx="2713652"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altLang="zh-CN"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W</a:t>
            </a:r>
            <a:r>
              <a:rPr lang="zh-CN" altLang="en-US"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 </a:t>
            </a:r>
            <a:r>
              <a:rPr lang="en-US" altLang="zh-CN"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 H</a:t>
            </a:r>
            <a:r>
              <a:rPr lang="zh-CN" altLang="en-US"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 </a:t>
            </a:r>
            <a:r>
              <a:rPr lang="en-US" altLang="zh-CN"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 D</a:t>
            </a:r>
            <a:r>
              <a:rPr lang="zh-CN" altLang="en-US"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 </a:t>
            </a:r>
            <a:r>
              <a:rPr lang="en-US" altLang="zh-CN"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 </a:t>
            </a:r>
          </a:p>
          <a:p>
            <a:pPr marL="0" indent="0">
              <a:lnSpc>
                <a:spcPct val="100000"/>
              </a:lnSpc>
              <a:buNone/>
            </a:pPr>
            <a:r>
              <a:rPr lang="en-US" altLang="zh-CN"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317.2 × 236.0 × 149.0mm</a:t>
            </a:r>
            <a:endParaRPr lang="zh-CN" altLang="en-US"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45" name="PA_TextPlaceholder 33"/>
          <p:cNvSpPr txBox="1"/>
          <p:nvPr>
            <p:custDataLst>
              <p:tags r:id="rId10"/>
            </p:custDataLst>
          </p:nvPr>
        </p:nvSpPr>
        <p:spPr>
          <a:xfrm>
            <a:off x="9440633" y="4767065"/>
            <a:ext cx="1603151" cy="31207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altLang="zh-CN" sz="1800" i="1" dirty="0">
                <a:ln w="0"/>
                <a:effectLst>
                  <a:outerShdw blurRad="38100" dist="19050" dir="2700000" algn="tl" rotWithShape="0">
                    <a:schemeClr val="dk1">
                      <a:alpha val="40000"/>
                    </a:schemeClr>
                  </a:outerShdw>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Dimensions</a:t>
            </a:r>
          </a:p>
        </p:txBody>
      </p:sp>
      <p:grpSp>
        <p:nvGrpSpPr>
          <p:cNvPr id="116" name="组合 115"/>
          <p:cNvGrpSpPr/>
          <p:nvPr/>
        </p:nvGrpSpPr>
        <p:grpSpPr>
          <a:xfrm>
            <a:off x="8749236" y="1695987"/>
            <a:ext cx="547200" cy="548635"/>
            <a:chOff x="378002" y="4901533"/>
            <a:chExt cx="548635" cy="548635"/>
          </a:xfrm>
        </p:grpSpPr>
        <p:sp>
          <p:nvSpPr>
            <p:cNvPr id="8" name="PA_椭圆 18"/>
            <p:cNvSpPr/>
            <p:nvPr>
              <p:custDataLst>
                <p:tags r:id="rId26"/>
              </p:custDataLst>
            </p:nvPr>
          </p:nvSpPr>
          <p:spPr>
            <a:xfrm>
              <a:off x="378002" y="4901533"/>
              <a:ext cx="548635" cy="548635"/>
            </a:xfrm>
            <a:prstGeom prst="ellipse">
              <a:avLst/>
            </a:prstGeom>
            <a:solidFill>
              <a:srgbClr val="FFC000"/>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ffectLst>
                  <a:outerShdw blurRad="38100" dist="38100" dir="2700000" algn="tl">
                    <a:srgbClr val="000000">
                      <a:alpha val="43137"/>
                    </a:srgbClr>
                  </a:outerShdw>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nvGrpSpPr>
            <p:cNvPr id="70" name="Group 1309"/>
            <p:cNvGrpSpPr/>
            <p:nvPr/>
          </p:nvGrpSpPr>
          <p:grpSpPr>
            <a:xfrm>
              <a:off x="448995" y="5071228"/>
              <a:ext cx="406645" cy="266679"/>
              <a:chOff x="4605336" y="3814768"/>
              <a:chExt cx="420688" cy="354013"/>
            </a:xfrm>
            <a:solidFill>
              <a:schemeClr val="bg1"/>
            </a:solidFill>
          </p:grpSpPr>
          <p:sp>
            <p:nvSpPr>
              <p:cNvPr id="71" name="Freeform 32"/>
              <p:cNvSpPr>
                <a:spLocks noEditPoints="1"/>
              </p:cNvSpPr>
              <p:nvPr/>
            </p:nvSpPr>
            <p:spPr bwMode="auto">
              <a:xfrm>
                <a:off x="4605336" y="3814768"/>
                <a:ext cx="420688" cy="354013"/>
              </a:xfrm>
              <a:custGeom>
                <a:avLst/>
                <a:gdLst>
                  <a:gd name="T0" fmla="*/ 507 w 548"/>
                  <a:gd name="T1" fmla="*/ 0 h 462"/>
                  <a:gd name="T2" fmla="*/ 41 w 548"/>
                  <a:gd name="T3" fmla="*/ 0 h 462"/>
                  <a:gd name="T4" fmla="*/ 0 w 548"/>
                  <a:gd name="T5" fmla="*/ 41 h 462"/>
                  <a:gd name="T6" fmla="*/ 0 w 548"/>
                  <a:gd name="T7" fmla="*/ 369 h 462"/>
                  <a:gd name="T8" fmla="*/ 41 w 548"/>
                  <a:gd name="T9" fmla="*/ 409 h 462"/>
                  <a:gd name="T10" fmla="*/ 226 w 548"/>
                  <a:gd name="T11" fmla="*/ 409 h 462"/>
                  <a:gd name="T12" fmla="*/ 226 w 548"/>
                  <a:gd name="T13" fmla="*/ 416 h 462"/>
                  <a:gd name="T14" fmla="*/ 223 w 548"/>
                  <a:gd name="T15" fmla="*/ 428 h 462"/>
                  <a:gd name="T16" fmla="*/ 177 w 548"/>
                  <a:gd name="T17" fmla="*/ 445 h 462"/>
                  <a:gd name="T18" fmla="*/ 160 w 548"/>
                  <a:gd name="T19" fmla="*/ 449 h 462"/>
                  <a:gd name="T20" fmla="*/ 151 w 548"/>
                  <a:gd name="T21" fmla="*/ 449 h 462"/>
                  <a:gd name="T22" fmla="*/ 142 w 548"/>
                  <a:gd name="T23" fmla="*/ 455 h 462"/>
                  <a:gd name="T24" fmla="*/ 142 w 548"/>
                  <a:gd name="T25" fmla="*/ 455 h 462"/>
                  <a:gd name="T26" fmla="*/ 151 w 548"/>
                  <a:gd name="T27" fmla="*/ 462 h 462"/>
                  <a:gd name="T28" fmla="*/ 397 w 548"/>
                  <a:gd name="T29" fmla="*/ 462 h 462"/>
                  <a:gd name="T30" fmla="*/ 406 w 548"/>
                  <a:gd name="T31" fmla="*/ 455 h 462"/>
                  <a:gd name="T32" fmla="*/ 406 w 548"/>
                  <a:gd name="T33" fmla="*/ 455 h 462"/>
                  <a:gd name="T34" fmla="*/ 402 w 548"/>
                  <a:gd name="T35" fmla="*/ 449 h 462"/>
                  <a:gd name="T36" fmla="*/ 389 w 548"/>
                  <a:gd name="T37" fmla="*/ 448 h 462"/>
                  <a:gd name="T38" fmla="*/ 329 w 548"/>
                  <a:gd name="T39" fmla="*/ 426 h 462"/>
                  <a:gd name="T40" fmla="*/ 322 w 548"/>
                  <a:gd name="T41" fmla="*/ 416 h 462"/>
                  <a:gd name="T42" fmla="*/ 322 w 548"/>
                  <a:gd name="T43" fmla="*/ 409 h 462"/>
                  <a:gd name="T44" fmla="*/ 507 w 548"/>
                  <a:gd name="T45" fmla="*/ 409 h 462"/>
                  <a:gd name="T46" fmla="*/ 548 w 548"/>
                  <a:gd name="T47" fmla="*/ 369 h 462"/>
                  <a:gd name="T48" fmla="*/ 548 w 548"/>
                  <a:gd name="T49" fmla="*/ 41 h 462"/>
                  <a:gd name="T50" fmla="*/ 507 w 548"/>
                  <a:gd name="T51" fmla="*/ 0 h 462"/>
                  <a:gd name="T52" fmla="*/ 510 w 548"/>
                  <a:gd name="T53" fmla="*/ 330 h 462"/>
                  <a:gd name="T54" fmla="*/ 497 w 548"/>
                  <a:gd name="T55" fmla="*/ 344 h 462"/>
                  <a:gd name="T56" fmla="*/ 51 w 548"/>
                  <a:gd name="T57" fmla="*/ 344 h 462"/>
                  <a:gd name="T58" fmla="*/ 38 w 548"/>
                  <a:gd name="T59" fmla="*/ 330 h 462"/>
                  <a:gd name="T60" fmla="*/ 38 w 548"/>
                  <a:gd name="T61" fmla="*/ 50 h 462"/>
                  <a:gd name="T62" fmla="*/ 51 w 548"/>
                  <a:gd name="T63" fmla="*/ 36 h 462"/>
                  <a:gd name="T64" fmla="*/ 497 w 548"/>
                  <a:gd name="T65" fmla="*/ 36 h 462"/>
                  <a:gd name="T66" fmla="*/ 510 w 548"/>
                  <a:gd name="T67" fmla="*/ 50 h 462"/>
                  <a:gd name="T68" fmla="*/ 510 w 548"/>
                  <a:gd name="T69" fmla="*/ 33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8" h="462">
                    <a:moveTo>
                      <a:pt x="507" y="0"/>
                    </a:moveTo>
                    <a:cubicBezTo>
                      <a:pt x="41" y="0"/>
                      <a:pt x="41" y="0"/>
                      <a:pt x="41" y="0"/>
                    </a:cubicBezTo>
                    <a:cubicBezTo>
                      <a:pt x="18" y="0"/>
                      <a:pt x="0" y="18"/>
                      <a:pt x="0" y="41"/>
                    </a:cubicBezTo>
                    <a:cubicBezTo>
                      <a:pt x="0" y="369"/>
                      <a:pt x="0" y="369"/>
                      <a:pt x="0" y="369"/>
                    </a:cubicBezTo>
                    <a:cubicBezTo>
                      <a:pt x="0" y="391"/>
                      <a:pt x="18" y="409"/>
                      <a:pt x="41" y="409"/>
                    </a:cubicBezTo>
                    <a:cubicBezTo>
                      <a:pt x="226" y="409"/>
                      <a:pt x="226" y="409"/>
                      <a:pt x="226" y="409"/>
                    </a:cubicBezTo>
                    <a:cubicBezTo>
                      <a:pt x="226" y="416"/>
                      <a:pt x="226" y="416"/>
                      <a:pt x="226" y="416"/>
                    </a:cubicBezTo>
                    <a:cubicBezTo>
                      <a:pt x="226" y="419"/>
                      <a:pt x="225" y="425"/>
                      <a:pt x="223" y="428"/>
                    </a:cubicBezTo>
                    <a:cubicBezTo>
                      <a:pt x="177" y="445"/>
                      <a:pt x="177" y="445"/>
                      <a:pt x="177" y="445"/>
                    </a:cubicBezTo>
                    <a:cubicBezTo>
                      <a:pt x="173" y="447"/>
                      <a:pt x="165" y="449"/>
                      <a:pt x="160" y="449"/>
                    </a:cubicBezTo>
                    <a:cubicBezTo>
                      <a:pt x="151" y="449"/>
                      <a:pt x="151" y="449"/>
                      <a:pt x="151" y="449"/>
                    </a:cubicBezTo>
                    <a:cubicBezTo>
                      <a:pt x="146" y="449"/>
                      <a:pt x="142" y="452"/>
                      <a:pt x="142" y="455"/>
                    </a:cubicBezTo>
                    <a:cubicBezTo>
                      <a:pt x="142" y="455"/>
                      <a:pt x="142" y="455"/>
                      <a:pt x="142" y="455"/>
                    </a:cubicBezTo>
                    <a:cubicBezTo>
                      <a:pt x="142" y="459"/>
                      <a:pt x="146" y="462"/>
                      <a:pt x="151" y="462"/>
                    </a:cubicBezTo>
                    <a:cubicBezTo>
                      <a:pt x="397" y="462"/>
                      <a:pt x="397" y="462"/>
                      <a:pt x="397" y="462"/>
                    </a:cubicBezTo>
                    <a:cubicBezTo>
                      <a:pt x="402" y="462"/>
                      <a:pt x="406" y="459"/>
                      <a:pt x="406" y="455"/>
                    </a:cubicBezTo>
                    <a:cubicBezTo>
                      <a:pt x="406" y="455"/>
                      <a:pt x="406" y="455"/>
                      <a:pt x="406" y="455"/>
                    </a:cubicBezTo>
                    <a:cubicBezTo>
                      <a:pt x="406" y="452"/>
                      <a:pt x="404" y="449"/>
                      <a:pt x="402" y="449"/>
                    </a:cubicBezTo>
                    <a:cubicBezTo>
                      <a:pt x="399" y="449"/>
                      <a:pt x="393" y="448"/>
                      <a:pt x="389" y="448"/>
                    </a:cubicBezTo>
                    <a:cubicBezTo>
                      <a:pt x="329" y="426"/>
                      <a:pt x="329" y="426"/>
                      <a:pt x="329" y="426"/>
                    </a:cubicBezTo>
                    <a:cubicBezTo>
                      <a:pt x="325" y="424"/>
                      <a:pt x="322" y="419"/>
                      <a:pt x="322" y="416"/>
                    </a:cubicBezTo>
                    <a:cubicBezTo>
                      <a:pt x="322" y="409"/>
                      <a:pt x="322" y="409"/>
                      <a:pt x="322" y="409"/>
                    </a:cubicBezTo>
                    <a:cubicBezTo>
                      <a:pt x="507" y="409"/>
                      <a:pt x="507" y="409"/>
                      <a:pt x="507" y="409"/>
                    </a:cubicBezTo>
                    <a:cubicBezTo>
                      <a:pt x="530" y="409"/>
                      <a:pt x="548" y="391"/>
                      <a:pt x="548" y="369"/>
                    </a:cubicBezTo>
                    <a:cubicBezTo>
                      <a:pt x="548" y="41"/>
                      <a:pt x="548" y="41"/>
                      <a:pt x="548" y="41"/>
                    </a:cubicBezTo>
                    <a:cubicBezTo>
                      <a:pt x="548" y="18"/>
                      <a:pt x="530" y="0"/>
                      <a:pt x="507" y="0"/>
                    </a:cubicBezTo>
                    <a:close/>
                    <a:moveTo>
                      <a:pt x="510" y="330"/>
                    </a:moveTo>
                    <a:cubicBezTo>
                      <a:pt x="510" y="337"/>
                      <a:pt x="504" y="343"/>
                      <a:pt x="497" y="344"/>
                    </a:cubicBezTo>
                    <a:cubicBezTo>
                      <a:pt x="51" y="344"/>
                      <a:pt x="51" y="344"/>
                      <a:pt x="51" y="344"/>
                    </a:cubicBezTo>
                    <a:cubicBezTo>
                      <a:pt x="44" y="343"/>
                      <a:pt x="38" y="337"/>
                      <a:pt x="38" y="330"/>
                    </a:cubicBezTo>
                    <a:cubicBezTo>
                      <a:pt x="38" y="50"/>
                      <a:pt x="38" y="50"/>
                      <a:pt x="38" y="50"/>
                    </a:cubicBezTo>
                    <a:cubicBezTo>
                      <a:pt x="38" y="42"/>
                      <a:pt x="44" y="36"/>
                      <a:pt x="51" y="36"/>
                    </a:cubicBezTo>
                    <a:cubicBezTo>
                      <a:pt x="497" y="36"/>
                      <a:pt x="497" y="36"/>
                      <a:pt x="497" y="36"/>
                    </a:cubicBezTo>
                    <a:cubicBezTo>
                      <a:pt x="504" y="36"/>
                      <a:pt x="510" y="42"/>
                      <a:pt x="510" y="50"/>
                    </a:cubicBezTo>
                    <a:lnTo>
                      <a:pt x="510" y="330"/>
                    </a:lnTo>
                    <a:close/>
                  </a:path>
                </a:pathLst>
              </a:custGeom>
              <a:grpFill/>
              <a:ln>
                <a:solidFill>
                  <a:schemeClr val="bg1"/>
                </a:solid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72" name="Oval 33"/>
              <p:cNvSpPr>
                <a:spLocks noChangeArrowheads="1"/>
              </p:cNvSpPr>
              <p:nvPr/>
            </p:nvSpPr>
            <p:spPr bwMode="auto">
              <a:xfrm>
                <a:off x="4932363" y="4103688"/>
                <a:ext cx="6350" cy="4763"/>
              </a:xfrm>
              <a:prstGeom prst="ellipse">
                <a:avLst/>
              </a:prstGeom>
              <a:grpFill/>
              <a:ln>
                <a:solidFill>
                  <a:schemeClr val="bg1"/>
                </a:solid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73" name="Freeform 34"/>
              <p:cNvSpPr/>
              <p:nvPr/>
            </p:nvSpPr>
            <p:spPr bwMode="auto">
              <a:xfrm>
                <a:off x="4943475" y="4100513"/>
                <a:ext cx="47625" cy="9525"/>
              </a:xfrm>
              <a:custGeom>
                <a:avLst/>
                <a:gdLst>
                  <a:gd name="T0" fmla="*/ 63 w 63"/>
                  <a:gd name="T1" fmla="*/ 6 h 13"/>
                  <a:gd name="T2" fmla="*/ 57 w 63"/>
                  <a:gd name="T3" fmla="*/ 13 h 13"/>
                  <a:gd name="T4" fmla="*/ 6 w 63"/>
                  <a:gd name="T5" fmla="*/ 13 h 13"/>
                  <a:gd name="T6" fmla="*/ 0 w 63"/>
                  <a:gd name="T7" fmla="*/ 6 h 13"/>
                  <a:gd name="T8" fmla="*/ 0 w 63"/>
                  <a:gd name="T9" fmla="*/ 6 h 13"/>
                  <a:gd name="T10" fmla="*/ 6 w 63"/>
                  <a:gd name="T11" fmla="*/ 0 h 13"/>
                  <a:gd name="T12" fmla="*/ 57 w 63"/>
                  <a:gd name="T13" fmla="*/ 0 h 13"/>
                  <a:gd name="T14" fmla="*/ 63 w 63"/>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3">
                    <a:moveTo>
                      <a:pt x="63" y="6"/>
                    </a:moveTo>
                    <a:cubicBezTo>
                      <a:pt x="63" y="10"/>
                      <a:pt x="60" y="13"/>
                      <a:pt x="57" y="13"/>
                    </a:cubicBezTo>
                    <a:cubicBezTo>
                      <a:pt x="6" y="13"/>
                      <a:pt x="6" y="13"/>
                      <a:pt x="6" y="13"/>
                    </a:cubicBezTo>
                    <a:cubicBezTo>
                      <a:pt x="3" y="13"/>
                      <a:pt x="0" y="10"/>
                      <a:pt x="0" y="6"/>
                    </a:cubicBezTo>
                    <a:cubicBezTo>
                      <a:pt x="0" y="6"/>
                      <a:pt x="0" y="6"/>
                      <a:pt x="0" y="6"/>
                    </a:cubicBezTo>
                    <a:cubicBezTo>
                      <a:pt x="0" y="3"/>
                      <a:pt x="3" y="0"/>
                      <a:pt x="6" y="0"/>
                    </a:cubicBezTo>
                    <a:cubicBezTo>
                      <a:pt x="57" y="0"/>
                      <a:pt x="57" y="0"/>
                      <a:pt x="57" y="0"/>
                    </a:cubicBezTo>
                    <a:cubicBezTo>
                      <a:pt x="60" y="0"/>
                      <a:pt x="63" y="3"/>
                      <a:pt x="63" y="6"/>
                    </a:cubicBezTo>
                    <a:close/>
                  </a:path>
                </a:pathLst>
              </a:custGeom>
              <a:grpFill/>
              <a:ln>
                <a:solidFill>
                  <a:schemeClr val="bg1"/>
                </a:solid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74" name="Freeform 35"/>
              <p:cNvSpPr/>
              <p:nvPr/>
            </p:nvSpPr>
            <p:spPr bwMode="auto">
              <a:xfrm>
                <a:off x="4922838" y="3875088"/>
                <a:ext cx="34925" cy="166688"/>
              </a:xfrm>
              <a:custGeom>
                <a:avLst/>
                <a:gdLst>
                  <a:gd name="T0" fmla="*/ 45 w 45"/>
                  <a:gd name="T1" fmla="*/ 193 h 216"/>
                  <a:gd name="T2" fmla="*/ 22 w 45"/>
                  <a:gd name="T3" fmla="*/ 216 h 216"/>
                  <a:gd name="T4" fmla="*/ 22 w 45"/>
                  <a:gd name="T5" fmla="*/ 216 h 216"/>
                  <a:gd name="T6" fmla="*/ 0 w 45"/>
                  <a:gd name="T7" fmla="*/ 193 h 216"/>
                  <a:gd name="T8" fmla="*/ 0 w 45"/>
                  <a:gd name="T9" fmla="*/ 23 h 216"/>
                  <a:gd name="T10" fmla="*/ 22 w 45"/>
                  <a:gd name="T11" fmla="*/ 0 h 216"/>
                  <a:gd name="T12" fmla="*/ 22 w 45"/>
                  <a:gd name="T13" fmla="*/ 0 h 216"/>
                  <a:gd name="T14" fmla="*/ 45 w 45"/>
                  <a:gd name="T15" fmla="*/ 23 h 216"/>
                  <a:gd name="T16" fmla="*/ 45 w 45"/>
                  <a:gd name="T17" fmla="*/ 19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16">
                    <a:moveTo>
                      <a:pt x="45" y="193"/>
                    </a:moveTo>
                    <a:cubicBezTo>
                      <a:pt x="45" y="206"/>
                      <a:pt x="35" y="216"/>
                      <a:pt x="22" y="216"/>
                    </a:cubicBezTo>
                    <a:cubicBezTo>
                      <a:pt x="22" y="216"/>
                      <a:pt x="22" y="216"/>
                      <a:pt x="22" y="216"/>
                    </a:cubicBezTo>
                    <a:cubicBezTo>
                      <a:pt x="10" y="216"/>
                      <a:pt x="0" y="206"/>
                      <a:pt x="0" y="193"/>
                    </a:cubicBezTo>
                    <a:cubicBezTo>
                      <a:pt x="0" y="23"/>
                      <a:pt x="0" y="23"/>
                      <a:pt x="0" y="23"/>
                    </a:cubicBezTo>
                    <a:cubicBezTo>
                      <a:pt x="0" y="10"/>
                      <a:pt x="10" y="0"/>
                      <a:pt x="22" y="0"/>
                    </a:cubicBezTo>
                    <a:cubicBezTo>
                      <a:pt x="22" y="0"/>
                      <a:pt x="22" y="0"/>
                      <a:pt x="22" y="0"/>
                    </a:cubicBezTo>
                    <a:cubicBezTo>
                      <a:pt x="35" y="0"/>
                      <a:pt x="45" y="10"/>
                      <a:pt x="45" y="23"/>
                    </a:cubicBezTo>
                    <a:lnTo>
                      <a:pt x="45" y="193"/>
                    </a:lnTo>
                    <a:close/>
                  </a:path>
                </a:pathLst>
              </a:custGeom>
              <a:grpFill/>
              <a:ln>
                <a:solidFill>
                  <a:schemeClr val="bg1"/>
                </a:solid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75" name="Freeform 36"/>
              <p:cNvSpPr/>
              <p:nvPr/>
            </p:nvSpPr>
            <p:spPr bwMode="auto">
              <a:xfrm>
                <a:off x="4860925" y="3903663"/>
                <a:ext cx="34925" cy="138113"/>
              </a:xfrm>
              <a:custGeom>
                <a:avLst/>
                <a:gdLst>
                  <a:gd name="T0" fmla="*/ 45 w 45"/>
                  <a:gd name="T1" fmla="*/ 157 h 180"/>
                  <a:gd name="T2" fmla="*/ 23 w 45"/>
                  <a:gd name="T3" fmla="*/ 180 h 180"/>
                  <a:gd name="T4" fmla="*/ 23 w 45"/>
                  <a:gd name="T5" fmla="*/ 180 h 180"/>
                  <a:gd name="T6" fmla="*/ 0 w 45"/>
                  <a:gd name="T7" fmla="*/ 157 h 180"/>
                  <a:gd name="T8" fmla="*/ 0 w 45"/>
                  <a:gd name="T9" fmla="*/ 23 h 180"/>
                  <a:gd name="T10" fmla="*/ 23 w 45"/>
                  <a:gd name="T11" fmla="*/ 0 h 180"/>
                  <a:gd name="T12" fmla="*/ 23 w 45"/>
                  <a:gd name="T13" fmla="*/ 0 h 180"/>
                  <a:gd name="T14" fmla="*/ 45 w 45"/>
                  <a:gd name="T15" fmla="*/ 23 h 180"/>
                  <a:gd name="T16" fmla="*/ 45 w 45"/>
                  <a:gd name="T17" fmla="*/ 15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80">
                    <a:moveTo>
                      <a:pt x="45" y="157"/>
                    </a:moveTo>
                    <a:cubicBezTo>
                      <a:pt x="45" y="170"/>
                      <a:pt x="35" y="180"/>
                      <a:pt x="23" y="180"/>
                    </a:cubicBezTo>
                    <a:cubicBezTo>
                      <a:pt x="23" y="180"/>
                      <a:pt x="23" y="180"/>
                      <a:pt x="23" y="180"/>
                    </a:cubicBezTo>
                    <a:cubicBezTo>
                      <a:pt x="10" y="180"/>
                      <a:pt x="0" y="170"/>
                      <a:pt x="0" y="157"/>
                    </a:cubicBezTo>
                    <a:cubicBezTo>
                      <a:pt x="0" y="23"/>
                      <a:pt x="0" y="23"/>
                      <a:pt x="0" y="23"/>
                    </a:cubicBezTo>
                    <a:cubicBezTo>
                      <a:pt x="0" y="10"/>
                      <a:pt x="10" y="0"/>
                      <a:pt x="23" y="0"/>
                    </a:cubicBezTo>
                    <a:cubicBezTo>
                      <a:pt x="23" y="0"/>
                      <a:pt x="23" y="0"/>
                      <a:pt x="23" y="0"/>
                    </a:cubicBezTo>
                    <a:cubicBezTo>
                      <a:pt x="35" y="0"/>
                      <a:pt x="45" y="10"/>
                      <a:pt x="45" y="23"/>
                    </a:cubicBezTo>
                    <a:lnTo>
                      <a:pt x="45" y="157"/>
                    </a:lnTo>
                    <a:close/>
                  </a:path>
                </a:pathLst>
              </a:custGeom>
              <a:grpFill/>
              <a:ln>
                <a:solidFill>
                  <a:schemeClr val="bg1"/>
                </a:solid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76" name="Freeform 37"/>
              <p:cNvSpPr/>
              <p:nvPr/>
            </p:nvSpPr>
            <p:spPr bwMode="auto">
              <a:xfrm>
                <a:off x="4799013" y="3930650"/>
                <a:ext cx="33338" cy="111125"/>
              </a:xfrm>
              <a:custGeom>
                <a:avLst/>
                <a:gdLst>
                  <a:gd name="T0" fmla="*/ 44 w 44"/>
                  <a:gd name="T1" fmla="*/ 121 h 144"/>
                  <a:gd name="T2" fmla="*/ 22 w 44"/>
                  <a:gd name="T3" fmla="*/ 144 h 144"/>
                  <a:gd name="T4" fmla="*/ 22 w 44"/>
                  <a:gd name="T5" fmla="*/ 144 h 144"/>
                  <a:gd name="T6" fmla="*/ 0 w 44"/>
                  <a:gd name="T7" fmla="*/ 121 h 144"/>
                  <a:gd name="T8" fmla="*/ 0 w 44"/>
                  <a:gd name="T9" fmla="*/ 23 h 144"/>
                  <a:gd name="T10" fmla="*/ 22 w 44"/>
                  <a:gd name="T11" fmla="*/ 0 h 144"/>
                  <a:gd name="T12" fmla="*/ 22 w 44"/>
                  <a:gd name="T13" fmla="*/ 0 h 144"/>
                  <a:gd name="T14" fmla="*/ 44 w 44"/>
                  <a:gd name="T15" fmla="*/ 23 h 144"/>
                  <a:gd name="T16" fmla="*/ 44 w 44"/>
                  <a:gd name="T17" fmla="*/ 12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44">
                    <a:moveTo>
                      <a:pt x="44" y="121"/>
                    </a:moveTo>
                    <a:cubicBezTo>
                      <a:pt x="44" y="134"/>
                      <a:pt x="34" y="144"/>
                      <a:pt x="22" y="144"/>
                    </a:cubicBezTo>
                    <a:cubicBezTo>
                      <a:pt x="22" y="144"/>
                      <a:pt x="22" y="144"/>
                      <a:pt x="22" y="144"/>
                    </a:cubicBezTo>
                    <a:cubicBezTo>
                      <a:pt x="10" y="144"/>
                      <a:pt x="0" y="134"/>
                      <a:pt x="0" y="121"/>
                    </a:cubicBezTo>
                    <a:cubicBezTo>
                      <a:pt x="0" y="23"/>
                      <a:pt x="0" y="23"/>
                      <a:pt x="0" y="23"/>
                    </a:cubicBezTo>
                    <a:cubicBezTo>
                      <a:pt x="0" y="10"/>
                      <a:pt x="10" y="0"/>
                      <a:pt x="22" y="0"/>
                    </a:cubicBezTo>
                    <a:cubicBezTo>
                      <a:pt x="22" y="0"/>
                      <a:pt x="22" y="0"/>
                      <a:pt x="22" y="0"/>
                    </a:cubicBezTo>
                    <a:cubicBezTo>
                      <a:pt x="34" y="0"/>
                      <a:pt x="44" y="10"/>
                      <a:pt x="44" y="23"/>
                    </a:cubicBezTo>
                    <a:lnTo>
                      <a:pt x="44" y="121"/>
                    </a:lnTo>
                    <a:close/>
                  </a:path>
                </a:pathLst>
              </a:custGeom>
              <a:grpFill/>
              <a:ln>
                <a:solidFill>
                  <a:schemeClr val="bg1"/>
                </a:solid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77" name="Freeform 38"/>
              <p:cNvSpPr/>
              <p:nvPr/>
            </p:nvSpPr>
            <p:spPr bwMode="auto">
              <a:xfrm>
                <a:off x="4737100" y="3959225"/>
                <a:ext cx="34925" cy="82550"/>
              </a:xfrm>
              <a:custGeom>
                <a:avLst/>
                <a:gdLst>
                  <a:gd name="T0" fmla="*/ 45 w 45"/>
                  <a:gd name="T1" fmla="*/ 85 h 108"/>
                  <a:gd name="T2" fmla="*/ 22 w 45"/>
                  <a:gd name="T3" fmla="*/ 108 h 108"/>
                  <a:gd name="T4" fmla="*/ 22 w 45"/>
                  <a:gd name="T5" fmla="*/ 108 h 108"/>
                  <a:gd name="T6" fmla="*/ 0 w 45"/>
                  <a:gd name="T7" fmla="*/ 85 h 108"/>
                  <a:gd name="T8" fmla="*/ 0 w 45"/>
                  <a:gd name="T9" fmla="*/ 23 h 108"/>
                  <a:gd name="T10" fmla="*/ 22 w 45"/>
                  <a:gd name="T11" fmla="*/ 0 h 108"/>
                  <a:gd name="T12" fmla="*/ 22 w 45"/>
                  <a:gd name="T13" fmla="*/ 0 h 108"/>
                  <a:gd name="T14" fmla="*/ 45 w 45"/>
                  <a:gd name="T15" fmla="*/ 23 h 108"/>
                  <a:gd name="T16" fmla="*/ 45 w 45"/>
                  <a:gd name="T17" fmla="*/ 8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08">
                    <a:moveTo>
                      <a:pt x="45" y="85"/>
                    </a:moveTo>
                    <a:cubicBezTo>
                      <a:pt x="45" y="98"/>
                      <a:pt x="35" y="108"/>
                      <a:pt x="22" y="108"/>
                    </a:cubicBezTo>
                    <a:cubicBezTo>
                      <a:pt x="22" y="108"/>
                      <a:pt x="22" y="108"/>
                      <a:pt x="22" y="108"/>
                    </a:cubicBezTo>
                    <a:cubicBezTo>
                      <a:pt x="10" y="108"/>
                      <a:pt x="0" y="98"/>
                      <a:pt x="0" y="85"/>
                    </a:cubicBezTo>
                    <a:cubicBezTo>
                      <a:pt x="0" y="23"/>
                      <a:pt x="0" y="23"/>
                      <a:pt x="0" y="23"/>
                    </a:cubicBezTo>
                    <a:cubicBezTo>
                      <a:pt x="0" y="10"/>
                      <a:pt x="10" y="0"/>
                      <a:pt x="22" y="0"/>
                    </a:cubicBezTo>
                    <a:cubicBezTo>
                      <a:pt x="22" y="0"/>
                      <a:pt x="22" y="0"/>
                      <a:pt x="22" y="0"/>
                    </a:cubicBezTo>
                    <a:cubicBezTo>
                      <a:pt x="35" y="0"/>
                      <a:pt x="45" y="10"/>
                      <a:pt x="45" y="23"/>
                    </a:cubicBezTo>
                    <a:lnTo>
                      <a:pt x="45" y="85"/>
                    </a:lnTo>
                    <a:close/>
                  </a:path>
                </a:pathLst>
              </a:custGeom>
              <a:grpFill/>
              <a:ln>
                <a:solidFill>
                  <a:schemeClr val="bg1"/>
                </a:solid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78" name="Freeform 39"/>
              <p:cNvSpPr/>
              <p:nvPr/>
            </p:nvSpPr>
            <p:spPr bwMode="auto">
              <a:xfrm>
                <a:off x="4675188" y="3986213"/>
                <a:ext cx="33338" cy="55563"/>
              </a:xfrm>
              <a:custGeom>
                <a:avLst/>
                <a:gdLst>
                  <a:gd name="T0" fmla="*/ 45 w 45"/>
                  <a:gd name="T1" fmla="*/ 49 h 72"/>
                  <a:gd name="T2" fmla="*/ 23 w 45"/>
                  <a:gd name="T3" fmla="*/ 72 h 72"/>
                  <a:gd name="T4" fmla="*/ 23 w 45"/>
                  <a:gd name="T5" fmla="*/ 72 h 72"/>
                  <a:gd name="T6" fmla="*/ 0 w 45"/>
                  <a:gd name="T7" fmla="*/ 49 h 72"/>
                  <a:gd name="T8" fmla="*/ 0 w 45"/>
                  <a:gd name="T9" fmla="*/ 23 h 72"/>
                  <a:gd name="T10" fmla="*/ 23 w 45"/>
                  <a:gd name="T11" fmla="*/ 0 h 72"/>
                  <a:gd name="T12" fmla="*/ 23 w 45"/>
                  <a:gd name="T13" fmla="*/ 0 h 72"/>
                  <a:gd name="T14" fmla="*/ 45 w 45"/>
                  <a:gd name="T15" fmla="*/ 23 h 72"/>
                  <a:gd name="T16" fmla="*/ 45 w 45"/>
                  <a:gd name="T17"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72">
                    <a:moveTo>
                      <a:pt x="45" y="49"/>
                    </a:moveTo>
                    <a:cubicBezTo>
                      <a:pt x="45" y="62"/>
                      <a:pt x="35" y="72"/>
                      <a:pt x="23" y="72"/>
                    </a:cubicBezTo>
                    <a:cubicBezTo>
                      <a:pt x="23" y="72"/>
                      <a:pt x="23" y="72"/>
                      <a:pt x="23" y="72"/>
                    </a:cubicBezTo>
                    <a:cubicBezTo>
                      <a:pt x="10" y="72"/>
                      <a:pt x="0" y="62"/>
                      <a:pt x="0" y="49"/>
                    </a:cubicBezTo>
                    <a:cubicBezTo>
                      <a:pt x="0" y="23"/>
                      <a:pt x="0" y="23"/>
                      <a:pt x="0" y="23"/>
                    </a:cubicBezTo>
                    <a:cubicBezTo>
                      <a:pt x="0" y="10"/>
                      <a:pt x="10" y="0"/>
                      <a:pt x="23" y="0"/>
                    </a:cubicBezTo>
                    <a:cubicBezTo>
                      <a:pt x="23" y="0"/>
                      <a:pt x="23" y="0"/>
                      <a:pt x="23" y="0"/>
                    </a:cubicBezTo>
                    <a:cubicBezTo>
                      <a:pt x="35" y="0"/>
                      <a:pt x="45" y="10"/>
                      <a:pt x="45" y="23"/>
                    </a:cubicBezTo>
                    <a:lnTo>
                      <a:pt x="45" y="49"/>
                    </a:lnTo>
                    <a:close/>
                  </a:path>
                </a:pathLst>
              </a:custGeom>
              <a:grpFill/>
              <a:ln>
                <a:solidFill>
                  <a:schemeClr val="bg1"/>
                </a:solid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grpSp>
      <p:grpSp>
        <p:nvGrpSpPr>
          <p:cNvPr id="117" name="组合 116"/>
          <p:cNvGrpSpPr/>
          <p:nvPr/>
        </p:nvGrpSpPr>
        <p:grpSpPr>
          <a:xfrm>
            <a:off x="8749236" y="3183141"/>
            <a:ext cx="547200" cy="548635"/>
            <a:chOff x="3519406" y="4901533"/>
            <a:chExt cx="548635" cy="548635"/>
          </a:xfrm>
        </p:grpSpPr>
        <p:sp>
          <p:nvSpPr>
            <p:cNvPr id="11" name="PA_椭圆 21"/>
            <p:cNvSpPr/>
            <p:nvPr>
              <p:custDataLst>
                <p:tags r:id="rId25"/>
              </p:custDataLst>
            </p:nvPr>
          </p:nvSpPr>
          <p:spPr>
            <a:xfrm>
              <a:off x="3519406" y="4901533"/>
              <a:ext cx="548635" cy="548635"/>
            </a:xfrm>
            <a:prstGeom prst="ellipse">
              <a:avLst/>
            </a:prstGeom>
            <a:solidFill>
              <a:srgbClr val="FFC000"/>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ffectLst>
                  <a:outerShdw blurRad="38100" dist="38100" dir="2700000" algn="tl">
                    <a:srgbClr val="000000">
                      <a:alpha val="43137"/>
                    </a:srgbClr>
                  </a:outerShdw>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nvGrpSpPr>
            <p:cNvPr id="95" name="Group 172"/>
            <p:cNvGrpSpPr/>
            <p:nvPr/>
          </p:nvGrpSpPr>
          <p:grpSpPr>
            <a:xfrm>
              <a:off x="3588935" y="5065894"/>
              <a:ext cx="409576" cy="236538"/>
              <a:chOff x="4133850" y="3689350"/>
              <a:chExt cx="409576" cy="236538"/>
            </a:xfrm>
            <a:solidFill>
              <a:schemeClr val="bg1"/>
            </a:solidFill>
          </p:grpSpPr>
          <p:sp>
            <p:nvSpPr>
              <p:cNvPr id="96" name="Freeform 107"/>
              <p:cNvSpPr/>
              <p:nvPr/>
            </p:nvSpPr>
            <p:spPr bwMode="auto">
              <a:xfrm>
                <a:off x="4468813" y="3727450"/>
                <a:ext cx="36513" cy="160338"/>
              </a:xfrm>
              <a:custGeom>
                <a:avLst/>
                <a:gdLst>
                  <a:gd name="T0" fmla="*/ 27 w 55"/>
                  <a:gd name="T1" fmla="*/ 0 h 241"/>
                  <a:gd name="T2" fmla="*/ 7 w 55"/>
                  <a:gd name="T3" fmla="*/ 5 h 241"/>
                  <a:gd name="T4" fmla="*/ 0 w 55"/>
                  <a:gd name="T5" fmla="*/ 18 h 241"/>
                  <a:gd name="T6" fmla="*/ 0 w 55"/>
                  <a:gd name="T7" fmla="*/ 222 h 241"/>
                  <a:gd name="T8" fmla="*/ 7 w 55"/>
                  <a:gd name="T9" fmla="*/ 235 h 241"/>
                  <a:gd name="T10" fmla="*/ 27 w 55"/>
                  <a:gd name="T11" fmla="*/ 241 h 241"/>
                  <a:gd name="T12" fmla="*/ 27 w 55"/>
                  <a:gd name="T13" fmla="*/ 241 h 241"/>
                  <a:gd name="T14" fmla="*/ 47 w 55"/>
                  <a:gd name="T15" fmla="*/ 235 h 241"/>
                  <a:gd name="T16" fmla="*/ 55 w 55"/>
                  <a:gd name="T17" fmla="*/ 222 h 241"/>
                  <a:gd name="T18" fmla="*/ 55 w 55"/>
                  <a:gd name="T19" fmla="*/ 18 h 241"/>
                  <a:gd name="T20" fmla="*/ 47 w 55"/>
                  <a:gd name="T21" fmla="*/ 5 h 241"/>
                  <a:gd name="T22" fmla="*/ 27 w 55"/>
                  <a:gd name="T23"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241">
                    <a:moveTo>
                      <a:pt x="27" y="0"/>
                    </a:moveTo>
                    <a:cubicBezTo>
                      <a:pt x="20" y="0"/>
                      <a:pt x="13" y="1"/>
                      <a:pt x="7" y="5"/>
                    </a:cubicBezTo>
                    <a:cubicBezTo>
                      <a:pt x="2" y="8"/>
                      <a:pt x="0" y="13"/>
                      <a:pt x="0" y="18"/>
                    </a:cubicBezTo>
                    <a:cubicBezTo>
                      <a:pt x="0" y="222"/>
                      <a:pt x="0" y="222"/>
                      <a:pt x="0" y="222"/>
                    </a:cubicBezTo>
                    <a:cubicBezTo>
                      <a:pt x="0" y="228"/>
                      <a:pt x="2" y="232"/>
                      <a:pt x="7" y="235"/>
                    </a:cubicBezTo>
                    <a:cubicBezTo>
                      <a:pt x="13" y="239"/>
                      <a:pt x="20" y="241"/>
                      <a:pt x="27" y="241"/>
                    </a:cubicBezTo>
                    <a:cubicBezTo>
                      <a:pt x="27" y="241"/>
                      <a:pt x="27" y="241"/>
                      <a:pt x="27" y="241"/>
                    </a:cubicBezTo>
                    <a:cubicBezTo>
                      <a:pt x="34" y="241"/>
                      <a:pt x="42" y="239"/>
                      <a:pt x="47" y="235"/>
                    </a:cubicBezTo>
                    <a:cubicBezTo>
                      <a:pt x="53" y="232"/>
                      <a:pt x="55" y="228"/>
                      <a:pt x="55" y="222"/>
                    </a:cubicBezTo>
                    <a:cubicBezTo>
                      <a:pt x="55" y="18"/>
                      <a:pt x="55" y="18"/>
                      <a:pt x="55" y="18"/>
                    </a:cubicBezTo>
                    <a:cubicBezTo>
                      <a:pt x="55" y="13"/>
                      <a:pt x="53" y="8"/>
                      <a:pt x="47" y="5"/>
                    </a:cubicBezTo>
                    <a:cubicBezTo>
                      <a:pt x="42" y="1"/>
                      <a:pt x="34" y="0"/>
                      <a:pt x="27" y="0"/>
                    </a:cubicBezTo>
                    <a:close/>
                  </a:path>
                </a:pathLst>
              </a:custGeom>
              <a:grpFill/>
              <a:ln>
                <a:no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97" name="Freeform 108"/>
              <p:cNvSpPr/>
              <p:nvPr/>
            </p:nvSpPr>
            <p:spPr bwMode="auto">
              <a:xfrm>
                <a:off x="4422775" y="3689350"/>
                <a:ext cx="38100" cy="236538"/>
              </a:xfrm>
              <a:custGeom>
                <a:avLst/>
                <a:gdLst>
                  <a:gd name="T0" fmla="*/ 57 w 57"/>
                  <a:gd name="T1" fmla="*/ 28 h 355"/>
                  <a:gd name="T2" fmla="*/ 48 w 57"/>
                  <a:gd name="T3" fmla="*/ 9 h 355"/>
                  <a:gd name="T4" fmla="*/ 29 w 57"/>
                  <a:gd name="T5" fmla="*/ 0 h 355"/>
                  <a:gd name="T6" fmla="*/ 29 w 57"/>
                  <a:gd name="T7" fmla="*/ 0 h 355"/>
                  <a:gd name="T8" fmla="*/ 9 w 57"/>
                  <a:gd name="T9" fmla="*/ 9 h 355"/>
                  <a:gd name="T10" fmla="*/ 0 w 57"/>
                  <a:gd name="T11" fmla="*/ 28 h 355"/>
                  <a:gd name="T12" fmla="*/ 0 w 57"/>
                  <a:gd name="T13" fmla="*/ 328 h 355"/>
                  <a:gd name="T14" fmla="*/ 9 w 57"/>
                  <a:gd name="T15" fmla="*/ 347 h 355"/>
                  <a:gd name="T16" fmla="*/ 29 w 57"/>
                  <a:gd name="T17" fmla="*/ 355 h 355"/>
                  <a:gd name="T18" fmla="*/ 29 w 57"/>
                  <a:gd name="T19" fmla="*/ 355 h 355"/>
                  <a:gd name="T20" fmla="*/ 48 w 57"/>
                  <a:gd name="T21" fmla="*/ 347 h 355"/>
                  <a:gd name="T22" fmla="*/ 57 w 57"/>
                  <a:gd name="T23" fmla="*/ 328 h 355"/>
                  <a:gd name="T24" fmla="*/ 57 w 57"/>
                  <a:gd name="T25" fmla="*/ 2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355">
                    <a:moveTo>
                      <a:pt x="57" y="28"/>
                    </a:moveTo>
                    <a:cubicBezTo>
                      <a:pt x="57" y="21"/>
                      <a:pt x="53" y="15"/>
                      <a:pt x="48" y="9"/>
                    </a:cubicBezTo>
                    <a:cubicBezTo>
                      <a:pt x="42" y="4"/>
                      <a:pt x="37" y="0"/>
                      <a:pt x="29" y="0"/>
                    </a:cubicBezTo>
                    <a:cubicBezTo>
                      <a:pt x="29" y="0"/>
                      <a:pt x="29" y="0"/>
                      <a:pt x="29" y="0"/>
                    </a:cubicBezTo>
                    <a:cubicBezTo>
                      <a:pt x="20" y="0"/>
                      <a:pt x="15" y="4"/>
                      <a:pt x="9" y="9"/>
                    </a:cubicBezTo>
                    <a:cubicBezTo>
                      <a:pt x="4" y="15"/>
                      <a:pt x="0" y="21"/>
                      <a:pt x="0" y="28"/>
                    </a:cubicBezTo>
                    <a:cubicBezTo>
                      <a:pt x="0" y="328"/>
                      <a:pt x="0" y="328"/>
                      <a:pt x="0" y="328"/>
                    </a:cubicBezTo>
                    <a:cubicBezTo>
                      <a:pt x="0" y="335"/>
                      <a:pt x="4" y="342"/>
                      <a:pt x="9" y="347"/>
                    </a:cubicBezTo>
                    <a:cubicBezTo>
                      <a:pt x="15" y="353"/>
                      <a:pt x="20" y="355"/>
                      <a:pt x="29" y="355"/>
                    </a:cubicBezTo>
                    <a:cubicBezTo>
                      <a:pt x="29" y="355"/>
                      <a:pt x="29" y="355"/>
                      <a:pt x="29" y="355"/>
                    </a:cubicBezTo>
                    <a:cubicBezTo>
                      <a:pt x="37" y="355"/>
                      <a:pt x="42" y="353"/>
                      <a:pt x="48" y="347"/>
                    </a:cubicBezTo>
                    <a:cubicBezTo>
                      <a:pt x="53" y="342"/>
                      <a:pt x="57" y="335"/>
                      <a:pt x="57" y="328"/>
                    </a:cubicBezTo>
                    <a:lnTo>
                      <a:pt x="57" y="28"/>
                    </a:lnTo>
                    <a:close/>
                  </a:path>
                </a:pathLst>
              </a:custGeom>
              <a:grpFill/>
              <a:ln>
                <a:no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98" name="Rectangle 109"/>
              <p:cNvSpPr>
                <a:spLocks noChangeArrowheads="1"/>
              </p:cNvSpPr>
              <p:nvPr/>
            </p:nvSpPr>
            <p:spPr bwMode="auto">
              <a:xfrm>
                <a:off x="4513263" y="3787775"/>
                <a:ext cx="30163" cy="41275"/>
              </a:xfrm>
              <a:prstGeom prst="rect">
                <a:avLst/>
              </a:prstGeom>
              <a:grpFill/>
              <a:ln>
                <a:no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99" name="Rectangle 110"/>
              <p:cNvSpPr>
                <a:spLocks noChangeArrowheads="1"/>
              </p:cNvSpPr>
              <p:nvPr/>
            </p:nvSpPr>
            <p:spPr bwMode="auto">
              <a:xfrm>
                <a:off x="4133850" y="3787775"/>
                <a:ext cx="30163" cy="41275"/>
              </a:xfrm>
              <a:prstGeom prst="rect">
                <a:avLst/>
              </a:prstGeom>
              <a:grpFill/>
              <a:ln>
                <a:no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00" name="Freeform 111"/>
              <p:cNvSpPr/>
              <p:nvPr/>
            </p:nvSpPr>
            <p:spPr bwMode="auto">
              <a:xfrm>
                <a:off x="4170363" y="3725863"/>
                <a:ext cx="38100" cy="161925"/>
              </a:xfrm>
              <a:custGeom>
                <a:avLst/>
                <a:gdLst>
                  <a:gd name="T0" fmla="*/ 29 w 56"/>
                  <a:gd name="T1" fmla="*/ 0 h 243"/>
                  <a:gd name="T2" fmla="*/ 29 w 56"/>
                  <a:gd name="T3" fmla="*/ 0 h 243"/>
                  <a:gd name="T4" fmla="*/ 9 w 56"/>
                  <a:gd name="T5" fmla="*/ 6 h 243"/>
                  <a:gd name="T6" fmla="*/ 0 w 56"/>
                  <a:gd name="T7" fmla="*/ 19 h 243"/>
                  <a:gd name="T8" fmla="*/ 0 w 56"/>
                  <a:gd name="T9" fmla="*/ 224 h 243"/>
                  <a:gd name="T10" fmla="*/ 9 w 56"/>
                  <a:gd name="T11" fmla="*/ 237 h 243"/>
                  <a:gd name="T12" fmla="*/ 29 w 56"/>
                  <a:gd name="T13" fmla="*/ 243 h 243"/>
                  <a:gd name="T14" fmla="*/ 29 w 56"/>
                  <a:gd name="T15" fmla="*/ 243 h 243"/>
                  <a:gd name="T16" fmla="*/ 48 w 56"/>
                  <a:gd name="T17" fmla="*/ 237 h 243"/>
                  <a:gd name="T18" fmla="*/ 56 w 56"/>
                  <a:gd name="T19" fmla="*/ 224 h 243"/>
                  <a:gd name="T20" fmla="*/ 56 w 56"/>
                  <a:gd name="T21" fmla="*/ 19 h 243"/>
                  <a:gd name="T22" fmla="*/ 48 w 56"/>
                  <a:gd name="T23" fmla="*/ 6 h 243"/>
                  <a:gd name="T24" fmla="*/ 29 w 56"/>
                  <a:gd name="T25"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243">
                    <a:moveTo>
                      <a:pt x="29" y="0"/>
                    </a:moveTo>
                    <a:cubicBezTo>
                      <a:pt x="29" y="0"/>
                      <a:pt x="29" y="0"/>
                      <a:pt x="29" y="0"/>
                    </a:cubicBezTo>
                    <a:cubicBezTo>
                      <a:pt x="21" y="0"/>
                      <a:pt x="14" y="3"/>
                      <a:pt x="9" y="6"/>
                    </a:cubicBezTo>
                    <a:cubicBezTo>
                      <a:pt x="3" y="9"/>
                      <a:pt x="0" y="14"/>
                      <a:pt x="0" y="19"/>
                    </a:cubicBezTo>
                    <a:cubicBezTo>
                      <a:pt x="0" y="224"/>
                      <a:pt x="0" y="224"/>
                      <a:pt x="0" y="224"/>
                    </a:cubicBezTo>
                    <a:cubicBezTo>
                      <a:pt x="0" y="229"/>
                      <a:pt x="3" y="233"/>
                      <a:pt x="9" y="237"/>
                    </a:cubicBezTo>
                    <a:cubicBezTo>
                      <a:pt x="14" y="241"/>
                      <a:pt x="21" y="243"/>
                      <a:pt x="29" y="243"/>
                    </a:cubicBezTo>
                    <a:cubicBezTo>
                      <a:pt x="29" y="243"/>
                      <a:pt x="29" y="243"/>
                      <a:pt x="29" y="243"/>
                    </a:cubicBezTo>
                    <a:cubicBezTo>
                      <a:pt x="37" y="243"/>
                      <a:pt x="42" y="241"/>
                      <a:pt x="48" y="237"/>
                    </a:cubicBezTo>
                    <a:cubicBezTo>
                      <a:pt x="53" y="233"/>
                      <a:pt x="56" y="229"/>
                      <a:pt x="56" y="224"/>
                    </a:cubicBezTo>
                    <a:cubicBezTo>
                      <a:pt x="56" y="19"/>
                      <a:pt x="56" y="19"/>
                      <a:pt x="56" y="19"/>
                    </a:cubicBezTo>
                    <a:cubicBezTo>
                      <a:pt x="56" y="14"/>
                      <a:pt x="53" y="9"/>
                      <a:pt x="48" y="6"/>
                    </a:cubicBezTo>
                    <a:cubicBezTo>
                      <a:pt x="42" y="3"/>
                      <a:pt x="37" y="0"/>
                      <a:pt x="29" y="0"/>
                    </a:cubicBezTo>
                    <a:close/>
                  </a:path>
                </a:pathLst>
              </a:custGeom>
              <a:grpFill/>
              <a:ln>
                <a:no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01" name="Freeform 112"/>
              <p:cNvSpPr/>
              <p:nvPr/>
            </p:nvSpPr>
            <p:spPr bwMode="auto">
              <a:xfrm>
                <a:off x="4216400" y="3689350"/>
                <a:ext cx="36513" cy="236538"/>
              </a:xfrm>
              <a:custGeom>
                <a:avLst/>
                <a:gdLst>
                  <a:gd name="T0" fmla="*/ 8 w 56"/>
                  <a:gd name="T1" fmla="*/ 8 h 355"/>
                  <a:gd name="T2" fmla="*/ 0 w 56"/>
                  <a:gd name="T3" fmla="*/ 28 h 355"/>
                  <a:gd name="T4" fmla="*/ 0 w 56"/>
                  <a:gd name="T5" fmla="*/ 328 h 355"/>
                  <a:gd name="T6" fmla="*/ 8 w 56"/>
                  <a:gd name="T7" fmla="*/ 347 h 355"/>
                  <a:gd name="T8" fmla="*/ 28 w 56"/>
                  <a:gd name="T9" fmla="*/ 355 h 355"/>
                  <a:gd name="T10" fmla="*/ 28 w 56"/>
                  <a:gd name="T11" fmla="*/ 355 h 355"/>
                  <a:gd name="T12" fmla="*/ 48 w 56"/>
                  <a:gd name="T13" fmla="*/ 347 h 355"/>
                  <a:gd name="T14" fmla="*/ 56 w 56"/>
                  <a:gd name="T15" fmla="*/ 328 h 355"/>
                  <a:gd name="T16" fmla="*/ 56 w 56"/>
                  <a:gd name="T17" fmla="*/ 28 h 355"/>
                  <a:gd name="T18" fmla="*/ 48 w 56"/>
                  <a:gd name="T19" fmla="*/ 8 h 355"/>
                  <a:gd name="T20" fmla="*/ 28 w 56"/>
                  <a:gd name="T21" fmla="*/ 0 h 355"/>
                  <a:gd name="T22" fmla="*/ 28 w 56"/>
                  <a:gd name="T23" fmla="*/ 0 h 355"/>
                  <a:gd name="T24" fmla="*/ 8 w 56"/>
                  <a:gd name="T25" fmla="*/ 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355">
                    <a:moveTo>
                      <a:pt x="8" y="8"/>
                    </a:moveTo>
                    <a:cubicBezTo>
                      <a:pt x="3" y="13"/>
                      <a:pt x="0" y="20"/>
                      <a:pt x="0" y="28"/>
                    </a:cubicBezTo>
                    <a:cubicBezTo>
                      <a:pt x="0" y="328"/>
                      <a:pt x="0" y="328"/>
                      <a:pt x="0" y="328"/>
                    </a:cubicBezTo>
                    <a:cubicBezTo>
                      <a:pt x="0" y="335"/>
                      <a:pt x="3" y="342"/>
                      <a:pt x="8" y="347"/>
                    </a:cubicBezTo>
                    <a:cubicBezTo>
                      <a:pt x="14" y="353"/>
                      <a:pt x="20" y="355"/>
                      <a:pt x="28" y="355"/>
                    </a:cubicBezTo>
                    <a:cubicBezTo>
                      <a:pt x="28" y="355"/>
                      <a:pt x="28" y="355"/>
                      <a:pt x="28" y="355"/>
                    </a:cubicBezTo>
                    <a:cubicBezTo>
                      <a:pt x="36" y="355"/>
                      <a:pt x="42" y="353"/>
                      <a:pt x="48" y="347"/>
                    </a:cubicBezTo>
                    <a:cubicBezTo>
                      <a:pt x="52" y="342"/>
                      <a:pt x="56" y="335"/>
                      <a:pt x="56" y="328"/>
                    </a:cubicBezTo>
                    <a:cubicBezTo>
                      <a:pt x="56" y="28"/>
                      <a:pt x="56" y="28"/>
                      <a:pt x="56" y="28"/>
                    </a:cubicBezTo>
                    <a:cubicBezTo>
                      <a:pt x="56" y="20"/>
                      <a:pt x="52" y="13"/>
                      <a:pt x="48" y="8"/>
                    </a:cubicBezTo>
                    <a:cubicBezTo>
                      <a:pt x="42" y="2"/>
                      <a:pt x="36" y="0"/>
                      <a:pt x="28" y="0"/>
                    </a:cubicBezTo>
                    <a:cubicBezTo>
                      <a:pt x="28" y="0"/>
                      <a:pt x="28" y="0"/>
                      <a:pt x="28" y="0"/>
                    </a:cubicBezTo>
                    <a:cubicBezTo>
                      <a:pt x="20" y="0"/>
                      <a:pt x="14" y="2"/>
                      <a:pt x="8" y="8"/>
                    </a:cubicBezTo>
                    <a:close/>
                  </a:path>
                </a:pathLst>
              </a:custGeom>
              <a:grpFill/>
              <a:ln>
                <a:no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02" name="Rectangle 113"/>
              <p:cNvSpPr>
                <a:spLocks noChangeArrowheads="1"/>
              </p:cNvSpPr>
              <p:nvPr/>
            </p:nvSpPr>
            <p:spPr bwMode="auto">
              <a:xfrm>
                <a:off x="4262438" y="3790950"/>
                <a:ext cx="153988" cy="33338"/>
              </a:xfrm>
              <a:prstGeom prst="rect">
                <a:avLst/>
              </a:prstGeom>
              <a:grpFill/>
              <a:ln>
                <a:no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grpSp>
      <p:grpSp>
        <p:nvGrpSpPr>
          <p:cNvPr id="118" name="组合 117"/>
          <p:cNvGrpSpPr/>
          <p:nvPr/>
        </p:nvGrpSpPr>
        <p:grpSpPr>
          <a:xfrm>
            <a:off x="8749236" y="4633310"/>
            <a:ext cx="547200" cy="548635"/>
            <a:chOff x="6359702" y="4887562"/>
            <a:chExt cx="548635" cy="548635"/>
          </a:xfrm>
        </p:grpSpPr>
        <p:sp>
          <p:nvSpPr>
            <p:cNvPr id="32" name="PA_椭圆 18"/>
            <p:cNvSpPr/>
            <p:nvPr>
              <p:custDataLst>
                <p:tags r:id="rId24"/>
              </p:custDataLst>
            </p:nvPr>
          </p:nvSpPr>
          <p:spPr>
            <a:xfrm>
              <a:off x="6359702" y="4887562"/>
              <a:ext cx="548635" cy="548635"/>
            </a:xfrm>
            <a:prstGeom prst="ellipse">
              <a:avLst/>
            </a:prstGeom>
            <a:solidFill>
              <a:srgbClr val="FFC000"/>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ffectLst>
                  <a:outerShdw blurRad="38100" dist="38100" dir="2700000" algn="tl">
                    <a:srgbClr val="000000">
                      <a:alpha val="43137"/>
                    </a:srgbClr>
                  </a:outerShdw>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04" name="Freeform 254"/>
            <p:cNvSpPr>
              <a:spLocks noEditPoints="1"/>
            </p:cNvSpPr>
            <p:nvPr/>
          </p:nvSpPr>
          <p:spPr bwMode="auto">
            <a:xfrm>
              <a:off x="6485450" y="5033358"/>
              <a:ext cx="297138" cy="284984"/>
            </a:xfrm>
            <a:custGeom>
              <a:avLst/>
              <a:gdLst>
                <a:gd name="T0" fmla="*/ 348 w 360"/>
                <a:gd name="T1" fmla="*/ 0 h 320"/>
                <a:gd name="T2" fmla="*/ 12 w 360"/>
                <a:gd name="T3" fmla="*/ 0 h 320"/>
                <a:gd name="T4" fmla="*/ 0 w 360"/>
                <a:gd name="T5" fmla="*/ 12 h 320"/>
                <a:gd name="T6" fmla="*/ 0 w 360"/>
                <a:gd name="T7" fmla="*/ 60 h 320"/>
                <a:gd name="T8" fmla="*/ 360 w 360"/>
                <a:gd name="T9" fmla="*/ 60 h 320"/>
                <a:gd name="T10" fmla="*/ 360 w 360"/>
                <a:gd name="T11" fmla="*/ 12 h 320"/>
                <a:gd name="T12" fmla="*/ 348 w 360"/>
                <a:gd name="T13" fmla="*/ 0 h 320"/>
                <a:gd name="T14" fmla="*/ 20 w 360"/>
                <a:gd name="T15" fmla="*/ 292 h 320"/>
                <a:gd name="T16" fmla="*/ 48 w 360"/>
                <a:gd name="T17" fmla="*/ 320 h 320"/>
                <a:gd name="T18" fmla="*/ 312 w 360"/>
                <a:gd name="T19" fmla="*/ 320 h 320"/>
                <a:gd name="T20" fmla="*/ 340 w 360"/>
                <a:gd name="T21" fmla="*/ 292 h 320"/>
                <a:gd name="T22" fmla="*/ 340 w 360"/>
                <a:gd name="T23" fmla="*/ 80 h 320"/>
                <a:gd name="T24" fmla="*/ 20 w 360"/>
                <a:gd name="T25" fmla="*/ 80 h 320"/>
                <a:gd name="T26" fmla="*/ 20 w 360"/>
                <a:gd name="T27" fmla="*/ 292 h 320"/>
                <a:gd name="T28" fmla="*/ 120 w 360"/>
                <a:gd name="T29" fmla="*/ 120 h 320"/>
                <a:gd name="T30" fmla="*/ 240 w 360"/>
                <a:gd name="T31" fmla="*/ 120 h 320"/>
                <a:gd name="T32" fmla="*/ 240 w 360"/>
                <a:gd name="T33" fmla="*/ 160 h 320"/>
                <a:gd name="T34" fmla="*/ 120 w 360"/>
                <a:gd name="T35" fmla="*/ 160 h 320"/>
                <a:gd name="T36" fmla="*/ 120 w 360"/>
                <a:gd name="T37" fmla="*/ 12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0" h="320">
                  <a:moveTo>
                    <a:pt x="348" y="0"/>
                  </a:moveTo>
                  <a:cubicBezTo>
                    <a:pt x="12" y="0"/>
                    <a:pt x="12" y="0"/>
                    <a:pt x="12" y="0"/>
                  </a:cubicBezTo>
                  <a:cubicBezTo>
                    <a:pt x="5" y="0"/>
                    <a:pt x="0" y="5"/>
                    <a:pt x="0" y="12"/>
                  </a:cubicBezTo>
                  <a:cubicBezTo>
                    <a:pt x="0" y="60"/>
                    <a:pt x="0" y="60"/>
                    <a:pt x="0" y="60"/>
                  </a:cubicBezTo>
                  <a:cubicBezTo>
                    <a:pt x="360" y="60"/>
                    <a:pt x="360" y="60"/>
                    <a:pt x="360" y="60"/>
                  </a:cubicBezTo>
                  <a:cubicBezTo>
                    <a:pt x="360" y="12"/>
                    <a:pt x="360" y="12"/>
                    <a:pt x="360" y="12"/>
                  </a:cubicBezTo>
                  <a:cubicBezTo>
                    <a:pt x="360" y="5"/>
                    <a:pt x="354" y="0"/>
                    <a:pt x="348" y="0"/>
                  </a:cubicBezTo>
                  <a:close/>
                  <a:moveTo>
                    <a:pt x="20" y="292"/>
                  </a:moveTo>
                  <a:cubicBezTo>
                    <a:pt x="20" y="307"/>
                    <a:pt x="32" y="320"/>
                    <a:pt x="48" y="320"/>
                  </a:cubicBezTo>
                  <a:cubicBezTo>
                    <a:pt x="312" y="320"/>
                    <a:pt x="312" y="320"/>
                    <a:pt x="312" y="320"/>
                  </a:cubicBezTo>
                  <a:cubicBezTo>
                    <a:pt x="327" y="320"/>
                    <a:pt x="340" y="307"/>
                    <a:pt x="340" y="292"/>
                  </a:cubicBezTo>
                  <a:cubicBezTo>
                    <a:pt x="340" y="80"/>
                    <a:pt x="340" y="80"/>
                    <a:pt x="340" y="80"/>
                  </a:cubicBezTo>
                  <a:cubicBezTo>
                    <a:pt x="20" y="80"/>
                    <a:pt x="20" y="80"/>
                    <a:pt x="20" y="80"/>
                  </a:cubicBezTo>
                  <a:lnTo>
                    <a:pt x="20" y="292"/>
                  </a:lnTo>
                  <a:close/>
                  <a:moveTo>
                    <a:pt x="120" y="120"/>
                  </a:moveTo>
                  <a:cubicBezTo>
                    <a:pt x="240" y="120"/>
                    <a:pt x="240" y="120"/>
                    <a:pt x="240" y="120"/>
                  </a:cubicBezTo>
                  <a:cubicBezTo>
                    <a:pt x="240" y="160"/>
                    <a:pt x="240" y="160"/>
                    <a:pt x="240" y="160"/>
                  </a:cubicBezTo>
                  <a:cubicBezTo>
                    <a:pt x="120" y="160"/>
                    <a:pt x="120" y="160"/>
                    <a:pt x="120" y="160"/>
                  </a:cubicBezTo>
                  <a:lnTo>
                    <a:pt x="120" y="120"/>
                  </a:lnTo>
                  <a:close/>
                </a:path>
              </a:pathLst>
            </a:custGeom>
            <a:solidFill>
              <a:schemeClr val="bg1"/>
            </a:solidFill>
            <a:ln>
              <a:solidFill>
                <a:schemeClr val="bg1"/>
              </a:solidFill>
            </a:ln>
            <a:effectLst/>
          </p:spPr>
          <p:txBody>
            <a:bodyPr rot="0" spcFirstLastPara="0" vertOverflow="overflow" horzOverflow="overflow" vert="horz" wrap="square" lIns="57150" tIns="28575" rIns="57150" bIns="28575" numCol="1" spcCol="0" rtlCol="0" fromWordArt="0" anchor="t" anchorCtr="0" forceAA="0" compatLnSpc="1">
              <a:noAutofit/>
            </a:bodyPr>
            <a:lstStyle/>
            <a:p>
              <a:endParaRPr lang="en-AU" sz="189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sp>
        <p:nvSpPr>
          <p:cNvPr id="18" name="PA_TextPlaceholder 32"/>
          <p:cNvSpPr txBox="1"/>
          <p:nvPr>
            <p:custDataLst>
              <p:tags r:id="rId11"/>
            </p:custDataLst>
          </p:nvPr>
        </p:nvSpPr>
        <p:spPr>
          <a:xfrm>
            <a:off x="4939960" y="2156923"/>
            <a:ext cx="2408155" cy="562227"/>
          </a:xfrm>
          <a:prstGeom prst="rect">
            <a:avLst/>
          </a:prstGeom>
        </p:spPr>
        <p:txBody>
          <a:bodyPr lIns="0" tIns="0" rIns="0" bIns="0">
            <a:noAutofit/>
          </a:bodyPr>
          <a:lstStyle>
            <a:defPPr>
              <a:defRPr lang="zh-CN"/>
            </a:defPPr>
            <a:lvl1pPr indent="0" defTabSz="685800">
              <a:lnSpc>
                <a:spcPct val="100000"/>
              </a:lnSpc>
              <a:spcBef>
                <a:spcPts val="750"/>
              </a:spcBef>
              <a:buFont typeface="Arial" panose="020B0604020202020204" pitchFamily="34" charset="0"/>
              <a:buNone/>
              <a:defRPr sz="1333">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altLang="zh-CN" dirty="0"/>
              <a:t>±2 ppm initial </a:t>
            </a:r>
          </a:p>
          <a:p>
            <a:r>
              <a:rPr lang="en-US" altLang="zh-CN" dirty="0"/>
              <a:t>±0.5 ppm 1st year aging </a:t>
            </a:r>
          </a:p>
          <a:p>
            <a:r>
              <a:rPr lang="en-US" altLang="zh-CN" dirty="0"/>
              <a:t>±3 ppm 20-year aging</a:t>
            </a:r>
            <a:endParaRPr lang="en-US" dirty="0"/>
          </a:p>
        </p:txBody>
      </p:sp>
      <p:sp>
        <p:nvSpPr>
          <p:cNvPr id="19" name="PA_TextPlaceholder 33"/>
          <p:cNvSpPr txBox="1"/>
          <p:nvPr>
            <p:custDataLst>
              <p:tags r:id="rId12"/>
            </p:custDataLst>
          </p:nvPr>
        </p:nvSpPr>
        <p:spPr>
          <a:xfrm>
            <a:off x="4916209" y="1856978"/>
            <a:ext cx="2319161" cy="27538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altLang="zh-CN" sz="1800" i="1" dirty="0">
                <a:ln w="0"/>
                <a:effectLst>
                  <a:outerShdw blurRad="38100" dist="19050" dir="2700000" algn="tl" rotWithShape="0">
                    <a:schemeClr val="dk1">
                      <a:alpha val="40000"/>
                    </a:schemeClr>
                  </a:outerShdw>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Time base Accuracy</a:t>
            </a:r>
          </a:p>
        </p:txBody>
      </p:sp>
      <p:grpSp>
        <p:nvGrpSpPr>
          <p:cNvPr id="113" name="组合 112"/>
          <p:cNvGrpSpPr/>
          <p:nvPr/>
        </p:nvGrpSpPr>
        <p:grpSpPr>
          <a:xfrm>
            <a:off x="4193896" y="1695987"/>
            <a:ext cx="547200" cy="548635"/>
            <a:chOff x="3519406" y="3611069"/>
            <a:chExt cx="548635" cy="548635"/>
          </a:xfrm>
        </p:grpSpPr>
        <p:sp>
          <p:nvSpPr>
            <p:cNvPr id="10" name="PA_椭圆 20"/>
            <p:cNvSpPr/>
            <p:nvPr>
              <p:custDataLst>
                <p:tags r:id="rId22"/>
              </p:custDataLst>
            </p:nvPr>
          </p:nvSpPr>
          <p:spPr>
            <a:xfrm>
              <a:off x="3519406" y="3611069"/>
              <a:ext cx="548635" cy="548635"/>
            </a:xfrm>
            <a:prstGeom prst="ellipse">
              <a:avLst/>
            </a:prstGeom>
            <a:solidFill>
              <a:srgbClr val="ED7D3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ffectLst>
                  <a:outerShdw blurRad="38100" dist="38100" dir="2700000" algn="tl">
                    <a:srgbClr val="000000">
                      <a:alpha val="43137"/>
                    </a:srgbClr>
                  </a:outerShdw>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29" name="PA_任意多边形 21"/>
            <p:cNvSpPr>
              <a:spLocks noEditPoints="1"/>
            </p:cNvSpPr>
            <p:nvPr>
              <p:custDataLst>
                <p:tags r:id="rId23"/>
              </p:custDataLst>
            </p:nvPr>
          </p:nvSpPr>
          <p:spPr bwMode="auto">
            <a:xfrm>
              <a:off x="3637669" y="3727461"/>
              <a:ext cx="309009" cy="322856"/>
            </a:xfrm>
            <a:custGeom>
              <a:avLst/>
              <a:gdLst>
                <a:gd name="T0" fmla="*/ 393 w 639"/>
                <a:gd name="T1" fmla="*/ 2 h 855"/>
                <a:gd name="T2" fmla="*/ 562 w 639"/>
                <a:gd name="T3" fmla="*/ 25 h 855"/>
                <a:gd name="T4" fmla="*/ 564 w 639"/>
                <a:gd name="T5" fmla="*/ 55 h 855"/>
                <a:gd name="T6" fmla="*/ 552 w 639"/>
                <a:gd name="T7" fmla="*/ 132 h 855"/>
                <a:gd name="T8" fmla="*/ 523 w 639"/>
                <a:gd name="T9" fmla="*/ 201 h 855"/>
                <a:gd name="T10" fmla="*/ 493 w 639"/>
                <a:gd name="T11" fmla="*/ 240 h 855"/>
                <a:gd name="T12" fmla="*/ 442 w 639"/>
                <a:gd name="T13" fmla="*/ 280 h 855"/>
                <a:gd name="T14" fmla="*/ 383 w 639"/>
                <a:gd name="T15" fmla="*/ 307 h 855"/>
                <a:gd name="T16" fmla="*/ 339 w 639"/>
                <a:gd name="T17" fmla="*/ 242 h 855"/>
                <a:gd name="T18" fmla="*/ 353 w 639"/>
                <a:gd name="T19" fmla="*/ 228 h 855"/>
                <a:gd name="T20" fmla="*/ 371 w 639"/>
                <a:gd name="T21" fmla="*/ 195 h 855"/>
                <a:gd name="T22" fmla="*/ 377 w 639"/>
                <a:gd name="T23" fmla="*/ 148 h 855"/>
                <a:gd name="T24" fmla="*/ 373 w 639"/>
                <a:gd name="T25" fmla="*/ 118 h 855"/>
                <a:gd name="T26" fmla="*/ 361 w 639"/>
                <a:gd name="T27" fmla="*/ 79 h 855"/>
                <a:gd name="T28" fmla="*/ 339 w 639"/>
                <a:gd name="T29" fmla="*/ 57 h 855"/>
                <a:gd name="T30" fmla="*/ 639 w 639"/>
                <a:gd name="T31" fmla="*/ 37 h 855"/>
                <a:gd name="T32" fmla="*/ 611 w 639"/>
                <a:gd name="T33" fmla="*/ 31 h 855"/>
                <a:gd name="T34" fmla="*/ 611 w 639"/>
                <a:gd name="T35" fmla="*/ 89 h 855"/>
                <a:gd name="T36" fmla="*/ 588 w 639"/>
                <a:gd name="T37" fmla="*/ 181 h 855"/>
                <a:gd name="T38" fmla="*/ 546 w 639"/>
                <a:gd name="T39" fmla="*/ 258 h 855"/>
                <a:gd name="T40" fmla="*/ 505 w 639"/>
                <a:gd name="T41" fmla="*/ 303 h 855"/>
                <a:gd name="T42" fmla="*/ 434 w 639"/>
                <a:gd name="T43" fmla="*/ 349 h 855"/>
                <a:gd name="T44" fmla="*/ 349 w 639"/>
                <a:gd name="T45" fmla="*/ 374 h 855"/>
                <a:gd name="T46" fmla="*/ 290 w 639"/>
                <a:gd name="T47" fmla="*/ 374 h 855"/>
                <a:gd name="T48" fmla="*/ 205 w 639"/>
                <a:gd name="T49" fmla="*/ 349 h 855"/>
                <a:gd name="T50" fmla="*/ 134 w 639"/>
                <a:gd name="T51" fmla="*/ 303 h 855"/>
                <a:gd name="T52" fmla="*/ 93 w 639"/>
                <a:gd name="T53" fmla="*/ 258 h 855"/>
                <a:gd name="T54" fmla="*/ 50 w 639"/>
                <a:gd name="T55" fmla="*/ 181 h 855"/>
                <a:gd name="T56" fmla="*/ 28 w 639"/>
                <a:gd name="T57" fmla="*/ 89 h 855"/>
                <a:gd name="T58" fmla="*/ 28 w 639"/>
                <a:gd name="T59" fmla="*/ 31 h 855"/>
                <a:gd name="T60" fmla="*/ 0 w 639"/>
                <a:gd name="T61" fmla="*/ 534 h 855"/>
                <a:gd name="T62" fmla="*/ 6 w 639"/>
                <a:gd name="T63" fmla="*/ 599 h 855"/>
                <a:gd name="T64" fmla="*/ 38 w 639"/>
                <a:gd name="T65" fmla="*/ 686 h 855"/>
                <a:gd name="T66" fmla="*/ 93 w 639"/>
                <a:gd name="T67" fmla="*/ 759 h 855"/>
                <a:gd name="T68" fmla="*/ 168 w 639"/>
                <a:gd name="T69" fmla="*/ 816 h 855"/>
                <a:gd name="T70" fmla="*/ 255 w 639"/>
                <a:gd name="T71" fmla="*/ 849 h 855"/>
                <a:gd name="T72" fmla="*/ 320 w 639"/>
                <a:gd name="T73" fmla="*/ 855 h 855"/>
                <a:gd name="T74" fmla="*/ 383 w 639"/>
                <a:gd name="T75" fmla="*/ 849 h 855"/>
                <a:gd name="T76" fmla="*/ 473 w 639"/>
                <a:gd name="T77" fmla="*/ 816 h 855"/>
                <a:gd name="T78" fmla="*/ 546 w 639"/>
                <a:gd name="T79" fmla="*/ 759 h 855"/>
                <a:gd name="T80" fmla="*/ 601 w 639"/>
                <a:gd name="T81" fmla="*/ 686 h 855"/>
                <a:gd name="T82" fmla="*/ 633 w 639"/>
                <a:gd name="T83" fmla="*/ 599 h 855"/>
                <a:gd name="T84" fmla="*/ 639 w 639"/>
                <a:gd name="T85" fmla="*/ 37 h 855"/>
                <a:gd name="T86" fmla="*/ 81 w 639"/>
                <a:gd name="T87" fmla="*/ 23 h 855"/>
                <a:gd name="T88" fmla="*/ 243 w 639"/>
                <a:gd name="T89" fmla="*/ 2 h 855"/>
                <a:gd name="T90" fmla="*/ 296 w 639"/>
                <a:gd name="T91" fmla="*/ 55 h 855"/>
                <a:gd name="T92" fmla="*/ 274 w 639"/>
                <a:gd name="T93" fmla="*/ 77 h 855"/>
                <a:gd name="T94" fmla="*/ 259 w 639"/>
                <a:gd name="T95" fmla="*/ 118 h 855"/>
                <a:gd name="T96" fmla="*/ 257 w 639"/>
                <a:gd name="T97" fmla="*/ 148 h 855"/>
                <a:gd name="T98" fmla="*/ 264 w 639"/>
                <a:gd name="T99" fmla="*/ 195 h 855"/>
                <a:gd name="T100" fmla="*/ 280 w 639"/>
                <a:gd name="T101" fmla="*/ 230 h 855"/>
                <a:gd name="T102" fmla="*/ 296 w 639"/>
                <a:gd name="T103" fmla="*/ 313 h 855"/>
                <a:gd name="T104" fmla="*/ 255 w 639"/>
                <a:gd name="T105" fmla="*/ 305 h 855"/>
                <a:gd name="T106" fmla="*/ 199 w 639"/>
                <a:gd name="T107" fmla="*/ 280 h 855"/>
                <a:gd name="T108" fmla="*/ 150 w 639"/>
                <a:gd name="T109" fmla="*/ 240 h 855"/>
                <a:gd name="T110" fmla="*/ 119 w 639"/>
                <a:gd name="T111" fmla="*/ 201 h 855"/>
                <a:gd name="T112" fmla="*/ 91 w 639"/>
                <a:gd name="T113" fmla="*/ 132 h 855"/>
                <a:gd name="T114" fmla="*/ 81 w 639"/>
                <a:gd name="T115" fmla="*/ 55 h 855"/>
                <a:gd name="T116" fmla="*/ 81 w 639"/>
                <a:gd name="T117" fmla="*/ 23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9" h="855">
                  <a:moveTo>
                    <a:pt x="339" y="0"/>
                  </a:moveTo>
                  <a:lnTo>
                    <a:pt x="339" y="0"/>
                  </a:lnTo>
                  <a:lnTo>
                    <a:pt x="393" y="2"/>
                  </a:lnTo>
                  <a:lnTo>
                    <a:pt x="450" y="6"/>
                  </a:lnTo>
                  <a:lnTo>
                    <a:pt x="505" y="14"/>
                  </a:lnTo>
                  <a:lnTo>
                    <a:pt x="562" y="25"/>
                  </a:lnTo>
                  <a:lnTo>
                    <a:pt x="562" y="25"/>
                  </a:lnTo>
                  <a:lnTo>
                    <a:pt x="564" y="55"/>
                  </a:lnTo>
                  <a:lnTo>
                    <a:pt x="564" y="55"/>
                  </a:lnTo>
                  <a:lnTo>
                    <a:pt x="562" y="81"/>
                  </a:lnTo>
                  <a:lnTo>
                    <a:pt x="558" y="108"/>
                  </a:lnTo>
                  <a:lnTo>
                    <a:pt x="552" y="132"/>
                  </a:lnTo>
                  <a:lnTo>
                    <a:pt x="544" y="156"/>
                  </a:lnTo>
                  <a:lnTo>
                    <a:pt x="536" y="179"/>
                  </a:lnTo>
                  <a:lnTo>
                    <a:pt x="523" y="201"/>
                  </a:lnTo>
                  <a:lnTo>
                    <a:pt x="509" y="219"/>
                  </a:lnTo>
                  <a:lnTo>
                    <a:pt x="493" y="240"/>
                  </a:lnTo>
                  <a:lnTo>
                    <a:pt x="493" y="240"/>
                  </a:lnTo>
                  <a:lnTo>
                    <a:pt x="479" y="254"/>
                  </a:lnTo>
                  <a:lnTo>
                    <a:pt x="460" y="268"/>
                  </a:lnTo>
                  <a:lnTo>
                    <a:pt x="442" y="280"/>
                  </a:lnTo>
                  <a:lnTo>
                    <a:pt x="424" y="292"/>
                  </a:lnTo>
                  <a:lnTo>
                    <a:pt x="404" y="301"/>
                  </a:lnTo>
                  <a:lnTo>
                    <a:pt x="383" y="307"/>
                  </a:lnTo>
                  <a:lnTo>
                    <a:pt x="361" y="311"/>
                  </a:lnTo>
                  <a:lnTo>
                    <a:pt x="339" y="315"/>
                  </a:lnTo>
                  <a:lnTo>
                    <a:pt x="339" y="242"/>
                  </a:lnTo>
                  <a:lnTo>
                    <a:pt x="339" y="242"/>
                  </a:lnTo>
                  <a:lnTo>
                    <a:pt x="347" y="236"/>
                  </a:lnTo>
                  <a:lnTo>
                    <a:pt x="353" y="228"/>
                  </a:lnTo>
                  <a:lnTo>
                    <a:pt x="361" y="217"/>
                  </a:lnTo>
                  <a:lnTo>
                    <a:pt x="365" y="207"/>
                  </a:lnTo>
                  <a:lnTo>
                    <a:pt x="371" y="195"/>
                  </a:lnTo>
                  <a:lnTo>
                    <a:pt x="373" y="181"/>
                  </a:lnTo>
                  <a:lnTo>
                    <a:pt x="377" y="165"/>
                  </a:lnTo>
                  <a:lnTo>
                    <a:pt x="377" y="148"/>
                  </a:lnTo>
                  <a:lnTo>
                    <a:pt x="377" y="148"/>
                  </a:lnTo>
                  <a:lnTo>
                    <a:pt x="377" y="132"/>
                  </a:lnTo>
                  <a:lnTo>
                    <a:pt x="373" y="118"/>
                  </a:lnTo>
                  <a:lnTo>
                    <a:pt x="371" y="104"/>
                  </a:lnTo>
                  <a:lnTo>
                    <a:pt x="365" y="89"/>
                  </a:lnTo>
                  <a:lnTo>
                    <a:pt x="361" y="79"/>
                  </a:lnTo>
                  <a:lnTo>
                    <a:pt x="353" y="69"/>
                  </a:lnTo>
                  <a:lnTo>
                    <a:pt x="347" y="61"/>
                  </a:lnTo>
                  <a:lnTo>
                    <a:pt x="339" y="57"/>
                  </a:lnTo>
                  <a:lnTo>
                    <a:pt x="339" y="0"/>
                  </a:lnTo>
                  <a:lnTo>
                    <a:pt x="339" y="0"/>
                  </a:lnTo>
                  <a:close/>
                  <a:moveTo>
                    <a:pt x="639" y="37"/>
                  </a:moveTo>
                  <a:lnTo>
                    <a:pt x="639" y="37"/>
                  </a:lnTo>
                  <a:lnTo>
                    <a:pt x="611" y="31"/>
                  </a:lnTo>
                  <a:lnTo>
                    <a:pt x="611" y="31"/>
                  </a:lnTo>
                  <a:lnTo>
                    <a:pt x="611" y="57"/>
                  </a:lnTo>
                  <a:lnTo>
                    <a:pt x="611" y="57"/>
                  </a:lnTo>
                  <a:lnTo>
                    <a:pt x="611" y="89"/>
                  </a:lnTo>
                  <a:lnTo>
                    <a:pt x="605" y="120"/>
                  </a:lnTo>
                  <a:lnTo>
                    <a:pt x="599" y="150"/>
                  </a:lnTo>
                  <a:lnTo>
                    <a:pt x="588" y="181"/>
                  </a:lnTo>
                  <a:lnTo>
                    <a:pt x="576" y="207"/>
                  </a:lnTo>
                  <a:lnTo>
                    <a:pt x="562" y="234"/>
                  </a:lnTo>
                  <a:lnTo>
                    <a:pt x="546" y="258"/>
                  </a:lnTo>
                  <a:lnTo>
                    <a:pt x="527" y="280"/>
                  </a:lnTo>
                  <a:lnTo>
                    <a:pt x="527" y="280"/>
                  </a:lnTo>
                  <a:lnTo>
                    <a:pt x="505" y="303"/>
                  </a:lnTo>
                  <a:lnTo>
                    <a:pt x="483" y="321"/>
                  </a:lnTo>
                  <a:lnTo>
                    <a:pt x="458" y="337"/>
                  </a:lnTo>
                  <a:lnTo>
                    <a:pt x="434" y="349"/>
                  </a:lnTo>
                  <a:lnTo>
                    <a:pt x="406" y="361"/>
                  </a:lnTo>
                  <a:lnTo>
                    <a:pt x="379" y="368"/>
                  </a:lnTo>
                  <a:lnTo>
                    <a:pt x="349" y="374"/>
                  </a:lnTo>
                  <a:lnTo>
                    <a:pt x="320" y="376"/>
                  </a:lnTo>
                  <a:lnTo>
                    <a:pt x="320" y="376"/>
                  </a:lnTo>
                  <a:lnTo>
                    <a:pt x="290" y="374"/>
                  </a:lnTo>
                  <a:lnTo>
                    <a:pt x="259" y="368"/>
                  </a:lnTo>
                  <a:lnTo>
                    <a:pt x="233" y="361"/>
                  </a:lnTo>
                  <a:lnTo>
                    <a:pt x="205" y="349"/>
                  </a:lnTo>
                  <a:lnTo>
                    <a:pt x="180" y="337"/>
                  </a:lnTo>
                  <a:lnTo>
                    <a:pt x="156" y="321"/>
                  </a:lnTo>
                  <a:lnTo>
                    <a:pt x="134" y="303"/>
                  </a:lnTo>
                  <a:lnTo>
                    <a:pt x="113" y="280"/>
                  </a:lnTo>
                  <a:lnTo>
                    <a:pt x="113" y="280"/>
                  </a:lnTo>
                  <a:lnTo>
                    <a:pt x="93" y="258"/>
                  </a:lnTo>
                  <a:lnTo>
                    <a:pt x="77" y="234"/>
                  </a:lnTo>
                  <a:lnTo>
                    <a:pt x="63" y="207"/>
                  </a:lnTo>
                  <a:lnTo>
                    <a:pt x="50" y="181"/>
                  </a:lnTo>
                  <a:lnTo>
                    <a:pt x="40" y="150"/>
                  </a:lnTo>
                  <a:lnTo>
                    <a:pt x="34" y="120"/>
                  </a:lnTo>
                  <a:lnTo>
                    <a:pt x="28" y="89"/>
                  </a:lnTo>
                  <a:lnTo>
                    <a:pt x="28" y="57"/>
                  </a:lnTo>
                  <a:lnTo>
                    <a:pt x="28" y="57"/>
                  </a:lnTo>
                  <a:lnTo>
                    <a:pt x="28" y="31"/>
                  </a:lnTo>
                  <a:lnTo>
                    <a:pt x="28" y="31"/>
                  </a:lnTo>
                  <a:lnTo>
                    <a:pt x="0" y="37"/>
                  </a:lnTo>
                  <a:lnTo>
                    <a:pt x="0" y="534"/>
                  </a:lnTo>
                  <a:lnTo>
                    <a:pt x="0" y="534"/>
                  </a:lnTo>
                  <a:lnTo>
                    <a:pt x="2" y="566"/>
                  </a:lnTo>
                  <a:lnTo>
                    <a:pt x="6" y="599"/>
                  </a:lnTo>
                  <a:lnTo>
                    <a:pt x="14" y="629"/>
                  </a:lnTo>
                  <a:lnTo>
                    <a:pt x="24" y="658"/>
                  </a:lnTo>
                  <a:lnTo>
                    <a:pt x="38" y="686"/>
                  </a:lnTo>
                  <a:lnTo>
                    <a:pt x="54" y="713"/>
                  </a:lnTo>
                  <a:lnTo>
                    <a:pt x="73" y="737"/>
                  </a:lnTo>
                  <a:lnTo>
                    <a:pt x="93" y="759"/>
                  </a:lnTo>
                  <a:lnTo>
                    <a:pt x="117" y="782"/>
                  </a:lnTo>
                  <a:lnTo>
                    <a:pt x="142" y="800"/>
                  </a:lnTo>
                  <a:lnTo>
                    <a:pt x="168" y="816"/>
                  </a:lnTo>
                  <a:lnTo>
                    <a:pt x="195" y="828"/>
                  </a:lnTo>
                  <a:lnTo>
                    <a:pt x="225" y="841"/>
                  </a:lnTo>
                  <a:lnTo>
                    <a:pt x="255" y="849"/>
                  </a:lnTo>
                  <a:lnTo>
                    <a:pt x="288" y="853"/>
                  </a:lnTo>
                  <a:lnTo>
                    <a:pt x="320" y="855"/>
                  </a:lnTo>
                  <a:lnTo>
                    <a:pt x="320" y="855"/>
                  </a:lnTo>
                  <a:lnTo>
                    <a:pt x="320" y="855"/>
                  </a:lnTo>
                  <a:lnTo>
                    <a:pt x="353" y="853"/>
                  </a:lnTo>
                  <a:lnTo>
                    <a:pt x="383" y="849"/>
                  </a:lnTo>
                  <a:lnTo>
                    <a:pt x="414" y="841"/>
                  </a:lnTo>
                  <a:lnTo>
                    <a:pt x="444" y="828"/>
                  </a:lnTo>
                  <a:lnTo>
                    <a:pt x="473" y="816"/>
                  </a:lnTo>
                  <a:lnTo>
                    <a:pt x="499" y="800"/>
                  </a:lnTo>
                  <a:lnTo>
                    <a:pt x="523" y="782"/>
                  </a:lnTo>
                  <a:lnTo>
                    <a:pt x="546" y="759"/>
                  </a:lnTo>
                  <a:lnTo>
                    <a:pt x="566" y="737"/>
                  </a:lnTo>
                  <a:lnTo>
                    <a:pt x="584" y="713"/>
                  </a:lnTo>
                  <a:lnTo>
                    <a:pt x="601" y="686"/>
                  </a:lnTo>
                  <a:lnTo>
                    <a:pt x="615" y="658"/>
                  </a:lnTo>
                  <a:lnTo>
                    <a:pt x="625" y="629"/>
                  </a:lnTo>
                  <a:lnTo>
                    <a:pt x="633" y="599"/>
                  </a:lnTo>
                  <a:lnTo>
                    <a:pt x="639" y="566"/>
                  </a:lnTo>
                  <a:lnTo>
                    <a:pt x="639" y="534"/>
                  </a:lnTo>
                  <a:lnTo>
                    <a:pt x="639" y="37"/>
                  </a:lnTo>
                  <a:lnTo>
                    <a:pt x="639" y="37"/>
                  </a:lnTo>
                  <a:close/>
                  <a:moveTo>
                    <a:pt x="81" y="23"/>
                  </a:moveTo>
                  <a:lnTo>
                    <a:pt x="81" y="23"/>
                  </a:lnTo>
                  <a:lnTo>
                    <a:pt x="136" y="12"/>
                  </a:lnTo>
                  <a:lnTo>
                    <a:pt x="188" y="6"/>
                  </a:lnTo>
                  <a:lnTo>
                    <a:pt x="243" y="2"/>
                  </a:lnTo>
                  <a:lnTo>
                    <a:pt x="296" y="0"/>
                  </a:lnTo>
                  <a:lnTo>
                    <a:pt x="296" y="55"/>
                  </a:lnTo>
                  <a:lnTo>
                    <a:pt x="296" y="55"/>
                  </a:lnTo>
                  <a:lnTo>
                    <a:pt x="288" y="61"/>
                  </a:lnTo>
                  <a:lnTo>
                    <a:pt x="280" y="69"/>
                  </a:lnTo>
                  <a:lnTo>
                    <a:pt x="274" y="77"/>
                  </a:lnTo>
                  <a:lnTo>
                    <a:pt x="268" y="89"/>
                  </a:lnTo>
                  <a:lnTo>
                    <a:pt x="264" y="102"/>
                  </a:lnTo>
                  <a:lnTo>
                    <a:pt x="259" y="118"/>
                  </a:lnTo>
                  <a:lnTo>
                    <a:pt x="257" y="132"/>
                  </a:lnTo>
                  <a:lnTo>
                    <a:pt x="257" y="148"/>
                  </a:lnTo>
                  <a:lnTo>
                    <a:pt x="257" y="148"/>
                  </a:lnTo>
                  <a:lnTo>
                    <a:pt x="257" y="165"/>
                  </a:lnTo>
                  <a:lnTo>
                    <a:pt x="259" y="181"/>
                  </a:lnTo>
                  <a:lnTo>
                    <a:pt x="264" y="195"/>
                  </a:lnTo>
                  <a:lnTo>
                    <a:pt x="268" y="207"/>
                  </a:lnTo>
                  <a:lnTo>
                    <a:pt x="274" y="219"/>
                  </a:lnTo>
                  <a:lnTo>
                    <a:pt x="280" y="230"/>
                  </a:lnTo>
                  <a:lnTo>
                    <a:pt x="288" y="236"/>
                  </a:lnTo>
                  <a:lnTo>
                    <a:pt x="296" y="242"/>
                  </a:lnTo>
                  <a:lnTo>
                    <a:pt x="296" y="313"/>
                  </a:lnTo>
                  <a:lnTo>
                    <a:pt x="296" y="313"/>
                  </a:lnTo>
                  <a:lnTo>
                    <a:pt x="276" y="311"/>
                  </a:lnTo>
                  <a:lnTo>
                    <a:pt x="255" y="305"/>
                  </a:lnTo>
                  <a:lnTo>
                    <a:pt x="235" y="299"/>
                  </a:lnTo>
                  <a:lnTo>
                    <a:pt x="217" y="290"/>
                  </a:lnTo>
                  <a:lnTo>
                    <a:pt x="199" y="280"/>
                  </a:lnTo>
                  <a:lnTo>
                    <a:pt x="180" y="268"/>
                  </a:lnTo>
                  <a:lnTo>
                    <a:pt x="164" y="254"/>
                  </a:lnTo>
                  <a:lnTo>
                    <a:pt x="150" y="240"/>
                  </a:lnTo>
                  <a:lnTo>
                    <a:pt x="150" y="240"/>
                  </a:lnTo>
                  <a:lnTo>
                    <a:pt x="134" y="219"/>
                  </a:lnTo>
                  <a:lnTo>
                    <a:pt x="119" y="201"/>
                  </a:lnTo>
                  <a:lnTo>
                    <a:pt x="109" y="179"/>
                  </a:lnTo>
                  <a:lnTo>
                    <a:pt x="99" y="156"/>
                  </a:lnTo>
                  <a:lnTo>
                    <a:pt x="91" y="132"/>
                  </a:lnTo>
                  <a:lnTo>
                    <a:pt x="85" y="108"/>
                  </a:lnTo>
                  <a:lnTo>
                    <a:pt x="81" y="81"/>
                  </a:lnTo>
                  <a:lnTo>
                    <a:pt x="81" y="55"/>
                  </a:lnTo>
                  <a:lnTo>
                    <a:pt x="81" y="55"/>
                  </a:lnTo>
                  <a:lnTo>
                    <a:pt x="81" y="23"/>
                  </a:lnTo>
                  <a:lnTo>
                    <a:pt x="81" y="23"/>
                  </a:lnTo>
                  <a:close/>
                </a:path>
              </a:pathLst>
            </a:custGeom>
            <a:solidFill>
              <a:schemeClr val="bg1"/>
            </a:solidFill>
            <a:ln>
              <a:noFill/>
            </a:ln>
          </p:spPr>
          <p:txBody>
            <a:bodyPr vert="horz" wrap="square" lIns="121920" tIns="60960" rIns="121920" bIns="60960" numCol="1" anchor="t" anchorCtr="0" compatLnSpc="1"/>
            <a:lstStyle/>
            <a:p>
              <a:endParaRPr lang="zh-CN" altLang="en-US"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sp>
        <p:nvSpPr>
          <p:cNvPr id="46" name="PA_TextPlaceholder 32"/>
          <p:cNvSpPr txBox="1"/>
          <p:nvPr>
            <p:custDataLst>
              <p:tags r:id="rId13"/>
            </p:custDataLst>
          </p:nvPr>
        </p:nvSpPr>
        <p:spPr>
          <a:xfrm>
            <a:off x="4939960" y="5110264"/>
            <a:ext cx="2686984" cy="174785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USB 3.0 Host x2</a:t>
            </a:r>
          </a:p>
          <a:p>
            <a:pPr marL="0" indent="0">
              <a:lnSpc>
                <a:spcPct val="100000"/>
              </a:lnSpc>
              <a:buNone/>
            </a:pPr>
            <a:r>
              <a:rPr lang="en-US"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USB 2.0 Host x1</a:t>
            </a:r>
          </a:p>
          <a:p>
            <a:pPr marL="0" indent="0">
              <a:lnSpc>
                <a:spcPct val="100000"/>
              </a:lnSpc>
              <a:buNone/>
            </a:pPr>
            <a:r>
              <a:rPr lang="en-US"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USB 3.0 Device</a:t>
            </a:r>
          </a:p>
          <a:p>
            <a:pPr marL="0" indent="0">
              <a:lnSpc>
                <a:spcPct val="100000"/>
              </a:lnSpc>
              <a:buNone/>
            </a:pPr>
            <a:r>
              <a:rPr lang="en-US"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10M/100M/1000M LAN</a:t>
            </a:r>
            <a:endParaRPr lang="en-US" altLang="zh-CN"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pPr marL="0" indent="0">
              <a:lnSpc>
                <a:spcPct val="100000"/>
              </a:lnSpc>
              <a:buNone/>
            </a:pPr>
            <a:r>
              <a:rPr lang="en-US"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TRIG OUT, PASS/FAIL</a:t>
            </a:r>
          </a:p>
        </p:txBody>
      </p:sp>
      <p:sp>
        <p:nvSpPr>
          <p:cNvPr id="47" name="PA_TextPlaceholder 33"/>
          <p:cNvSpPr txBox="1"/>
          <p:nvPr>
            <p:custDataLst>
              <p:tags r:id="rId14"/>
            </p:custDataLst>
          </p:nvPr>
        </p:nvSpPr>
        <p:spPr>
          <a:xfrm>
            <a:off x="4916210" y="4767065"/>
            <a:ext cx="1633744" cy="31207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zh-CN" sz="1800" i="1" dirty="0">
                <a:ln w="0"/>
                <a:effectLst>
                  <a:outerShdw blurRad="38100" dist="19050" dir="2700000" algn="tl" rotWithShape="0">
                    <a:schemeClr val="dk1">
                      <a:alpha val="40000"/>
                    </a:schemeClr>
                  </a:outerShdw>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I/O</a:t>
            </a:r>
            <a:endParaRPr lang="en-AU" sz="1800" i="1" dirty="0">
              <a:ln w="0"/>
              <a:effectLst>
                <a:outerShdw blurRad="38100" dist="19050" dir="2700000" algn="tl" rotWithShape="0">
                  <a:schemeClr val="dk1">
                    <a:alpha val="40000"/>
                  </a:schemeClr>
                </a:outerShdw>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nvGrpSpPr>
          <p:cNvPr id="119" name="组合 118"/>
          <p:cNvGrpSpPr/>
          <p:nvPr/>
        </p:nvGrpSpPr>
        <p:grpSpPr>
          <a:xfrm>
            <a:off x="4193896" y="4633310"/>
            <a:ext cx="547200" cy="548635"/>
            <a:chOff x="9224201" y="4887562"/>
            <a:chExt cx="548635" cy="548635"/>
          </a:xfrm>
        </p:grpSpPr>
        <p:sp>
          <p:nvSpPr>
            <p:cNvPr id="35" name="PA_椭圆 21"/>
            <p:cNvSpPr/>
            <p:nvPr>
              <p:custDataLst>
                <p:tags r:id="rId21"/>
              </p:custDataLst>
            </p:nvPr>
          </p:nvSpPr>
          <p:spPr>
            <a:xfrm>
              <a:off x="9224201" y="4887562"/>
              <a:ext cx="548635" cy="548635"/>
            </a:xfrm>
            <a:prstGeom prst="ellipse">
              <a:avLst/>
            </a:prstGeom>
            <a:solidFill>
              <a:srgbClr val="ED7D3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ffectLst>
                  <a:outerShdw blurRad="38100" dist="38100" dir="2700000" algn="tl">
                    <a:srgbClr val="000000">
                      <a:alpha val="43137"/>
                    </a:srgbClr>
                  </a:outerShdw>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05" name="Freeform 141"/>
            <p:cNvSpPr/>
            <p:nvPr/>
          </p:nvSpPr>
          <p:spPr bwMode="auto">
            <a:xfrm>
              <a:off x="9358903" y="4955627"/>
              <a:ext cx="345819" cy="370512"/>
            </a:xfrm>
            <a:custGeom>
              <a:avLst/>
              <a:gdLst>
                <a:gd name="T0" fmla="*/ 40 w 45"/>
                <a:gd name="T1" fmla="*/ 34 h 42"/>
                <a:gd name="T2" fmla="*/ 33 w 45"/>
                <a:gd name="T3" fmla="*/ 31 h 42"/>
                <a:gd name="T4" fmla="*/ 30 w 45"/>
                <a:gd name="T5" fmla="*/ 34 h 42"/>
                <a:gd name="T6" fmla="*/ 31 w 45"/>
                <a:gd name="T7" fmla="*/ 41 h 42"/>
                <a:gd name="T8" fmla="*/ 31 w 45"/>
                <a:gd name="T9" fmla="*/ 41 h 42"/>
                <a:gd name="T10" fmla="*/ 30 w 45"/>
                <a:gd name="T11" fmla="*/ 41 h 42"/>
                <a:gd name="T12" fmla="*/ 22 w 45"/>
                <a:gd name="T13" fmla="*/ 42 h 42"/>
                <a:gd name="T14" fmla="*/ 18 w 45"/>
                <a:gd name="T15" fmla="*/ 39 h 42"/>
                <a:gd name="T16" fmla="*/ 21 w 45"/>
                <a:gd name="T17" fmla="*/ 32 h 42"/>
                <a:gd name="T18" fmla="*/ 16 w 45"/>
                <a:gd name="T19" fmla="*/ 27 h 42"/>
                <a:gd name="T20" fmla="*/ 10 w 45"/>
                <a:gd name="T21" fmla="*/ 32 h 42"/>
                <a:gd name="T22" fmla="*/ 13 w 45"/>
                <a:gd name="T23" fmla="*/ 38 h 42"/>
                <a:gd name="T24" fmla="*/ 12 w 45"/>
                <a:gd name="T25" fmla="*/ 41 h 42"/>
                <a:gd name="T26" fmla="*/ 9 w 45"/>
                <a:gd name="T27" fmla="*/ 42 h 42"/>
                <a:gd name="T28" fmla="*/ 2 w 45"/>
                <a:gd name="T29" fmla="*/ 41 h 42"/>
                <a:gd name="T30" fmla="*/ 1 w 45"/>
                <a:gd name="T31" fmla="*/ 41 h 42"/>
                <a:gd name="T32" fmla="*/ 0 w 45"/>
                <a:gd name="T33" fmla="*/ 41 h 42"/>
                <a:gd name="T34" fmla="*/ 0 w 45"/>
                <a:gd name="T35" fmla="*/ 41 h 42"/>
                <a:gd name="T36" fmla="*/ 0 w 45"/>
                <a:gd name="T37" fmla="*/ 13 h 42"/>
                <a:gd name="T38" fmla="*/ 2 w 45"/>
                <a:gd name="T39" fmla="*/ 14 h 42"/>
                <a:gd name="T40" fmla="*/ 9 w 45"/>
                <a:gd name="T41" fmla="*/ 14 h 42"/>
                <a:gd name="T42" fmla="*/ 12 w 45"/>
                <a:gd name="T43" fmla="*/ 13 h 42"/>
                <a:gd name="T44" fmla="*/ 13 w 45"/>
                <a:gd name="T45" fmla="*/ 11 h 42"/>
                <a:gd name="T46" fmla="*/ 10 w 45"/>
                <a:gd name="T47" fmla="*/ 4 h 42"/>
                <a:gd name="T48" fmla="*/ 16 w 45"/>
                <a:gd name="T49" fmla="*/ 0 h 42"/>
                <a:gd name="T50" fmla="*/ 21 w 45"/>
                <a:gd name="T51" fmla="*/ 4 h 42"/>
                <a:gd name="T52" fmla="*/ 18 w 45"/>
                <a:gd name="T53" fmla="*/ 11 h 42"/>
                <a:gd name="T54" fmla="*/ 22 w 45"/>
                <a:gd name="T55" fmla="*/ 14 h 42"/>
                <a:gd name="T56" fmla="*/ 31 w 45"/>
                <a:gd name="T57" fmla="*/ 13 h 42"/>
                <a:gd name="T58" fmla="*/ 31 w 45"/>
                <a:gd name="T59" fmla="*/ 13 h 42"/>
                <a:gd name="T60" fmla="*/ 31 w 45"/>
                <a:gd name="T61" fmla="*/ 15 h 42"/>
                <a:gd name="T62" fmla="*/ 30 w 45"/>
                <a:gd name="T63" fmla="*/ 22 h 42"/>
                <a:gd name="T64" fmla="*/ 31 w 45"/>
                <a:gd name="T65" fmla="*/ 25 h 42"/>
                <a:gd name="T66" fmla="*/ 33 w 45"/>
                <a:gd name="T67" fmla="*/ 26 h 42"/>
                <a:gd name="T68" fmla="*/ 40 w 45"/>
                <a:gd name="T69" fmla="*/ 24 h 42"/>
                <a:gd name="T70" fmla="*/ 45 w 45"/>
                <a:gd name="T71" fmla="*/ 29 h 42"/>
                <a:gd name="T72" fmla="*/ 40 w 45"/>
                <a:gd name="T73"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 h="42">
                  <a:moveTo>
                    <a:pt x="40" y="34"/>
                  </a:moveTo>
                  <a:cubicBezTo>
                    <a:pt x="37" y="34"/>
                    <a:pt x="36" y="31"/>
                    <a:pt x="33" y="31"/>
                  </a:cubicBezTo>
                  <a:cubicBezTo>
                    <a:pt x="31" y="31"/>
                    <a:pt x="30" y="32"/>
                    <a:pt x="30" y="34"/>
                  </a:cubicBezTo>
                  <a:cubicBezTo>
                    <a:pt x="30" y="36"/>
                    <a:pt x="31" y="39"/>
                    <a:pt x="31" y="41"/>
                  </a:cubicBezTo>
                  <a:cubicBezTo>
                    <a:pt x="31" y="41"/>
                    <a:pt x="31" y="41"/>
                    <a:pt x="31" y="41"/>
                  </a:cubicBezTo>
                  <a:cubicBezTo>
                    <a:pt x="31" y="41"/>
                    <a:pt x="31" y="41"/>
                    <a:pt x="30" y="41"/>
                  </a:cubicBezTo>
                  <a:cubicBezTo>
                    <a:pt x="27" y="41"/>
                    <a:pt x="25" y="42"/>
                    <a:pt x="22" y="42"/>
                  </a:cubicBezTo>
                  <a:cubicBezTo>
                    <a:pt x="20" y="42"/>
                    <a:pt x="18" y="41"/>
                    <a:pt x="18" y="39"/>
                  </a:cubicBezTo>
                  <a:cubicBezTo>
                    <a:pt x="18" y="36"/>
                    <a:pt x="21" y="35"/>
                    <a:pt x="21" y="32"/>
                  </a:cubicBezTo>
                  <a:cubicBezTo>
                    <a:pt x="21" y="29"/>
                    <a:pt x="19" y="27"/>
                    <a:pt x="16" y="27"/>
                  </a:cubicBezTo>
                  <a:cubicBezTo>
                    <a:pt x="13" y="27"/>
                    <a:pt x="10" y="29"/>
                    <a:pt x="10" y="32"/>
                  </a:cubicBezTo>
                  <a:cubicBezTo>
                    <a:pt x="10" y="35"/>
                    <a:pt x="13" y="37"/>
                    <a:pt x="13" y="38"/>
                  </a:cubicBezTo>
                  <a:cubicBezTo>
                    <a:pt x="13" y="39"/>
                    <a:pt x="13" y="40"/>
                    <a:pt x="12" y="41"/>
                  </a:cubicBezTo>
                  <a:cubicBezTo>
                    <a:pt x="11" y="42"/>
                    <a:pt x="10" y="42"/>
                    <a:pt x="9" y="42"/>
                  </a:cubicBezTo>
                  <a:cubicBezTo>
                    <a:pt x="7" y="42"/>
                    <a:pt x="4" y="41"/>
                    <a:pt x="2" y="41"/>
                  </a:cubicBezTo>
                  <a:cubicBezTo>
                    <a:pt x="2" y="41"/>
                    <a:pt x="1" y="41"/>
                    <a:pt x="1" y="41"/>
                  </a:cubicBezTo>
                  <a:cubicBezTo>
                    <a:pt x="0" y="41"/>
                    <a:pt x="0" y="41"/>
                    <a:pt x="0" y="41"/>
                  </a:cubicBezTo>
                  <a:cubicBezTo>
                    <a:pt x="0" y="41"/>
                    <a:pt x="0" y="41"/>
                    <a:pt x="0" y="41"/>
                  </a:cubicBezTo>
                  <a:cubicBezTo>
                    <a:pt x="0" y="13"/>
                    <a:pt x="0" y="13"/>
                    <a:pt x="0" y="13"/>
                  </a:cubicBezTo>
                  <a:cubicBezTo>
                    <a:pt x="0" y="13"/>
                    <a:pt x="2" y="14"/>
                    <a:pt x="2" y="14"/>
                  </a:cubicBezTo>
                  <a:cubicBezTo>
                    <a:pt x="4" y="14"/>
                    <a:pt x="7" y="14"/>
                    <a:pt x="9" y="14"/>
                  </a:cubicBezTo>
                  <a:cubicBezTo>
                    <a:pt x="10" y="14"/>
                    <a:pt x="11" y="14"/>
                    <a:pt x="12" y="13"/>
                  </a:cubicBezTo>
                  <a:cubicBezTo>
                    <a:pt x="13" y="13"/>
                    <a:pt x="13" y="12"/>
                    <a:pt x="13" y="11"/>
                  </a:cubicBezTo>
                  <a:cubicBezTo>
                    <a:pt x="13" y="9"/>
                    <a:pt x="10" y="8"/>
                    <a:pt x="10" y="4"/>
                  </a:cubicBezTo>
                  <a:cubicBezTo>
                    <a:pt x="10" y="1"/>
                    <a:pt x="13" y="0"/>
                    <a:pt x="16" y="0"/>
                  </a:cubicBezTo>
                  <a:cubicBezTo>
                    <a:pt x="19" y="0"/>
                    <a:pt x="21" y="1"/>
                    <a:pt x="21" y="4"/>
                  </a:cubicBezTo>
                  <a:cubicBezTo>
                    <a:pt x="21" y="7"/>
                    <a:pt x="18" y="8"/>
                    <a:pt x="18" y="11"/>
                  </a:cubicBezTo>
                  <a:cubicBezTo>
                    <a:pt x="18" y="13"/>
                    <a:pt x="20" y="14"/>
                    <a:pt x="22" y="14"/>
                  </a:cubicBezTo>
                  <a:cubicBezTo>
                    <a:pt x="25" y="14"/>
                    <a:pt x="28" y="13"/>
                    <a:pt x="31" y="13"/>
                  </a:cubicBezTo>
                  <a:cubicBezTo>
                    <a:pt x="31" y="13"/>
                    <a:pt x="31" y="13"/>
                    <a:pt x="31" y="13"/>
                  </a:cubicBezTo>
                  <a:cubicBezTo>
                    <a:pt x="31" y="13"/>
                    <a:pt x="31" y="15"/>
                    <a:pt x="31" y="15"/>
                  </a:cubicBezTo>
                  <a:cubicBezTo>
                    <a:pt x="30" y="17"/>
                    <a:pt x="30" y="20"/>
                    <a:pt x="30" y="22"/>
                  </a:cubicBezTo>
                  <a:cubicBezTo>
                    <a:pt x="30" y="23"/>
                    <a:pt x="30" y="24"/>
                    <a:pt x="31" y="25"/>
                  </a:cubicBezTo>
                  <a:cubicBezTo>
                    <a:pt x="32" y="26"/>
                    <a:pt x="32" y="26"/>
                    <a:pt x="33" y="26"/>
                  </a:cubicBezTo>
                  <a:cubicBezTo>
                    <a:pt x="35" y="26"/>
                    <a:pt x="37" y="24"/>
                    <a:pt x="40" y="24"/>
                  </a:cubicBezTo>
                  <a:cubicBezTo>
                    <a:pt x="43" y="24"/>
                    <a:pt x="45" y="26"/>
                    <a:pt x="45" y="29"/>
                  </a:cubicBezTo>
                  <a:cubicBezTo>
                    <a:pt x="45" y="32"/>
                    <a:pt x="43" y="34"/>
                    <a:pt x="40" y="34"/>
                  </a:cubicBezTo>
                </a:path>
              </a:pathLst>
            </a:custGeom>
            <a:solidFill>
              <a:schemeClr val="bg1"/>
            </a:solidFill>
            <a:ln>
              <a:solidFill>
                <a:schemeClr val="bg1"/>
              </a:solidFill>
            </a:ln>
            <a:effectLst/>
          </p:spPr>
          <p:txBody>
            <a:bodyPr rot="0" spcFirstLastPara="0" vertOverflow="overflow" horzOverflow="overflow" vert="horz" wrap="square" lIns="57150" tIns="28575" rIns="57150" bIns="28575" numCol="1" spcCol="0" rtlCol="0" fromWordArt="0" anchor="t" anchorCtr="0" forceAA="0" compatLnSpc="1">
              <a:noAutofit/>
            </a:bodyPr>
            <a:lstStyle/>
            <a:p>
              <a:endParaRPr lang="en-AU" sz="189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sp>
        <p:nvSpPr>
          <p:cNvPr id="79" name="PA_TextPlaceholder 32"/>
          <p:cNvSpPr txBox="1"/>
          <p:nvPr>
            <p:custDataLst>
              <p:tags r:id="rId15"/>
            </p:custDataLst>
          </p:nvPr>
        </p:nvSpPr>
        <p:spPr>
          <a:xfrm>
            <a:off x="1243853" y="3699403"/>
            <a:ext cx="1838435"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80,</a:t>
            </a:r>
            <a:r>
              <a:rPr lang="en-US" altLang="zh-CN"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000</a:t>
            </a:r>
            <a:r>
              <a:rPr lang="zh-CN" altLang="en-US"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 </a:t>
            </a:r>
            <a:r>
              <a:rPr lang="en-US" altLang="zh-CN"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frames</a:t>
            </a:r>
            <a:endParaRPr lang="en-US"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80" name="PA_TextPlaceholder 33"/>
          <p:cNvSpPr txBox="1"/>
          <p:nvPr>
            <p:custDataLst>
              <p:tags r:id="rId16"/>
            </p:custDataLst>
          </p:nvPr>
        </p:nvSpPr>
        <p:spPr>
          <a:xfrm>
            <a:off x="1220103" y="3347493"/>
            <a:ext cx="1633744" cy="31207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altLang="zh-CN" sz="1800" i="1" dirty="0">
                <a:ln w="0"/>
                <a:effectLst>
                  <a:outerShdw blurRad="38100" dist="19050" dir="2700000" algn="tl" rotWithShape="0">
                    <a:schemeClr val="dk1">
                      <a:alpha val="40000"/>
                    </a:schemeClr>
                  </a:outerShdw>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Sequence</a:t>
            </a:r>
          </a:p>
        </p:txBody>
      </p:sp>
      <p:grpSp>
        <p:nvGrpSpPr>
          <p:cNvPr id="81" name="组合 80"/>
          <p:cNvGrpSpPr/>
          <p:nvPr/>
        </p:nvGrpSpPr>
        <p:grpSpPr>
          <a:xfrm>
            <a:off x="492485" y="3183141"/>
            <a:ext cx="547200" cy="548635"/>
            <a:chOff x="6359702" y="2419922"/>
            <a:chExt cx="548635" cy="548635"/>
          </a:xfrm>
        </p:grpSpPr>
        <p:sp>
          <p:nvSpPr>
            <p:cNvPr id="82" name="PA_椭圆 16"/>
            <p:cNvSpPr/>
            <p:nvPr>
              <p:custDataLst>
                <p:tags r:id="rId20"/>
              </p:custDataLst>
            </p:nvPr>
          </p:nvSpPr>
          <p:spPr>
            <a:xfrm>
              <a:off x="6359702" y="2419922"/>
              <a:ext cx="548635" cy="548635"/>
            </a:xfrm>
            <a:prstGeom prst="ellipse">
              <a:avLst/>
            </a:prstGeom>
            <a:solidFill>
              <a:srgbClr val="003A8F"/>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ffectLst>
                  <a:outerShdw blurRad="38100" dist="38100" dir="2700000" algn="tl">
                    <a:srgbClr val="000000">
                      <a:alpha val="43137"/>
                    </a:srgbClr>
                  </a:outerShdw>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nvGrpSpPr>
            <p:cNvPr id="83" name="Group 1181"/>
            <p:cNvGrpSpPr/>
            <p:nvPr/>
          </p:nvGrpSpPr>
          <p:grpSpPr>
            <a:xfrm>
              <a:off x="6439383" y="2540402"/>
              <a:ext cx="389272" cy="349403"/>
              <a:chOff x="839787" y="3005138"/>
              <a:chExt cx="406400" cy="423862"/>
            </a:xfrm>
            <a:solidFill>
              <a:schemeClr val="bg1"/>
            </a:solidFill>
          </p:grpSpPr>
          <p:sp>
            <p:nvSpPr>
              <p:cNvPr id="84" name="Freeform 287"/>
              <p:cNvSpPr/>
              <p:nvPr/>
            </p:nvSpPr>
            <p:spPr bwMode="auto">
              <a:xfrm>
                <a:off x="985837" y="3094038"/>
                <a:ext cx="84138" cy="100013"/>
              </a:xfrm>
              <a:custGeom>
                <a:avLst/>
                <a:gdLst>
                  <a:gd name="T0" fmla="*/ 53 w 53"/>
                  <a:gd name="T1" fmla="*/ 54 h 63"/>
                  <a:gd name="T2" fmla="*/ 40 w 53"/>
                  <a:gd name="T3" fmla="*/ 63 h 63"/>
                  <a:gd name="T4" fmla="*/ 0 w 53"/>
                  <a:gd name="T5" fmla="*/ 9 h 63"/>
                  <a:gd name="T6" fmla="*/ 12 w 53"/>
                  <a:gd name="T7" fmla="*/ 0 h 63"/>
                  <a:gd name="T8" fmla="*/ 53 w 53"/>
                  <a:gd name="T9" fmla="*/ 54 h 63"/>
                </a:gdLst>
                <a:ahLst/>
                <a:cxnLst>
                  <a:cxn ang="0">
                    <a:pos x="T0" y="T1"/>
                  </a:cxn>
                  <a:cxn ang="0">
                    <a:pos x="T2" y="T3"/>
                  </a:cxn>
                  <a:cxn ang="0">
                    <a:pos x="T4" y="T5"/>
                  </a:cxn>
                  <a:cxn ang="0">
                    <a:pos x="T6" y="T7"/>
                  </a:cxn>
                  <a:cxn ang="0">
                    <a:pos x="T8" y="T9"/>
                  </a:cxn>
                </a:cxnLst>
                <a:rect l="0" t="0" r="r" b="b"/>
                <a:pathLst>
                  <a:path w="53" h="63">
                    <a:moveTo>
                      <a:pt x="53" y="54"/>
                    </a:moveTo>
                    <a:lnTo>
                      <a:pt x="40" y="63"/>
                    </a:lnTo>
                    <a:lnTo>
                      <a:pt x="0" y="9"/>
                    </a:lnTo>
                    <a:lnTo>
                      <a:pt x="12" y="0"/>
                    </a:lnTo>
                    <a:lnTo>
                      <a:pt x="53" y="54"/>
                    </a:lnTo>
                    <a:close/>
                  </a:path>
                </a:pathLst>
              </a:custGeom>
              <a:grpFill/>
              <a:ln>
                <a:solidFill>
                  <a:schemeClr val="bg1"/>
                </a:solid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07" name="Freeform 288"/>
              <p:cNvSpPr/>
              <p:nvPr/>
            </p:nvSpPr>
            <p:spPr bwMode="auto">
              <a:xfrm>
                <a:off x="1098550" y="3244850"/>
                <a:ext cx="82550" cy="100013"/>
              </a:xfrm>
              <a:custGeom>
                <a:avLst/>
                <a:gdLst>
                  <a:gd name="T0" fmla="*/ 12 w 52"/>
                  <a:gd name="T1" fmla="*/ 0 h 63"/>
                  <a:gd name="T2" fmla="*/ 0 w 52"/>
                  <a:gd name="T3" fmla="*/ 9 h 63"/>
                  <a:gd name="T4" fmla="*/ 40 w 52"/>
                  <a:gd name="T5" fmla="*/ 63 h 63"/>
                  <a:gd name="T6" fmla="*/ 52 w 52"/>
                  <a:gd name="T7" fmla="*/ 53 h 63"/>
                  <a:gd name="T8" fmla="*/ 12 w 52"/>
                  <a:gd name="T9" fmla="*/ 0 h 63"/>
                </a:gdLst>
                <a:ahLst/>
                <a:cxnLst>
                  <a:cxn ang="0">
                    <a:pos x="T0" y="T1"/>
                  </a:cxn>
                  <a:cxn ang="0">
                    <a:pos x="T2" y="T3"/>
                  </a:cxn>
                  <a:cxn ang="0">
                    <a:pos x="T4" y="T5"/>
                  </a:cxn>
                  <a:cxn ang="0">
                    <a:pos x="T6" y="T7"/>
                  </a:cxn>
                  <a:cxn ang="0">
                    <a:pos x="T8" y="T9"/>
                  </a:cxn>
                </a:cxnLst>
                <a:rect l="0" t="0" r="r" b="b"/>
                <a:pathLst>
                  <a:path w="52" h="63">
                    <a:moveTo>
                      <a:pt x="12" y="0"/>
                    </a:moveTo>
                    <a:lnTo>
                      <a:pt x="0" y="9"/>
                    </a:lnTo>
                    <a:lnTo>
                      <a:pt x="40" y="63"/>
                    </a:lnTo>
                    <a:lnTo>
                      <a:pt x="52" y="53"/>
                    </a:lnTo>
                    <a:lnTo>
                      <a:pt x="12" y="0"/>
                    </a:lnTo>
                    <a:close/>
                  </a:path>
                </a:pathLst>
              </a:custGeom>
              <a:grpFill/>
              <a:ln>
                <a:solidFill>
                  <a:schemeClr val="bg1"/>
                </a:solid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12" name="Freeform 289"/>
              <p:cNvSpPr/>
              <p:nvPr/>
            </p:nvSpPr>
            <p:spPr bwMode="auto">
              <a:xfrm>
                <a:off x="1114425" y="3136900"/>
                <a:ext cx="95250" cy="74613"/>
              </a:xfrm>
              <a:custGeom>
                <a:avLst/>
                <a:gdLst>
                  <a:gd name="T0" fmla="*/ 5 w 60"/>
                  <a:gd name="T1" fmla="*/ 47 h 47"/>
                  <a:gd name="T2" fmla="*/ 0 w 60"/>
                  <a:gd name="T3" fmla="*/ 38 h 47"/>
                  <a:gd name="T4" fmla="*/ 55 w 60"/>
                  <a:gd name="T5" fmla="*/ 0 h 47"/>
                  <a:gd name="T6" fmla="*/ 60 w 60"/>
                  <a:gd name="T7" fmla="*/ 8 h 47"/>
                  <a:gd name="T8" fmla="*/ 5 w 60"/>
                  <a:gd name="T9" fmla="*/ 47 h 47"/>
                </a:gdLst>
                <a:ahLst/>
                <a:cxnLst>
                  <a:cxn ang="0">
                    <a:pos x="T0" y="T1"/>
                  </a:cxn>
                  <a:cxn ang="0">
                    <a:pos x="T2" y="T3"/>
                  </a:cxn>
                  <a:cxn ang="0">
                    <a:pos x="T4" y="T5"/>
                  </a:cxn>
                  <a:cxn ang="0">
                    <a:pos x="T6" y="T7"/>
                  </a:cxn>
                  <a:cxn ang="0">
                    <a:pos x="T8" y="T9"/>
                  </a:cxn>
                </a:cxnLst>
                <a:rect l="0" t="0" r="r" b="b"/>
                <a:pathLst>
                  <a:path w="60" h="47">
                    <a:moveTo>
                      <a:pt x="5" y="47"/>
                    </a:moveTo>
                    <a:lnTo>
                      <a:pt x="0" y="38"/>
                    </a:lnTo>
                    <a:lnTo>
                      <a:pt x="55" y="0"/>
                    </a:lnTo>
                    <a:lnTo>
                      <a:pt x="60" y="8"/>
                    </a:lnTo>
                    <a:lnTo>
                      <a:pt x="5" y="47"/>
                    </a:lnTo>
                    <a:close/>
                  </a:path>
                </a:pathLst>
              </a:custGeom>
              <a:grpFill/>
              <a:ln>
                <a:solidFill>
                  <a:schemeClr val="bg1"/>
                </a:solid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14" name="Freeform 290"/>
              <p:cNvSpPr/>
              <p:nvPr/>
            </p:nvSpPr>
            <p:spPr bwMode="auto">
              <a:xfrm>
                <a:off x="958850" y="3233738"/>
                <a:ext cx="100013" cy="82550"/>
              </a:xfrm>
              <a:custGeom>
                <a:avLst/>
                <a:gdLst>
                  <a:gd name="T0" fmla="*/ 63 w 63"/>
                  <a:gd name="T1" fmla="*/ 13 h 52"/>
                  <a:gd name="T2" fmla="*/ 54 w 63"/>
                  <a:gd name="T3" fmla="*/ 0 h 52"/>
                  <a:gd name="T4" fmla="*/ 0 w 63"/>
                  <a:gd name="T5" fmla="*/ 40 h 52"/>
                  <a:gd name="T6" fmla="*/ 9 w 63"/>
                  <a:gd name="T7" fmla="*/ 52 h 52"/>
                  <a:gd name="T8" fmla="*/ 63 w 63"/>
                  <a:gd name="T9" fmla="*/ 13 h 52"/>
                </a:gdLst>
                <a:ahLst/>
                <a:cxnLst>
                  <a:cxn ang="0">
                    <a:pos x="T0" y="T1"/>
                  </a:cxn>
                  <a:cxn ang="0">
                    <a:pos x="T2" y="T3"/>
                  </a:cxn>
                  <a:cxn ang="0">
                    <a:pos x="T4" y="T5"/>
                  </a:cxn>
                  <a:cxn ang="0">
                    <a:pos x="T6" y="T7"/>
                  </a:cxn>
                  <a:cxn ang="0">
                    <a:pos x="T8" y="T9"/>
                  </a:cxn>
                </a:cxnLst>
                <a:rect l="0" t="0" r="r" b="b"/>
                <a:pathLst>
                  <a:path w="63" h="52">
                    <a:moveTo>
                      <a:pt x="63" y="13"/>
                    </a:moveTo>
                    <a:lnTo>
                      <a:pt x="54" y="0"/>
                    </a:lnTo>
                    <a:lnTo>
                      <a:pt x="0" y="40"/>
                    </a:lnTo>
                    <a:lnTo>
                      <a:pt x="9" y="52"/>
                    </a:lnTo>
                    <a:lnTo>
                      <a:pt x="63" y="13"/>
                    </a:lnTo>
                    <a:close/>
                  </a:path>
                </a:pathLst>
              </a:custGeom>
              <a:grpFill/>
              <a:ln>
                <a:solidFill>
                  <a:schemeClr val="bg1"/>
                </a:solid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15" name="Freeform 291"/>
              <p:cNvSpPr/>
              <p:nvPr/>
            </p:nvSpPr>
            <p:spPr bwMode="auto">
              <a:xfrm>
                <a:off x="995362" y="3127375"/>
                <a:ext cx="182563" cy="184150"/>
              </a:xfrm>
              <a:custGeom>
                <a:avLst/>
                <a:gdLst>
                  <a:gd name="T0" fmla="*/ 219 w 243"/>
                  <a:gd name="T1" fmla="*/ 166 h 244"/>
                  <a:gd name="T2" fmla="*/ 78 w 243"/>
                  <a:gd name="T3" fmla="*/ 220 h 244"/>
                  <a:gd name="T4" fmla="*/ 24 w 243"/>
                  <a:gd name="T5" fmla="*/ 78 h 244"/>
                  <a:gd name="T6" fmla="*/ 165 w 243"/>
                  <a:gd name="T7" fmla="*/ 24 h 244"/>
                  <a:gd name="T8" fmla="*/ 219 w 243"/>
                  <a:gd name="T9" fmla="*/ 166 h 244"/>
                </a:gdLst>
                <a:ahLst/>
                <a:cxnLst>
                  <a:cxn ang="0">
                    <a:pos x="T0" y="T1"/>
                  </a:cxn>
                  <a:cxn ang="0">
                    <a:pos x="T2" y="T3"/>
                  </a:cxn>
                  <a:cxn ang="0">
                    <a:pos x="T4" y="T5"/>
                  </a:cxn>
                  <a:cxn ang="0">
                    <a:pos x="T6" y="T7"/>
                  </a:cxn>
                  <a:cxn ang="0">
                    <a:pos x="T8" y="T9"/>
                  </a:cxn>
                </a:cxnLst>
                <a:rect l="0" t="0" r="r" b="b"/>
                <a:pathLst>
                  <a:path w="243" h="244">
                    <a:moveTo>
                      <a:pt x="219" y="166"/>
                    </a:moveTo>
                    <a:cubicBezTo>
                      <a:pt x="195" y="220"/>
                      <a:pt x="132" y="244"/>
                      <a:pt x="78" y="220"/>
                    </a:cubicBezTo>
                    <a:cubicBezTo>
                      <a:pt x="24" y="196"/>
                      <a:pt x="0" y="132"/>
                      <a:pt x="24" y="78"/>
                    </a:cubicBezTo>
                    <a:cubicBezTo>
                      <a:pt x="48" y="25"/>
                      <a:pt x="111" y="0"/>
                      <a:pt x="165" y="24"/>
                    </a:cubicBezTo>
                    <a:cubicBezTo>
                      <a:pt x="219" y="49"/>
                      <a:pt x="243" y="112"/>
                      <a:pt x="219" y="166"/>
                    </a:cubicBezTo>
                    <a:close/>
                  </a:path>
                </a:pathLst>
              </a:custGeom>
              <a:grpFill/>
              <a:ln>
                <a:solidFill>
                  <a:schemeClr val="bg1"/>
                </a:solid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20" name="Freeform 292"/>
              <p:cNvSpPr/>
              <p:nvPr/>
            </p:nvSpPr>
            <p:spPr bwMode="auto">
              <a:xfrm>
                <a:off x="909637" y="3005138"/>
                <a:ext cx="133350" cy="133350"/>
              </a:xfrm>
              <a:custGeom>
                <a:avLst/>
                <a:gdLst>
                  <a:gd name="T0" fmla="*/ 160 w 178"/>
                  <a:gd name="T1" fmla="*/ 120 h 177"/>
                  <a:gd name="T2" fmla="*/ 57 w 178"/>
                  <a:gd name="T3" fmla="*/ 160 h 177"/>
                  <a:gd name="T4" fmla="*/ 18 w 178"/>
                  <a:gd name="T5" fmla="*/ 57 h 177"/>
                  <a:gd name="T6" fmla="*/ 121 w 178"/>
                  <a:gd name="T7" fmla="*/ 17 h 177"/>
                  <a:gd name="T8" fmla="*/ 160 w 178"/>
                  <a:gd name="T9" fmla="*/ 120 h 177"/>
                </a:gdLst>
                <a:ahLst/>
                <a:cxnLst>
                  <a:cxn ang="0">
                    <a:pos x="T0" y="T1"/>
                  </a:cxn>
                  <a:cxn ang="0">
                    <a:pos x="T2" y="T3"/>
                  </a:cxn>
                  <a:cxn ang="0">
                    <a:pos x="T4" y="T5"/>
                  </a:cxn>
                  <a:cxn ang="0">
                    <a:pos x="T6" y="T7"/>
                  </a:cxn>
                  <a:cxn ang="0">
                    <a:pos x="T8" y="T9"/>
                  </a:cxn>
                </a:cxnLst>
                <a:rect l="0" t="0" r="r" b="b"/>
                <a:pathLst>
                  <a:path w="178" h="177">
                    <a:moveTo>
                      <a:pt x="160" y="120"/>
                    </a:moveTo>
                    <a:cubicBezTo>
                      <a:pt x="143" y="160"/>
                      <a:pt x="97" y="177"/>
                      <a:pt x="57" y="160"/>
                    </a:cubicBezTo>
                    <a:cubicBezTo>
                      <a:pt x="18" y="142"/>
                      <a:pt x="0" y="96"/>
                      <a:pt x="18" y="57"/>
                    </a:cubicBezTo>
                    <a:cubicBezTo>
                      <a:pt x="36" y="17"/>
                      <a:pt x="82" y="0"/>
                      <a:pt x="121" y="17"/>
                    </a:cubicBezTo>
                    <a:cubicBezTo>
                      <a:pt x="160" y="35"/>
                      <a:pt x="178" y="81"/>
                      <a:pt x="160" y="120"/>
                    </a:cubicBezTo>
                    <a:close/>
                  </a:path>
                </a:pathLst>
              </a:custGeom>
              <a:grpFill/>
              <a:ln>
                <a:solidFill>
                  <a:schemeClr val="bg1"/>
                </a:solid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21" name="Freeform 293"/>
              <p:cNvSpPr/>
              <p:nvPr/>
            </p:nvSpPr>
            <p:spPr bwMode="auto">
              <a:xfrm>
                <a:off x="839787" y="3248025"/>
                <a:ext cx="179388" cy="180975"/>
              </a:xfrm>
              <a:custGeom>
                <a:avLst/>
                <a:gdLst>
                  <a:gd name="T0" fmla="*/ 216 w 240"/>
                  <a:gd name="T1" fmla="*/ 163 h 240"/>
                  <a:gd name="T2" fmla="*/ 77 w 240"/>
                  <a:gd name="T3" fmla="*/ 216 h 240"/>
                  <a:gd name="T4" fmla="*/ 24 w 240"/>
                  <a:gd name="T5" fmla="*/ 77 h 240"/>
                  <a:gd name="T6" fmla="*/ 163 w 240"/>
                  <a:gd name="T7" fmla="*/ 24 h 240"/>
                  <a:gd name="T8" fmla="*/ 216 w 240"/>
                  <a:gd name="T9" fmla="*/ 163 h 240"/>
                </a:gdLst>
                <a:ahLst/>
                <a:cxnLst>
                  <a:cxn ang="0">
                    <a:pos x="T0" y="T1"/>
                  </a:cxn>
                  <a:cxn ang="0">
                    <a:pos x="T2" y="T3"/>
                  </a:cxn>
                  <a:cxn ang="0">
                    <a:pos x="T4" y="T5"/>
                  </a:cxn>
                  <a:cxn ang="0">
                    <a:pos x="T6" y="T7"/>
                  </a:cxn>
                  <a:cxn ang="0">
                    <a:pos x="T8" y="T9"/>
                  </a:cxn>
                </a:cxnLst>
                <a:rect l="0" t="0" r="r" b="b"/>
                <a:pathLst>
                  <a:path w="240" h="240">
                    <a:moveTo>
                      <a:pt x="216" y="163"/>
                    </a:moveTo>
                    <a:cubicBezTo>
                      <a:pt x="192" y="216"/>
                      <a:pt x="130" y="240"/>
                      <a:pt x="77" y="216"/>
                    </a:cubicBezTo>
                    <a:cubicBezTo>
                      <a:pt x="24" y="193"/>
                      <a:pt x="0" y="130"/>
                      <a:pt x="24" y="77"/>
                    </a:cubicBezTo>
                    <a:cubicBezTo>
                      <a:pt x="47" y="24"/>
                      <a:pt x="110" y="0"/>
                      <a:pt x="163" y="24"/>
                    </a:cubicBezTo>
                    <a:cubicBezTo>
                      <a:pt x="216" y="48"/>
                      <a:pt x="240" y="110"/>
                      <a:pt x="216" y="163"/>
                    </a:cubicBezTo>
                    <a:close/>
                  </a:path>
                </a:pathLst>
              </a:custGeom>
              <a:grpFill/>
              <a:ln>
                <a:solidFill>
                  <a:schemeClr val="bg1"/>
                </a:solid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22" name="Freeform 294"/>
              <p:cNvSpPr/>
              <p:nvPr/>
            </p:nvSpPr>
            <p:spPr bwMode="auto">
              <a:xfrm>
                <a:off x="1185862" y="3105150"/>
                <a:ext cx="60325" cy="60325"/>
              </a:xfrm>
              <a:custGeom>
                <a:avLst/>
                <a:gdLst>
                  <a:gd name="T0" fmla="*/ 75 w 81"/>
                  <a:gd name="T1" fmla="*/ 50 h 80"/>
                  <a:gd name="T2" fmla="*/ 31 w 81"/>
                  <a:gd name="T3" fmla="*/ 75 h 80"/>
                  <a:gd name="T4" fmla="*/ 6 w 81"/>
                  <a:gd name="T5" fmla="*/ 31 h 80"/>
                  <a:gd name="T6" fmla="*/ 50 w 81"/>
                  <a:gd name="T7" fmla="*/ 5 h 80"/>
                  <a:gd name="T8" fmla="*/ 75 w 81"/>
                  <a:gd name="T9" fmla="*/ 50 h 80"/>
                </a:gdLst>
                <a:ahLst/>
                <a:cxnLst>
                  <a:cxn ang="0">
                    <a:pos x="T0" y="T1"/>
                  </a:cxn>
                  <a:cxn ang="0">
                    <a:pos x="T2" y="T3"/>
                  </a:cxn>
                  <a:cxn ang="0">
                    <a:pos x="T4" y="T5"/>
                  </a:cxn>
                  <a:cxn ang="0">
                    <a:pos x="T6" y="T7"/>
                  </a:cxn>
                  <a:cxn ang="0">
                    <a:pos x="T8" y="T9"/>
                  </a:cxn>
                </a:cxnLst>
                <a:rect l="0" t="0" r="r" b="b"/>
                <a:pathLst>
                  <a:path w="81" h="80">
                    <a:moveTo>
                      <a:pt x="75" y="50"/>
                    </a:moveTo>
                    <a:cubicBezTo>
                      <a:pt x="70" y="69"/>
                      <a:pt x="50" y="80"/>
                      <a:pt x="31" y="75"/>
                    </a:cubicBezTo>
                    <a:cubicBezTo>
                      <a:pt x="12" y="70"/>
                      <a:pt x="0" y="50"/>
                      <a:pt x="6" y="31"/>
                    </a:cubicBezTo>
                    <a:cubicBezTo>
                      <a:pt x="11" y="12"/>
                      <a:pt x="31" y="0"/>
                      <a:pt x="50" y="5"/>
                    </a:cubicBezTo>
                    <a:cubicBezTo>
                      <a:pt x="69" y="11"/>
                      <a:pt x="81" y="31"/>
                      <a:pt x="75" y="50"/>
                    </a:cubicBezTo>
                    <a:close/>
                  </a:path>
                </a:pathLst>
              </a:custGeom>
              <a:grpFill/>
              <a:ln>
                <a:solidFill>
                  <a:schemeClr val="bg1"/>
                </a:solid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23" name="Freeform 295"/>
              <p:cNvSpPr/>
              <p:nvPr/>
            </p:nvSpPr>
            <p:spPr bwMode="auto">
              <a:xfrm>
                <a:off x="1141412" y="3313113"/>
                <a:ext cx="79375" cy="77788"/>
              </a:xfrm>
              <a:custGeom>
                <a:avLst/>
                <a:gdLst>
                  <a:gd name="T0" fmla="*/ 95 w 106"/>
                  <a:gd name="T1" fmla="*/ 72 h 105"/>
                  <a:gd name="T2" fmla="*/ 34 w 106"/>
                  <a:gd name="T3" fmla="*/ 95 h 105"/>
                  <a:gd name="T4" fmla="*/ 11 w 106"/>
                  <a:gd name="T5" fmla="*/ 34 h 105"/>
                  <a:gd name="T6" fmla="*/ 72 w 106"/>
                  <a:gd name="T7" fmla="*/ 10 h 105"/>
                  <a:gd name="T8" fmla="*/ 95 w 106"/>
                  <a:gd name="T9" fmla="*/ 72 h 105"/>
                </a:gdLst>
                <a:ahLst/>
                <a:cxnLst>
                  <a:cxn ang="0">
                    <a:pos x="T0" y="T1"/>
                  </a:cxn>
                  <a:cxn ang="0">
                    <a:pos x="T2" y="T3"/>
                  </a:cxn>
                  <a:cxn ang="0">
                    <a:pos x="T4" y="T5"/>
                  </a:cxn>
                  <a:cxn ang="0">
                    <a:pos x="T6" y="T7"/>
                  </a:cxn>
                  <a:cxn ang="0">
                    <a:pos x="T8" y="T9"/>
                  </a:cxn>
                </a:cxnLst>
                <a:rect l="0" t="0" r="r" b="b"/>
                <a:pathLst>
                  <a:path w="106" h="105">
                    <a:moveTo>
                      <a:pt x="95" y="72"/>
                    </a:moveTo>
                    <a:cubicBezTo>
                      <a:pt x="85" y="95"/>
                      <a:pt x="58" y="105"/>
                      <a:pt x="34" y="95"/>
                    </a:cubicBezTo>
                    <a:cubicBezTo>
                      <a:pt x="11" y="84"/>
                      <a:pt x="0" y="57"/>
                      <a:pt x="11" y="34"/>
                    </a:cubicBezTo>
                    <a:cubicBezTo>
                      <a:pt x="21" y="10"/>
                      <a:pt x="49" y="0"/>
                      <a:pt x="72" y="10"/>
                    </a:cubicBezTo>
                    <a:cubicBezTo>
                      <a:pt x="95" y="21"/>
                      <a:pt x="106" y="48"/>
                      <a:pt x="95" y="72"/>
                    </a:cubicBezTo>
                    <a:close/>
                  </a:path>
                </a:pathLst>
              </a:custGeom>
              <a:grpFill/>
              <a:ln>
                <a:solidFill>
                  <a:schemeClr val="bg1"/>
                </a:solid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grpSp>
      <p:sp>
        <p:nvSpPr>
          <p:cNvPr id="127" name="PA_TextPlaceholder 32"/>
          <p:cNvSpPr txBox="1"/>
          <p:nvPr>
            <p:custDataLst>
              <p:tags r:id="rId17"/>
            </p:custDataLst>
          </p:nvPr>
        </p:nvSpPr>
        <p:spPr>
          <a:xfrm>
            <a:off x="4885477" y="3699403"/>
            <a:ext cx="3074732"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0.5 mV/div ~ 4.95 mV/div: ±1.5 %</a:t>
            </a:r>
          </a:p>
          <a:p>
            <a:pPr marL="0" indent="0">
              <a:lnSpc>
                <a:spcPct val="100000"/>
              </a:lnSpc>
              <a:buNone/>
            </a:pPr>
            <a:r>
              <a:rPr lang="en-US" sz="1333" dirty="0">
                <a:solidFill>
                  <a:srgbClr val="262626"/>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5 mV/div ~ 10 V/div: ±0.5 %</a:t>
            </a:r>
          </a:p>
        </p:txBody>
      </p:sp>
      <p:sp>
        <p:nvSpPr>
          <p:cNvPr id="128" name="PA_TextPlaceholder 33"/>
          <p:cNvSpPr txBox="1"/>
          <p:nvPr>
            <p:custDataLst>
              <p:tags r:id="rId18"/>
            </p:custDataLst>
          </p:nvPr>
        </p:nvSpPr>
        <p:spPr>
          <a:xfrm>
            <a:off x="4885477" y="3347493"/>
            <a:ext cx="2241037" cy="27412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altLang="zh-CN" sz="1800" i="1" dirty="0">
                <a:ln w="0"/>
                <a:effectLst>
                  <a:outerShdw blurRad="38100" dist="19050" dir="2700000" algn="tl" rotWithShape="0">
                    <a:schemeClr val="dk1">
                      <a:alpha val="40000"/>
                    </a:schemeClr>
                  </a:outerShdw>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rPr>
              <a:t>DC gain accuracy</a:t>
            </a:r>
          </a:p>
        </p:txBody>
      </p:sp>
      <p:grpSp>
        <p:nvGrpSpPr>
          <p:cNvPr id="129" name="组合 128"/>
          <p:cNvGrpSpPr/>
          <p:nvPr/>
        </p:nvGrpSpPr>
        <p:grpSpPr>
          <a:xfrm>
            <a:off x="4193896" y="3183141"/>
            <a:ext cx="548635" cy="548635"/>
            <a:chOff x="3519406" y="2433893"/>
            <a:chExt cx="548635" cy="548635"/>
          </a:xfrm>
        </p:grpSpPr>
        <p:sp>
          <p:nvSpPr>
            <p:cNvPr id="130" name="PA_椭圆 19"/>
            <p:cNvSpPr/>
            <p:nvPr>
              <p:custDataLst>
                <p:tags r:id="rId19"/>
              </p:custDataLst>
            </p:nvPr>
          </p:nvSpPr>
          <p:spPr>
            <a:xfrm>
              <a:off x="3519406" y="2433893"/>
              <a:ext cx="548635" cy="548635"/>
            </a:xfrm>
            <a:prstGeom prst="ellipse">
              <a:avLst/>
            </a:prstGeom>
            <a:solidFill>
              <a:srgbClr val="ED7D3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ffectLst>
                  <a:outerShdw blurRad="38100" dist="38100" dir="2700000" algn="tl">
                    <a:srgbClr val="000000">
                      <a:alpha val="43137"/>
                    </a:srgbClr>
                  </a:outerShdw>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31" name="Freeform 238"/>
            <p:cNvSpPr>
              <a:spLocks noEditPoints="1"/>
            </p:cNvSpPr>
            <p:nvPr/>
          </p:nvSpPr>
          <p:spPr bwMode="auto">
            <a:xfrm>
              <a:off x="3570205" y="2525798"/>
              <a:ext cx="411917" cy="349403"/>
            </a:xfrm>
            <a:custGeom>
              <a:avLst/>
              <a:gdLst>
                <a:gd name="T0" fmla="*/ 30 w 52"/>
                <a:gd name="T1" fmla="*/ 28 h 48"/>
                <a:gd name="T2" fmla="*/ 32 w 52"/>
                <a:gd name="T3" fmla="*/ 34 h 48"/>
                <a:gd name="T4" fmla="*/ 27 w 52"/>
                <a:gd name="T5" fmla="*/ 38 h 48"/>
                <a:gd name="T6" fmla="*/ 21 w 52"/>
                <a:gd name="T7" fmla="*/ 40 h 48"/>
                <a:gd name="T8" fmla="*/ 14 w 52"/>
                <a:gd name="T9" fmla="*/ 40 h 48"/>
                <a:gd name="T10" fmla="*/ 9 w 52"/>
                <a:gd name="T11" fmla="*/ 38 h 48"/>
                <a:gd name="T12" fmla="*/ 4 w 52"/>
                <a:gd name="T13" fmla="*/ 34 h 48"/>
                <a:gd name="T14" fmla="*/ 5 w 52"/>
                <a:gd name="T15" fmla="*/ 28 h 48"/>
                <a:gd name="T16" fmla="*/ 0 w 52"/>
                <a:gd name="T17" fmla="*/ 21 h 48"/>
                <a:gd name="T18" fmla="*/ 6 w 52"/>
                <a:gd name="T19" fmla="*/ 18 h 48"/>
                <a:gd name="T20" fmla="*/ 4 w 52"/>
                <a:gd name="T21" fmla="*/ 14 h 48"/>
                <a:gd name="T22" fmla="*/ 12 w 52"/>
                <a:gd name="T23" fmla="*/ 12 h 48"/>
                <a:gd name="T24" fmla="*/ 15 w 52"/>
                <a:gd name="T25" fmla="*/ 7 h 48"/>
                <a:gd name="T26" fmla="*/ 22 w 52"/>
                <a:gd name="T27" fmla="*/ 12 h 48"/>
                <a:gd name="T28" fmla="*/ 27 w 52"/>
                <a:gd name="T29" fmla="*/ 10 h 48"/>
                <a:gd name="T30" fmla="*/ 31 w 52"/>
                <a:gd name="T31" fmla="*/ 15 h 48"/>
                <a:gd name="T32" fmla="*/ 34 w 52"/>
                <a:gd name="T33" fmla="*/ 21 h 48"/>
                <a:gd name="T34" fmla="*/ 18 w 52"/>
                <a:gd name="T35" fmla="*/ 17 h 48"/>
                <a:gd name="T36" fmla="*/ 24 w 52"/>
                <a:gd name="T37" fmla="*/ 24 h 48"/>
                <a:gd name="T38" fmla="*/ 48 w 52"/>
                <a:gd name="T39" fmla="*/ 13 h 48"/>
                <a:gd name="T40" fmla="*/ 48 w 52"/>
                <a:gd name="T41" fmla="*/ 18 h 48"/>
                <a:gd name="T42" fmla="*/ 42 w 52"/>
                <a:gd name="T43" fmla="*/ 17 h 48"/>
                <a:gd name="T44" fmla="*/ 35 w 52"/>
                <a:gd name="T45" fmla="*/ 18 h 48"/>
                <a:gd name="T46" fmla="*/ 35 w 52"/>
                <a:gd name="T47" fmla="*/ 13 h 48"/>
                <a:gd name="T48" fmla="*/ 35 w 52"/>
                <a:gd name="T49" fmla="*/ 8 h 48"/>
                <a:gd name="T50" fmla="*/ 35 w 52"/>
                <a:gd name="T51" fmla="*/ 2 h 48"/>
                <a:gd name="T52" fmla="*/ 42 w 52"/>
                <a:gd name="T53" fmla="*/ 3 h 48"/>
                <a:gd name="T54" fmla="*/ 45 w 52"/>
                <a:gd name="T55" fmla="*/ 0 h 48"/>
                <a:gd name="T56" fmla="*/ 47 w 52"/>
                <a:gd name="T57" fmla="*/ 6 h 48"/>
                <a:gd name="T58" fmla="*/ 52 w 52"/>
                <a:gd name="T59" fmla="*/ 12 h 48"/>
                <a:gd name="T60" fmla="*/ 47 w 52"/>
                <a:gd name="T61" fmla="*/ 42 h 48"/>
                <a:gd name="T62" fmla="*/ 45 w 52"/>
                <a:gd name="T63" fmla="*/ 48 h 48"/>
                <a:gd name="T64" fmla="*/ 41 w 52"/>
                <a:gd name="T65" fmla="*/ 44 h 48"/>
                <a:gd name="T66" fmla="*/ 35 w 52"/>
                <a:gd name="T67" fmla="*/ 45 h 48"/>
                <a:gd name="T68" fmla="*/ 31 w 52"/>
                <a:gd name="T69" fmla="*/ 40 h 48"/>
                <a:gd name="T70" fmla="*/ 36 w 52"/>
                <a:gd name="T71" fmla="*/ 34 h 48"/>
                <a:gd name="T72" fmla="*/ 38 w 52"/>
                <a:gd name="T73" fmla="*/ 28 h 48"/>
                <a:gd name="T74" fmla="*/ 42 w 52"/>
                <a:gd name="T75" fmla="*/ 31 h 48"/>
                <a:gd name="T76" fmla="*/ 48 w 52"/>
                <a:gd name="T77" fmla="*/ 30 h 48"/>
                <a:gd name="T78" fmla="*/ 48 w 52"/>
                <a:gd name="T79" fmla="*/ 35 h 48"/>
                <a:gd name="T80" fmla="*/ 42 w 52"/>
                <a:gd name="T81" fmla="*/ 7 h 48"/>
                <a:gd name="T82" fmla="*/ 45 w 52"/>
                <a:gd name="T83" fmla="*/ 10 h 48"/>
                <a:gd name="T84" fmla="*/ 38 w 52"/>
                <a:gd name="T85" fmla="*/ 38 h 48"/>
                <a:gd name="T86" fmla="*/ 42 w 52"/>
                <a:gd name="T8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48">
                  <a:moveTo>
                    <a:pt x="35" y="26"/>
                  </a:moveTo>
                  <a:cubicBezTo>
                    <a:pt x="35" y="27"/>
                    <a:pt x="35" y="27"/>
                    <a:pt x="34" y="27"/>
                  </a:cubicBezTo>
                  <a:cubicBezTo>
                    <a:pt x="30" y="28"/>
                    <a:pt x="30" y="28"/>
                    <a:pt x="30" y="28"/>
                  </a:cubicBezTo>
                  <a:cubicBezTo>
                    <a:pt x="30" y="29"/>
                    <a:pt x="30" y="29"/>
                    <a:pt x="29" y="30"/>
                  </a:cubicBezTo>
                  <a:cubicBezTo>
                    <a:pt x="30" y="31"/>
                    <a:pt x="31" y="32"/>
                    <a:pt x="32" y="33"/>
                  </a:cubicBezTo>
                  <a:cubicBezTo>
                    <a:pt x="32" y="33"/>
                    <a:pt x="32" y="33"/>
                    <a:pt x="32" y="34"/>
                  </a:cubicBezTo>
                  <a:cubicBezTo>
                    <a:pt x="32" y="34"/>
                    <a:pt x="32" y="34"/>
                    <a:pt x="32" y="34"/>
                  </a:cubicBezTo>
                  <a:cubicBezTo>
                    <a:pt x="31" y="35"/>
                    <a:pt x="28" y="38"/>
                    <a:pt x="27" y="38"/>
                  </a:cubicBezTo>
                  <a:cubicBezTo>
                    <a:pt x="27" y="38"/>
                    <a:pt x="27" y="38"/>
                    <a:pt x="27" y="38"/>
                  </a:cubicBezTo>
                  <a:cubicBezTo>
                    <a:pt x="24" y="35"/>
                    <a:pt x="24" y="35"/>
                    <a:pt x="24" y="35"/>
                  </a:cubicBezTo>
                  <a:cubicBezTo>
                    <a:pt x="23" y="36"/>
                    <a:pt x="22" y="36"/>
                    <a:pt x="22" y="36"/>
                  </a:cubicBezTo>
                  <a:cubicBezTo>
                    <a:pt x="21" y="38"/>
                    <a:pt x="21" y="39"/>
                    <a:pt x="21" y="40"/>
                  </a:cubicBezTo>
                  <a:cubicBezTo>
                    <a:pt x="21" y="41"/>
                    <a:pt x="21" y="41"/>
                    <a:pt x="20" y="41"/>
                  </a:cubicBezTo>
                  <a:cubicBezTo>
                    <a:pt x="15" y="41"/>
                    <a:pt x="15" y="41"/>
                    <a:pt x="15" y="41"/>
                  </a:cubicBezTo>
                  <a:cubicBezTo>
                    <a:pt x="15" y="41"/>
                    <a:pt x="14" y="41"/>
                    <a:pt x="14" y="40"/>
                  </a:cubicBezTo>
                  <a:cubicBezTo>
                    <a:pt x="14" y="36"/>
                    <a:pt x="14" y="36"/>
                    <a:pt x="14" y="36"/>
                  </a:cubicBezTo>
                  <a:cubicBezTo>
                    <a:pt x="13" y="36"/>
                    <a:pt x="12" y="36"/>
                    <a:pt x="12" y="35"/>
                  </a:cubicBezTo>
                  <a:cubicBezTo>
                    <a:pt x="9" y="38"/>
                    <a:pt x="9" y="38"/>
                    <a:pt x="9" y="38"/>
                  </a:cubicBezTo>
                  <a:cubicBezTo>
                    <a:pt x="8" y="38"/>
                    <a:pt x="8" y="38"/>
                    <a:pt x="8" y="38"/>
                  </a:cubicBezTo>
                  <a:cubicBezTo>
                    <a:pt x="8" y="38"/>
                    <a:pt x="8" y="38"/>
                    <a:pt x="7" y="38"/>
                  </a:cubicBezTo>
                  <a:cubicBezTo>
                    <a:pt x="7" y="37"/>
                    <a:pt x="4" y="34"/>
                    <a:pt x="4" y="34"/>
                  </a:cubicBezTo>
                  <a:cubicBezTo>
                    <a:pt x="4" y="33"/>
                    <a:pt x="4" y="33"/>
                    <a:pt x="4" y="33"/>
                  </a:cubicBezTo>
                  <a:cubicBezTo>
                    <a:pt x="5" y="32"/>
                    <a:pt x="5" y="31"/>
                    <a:pt x="6" y="30"/>
                  </a:cubicBezTo>
                  <a:cubicBezTo>
                    <a:pt x="6" y="29"/>
                    <a:pt x="5" y="29"/>
                    <a:pt x="5" y="28"/>
                  </a:cubicBezTo>
                  <a:cubicBezTo>
                    <a:pt x="1" y="27"/>
                    <a:pt x="1" y="27"/>
                    <a:pt x="1" y="27"/>
                  </a:cubicBezTo>
                  <a:cubicBezTo>
                    <a:pt x="1" y="27"/>
                    <a:pt x="0" y="27"/>
                    <a:pt x="0" y="26"/>
                  </a:cubicBezTo>
                  <a:cubicBezTo>
                    <a:pt x="0" y="21"/>
                    <a:pt x="0" y="21"/>
                    <a:pt x="0" y="21"/>
                  </a:cubicBezTo>
                  <a:cubicBezTo>
                    <a:pt x="0" y="21"/>
                    <a:pt x="1" y="21"/>
                    <a:pt x="1" y="21"/>
                  </a:cubicBezTo>
                  <a:cubicBezTo>
                    <a:pt x="5" y="20"/>
                    <a:pt x="5" y="20"/>
                    <a:pt x="5" y="20"/>
                  </a:cubicBezTo>
                  <a:cubicBezTo>
                    <a:pt x="5" y="19"/>
                    <a:pt x="6" y="19"/>
                    <a:pt x="6" y="18"/>
                  </a:cubicBezTo>
                  <a:cubicBezTo>
                    <a:pt x="5" y="17"/>
                    <a:pt x="5" y="16"/>
                    <a:pt x="4" y="15"/>
                  </a:cubicBezTo>
                  <a:cubicBezTo>
                    <a:pt x="4" y="15"/>
                    <a:pt x="4" y="15"/>
                    <a:pt x="4" y="14"/>
                  </a:cubicBezTo>
                  <a:cubicBezTo>
                    <a:pt x="4" y="14"/>
                    <a:pt x="4" y="14"/>
                    <a:pt x="4" y="14"/>
                  </a:cubicBezTo>
                  <a:cubicBezTo>
                    <a:pt x="4" y="13"/>
                    <a:pt x="7" y="10"/>
                    <a:pt x="8" y="10"/>
                  </a:cubicBezTo>
                  <a:cubicBezTo>
                    <a:pt x="8" y="10"/>
                    <a:pt x="8" y="10"/>
                    <a:pt x="9" y="10"/>
                  </a:cubicBezTo>
                  <a:cubicBezTo>
                    <a:pt x="12" y="12"/>
                    <a:pt x="12" y="12"/>
                    <a:pt x="12" y="12"/>
                  </a:cubicBezTo>
                  <a:cubicBezTo>
                    <a:pt x="12" y="12"/>
                    <a:pt x="13" y="12"/>
                    <a:pt x="14" y="12"/>
                  </a:cubicBezTo>
                  <a:cubicBezTo>
                    <a:pt x="14" y="10"/>
                    <a:pt x="14" y="9"/>
                    <a:pt x="14" y="7"/>
                  </a:cubicBezTo>
                  <a:cubicBezTo>
                    <a:pt x="14" y="7"/>
                    <a:pt x="15" y="7"/>
                    <a:pt x="15" y="7"/>
                  </a:cubicBezTo>
                  <a:cubicBezTo>
                    <a:pt x="20" y="7"/>
                    <a:pt x="20" y="7"/>
                    <a:pt x="20" y="7"/>
                  </a:cubicBezTo>
                  <a:cubicBezTo>
                    <a:pt x="21" y="7"/>
                    <a:pt x="21" y="7"/>
                    <a:pt x="21" y="7"/>
                  </a:cubicBezTo>
                  <a:cubicBezTo>
                    <a:pt x="22" y="12"/>
                    <a:pt x="22" y="12"/>
                    <a:pt x="22" y="12"/>
                  </a:cubicBezTo>
                  <a:cubicBezTo>
                    <a:pt x="22" y="12"/>
                    <a:pt x="23" y="12"/>
                    <a:pt x="24" y="12"/>
                  </a:cubicBezTo>
                  <a:cubicBezTo>
                    <a:pt x="27" y="10"/>
                    <a:pt x="27" y="10"/>
                    <a:pt x="27" y="10"/>
                  </a:cubicBezTo>
                  <a:cubicBezTo>
                    <a:pt x="27" y="10"/>
                    <a:pt x="27" y="10"/>
                    <a:pt x="27" y="10"/>
                  </a:cubicBezTo>
                  <a:cubicBezTo>
                    <a:pt x="27" y="10"/>
                    <a:pt x="28" y="10"/>
                    <a:pt x="28" y="10"/>
                  </a:cubicBezTo>
                  <a:cubicBezTo>
                    <a:pt x="29" y="11"/>
                    <a:pt x="32" y="14"/>
                    <a:pt x="32" y="14"/>
                  </a:cubicBezTo>
                  <a:cubicBezTo>
                    <a:pt x="32" y="15"/>
                    <a:pt x="32" y="15"/>
                    <a:pt x="31" y="15"/>
                  </a:cubicBezTo>
                  <a:cubicBezTo>
                    <a:pt x="31" y="16"/>
                    <a:pt x="30" y="17"/>
                    <a:pt x="29" y="18"/>
                  </a:cubicBezTo>
                  <a:cubicBezTo>
                    <a:pt x="30" y="19"/>
                    <a:pt x="30" y="19"/>
                    <a:pt x="30" y="20"/>
                  </a:cubicBezTo>
                  <a:cubicBezTo>
                    <a:pt x="34" y="21"/>
                    <a:pt x="34" y="21"/>
                    <a:pt x="34" y="21"/>
                  </a:cubicBezTo>
                  <a:cubicBezTo>
                    <a:pt x="35" y="21"/>
                    <a:pt x="35" y="21"/>
                    <a:pt x="35" y="21"/>
                  </a:cubicBezTo>
                  <a:lnTo>
                    <a:pt x="35" y="26"/>
                  </a:lnTo>
                  <a:close/>
                  <a:moveTo>
                    <a:pt x="18" y="17"/>
                  </a:moveTo>
                  <a:cubicBezTo>
                    <a:pt x="14" y="17"/>
                    <a:pt x="11" y="20"/>
                    <a:pt x="11" y="24"/>
                  </a:cubicBezTo>
                  <a:cubicBezTo>
                    <a:pt x="11" y="28"/>
                    <a:pt x="14" y="31"/>
                    <a:pt x="18" y="31"/>
                  </a:cubicBezTo>
                  <a:cubicBezTo>
                    <a:pt x="21" y="31"/>
                    <a:pt x="24" y="28"/>
                    <a:pt x="24" y="24"/>
                  </a:cubicBezTo>
                  <a:cubicBezTo>
                    <a:pt x="24" y="20"/>
                    <a:pt x="21" y="17"/>
                    <a:pt x="18" y="17"/>
                  </a:cubicBezTo>
                  <a:moveTo>
                    <a:pt x="52" y="12"/>
                  </a:moveTo>
                  <a:cubicBezTo>
                    <a:pt x="52" y="12"/>
                    <a:pt x="48" y="13"/>
                    <a:pt x="48" y="13"/>
                  </a:cubicBezTo>
                  <a:cubicBezTo>
                    <a:pt x="48" y="13"/>
                    <a:pt x="47" y="14"/>
                    <a:pt x="47" y="14"/>
                  </a:cubicBezTo>
                  <a:cubicBezTo>
                    <a:pt x="47" y="15"/>
                    <a:pt x="49" y="18"/>
                    <a:pt x="49" y="18"/>
                  </a:cubicBezTo>
                  <a:cubicBezTo>
                    <a:pt x="49" y="18"/>
                    <a:pt x="48" y="18"/>
                    <a:pt x="48" y="18"/>
                  </a:cubicBezTo>
                  <a:cubicBezTo>
                    <a:pt x="48" y="18"/>
                    <a:pt x="45" y="20"/>
                    <a:pt x="45" y="20"/>
                  </a:cubicBezTo>
                  <a:cubicBezTo>
                    <a:pt x="45" y="20"/>
                    <a:pt x="43" y="17"/>
                    <a:pt x="42" y="17"/>
                  </a:cubicBezTo>
                  <a:cubicBezTo>
                    <a:pt x="42" y="17"/>
                    <a:pt x="42" y="17"/>
                    <a:pt x="42" y="17"/>
                  </a:cubicBezTo>
                  <a:cubicBezTo>
                    <a:pt x="41" y="17"/>
                    <a:pt x="41" y="17"/>
                    <a:pt x="41" y="17"/>
                  </a:cubicBezTo>
                  <a:cubicBezTo>
                    <a:pt x="41" y="17"/>
                    <a:pt x="39" y="20"/>
                    <a:pt x="38" y="20"/>
                  </a:cubicBezTo>
                  <a:cubicBezTo>
                    <a:pt x="38" y="20"/>
                    <a:pt x="35" y="18"/>
                    <a:pt x="35" y="18"/>
                  </a:cubicBezTo>
                  <a:cubicBezTo>
                    <a:pt x="35" y="18"/>
                    <a:pt x="35" y="18"/>
                    <a:pt x="35" y="18"/>
                  </a:cubicBezTo>
                  <a:cubicBezTo>
                    <a:pt x="35" y="18"/>
                    <a:pt x="36" y="15"/>
                    <a:pt x="36" y="14"/>
                  </a:cubicBezTo>
                  <a:cubicBezTo>
                    <a:pt x="36" y="14"/>
                    <a:pt x="36" y="13"/>
                    <a:pt x="35" y="13"/>
                  </a:cubicBezTo>
                  <a:cubicBezTo>
                    <a:pt x="35" y="13"/>
                    <a:pt x="31" y="12"/>
                    <a:pt x="31" y="12"/>
                  </a:cubicBezTo>
                  <a:cubicBezTo>
                    <a:pt x="31" y="8"/>
                    <a:pt x="31" y="8"/>
                    <a:pt x="31" y="8"/>
                  </a:cubicBezTo>
                  <a:cubicBezTo>
                    <a:pt x="31" y="8"/>
                    <a:pt x="35" y="8"/>
                    <a:pt x="35" y="8"/>
                  </a:cubicBezTo>
                  <a:cubicBezTo>
                    <a:pt x="36" y="7"/>
                    <a:pt x="36" y="7"/>
                    <a:pt x="36" y="6"/>
                  </a:cubicBezTo>
                  <a:cubicBezTo>
                    <a:pt x="36" y="6"/>
                    <a:pt x="35" y="3"/>
                    <a:pt x="35" y="2"/>
                  </a:cubicBezTo>
                  <a:cubicBezTo>
                    <a:pt x="35" y="2"/>
                    <a:pt x="35" y="2"/>
                    <a:pt x="35" y="2"/>
                  </a:cubicBezTo>
                  <a:cubicBezTo>
                    <a:pt x="35" y="2"/>
                    <a:pt x="38" y="0"/>
                    <a:pt x="38" y="0"/>
                  </a:cubicBezTo>
                  <a:cubicBezTo>
                    <a:pt x="39" y="0"/>
                    <a:pt x="41" y="3"/>
                    <a:pt x="41" y="3"/>
                  </a:cubicBezTo>
                  <a:cubicBezTo>
                    <a:pt x="41" y="3"/>
                    <a:pt x="41" y="3"/>
                    <a:pt x="42" y="3"/>
                  </a:cubicBezTo>
                  <a:cubicBezTo>
                    <a:pt x="42" y="3"/>
                    <a:pt x="42" y="3"/>
                    <a:pt x="42" y="3"/>
                  </a:cubicBezTo>
                  <a:cubicBezTo>
                    <a:pt x="43" y="2"/>
                    <a:pt x="44" y="1"/>
                    <a:pt x="45" y="0"/>
                  </a:cubicBezTo>
                  <a:cubicBezTo>
                    <a:pt x="45" y="0"/>
                    <a:pt x="45" y="0"/>
                    <a:pt x="45" y="0"/>
                  </a:cubicBezTo>
                  <a:cubicBezTo>
                    <a:pt x="45" y="0"/>
                    <a:pt x="48" y="2"/>
                    <a:pt x="48" y="2"/>
                  </a:cubicBezTo>
                  <a:cubicBezTo>
                    <a:pt x="48" y="2"/>
                    <a:pt x="49" y="2"/>
                    <a:pt x="49" y="2"/>
                  </a:cubicBezTo>
                  <a:cubicBezTo>
                    <a:pt x="49" y="3"/>
                    <a:pt x="47" y="6"/>
                    <a:pt x="47" y="6"/>
                  </a:cubicBezTo>
                  <a:cubicBezTo>
                    <a:pt x="47" y="7"/>
                    <a:pt x="48" y="7"/>
                    <a:pt x="48" y="8"/>
                  </a:cubicBezTo>
                  <a:cubicBezTo>
                    <a:pt x="48" y="8"/>
                    <a:pt x="52" y="8"/>
                    <a:pt x="52" y="8"/>
                  </a:cubicBezTo>
                  <a:lnTo>
                    <a:pt x="52" y="12"/>
                  </a:lnTo>
                  <a:close/>
                  <a:moveTo>
                    <a:pt x="52" y="40"/>
                  </a:moveTo>
                  <a:cubicBezTo>
                    <a:pt x="52" y="40"/>
                    <a:pt x="48" y="40"/>
                    <a:pt x="48" y="40"/>
                  </a:cubicBezTo>
                  <a:cubicBezTo>
                    <a:pt x="48" y="41"/>
                    <a:pt x="47" y="41"/>
                    <a:pt x="47" y="42"/>
                  </a:cubicBezTo>
                  <a:cubicBezTo>
                    <a:pt x="47" y="42"/>
                    <a:pt x="49" y="45"/>
                    <a:pt x="49" y="45"/>
                  </a:cubicBezTo>
                  <a:cubicBezTo>
                    <a:pt x="49" y="46"/>
                    <a:pt x="48" y="46"/>
                    <a:pt x="48" y="46"/>
                  </a:cubicBezTo>
                  <a:cubicBezTo>
                    <a:pt x="48" y="46"/>
                    <a:pt x="45" y="48"/>
                    <a:pt x="45" y="48"/>
                  </a:cubicBezTo>
                  <a:cubicBezTo>
                    <a:pt x="45" y="48"/>
                    <a:pt x="43" y="45"/>
                    <a:pt x="42" y="44"/>
                  </a:cubicBezTo>
                  <a:cubicBezTo>
                    <a:pt x="42" y="44"/>
                    <a:pt x="42" y="45"/>
                    <a:pt x="42" y="45"/>
                  </a:cubicBezTo>
                  <a:cubicBezTo>
                    <a:pt x="41" y="45"/>
                    <a:pt x="41" y="44"/>
                    <a:pt x="41" y="44"/>
                  </a:cubicBezTo>
                  <a:cubicBezTo>
                    <a:pt x="41" y="45"/>
                    <a:pt x="39" y="48"/>
                    <a:pt x="38" y="48"/>
                  </a:cubicBezTo>
                  <a:cubicBezTo>
                    <a:pt x="38" y="48"/>
                    <a:pt x="35" y="46"/>
                    <a:pt x="35" y="46"/>
                  </a:cubicBezTo>
                  <a:cubicBezTo>
                    <a:pt x="35" y="46"/>
                    <a:pt x="35" y="46"/>
                    <a:pt x="35" y="45"/>
                  </a:cubicBezTo>
                  <a:cubicBezTo>
                    <a:pt x="35" y="45"/>
                    <a:pt x="36" y="42"/>
                    <a:pt x="36" y="42"/>
                  </a:cubicBezTo>
                  <a:cubicBezTo>
                    <a:pt x="36" y="41"/>
                    <a:pt x="36" y="41"/>
                    <a:pt x="35" y="40"/>
                  </a:cubicBezTo>
                  <a:cubicBezTo>
                    <a:pt x="35" y="40"/>
                    <a:pt x="31" y="40"/>
                    <a:pt x="31" y="40"/>
                  </a:cubicBezTo>
                  <a:cubicBezTo>
                    <a:pt x="31" y="36"/>
                    <a:pt x="31" y="36"/>
                    <a:pt x="31" y="36"/>
                  </a:cubicBezTo>
                  <a:cubicBezTo>
                    <a:pt x="31" y="35"/>
                    <a:pt x="35" y="35"/>
                    <a:pt x="35" y="35"/>
                  </a:cubicBezTo>
                  <a:cubicBezTo>
                    <a:pt x="36" y="34"/>
                    <a:pt x="36" y="34"/>
                    <a:pt x="36" y="34"/>
                  </a:cubicBezTo>
                  <a:cubicBezTo>
                    <a:pt x="36" y="33"/>
                    <a:pt x="35" y="30"/>
                    <a:pt x="35" y="30"/>
                  </a:cubicBezTo>
                  <a:cubicBezTo>
                    <a:pt x="35" y="30"/>
                    <a:pt x="35" y="30"/>
                    <a:pt x="35" y="30"/>
                  </a:cubicBezTo>
                  <a:cubicBezTo>
                    <a:pt x="35" y="30"/>
                    <a:pt x="38" y="28"/>
                    <a:pt x="38" y="28"/>
                  </a:cubicBezTo>
                  <a:cubicBezTo>
                    <a:pt x="39" y="28"/>
                    <a:pt x="41" y="30"/>
                    <a:pt x="41" y="31"/>
                  </a:cubicBezTo>
                  <a:cubicBezTo>
                    <a:pt x="41" y="31"/>
                    <a:pt x="41" y="31"/>
                    <a:pt x="42" y="31"/>
                  </a:cubicBezTo>
                  <a:cubicBezTo>
                    <a:pt x="42" y="31"/>
                    <a:pt x="42" y="31"/>
                    <a:pt x="42" y="31"/>
                  </a:cubicBezTo>
                  <a:cubicBezTo>
                    <a:pt x="43" y="30"/>
                    <a:pt x="44" y="29"/>
                    <a:pt x="45" y="28"/>
                  </a:cubicBezTo>
                  <a:cubicBezTo>
                    <a:pt x="45" y="28"/>
                    <a:pt x="45" y="28"/>
                    <a:pt x="45" y="28"/>
                  </a:cubicBezTo>
                  <a:cubicBezTo>
                    <a:pt x="45" y="28"/>
                    <a:pt x="48" y="29"/>
                    <a:pt x="48" y="30"/>
                  </a:cubicBezTo>
                  <a:cubicBezTo>
                    <a:pt x="48" y="30"/>
                    <a:pt x="49" y="30"/>
                    <a:pt x="49" y="30"/>
                  </a:cubicBezTo>
                  <a:cubicBezTo>
                    <a:pt x="49" y="30"/>
                    <a:pt x="47" y="33"/>
                    <a:pt x="47" y="34"/>
                  </a:cubicBezTo>
                  <a:cubicBezTo>
                    <a:pt x="47" y="34"/>
                    <a:pt x="48" y="34"/>
                    <a:pt x="48" y="35"/>
                  </a:cubicBezTo>
                  <a:cubicBezTo>
                    <a:pt x="48" y="35"/>
                    <a:pt x="52" y="35"/>
                    <a:pt x="52" y="36"/>
                  </a:cubicBezTo>
                  <a:lnTo>
                    <a:pt x="52" y="40"/>
                  </a:lnTo>
                  <a:close/>
                  <a:moveTo>
                    <a:pt x="42" y="7"/>
                  </a:moveTo>
                  <a:cubicBezTo>
                    <a:pt x="40" y="7"/>
                    <a:pt x="38" y="8"/>
                    <a:pt x="38" y="10"/>
                  </a:cubicBezTo>
                  <a:cubicBezTo>
                    <a:pt x="38" y="12"/>
                    <a:pt x="40" y="14"/>
                    <a:pt x="42" y="14"/>
                  </a:cubicBezTo>
                  <a:cubicBezTo>
                    <a:pt x="44" y="14"/>
                    <a:pt x="45" y="12"/>
                    <a:pt x="45" y="10"/>
                  </a:cubicBezTo>
                  <a:cubicBezTo>
                    <a:pt x="45" y="8"/>
                    <a:pt x="44" y="7"/>
                    <a:pt x="42" y="7"/>
                  </a:cubicBezTo>
                  <a:moveTo>
                    <a:pt x="42" y="34"/>
                  </a:moveTo>
                  <a:cubicBezTo>
                    <a:pt x="40" y="34"/>
                    <a:pt x="38" y="36"/>
                    <a:pt x="38" y="38"/>
                  </a:cubicBezTo>
                  <a:cubicBezTo>
                    <a:pt x="38" y="40"/>
                    <a:pt x="40" y="41"/>
                    <a:pt x="42" y="41"/>
                  </a:cubicBezTo>
                  <a:cubicBezTo>
                    <a:pt x="44" y="41"/>
                    <a:pt x="45" y="40"/>
                    <a:pt x="45" y="38"/>
                  </a:cubicBezTo>
                  <a:cubicBezTo>
                    <a:pt x="45" y="36"/>
                    <a:pt x="44" y="34"/>
                    <a:pt x="42" y="34"/>
                  </a:cubicBezTo>
                </a:path>
              </a:pathLst>
            </a:custGeom>
            <a:solidFill>
              <a:schemeClr val="bg1"/>
            </a:solidFill>
            <a:ln>
              <a:noFill/>
            </a:ln>
          </p:spPr>
          <p:txBody>
            <a:bodyPr vert="horz" wrap="square" lIns="121920" tIns="60960" rIns="121920" bIns="60960" numCol="1" anchor="t" anchorCtr="0" compatLnSpc="1"/>
            <a:lstStyle/>
            <a:p>
              <a:endParaRPr lang="en-AU" sz="240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cxnSp>
        <p:nvCxnSpPr>
          <p:cNvPr id="5" name="直接连接符 4"/>
          <p:cNvCxnSpPr/>
          <p:nvPr/>
        </p:nvCxnSpPr>
        <p:spPr>
          <a:xfrm>
            <a:off x="3519527" y="1718657"/>
            <a:ext cx="0" cy="5139343"/>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8128415" y="1718657"/>
            <a:ext cx="0" cy="5139343"/>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标题 3">
            <a:extLst>
              <a:ext uri="{FF2B5EF4-FFF2-40B4-BE49-F238E27FC236}">
                <a16:creationId xmlns:a16="http://schemas.microsoft.com/office/drawing/2014/main" id="{E0865287-C31E-37DF-6B58-B29FB208A346}"/>
              </a:ext>
            </a:extLst>
          </p:cNvPr>
          <p:cNvSpPr txBox="1">
            <a:spLocks/>
          </p:cNvSpPr>
          <p:nvPr/>
        </p:nvSpPr>
        <p:spPr>
          <a:xfrm>
            <a:off x="517092" y="244143"/>
            <a:ext cx="11157817" cy="660511"/>
          </a:xfrm>
          <a:prstGeom prst="rect">
            <a:avLst/>
          </a:prstGeom>
        </p:spPr>
        <p:txBody>
          <a:bodyPr vert="horz" lIns="0" tIns="0" rIns="0" bIns="0" rtlCol="0" anchor="ctr">
            <a:normAutofit lnSpcReduction="10000"/>
          </a:bodyPr>
          <a:lstStyle>
            <a:lvl1pPr algn="ctr" defTabSz="914400" rtl="0" eaLnBrk="1" latinLnBrk="0" hangingPunct="1">
              <a:lnSpc>
                <a:spcPct val="90000"/>
              </a:lnSpc>
              <a:spcBef>
                <a:spcPct val="0"/>
              </a:spcBef>
              <a:buNone/>
              <a:defRPr sz="4800" kern="1200">
                <a:solidFill>
                  <a:schemeClr val="bg1">
                    <a:lumMod val="50000"/>
                  </a:schemeClr>
                </a:solidFill>
                <a:latin typeface="+mj-lt"/>
                <a:ea typeface="+mj-ea"/>
                <a:cs typeface="+mj-cs"/>
              </a:defRPr>
            </a:lvl1pPr>
          </a:lstStyle>
          <a:p>
            <a:r>
              <a:rPr lang="en-US" altLang="zh-CN" dirty="0">
                <a:solidFill>
                  <a:schemeClr val="bg2">
                    <a:lumMod val="2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Other Specifications</a:t>
            </a:r>
            <a:endParaRPr lang="zh-CN" altLang="en-US" dirty="0">
              <a:solidFill>
                <a:schemeClr val="bg2">
                  <a:lumMod val="2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Tree>
    <p:extLst>
      <p:ext uri="{BB962C8B-B14F-4D97-AF65-F5344CB8AC3E}">
        <p14:creationId xmlns:p14="http://schemas.microsoft.com/office/powerpoint/2010/main" val="934661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2FB919C-1009-CEA3-AD83-36A931BD9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09" y="1321399"/>
            <a:ext cx="3504769" cy="2053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图片 2">
            <a:extLst>
              <a:ext uri="{FF2B5EF4-FFF2-40B4-BE49-F238E27FC236}">
                <a16:creationId xmlns:a16="http://schemas.microsoft.com/office/drawing/2014/main" id="{C40E75A5-D5D0-0F7E-03F8-EBBE99E0DD6E}"/>
              </a:ext>
            </a:extLst>
          </p:cNvPr>
          <p:cNvPicPr>
            <a:picLocks noChangeAspect="1"/>
          </p:cNvPicPr>
          <p:nvPr/>
        </p:nvPicPr>
        <p:blipFill rotWithShape="1">
          <a:blip r:embed="rId4">
            <a:extLst>
              <a:ext uri="{28A0092B-C50C-407E-A947-70E740481C1C}">
                <a14:useLocalDpi xmlns:a14="http://schemas.microsoft.com/office/drawing/2010/main" val="0"/>
              </a:ext>
            </a:extLst>
          </a:blip>
          <a:srcRect t="7243"/>
          <a:stretch/>
        </p:blipFill>
        <p:spPr>
          <a:xfrm>
            <a:off x="8533852" y="1431132"/>
            <a:ext cx="3337666" cy="19438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图片 1">
            <a:extLst>
              <a:ext uri="{FF2B5EF4-FFF2-40B4-BE49-F238E27FC236}">
                <a16:creationId xmlns:a16="http://schemas.microsoft.com/office/drawing/2014/main" id="{B7A24128-6773-FEAE-9CAC-A2C223AFFC97}"/>
              </a:ext>
            </a:extLst>
          </p:cNvPr>
          <p:cNvPicPr>
            <a:picLocks noChangeAspect="1"/>
          </p:cNvPicPr>
          <p:nvPr/>
        </p:nvPicPr>
        <p:blipFill rotWithShape="1">
          <a:blip r:embed="rId5">
            <a:extLst>
              <a:ext uri="{28A0092B-C50C-407E-A947-70E740481C1C}">
                <a14:useLocalDpi xmlns:a14="http://schemas.microsoft.com/office/drawing/2010/main" val="0"/>
              </a:ext>
            </a:extLst>
          </a:blip>
          <a:srcRect l="29004" t="11723" r="18262" b="34111"/>
          <a:stretch/>
        </p:blipFill>
        <p:spPr>
          <a:xfrm>
            <a:off x="4074163" y="1058953"/>
            <a:ext cx="4216304" cy="25375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标题 3">
            <a:extLst>
              <a:ext uri="{FF2B5EF4-FFF2-40B4-BE49-F238E27FC236}">
                <a16:creationId xmlns:a16="http://schemas.microsoft.com/office/drawing/2014/main" id="{15CB5C30-4439-420D-7534-AD36CD869D7F}"/>
              </a:ext>
            </a:extLst>
          </p:cNvPr>
          <p:cNvSpPr txBox="1">
            <a:spLocks/>
          </p:cNvSpPr>
          <p:nvPr/>
        </p:nvSpPr>
        <p:spPr>
          <a:xfrm>
            <a:off x="508001" y="193829"/>
            <a:ext cx="11157817" cy="660511"/>
          </a:xfrm>
          <a:prstGeom prst="rect">
            <a:avLst/>
          </a:prstGeom>
        </p:spPr>
        <p:txBody>
          <a:bodyPr vert="horz" lIns="0" tIns="0" rIns="0" bIns="0" rtlCol="0" anchor="ctr">
            <a:normAutofit lnSpcReduction="10000"/>
          </a:bodyPr>
          <a:lstStyle>
            <a:lvl1pPr algn="ctr" defTabSz="914400" rtl="0" eaLnBrk="1" latinLnBrk="0" hangingPunct="1">
              <a:lnSpc>
                <a:spcPct val="90000"/>
              </a:lnSpc>
              <a:spcBef>
                <a:spcPct val="0"/>
              </a:spcBef>
              <a:buNone/>
              <a:defRPr sz="4800" kern="1200">
                <a:solidFill>
                  <a:schemeClr val="bg1">
                    <a:lumMod val="50000"/>
                  </a:schemeClr>
                </a:solidFill>
                <a:latin typeface="+mj-lt"/>
                <a:ea typeface="+mj-ea"/>
                <a:cs typeface="+mj-cs"/>
              </a:defRPr>
            </a:lvl1pPr>
          </a:lstStyle>
          <a:p>
            <a:r>
              <a:rPr lang="en-US" altLang="zh-CN" dirty="0">
                <a:solidFill>
                  <a:schemeClr val="bg2">
                    <a:lumMod val="2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Basic Functions</a:t>
            </a:r>
            <a:endParaRPr lang="zh-CN" altLang="en-US" dirty="0">
              <a:solidFill>
                <a:schemeClr val="bg2">
                  <a:lumMod val="2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21" name="矩形: 圆角 20">
            <a:extLst>
              <a:ext uri="{FF2B5EF4-FFF2-40B4-BE49-F238E27FC236}">
                <a16:creationId xmlns:a16="http://schemas.microsoft.com/office/drawing/2014/main" id="{9DBFB344-64D9-1636-040E-E20923387BB2}"/>
              </a:ext>
            </a:extLst>
          </p:cNvPr>
          <p:cNvSpPr/>
          <p:nvPr/>
        </p:nvSpPr>
        <p:spPr>
          <a:xfrm>
            <a:off x="1197738" y="3134293"/>
            <a:ext cx="1761311" cy="46225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Measurement</a:t>
            </a:r>
            <a:endParaRPr lang="zh-CN" altLang="en-US"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nvGrpSpPr>
          <p:cNvPr id="25" name="组合 24">
            <a:extLst>
              <a:ext uri="{FF2B5EF4-FFF2-40B4-BE49-F238E27FC236}">
                <a16:creationId xmlns:a16="http://schemas.microsoft.com/office/drawing/2014/main" id="{D5D6E28A-41B0-03EA-923F-6A63434D795D}"/>
              </a:ext>
            </a:extLst>
          </p:cNvPr>
          <p:cNvGrpSpPr/>
          <p:nvPr/>
        </p:nvGrpSpPr>
        <p:grpSpPr>
          <a:xfrm>
            <a:off x="4110569" y="3978058"/>
            <a:ext cx="3970862" cy="2661554"/>
            <a:chOff x="4441851" y="2572272"/>
            <a:chExt cx="3308298" cy="2101436"/>
          </a:xfrm>
          <a:solidFill>
            <a:schemeClr val="bg1">
              <a:lumMod val="85000"/>
            </a:schemeClr>
          </a:solidFill>
        </p:grpSpPr>
        <p:pic>
          <p:nvPicPr>
            <p:cNvPr id="23" name="图片 22">
              <a:extLst>
                <a:ext uri="{FF2B5EF4-FFF2-40B4-BE49-F238E27FC236}">
                  <a16:creationId xmlns:a16="http://schemas.microsoft.com/office/drawing/2014/main" id="{46029612-27F3-033B-F6A7-DE9DCBA05327}"/>
                </a:ext>
              </a:extLst>
            </p:cNvPr>
            <p:cNvPicPr>
              <a:picLocks noChangeAspect="1"/>
            </p:cNvPicPr>
            <p:nvPr/>
          </p:nvPicPr>
          <p:blipFill rotWithShape="1">
            <a:blip r:embed="rId6">
              <a:extLst>
                <a:ext uri="{28A0092B-C50C-407E-A947-70E740481C1C}">
                  <a14:useLocalDpi xmlns:a14="http://schemas.microsoft.com/office/drawing/2010/main" val="0"/>
                </a:ext>
              </a:extLst>
            </a:blip>
            <a:srcRect r="14395"/>
            <a:stretch/>
          </p:blipFill>
          <p:spPr>
            <a:xfrm>
              <a:off x="4441851" y="2572272"/>
              <a:ext cx="3308298" cy="1924460"/>
            </a:xfrm>
            <a:prstGeom prst="roundRect">
              <a:avLst>
                <a:gd name="adj" fmla="val 8594"/>
              </a:avLst>
            </a:prstGeom>
            <a:grpFill/>
            <a:ln>
              <a:noFill/>
            </a:ln>
            <a:effectLst>
              <a:reflection blurRad="12700" stA="38000" endPos="28000" dist="5000" dir="5400000" sy="-100000" algn="bl" rotWithShape="0"/>
            </a:effectLst>
          </p:spPr>
        </p:pic>
        <p:sp>
          <p:nvSpPr>
            <p:cNvPr id="24" name="矩形: 圆角 23">
              <a:extLst>
                <a:ext uri="{FF2B5EF4-FFF2-40B4-BE49-F238E27FC236}">
                  <a16:creationId xmlns:a16="http://schemas.microsoft.com/office/drawing/2014/main" id="{1E2FB21E-74DE-46A2-BC4D-89EC4D7536E4}"/>
                </a:ext>
              </a:extLst>
            </p:cNvPr>
            <p:cNvSpPr/>
            <p:nvPr/>
          </p:nvSpPr>
          <p:spPr>
            <a:xfrm>
              <a:off x="5025815" y="4309882"/>
              <a:ext cx="2140369" cy="3638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Search and Navigate</a:t>
              </a:r>
              <a:endParaRPr lang="zh-CN" altLang="en-US"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pSp>
      <p:sp>
        <p:nvSpPr>
          <p:cNvPr id="26" name="矩形: 圆角 25">
            <a:extLst>
              <a:ext uri="{FF2B5EF4-FFF2-40B4-BE49-F238E27FC236}">
                <a16:creationId xmlns:a16="http://schemas.microsoft.com/office/drawing/2014/main" id="{0A9D396C-109C-9EDC-8C2B-186C7D02B450}"/>
              </a:ext>
            </a:extLst>
          </p:cNvPr>
          <p:cNvSpPr/>
          <p:nvPr/>
        </p:nvSpPr>
        <p:spPr>
          <a:xfrm>
            <a:off x="9396015" y="3135743"/>
            <a:ext cx="1483200" cy="46080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Math</a:t>
            </a:r>
            <a:endParaRPr lang="zh-CN" altLang="en-US"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pic>
        <p:nvPicPr>
          <p:cNvPr id="34" name="图片 33">
            <a:extLst>
              <a:ext uri="{FF2B5EF4-FFF2-40B4-BE49-F238E27FC236}">
                <a16:creationId xmlns:a16="http://schemas.microsoft.com/office/drawing/2014/main" id="{27587583-053A-76ED-FC0F-2EC6DBF5B7A0}"/>
              </a:ext>
            </a:extLst>
          </p:cNvPr>
          <p:cNvPicPr>
            <a:picLocks noChangeAspect="1"/>
          </p:cNvPicPr>
          <p:nvPr/>
        </p:nvPicPr>
        <p:blipFill rotWithShape="1">
          <a:blip r:embed="rId7">
            <a:extLst>
              <a:ext uri="{28A0092B-C50C-407E-A947-70E740481C1C}">
                <a14:useLocalDpi xmlns:a14="http://schemas.microsoft.com/office/drawing/2010/main" val="0"/>
              </a:ext>
            </a:extLst>
          </a:blip>
          <a:srcRect r="14906"/>
          <a:stretch/>
        </p:blipFill>
        <p:spPr>
          <a:xfrm>
            <a:off x="326009" y="3953524"/>
            <a:ext cx="3447348" cy="1999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5" name="矩形: 圆角 34">
            <a:extLst>
              <a:ext uri="{FF2B5EF4-FFF2-40B4-BE49-F238E27FC236}">
                <a16:creationId xmlns:a16="http://schemas.microsoft.com/office/drawing/2014/main" id="{4B97E8D3-67D3-42E3-C0CA-AC06FD564ACE}"/>
              </a:ext>
            </a:extLst>
          </p:cNvPr>
          <p:cNvSpPr/>
          <p:nvPr/>
        </p:nvSpPr>
        <p:spPr>
          <a:xfrm>
            <a:off x="921198" y="5735583"/>
            <a:ext cx="2256971" cy="46080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Sequence mode</a:t>
            </a:r>
            <a:endParaRPr lang="zh-CN" altLang="en-US"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pic>
        <p:nvPicPr>
          <p:cNvPr id="36" name="图片 35">
            <a:extLst>
              <a:ext uri="{FF2B5EF4-FFF2-40B4-BE49-F238E27FC236}">
                <a16:creationId xmlns:a16="http://schemas.microsoft.com/office/drawing/2014/main" id="{3120B15C-1C1D-D499-25F4-4854D0C86962}"/>
              </a:ext>
            </a:extLst>
          </p:cNvPr>
          <p:cNvPicPr preferRelativeResize="0">
            <a:picLocks/>
          </p:cNvPicPr>
          <p:nvPr/>
        </p:nvPicPr>
        <p:blipFill rotWithShape="1">
          <a:blip r:embed="rId8">
            <a:extLst>
              <a:ext uri="{28A0092B-C50C-407E-A947-70E740481C1C}">
                <a14:useLocalDpi xmlns:a14="http://schemas.microsoft.com/office/drawing/2010/main" val="0"/>
              </a:ext>
            </a:extLst>
          </a:blip>
          <a:srcRect r="14391"/>
          <a:stretch/>
        </p:blipFill>
        <p:spPr>
          <a:xfrm>
            <a:off x="8413941" y="3987841"/>
            <a:ext cx="3447348" cy="19781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 name="矩形: 圆角 36">
            <a:extLst>
              <a:ext uri="{FF2B5EF4-FFF2-40B4-BE49-F238E27FC236}">
                <a16:creationId xmlns:a16="http://schemas.microsoft.com/office/drawing/2014/main" id="{8BA587D3-80CF-484D-C0D0-FD17896838E8}"/>
              </a:ext>
            </a:extLst>
          </p:cNvPr>
          <p:cNvSpPr/>
          <p:nvPr/>
        </p:nvSpPr>
        <p:spPr>
          <a:xfrm>
            <a:off x="9340096" y="5718012"/>
            <a:ext cx="1725178" cy="46080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800" b="1" kern="100" dirty="0">
                <a:solidFill>
                  <a:srgbClr val="000000"/>
                </a:solidFill>
                <a:effectLst/>
                <a:latin typeface="Arial" panose="020B0604020202020204" pitchFamily="34" charset="0"/>
                <a:ea typeface="阿里巴巴普惠体 M" panose="00020600040101010101" pitchFamily="18" charset="-122"/>
              </a:rPr>
              <a:t>History mode</a:t>
            </a:r>
            <a:endParaRPr lang="zh-CN" altLang="en-US"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39" name="矩形: 圆角 38">
            <a:extLst>
              <a:ext uri="{FF2B5EF4-FFF2-40B4-BE49-F238E27FC236}">
                <a16:creationId xmlns:a16="http://schemas.microsoft.com/office/drawing/2014/main" id="{E6E6B181-4E44-80D6-0EE2-0AC4CE1379A7}"/>
              </a:ext>
            </a:extLst>
          </p:cNvPr>
          <p:cNvSpPr/>
          <p:nvPr/>
        </p:nvSpPr>
        <p:spPr>
          <a:xfrm>
            <a:off x="5328915" y="3312645"/>
            <a:ext cx="1706800" cy="46080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Trigger type</a:t>
            </a:r>
            <a:endParaRPr lang="zh-CN" altLang="en-US" dirty="0">
              <a:solidFill>
                <a:schemeClr val="tx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Tree>
    <p:extLst>
      <p:ext uri="{BB962C8B-B14F-4D97-AF65-F5344CB8AC3E}">
        <p14:creationId xmlns:p14="http://schemas.microsoft.com/office/powerpoint/2010/main" val="3007166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D76ACDA9-ABB7-544D-F4BE-B5D5DEB24B1B}"/>
              </a:ext>
            </a:extLst>
          </p:cNvPr>
          <p:cNvPicPr>
            <a:picLocks noChangeAspect="1"/>
          </p:cNvPicPr>
          <p:nvPr/>
        </p:nvPicPr>
        <p:blipFill rotWithShape="1">
          <a:blip r:embed="rId3">
            <a:extLst>
              <a:ext uri="{28A0092B-C50C-407E-A947-70E740481C1C}">
                <a14:useLocalDpi xmlns:a14="http://schemas.microsoft.com/office/drawing/2010/main" val="0"/>
              </a:ext>
            </a:extLst>
          </a:blip>
          <a:srcRect t="6816" r="13899" b="10875"/>
          <a:stretch/>
        </p:blipFill>
        <p:spPr>
          <a:xfrm>
            <a:off x="762917" y="1584009"/>
            <a:ext cx="5040000" cy="282305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1" name="图片 20">
            <a:extLst>
              <a:ext uri="{FF2B5EF4-FFF2-40B4-BE49-F238E27FC236}">
                <a16:creationId xmlns:a16="http://schemas.microsoft.com/office/drawing/2014/main" id="{E5A44BE8-D1FD-50B1-68D5-07B7A857DAB1}"/>
              </a:ext>
            </a:extLst>
          </p:cNvPr>
          <p:cNvPicPr>
            <a:picLocks noChangeAspect="1"/>
          </p:cNvPicPr>
          <p:nvPr/>
        </p:nvPicPr>
        <p:blipFill rotWithShape="1">
          <a:blip r:embed="rId4">
            <a:extLst>
              <a:ext uri="{28A0092B-C50C-407E-A947-70E740481C1C}">
                <a14:useLocalDpi xmlns:a14="http://schemas.microsoft.com/office/drawing/2010/main" val="0"/>
              </a:ext>
            </a:extLst>
          </a:blip>
          <a:srcRect t="6614" r="15904" b="12554"/>
          <a:stretch/>
        </p:blipFill>
        <p:spPr>
          <a:xfrm>
            <a:off x="6378649" y="1571959"/>
            <a:ext cx="5040000" cy="282305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6" name="矩形 15">
            <a:extLst>
              <a:ext uri="{FF2B5EF4-FFF2-40B4-BE49-F238E27FC236}">
                <a16:creationId xmlns:a16="http://schemas.microsoft.com/office/drawing/2014/main" id="{F20FAAB8-F7DD-8A02-4651-BD57A2D74CD7}"/>
              </a:ext>
            </a:extLst>
          </p:cNvPr>
          <p:cNvSpPr/>
          <p:nvPr/>
        </p:nvSpPr>
        <p:spPr>
          <a:xfrm>
            <a:off x="173933" y="4299979"/>
            <a:ext cx="11844137" cy="26562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2970" tIns="21485" rIns="42970" bIns="21485" spcCol="0" rtlCol="0" anchor="ctr"/>
          <a:lstStyle/>
          <a:p>
            <a:pPr algn="ctr"/>
            <a:endParaRPr lang="zh-CN" altLang="en-US" sz="1558"/>
          </a:p>
        </p:txBody>
      </p:sp>
      <p:grpSp>
        <p:nvGrpSpPr>
          <p:cNvPr id="6" name="组合 5">
            <a:extLst>
              <a:ext uri="{FF2B5EF4-FFF2-40B4-BE49-F238E27FC236}">
                <a16:creationId xmlns:a16="http://schemas.microsoft.com/office/drawing/2014/main" id="{648FAEEB-D751-815A-88B1-040904420ED7}"/>
              </a:ext>
            </a:extLst>
          </p:cNvPr>
          <p:cNvGrpSpPr/>
          <p:nvPr/>
        </p:nvGrpSpPr>
        <p:grpSpPr>
          <a:xfrm>
            <a:off x="8550226" y="4123942"/>
            <a:ext cx="756613" cy="711468"/>
            <a:chOff x="1386741" y="4165539"/>
            <a:chExt cx="756613" cy="711468"/>
          </a:xfrm>
        </p:grpSpPr>
        <p:sp>
          <p:nvSpPr>
            <p:cNvPr id="7" name="Shape 1259">
              <a:extLst>
                <a:ext uri="{FF2B5EF4-FFF2-40B4-BE49-F238E27FC236}">
                  <a16:creationId xmlns:a16="http://schemas.microsoft.com/office/drawing/2014/main" id="{EE0F19E6-875C-75F8-E4C1-74D26C5759B1}"/>
                </a:ext>
              </a:extLst>
            </p:cNvPr>
            <p:cNvSpPr/>
            <p:nvPr/>
          </p:nvSpPr>
          <p:spPr>
            <a:xfrm>
              <a:off x="1386741" y="4165539"/>
              <a:ext cx="696848" cy="71146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D7D31"/>
              </a:solidFill>
              <a:miter lim="400000"/>
            </a:ln>
            <a:effectLst/>
          </p:spPr>
          <p:txBody>
            <a:bodyPr wrap="square" lIns="0" tIns="0" rIns="0" bIns="0" numCol="1" anchor="ctr">
              <a:noAutofit/>
            </a:bodyPr>
            <a:lstStyle/>
            <a:p>
              <a:pPr lvl="0">
                <a:defRPr sz="3200"/>
              </a:pPr>
              <a:endParaRPr sz="2770">
                <a:latin typeface="Arial" panose="020B0604020202020204" pitchFamily="34" charset="0"/>
                <a:ea typeface="微软雅黑" panose="020B0503020204020204" pitchFamily="34" charset="-122"/>
                <a:sym typeface="Arial" panose="020B0604020202020204" pitchFamily="34" charset="0"/>
              </a:endParaRPr>
            </a:p>
          </p:txBody>
        </p:sp>
        <p:sp>
          <p:nvSpPr>
            <p:cNvPr id="8" name="Shape 1259">
              <a:extLst>
                <a:ext uri="{FF2B5EF4-FFF2-40B4-BE49-F238E27FC236}">
                  <a16:creationId xmlns:a16="http://schemas.microsoft.com/office/drawing/2014/main" id="{3AEB0E38-98C8-9081-7A1A-74A6BC36201D}"/>
                </a:ext>
              </a:extLst>
            </p:cNvPr>
            <p:cNvSpPr/>
            <p:nvPr/>
          </p:nvSpPr>
          <p:spPr>
            <a:xfrm>
              <a:off x="1423148" y="4202711"/>
              <a:ext cx="624033" cy="6371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D7D31"/>
            </a:solidFill>
            <a:ln w="69850" cap="flat">
              <a:noFill/>
              <a:miter lim="400000"/>
            </a:ln>
            <a:effectLst/>
          </p:spPr>
          <p:txBody>
            <a:bodyPr wrap="square" lIns="0" tIns="0" rIns="0" bIns="0" numCol="1" anchor="ctr">
              <a:noAutofit/>
            </a:bodyPr>
            <a:lstStyle/>
            <a:p>
              <a:pPr lvl="0">
                <a:defRPr sz="3200"/>
              </a:pPr>
              <a:endParaRPr sz="2770">
                <a:latin typeface="Arial" panose="020B0604020202020204" pitchFamily="34" charset="0"/>
                <a:ea typeface="微软雅黑" panose="020B0503020204020204" pitchFamily="34" charset="-122"/>
                <a:sym typeface="Arial" panose="020B0604020202020204" pitchFamily="34" charset="0"/>
              </a:endParaRPr>
            </a:p>
          </p:txBody>
        </p:sp>
        <p:sp>
          <p:nvSpPr>
            <p:cNvPr id="9" name="Shape 1260">
              <a:extLst>
                <a:ext uri="{FF2B5EF4-FFF2-40B4-BE49-F238E27FC236}">
                  <a16:creationId xmlns:a16="http://schemas.microsoft.com/office/drawing/2014/main" id="{797C3CA3-3CB5-6AAF-C158-D0B69BC647DD}"/>
                </a:ext>
              </a:extLst>
            </p:cNvPr>
            <p:cNvSpPr/>
            <p:nvPr/>
          </p:nvSpPr>
          <p:spPr>
            <a:xfrm>
              <a:off x="1519813" y="4277328"/>
              <a:ext cx="623541" cy="494110"/>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030" b="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0</a:t>
              </a:r>
              <a:r>
                <a:rPr lang="en-US" sz="3030" b="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2</a:t>
              </a:r>
              <a:endParaRPr sz="3030" b="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endParaRPr>
            </a:p>
          </p:txBody>
        </p:sp>
      </p:grpSp>
      <p:grpSp>
        <p:nvGrpSpPr>
          <p:cNvPr id="10" name="组合 9">
            <a:extLst>
              <a:ext uri="{FF2B5EF4-FFF2-40B4-BE49-F238E27FC236}">
                <a16:creationId xmlns:a16="http://schemas.microsoft.com/office/drawing/2014/main" id="{82115FA3-E96F-E681-C5EB-FECB582CEC43}"/>
              </a:ext>
            </a:extLst>
          </p:cNvPr>
          <p:cNvGrpSpPr/>
          <p:nvPr/>
        </p:nvGrpSpPr>
        <p:grpSpPr>
          <a:xfrm>
            <a:off x="2896263" y="4039281"/>
            <a:ext cx="756614" cy="711468"/>
            <a:chOff x="1386740" y="4165478"/>
            <a:chExt cx="756614" cy="711468"/>
          </a:xfrm>
        </p:grpSpPr>
        <p:sp>
          <p:nvSpPr>
            <p:cNvPr id="11" name="Shape 1259">
              <a:extLst>
                <a:ext uri="{FF2B5EF4-FFF2-40B4-BE49-F238E27FC236}">
                  <a16:creationId xmlns:a16="http://schemas.microsoft.com/office/drawing/2014/main" id="{D67B4065-C684-2FBF-FA3C-2D8BE0541A70}"/>
                </a:ext>
              </a:extLst>
            </p:cNvPr>
            <p:cNvSpPr/>
            <p:nvPr/>
          </p:nvSpPr>
          <p:spPr>
            <a:xfrm>
              <a:off x="1386740" y="4165478"/>
              <a:ext cx="696848" cy="71146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003A8F"/>
              </a:solidFill>
              <a:miter lim="400000"/>
            </a:ln>
            <a:effectLst/>
          </p:spPr>
          <p:txBody>
            <a:bodyPr wrap="square" lIns="0" tIns="0" rIns="0" bIns="0" numCol="1" anchor="ctr">
              <a:noAutofit/>
            </a:bodyPr>
            <a:lstStyle/>
            <a:p>
              <a:pPr lvl="0">
                <a:defRPr sz="3200"/>
              </a:pPr>
              <a:endParaRPr sz="2770">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endParaRPr>
            </a:p>
          </p:txBody>
        </p:sp>
        <p:sp>
          <p:nvSpPr>
            <p:cNvPr id="12" name="Shape 1259">
              <a:extLst>
                <a:ext uri="{FF2B5EF4-FFF2-40B4-BE49-F238E27FC236}">
                  <a16:creationId xmlns:a16="http://schemas.microsoft.com/office/drawing/2014/main" id="{8EB73789-F9C1-CA99-E6D7-9FF2691B99CF}"/>
                </a:ext>
              </a:extLst>
            </p:cNvPr>
            <p:cNvSpPr/>
            <p:nvPr/>
          </p:nvSpPr>
          <p:spPr>
            <a:xfrm>
              <a:off x="1423148" y="4202711"/>
              <a:ext cx="624033" cy="6371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3A8F"/>
            </a:solidFill>
            <a:ln w="69850" cap="flat">
              <a:noFill/>
              <a:miter lim="400000"/>
            </a:ln>
            <a:effectLst/>
          </p:spPr>
          <p:txBody>
            <a:bodyPr wrap="square" lIns="0" tIns="0" rIns="0" bIns="0" numCol="1" anchor="ctr">
              <a:noAutofit/>
            </a:bodyPr>
            <a:lstStyle/>
            <a:p>
              <a:pPr lvl="0">
                <a:defRPr sz="3200"/>
              </a:pPr>
              <a:endParaRPr sz="2770">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endParaRPr>
            </a:p>
          </p:txBody>
        </p:sp>
        <p:sp>
          <p:nvSpPr>
            <p:cNvPr id="13" name="Shape 1260">
              <a:extLst>
                <a:ext uri="{FF2B5EF4-FFF2-40B4-BE49-F238E27FC236}">
                  <a16:creationId xmlns:a16="http://schemas.microsoft.com/office/drawing/2014/main" id="{E1F00624-B034-6601-DFD2-2C7704BEFECA}"/>
                </a:ext>
              </a:extLst>
            </p:cNvPr>
            <p:cNvSpPr/>
            <p:nvPr/>
          </p:nvSpPr>
          <p:spPr>
            <a:xfrm>
              <a:off x="1519813" y="4277328"/>
              <a:ext cx="623541" cy="512897"/>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03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0</a:t>
              </a:r>
              <a:r>
                <a:rPr lang="en-US" sz="303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1</a:t>
              </a:r>
              <a:endParaRPr sz="303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endParaRPr>
            </a:p>
          </p:txBody>
        </p:sp>
      </p:grpSp>
      <p:sp>
        <p:nvSpPr>
          <p:cNvPr id="3" name="Shape 1258">
            <a:extLst>
              <a:ext uri="{FF2B5EF4-FFF2-40B4-BE49-F238E27FC236}">
                <a16:creationId xmlns:a16="http://schemas.microsoft.com/office/drawing/2014/main" id="{482E5693-B8EA-3E86-4BB8-A2186F9F799E}"/>
              </a:ext>
            </a:extLst>
          </p:cNvPr>
          <p:cNvSpPr/>
          <p:nvPr/>
        </p:nvSpPr>
        <p:spPr>
          <a:xfrm>
            <a:off x="892440" y="4862487"/>
            <a:ext cx="4845574" cy="1758751"/>
          </a:xfrm>
          <a:prstGeom prst="rect">
            <a:avLst/>
          </a:prstGeom>
          <a:ln w="12700">
            <a:miter lim="400000"/>
          </a:ln>
        </p:spPr>
        <p:txBody>
          <a:bodyPr wrap="square" lIns="0" tIns="0" rIns="0" bIns="0">
            <a:spAutoFit/>
          </a:bodyPr>
          <a:lstStyle/>
          <a:p>
            <a:pPr algn="ctr">
              <a:lnSpc>
                <a:spcPct val="130000"/>
              </a:lnSpc>
              <a:defRPr sz="1800"/>
            </a:pPr>
            <a:r>
              <a:rPr lang="en-US" altLang="zh-CN" sz="2400" dirty="0">
                <a:ln w="0"/>
                <a:solidFill>
                  <a:srgbClr val="003A8F"/>
                </a:solidFill>
                <a:effectLst>
                  <a:reflection blurRad="6350" stA="53000" endA="300" endPos="35500" dir="5400000" sy="-90000" algn="bl" rotWithShape="0"/>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Mask</a:t>
            </a:r>
            <a:r>
              <a:rPr lang="zh-CN" altLang="en-US" sz="2400" dirty="0">
                <a:ln w="0"/>
                <a:solidFill>
                  <a:srgbClr val="003A8F"/>
                </a:solidFill>
                <a:effectLst>
                  <a:reflection blurRad="6350" stA="53000" endA="300" endPos="35500" dir="5400000" sy="-90000" algn="bl" rotWithShape="0"/>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 </a:t>
            </a:r>
            <a:r>
              <a:rPr lang="en-US" altLang="zh-CN" sz="2400" dirty="0">
                <a:ln w="0"/>
                <a:solidFill>
                  <a:srgbClr val="003A8F"/>
                </a:solidFill>
                <a:effectLst>
                  <a:reflection blurRad="6350" stA="53000" endA="300" endPos="35500" dir="5400000" sy="-90000" algn="bl" rotWithShape="0"/>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Test</a:t>
            </a:r>
          </a:p>
          <a:p>
            <a:pPr marL="285750" indent="-285750" algn="just">
              <a:lnSpc>
                <a:spcPct val="120000"/>
              </a:lnSpc>
              <a:buFont typeface="Wingdings" panose="05000000000000000000" pitchFamily="2" charset="2"/>
              <a:buChar char="u"/>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Display failure rate, store failure frames</a:t>
            </a:r>
          </a:p>
          <a:p>
            <a:pPr marL="285750" indent="-285750" algn="just">
              <a:lnSpc>
                <a:spcPct val="120000"/>
              </a:lnSpc>
              <a:buFont typeface="Wingdings" panose="05000000000000000000" pitchFamily="2" charset="2"/>
              <a:buChar char="u"/>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Built-in Mask Editor helps to create custom masks</a:t>
            </a:r>
          </a:p>
          <a:p>
            <a:pPr marL="285750" indent="-285750" algn="just">
              <a:lnSpc>
                <a:spcPct val="120000"/>
              </a:lnSpc>
              <a:buFont typeface="Wingdings" panose="05000000000000000000" pitchFamily="2" charset="2"/>
              <a:buChar char="u"/>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Perform up to 80,000 tests per second</a:t>
            </a:r>
          </a:p>
          <a:p>
            <a:pPr marL="285750" indent="-285750" algn="just">
              <a:lnSpc>
                <a:spcPct val="120000"/>
              </a:lnSpc>
              <a:buFont typeface="Wingdings" panose="05000000000000000000" pitchFamily="2" charset="2"/>
              <a:buChar char="u"/>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Quickly verify product quality</a:t>
            </a:r>
          </a:p>
          <a:p>
            <a:pPr marL="285750" indent="-285750" algn="just">
              <a:lnSpc>
                <a:spcPct val="120000"/>
              </a:lnSpc>
              <a:buFont typeface="Wingdings" panose="05000000000000000000" pitchFamily="2" charset="2"/>
              <a:buChar char="u"/>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Ideal for long-term monitoring of anomalous signals</a:t>
            </a:r>
            <a:endParaRPr lang="zh-CN" altLang="en-US"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9" name="Shape 1258">
            <a:extLst>
              <a:ext uri="{FF2B5EF4-FFF2-40B4-BE49-F238E27FC236}">
                <a16:creationId xmlns:a16="http://schemas.microsoft.com/office/drawing/2014/main" id="{24D0B4BA-146F-689B-28D0-23E1183BAF30}"/>
              </a:ext>
            </a:extLst>
          </p:cNvPr>
          <p:cNvSpPr/>
          <p:nvPr/>
        </p:nvSpPr>
        <p:spPr>
          <a:xfrm>
            <a:off x="5969358" y="4862487"/>
            <a:ext cx="5858581" cy="983154"/>
          </a:xfrm>
          <a:prstGeom prst="rect">
            <a:avLst/>
          </a:prstGeom>
          <a:ln w="12700">
            <a:miter lim="400000"/>
          </a:ln>
        </p:spPr>
        <p:txBody>
          <a:bodyPr wrap="square" lIns="0" tIns="0" rIns="0" bIns="0">
            <a:spAutoFit/>
          </a:bodyPr>
          <a:lstStyle/>
          <a:p>
            <a:pPr lvl="0" algn="ctr">
              <a:lnSpc>
                <a:spcPct val="130000"/>
              </a:lnSpc>
              <a:defRPr sz="1800"/>
            </a:pPr>
            <a:r>
              <a:rPr lang="en-US" altLang="zh-CN" sz="2400" dirty="0">
                <a:ln w="0"/>
                <a:solidFill>
                  <a:srgbClr val="EB6E19"/>
                </a:solidFill>
                <a:effectLst>
                  <a:reflection blurRad="6350" stA="53000" endA="300" endPos="35500" dir="5400000" sy="-90000" algn="bl" rotWithShape="0"/>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Zone Trigger</a:t>
            </a:r>
          </a:p>
          <a:p>
            <a:pPr marL="285750" lvl="0" indent="-285750" algn="just">
              <a:lnSpc>
                <a:spcPct val="120000"/>
              </a:lnSpc>
              <a:buFont typeface="Wingdings" panose="05000000000000000000" pitchFamily="2" charset="2"/>
              <a:buChar char="u"/>
              <a:defRPr sz="1800"/>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For occasional signals with unclear parameter characterization</a:t>
            </a:r>
          </a:p>
          <a:p>
            <a:pPr marL="285750" lvl="0" indent="-285750" algn="just">
              <a:lnSpc>
                <a:spcPct val="120000"/>
              </a:lnSpc>
              <a:buFont typeface="Wingdings" panose="05000000000000000000" pitchFamily="2" charset="2"/>
              <a:buChar char="u"/>
              <a:defRPr sz="1800"/>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Create areas using the mouse or touch screen</a:t>
            </a:r>
            <a:endParaRPr lang="zh-CN" altLang="en-US"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endParaRPr>
          </a:p>
        </p:txBody>
      </p:sp>
      <p:sp>
        <p:nvSpPr>
          <p:cNvPr id="14" name="标题 3">
            <a:extLst>
              <a:ext uri="{FF2B5EF4-FFF2-40B4-BE49-F238E27FC236}">
                <a16:creationId xmlns:a16="http://schemas.microsoft.com/office/drawing/2014/main" id="{81CEB416-EEBF-3C52-7937-44794A1EAF06}"/>
              </a:ext>
            </a:extLst>
          </p:cNvPr>
          <p:cNvSpPr txBox="1">
            <a:spLocks/>
          </p:cNvSpPr>
          <p:nvPr/>
        </p:nvSpPr>
        <p:spPr>
          <a:xfrm>
            <a:off x="517092" y="193829"/>
            <a:ext cx="11157817" cy="660511"/>
          </a:xfrm>
          <a:prstGeom prst="rect">
            <a:avLst/>
          </a:prstGeom>
        </p:spPr>
        <p:txBody>
          <a:bodyPr vert="horz" lIns="0" tIns="0" rIns="0" bIns="0" rtlCol="0" anchor="ctr">
            <a:normAutofit lnSpcReduction="10000"/>
          </a:bodyPr>
          <a:lstStyle>
            <a:lvl1pPr algn="ctr" defTabSz="914400" rtl="0" eaLnBrk="1" latinLnBrk="0" hangingPunct="1">
              <a:lnSpc>
                <a:spcPct val="90000"/>
              </a:lnSpc>
              <a:spcBef>
                <a:spcPct val="0"/>
              </a:spcBef>
              <a:buNone/>
              <a:defRPr sz="4800" kern="1200">
                <a:solidFill>
                  <a:schemeClr val="bg1">
                    <a:lumMod val="50000"/>
                  </a:schemeClr>
                </a:solidFill>
                <a:latin typeface="+mj-lt"/>
                <a:ea typeface="+mj-ea"/>
                <a:cs typeface="+mj-cs"/>
              </a:defRPr>
            </a:lvl1pPr>
          </a:lstStyle>
          <a:p>
            <a:r>
              <a:rPr lang="en-US" altLang="zh-CN" dirty="0">
                <a:solidFill>
                  <a:schemeClr val="bg2">
                    <a:lumMod val="2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Feature Functions</a:t>
            </a:r>
            <a:endParaRPr lang="zh-CN" altLang="en-US" dirty="0">
              <a:solidFill>
                <a:schemeClr val="bg2">
                  <a:lumMod val="2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Tree>
    <p:extLst>
      <p:ext uri="{BB962C8B-B14F-4D97-AF65-F5344CB8AC3E}">
        <p14:creationId xmlns:p14="http://schemas.microsoft.com/office/powerpoint/2010/main" val="2111575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ED2F6F6-91A3-FB73-4247-1878CC14A2BF}"/>
              </a:ext>
            </a:extLst>
          </p:cNvPr>
          <p:cNvPicPr>
            <a:picLocks/>
          </p:cNvPicPr>
          <p:nvPr/>
        </p:nvPicPr>
        <p:blipFill rotWithShape="1">
          <a:blip r:embed="rId3">
            <a:extLst>
              <a:ext uri="{28A0092B-C50C-407E-A947-70E740481C1C}">
                <a14:useLocalDpi xmlns:a14="http://schemas.microsoft.com/office/drawing/2010/main" val="0"/>
              </a:ext>
            </a:extLst>
          </a:blip>
          <a:srcRect t="8172" b="10870"/>
          <a:stretch/>
        </p:blipFill>
        <p:spPr>
          <a:xfrm>
            <a:off x="6378649" y="1633167"/>
            <a:ext cx="5040000" cy="2822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 name="图片 1">
            <a:extLst>
              <a:ext uri="{FF2B5EF4-FFF2-40B4-BE49-F238E27FC236}">
                <a16:creationId xmlns:a16="http://schemas.microsoft.com/office/drawing/2014/main" id="{6059E820-01D2-A809-8CCA-2585F8E9F802}"/>
              </a:ext>
            </a:extLst>
          </p:cNvPr>
          <p:cNvPicPr>
            <a:picLocks/>
          </p:cNvPicPr>
          <p:nvPr/>
        </p:nvPicPr>
        <p:blipFill rotWithShape="1">
          <a:blip r:embed="rId4">
            <a:extLst>
              <a:ext uri="{28A0092B-C50C-407E-A947-70E740481C1C}">
                <a14:useLocalDpi xmlns:a14="http://schemas.microsoft.com/office/drawing/2010/main" val="0"/>
              </a:ext>
            </a:extLst>
          </a:blip>
          <a:srcRect t="8418" b="11268"/>
          <a:stretch/>
        </p:blipFill>
        <p:spPr>
          <a:xfrm>
            <a:off x="763200" y="1642937"/>
            <a:ext cx="5040000" cy="2822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矩形 8">
            <a:extLst>
              <a:ext uri="{FF2B5EF4-FFF2-40B4-BE49-F238E27FC236}">
                <a16:creationId xmlns:a16="http://schemas.microsoft.com/office/drawing/2014/main" id="{0D5705C6-8E97-8F94-8FD6-1B7189B36BA0}"/>
              </a:ext>
            </a:extLst>
          </p:cNvPr>
          <p:cNvSpPr/>
          <p:nvPr/>
        </p:nvSpPr>
        <p:spPr>
          <a:xfrm>
            <a:off x="173933" y="4361349"/>
            <a:ext cx="11844137" cy="26562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2970" tIns="21485" rIns="42970" bIns="21485" spcCol="0" rtlCol="0" anchor="ctr"/>
          <a:lstStyle/>
          <a:p>
            <a:pPr algn="ctr"/>
            <a:endParaRPr lang="zh-CN" altLang="en-US" sz="1558"/>
          </a:p>
        </p:txBody>
      </p:sp>
      <p:grpSp>
        <p:nvGrpSpPr>
          <p:cNvPr id="10" name="组合 9">
            <a:extLst>
              <a:ext uri="{FF2B5EF4-FFF2-40B4-BE49-F238E27FC236}">
                <a16:creationId xmlns:a16="http://schemas.microsoft.com/office/drawing/2014/main" id="{CA816F59-12B8-CC6B-E233-1EACA36400B6}"/>
              </a:ext>
            </a:extLst>
          </p:cNvPr>
          <p:cNvGrpSpPr/>
          <p:nvPr/>
        </p:nvGrpSpPr>
        <p:grpSpPr>
          <a:xfrm>
            <a:off x="8520342" y="4128158"/>
            <a:ext cx="756613" cy="711468"/>
            <a:chOff x="1386741" y="4165539"/>
            <a:chExt cx="756613" cy="711468"/>
          </a:xfrm>
        </p:grpSpPr>
        <p:sp>
          <p:nvSpPr>
            <p:cNvPr id="11" name="Shape 1259">
              <a:extLst>
                <a:ext uri="{FF2B5EF4-FFF2-40B4-BE49-F238E27FC236}">
                  <a16:creationId xmlns:a16="http://schemas.microsoft.com/office/drawing/2014/main" id="{70812EC4-CD02-3EE2-4C56-091667770FF6}"/>
                </a:ext>
              </a:extLst>
            </p:cNvPr>
            <p:cNvSpPr/>
            <p:nvPr/>
          </p:nvSpPr>
          <p:spPr>
            <a:xfrm>
              <a:off x="1386741" y="4165539"/>
              <a:ext cx="696848" cy="71146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ED7D31"/>
              </a:solidFill>
              <a:miter lim="400000"/>
            </a:ln>
            <a:effectLst/>
          </p:spPr>
          <p:txBody>
            <a:bodyPr wrap="square" lIns="0" tIns="0" rIns="0" bIns="0" numCol="1" anchor="ctr">
              <a:noAutofit/>
            </a:bodyPr>
            <a:lstStyle/>
            <a:p>
              <a:pPr lvl="0">
                <a:defRPr sz="3200"/>
              </a:pPr>
              <a:endParaRPr sz="2770">
                <a:latin typeface="Arial" panose="020B0604020202020204" pitchFamily="34" charset="0"/>
                <a:ea typeface="微软雅黑" panose="020B0503020204020204" pitchFamily="34" charset="-122"/>
                <a:sym typeface="Arial" panose="020B0604020202020204" pitchFamily="34" charset="0"/>
              </a:endParaRPr>
            </a:p>
          </p:txBody>
        </p:sp>
        <p:sp>
          <p:nvSpPr>
            <p:cNvPr id="12" name="Shape 1259">
              <a:extLst>
                <a:ext uri="{FF2B5EF4-FFF2-40B4-BE49-F238E27FC236}">
                  <a16:creationId xmlns:a16="http://schemas.microsoft.com/office/drawing/2014/main" id="{135B5CE7-9FAA-336A-941B-820A53CEDD8E}"/>
                </a:ext>
              </a:extLst>
            </p:cNvPr>
            <p:cNvSpPr/>
            <p:nvPr/>
          </p:nvSpPr>
          <p:spPr>
            <a:xfrm>
              <a:off x="1423148" y="4202711"/>
              <a:ext cx="624033" cy="6371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D7D31"/>
            </a:solidFill>
            <a:ln w="69850" cap="flat">
              <a:noFill/>
              <a:miter lim="400000"/>
            </a:ln>
            <a:effectLst/>
          </p:spPr>
          <p:txBody>
            <a:bodyPr wrap="square" lIns="0" tIns="0" rIns="0" bIns="0" numCol="1" anchor="ctr">
              <a:noAutofit/>
            </a:bodyPr>
            <a:lstStyle/>
            <a:p>
              <a:pPr lvl="0">
                <a:defRPr sz="3200"/>
              </a:pPr>
              <a:endParaRPr sz="2770">
                <a:latin typeface="Arial" panose="020B0604020202020204" pitchFamily="34" charset="0"/>
                <a:ea typeface="微软雅黑" panose="020B0503020204020204" pitchFamily="34" charset="-122"/>
                <a:sym typeface="Arial" panose="020B0604020202020204" pitchFamily="34" charset="0"/>
              </a:endParaRPr>
            </a:p>
          </p:txBody>
        </p:sp>
        <p:sp>
          <p:nvSpPr>
            <p:cNvPr id="13" name="Shape 1260">
              <a:extLst>
                <a:ext uri="{FF2B5EF4-FFF2-40B4-BE49-F238E27FC236}">
                  <a16:creationId xmlns:a16="http://schemas.microsoft.com/office/drawing/2014/main" id="{4BDF7C70-E2FA-3844-5875-1171D223936E}"/>
                </a:ext>
              </a:extLst>
            </p:cNvPr>
            <p:cNvSpPr/>
            <p:nvPr/>
          </p:nvSpPr>
          <p:spPr>
            <a:xfrm>
              <a:off x="1519813" y="4277328"/>
              <a:ext cx="623541" cy="494110"/>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030" b="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0</a:t>
              </a:r>
              <a:r>
                <a:rPr lang="en-US" sz="3030" b="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4</a:t>
              </a:r>
              <a:endParaRPr sz="3030" b="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endParaRPr>
            </a:p>
          </p:txBody>
        </p:sp>
      </p:grpSp>
      <p:sp>
        <p:nvSpPr>
          <p:cNvPr id="19" name="Shape 1258">
            <a:extLst>
              <a:ext uri="{FF2B5EF4-FFF2-40B4-BE49-F238E27FC236}">
                <a16:creationId xmlns:a16="http://schemas.microsoft.com/office/drawing/2014/main" id="{76383DEC-025C-5B7C-CB24-DEAC301491BC}"/>
              </a:ext>
            </a:extLst>
          </p:cNvPr>
          <p:cNvSpPr/>
          <p:nvPr/>
        </p:nvSpPr>
        <p:spPr>
          <a:xfrm>
            <a:off x="6206896" y="4793746"/>
            <a:ext cx="5383505" cy="1241687"/>
          </a:xfrm>
          <a:prstGeom prst="rect">
            <a:avLst/>
          </a:prstGeom>
          <a:ln w="12700">
            <a:miter lim="400000"/>
          </a:ln>
        </p:spPr>
        <p:txBody>
          <a:bodyPr wrap="square" lIns="0" tIns="0" rIns="0" bIns="0">
            <a:spAutoFit/>
          </a:bodyPr>
          <a:lstStyle/>
          <a:p>
            <a:pPr lvl="0" algn="ctr">
              <a:lnSpc>
                <a:spcPct val="130000"/>
              </a:lnSpc>
              <a:defRPr sz="1800"/>
            </a:pPr>
            <a:r>
              <a:rPr lang="en-US" altLang="zh-CN" sz="2400" dirty="0">
                <a:ln w="0"/>
                <a:solidFill>
                  <a:srgbClr val="EB6E19"/>
                </a:solidFill>
                <a:effectLst>
                  <a:reflection blurRad="6350" stA="53000" endA="300" endPos="35500" dir="5400000" sy="-90000" algn="bl" rotWithShape="0"/>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FFT</a:t>
            </a:r>
          </a:p>
          <a:p>
            <a:pPr marL="285750" indent="-285750" algn="just">
              <a:lnSpc>
                <a:spcPct val="120000"/>
              </a:lnSpc>
              <a:buFont typeface="Wingdings" panose="05000000000000000000" pitchFamily="2" charset="2"/>
              <a:buChar char="u"/>
              <a:defRPr sz="1800"/>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Peak marking and list display</a:t>
            </a:r>
          </a:p>
          <a:p>
            <a:pPr marL="285750" indent="-285750" algn="just">
              <a:lnSpc>
                <a:spcPct val="120000"/>
              </a:lnSpc>
              <a:buFont typeface="Wingdings" panose="05000000000000000000" pitchFamily="2" charset="2"/>
              <a:buChar char="u"/>
              <a:defRPr sz="1800"/>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Easy to analyze disturbing noise in circuits</a:t>
            </a:r>
          </a:p>
          <a:p>
            <a:pPr marL="285750" indent="-285750" algn="just">
              <a:lnSpc>
                <a:spcPct val="120000"/>
              </a:lnSpc>
              <a:buFont typeface="Wingdings" panose="05000000000000000000" pitchFamily="2" charset="2"/>
              <a:buChar char="u"/>
              <a:defRPr sz="1800"/>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Perfect combination of time and frequency domain testing</a:t>
            </a:r>
            <a:endParaRPr lang="en-US" altLang="zh-CN" sz="2400" b="1" dirty="0">
              <a:solidFill>
                <a:srgbClr val="FFC000"/>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endParaRPr>
          </a:p>
        </p:txBody>
      </p:sp>
      <p:sp>
        <p:nvSpPr>
          <p:cNvPr id="53" name="文本框 52">
            <a:extLst>
              <a:ext uri="{FF2B5EF4-FFF2-40B4-BE49-F238E27FC236}">
                <a16:creationId xmlns:a16="http://schemas.microsoft.com/office/drawing/2014/main" id="{9A77212F-122C-270B-CEFE-2850F5046AAF}"/>
              </a:ext>
            </a:extLst>
          </p:cNvPr>
          <p:cNvSpPr txBox="1"/>
          <p:nvPr/>
        </p:nvSpPr>
        <p:spPr>
          <a:xfrm>
            <a:off x="702168" y="6202206"/>
            <a:ext cx="5307765" cy="461665"/>
          </a:xfrm>
          <a:prstGeom prst="rect">
            <a:avLst/>
          </a:prstGeom>
          <a:noFill/>
        </p:spPr>
        <p:txBody>
          <a:bodyPr wrap="square">
            <a:spAutoFit/>
          </a:bodyPr>
          <a:lstStyle/>
          <a:p>
            <a:r>
              <a:rPr lang="en-US" altLang="zh-CN" sz="1200" dirty="0">
                <a:solidFill>
                  <a:schemeClr val="bg1">
                    <a:lumMod val="6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standard</a:t>
            </a:r>
            <a:r>
              <a:rPr lang="zh-CN" altLang="en-US" sz="1200" dirty="0">
                <a:solidFill>
                  <a:schemeClr val="bg1">
                    <a:lumMod val="6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a:t>
            </a:r>
            <a:r>
              <a:rPr lang="en-US" altLang="zh-CN" sz="1200" dirty="0">
                <a:solidFill>
                  <a:schemeClr val="bg1">
                    <a:lumMod val="6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I2C, SPI, UART, CAN, LIN</a:t>
            </a:r>
          </a:p>
          <a:p>
            <a:r>
              <a:rPr lang="en-US" altLang="zh-CN" sz="1200" dirty="0">
                <a:solidFill>
                  <a:schemeClr val="bg1">
                    <a:lumMod val="6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optional</a:t>
            </a:r>
            <a:r>
              <a:rPr lang="zh-CN" altLang="en-US" sz="1200" dirty="0">
                <a:solidFill>
                  <a:schemeClr val="bg1">
                    <a:lumMod val="6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a:t>
            </a:r>
            <a:r>
              <a:rPr lang="en-US" altLang="zh-CN" sz="1200" dirty="0">
                <a:solidFill>
                  <a:schemeClr val="bg1">
                    <a:lumMod val="6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CAN FD, FlexRay, I2S, MIL-STD-1553B, SENT, Manchester</a:t>
            </a:r>
          </a:p>
        </p:txBody>
      </p:sp>
      <p:grpSp>
        <p:nvGrpSpPr>
          <p:cNvPr id="54" name="组合 53">
            <a:extLst>
              <a:ext uri="{FF2B5EF4-FFF2-40B4-BE49-F238E27FC236}">
                <a16:creationId xmlns:a16="http://schemas.microsoft.com/office/drawing/2014/main" id="{E6631282-78E1-F8C5-E209-AFFFCFFBB99D}"/>
              </a:ext>
            </a:extLst>
          </p:cNvPr>
          <p:cNvGrpSpPr/>
          <p:nvPr/>
        </p:nvGrpSpPr>
        <p:grpSpPr>
          <a:xfrm>
            <a:off x="2898000" y="4099167"/>
            <a:ext cx="756614" cy="711468"/>
            <a:chOff x="1386740" y="4165478"/>
            <a:chExt cx="756614" cy="711468"/>
          </a:xfrm>
        </p:grpSpPr>
        <p:sp>
          <p:nvSpPr>
            <p:cNvPr id="55" name="Shape 1259">
              <a:extLst>
                <a:ext uri="{FF2B5EF4-FFF2-40B4-BE49-F238E27FC236}">
                  <a16:creationId xmlns:a16="http://schemas.microsoft.com/office/drawing/2014/main" id="{B6957645-FE9A-53B5-C923-899C1ED46849}"/>
                </a:ext>
              </a:extLst>
            </p:cNvPr>
            <p:cNvSpPr/>
            <p:nvPr/>
          </p:nvSpPr>
          <p:spPr>
            <a:xfrm>
              <a:off x="1386740" y="4165478"/>
              <a:ext cx="696848" cy="71146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31750" cap="flat">
              <a:solidFill>
                <a:srgbClr val="003A8F"/>
              </a:solidFill>
              <a:miter lim="400000"/>
            </a:ln>
            <a:effectLst/>
          </p:spPr>
          <p:txBody>
            <a:bodyPr wrap="square" lIns="0" tIns="0" rIns="0" bIns="0" numCol="1" anchor="ctr">
              <a:noAutofit/>
            </a:bodyPr>
            <a:lstStyle/>
            <a:p>
              <a:pPr lvl="0">
                <a:defRPr sz="3200"/>
              </a:pPr>
              <a:endParaRPr sz="2770">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endParaRPr>
            </a:p>
          </p:txBody>
        </p:sp>
        <p:sp>
          <p:nvSpPr>
            <p:cNvPr id="56" name="Shape 1259">
              <a:extLst>
                <a:ext uri="{FF2B5EF4-FFF2-40B4-BE49-F238E27FC236}">
                  <a16:creationId xmlns:a16="http://schemas.microsoft.com/office/drawing/2014/main" id="{D6EC12B0-8057-65D4-E635-48C456216011}"/>
                </a:ext>
              </a:extLst>
            </p:cNvPr>
            <p:cNvSpPr/>
            <p:nvPr/>
          </p:nvSpPr>
          <p:spPr>
            <a:xfrm>
              <a:off x="1423148" y="4202711"/>
              <a:ext cx="624033" cy="6371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3A8F"/>
            </a:solidFill>
            <a:ln w="69850" cap="flat">
              <a:noFill/>
              <a:miter lim="400000"/>
            </a:ln>
            <a:effectLst/>
          </p:spPr>
          <p:txBody>
            <a:bodyPr wrap="square" lIns="0" tIns="0" rIns="0" bIns="0" numCol="1" anchor="ctr">
              <a:noAutofit/>
            </a:bodyPr>
            <a:lstStyle/>
            <a:p>
              <a:pPr lvl="0">
                <a:defRPr sz="3200"/>
              </a:pPr>
              <a:endParaRPr sz="2770">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endParaRPr>
            </a:p>
          </p:txBody>
        </p:sp>
        <p:sp>
          <p:nvSpPr>
            <p:cNvPr id="57" name="Shape 1260">
              <a:extLst>
                <a:ext uri="{FF2B5EF4-FFF2-40B4-BE49-F238E27FC236}">
                  <a16:creationId xmlns:a16="http://schemas.microsoft.com/office/drawing/2014/main" id="{E9ECC3AD-594B-B11D-1E59-4052D238E739}"/>
                </a:ext>
              </a:extLst>
            </p:cNvPr>
            <p:cNvSpPr/>
            <p:nvPr/>
          </p:nvSpPr>
          <p:spPr>
            <a:xfrm>
              <a:off x="1519813" y="4277328"/>
              <a:ext cx="623541" cy="512897"/>
            </a:xfrm>
            <a:prstGeom prst="rect">
              <a:avLst/>
            </a:prstGeom>
            <a:noFill/>
            <a:ln w="12700" cap="flat">
              <a:noFill/>
              <a:miter lim="400000"/>
            </a:ln>
            <a:effectLst/>
          </p:spPr>
          <p:txBody>
            <a:bodyPr wrap="square" lIns="0" tIns="0" rIns="0" bIns="0" numCol="1" anchor="t">
              <a:spAutoFit/>
            </a:bodyPr>
            <a:lstStyle>
              <a:lvl1pPr>
                <a:lnSpc>
                  <a:spcPct val="110000"/>
                </a:lnSpc>
                <a:defRPr sz="6500" b="1">
                  <a:solidFill>
                    <a:srgbClr val="FFFFFF"/>
                  </a:solidFill>
                  <a:latin typeface="BebasNeueBold"/>
                  <a:ea typeface="BebasNeueBold"/>
                  <a:cs typeface="BebasNeueBold"/>
                  <a:sym typeface="BebasNeueBold"/>
                </a:defRPr>
              </a:lvl1pPr>
            </a:lstStyle>
            <a:p>
              <a:pPr lvl="0">
                <a:defRPr sz="1800" b="0">
                  <a:solidFill>
                    <a:srgbClr val="000000"/>
                  </a:solidFill>
                </a:defRPr>
              </a:pPr>
              <a:r>
                <a:rPr sz="303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0</a:t>
              </a:r>
              <a:r>
                <a:rPr lang="en-US" sz="303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3</a:t>
              </a:r>
              <a:endParaRPr sz="303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endParaRPr>
            </a:p>
          </p:txBody>
        </p:sp>
      </p:grpSp>
      <p:sp>
        <p:nvSpPr>
          <p:cNvPr id="58" name="Shape 1258">
            <a:extLst>
              <a:ext uri="{FF2B5EF4-FFF2-40B4-BE49-F238E27FC236}">
                <a16:creationId xmlns:a16="http://schemas.microsoft.com/office/drawing/2014/main" id="{40663DB4-F896-881B-84F0-0744C30C3892}"/>
              </a:ext>
            </a:extLst>
          </p:cNvPr>
          <p:cNvSpPr/>
          <p:nvPr/>
        </p:nvSpPr>
        <p:spPr>
          <a:xfrm>
            <a:off x="664299" y="4793746"/>
            <a:ext cx="5383504" cy="1241687"/>
          </a:xfrm>
          <a:prstGeom prst="rect">
            <a:avLst/>
          </a:prstGeom>
          <a:ln w="12700">
            <a:miter lim="400000"/>
          </a:ln>
        </p:spPr>
        <p:txBody>
          <a:bodyPr wrap="square" lIns="0" tIns="0" rIns="0" bIns="0">
            <a:spAutoFit/>
          </a:bodyPr>
          <a:lstStyle/>
          <a:p>
            <a:pPr algn="ctr">
              <a:lnSpc>
                <a:spcPct val="130000"/>
              </a:lnSpc>
              <a:defRPr sz="1800"/>
            </a:pPr>
            <a:r>
              <a:rPr lang="en-US" altLang="zh-CN" sz="2400" dirty="0">
                <a:ln w="0"/>
                <a:solidFill>
                  <a:srgbClr val="003A8F"/>
                </a:solidFill>
                <a:effectLst>
                  <a:reflection blurRad="6350" stA="53000" endA="300" endPos="35500" dir="5400000" sy="-90000" algn="bl" rotWithShape="0"/>
                </a:effectLst>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rPr>
              <a:t>Protocol Decode</a:t>
            </a:r>
          </a:p>
          <a:p>
            <a:pPr marL="285750" lvl="0" indent="-285750" algn="just">
              <a:lnSpc>
                <a:spcPct val="120000"/>
              </a:lnSpc>
              <a:buFont typeface="Wingdings" panose="05000000000000000000" pitchFamily="2" charset="2"/>
              <a:buChar char="u"/>
              <a:defRPr sz="1800"/>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Stabilize waveforms and complete debugging</a:t>
            </a:r>
          </a:p>
          <a:p>
            <a:pPr marL="285750" lvl="0" indent="-285750" algn="just">
              <a:lnSpc>
                <a:spcPct val="120000"/>
              </a:lnSpc>
              <a:buFont typeface="Wingdings" panose="05000000000000000000" pitchFamily="2" charset="2"/>
              <a:buChar char="u"/>
              <a:defRPr sz="1800"/>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Include automotive, embedded, audio and other protocols</a:t>
            </a:r>
          </a:p>
          <a:p>
            <a:pPr marL="285750" lvl="0" indent="-285750" algn="just">
              <a:lnSpc>
                <a:spcPct val="120000"/>
              </a:lnSpc>
              <a:buFont typeface="Wingdings" panose="05000000000000000000" pitchFamily="2" charset="2"/>
              <a:buChar char="u"/>
              <a:defRPr sz="1800"/>
            </a:pPr>
            <a:r>
              <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Multiple forms of display decoding results</a:t>
            </a:r>
            <a:endParaRPr lang="en-US" altLang="zh-CN" sz="1400" dirty="0">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Arial" panose="020B0604020202020204" pitchFamily="34" charset="0"/>
            </a:endParaRPr>
          </a:p>
        </p:txBody>
      </p:sp>
      <p:sp>
        <p:nvSpPr>
          <p:cNvPr id="8" name="标题 3">
            <a:extLst>
              <a:ext uri="{FF2B5EF4-FFF2-40B4-BE49-F238E27FC236}">
                <a16:creationId xmlns:a16="http://schemas.microsoft.com/office/drawing/2014/main" id="{1D3D60D3-5CC1-191D-CAB5-23150367E261}"/>
              </a:ext>
            </a:extLst>
          </p:cNvPr>
          <p:cNvSpPr txBox="1">
            <a:spLocks/>
          </p:cNvSpPr>
          <p:nvPr/>
        </p:nvSpPr>
        <p:spPr>
          <a:xfrm>
            <a:off x="517092" y="193829"/>
            <a:ext cx="11157817" cy="660511"/>
          </a:xfrm>
          <a:prstGeom prst="rect">
            <a:avLst/>
          </a:prstGeom>
        </p:spPr>
        <p:txBody>
          <a:bodyPr vert="horz" lIns="0" tIns="0" rIns="0" bIns="0" rtlCol="0" anchor="ctr">
            <a:normAutofit lnSpcReduction="10000"/>
          </a:bodyPr>
          <a:lstStyle>
            <a:lvl1pPr algn="ctr" defTabSz="914400" rtl="0" eaLnBrk="1" latinLnBrk="0" hangingPunct="1">
              <a:lnSpc>
                <a:spcPct val="90000"/>
              </a:lnSpc>
              <a:spcBef>
                <a:spcPct val="0"/>
              </a:spcBef>
              <a:buNone/>
              <a:defRPr sz="4800" kern="1200">
                <a:solidFill>
                  <a:schemeClr val="bg1">
                    <a:lumMod val="50000"/>
                  </a:schemeClr>
                </a:solidFill>
                <a:latin typeface="+mj-lt"/>
                <a:ea typeface="+mj-ea"/>
                <a:cs typeface="+mj-cs"/>
              </a:defRPr>
            </a:lvl1pPr>
          </a:lstStyle>
          <a:p>
            <a:r>
              <a:rPr lang="en-US" altLang="zh-CN" dirty="0">
                <a:solidFill>
                  <a:schemeClr val="bg2">
                    <a:lumMod val="2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Feature Functions</a:t>
            </a:r>
            <a:endParaRPr lang="zh-CN" altLang="en-US" dirty="0">
              <a:solidFill>
                <a:schemeClr val="bg2">
                  <a:lumMod val="2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Tree>
    <p:extLst>
      <p:ext uri="{BB962C8B-B14F-4D97-AF65-F5344CB8AC3E}">
        <p14:creationId xmlns:p14="http://schemas.microsoft.com/office/powerpoint/2010/main" val="3752815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16.xml><?xml version="1.0" encoding="utf-8"?>
<p:tagLst xmlns:a="http://schemas.openxmlformats.org/drawingml/2006/main" xmlns:r="http://schemas.openxmlformats.org/officeDocument/2006/relationships" xmlns:p="http://schemas.openxmlformats.org/presentationml/2006/main">
  <p:tag name="PA" val="v3.0.1"/>
</p:tagLst>
</file>

<file path=ppt/tags/tag17.xml><?xml version="1.0" encoding="utf-8"?>
<p:tagLst xmlns:a="http://schemas.openxmlformats.org/drawingml/2006/main" xmlns:r="http://schemas.openxmlformats.org/officeDocument/2006/relationships" xmlns:p="http://schemas.openxmlformats.org/presentationml/2006/main">
  <p:tag name="PA" val="v3.0.1"/>
</p:tagLst>
</file>

<file path=ppt/tags/tag18.xml><?xml version="1.0" encoding="utf-8"?>
<p:tagLst xmlns:a="http://schemas.openxmlformats.org/drawingml/2006/main" xmlns:r="http://schemas.openxmlformats.org/officeDocument/2006/relationships" xmlns:p="http://schemas.openxmlformats.org/presentationml/2006/main">
  <p:tag name="PA" val="v3.0.1"/>
</p:tagLst>
</file>

<file path=ppt/tags/tag19.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PA" val="v3.0.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PA" val="v3.0.1"/>
</p:tagLst>
</file>

<file path=ppt/tags/tag23.xml><?xml version="1.0" encoding="utf-8"?>
<p:tagLst xmlns:a="http://schemas.openxmlformats.org/drawingml/2006/main" xmlns:r="http://schemas.openxmlformats.org/officeDocument/2006/relationships" xmlns:p="http://schemas.openxmlformats.org/presentationml/2006/main">
  <p:tag name="PA" val="v3.0.1"/>
</p:tagLst>
</file>

<file path=ppt/tags/tag24.xml><?xml version="1.0" encoding="utf-8"?>
<p:tagLst xmlns:a="http://schemas.openxmlformats.org/drawingml/2006/main" xmlns:r="http://schemas.openxmlformats.org/officeDocument/2006/relationships" xmlns:p="http://schemas.openxmlformats.org/presentationml/2006/main">
  <p:tag name="PA" val="v3.0.1"/>
</p:tagLst>
</file>

<file path=ppt/tags/tag25.xml><?xml version="1.0" encoding="utf-8"?>
<p:tagLst xmlns:a="http://schemas.openxmlformats.org/drawingml/2006/main" xmlns:r="http://schemas.openxmlformats.org/officeDocument/2006/relationships" xmlns:p="http://schemas.openxmlformats.org/presentationml/2006/main">
  <p:tag name="PA" val="v3.0.1"/>
</p:tagLst>
</file>

<file path=ppt/tags/tag26.xml><?xml version="1.0" encoding="utf-8"?>
<p:tagLst xmlns:a="http://schemas.openxmlformats.org/drawingml/2006/main" xmlns:r="http://schemas.openxmlformats.org/officeDocument/2006/relationships" xmlns:p="http://schemas.openxmlformats.org/presentationml/2006/main">
  <p:tag name="PA" val="v3.0.1"/>
</p:tagLst>
</file>

<file path=ppt/tags/tag27.xml><?xml version="1.0" encoding="utf-8"?>
<p:tagLst xmlns:a="http://schemas.openxmlformats.org/drawingml/2006/main" xmlns:r="http://schemas.openxmlformats.org/officeDocument/2006/relationships" xmlns:p="http://schemas.openxmlformats.org/presentationml/2006/main">
  <p:tag name="PA" val="v3.0.1"/>
</p:tagLst>
</file>

<file path=ppt/tags/tag28.xml><?xml version="1.0" encoding="utf-8"?>
<p:tagLst xmlns:a="http://schemas.openxmlformats.org/drawingml/2006/main" xmlns:r="http://schemas.openxmlformats.org/officeDocument/2006/relationships" xmlns:p="http://schemas.openxmlformats.org/presentationml/2006/main">
  <p:tag name="PA" val="v3.0.1"/>
</p:tagLst>
</file>

<file path=ppt/tags/tag29.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30.xml><?xml version="1.0" encoding="utf-8"?>
<p:tagLst xmlns:a="http://schemas.openxmlformats.org/drawingml/2006/main" xmlns:r="http://schemas.openxmlformats.org/officeDocument/2006/relationships" xmlns:p="http://schemas.openxmlformats.org/presentationml/2006/main">
  <p:tag name="PA" val="v3.0.1"/>
</p:tagLst>
</file>

<file path=ppt/tags/tag31.xml><?xml version="1.0" encoding="utf-8"?>
<p:tagLst xmlns:a="http://schemas.openxmlformats.org/drawingml/2006/main" xmlns:r="http://schemas.openxmlformats.org/officeDocument/2006/relationships" xmlns:p="http://schemas.openxmlformats.org/presentationml/2006/main">
  <p:tag name="PA" val="v3.0.1"/>
</p:tagLst>
</file>

<file path=ppt/tags/tag32.xml><?xml version="1.0" encoding="utf-8"?>
<p:tagLst xmlns:a="http://schemas.openxmlformats.org/drawingml/2006/main" xmlns:r="http://schemas.openxmlformats.org/officeDocument/2006/relationships" xmlns:p="http://schemas.openxmlformats.org/presentationml/2006/main">
  <p:tag name="PA" val="v3.0.1"/>
</p:tagLst>
</file>

<file path=ppt/tags/tag33.xml><?xml version="1.0" encoding="utf-8"?>
<p:tagLst xmlns:a="http://schemas.openxmlformats.org/drawingml/2006/main" xmlns:r="http://schemas.openxmlformats.org/officeDocument/2006/relationships" xmlns:p="http://schemas.openxmlformats.org/presentationml/2006/main">
  <p:tag name="PA" val="v3.0.1"/>
</p:tagLst>
</file>

<file path=ppt/tags/tag34.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1034</TotalTime>
  <Words>1953</Words>
  <Application>Microsoft Office PowerPoint</Application>
  <PresentationFormat>宽屏</PresentationFormat>
  <Paragraphs>326</Paragraphs>
  <Slides>18</Slides>
  <Notes>12</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18</vt:i4>
      </vt:variant>
    </vt:vector>
  </HeadingPairs>
  <TitlesOfParts>
    <vt:vector size="32" baseType="lpstr">
      <vt:lpstr>阿里巴巴普惠体 M</vt:lpstr>
      <vt:lpstr>阿里巴巴普惠体 R</vt:lpstr>
      <vt:lpstr>等线</vt:lpstr>
      <vt:lpstr>等线 Light</vt:lpstr>
      <vt:lpstr>微软雅黑</vt:lpstr>
      <vt:lpstr>Arial</vt:lpstr>
      <vt:lpstr>Calibri</vt:lpstr>
      <vt:lpstr>Calibri Light</vt:lpstr>
      <vt:lpstr>Century Gothic</vt:lpstr>
      <vt:lpstr>Lato</vt:lpstr>
      <vt:lpstr>Tahoma</vt:lpstr>
      <vt:lpstr>Wingdings</vt:lpstr>
      <vt:lpstr>Office 主题​​</vt:lpstr>
      <vt:lpstr>Office Theme</vt:lpstr>
      <vt:lpstr>PowerPoint 演示文稿</vt:lpstr>
      <vt:lpstr>PowerPoint 演示文稿</vt:lpstr>
      <vt:lpstr>PowerPoint 演示文稿</vt:lpstr>
      <vt:lpstr>PowerPoint 演示文稿</vt:lpstr>
      <vt:lpstr>Main Specifications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Markets-唐满丽</dc:creator>
  <cp:lastModifiedBy>Markets-唐满丽</cp:lastModifiedBy>
  <cp:revision>14</cp:revision>
  <dcterms:created xsi:type="dcterms:W3CDTF">2023-12-18T07:55:45Z</dcterms:created>
  <dcterms:modified xsi:type="dcterms:W3CDTF">2024-01-24T08:25:37Z</dcterms:modified>
</cp:coreProperties>
</file>