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4" r:id="rId3"/>
    <p:sldMasterId id="2147483668" r:id="rId4"/>
  </p:sldMasterIdLst>
  <p:notesMasterIdLst>
    <p:notesMasterId r:id="rId46"/>
  </p:notesMasterIdLst>
  <p:sldIdLst>
    <p:sldId id="409" r:id="rId5"/>
    <p:sldId id="631" r:id="rId6"/>
    <p:sldId id="636" r:id="rId7"/>
    <p:sldId id="635" r:id="rId8"/>
    <p:sldId id="654" r:id="rId9"/>
    <p:sldId id="655" r:id="rId10"/>
    <p:sldId id="656" r:id="rId11"/>
    <p:sldId id="558" r:id="rId12"/>
    <p:sldId id="657" r:id="rId13"/>
    <p:sldId id="660" r:id="rId14"/>
    <p:sldId id="659" r:id="rId15"/>
    <p:sldId id="661" r:id="rId16"/>
    <p:sldId id="664" r:id="rId17"/>
    <p:sldId id="665" r:id="rId18"/>
    <p:sldId id="620" r:id="rId19"/>
    <p:sldId id="625" r:id="rId20"/>
    <p:sldId id="624" r:id="rId21"/>
    <p:sldId id="592" r:id="rId22"/>
    <p:sldId id="623" r:id="rId23"/>
    <p:sldId id="670" r:id="rId24"/>
    <p:sldId id="666" r:id="rId25"/>
    <p:sldId id="669" r:id="rId26"/>
    <p:sldId id="668" r:id="rId27"/>
    <p:sldId id="667" r:id="rId28"/>
    <p:sldId id="676" r:id="rId29"/>
    <p:sldId id="675" r:id="rId30"/>
    <p:sldId id="677" r:id="rId31"/>
    <p:sldId id="674" r:id="rId32"/>
    <p:sldId id="673" r:id="rId33"/>
    <p:sldId id="672" r:id="rId34"/>
    <p:sldId id="671" r:id="rId35"/>
    <p:sldId id="622" r:id="rId36"/>
    <p:sldId id="678" r:id="rId37"/>
    <p:sldId id="626" r:id="rId38"/>
    <p:sldId id="627" r:id="rId39"/>
    <p:sldId id="629" r:id="rId40"/>
    <p:sldId id="630" r:id="rId41"/>
    <p:sldId id="679" r:id="rId42"/>
    <p:sldId id="643" r:id="rId43"/>
    <p:sldId id="645" r:id="rId44"/>
    <p:sldId id="646" r:id="rId45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BCEE956D-6E8C-4840-8813-A397CEF95E2E}">
          <p14:sldIdLst>
            <p14:sldId id="409"/>
            <p14:sldId id="631"/>
            <p14:sldId id="636"/>
            <p14:sldId id="635"/>
            <p14:sldId id="654"/>
            <p14:sldId id="655"/>
            <p14:sldId id="656"/>
            <p14:sldId id="558"/>
            <p14:sldId id="657"/>
            <p14:sldId id="660"/>
            <p14:sldId id="659"/>
            <p14:sldId id="661"/>
            <p14:sldId id="664"/>
            <p14:sldId id="665"/>
            <p14:sldId id="620"/>
            <p14:sldId id="625"/>
            <p14:sldId id="624"/>
            <p14:sldId id="592"/>
            <p14:sldId id="623"/>
            <p14:sldId id="670"/>
            <p14:sldId id="666"/>
            <p14:sldId id="669"/>
            <p14:sldId id="668"/>
            <p14:sldId id="667"/>
            <p14:sldId id="676"/>
            <p14:sldId id="675"/>
            <p14:sldId id="677"/>
            <p14:sldId id="674"/>
            <p14:sldId id="673"/>
            <p14:sldId id="672"/>
            <p14:sldId id="671"/>
            <p14:sldId id="622"/>
            <p14:sldId id="678"/>
            <p14:sldId id="626"/>
            <p14:sldId id="627"/>
            <p14:sldId id="629"/>
            <p14:sldId id="630"/>
            <p14:sldId id="679"/>
            <p14:sldId id="643"/>
            <p14:sldId id="645"/>
            <p14:sldId id="64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61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ALES-曾坤强" initials="S" lastIdx="13" clrIdx="0">
    <p:extLst>
      <p:ext uri="{19B8F6BF-5375-455C-9EA6-DF929625EA0E}">
        <p15:presenceInfo xmlns:p15="http://schemas.microsoft.com/office/powerpoint/2012/main" userId="S-1-5-21-1311520706-2441795889-1750776126-1324" providerId="AD"/>
      </p:ext>
    </p:extLst>
  </p:cmAuthor>
  <p:cmAuthor id="2" name="Thomas Rottach" initials="TR" lastIdx="6" clrIdx="1">
    <p:extLst>
      <p:ext uri="{19B8F6BF-5375-455C-9EA6-DF929625EA0E}">
        <p15:presenceInfo xmlns:p15="http://schemas.microsoft.com/office/powerpoint/2012/main" userId="6f3074e49f43982d" providerId="Windows Live"/>
      </p:ext>
    </p:extLst>
  </p:cmAuthor>
  <p:cmAuthor id="3" name="Derek Song" initials="D.S." lastIdx="8" clrIdx="2">
    <p:extLst>
      <p:ext uri="{19B8F6BF-5375-455C-9EA6-DF929625EA0E}">
        <p15:presenceInfo xmlns:p15="http://schemas.microsoft.com/office/powerpoint/2012/main" userId="Derek Song" providerId="None"/>
      </p:ext>
    </p:extLst>
  </p:cmAuthor>
  <p:cmAuthor id="4" name="Patrik Gold" initials="PG" lastIdx="8" clrIdx="3">
    <p:extLst>
      <p:ext uri="{19B8F6BF-5375-455C-9EA6-DF929625EA0E}">
        <p15:presenceInfo xmlns:p15="http://schemas.microsoft.com/office/powerpoint/2012/main" userId="179bc8f1580e072a" providerId="Windows Live"/>
      </p:ext>
    </p:extLst>
  </p:cmAuthor>
  <p:cmAuthor id="5" name="Microsoft 帐户" initials="M帐" lastIdx="1" clrIdx="4">
    <p:extLst>
      <p:ext uri="{19B8F6BF-5375-455C-9EA6-DF929625EA0E}">
        <p15:presenceInfo xmlns:p15="http://schemas.microsoft.com/office/powerpoint/2012/main" userId="1775e912637ac175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3B90"/>
    <a:srgbClr val="BEBEBE"/>
    <a:srgbClr val="F2F2F2"/>
    <a:srgbClr val="00374A"/>
    <a:srgbClr val="FF6600"/>
    <a:srgbClr val="034694"/>
    <a:srgbClr val="163479"/>
    <a:srgbClr val="C0C0C0"/>
    <a:srgbClr val="959BA1"/>
    <a:srgbClr val="0070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509" autoAdjust="0"/>
    <p:restoredTop sz="94080" autoAdjust="0"/>
  </p:normalViewPr>
  <p:slideViewPr>
    <p:cSldViewPr snapToGrid="0" showGuides="1">
      <p:cViewPr varScale="1">
        <p:scale>
          <a:sx n="70" d="100"/>
          <a:sy n="70" d="100"/>
        </p:scale>
        <p:origin x="528" y="40"/>
      </p:cViewPr>
      <p:guideLst>
        <p:guide orient="horz" pos="1661"/>
        <p:guide pos="3840"/>
      </p:guideLst>
    </p:cSldViewPr>
  </p:slideViewPr>
  <p:notesTextViewPr>
    <p:cViewPr>
      <p:scale>
        <a:sx n="66" d="100"/>
        <a:sy n="66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commentAuthors" Target="commentAuthors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EE023F-8882-4CF3-9BDF-2A84E9C1A70C}" type="datetimeFigureOut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C38725-88B0-4898-8583-8FBE9EABD7B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1427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49361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922553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7807657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03245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9890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7478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589901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76040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177291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2501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737958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694945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21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75360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48333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396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24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06161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3991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2255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8588270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95940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2216656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5117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0889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39038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117279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592165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17760037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284925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956130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4652638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38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234656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41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274375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588651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905213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31264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12D3BA-B012-44C9-8F0B-3EFD3D82FF3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85178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目录字体放大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C38725-88B0-4898-8583-8FBE9EABD7B3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2931641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4C0232-94FA-4EBE-BB9B-79FBE486032D}" type="slidenum">
              <a:rPr lang="zh-CN" altLang="en-US" smtClean="0">
                <a:solidFill>
                  <a:prstClr val="black"/>
                </a:solidFill>
              </a:rPr>
              <a:pPr/>
              <a:t>10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017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2D853-FEB1-4293-98A5-4C0676459D6A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32401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58901-601B-4090-A6B2-75FF5852EB58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8686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9A23D8-5A5A-4748-BAC5-84A2607321D4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8913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51AECA3-64EE-4D54-9D34-2C98161932F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47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6E9F06D-7819-4873-907A-9F6215E6F5A7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50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1EF03D-C05E-4F5C-A86E-0DCD1591950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86365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F1CAE8-05F4-4F1E-AF40-6313E6831750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07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66A2E72-EF0D-4180-B789-DC2C8D81A8A3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2201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86164E2-2CF0-4134-BA2D-B5DAF8529C98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2316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3533F8E0-8434-4829-995E-A9B62F7F28FA}" type="datetime1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2022/5/25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r>
              <a:rPr lang="en-US" altLang="zh-CN" dirty="0">
                <a:solidFill>
                  <a:prstClr val="black"/>
                </a:solidFill>
              </a:rPr>
              <a:t>Company Confidential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阿里巴巴普惠体 B" panose="00020600040101010101" pitchFamily="18" charset="-122"/>
                <a:ea typeface="阿里巴巴普惠体 B" panose="00020600040101010101" pitchFamily="18" charset="-122"/>
                <a:cs typeface="阿里巴巴普惠体 B" panose="00020600040101010101" pitchFamily="18" charset="-122"/>
              </a:defRPr>
            </a:lvl1pPr>
          </a:lstStyle>
          <a:p>
            <a:pPr>
              <a:defRPr/>
            </a:pPr>
            <a:fld id="{FAB2F72D-0145-4728-BBF6-AFA599DFD9DE}" type="slidenum">
              <a:rPr lang="zh-CN" altLang="en-US" smtClean="0">
                <a:solidFill>
                  <a:prstClr val="black"/>
                </a:solidFill>
              </a:rPr>
              <a:pPr>
                <a:defRPr/>
              </a:pPr>
              <a:t>‹#›</a:t>
            </a:fld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5" name="同侧圆角矩形 4"/>
          <p:cNvSpPr/>
          <p:nvPr userDrawn="1"/>
        </p:nvSpPr>
        <p:spPr>
          <a:xfrm rot="10800000">
            <a:off x="9560175" y="0"/>
            <a:ext cx="2178968" cy="682388"/>
          </a:xfrm>
          <a:prstGeom prst="round2Same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4568" r="17448"/>
          <a:stretch/>
        </p:blipFill>
        <p:spPr>
          <a:xfrm>
            <a:off x="9678823" y="66675"/>
            <a:ext cx="1922547" cy="428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13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FEFF4C-A180-4E92-B1FD-B8CA7C38AAFD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3A90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srgbClr val="003A90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003A90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560" y="6356351"/>
            <a:ext cx="2277211" cy="4184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245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ED94DC-9E7A-46DB-8DF8-B27DAC652605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8752262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8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F9CB4AF-FFF4-43B9-8363-5C754742BA8F}" type="datetime1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2022/5/25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6143" y="6356351"/>
            <a:ext cx="3859715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t>Company Confidential</a:t>
            </a: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150" y="6356351"/>
            <a:ext cx="284517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AB2F72D-0145-4728-BBF6-AFA599DFD9DE}" type="slidenum">
              <a:rPr kumimoji="0" lang="zh-CN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08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0F4227-F096-45DB-8626-1D2985968BD8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45629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75CF24-550B-4596-9A8F-6ED2491066AB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71679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620F05-E5AF-4D7D-B4CF-6286FDCD2B38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502148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F853CF3-D1BD-4626-AF9F-89EBF7501A3C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05311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8B97B4-EC17-4B2C-BF22-BF5F4E4CAE24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023180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EE001-C6FF-4982-A07F-FDBBED5A1A7E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68024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D19568-5FAE-4BF8-8CB1-3A062AB458C5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43205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1BB824-6938-45E2-BDBE-B2DB39901A67}" type="datetime1">
              <a:rPr lang="zh-CN" altLang="en-US" smtClean="0"/>
              <a:t>2022/5/25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altLang="zh-CN"/>
              <a:t>Company Confidential</a:t>
            </a: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34E87C-B7D6-4E82-9712-561F6C03376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90986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71447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1361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 rot="10800000">
            <a:off x="-6898" y="0"/>
            <a:ext cx="12198898" cy="6868666"/>
          </a:xfrm>
          <a:prstGeom prst="rect">
            <a:avLst/>
          </a:prstGeom>
          <a:gradFill flip="none" rotWithShape="1">
            <a:gsLst>
              <a:gs pos="100000">
                <a:schemeClr val="bg1">
                  <a:lumMod val="75000"/>
                </a:schemeClr>
              </a:gs>
              <a:gs pos="48000">
                <a:schemeClr val="bg1">
                  <a:lumMod val="95000"/>
                </a:schemeClr>
              </a:gs>
              <a:gs pos="0">
                <a:schemeClr val="bg1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8293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2.pn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4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4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6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8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2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53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5" y="0"/>
            <a:ext cx="1218838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4043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3170" y="2533944"/>
            <a:ext cx="22645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</a:t>
            </a:r>
            <a:r>
              <a:rPr lang="en-US" altLang="zh-C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TWO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02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4371033" y="3281397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066902" y="3461425"/>
            <a:ext cx="931221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altLang="zh-CN" sz="60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Differences </a:t>
            </a:r>
            <a:r>
              <a:rPr lang="en-US" altLang="zh-CN" sz="32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Between </a:t>
            </a:r>
            <a:r>
              <a:rPr lang="en-US" altLang="zh-CN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</a:t>
            </a:r>
            <a:r>
              <a:rPr lang="en-US" altLang="zh-CN" sz="32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altLang="zh-CN" sz="32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</a:t>
            </a:r>
            <a:endParaRPr lang="de-DE" altLang="zh-CN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0742" y="4791425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Value In Electronic  Test &amp; Measurement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715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0"/>
          <p:cNvSpPr txBox="1"/>
          <p:nvPr/>
        </p:nvSpPr>
        <p:spPr>
          <a:xfrm>
            <a:off x="447261" y="404908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Lower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Baseline Noise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224" y="1254542"/>
            <a:ext cx="9919799" cy="503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777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68432" y="916146"/>
            <a:ext cx="10045567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zh-CN" altLang="en-US" sz="1400" dirty="0"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Waveform details become more visible, quantization noise is reduced, and measurement accuracy improves with additional vertical bits </a:t>
            </a:r>
          </a:p>
        </p:txBody>
      </p:sp>
      <p:sp>
        <p:nvSpPr>
          <p:cNvPr id="3" name="矩形 2"/>
          <p:cNvSpPr/>
          <p:nvPr/>
        </p:nvSpPr>
        <p:spPr>
          <a:xfrm>
            <a:off x="468432" y="169788"/>
            <a:ext cx="9060580" cy="7463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ADC Resolution – Comparison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vs.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8-bit </a:t>
            </a:r>
            <a:endParaRPr lang="zh-CN" altLang="en-US" sz="3200" b="1" dirty="0">
              <a:solidFill>
                <a:schemeClr val="accent6"/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88169" y="5005370"/>
            <a:ext cx="36608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resolution allows ripple signal to be seen above the noise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6012581" y="5143869"/>
            <a:ext cx="377631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2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Ripple hidden in noise of the signal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973" y="2384789"/>
            <a:ext cx="8985929" cy="2644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08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矩形 11"/>
          <p:cNvSpPr/>
          <p:nvPr/>
        </p:nvSpPr>
        <p:spPr>
          <a:xfrm>
            <a:off x="476334" y="258789"/>
            <a:ext cx="555049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Viewing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signal details</a:t>
            </a:r>
          </a:p>
        </p:txBody>
      </p:sp>
      <p:sp>
        <p:nvSpPr>
          <p:cNvPr id="13" name="矩形 12"/>
          <p:cNvSpPr/>
          <p:nvPr/>
        </p:nvSpPr>
        <p:spPr>
          <a:xfrm>
            <a:off x="476334" y="1188306"/>
            <a:ext cx="1034074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figure below shows the MOSFET signals in a switching power supply test application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476334" y="1557638"/>
            <a:ext cx="512191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Users needs to see VDS saturation voltage drop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6157991" y="2368791"/>
            <a:ext cx="539055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dirty="0"/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8-bit oscilloscope shows blurred saturation voltage trace, details are buried in quantization noise </a:t>
            </a:r>
          </a:p>
        </p:txBody>
      </p:sp>
      <p:sp>
        <p:nvSpPr>
          <p:cNvPr id="16" name="矩形 15"/>
          <p:cNvSpPr/>
          <p:nvPr/>
        </p:nvSpPr>
        <p:spPr>
          <a:xfrm>
            <a:off x="1682881" y="5596387"/>
            <a:ext cx="41974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clearly shows details of saturation voltage </a:t>
            </a: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784" y="2153328"/>
            <a:ext cx="5404044" cy="2622270"/>
          </a:xfrm>
          <a:prstGeom prst="rect">
            <a:avLst/>
          </a:prstGeom>
        </p:spPr>
      </p:pic>
      <p:sp>
        <p:nvSpPr>
          <p:cNvPr id="11" name="TextBox 24">
            <a:extLst>
              <a:ext uri="{FF2B5EF4-FFF2-40B4-BE49-F238E27FC236}">
                <a16:creationId xmlns:a16="http://schemas.microsoft.com/office/drawing/2014/main" xmlns="" id="{E661D3FE-8AD0-4209-9AE8-5A8D47613E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3504" y="2479396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80378" y="3689562"/>
            <a:ext cx="5403221" cy="2686039"/>
          </a:xfrm>
          <a:prstGeom prst="rect">
            <a:avLst/>
          </a:prstGeom>
        </p:spPr>
      </p:pic>
      <p:grpSp>
        <p:nvGrpSpPr>
          <p:cNvPr id="7" name="Group 22">
            <a:extLst>
              <a:ext uri="{FF2B5EF4-FFF2-40B4-BE49-F238E27FC236}">
                <a16:creationId xmlns:a16="http://schemas.microsoft.com/office/drawing/2014/main" xmlns="" id="{27E2755C-D4C5-4FEA-B67D-2195C615119D}"/>
              </a:ext>
            </a:extLst>
          </p:cNvPr>
          <p:cNvGrpSpPr>
            <a:grpSpLocks/>
          </p:cNvGrpSpPr>
          <p:nvPr/>
        </p:nvGrpSpPr>
        <p:grpSpPr bwMode="auto">
          <a:xfrm>
            <a:off x="7525966" y="3831165"/>
            <a:ext cx="2060932" cy="2350698"/>
            <a:chOff x="4827088" y="2208166"/>
            <a:chExt cx="2118749" cy="2219227"/>
          </a:xfrm>
        </p:grpSpPr>
        <p:sp>
          <p:nvSpPr>
            <p:cNvPr id="9" name="TextBox 24">
              <a:extLst>
                <a:ext uri="{FF2B5EF4-FFF2-40B4-BE49-F238E27FC236}">
                  <a16:creationId xmlns:a16="http://schemas.microsoft.com/office/drawing/2014/main" xmlns="" id="{0190C8DE-71EC-469B-B7AA-07D93DE4650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656289" y="2208166"/>
              <a:ext cx="1289548" cy="3809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defRPr>
              </a:lvl9pPr>
            </a:lstStyle>
            <a:p>
              <a:pPr eaLnBrk="1" hangingPunct="1"/>
              <a:r>
                <a:rPr lang="en-US" altLang="zh-CN" sz="2400" dirty="0">
                  <a:solidFill>
                    <a:schemeClr val="bg1"/>
                  </a:solidFill>
                  <a:ea typeface="宋体" panose="02010600030101010101" pitchFamily="2" charset="-122"/>
                </a:rPr>
                <a:t>12-Bit </a:t>
              </a:r>
            </a:p>
          </p:txBody>
        </p:sp>
        <p:cxnSp>
          <p:nvCxnSpPr>
            <p:cNvPr id="10" name="Straight Arrow Connector 25">
              <a:extLst>
                <a:ext uri="{FF2B5EF4-FFF2-40B4-BE49-F238E27FC236}">
                  <a16:creationId xmlns:a16="http://schemas.microsoft.com/office/drawing/2014/main" xmlns="" id="{B4C2119A-EC39-456B-88FE-DA332D7755F1}"/>
                </a:ext>
              </a:extLst>
            </p:cNvPr>
            <p:cNvCxnSpPr/>
            <p:nvPr/>
          </p:nvCxnSpPr>
          <p:spPr>
            <a:xfrm>
              <a:off x="4827088" y="4094301"/>
              <a:ext cx="440349" cy="333092"/>
            </a:xfrm>
            <a:prstGeom prst="straightConnector1">
              <a:avLst/>
            </a:prstGeom>
            <a:ln w="28575">
              <a:solidFill>
                <a:schemeClr val="bg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4770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7943" y="2529390"/>
            <a:ext cx="261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</a:t>
            </a:r>
            <a:r>
              <a:rPr lang="en-US" altLang="zh-C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THREE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03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4371033" y="3281397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3989899" y="3652652"/>
            <a:ext cx="9312214" cy="1508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r>
              <a:rPr lang="en-US" altLang="zh-CN" sz="60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Brief </a:t>
            </a:r>
            <a:r>
              <a:rPr lang="en-US" altLang="zh-CN" sz="6000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Intro</a:t>
            </a:r>
            <a:r>
              <a:rPr lang="en-US" altLang="zh-CN" sz="60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duction</a:t>
            </a:r>
            <a:endParaRPr lang="de-DE" altLang="zh-CN" sz="60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228600"/>
            <a:endParaRPr lang="de-DE" altLang="zh-CN" sz="3200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0742" y="4791425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Value In Electronic  Test &amp; Measurement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7755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524305" y="351954"/>
            <a:ext cx="89950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SDS2000X HD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Resolution 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4500" y="2290315"/>
            <a:ext cx="6747711" cy="4498474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610672" y="1192999"/>
            <a:ext cx="10422418" cy="55957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ADC resolution, enhanced resolution to 15 bit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100 MHz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200 MHz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，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350 MHz (upgradable to 500 MHz)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models</a:t>
            </a:r>
            <a:endParaRPr lang="zh-CN" altLang="en-US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457051" lvl="1" indent="-457051"/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Front ends with 70 </a:t>
            </a:r>
            <a:r>
              <a:rPr lang="en-US" altLang="zh-CN" sz="1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μVrms</a:t>
            </a: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noise floor @ 500 MHz bandwidth and 0.5% DC gain accuracy 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Deep Record Length 0f 200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Mpts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Large 10.1” TFT-LCD display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Capacitive touch screen supports multi-touch gestures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Automatic measurements on 50+ parameters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Search &amp; Navigate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Segmented acquisition (Sequence) mode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History-Waveform playback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MSO function 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Bode Plot</a:t>
            </a:r>
          </a:p>
          <a:p>
            <a:pPr lvl="0"/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Built-in web server supports remote control</a:t>
            </a:r>
            <a:endParaRPr lang="zh-CN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FFT-2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Mpts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 analysis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Serial bus triggering and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decoder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617622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1"/>
          <p:cNvSpPr txBox="1">
            <a:spLocks/>
          </p:cNvSpPr>
          <p:nvPr/>
        </p:nvSpPr>
        <p:spPr>
          <a:xfrm>
            <a:off x="0" y="481263"/>
            <a:ext cx="6878471" cy="114264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SDS2000X 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HD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Main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Specs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graphicFrame>
        <p:nvGraphicFramePr>
          <p:cNvPr id="7" name="表格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8225073"/>
              </p:ext>
            </p:extLst>
          </p:nvPr>
        </p:nvGraphicFramePr>
        <p:xfrm>
          <a:off x="749192" y="1729787"/>
          <a:ext cx="10153934" cy="3496280"/>
        </p:xfrm>
        <a:graphic>
          <a:graphicData uri="http://schemas.openxmlformats.org/drawingml/2006/table">
            <a:tbl>
              <a:tblPr/>
              <a:tblGrid>
                <a:gridCol w="206839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31625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04143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90928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16200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2198573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7179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Model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Bandwidth 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Channel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Sampling Rate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Memory Depth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Screen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SDS2104X HD</a:t>
                      </a:r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100 MHz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GSa/s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Mpts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10.1</a:t>
                      </a:r>
                      <a:r>
                        <a:rPr lang="zh-CN" altLang="en-US" sz="1600" b="0" i="0" u="none" strike="noStrike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altLang="zh-CN" sz="1600" b="0" i="0" u="none" strike="noStrike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inch</a:t>
                      </a:r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</a:p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Touch </a:t>
                      </a:r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Screen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SDS2204X HD</a:t>
                      </a:r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00 </a:t>
                      </a:r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GSa/s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Mpts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67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SDS2354X HD</a:t>
                      </a:r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350 </a:t>
                      </a:r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MHz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 GSa/s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Mpts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71798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SDS2354X HD can be upgraded to 500 MHz </a:t>
                      </a:r>
                      <a:r>
                        <a:rPr lang="en-US" sz="1600" b="0" i="0" u="none" strike="noStrike" baseline="0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smtClean="0">
                          <a:solidFill>
                            <a:schemeClr val="tx1">
                              <a:lumMod val="50000"/>
                              <a:lumOff val="50000"/>
                            </a:schemeClr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by license</a:t>
                      </a:r>
                      <a:endParaRPr lang="en-US" sz="1600" b="0" i="0" u="none" strike="noStrike" dirty="0">
                        <a:solidFill>
                          <a:schemeClr val="tx1">
                            <a:lumMod val="50000"/>
                            <a:lumOff val="50000"/>
                          </a:schemeClr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26330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349650" y="558911"/>
            <a:ext cx="84768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altLang="zh-CN" sz="32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10.1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"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large screen 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display with multi-touch</a:t>
            </a:r>
            <a:endParaRPr kumimoji="0" lang="zh-CN" alt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3311" y="1482291"/>
            <a:ext cx="7948061" cy="5298707"/>
          </a:xfrm>
          <a:prstGeom prst="rect">
            <a:avLst/>
          </a:prstGeom>
        </p:spPr>
      </p:pic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13280" y="2126648"/>
            <a:ext cx="6108901" cy="3379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touch screen greatly facilitates the following operations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Channel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Trigger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settings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Math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Parameter measurement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Advanced multi-touch display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Stretch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zoom operation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Finger drag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1555507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739573" y="518773"/>
            <a:ext cx="8242435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Zone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Trigger</a:t>
            </a: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3200" dirty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Quickly define trigger zones and isolate faults using the touch screen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0" name="图片 9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73" y="2063365"/>
            <a:ext cx="6620545" cy="3769543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7732228" y="2723414"/>
            <a:ext cx="3846964" cy="24549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Traditional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trigger types can take time to configure for complex trigger conditions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With Zone Triggering, simply draw a zone and select Intersect or Not Intersect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81619167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标题 1"/>
          <p:cNvSpPr txBox="1">
            <a:spLocks/>
          </p:cNvSpPr>
          <p:nvPr/>
        </p:nvSpPr>
        <p:spPr>
          <a:xfrm>
            <a:off x="569432" y="216486"/>
            <a:ext cx="8114096" cy="1080961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Advanced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Math Functions</a:t>
            </a:r>
            <a: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Calculate power, energy, and more using the powerful equation editor</a:t>
            </a:r>
            <a:endParaRPr lang="zh-CN" altLang="en-US" sz="18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432" y="1519154"/>
            <a:ext cx="5966122" cy="101705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7278" y="2979563"/>
            <a:ext cx="1085850" cy="523875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44504" y="2979563"/>
            <a:ext cx="4591050" cy="51435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9432" y="3715620"/>
            <a:ext cx="5966122" cy="2951879"/>
          </a:xfrm>
          <a:prstGeom prst="rect">
            <a:avLst/>
          </a:prstGeom>
        </p:spPr>
      </p:pic>
      <p:sp>
        <p:nvSpPr>
          <p:cNvPr id="9" name="内容占位符 2"/>
          <p:cNvSpPr txBox="1">
            <a:spLocks/>
          </p:cNvSpPr>
          <p:nvPr/>
        </p:nvSpPr>
        <p:spPr bwMode="auto">
          <a:xfrm>
            <a:off x="7088682" y="2237547"/>
            <a:ext cx="4942898" cy="3604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No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differential probe? 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     No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problem. Simply use the subtract </a:t>
            </a:r>
            <a:endParaRPr lang="en-US" altLang="zh-CN" dirty="0" smtClean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     operator so simulate a differential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circuit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Multiple </a:t>
            </a: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kinds of operators, including derivative and </a:t>
            </a:r>
            <a:r>
              <a:rPr lang="en-US" altLang="zh-CN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integral</a:t>
            </a:r>
            <a:endParaRPr lang="en-US" altLang="zh-CN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Formula editor for advanced modifications of signals</a:t>
            </a: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6276767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422222" y="270969"/>
            <a:ext cx="111668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6"/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SDS2000X HD</a:t>
            </a:r>
            <a:r>
              <a:rPr kumimoji="0" lang="en-US" altLang="zh-CN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12-bit </a:t>
            </a:r>
            <a:r>
              <a:rPr lang="en-US" altLang="zh-CN" sz="2800" b="1" dirty="0" smtClean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Resolution Oscilloscope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7379800" y="2256748"/>
            <a:ext cx="44726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SDS2000X HD</a:t>
            </a:r>
            <a:endParaRPr lang="en-US" altLang="zh-CN" sz="2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030812" y="3194415"/>
            <a:ext cx="355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SDS2104X HD -   100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MHz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SDS2204X HD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200 MHz</a:t>
            </a: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SDS2354X HD -   350 MHz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altLang="zh-CN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Upgradable 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500 MHz max</a:t>
            </a:r>
            <a:r>
              <a:rPr lang="en-US" altLang="zh-CN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zh-CN" altLang="en-US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8788" y="1156042"/>
            <a:ext cx="8229600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27797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22434" y="465976"/>
            <a:ext cx="6096000" cy="86177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Hardware Accelerated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FFT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/>
            </a:r>
            <a:b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</a:b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High frequency resolution with fast refresh rate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434" y="1697606"/>
            <a:ext cx="5807241" cy="4039051"/>
          </a:xfrm>
          <a:prstGeom prst="rect">
            <a:avLst/>
          </a:prstGeom>
        </p:spPr>
      </p:pic>
      <p:sp>
        <p:nvSpPr>
          <p:cNvPr id="5" name="内容占位符 2"/>
          <p:cNvSpPr txBox="1">
            <a:spLocks/>
          </p:cNvSpPr>
          <p:nvPr/>
        </p:nvSpPr>
        <p:spPr bwMode="auto">
          <a:xfrm>
            <a:off x="6865955" y="1327750"/>
            <a:ext cx="4761363" cy="5130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Up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to 2 M FFT points provides high frequency resolution with fast refresh rate. 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 variety of window functions adapt to different spectrum measurement needs. 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Three modes (Normal, Average and Max hold) can satisfy different requirements for observing the power spectrum. </a:t>
            </a: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Auto peak detection and markers are supported.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52592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58077" y="517044"/>
            <a:ext cx="521328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Powerful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debugging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tools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11" name="图片 10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4718" y="1547968"/>
            <a:ext cx="3230813" cy="1979246"/>
          </a:xfrm>
          <a:prstGeom prst="rect">
            <a:avLst/>
          </a:prstGeom>
        </p:spPr>
      </p:pic>
      <p:sp>
        <p:nvSpPr>
          <p:cNvPr id="13" name="文本框 12"/>
          <p:cNvSpPr txBox="1"/>
          <p:nvPr/>
        </p:nvSpPr>
        <p:spPr>
          <a:xfrm>
            <a:off x="5571364" y="1698413"/>
            <a:ext cx="22109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Sequence mode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6" name="图片 1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8946" y="1547968"/>
            <a:ext cx="3254625" cy="1979246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9608623" y="1698413"/>
            <a:ext cx="9752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History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pic>
        <p:nvPicPr>
          <p:cNvPr id="18" name="图片 17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3992" y="4000539"/>
            <a:ext cx="4249793" cy="2393131"/>
          </a:xfrm>
          <a:prstGeom prst="rect">
            <a:avLst/>
          </a:prstGeom>
        </p:spPr>
      </p:pic>
      <p:sp>
        <p:nvSpPr>
          <p:cNvPr id="19" name="文本框 18"/>
          <p:cNvSpPr txBox="1"/>
          <p:nvPr/>
        </p:nvSpPr>
        <p:spPr>
          <a:xfrm>
            <a:off x="6897549" y="5091140"/>
            <a:ext cx="243596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Search and Navigate</a:t>
            </a:r>
            <a:endParaRPr lang="zh-CN" altLang="en-US" b="1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2" name="内容占位符 2"/>
          <p:cNvSpPr txBox="1">
            <a:spLocks/>
          </p:cNvSpPr>
          <p:nvPr/>
        </p:nvSpPr>
        <p:spPr bwMode="auto">
          <a:xfrm>
            <a:off x="501320" y="1415710"/>
            <a:ext cx="4500206" cy="4977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Segmented 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memory</a:t>
            </a: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Save memory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Up to 80,000 segments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Interval between segments as small as 2 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µs</a:t>
            </a:r>
          </a:p>
          <a:p>
            <a:pPr marL="609402" lvl="1" indent="0"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Background running History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Serial Decode, Zoom, and cursors measurements can be used.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Records up to 80,000 triggered waveforms. </a:t>
            </a:r>
          </a:p>
          <a:p>
            <a:pPr marL="0" indent="0">
              <a:buNone/>
            </a:pPr>
            <a:endParaRPr lang="en-US" altLang="zh-CN" sz="14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Search and Navigate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Easily find events within a record and history based on user specified trigger conditions.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Useful in zoom view</a:t>
            </a: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  <a:p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046335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33141" y="277843"/>
            <a:ext cx="6066854" cy="8617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 Analysis and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Bode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Plot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/>
            </a:r>
            <a:b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</a:b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Powerful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tools for power engineers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42" y="1223708"/>
            <a:ext cx="4076161" cy="22125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587" y="2587323"/>
            <a:ext cx="6853588" cy="4569059"/>
          </a:xfrm>
          <a:prstGeom prst="rect">
            <a:avLst/>
          </a:prstGeom>
        </p:spPr>
      </p:pic>
      <p:sp>
        <p:nvSpPr>
          <p:cNvPr id="6" name="矩形 5"/>
          <p:cNvSpPr/>
          <p:nvPr/>
        </p:nvSpPr>
        <p:spPr>
          <a:xfrm>
            <a:off x="10708076" y="4783214"/>
            <a:ext cx="1564135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Power Supply Control Loop Response with Bode Plot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9584621" y="2271974"/>
            <a:ext cx="275710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 smtClean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Power Analysis Function</a:t>
            </a:r>
            <a:endParaRPr lang="en-US" altLang="zh-CN" sz="14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533141" y="1536842"/>
            <a:ext cx="3859525" cy="40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Power Analysis (Opt.)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Provides a full suite of power measurements and analysis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Improving the efficiency of measurement in switching power supplies and power device 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designs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Bode Plot (Std.)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Control the built-in waveform generator or any stand-alone SIGLENT SDG device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Scan the amplitude and phase response over frequency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Possible to replace expensive network analyzers in less demanding applications.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7389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标题 1"/>
          <p:cNvSpPr txBox="1">
            <a:spLocks/>
          </p:cNvSpPr>
          <p:nvPr/>
        </p:nvSpPr>
        <p:spPr>
          <a:xfrm>
            <a:off x="442762" y="346509"/>
            <a:ext cx="6252399" cy="95357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Wide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range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of Serial Decoders</a:t>
            </a:r>
            <a:r>
              <a:rPr lang="en-US" altLang="zh-CN" sz="2800" dirty="0" smtClean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/>
            </a:r>
            <a:br>
              <a:rPr lang="en-US" altLang="zh-CN" sz="2800" dirty="0" smtClean="0">
                <a:solidFill>
                  <a:srgbClr val="003B90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</a:br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Help to debug in various industries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755904" y="1300086"/>
            <a:ext cx="4851133" cy="30790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文本框 6"/>
          <p:cNvSpPr txBox="1"/>
          <p:nvPr/>
        </p:nvSpPr>
        <p:spPr>
          <a:xfrm>
            <a:off x="7151343" y="3652845"/>
            <a:ext cx="148666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spc="300" dirty="0" smtClean="0">
                <a:solidFill>
                  <a:schemeClr val="bg1"/>
                </a:solidFill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Event List</a:t>
            </a:r>
            <a:endParaRPr lang="zh-CN" altLang="en-US" sz="1600" b="1" spc="300" dirty="0">
              <a:solidFill>
                <a:schemeClr val="bg1"/>
              </a:solidFill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5755904" y="3464282"/>
            <a:ext cx="4494999" cy="74664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/>
          <p:cNvSpPr/>
          <p:nvPr/>
        </p:nvSpPr>
        <p:spPr>
          <a:xfrm>
            <a:off x="5805992" y="3052267"/>
            <a:ext cx="4394822" cy="19980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/>
          <p:cNvSpPr/>
          <p:nvPr/>
        </p:nvSpPr>
        <p:spPr>
          <a:xfrm>
            <a:off x="5600903" y="4423140"/>
            <a:ext cx="6074209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Standard included Decoding: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I2C, SPI   		Embedded serial trigger and analyze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UART      		Computer serial trigger and analyze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CAN, LIN  		Automotive serial trigger and analyze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Optional Decoding: 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FD		Automotive serial trigger and analyze</a:t>
            </a:r>
          </a:p>
          <a:p>
            <a:r>
              <a:rPr lang="en-US" altLang="zh-CN" sz="14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FlexRay</a:t>
            </a:r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		Automotive serial trigger and analyze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I2S           		Audio serial trigger and analyze</a:t>
            </a:r>
          </a:p>
          <a:p>
            <a:r>
              <a:rPr lang="en-US" altLang="zh-CN" sz="14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MIL-STD 1553B 	serial trigger and </a:t>
            </a:r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analyze</a:t>
            </a:r>
          </a:p>
          <a:p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SENT                            Automotive serial trigger and analyze</a:t>
            </a:r>
          </a:p>
          <a:p>
            <a:r>
              <a:rPr lang="en-US" altLang="zh-CN" sz="14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Manchester                  Serial trigger and analyze</a:t>
            </a:r>
            <a:endParaRPr lang="en-US" altLang="zh-CN" sz="14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525023" y="1633883"/>
            <a:ext cx="4874746" cy="405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Independent trigger and decoding. Increased flexibility.. Trigger and/or decode from any input source: 2/4 analog + 16 digital channels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Export decoding event list as a CSV file type for offline analysis</a:t>
            </a:r>
          </a:p>
          <a:p>
            <a:pPr marL="0" indent="0">
              <a:buNone/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Return Format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Binary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Decimal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Hex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	ASCII</a:t>
            </a: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9881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 txBox="1">
            <a:spLocks/>
          </p:cNvSpPr>
          <p:nvPr/>
        </p:nvSpPr>
        <p:spPr>
          <a:xfrm>
            <a:off x="375386" y="356136"/>
            <a:ext cx="7652084" cy="924024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MSO</a:t>
            </a:r>
            <a:r>
              <a:rPr lang="en-US" altLang="zh-CN" sz="32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Function</a:t>
            </a:r>
          </a:p>
          <a:p>
            <a:pPr algn="l"/>
            <a:r>
              <a:rPr lang="en-US" altLang="zh-CN" sz="1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Mixed signal oscilloscope, solution for both digital and analog problems</a:t>
            </a:r>
            <a:endParaRPr lang="zh-CN" altLang="en-US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0186" y="1973180"/>
            <a:ext cx="5695749" cy="3797166"/>
          </a:xfrm>
          <a:prstGeom prst="rect">
            <a:avLst/>
          </a:prstGeom>
        </p:spPr>
      </p:pic>
      <p:pic>
        <p:nvPicPr>
          <p:cNvPr id="6" name="图片 5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3061" y="2617538"/>
            <a:ext cx="3182620" cy="2123440"/>
          </a:xfrm>
          <a:prstGeom prst="rect">
            <a:avLst/>
          </a:prstGeom>
        </p:spPr>
      </p:pic>
      <p:sp>
        <p:nvSpPr>
          <p:cNvPr id="7" name="内容占位符 2"/>
          <p:cNvSpPr txBox="1">
            <a:spLocks/>
          </p:cNvSpPr>
          <p:nvPr/>
        </p:nvSpPr>
        <p:spPr bwMode="auto">
          <a:xfrm>
            <a:off x="375386" y="1973180"/>
            <a:ext cx="4957010" cy="31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View digital and analog channels on one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timebase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Full trigger and decoding on all analog and digital channels </a:t>
            </a:r>
          </a:p>
          <a:p>
            <a:pPr marL="0" indent="0">
              <a:buNone/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channels; maximum waveform capture rate up to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500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altLang="zh-CN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/s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record length up to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Mpts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User defined label names, channel groups, and more</a:t>
            </a:r>
          </a:p>
          <a:p>
            <a:pPr marL="0" indent="0">
              <a:buNone/>
            </a:pPr>
            <a:endParaRPr lang="en-US" altLang="zh-CN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0116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40"/>
          <p:cNvSpPr txBox="1"/>
          <p:nvPr/>
        </p:nvSpPr>
        <p:spPr>
          <a:xfrm>
            <a:off x="375106" y="327675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Application field for a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resolution 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?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106" y="994855"/>
            <a:ext cx="10127974" cy="3831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Measuring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High-precision sensors and </a:t>
            </a:r>
            <a:r>
              <a:rPr lang="en-US" altLang="zh-CN" dirty="0" err="1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actuatior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altLang="zh-CN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 Medical equipment (many signals in the medical field, such as EKG, ECG signal or EEG,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EMG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signal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etc., are very close to noise, so a high-precision oscilloscope is required.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3, Laser pulses (weak overshoots, dips, etc. in fast pulses)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4, RF signal/modulated signal (UWB/OFDM/IQ, etc. For IQ signal, the vector magnitude error 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"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EVM" is an important measurement parameter)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5, Power measurement (noise overlay analysis)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6, Others... (when it is necessary to observe small signals appearing in large signals, such as </a:t>
            </a:r>
            <a:endParaRPr lang="en-US" altLang="zh-CN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phase-locked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loops)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868" y="4718798"/>
            <a:ext cx="2281467" cy="1909488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1142" y="4877049"/>
            <a:ext cx="2366390" cy="159298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3057" y="4826673"/>
            <a:ext cx="2572072" cy="18863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467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266300" y="598381"/>
            <a:ext cx="10279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Precision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Sensor and </a:t>
            </a:r>
            <a:r>
              <a:rPr lang="en-US" altLang="zh-CN" sz="3200" b="1" dirty="0" err="1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Actuatior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8271" y="1003635"/>
            <a:ext cx="3267574" cy="2734817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0658" y="3964185"/>
            <a:ext cx="4517082" cy="2400687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697798" y="1741636"/>
            <a:ext cx="5810518" cy="26089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Sensors and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Actuatiors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are usually very accurate</a:t>
            </a:r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 oscilloscopes can only provide a maximum resolution of the order of 256</a:t>
            </a: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If measurements beyond 256-order resolution are required, then a higher precision oscilloscope will be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required</a:t>
            </a:r>
            <a:endParaRPr lang="en-US" altLang="zh-CN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97798" y="4514465"/>
            <a:ext cx="5810518" cy="2088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Example</a:t>
            </a:r>
            <a:r>
              <a:rPr lang="en-US" altLang="zh-CN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marL="0" indent="0">
              <a:buNone/>
            </a:pPr>
            <a:endParaRPr lang="en-US" altLang="zh-CN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rotational speed (Revolutions PER minute, RPM)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Height difference measurement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discharge flow-through measurements</a:t>
            </a:r>
          </a:p>
          <a:p>
            <a:endParaRPr lang="en-US" altLang="zh-CN" dirty="0">
              <a:solidFill>
                <a:sysClr val="windowText" lastClr="000000"/>
              </a:solidFill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71489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CE84F2C4-4837-4BB8-AB15-1457F05CD4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9783" t="2359" r="20182" b="10395"/>
          <a:stretch/>
        </p:blipFill>
        <p:spPr>
          <a:xfrm>
            <a:off x="255638" y="455953"/>
            <a:ext cx="6327059" cy="297304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4E66A09E-3CFA-47DE-BD21-283CC5FB0EC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543" t="3636" r="20421" b="9117"/>
          <a:stretch/>
        </p:blipFill>
        <p:spPr>
          <a:xfrm>
            <a:off x="255638" y="3597534"/>
            <a:ext cx="6327059" cy="3044001"/>
          </a:xfrm>
          <a:prstGeom prst="rect">
            <a:avLst/>
          </a:prstGeom>
        </p:spPr>
      </p:pic>
      <p:sp>
        <p:nvSpPr>
          <p:cNvPr id="4" name="TextBox 24">
            <a:extLst>
              <a:ext uri="{FF2B5EF4-FFF2-40B4-BE49-F238E27FC236}">
                <a16:creationId xmlns:a16="http://schemas.microsoft.com/office/drawing/2014/main" xmlns="" id="{86C0D840-170B-4416-9609-E5DC56561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443" y="455955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sp>
        <p:nvSpPr>
          <p:cNvPr id="5" name="TextBox 24">
            <a:extLst>
              <a:ext uri="{FF2B5EF4-FFF2-40B4-BE49-F238E27FC236}">
                <a16:creationId xmlns:a16="http://schemas.microsoft.com/office/drawing/2014/main" xmlns="" id="{37881C38-6DAC-476B-9D29-EDCBE35FD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3442" y="3597534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1B7968EB-704D-48F2-93AF-E7B0C4D426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9466" t="5721" r="17360" b="9117"/>
          <a:stretch/>
        </p:blipFill>
        <p:spPr>
          <a:xfrm>
            <a:off x="6822533" y="455953"/>
            <a:ext cx="5113829" cy="2973045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B9ABE738-5252-4B9B-BAFF-38F2C3B8E94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662" t="5720" r="30170" b="10488"/>
          <a:stretch/>
        </p:blipFill>
        <p:spPr>
          <a:xfrm>
            <a:off x="6822533" y="3657600"/>
            <a:ext cx="5113830" cy="2973044"/>
          </a:xfrm>
          <a:prstGeom prst="rect">
            <a:avLst/>
          </a:prstGeom>
        </p:spPr>
      </p:pic>
      <p:sp>
        <p:nvSpPr>
          <p:cNvPr id="8" name="TextBox 24">
            <a:extLst>
              <a:ext uri="{FF2B5EF4-FFF2-40B4-BE49-F238E27FC236}">
                <a16:creationId xmlns:a16="http://schemas.microsoft.com/office/drawing/2014/main" xmlns="" id="{7EC10C6B-2DB5-4BDF-A9EF-859A2414FE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054" y="483756"/>
            <a:ext cx="14292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 </a:t>
            </a:r>
            <a:endParaRPr lang="zh-CN" altLang="en-US" sz="18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with ERES </a:t>
            </a:r>
            <a:endParaRPr lang="en-US" altLang="zh-CN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  <p:sp>
        <p:nvSpPr>
          <p:cNvPr id="9" name="TextBox 24">
            <a:extLst>
              <a:ext uri="{FF2B5EF4-FFF2-40B4-BE49-F238E27FC236}">
                <a16:creationId xmlns:a16="http://schemas.microsoft.com/office/drawing/2014/main" xmlns="" id="{B1439040-CBC7-4CAC-BD42-BCA915F32EA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297054" y="3657600"/>
            <a:ext cx="1429255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l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 </a:t>
            </a:r>
            <a:endParaRPr lang="zh-CN" altLang="en-US" sz="1800" b="0" i="0" u="none" strike="noStrike" baseline="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r>
              <a:rPr lang="en-US" altLang="zh-CN" sz="1800" b="0" i="0" u="none" strike="noStrike" baseline="0" dirty="0">
                <a:solidFill>
                  <a:schemeClr val="bg1"/>
                </a:solidFill>
                <a:latin typeface="Arial" panose="020B0604020202020204" pitchFamily="34" charset="0"/>
              </a:rPr>
              <a:t>with ERES </a:t>
            </a:r>
            <a:endParaRPr lang="en-US" altLang="zh-CN" sz="2400" dirty="0">
              <a:solidFill>
                <a:schemeClr val="bg1"/>
              </a:solidFill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6319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2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47563" y="800724"/>
            <a:ext cx="1027954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Precision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Sensor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and </a:t>
            </a:r>
            <a:r>
              <a:rPr lang="en-US" altLang="zh-CN" sz="3200" b="1" dirty="0" err="1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Actuatior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5" name="内容占位符 2"/>
          <p:cNvSpPr txBox="1">
            <a:spLocks/>
          </p:cNvSpPr>
          <p:nvPr/>
        </p:nvSpPr>
        <p:spPr bwMode="auto">
          <a:xfrm>
            <a:off x="899927" y="1385499"/>
            <a:ext cx="9568916" cy="445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endParaRPr lang="en-US" altLang="zh-CN" sz="1800" dirty="0" smtClean="0"/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High-precision sensors and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Actuatior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require higher-resolution oscilloscopes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Using an 8-bit oscilloscope to measure high-resolution sensors and </a:t>
            </a:r>
            <a:r>
              <a:rPr lang="en-US" altLang="zh-CN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actuatiors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can be very noisy.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better results, a noise filter (ERES - Enhanced Resolution Function) can be used.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ERES function sometimes filters out fast oscillations (or high frequency glitches) superimposed on the waveform.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sz="1800" dirty="0"/>
          </a:p>
          <a:p>
            <a:pPr lvl="1">
              <a:buFont typeface="Arial" panose="020B0604020202020204" pitchFamily="34" charset="0"/>
              <a:buChar char="•"/>
            </a:pP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049843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800133" y="578137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for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medical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applications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5696A1BB-1DFD-4B19-93FB-2A74A9B27D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56836" y="3347958"/>
            <a:ext cx="4904722" cy="2692431"/>
          </a:xfrm>
          <a:prstGeom prst="rect">
            <a:avLst/>
          </a:prstGeom>
        </p:spPr>
      </p:pic>
      <p:sp>
        <p:nvSpPr>
          <p:cNvPr id="8" name="内容占位符 2"/>
          <p:cNvSpPr txBox="1">
            <a:spLocks/>
          </p:cNvSpPr>
          <p:nvPr/>
        </p:nvSpPr>
        <p:spPr bwMode="auto">
          <a:xfrm>
            <a:off x="928803" y="1318123"/>
            <a:ext cx="10233294" cy="2204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dirty="0" smtClean="0"/>
          </a:p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Medical measuring instruments must be able to detect very low amplitude measurement signals, such as ECG signals or EEG signals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Since 8-bit oscilloscopes do not have enough dynamic range, it is difficult to accurately measure such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en-US" altLang="zh-CN" sz="1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5844" y="3136164"/>
            <a:ext cx="3586364" cy="3116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38486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hape 4073"/>
          <p:cNvSpPr/>
          <p:nvPr/>
        </p:nvSpPr>
        <p:spPr>
          <a:xfrm>
            <a:off x="3414687" y="3819831"/>
            <a:ext cx="309825" cy="30429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5403" y="112293"/>
                </a:moveTo>
                <a:lnTo>
                  <a:pt x="75403" y="112293"/>
                </a:lnTo>
                <a:cubicBezTo>
                  <a:pt x="75403" y="114770"/>
                  <a:pt x="78044" y="117247"/>
                  <a:pt x="80684" y="117247"/>
                </a:cubicBezTo>
                <a:cubicBezTo>
                  <a:pt x="109144" y="119724"/>
                  <a:pt x="109144" y="119724"/>
                  <a:pt x="109144" y="119724"/>
                </a:cubicBezTo>
                <a:cubicBezTo>
                  <a:pt x="112078" y="119724"/>
                  <a:pt x="112078" y="117247"/>
                  <a:pt x="114718" y="114770"/>
                </a:cubicBezTo>
                <a:cubicBezTo>
                  <a:pt x="114718" y="92752"/>
                  <a:pt x="114718" y="92752"/>
                  <a:pt x="114718" y="92752"/>
                </a:cubicBezTo>
                <a:cubicBezTo>
                  <a:pt x="78044" y="90275"/>
                  <a:pt x="78044" y="90275"/>
                  <a:pt x="78044" y="90275"/>
                </a:cubicBezTo>
                <a:lnTo>
                  <a:pt x="75403" y="112293"/>
                </a:lnTo>
                <a:close/>
                <a:moveTo>
                  <a:pt x="5281" y="92752"/>
                </a:moveTo>
                <a:lnTo>
                  <a:pt x="5281" y="92752"/>
                </a:lnTo>
                <a:cubicBezTo>
                  <a:pt x="5281" y="114770"/>
                  <a:pt x="5281" y="114770"/>
                  <a:pt x="5281" y="114770"/>
                </a:cubicBezTo>
                <a:cubicBezTo>
                  <a:pt x="5281" y="117247"/>
                  <a:pt x="7921" y="119724"/>
                  <a:pt x="10268" y="119724"/>
                </a:cubicBezTo>
                <a:cubicBezTo>
                  <a:pt x="39022" y="117247"/>
                  <a:pt x="39022" y="117247"/>
                  <a:pt x="39022" y="117247"/>
                </a:cubicBezTo>
                <a:cubicBezTo>
                  <a:pt x="41662" y="117247"/>
                  <a:pt x="44303" y="114770"/>
                  <a:pt x="44303" y="112293"/>
                </a:cubicBezTo>
                <a:cubicBezTo>
                  <a:pt x="41662" y="90275"/>
                  <a:pt x="41662" y="90275"/>
                  <a:pt x="41662" y="90275"/>
                </a:cubicBezTo>
                <a:lnTo>
                  <a:pt x="5281" y="92752"/>
                </a:lnTo>
                <a:close/>
                <a:moveTo>
                  <a:pt x="0" y="56422"/>
                </a:moveTo>
                <a:lnTo>
                  <a:pt x="0" y="56422"/>
                </a:lnTo>
                <a:cubicBezTo>
                  <a:pt x="2640" y="80642"/>
                  <a:pt x="2640" y="80642"/>
                  <a:pt x="2640" y="80642"/>
                </a:cubicBezTo>
                <a:cubicBezTo>
                  <a:pt x="39022" y="75688"/>
                  <a:pt x="39022" y="75688"/>
                  <a:pt x="39022" y="75688"/>
                </a:cubicBezTo>
                <a:cubicBezTo>
                  <a:pt x="39022" y="53944"/>
                  <a:pt x="39022" y="53944"/>
                  <a:pt x="39022" y="53944"/>
                </a:cubicBezTo>
                <a:lnTo>
                  <a:pt x="39022" y="51467"/>
                </a:lnTo>
                <a:cubicBezTo>
                  <a:pt x="39022" y="41834"/>
                  <a:pt x="46943" y="31926"/>
                  <a:pt x="59853" y="31926"/>
                </a:cubicBezTo>
                <a:cubicBezTo>
                  <a:pt x="72762" y="31926"/>
                  <a:pt x="80684" y="41834"/>
                  <a:pt x="80684" y="51467"/>
                </a:cubicBezTo>
                <a:lnTo>
                  <a:pt x="80684" y="53944"/>
                </a:lnTo>
                <a:cubicBezTo>
                  <a:pt x="78044" y="75688"/>
                  <a:pt x="78044" y="75688"/>
                  <a:pt x="78044" y="75688"/>
                </a:cubicBezTo>
                <a:cubicBezTo>
                  <a:pt x="117066" y="80642"/>
                  <a:pt x="117066" y="80642"/>
                  <a:pt x="117066" y="80642"/>
                </a:cubicBezTo>
                <a:cubicBezTo>
                  <a:pt x="119706" y="56422"/>
                  <a:pt x="119706" y="56422"/>
                  <a:pt x="119706" y="56422"/>
                </a:cubicBezTo>
                <a:cubicBezTo>
                  <a:pt x="119706" y="53944"/>
                  <a:pt x="119706" y="53944"/>
                  <a:pt x="119706" y="51467"/>
                </a:cubicBezTo>
                <a:cubicBezTo>
                  <a:pt x="119706" y="22018"/>
                  <a:pt x="93594" y="0"/>
                  <a:pt x="59853" y="0"/>
                </a:cubicBezTo>
                <a:cubicBezTo>
                  <a:pt x="25819" y="0"/>
                  <a:pt x="0" y="22018"/>
                  <a:pt x="0" y="51467"/>
                </a:cubicBezTo>
                <a:cubicBezTo>
                  <a:pt x="0" y="53944"/>
                  <a:pt x="0" y="53944"/>
                  <a:pt x="0" y="56422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6" name="Shape 4077"/>
          <p:cNvSpPr/>
          <p:nvPr/>
        </p:nvSpPr>
        <p:spPr>
          <a:xfrm>
            <a:off x="7050424" y="2241977"/>
            <a:ext cx="341874" cy="321464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73008" y="78181"/>
                </a:moveTo>
                <a:lnTo>
                  <a:pt x="73008" y="78181"/>
                </a:lnTo>
                <a:cubicBezTo>
                  <a:pt x="73008" y="78181"/>
                  <a:pt x="119734" y="43896"/>
                  <a:pt x="115221" y="6753"/>
                </a:cubicBezTo>
                <a:lnTo>
                  <a:pt x="115221" y="4675"/>
                </a:lnTo>
                <a:cubicBezTo>
                  <a:pt x="112831" y="4675"/>
                  <a:pt x="112831" y="4675"/>
                  <a:pt x="112831" y="4675"/>
                </a:cubicBezTo>
                <a:cubicBezTo>
                  <a:pt x="75398" y="0"/>
                  <a:pt x="42212" y="46233"/>
                  <a:pt x="42212" y="46233"/>
                </a:cubicBezTo>
                <a:cubicBezTo>
                  <a:pt x="14070" y="41298"/>
                  <a:pt x="16460" y="48311"/>
                  <a:pt x="2389" y="78181"/>
                </a:cubicBezTo>
                <a:cubicBezTo>
                  <a:pt x="0" y="85194"/>
                  <a:pt x="4778" y="85194"/>
                  <a:pt x="9292" y="85194"/>
                </a:cubicBezTo>
                <a:cubicBezTo>
                  <a:pt x="14070" y="82857"/>
                  <a:pt x="23362" y="80519"/>
                  <a:pt x="23362" y="80519"/>
                </a:cubicBezTo>
                <a:cubicBezTo>
                  <a:pt x="40088" y="96623"/>
                  <a:pt x="40088" y="96623"/>
                  <a:pt x="40088" y="96623"/>
                </a:cubicBezTo>
                <a:cubicBezTo>
                  <a:pt x="40088" y="96623"/>
                  <a:pt x="37433" y="105714"/>
                  <a:pt x="35309" y="110389"/>
                </a:cubicBezTo>
                <a:cubicBezTo>
                  <a:pt x="32920" y="115064"/>
                  <a:pt x="35309" y="119740"/>
                  <a:pt x="40088" y="117402"/>
                </a:cubicBezTo>
                <a:cubicBezTo>
                  <a:pt x="70619" y="103376"/>
                  <a:pt x="77522" y="105714"/>
                  <a:pt x="73008" y="78181"/>
                </a:cubicBezTo>
                <a:close/>
                <a:moveTo>
                  <a:pt x="79911" y="38961"/>
                </a:moveTo>
                <a:lnTo>
                  <a:pt x="79911" y="38961"/>
                </a:lnTo>
                <a:cubicBezTo>
                  <a:pt x="75398" y="34545"/>
                  <a:pt x="75398" y="29870"/>
                  <a:pt x="79911" y="25194"/>
                </a:cubicBezTo>
                <a:cubicBezTo>
                  <a:pt x="84690" y="20779"/>
                  <a:pt x="91592" y="20779"/>
                  <a:pt x="93982" y="25194"/>
                </a:cubicBezTo>
                <a:cubicBezTo>
                  <a:pt x="98761" y="29870"/>
                  <a:pt x="98761" y="34545"/>
                  <a:pt x="93982" y="38961"/>
                </a:cubicBezTo>
                <a:cubicBezTo>
                  <a:pt x="91592" y="43896"/>
                  <a:pt x="84690" y="43896"/>
                  <a:pt x="79911" y="38961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9" name="Shape 4066"/>
          <p:cNvSpPr/>
          <p:nvPr/>
        </p:nvSpPr>
        <p:spPr>
          <a:xfrm>
            <a:off x="3423078" y="2303322"/>
            <a:ext cx="349886" cy="260119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15324" y="2895"/>
                </a:moveTo>
                <a:lnTo>
                  <a:pt x="115324" y="2895"/>
                </a:lnTo>
                <a:cubicBezTo>
                  <a:pt x="112727" y="2895"/>
                  <a:pt x="4675" y="51474"/>
                  <a:pt x="2337" y="51474"/>
                </a:cubicBezTo>
                <a:cubicBezTo>
                  <a:pt x="0" y="51474"/>
                  <a:pt x="0" y="54369"/>
                  <a:pt x="2337" y="54369"/>
                </a:cubicBezTo>
                <a:cubicBezTo>
                  <a:pt x="4675" y="56943"/>
                  <a:pt x="25454" y="68525"/>
                  <a:pt x="25454" y="68525"/>
                </a:cubicBezTo>
                <a:lnTo>
                  <a:pt x="25454" y="68525"/>
                </a:lnTo>
                <a:cubicBezTo>
                  <a:pt x="41558" y="73994"/>
                  <a:pt x="41558" y="73994"/>
                  <a:pt x="41558" y="73994"/>
                </a:cubicBezTo>
                <a:cubicBezTo>
                  <a:pt x="41558" y="73994"/>
                  <a:pt x="110389" y="11260"/>
                  <a:pt x="112727" y="11260"/>
                </a:cubicBezTo>
                <a:cubicBezTo>
                  <a:pt x="112727" y="8364"/>
                  <a:pt x="112727" y="11260"/>
                  <a:pt x="112727" y="11260"/>
                </a:cubicBezTo>
                <a:lnTo>
                  <a:pt x="62337" y="79785"/>
                </a:lnTo>
                <a:lnTo>
                  <a:pt x="62337" y="79785"/>
                </a:lnTo>
                <a:cubicBezTo>
                  <a:pt x="59999" y="82680"/>
                  <a:pt x="59999" y="82680"/>
                  <a:pt x="59999" y="82680"/>
                </a:cubicBezTo>
                <a:cubicBezTo>
                  <a:pt x="62337" y="85576"/>
                  <a:pt x="62337" y="85576"/>
                  <a:pt x="62337" y="85576"/>
                </a:cubicBezTo>
                <a:lnTo>
                  <a:pt x="62337" y="85576"/>
                </a:lnTo>
                <a:cubicBezTo>
                  <a:pt x="62337" y="85576"/>
                  <a:pt x="94285" y="105522"/>
                  <a:pt x="94285" y="108418"/>
                </a:cubicBezTo>
                <a:cubicBezTo>
                  <a:pt x="96623" y="108418"/>
                  <a:pt x="98961" y="108418"/>
                  <a:pt x="101298" y="105522"/>
                </a:cubicBezTo>
                <a:cubicBezTo>
                  <a:pt x="101298" y="102627"/>
                  <a:pt x="119740" y="8364"/>
                  <a:pt x="119740" y="5790"/>
                </a:cubicBezTo>
                <a:cubicBezTo>
                  <a:pt x="119740" y="2895"/>
                  <a:pt x="117662" y="0"/>
                  <a:pt x="115324" y="2895"/>
                </a:cubicBezTo>
                <a:close/>
                <a:moveTo>
                  <a:pt x="41558" y="116782"/>
                </a:moveTo>
                <a:lnTo>
                  <a:pt x="41558" y="116782"/>
                </a:lnTo>
                <a:cubicBezTo>
                  <a:pt x="41558" y="119678"/>
                  <a:pt x="41558" y="119678"/>
                  <a:pt x="43896" y="119678"/>
                </a:cubicBezTo>
                <a:cubicBezTo>
                  <a:pt x="43896" y="116782"/>
                  <a:pt x="62337" y="99731"/>
                  <a:pt x="62337" y="99731"/>
                </a:cubicBezTo>
                <a:cubicBezTo>
                  <a:pt x="41558" y="85576"/>
                  <a:pt x="41558" y="85576"/>
                  <a:pt x="41558" y="85576"/>
                </a:cubicBezTo>
                <a:lnTo>
                  <a:pt x="41558" y="116782"/>
                </a:ln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7" name="Textfeld 37"/>
          <p:cNvSpPr txBox="1"/>
          <p:nvPr/>
        </p:nvSpPr>
        <p:spPr>
          <a:xfrm>
            <a:off x="3935864" y="2110215"/>
            <a:ext cx="29972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Vertical Resolution 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feld 42"/>
          <p:cNvSpPr txBox="1"/>
          <p:nvPr/>
        </p:nvSpPr>
        <p:spPr>
          <a:xfrm>
            <a:off x="4007334" y="3648810"/>
            <a:ext cx="27711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Brief Introduction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3" name="Gerader Verbinder 83"/>
          <p:cNvCxnSpPr/>
          <p:nvPr/>
        </p:nvCxnSpPr>
        <p:spPr>
          <a:xfrm>
            <a:off x="3031315" y="2241977"/>
            <a:ext cx="47236" cy="215111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Gerader Verbinder 85"/>
          <p:cNvCxnSpPr/>
          <p:nvPr/>
        </p:nvCxnSpPr>
        <p:spPr>
          <a:xfrm>
            <a:off x="10953195" y="2241977"/>
            <a:ext cx="0" cy="2151119"/>
          </a:xfrm>
          <a:prstGeom prst="line">
            <a:avLst/>
          </a:prstGeom>
          <a:ln>
            <a:solidFill>
              <a:schemeClr val="accent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矩形 35"/>
          <p:cNvSpPr/>
          <p:nvPr/>
        </p:nvSpPr>
        <p:spPr>
          <a:xfrm>
            <a:off x="617342" y="2513525"/>
            <a:ext cx="234391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228600"/>
            <a:r>
              <a:rPr lang="en-US" altLang="zh-CN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等线" panose="02010600030101010101" pitchFamily="2" charset="-122"/>
                <a:cs typeface="Arial" panose="020B0604020202020204" pitchFamily="34" charset="0"/>
              </a:rPr>
              <a:t>Content</a:t>
            </a:r>
            <a:endParaRPr lang="de-DE" altLang="zh-CN" sz="48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等线" panose="02010600030101010101" pitchFamily="2" charset="-122"/>
              <a:cs typeface="Arial" panose="020B0604020202020204" pitchFamily="34" charset="0"/>
            </a:endParaRPr>
          </a:p>
        </p:txBody>
      </p:sp>
      <p:sp>
        <p:nvSpPr>
          <p:cNvPr id="39" name="菱形 38"/>
          <p:cNvSpPr/>
          <p:nvPr/>
        </p:nvSpPr>
        <p:spPr>
          <a:xfrm>
            <a:off x="11444245" y="2686231"/>
            <a:ext cx="1524610" cy="1524610"/>
          </a:xfrm>
          <a:prstGeom prst="diamond">
            <a:avLst/>
          </a:prstGeom>
          <a:solidFill>
            <a:srgbClr val="1937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feld 37"/>
          <p:cNvSpPr txBox="1"/>
          <p:nvPr/>
        </p:nvSpPr>
        <p:spPr>
          <a:xfrm>
            <a:off x="7490956" y="2117207"/>
            <a:ext cx="31707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Differences Between</a:t>
            </a:r>
          </a:p>
          <a:p>
            <a:pPr defTabSz="228600">
              <a:lnSpc>
                <a:spcPct val="150000"/>
              </a:lnSpc>
            </a:pP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8-bit and 12-bit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Shape 4087"/>
          <p:cNvSpPr/>
          <p:nvPr/>
        </p:nvSpPr>
        <p:spPr>
          <a:xfrm>
            <a:off x="7040895" y="3844744"/>
            <a:ext cx="336533" cy="309197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18918" y="107865"/>
                </a:moveTo>
                <a:lnTo>
                  <a:pt x="18918" y="107865"/>
                </a:lnTo>
                <a:cubicBezTo>
                  <a:pt x="18918" y="114876"/>
                  <a:pt x="26486" y="119730"/>
                  <a:pt x="33513" y="119730"/>
                </a:cubicBezTo>
                <a:cubicBezTo>
                  <a:pt x="40810" y="119730"/>
                  <a:pt x="45405" y="114876"/>
                  <a:pt x="45405" y="107865"/>
                </a:cubicBezTo>
                <a:cubicBezTo>
                  <a:pt x="45405" y="100584"/>
                  <a:pt x="40810" y="93303"/>
                  <a:pt x="33513" y="93303"/>
                </a:cubicBezTo>
                <a:cubicBezTo>
                  <a:pt x="26486" y="93303"/>
                  <a:pt x="18918" y="100584"/>
                  <a:pt x="18918" y="107865"/>
                </a:cubicBezTo>
                <a:close/>
                <a:moveTo>
                  <a:pt x="86216" y="107865"/>
                </a:moveTo>
                <a:lnTo>
                  <a:pt x="86216" y="107865"/>
                </a:lnTo>
                <a:cubicBezTo>
                  <a:pt x="86216" y="114876"/>
                  <a:pt x="93243" y="119730"/>
                  <a:pt x="100540" y="119730"/>
                </a:cubicBezTo>
                <a:cubicBezTo>
                  <a:pt x="107837" y="119730"/>
                  <a:pt x="112702" y="114876"/>
                  <a:pt x="112702" y="107865"/>
                </a:cubicBezTo>
                <a:cubicBezTo>
                  <a:pt x="112702" y="100584"/>
                  <a:pt x="107837" y="93303"/>
                  <a:pt x="100540" y="93303"/>
                </a:cubicBezTo>
                <a:cubicBezTo>
                  <a:pt x="93243" y="93303"/>
                  <a:pt x="86216" y="100584"/>
                  <a:pt x="86216" y="107865"/>
                </a:cubicBezTo>
                <a:close/>
                <a:moveTo>
                  <a:pt x="42972" y="76584"/>
                </a:moveTo>
                <a:lnTo>
                  <a:pt x="42972" y="76584"/>
                </a:lnTo>
                <a:cubicBezTo>
                  <a:pt x="117297" y="55011"/>
                  <a:pt x="117297" y="55011"/>
                  <a:pt x="117297" y="55011"/>
                </a:cubicBezTo>
                <a:cubicBezTo>
                  <a:pt x="119729" y="55011"/>
                  <a:pt x="119729" y="52584"/>
                  <a:pt x="119729" y="50426"/>
                </a:cubicBezTo>
                <a:cubicBezTo>
                  <a:pt x="119729" y="14561"/>
                  <a:pt x="119729" y="14561"/>
                  <a:pt x="119729" y="14561"/>
                </a:cubicBezTo>
                <a:cubicBezTo>
                  <a:pt x="26486" y="14561"/>
                  <a:pt x="26486" y="14561"/>
                  <a:pt x="26486" y="14561"/>
                </a:cubicBezTo>
                <a:cubicBezTo>
                  <a:pt x="26486" y="2696"/>
                  <a:pt x="26486" y="2696"/>
                  <a:pt x="26486" y="2696"/>
                </a:cubicBezTo>
                <a:lnTo>
                  <a:pt x="24054" y="0"/>
                </a:lnTo>
                <a:cubicBezTo>
                  <a:pt x="2432" y="0"/>
                  <a:pt x="2432" y="0"/>
                  <a:pt x="2432" y="0"/>
                </a:cubicBezTo>
                <a:cubicBezTo>
                  <a:pt x="0" y="0"/>
                  <a:pt x="0" y="2696"/>
                  <a:pt x="0" y="2696"/>
                </a:cubicBezTo>
                <a:cubicBezTo>
                  <a:pt x="0" y="14561"/>
                  <a:pt x="0" y="14561"/>
                  <a:pt x="0" y="14561"/>
                </a:cubicBezTo>
                <a:cubicBezTo>
                  <a:pt x="12162" y="14561"/>
                  <a:pt x="12162" y="14561"/>
                  <a:pt x="12162" y="14561"/>
                </a:cubicBezTo>
                <a:cubicBezTo>
                  <a:pt x="26486" y="74157"/>
                  <a:pt x="26486" y="74157"/>
                  <a:pt x="26486" y="74157"/>
                </a:cubicBezTo>
                <a:cubicBezTo>
                  <a:pt x="26486" y="81438"/>
                  <a:pt x="26486" y="81438"/>
                  <a:pt x="26486" y="81438"/>
                </a:cubicBezTo>
                <a:cubicBezTo>
                  <a:pt x="26486" y="91146"/>
                  <a:pt x="26486" y="91146"/>
                  <a:pt x="26486" y="91146"/>
                </a:cubicBezTo>
                <a:cubicBezTo>
                  <a:pt x="26486" y="93303"/>
                  <a:pt x="28648" y="93303"/>
                  <a:pt x="28648" y="93303"/>
                </a:cubicBezTo>
                <a:cubicBezTo>
                  <a:pt x="33513" y="93303"/>
                  <a:pt x="33513" y="93303"/>
                  <a:pt x="33513" y="93303"/>
                </a:cubicBezTo>
                <a:cubicBezTo>
                  <a:pt x="100540" y="93303"/>
                  <a:pt x="100540" y="93303"/>
                  <a:pt x="100540" y="93303"/>
                </a:cubicBezTo>
                <a:cubicBezTo>
                  <a:pt x="117297" y="93303"/>
                  <a:pt x="117297" y="93303"/>
                  <a:pt x="117297" y="93303"/>
                </a:cubicBezTo>
                <a:cubicBezTo>
                  <a:pt x="119729" y="93303"/>
                  <a:pt x="119729" y="93303"/>
                  <a:pt x="119729" y="91146"/>
                </a:cubicBezTo>
                <a:cubicBezTo>
                  <a:pt x="119729" y="81438"/>
                  <a:pt x="119729" y="81438"/>
                  <a:pt x="119729" y="81438"/>
                </a:cubicBezTo>
                <a:cubicBezTo>
                  <a:pt x="45405" y="81438"/>
                  <a:pt x="45405" y="81438"/>
                  <a:pt x="45405" y="81438"/>
                </a:cubicBezTo>
                <a:cubicBezTo>
                  <a:pt x="35945" y="81438"/>
                  <a:pt x="35945" y="76584"/>
                  <a:pt x="42972" y="76584"/>
                </a:cubicBezTo>
                <a:close/>
              </a:path>
            </a:pathLst>
          </a:custGeom>
          <a:solidFill>
            <a:srgbClr val="19377D"/>
          </a:solidFill>
          <a:ln>
            <a:noFill/>
          </a:ln>
          <a:effectLst>
            <a:outerShdw blurRad="38100" dist="38100" algn="ctr" rotWithShape="0">
              <a:srgbClr val="000000">
                <a:alpha val="23000"/>
              </a:srgbClr>
            </a:outerShdw>
          </a:effectLst>
        </p:spPr>
        <p:txBody>
          <a:bodyPr lIns="45700" tIns="22850" rIns="45700" bIns="22850" anchor="ctr" anchorCtr="0">
            <a:noAutofit/>
          </a:bodyPr>
          <a:lstStyle/>
          <a:p>
            <a:pPr defTabSz="228600"/>
            <a:endParaRPr sz="3200">
              <a:solidFill>
                <a:srgbClr val="F9F9F9">
                  <a:lumMod val="50000"/>
                </a:srgbClr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16" name="Textfeld 42"/>
          <p:cNvSpPr txBox="1"/>
          <p:nvPr/>
        </p:nvSpPr>
        <p:spPr>
          <a:xfrm>
            <a:off x="7639853" y="3652606"/>
            <a:ext cx="3686600" cy="5778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24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24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omparison</a:t>
            </a:r>
            <a:endParaRPr lang="de-DE" sz="24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8564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9FFE8264-3B87-47A6-B353-78AC6DF7808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2887" b="9081"/>
          <a:stretch/>
        </p:blipFill>
        <p:spPr>
          <a:xfrm>
            <a:off x="434373" y="951426"/>
            <a:ext cx="7234569" cy="253975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307E1348-AF3C-4FF5-AE9F-85DB1A8CABE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62" b="8405"/>
          <a:stretch/>
        </p:blipFill>
        <p:spPr>
          <a:xfrm>
            <a:off x="434373" y="3790798"/>
            <a:ext cx="7294714" cy="2560872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434373" y="169030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for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medical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applications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86C0D840-170B-4416-9609-E5DC56561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798" y="1759639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xmlns="" id="{37881C38-6DAC-476B-9D29-EDCBE35FD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50797" y="4299396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7960025" y="2836396"/>
            <a:ext cx="3850173" cy="18414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testing ECG analog signals, the test difference between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 and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7598624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="" xmlns:a16="http://schemas.microsoft.com/office/drawing/2014/main" id="{0A02BA63-35E6-4B75-9120-CD7535E92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748" y="995489"/>
            <a:ext cx="6178182" cy="3622524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>
            <a:off x="347746" y="172914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for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medical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applications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6" name="TextBox 24">
            <a:extLst>
              <a:ext uri="{FF2B5EF4-FFF2-40B4-BE49-F238E27FC236}">
                <a16:creationId xmlns:a16="http://schemas.microsoft.com/office/drawing/2014/main" xmlns="" id="{86C0D840-170B-4416-9609-E5DC56561B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97973" y="1825675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13A574AD-1426-4A7E-81DF-EB30CBA3E2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717" y="2719432"/>
            <a:ext cx="6325655" cy="3953535"/>
          </a:xfrm>
          <a:prstGeom prst="rect">
            <a:avLst/>
          </a:prstGeom>
        </p:spPr>
      </p:pic>
      <p:sp>
        <p:nvSpPr>
          <p:cNvPr id="7" name="TextBox 24">
            <a:extLst>
              <a:ext uri="{FF2B5EF4-FFF2-40B4-BE49-F238E27FC236}">
                <a16:creationId xmlns:a16="http://schemas.microsoft.com/office/drawing/2014/main" xmlns="" id="{37881C38-6DAC-476B-9D29-EDCBE35FD7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25211" y="4510894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</a:t>
            </a:r>
          </a:p>
        </p:txBody>
      </p:sp>
      <p:sp>
        <p:nvSpPr>
          <p:cNvPr id="8" name="内容占位符 2"/>
          <p:cNvSpPr txBox="1">
            <a:spLocks/>
          </p:cNvSpPr>
          <p:nvPr/>
        </p:nvSpPr>
        <p:spPr bwMode="auto">
          <a:xfrm>
            <a:off x="6602930" y="1239577"/>
            <a:ext cx="5810518" cy="13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dirty="0" smtClean="0"/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testing EEG brainwave signals, the test difference between 8bit oscilloscope and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90247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347746" y="172914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for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medical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applications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F8AAEAFC-F667-471B-A70F-EE102150B1E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715" y="1256051"/>
            <a:ext cx="5823284" cy="3411384"/>
          </a:xfrm>
          <a:prstGeom prst="rect">
            <a:avLst/>
          </a:prstGeom>
        </p:spPr>
      </p:pic>
      <p:sp>
        <p:nvSpPr>
          <p:cNvPr id="11" name="TextBox 24">
            <a:extLst>
              <a:ext uri="{FF2B5EF4-FFF2-40B4-BE49-F238E27FC236}">
                <a16:creationId xmlns="" xmlns:a16="http://schemas.microsoft.com/office/drawing/2014/main" id="{72E3AE8C-33DE-493D-B968-9AEEA98282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2997" y="3188033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742F4F6-2FBD-4E04-905F-0E3E24142B1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1372" y="3313316"/>
            <a:ext cx="5801073" cy="3626294"/>
          </a:xfrm>
          <a:prstGeom prst="rect">
            <a:avLst/>
          </a:prstGeom>
        </p:spPr>
      </p:pic>
      <p:sp>
        <p:nvSpPr>
          <p:cNvPr id="8" name="TextBox 24">
            <a:extLst>
              <a:ext uri="{FF2B5EF4-FFF2-40B4-BE49-F238E27FC236}">
                <a16:creationId xmlns="" xmlns:a16="http://schemas.microsoft.com/office/drawing/2014/main" id="{AAA95319-A3B6-4B29-B798-071A7E4619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1000" y="5635372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</a:t>
            </a:r>
          </a:p>
        </p:txBody>
      </p:sp>
      <p:sp>
        <p:nvSpPr>
          <p:cNvPr id="9" name="内容占位符 2"/>
          <p:cNvSpPr txBox="1">
            <a:spLocks/>
          </p:cNvSpPr>
          <p:nvPr/>
        </p:nvSpPr>
        <p:spPr bwMode="auto">
          <a:xfrm>
            <a:off x="6095999" y="1505380"/>
            <a:ext cx="5810518" cy="13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dirty="0" smtClean="0"/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testing EMG  signal, the test difference between 8-bit oscilloscope and 12-bit 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02593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684630" y="548299"/>
            <a:ext cx="76290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Measurement for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medical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applications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762588" y="1770511"/>
            <a:ext cx="9844451" cy="3417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</a:t>
            </a:r>
            <a:r>
              <a:rPr lang="zh-CN" altLang="en-US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：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Signals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medical fields such as electrocardiograms are very close to the noise floor of an 8-bit oscilloscope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Such weak signals can only be detected using the noise filter (ERES) function, but the signal quality is still poor.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Important signal integrity issues such as overshoot or undershoot can only be measured by an oscilloscope using a 12-bit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ADC</a:t>
            </a: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6383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40"/>
          <p:cNvSpPr txBox="1"/>
          <p:nvPr/>
        </p:nvSpPr>
        <p:spPr>
          <a:xfrm>
            <a:off x="301499" y="191689"/>
            <a:ext cx="6676817" cy="584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altLang="zh-CN" sz="31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Audio </a:t>
            </a:r>
            <a:r>
              <a:rPr lang="en-US" altLang="zh-CN" sz="3199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Signal</a:t>
            </a:r>
            <a:r>
              <a:rPr lang="en-US" altLang="zh-CN" sz="31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3199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Measurement</a:t>
            </a:r>
            <a:endParaRPr lang="en-US" altLang="zh-CN" sz="3199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="" xmlns:a16="http://schemas.microsoft.com/office/drawing/2014/main" id="{36395FFF-DBB6-44F4-B9D0-ECF1F9BBD6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013" y="1050363"/>
            <a:ext cx="6273805" cy="3678271"/>
          </a:xfrm>
          <a:prstGeom prst="rect">
            <a:avLst/>
          </a:prstGeom>
        </p:spPr>
      </p:pic>
      <p:sp>
        <p:nvSpPr>
          <p:cNvPr id="10" name="TextBox 24">
            <a:extLst>
              <a:ext uri="{FF2B5EF4-FFF2-40B4-BE49-F238E27FC236}">
                <a16:creationId xmlns="" xmlns:a16="http://schemas.microsoft.com/office/drawing/2014/main" id="{BD5F444A-6ADD-471E-8A84-7ED0D3EC56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6627" y="2279613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8-Bit 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="" xmlns:a16="http://schemas.microsoft.com/office/drawing/2014/main" id="{91C15F78-4B3C-458C-BC42-1ED7A8F7CA6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8238" y="2758053"/>
            <a:ext cx="6156037" cy="3848185"/>
          </a:xfrm>
          <a:prstGeom prst="rect">
            <a:avLst/>
          </a:prstGeom>
        </p:spPr>
      </p:pic>
      <p:sp>
        <p:nvSpPr>
          <p:cNvPr id="8" name="TextBox 24">
            <a:extLst>
              <a:ext uri="{FF2B5EF4-FFF2-40B4-BE49-F238E27FC236}">
                <a16:creationId xmlns="" xmlns:a16="http://schemas.microsoft.com/office/drawing/2014/main" id="{8A2D586B-3EE4-4760-8BCD-B4F9D1DA5A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807" y="4033322"/>
            <a:ext cx="142925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zh-CN" sz="2400" dirty="0">
                <a:solidFill>
                  <a:schemeClr val="bg1"/>
                </a:solidFill>
                <a:ea typeface="宋体" panose="02010600030101010101" pitchFamily="2" charset="-122"/>
              </a:rPr>
              <a:t>12-Bit </a:t>
            </a:r>
          </a:p>
        </p:txBody>
      </p:sp>
      <p:sp>
        <p:nvSpPr>
          <p:cNvPr id="11" name="内容占位符 2"/>
          <p:cNvSpPr txBox="1">
            <a:spLocks/>
          </p:cNvSpPr>
          <p:nvPr/>
        </p:nvSpPr>
        <p:spPr bwMode="auto">
          <a:xfrm>
            <a:off x="6586738" y="1279908"/>
            <a:ext cx="5605262" cy="13095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6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altLang="zh-CN" sz="1800" dirty="0" smtClean="0"/>
          </a:p>
          <a:p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Test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audio signal, check the end oscillation, the test difference between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 and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3619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065197" y="299004"/>
            <a:ext cx="4424673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199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r>
              <a:rPr lang="en-US" altLang="zh-CN" sz="31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measurement</a:t>
            </a:r>
            <a:endParaRPr lang="zh-CN" altLang="en-US" sz="3199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1150182" y="1269996"/>
            <a:ext cx="9264351" cy="44859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Power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mainly includes the measurement of two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parameters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Measurement of current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Voltage measurement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swing range of the measured value is usually very large and it must be accurate enough to observe small voltage or current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changes</a:t>
            </a: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 requires a for a long time to collect data, because it must ensure that at least one power cycle signal is collected, so the test instrument needs to have a deep acquisition memory depth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7076795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/>
          <p:cNvSpPr/>
          <p:nvPr/>
        </p:nvSpPr>
        <p:spPr>
          <a:xfrm>
            <a:off x="484210" y="487607"/>
            <a:ext cx="4424673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199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r>
              <a:rPr lang="en-US" altLang="zh-CN" sz="31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measurement</a:t>
            </a:r>
            <a:endParaRPr lang="zh-CN" altLang="en-US" sz="3199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" y="1585421"/>
            <a:ext cx="5283668" cy="1268546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362" y="3555710"/>
            <a:ext cx="5283668" cy="1251089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7258" y="1612117"/>
            <a:ext cx="3320115" cy="1265153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4242" y="3551464"/>
            <a:ext cx="3342651" cy="1255335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3715372" y="2953299"/>
            <a:ext cx="24255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Source Han Sans Normal" panose="020B0400000000000000" pitchFamily="34" charset="-122"/>
                <a:cs typeface="Arial" panose="020B0604020202020204" pitchFamily="34" charset="0"/>
              </a:rPr>
              <a:t>8-bit 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Source Han Sans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3715372" y="5042761"/>
            <a:ext cx="21339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Source Han Sans Normal" panose="020B0400000000000000" pitchFamily="34" charset="-122"/>
                <a:cs typeface="Arial" panose="020B0604020202020204" pitchFamily="34" charset="0"/>
              </a:rPr>
              <a:t>12-bit Oscilloscope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Source Han Sans Normal" panose="020B0400000000000000" pitchFamily="34" charset="-122"/>
              <a:cs typeface="Arial" panose="020B0604020202020204" pitchFamily="34" charset="0"/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9191295" y="1736397"/>
            <a:ext cx="3101295" cy="330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7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8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Switching power supplies are widely used due to their high efficiency, low cost, and small size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figure shows the output of the switching power supply when the load produces a small step change</a:t>
            </a:r>
          </a:p>
          <a:p>
            <a:endParaRPr lang="en-US" altLang="zh-CN" dirty="0"/>
          </a:p>
          <a:p>
            <a:pPr marL="0" indent="0"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84210" y="5746183"/>
            <a:ext cx="1013540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8-bit oscilloscope can measure the step change of the voltage output but only the 12-bit oscilloscope can clearly display the details of the fluctuation superimposed on the voltage.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4042288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/>
        </p:nvSpPr>
        <p:spPr>
          <a:xfrm>
            <a:off x="909082" y="502788"/>
            <a:ext cx="4424673" cy="58464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199" b="1" dirty="0">
                <a:solidFill>
                  <a:schemeClr val="accent6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Power</a:t>
            </a:r>
            <a:r>
              <a:rPr lang="en-US" altLang="zh-CN" sz="3199" b="1" dirty="0"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measurement</a:t>
            </a:r>
            <a:endParaRPr lang="zh-CN" altLang="en-US" sz="3199" b="1" dirty="0"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" name="内容占位符 2"/>
          <p:cNvSpPr txBox="1">
            <a:spLocks/>
          </p:cNvSpPr>
          <p:nvPr/>
        </p:nvSpPr>
        <p:spPr bwMode="auto">
          <a:xfrm>
            <a:off x="909082" y="1491669"/>
            <a:ext cx="10359281" cy="4308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Results: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Use a 12-bit high-precision oscilloscope to capture some important undershoot or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overshoot Power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calculations (voltage x current) will benefit even more from high-precision oscilloscope measurements.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8-bit voltage x 8-bit current = 256 Points x 256 Points = 65,536 Points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12-bit voltage x 12-bit current = 4096 Points x 4096 Points = 16,777,216 Points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Small-amplitude ripple can only be captured with a high-precision oscilloscope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Only using the ERES function to enhance the resolution will also filter out some high-frequency oscillations or overshoots.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85017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817943" y="2529390"/>
            <a:ext cx="261105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</a:t>
            </a:r>
            <a:r>
              <a:rPr lang="en-US" altLang="zh-CN" sz="2800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FOUR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 smtClean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04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4371033" y="3281397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0742" y="4791425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Value In Electronic  Test &amp; Measurement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Textfeld 42"/>
          <p:cNvSpPr txBox="1"/>
          <p:nvPr/>
        </p:nvSpPr>
        <p:spPr>
          <a:xfrm>
            <a:off x="4175988" y="3491415"/>
            <a:ext cx="555515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>
              <a:lnSpc>
                <a:spcPct val="150000"/>
              </a:lnSpc>
            </a:pPr>
            <a:r>
              <a:rPr lang="en-US" altLang="zh-CN" sz="6000" dirty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altLang="zh-CN" sz="60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om</a:t>
            </a:r>
            <a:r>
              <a:rPr lang="en-US" altLang="zh-CN" sz="6000" dirty="0" smtClean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</a:t>
            </a:r>
            <a:r>
              <a:rPr lang="en-US" altLang="zh-CN" sz="6000" dirty="0" smtClean="0">
                <a:solidFill>
                  <a:srgbClr val="F9F9F9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rison</a:t>
            </a:r>
            <a:endParaRPr lang="de-DE" sz="6000" dirty="0">
              <a:solidFill>
                <a:srgbClr val="F9F9F9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9034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511791"/>
              </p:ext>
            </p:extLst>
          </p:nvPr>
        </p:nvGraphicFramePr>
        <p:xfrm>
          <a:off x="3156476" y="371018"/>
          <a:ext cx="8644096" cy="6164539"/>
        </p:xfrm>
        <a:graphic>
          <a:graphicData uri="http://schemas.openxmlformats.org/drawingml/2006/table">
            <a:tbl>
              <a:tblPr/>
              <a:tblGrid>
                <a:gridCol w="243515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8338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37025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63452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370257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50577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Model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Siglent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SDS2000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X HD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Siglent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DS2000X Plus</a:t>
                      </a:r>
                      <a:endParaRPr lang="en-US" sz="105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宋体" panose="02010600030101010101" pitchFamily="2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zh-CN" altLang="en-US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Bandwidth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100/200/350 MHz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100/200/350 MHz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Vertical Resolution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12-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bit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8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-bit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Average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Hardware based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Only supported in Math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Analog Channel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2/4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Sampling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Gsa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/s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Gsa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/s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Memory Depth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Mpts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200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Mpts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74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Wavefrom</a:t>
                      </a:r>
                      <a:r>
                        <a:rPr lang="en-US" sz="1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 Capture Rate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100,000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wfm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/s normal mode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120,000 </a:t>
                      </a:r>
                      <a:r>
                        <a:rPr lang="en-US" altLang="zh-CN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wfm</a:t>
                      </a: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/s normal mode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ERES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ERES 3-bit，hardware based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ERES 3-bit, only supported in Math</a:t>
                      </a:r>
                      <a:endParaRPr lang="en-US" altLang="zh-CN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34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Vertical Scale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Mohm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uV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/div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10 V/div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 ohm: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uV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/div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1 V/div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  <a:endParaRPr lang="zh-CN" altLang="en-US" sz="1000" b="1" i="0" u="none" strike="noStrike" dirty="0">
                        <a:solidFill>
                          <a:srgbClr val="008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Mohm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 </a:t>
                      </a:r>
                      <a:r>
                        <a:rPr lang="en-US" sz="1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uV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/div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10 V/div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 ohm: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500uV/div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~ 1 V/div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3595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DC Gain Accuracy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0.5mV/div ~ 4.95mV/div: ±1.5%; 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5mV/div ~ 10V/div: ±0.5%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≤ </a:t>
                      </a:r>
                      <a:r>
                        <a:rPr lang="en-US" altLang="zh-CN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3.0%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95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Time base Accuracy</a:t>
                      </a:r>
                    </a:p>
                  </a:txBody>
                  <a:tcPr marL="6350" marR="6350" marT="635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±2ppm initial; ±0.5ppm 1st year aging; 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±3ppm 20-year aging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±1ppm initial; ±1ppm 1st year aging; 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±3.5ppm 10-year aging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95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Nose floor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70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uVrms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@ 500 MHz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80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uVrms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@ 500 MHz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000" b="1" i="0" u="none" strike="noStrike" kern="1200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  <a:cs typeface="+mn-cs"/>
                        </a:rPr>
                        <a:t>X</a:t>
                      </a:r>
                      <a:endParaRPr lang="en-US" altLang="zh-CN" sz="1000" b="1" i="0" u="none" strike="noStrike" kern="1200" dirty="0">
                        <a:solidFill>
                          <a:srgbClr val="FF0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  <a:cs typeface="+mn-cs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altLang="zh-CN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SFDR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 45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dBc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≥40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dBc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1" i="0" u="none" strike="noStrike" dirty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342884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CH to CH Isolation (@50Ω)</a:t>
                      </a: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 60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dBc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&lt; 500MHz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&gt; 70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dBc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&lt; 350MHz 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DC～100 MHz:  &gt;40 dB 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100 MHz ~ BW: ≥34 dB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6787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Trigger types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Edge, Slope, Pulse, Window, Runt, Interval, Dropout, Pattern, Video, Qualified, Nth edge, Delay, Setup/Hold time, Serial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b="1" i="0" u="none" strike="noStrike" dirty="0" smtClean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Edge, Slope, Pulse, Window, Runt, Interval, Dropout, Pattern, Video and Serial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  <a:p>
                      <a:pPr algn="ctr" fontAlgn="ctr"/>
                      <a:endParaRPr lang="zh-CN" altLang="en-US" sz="1000" b="1" i="0" u="none" strike="noStrike" dirty="0">
                        <a:solidFill>
                          <a:srgbClr val="008000"/>
                        </a:solidFill>
                        <a:effectLst/>
                        <a:latin typeface="Arial Unicode MS" panose="020B0604020202020204" pitchFamily="34" charset="-122"/>
                        <a:ea typeface="Arial Unicode MS" panose="020B0604020202020204" pitchFamily="34" charset="-122"/>
                      </a:endParaRP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8467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Serial </a:t>
                      </a:r>
                      <a:r>
                        <a:rPr lang="en-US" sz="1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 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trigger and decode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Standard: I2C, SPI, UART, CAN, LIN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Optional: CAN FD,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FlexRay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I2S, MIL-STD-1553B, SENT, Manchester(decode only)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Standard: I2C, SPI, UART, CAN, LIN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Optional: CAN FD, </a:t>
                      </a:r>
                      <a:r>
                        <a:rPr lang="en-US" sz="1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FlexRay</a:t>
                      </a:r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, I2S, MIL-STD-1553B, SENT, Manchester(decode only)</a:t>
                      </a:r>
                      <a:b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</a:br>
                      <a:endParaRPr lang="en-US" sz="1000" b="0" i="0" u="none" strike="noStrike" dirty="0">
                        <a:solidFill>
                          <a:srgbClr val="000000"/>
                        </a:solidFill>
                        <a:effectLst/>
                        <a:latin typeface="微软雅黑" panose="020B0503020204020204" pitchFamily="34" charset="-122"/>
                        <a:ea typeface="微软雅黑" panose="020B0503020204020204" pitchFamily="34" charset="-122"/>
                      </a:endParaRP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1000" b="1" i="0" u="none" strike="noStrike" dirty="0" smtClean="0">
                        <a:solidFill>
                          <a:srgbClr val="008000"/>
                        </a:solidFill>
                        <a:effectLst/>
                        <a:latin typeface="Arial" panose="020B0604020202020204" pitchFamily="34" charset="0"/>
                        <a:ea typeface="Arial Unicode MS" panose="020B0604020202020204" pitchFamily="34" charset="-122"/>
                        <a:cs typeface="Arial" panose="020B0604020202020204" pitchFamily="34" charset="0"/>
                      </a:endParaRPr>
                    </a:p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　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4237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Sequence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 to 80,000 segments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 to 90,000 segments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History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 to 80,000 frames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X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Up to 90,000 frames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2591">
                <a:tc>
                  <a:txBody>
                    <a:bodyPr/>
                    <a:lstStyle/>
                    <a:p>
                      <a:pPr algn="ctr" fontAlgn="b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Arial Unicode MS" panose="020B0604020202020204" pitchFamily="34" charset="-122"/>
                          <a:cs typeface="Arial" panose="020B0604020202020204" pitchFamily="34" charset="0"/>
                        </a:rPr>
                        <a:t>Display</a:t>
                      </a:r>
                    </a:p>
                  </a:txBody>
                  <a:tcPr marL="0" marR="0" marT="0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10.1'' touch screen, 1024*600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altLang="en-US" sz="1000" b="1" i="0" u="none" strike="noStrike" dirty="0" smtClean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1000" b="0" i="0" u="none" strike="noStrike" dirty="0">
                          <a:solidFill>
                            <a:srgbClr val="000000"/>
                          </a:solidFill>
                          <a:effectLst/>
                          <a:latin typeface="微软雅黑" panose="020B0503020204020204" pitchFamily="34" charset="-122"/>
                          <a:ea typeface="微软雅黑" panose="020B0503020204020204" pitchFamily="34" charset="-122"/>
                        </a:rPr>
                        <a:t>10.1'' touch screen, 1024*600</a:t>
                      </a:r>
                    </a:p>
                  </a:txBody>
                  <a:tcPr marL="6350" marR="6350" marT="635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zh-CN" altLang="en-US" sz="1000" b="1" i="0" u="none" strike="noStrike" dirty="0">
                          <a:solidFill>
                            <a:srgbClr val="008000"/>
                          </a:solidFill>
                          <a:effectLst/>
                          <a:latin typeface="Arial Unicode MS" panose="020B0604020202020204" pitchFamily="34" charset="-122"/>
                          <a:ea typeface="Arial Unicode MS" panose="020B0604020202020204" pitchFamily="34" charset="-122"/>
                        </a:rPr>
                        <a:t>√</a:t>
                      </a:r>
                    </a:p>
                  </a:txBody>
                  <a:tcPr marL="0" marR="0" marT="0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0025"/>
                  </a:ext>
                </a:extLst>
              </a:tr>
            </a:tbl>
          </a:graphicData>
        </a:graphic>
      </p:graphicFrame>
      <p:sp>
        <p:nvSpPr>
          <p:cNvPr id="3" name="文本框 2"/>
          <p:cNvSpPr txBox="1"/>
          <p:nvPr/>
        </p:nvSpPr>
        <p:spPr>
          <a:xfrm>
            <a:off x="888731" y="2685448"/>
            <a:ext cx="15207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SDS2000X HD</a:t>
            </a:r>
            <a:endParaRPr lang="zh-CN" altLang="en-US" dirty="0"/>
          </a:p>
        </p:txBody>
      </p:sp>
      <p:sp>
        <p:nvSpPr>
          <p:cNvPr id="8" name="文本框 7"/>
          <p:cNvSpPr txBox="1"/>
          <p:nvPr/>
        </p:nvSpPr>
        <p:spPr>
          <a:xfrm>
            <a:off x="840850" y="5235598"/>
            <a:ext cx="17483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 smtClean="0"/>
              <a:t>SDS2000X Plus</a:t>
            </a:r>
            <a:endParaRPr lang="zh-CN" altLang="en-US" dirty="0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5" y="1022618"/>
            <a:ext cx="2435593" cy="162372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224" y="3594490"/>
            <a:ext cx="2351853" cy="15679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808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723481" y="683288"/>
            <a:ext cx="2502040" cy="5084466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1133170" y="2533944"/>
            <a:ext cx="20923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PART  ONE</a:t>
            </a:r>
            <a:endParaRPr lang="zh-CN" altLang="en-US" sz="28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974501" y="3170255"/>
            <a:ext cx="165797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7200" dirty="0">
                <a:solidFill>
                  <a:schemeClr val="bg1"/>
                </a:solidFill>
                <a:latin typeface="Gadugi" panose="020B0502040204020203" pitchFamily="34" charset="0"/>
                <a:ea typeface="Gadugi" panose="020B0502040204020203" pitchFamily="34" charset="0"/>
              </a:rPr>
              <a:t>01</a:t>
            </a:r>
            <a:endParaRPr lang="zh-CN" altLang="en-US" sz="7200" dirty="0">
              <a:solidFill>
                <a:schemeClr val="bg1"/>
              </a:solidFill>
              <a:latin typeface="Gadugi" panose="020B0502040204020203" pitchFamily="34" charset="0"/>
            </a:endParaRPr>
          </a:p>
        </p:txBody>
      </p:sp>
      <p:sp>
        <p:nvSpPr>
          <p:cNvPr id="12" name="矩形 11"/>
          <p:cNvSpPr/>
          <p:nvPr/>
        </p:nvSpPr>
        <p:spPr>
          <a:xfrm flipV="1">
            <a:off x="4491613" y="2772695"/>
            <a:ext cx="512466" cy="45719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4" name="TextBox 11"/>
          <p:cNvSpPr txBox="1"/>
          <p:nvPr/>
        </p:nvSpPr>
        <p:spPr>
          <a:xfrm>
            <a:off x="4310742" y="3481754"/>
            <a:ext cx="736773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0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Vertical </a:t>
            </a:r>
            <a:r>
              <a:rPr lang="en-US" altLang="zh-CN" sz="6000" b="1" dirty="0" smtClean="0">
                <a:solidFill>
                  <a:schemeClr val="accent6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R</a:t>
            </a:r>
            <a:r>
              <a:rPr lang="en-US" altLang="zh-CN" sz="60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esolution</a:t>
            </a:r>
            <a:endParaRPr lang="zh-CN" altLang="en-US" sz="6000" b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4310742" y="4791425"/>
            <a:ext cx="57079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Best Value In Electronic  Test &amp; Measurement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 flipV="1">
            <a:off x="2057400" y="4207220"/>
            <a:ext cx="914400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03144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表格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0151637"/>
              </p:ext>
            </p:extLst>
          </p:nvPr>
        </p:nvGraphicFramePr>
        <p:xfrm>
          <a:off x="885169" y="269506"/>
          <a:ext cx="10261600" cy="59182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42240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108200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9000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51100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20900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107145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Model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Siglent</a:t>
                      </a:r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SDS2000X</a:t>
                      </a:r>
                      <a:r>
                        <a:rPr lang="en-US" altLang="zh-CN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HD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R&amp;S</a:t>
                      </a:r>
                      <a:r>
                        <a:rPr lang="en-US" altLang="zh-CN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RTB2000</a:t>
                      </a:r>
                    </a:p>
                    <a:p>
                      <a:pPr algn="ctr" fontAlgn="ctr"/>
                      <a:endParaRPr lang="en-US" altLang="zh-CN" sz="11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Keysight</a:t>
                      </a: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MSO/DSOX2000A</a:t>
                      </a:r>
                    </a:p>
                    <a:p>
                      <a:pPr algn="ctr" fontAlgn="ctr"/>
                      <a:endParaRPr lang="en-US" sz="11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Tektronix</a:t>
                      </a:r>
                      <a:r>
                        <a:rPr lang="en-US" sz="1100" b="0" i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MSO/DPO2000B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Bandwidth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100/200/350 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MHz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70/100/200/300</a:t>
                      </a:r>
                      <a:r>
                        <a:rPr lang="en-US" sz="1100" b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MHz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70/100/200  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MHz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70/100/200</a:t>
                      </a:r>
                      <a:r>
                        <a:rPr lang="en-US" sz="1100" b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MHz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Vertical Resolution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12-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bit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10-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bit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8-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bit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8-bit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HiRes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/ERES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ERES 3-bit</a:t>
                      </a:r>
                      <a:r>
                        <a:rPr lang="zh-CN" alt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，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hardware based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HiRes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6-bit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-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Analog channel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2/4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2/4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2/4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Sampling rate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Gsa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2.5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Gsa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Gsa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1100" b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altLang="zh-CN" sz="1100" b="0" u="none" strike="noStrike" baseline="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G</a:t>
                      </a:r>
                      <a:r>
                        <a:rPr lang="en-US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Sa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Memory Depth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Mpts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</a:t>
                      </a:r>
                      <a:r>
                        <a:rPr lang="en-US" sz="1100" b="0" u="none" strike="noStrike" baseline="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Mpts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Mpts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 </a:t>
                      </a:r>
                      <a:r>
                        <a:rPr lang="en-US" altLang="zh-CN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Mpts</a:t>
                      </a:r>
                      <a:endParaRPr lang="en-US" altLang="zh-CN" sz="1100" b="0" i="0" u="none" strike="noStrike" dirty="0" smtClean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Wavefrom Capture Rate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100,000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wfm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 (normal mode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), </a:t>
                      </a:r>
                      <a:b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400,000 </a:t>
                      </a:r>
                      <a:r>
                        <a:rPr lang="en-US" sz="1100" b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wfm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 (sequence mode)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50,000 </a:t>
                      </a:r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wfm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 (normal mode</a:t>
                      </a:r>
                      <a:r>
                        <a:rPr lang="en-US" sz="1100" b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)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200,000 </a:t>
                      </a:r>
                      <a:r>
                        <a:rPr lang="en-US" altLang="zh-CN" sz="1100" b="0" i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wfm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5,000 </a:t>
                      </a:r>
                      <a:r>
                        <a:rPr lang="en-US" altLang="zh-CN" sz="1100" b="0" i="0" u="none" strike="noStrike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wfm</a:t>
                      </a: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/s</a:t>
                      </a:r>
                      <a:endParaRPr lang="en-US" altLang="zh-CN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Vertical Scale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</a:t>
                      </a:r>
                      <a:r>
                        <a:rPr lang="en-US" sz="1100" b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Mohm</a:t>
                      </a:r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: </a:t>
                      </a:r>
                      <a:r>
                        <a:rPr lang="en-US" sz="1100" b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500 </a:t>
                      </a:r>
                      <a:r>
                        <a:rPr lang="en-US" sz="1100" b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uV</a:t>
                      </a:r>
                      <a:r>
                        <a:rPr lang="en-US" sz="1100" b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/div </a:t>
                      </a:r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~ 10 V/div</a:t>
                      </a:r>
                      <a:b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</a:br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 ohm: </a:t>
                      </a:r>
                      <a:r>
                        <a:rPr lang="en-US" sz="1100" b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500 </a:t>
                      </a:r>
                      <a:r>
                        <a:rPr lang="en-US" sz="1100" b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uV</a:t>
                      </a:r>
                      <a:r>
                        <a:rPr lang="en-US" sz="1100" b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/div </a:t>
                      </a:r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~ 1 V/div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mV/div to 5 V/div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l-GR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 MΩ: 1 mV/div ~ </a:t>
                      </a:r>
                      <a:r>
                        <a:rPr lang="el-GR" sz="1100" b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5V/div</a:t>
                      </a:r>
                      <a:endParaRPr lang="el-GR" sz="1100" b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 mV/div ~ 5 V/div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DC Gain Accuracy</a:t>
                      </a:r>
                      <a:endParaRPr lang="en-US" sz="1100" b="0" i="0" u="none" strike="noStrike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0.5mV/div ~ 4.95mV/div: ±1.5%; </a:t>
                      </a:r>
                      <a:b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altLang="zh-CN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5mV/div ~ 10V/div: ±0.5%</a:t>
                      </a:r>
                    </a:p>
                    <a:p>
                      <a:pPr algn="ctr" fontAlgn="ctr"/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</a:t>
                      </a: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≤ 5 mV/div: ±2 % of full scale;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&gt; </a:t>
                      </a: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 mV/div: ±1.5 % of full scale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± 3% full scale (≥ 10 mV/div); ± 4% full scale (&lt; 10 mV/div) 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10 mV/div ~ 5V/div: ±3%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 mV/div ~ 5mV/div: ±4%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Timebase</a:t>
                      </a:r>
                      <a:r>
                        <a:rPr lang="en-US" sz="1100" b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Scale</a:t>
                      </a:r>
                      <a:endParaRPr lang="en-US" sz="1100" b="0" i="0" u="none" strike="noStrike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 ns/div ~ 1000 s/div;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0.5 ns/div ~ 1000 s/div (500 MHz)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1 ns/div and 500 s/div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5 ns/div to 50 s/div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 ns/div to 50 s/div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 ns ~ 100s (200 MHz)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4 ns ~ 100s (70/100 MHz)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Time base Accuracy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±2ppm initial; ±0.5ppm 1st year aging; </a:t>
                      </a:r>
                      <a:b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</a:b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±3ppm 20-year aging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±2.5 ppm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25 ppm ± 5ppm per </a:t>
                      </a:r>
                      <a:r>
                        <a:rPr lang="en-US" sz="11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yaer</a:t>
                      </a: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(aging)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±25 ppm, at any ≥1 </a:t>
                      </a:r>
                      <a:r>
                        <a:rPr lang="en-US" sz="1100" b="0" i="0" u="none" strike="noStrike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ms</a:t>
                      </a:r>
                      <a:r>
                        <a:rPr lang="en-US" sz="1100" b="0" i="0" u="none" strike="noStrike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</a:rPr>
                        <a:t> interval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6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Trigger Zone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Support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FFT points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</a:t>
                      </a:r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100" b="0" i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Mpts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128 </a:t>
                      </a:r>
                      <a:r>
                        <a:rPr lang="en-US" altLang="zh-CN" sz="11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1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pts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64 </a:t>
                      </a:r>
                      <a:r>
                        <a:rPr lang="en-US" altLang="zh-CN" sz="11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k</a:t>
                      </a:r>
                      <a:r>
                        <a:rPr lang="en-US" sz="1100" b="0" i="0" u="none" strike="noStrike" kern="1200" dirty="0" err="1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pts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-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AWG/FG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 MHz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25 MHz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20 MHz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Bode plot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Support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Option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Logic analyzer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 digital channels, 500 </a:t>
                      </a:r>
                      <a:r>
                        <a:rPr lang="en-US" sz="1100" b="0" i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MSa</a:t>
                      </a:r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 digital channels, 1.25 </a:t>
                      </a:r>
                      <a:r>
                        <a:rPr lang="en-US" sz="1100" b="0" i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GSa</a:t>
                      </a:r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/s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 digital channels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16 digital channels (MSO), 1GS/s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Counter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 digits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6 digits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5 digits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altLang="zh-CN" sz="1100" b="0" i="0" u="none" strike="noStrike" kern="1200" dirty="0" smtClean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Digital </a:t>
                      </a:r>
                      <a:r>
                        <a:rPr lang="en-US" sz="1100" b="0" i="0" u="none" strike="noStrike" kern="1200" dirty="0" err="1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multimeter</a:t>
                      </a:r>
                      <a:endParaRPr lang="en-US" sz="1100" b="0" i="0" u="none" strike="noStrike" kern="12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effectLst/>
                        <a:latin typeface="+mn-ea"/>
                        <a:ea typeface="+mn-ea"/>
                        <a:cs typeface="+mn-cs"/>
                      </a:endParaRP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Support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Support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No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17780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Screen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10.1'' touch screen, 1024*600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10.1'' touch screen, 1280*800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8.5'' WVGA color TFT LCD, 800*480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100" b="0" i="0" u="none" strike="noStrike" kern="12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effectLst/>
                          <a:latin typeface="+mn-ea"/>
                          <a:ea typeface="+mn-ea"/>
                          <a:cs typeface="+mn-cs"/>
                        </a:rPr>
                        <a:t>7'' WQVGA color screen, 480*234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pic>
        <p:nvPicPr>
          <p:cNvPr id="12" name="图片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7603" y="526285"/>
            <a:ext cx="1235166" cy="82344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00000000-0008-0000-0000-00000B0000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5429" y="630973"/>
            <a:ext cx="920540" cy="662207"/>
          </a:xfrm>
          <a:prstGeom prst="rect">
            <a:avLst/>
          </a:prstGeom>
        </p:spPr>
      </p:pic>
      <p:pic>
        <p:nvPicPr>
          <p:cNvPr id="14" name="图片 13" descr="1359286795.jpg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91997D36-2A35-4128-8E8A-0E25C79306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859" y="630973"/>
            <a:ext cx="1139760" cy="66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图片 14">
            <a:extLst>
              <a:ext uri="{FF2B5EF4-FFF2-40B4-BE49-F238E27FC236}">
                <a16:creationId xmlns:xdr="http://schemas.openxmlformats.org/drawingml/2006/spreadsheetDrawing" xmlns="" xmlns:a16="http://schemas.microsoft.com/office/drawing/2014/main" xmlns:lc="http://schemas.openxmlformats.org/drawingml/2006/lockedCanvas" id="{94511777-0FAE-41A3-8370-F73F77131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3170" y="526285"/>
            <a:ext cx="1138997" cy="7337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1565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hteck 18"/>
          <p:cNvSpPr/>
          <p:nvPr/>
        </p:nvSpPr>
        <p:spPr>
          <a:xfrm>
            <a:off x="1588" y="4025348"/>
            <a:ext cx="12188825" cy="2832654"/>
          </a:xfrm>
          <a:prstGeom prst="rect">
            <a:avLst/>
          </a:prstGeom>
          <a:solidFill>
            <a:srgbClr val="003B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228600"/>
            <a:endParaRPr lang="de-DE" sz="900">
              <a:solidFill>
                <a:srgbClr val="F9F9F9">
                  <a:lumMod val="50000"/>
                </a:srgbClr>
              </a:solidFill>
              <a:latin typeface="Calibri" panose="020F0502020204030204"/>
            </a:endParaRPr>
          </a:p>
        </p:txBody>
      </p:sp>
      <p:sp>
        <p:nvSpPr>
          <p:cNvPr id="20" name="Textfeld 47"/>
          <p:cNvSpPr txBox="1"/>
          <p:nvPr/>
        </p:nvSpPr>
        <p:spPr>
          <a:xfrm>
            <a:off x="8170760" y="4781450"/>
            <a:ext cx="3244628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GERMANY GmbH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 </a:t>
            </a:r>
            <a:r>
              <a:rPr lang="de-DE" altLang="zh-CN" sz="1100" dirty="0">
                <a:solidFill>
                  <a:schemeClr val="bg1"/>
                </a:solidFill>
              </a:rPr>
              <a:t>Staetzlinger Str.  70 86165 Augsburg, Germany</a:t>
            </a:r>
            <a:r>
              <a:rPr lang="en-US" altLang="zh-CN" sz="1100" dirty="0">
                <a:solidFill>
                  <a:schemeClr val="bg1"/>
                </a:solidFill>
              </a:rPr>
              <a:t/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Tel: +49(0)-821-666 0 111 0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Fax: +49(0)-821-666 0 111 22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info-eu@siglent.com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www.siglenteu.com</a:t>
            </a:r>
          </a:p>
        </p:txBody>
      </p:sp>
      <p:sp>
        <p:nvSpPr>
          <p:cNvPr id="14" name="Textfeld 46"/>
          <p:cNvSpPr txBox="1"/>
          <p:nvPr/>
        </p:nvSpPr>
        <p:spPr>
          <a:xfrm>
            <a:off x="493629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NA</a:t>
            </a:r>
          </a:p>
        </p:txBody>
      </p:sp>
      <p:sp>
        <p:nvSpPr>
          <p:cNvPr id="15" name="Textfeld 47"/>
          <p:cNvSpPr txBox="1"/>
          <p:nvPr/>
        </p:nvSpPr>
        <p:spPr>
          <a:xfrm>
            <a:off x="4940271" y="4770898"/>
            <a:ext cx="215872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NA, Inc. 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6557 Cochran Rd Solon, Ohio 44139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Tel: 440-398-5800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Toll Free:877-515-5551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Fax: 440-399-1211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info@siglent.com</a:t>
            </a:r>
            <a:br>
              <a:rPr lang="en-US" altLang="zh-CN" sz="1100" dirty="0">
                <a:solidFill>
                  <a:schemeClr val="bg1"/>
                </a:solidFill>
              </a:rPr>
            </a:br>
            <a:r>
              <a:rPr lang="en-US" altLang="zh-CN" sz="1100" dirty="0">
                <a:solidFill>
                  <a:schemeClr val="bg1"/>
                </a:solidFill>
              </a:rPr>
              <a:t>www.siglentna.com</a:t>
            </a:r>
          </a:p>
        </p:txBody>
      </p:sp>
      <p:sp>
        <p:nvSpPr>
          <p:cNvPr id="16" name="Textfeld 50"/>
          <p:cNvSpPr txBox="1"/>
          <p:nvPr/>
        </p:nvSpPr>
        <p:spPr>
          <a:xfrm>
            <a:off x="2961843" y="3115560"/>
            <a:ext cx="6428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b="1" dirty="0">
                <a:solidFill>
                  <a:srgbClr val="7F7F7F"/>
                </a:solidFill>
              </a:rPr>
              <a:t>The Best Value in Electronic Test &amp; Measurement</a:t>
            </a:r>
            <a:endParaRPr lang="zh-CN" altLang="en-US" b="1" dirty="0">
              <a:solidFill>
                <a:srgbClr val="7F7F7F"/>
              </a:solidFill>
            </a:endParaRPr>
          </a:p>
        </p:txBody>
      </p:sp>
      <p:sp>
        <p:nvSpPr>
          <p:cNvPr id="17" name="Textfeld 33"/>
          <p:cNvSpPr txBox="1"/>
          <p:nvPr/>
        </p:nvSpPr>
        <p:spPr>
          <a:xfrm>
            <a:off x="2961843" y="1536287"/>
            <a:ext cx="6115584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228600"/>
            <a:endParaRPr lang="de-DE" sz="4000" dirty="0">
              <a:solidFill>
                <a:srgbClr val="0065FA"/>
              </a:solidFill>
              <a:latin typeface="Century Gothic" panose="020B0502020202020204" pitchFamily="34" charset="0"/>
            </a:endParaRPr>
          </a:p>
          <a:p>
            <a:pPr algn="ctr" defTabSz="228600"/>
            <a:r>
              <a:rPr lang="de-DE" sz="5400" b="1" dirty="0">
                <a:solidFill>
                  <a:srgbClr val="003B90"/>
                </a:solidFill>
                <a:latin typeface="Century Gothic" panose="020B0502020202020204" pitchFamily="34" charset="0"/>
              </a:rPr>
              <a:t>Thank You</a:t>
            </a:r>
            <a:endParaRPr lang="de-DE" sz="5400" dirty="0">
              <a:solidFill>
                <a:srgbClr val="003B90"/>
              </a:solidFill>
              <a:latin typeface="Century Gothic" panose="020B0502020202020204" pitchFamily="34" charset="0"/>
            </a:endParaRPr>
          </a:p>
        </p:txBody>
      </p:sp>
      <p:sp>
        <p:nvSpPr>
          <p:cNvPr id="19" name="Textfeld 46"/>
          <p:cNvSpPr txBox="1"/>
          <p:nvPr/>
        </p:nvSpPr>
        <p:spPr>
          <a:xfrm>
            <a:off x="8166784" y="4453448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Europe</a:t>
            </a:r>
          </a:p>
        </p:txBody>
      </p:sp>
      <p:sp>
        <p:nvSpPr>
          <p:cNvPr id="21" name="Textfeld 47"/>
          <p:cNvSpPr txBox="1"/>
          <p:nvPr/>
        </p:nvSpPr>
        <p:spPr>
          <a:xfrm>
            <a:off x="788161" y="4770898"/>
            <a:ext cx="3399662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100" dirty="0">
                <a:solidFill>
                  <a:schemeClr val="bg1"/>
                </a:solidFill>
              </a:rPr>
              <a:t>SIGLENT TECHNOLOGIES CO., LTD.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Add: Blog No.4 &amp; No.5, </a:t>
            </a:r>
            <a:r>
              <a:rPr lang="en-US" altLang="zh-CN" sz="1100" dirty="0" err="1">
                <a:solidFill>
                  <a:schemeClr val="bg1"/>
                </a:solidFill>
              </a:rPr>
              <a:t>Antongda</a:t>
            </a:r>
            <a:r>
              <a:rPr lang="en-US" altLang="zh-CN" sz="1100" dirty="0">
                <a:solidFill>
                  <a:schemeClr val="bg1"/>
                </a:solidFill>
              </a:rPr>
              <a:t> Industrial Zone, 3rd </a:t>
            </a:r>
            <a:r>
              <a:rPr lang="en-US" altLang="zh-CN" sz="1100" dirty="0" err="1">
                <a:solidFill>
                  <a:schemeClr val="bg1"/>
                </a:solidFill>
              </a:rPr>
              <a:t>Liuxian</a:t>
            </a:r>
            <a:r>
              <a:rPr lang="en-US" altLang="zh-CN" sz="1100" dirty="0">
                <a:solidFill>
                  <a:schemeClr val="bg1"/>
                </a:solidFill>
              </a:rPr>
              <a:t> Road, </a:t>
            </a:r>
            <a:r>
              <a:rPr lang="en-US" altLang="zh-CN" sz="1100" dirty="0" err="1">
                <a:solidFill>
                  <a:schemeClr val="bg1"/>
                </a:solidFill>
              </a:rPr>
              <a:t>Bao’an</a:t>
            </a:r>
            <a:r>
              <a:rPr lang="en-US" altLang="zh-CN" sz="1100" dirty="0">
                <a:solidFill>
                  <a:schemeClr val="bg1"/>
                </a:solidFill>
              </a:rPr>
              <a:t> District, Shenzhen, 518101, China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Tel:+ 86 755 3688 7876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Fax:+ 86 755 3359 1582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sales@siglent.com</a:t>
            </a:r>
          </a:p>
          <a:p>
            <a:r>
              <a:rPr lang="en-US" altLang="zh-CN" sz="1100" dirty="0">
                <a:solidFill>
                  <a:schemeClr val="bg1"/>
                </a:solidFill>
              </a:rPr>
              <a:t>int.siglent.com</a:t>
            </a:r>
          </a:p>
        </p:txBody>
      </p:sp>
      <p:sp>
        <p:nvSpPr>
          <p:cNvPr id="22" name="Textfeld 46"/>
          <p:cNvSpPr txBox="1"/>
          <p:nvPr/>
        </p:nvSpPr>
        <p:spPr>
          <a:xfrm>
            <a:off x="784185" y="4461946"/>
            <a:ext cx="28508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chemeClr val="bg1"/>
                </a:solidFill>
              </a:rPr>
              <a:t>Headquarters</a:t>
            </a:r>
          </a:p>
        </p:txBody>
      </p:sp>
    </p:spTree>
    <p:extLst>
      <p:ext uri="{BB962C8B-B14F-4D97-AF65-F5344CB8AC3E}">
        <p14:creationId xmlns:p14="http://schemas.microsoft.com/office/powerpoint/2010/main" val="33161634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14:flythrough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40"/>
          <p:cNvSpPr txBox="1"/>
          <p:nvPr/>
        </p:nvSpPr>
        <p:spPr>
          <a:xfrm>
            <a:off x="637115" y="215322"/>
            <a:ext cx="1068972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>
                <a:solidFill>
                  <a:prstClr val="black">
                    <a:lumMod val="50000"/>
                    <a:lumOff val="50000"/>
                  </a:prst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What’s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resolution?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286617" y="1961925"/>
            <a:ext cx="2252028" cy="172354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iPhone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Original display becomes retina display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853151" y="2065678"/>
            <a:ext cx="266700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Digital Camera 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3 Megapixels become 15 Megapixels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8794594" y="2100425"/>
            <a:ext cx="2289313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32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Television 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Standard definition TV becomes HDTV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528355" y="5941648"/>
            <a:ext cx="92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4X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5449957" y="5934670"/>
            <a:ext cx="92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5</a:t>
            </a:r>
            <a:r>
              <a:rPr lang="en-US" altLang="zh-CN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9578310" y="5934670"/>
            <a:ext cx="9243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6</a:t>
            </a:r>
            <a:r>
              <a:rPr lang="en-US" altLang="zh-CN" sz="5400" dirty="0" smtClean="0">
                <a:solidFill>
                  <a:schemeClr val="tx1">
                    <a:lumMod val="50000"/>
                    <a:lumOff val="50000"/>
                  </a:schemeClr>
                </a:solidFill>
              </a:rPr>
              <a:t>X</a:t>
            </a:r>
            <a:endParaRPr lang="zh-CN" altLang="en-US" sz="54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13" name="内容占位符 2"/>
          <p:cNvSpPr txBox="1">
            <a:spLocks/>
          </p:cNvSpPr>
          <p:nvPr/>
        </p:nvSpPr>
        <p:spPr bwMode="auto">
          <a:xfrm>
            <a:off x="637115" y="841419"/>
            <a:ext cx="7804241" cy="132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3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refers to the ability of a device to build 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details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Many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mass-consumer products have resolution </a:t>
            </a: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metrics</a:t>
            </a:r>
          </a:p>
          <a:p>
            <a:pPr>
              <a:lnSpc>
                <a:spcPct val="150000"/>
              </a:lnSpc>
            </a:pPr>
            <a:r>
              <a:rPr lang="en-US" altLang="zh-CN" sz="1600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 </a:t>
            </a:r>
            <a:r>
              <a:rPr lang="en-US" altLang="zh-CN" sz="16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has gradually improved as the next generation continues to roll out</a:t>
            </a:r>
            <a:endParaRPr lang="zh-CN" altLang="en-US" sz="1600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34657" y="3795003"/>
            <a:ext cx="2337779" cy="1891638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6672" y="4002327"/>
            <a:ext cx="2612275" cy="1853304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5109" y="3726341"/>
            <a:ext cx="1596968" cy="2129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390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40"/>
          <p:cNvSpPr txBox="1"/>
          <p:nvPr/>
        </p:nvSpPr>
        <p:spPr>
          <a:xfrm>
            <a:off x="447261" y="433784"/>
            <a:ext cx="52605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resolution?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835" y="940058"/>
            <a:ext cx="7641535" cy="5094357"/>
          </a:xfrm>
          <a:prstGeom prst="rect">
            <a:avLst/>
          </a:prstGeom>
        </p:spPr>
      </p:pic>
      <p:sp>
        <p:nvSpPr>
          <p:cNvPr id="5" name="文本框 4"/>
          <p:cNvSpPr txBox="1"/>
          <p:nvPr/>
        </p:nvSpPr>
        <p:spPr>
          <a:xfrm>
            <a:off x="7782338" y="5423663"/>
            <a:ext cx="2604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5400" spc="600" dirty="0" smtClean="0">
                <a:solidFill>
                  <a:srgbClr val="003B90"/>
                </a:solidFill>
              </a:rPr>
              <a:t>16X</a:t>
            </a:r>
            <a:endParaRPr lang="zh-CN" altLang="en-US" sz="5400" spc="600" dirty="0">
              <a:solidFill>
                <a:srgbClr val="003B90"/>
              </a:solidFill>
            </a:endParaRPr>
          </a:p>
        </p:txBody>
      </p:sp>
      <p:sp>
        <p:nvSpPr>
          <p:cNvPr id="7" name="内容占位符 2"/>
          <p:cNvSpPr txBox="1">
            <a:spLocks/>
          </p:cNvSpPr>
          <p:nvPr/>
        </p:nvSpPr>
        <p:spPr bwMode="auto">
          <a:xfrm>
            <a:off x="531237" y="1553616"/>
            <a:ext cx="5272797" cy="4375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oscilloscope's ADC bits characterize the oscilloscope's signal </a:t>
            </a:r>
            <a:r>
              <a:rPr lang="en-US" altLang="zh-CN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resolution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 resolution means the oscilloscope can display signal details in finer detail and make more precise measurements</a:t>
            </a: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</a:t>
            </a:r>
            <a:r>
              <a:rPr lang="en-US" altLang="zh-CN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Siglent</a:t>
            </a:r>
            <a:r>
              <a:rPr lang="en-US" altLang="zh-CN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SDS2000X HD high-resolution oscilloscope is a next-generation oscilloscope using a 12bit ADC, which is 16 times the signal resolution capability of a traditional 8bit oscilloscope</a:t>
            </a:r>
            <a:endParaRPr lang="zh-CN" altLang="en-US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 smtClean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600" dirty="0">
              <a:solidFill>
                <a:schemeClr val="tx1">
                  <a:lumMod val="65000"/>
                  <a:lumOff val="3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614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414131" y="222208"/>
            <a:ext cx="8839200" cy="12388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05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ADCs provides </a:t>
            </a:r>
            <a:r>
              <a:rPr lang="en-US" altLang="zh-CN" sz="32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16 times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resolution of 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8-bit </a:t>
            </a:r>
            <a:r>
              <a:rPr lang="en-US" altLang="zh-CN" sz="32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ADCs 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88949551"/>
              </p:ext>
            </p:extLst>
          </p:nvPr>
        </p:nvGraphicFramePr>
        <p:xfrm>
          <a:off x="640523" y="1953857"/>
          <a:ext cx="4637157" cy="1657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5719"/>
                <a:gridCol w="1545719"/>
                <a:gridCol w="1545719"/>
              </a:tblGrid>
              <a:tr h="508859">
                <a:tc>
                  <a:txBody>
                    <a:bodyPr/>
                    <a:lstStyle/>
                    <a:p>
                      <a:r>
                        <a:rPr lang="en-US" altLang="zh-CN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ADC Resolution </a:t>
                      </a:r>
                      <a:endParaRPr lang="en-US" altLang="zh-CN" sz="18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Number of Steps </a:t>
                      </a:r>
                      <a:r>
                        <a:rPr lang="en-US" altLang="zh-CN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800" b="1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Dynamic Range </a:t>
                      </a:r>
                      <a:r>
                        <a:rPr lang="en-US" altLang="zh-CN" sz="18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	</a:t>
                      </a:r>
                    </a:p>
                  </a:txBody>
                  <a:tcPr/>
                </a:tc>
              </a:tr>
              <a:tr h="508859">
                <a:tc>
                  <a:txBody>
                    <a:bodyPr/>
                    <a:lstStyle/>
                    <a:p>
                      <a:r>
                        <a:rPr lang="en-US" altLang="zh-CN" sz="1800" b="0" i="0" u="none" strike="noStrike" kern="1200" baseline="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8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256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48</a:t>
                      </a:r>
                      <a:r>
                        <a:rPr lang="en-US" altLang="zh-CN" baseline="0" dirty="0" smtClean="0"/>
                        <a:t> dB</a:t>
                      </a:r>
                      <a:endParaRPr lang="zh-CN" altLang="en-US" dirty="0"/>
                    </a:p>
                  </a:txBody>
                  <a:tcPr/>
                </a:tc>
              </a:tr>
              <a:tr h="508859"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12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4096</a:t>
                      </a:r>
                      <a:endParaRPr lang="zh-CN" alt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dirty="0" smtClean="0"/>
                        <a:t>72 dB</a:t>
                      </a:r>
                      <a:endParaRPr lang="zh-CN" alt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5678" y="4199852"/>
            <a:ext cx="9173817" cy="2372291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5825132" y="1996378"/>
            <a:ext cx="5657807" cy="1343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ADC Dynamic Range = 20 log</a:t>
            </a:r>
            <a:r>
              <a:rPr lang="en-US" altLang="zh-CN" sz="1400" baseline="-25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10</a:t>
            </a:r>
            <a:r>
              <a:rPr lang="en-US" altLang="zh-CN" sz="105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(2</a:t>
            </a:r>
            <a:r>
              <a:rPr lang="en-US" altLang="zh-CN" sz="1400" baseline="7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) dB (ideal)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Available Quantization Levels = 2 </a:t>
            </a:r>
            <a:r>
              <a:rPr lang="en-US" altLang="zh-CN" sz="1400" baseline="70000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N bits of Resolution </a:t>
            </a:r>
            <a:endParaRPr lang="zh-CN" altLang="en-US" sz="2400" baseline="700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DC Gain accuracy is +/- 0.5% (12-Bit)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vs. </a:t>
            </a:r>
          </a:p>
          <a:p>
            <a:pPr marL="0" indent="0">
              <a:buNone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      +/-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</a:rPr>
              <a:t>1.5 – 2.0% (8-Bit) </a:t>
            </a: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727123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6017" y="491244"/>
            <a:ext cx="69396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resolution allows detection of smaller signal variations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6018" y="0"/>
            <a:ext cx="9892748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1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Highest Resolution Provides </a:t>
            </a:r>
            <a:r>
              <a:rPr lang="en-US" altLang="zh-CN" sz="2800" b="1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Small Voltage </a:t>
            </a:r>
            <a:r>
              <a:rPr lang="en-US" altLang="zh-CN" sz="28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Step Size </a:t>
            </a:r>
            <a:endParaRPr lang="zh-CN" altLang="en-US" sz="28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6476478" y="1193200"/>
            <a:ext cx="3819939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6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When measuring an 8 V signal, the smallest detectable voltage variation is 1.95 mV, compared with 31.3 mV on an 8-bit ADC.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graphicFrame>
        <p:nvGraphicFramePr>
          <p:cNvPr id="6" name="表格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8695803"/>
              </p:ext>
            </p:extLst>
          </p:nvPr>
        </p:nvGraphicFramePr>
        <p:xfrm>
          <a:off x="360657" y="1206753"/>
          <a:ext cx="4845879" cy="526036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5293"/>
                <a:gridCol w="1615293"/>
                <a:gridCol w="1615293"/>
              </a:tblGrid>
              <a:tr h="400666">
                <a:tc rowSpan="2">
                  <a:txBody>
                    <a:bodyPr/>
                    <a:lstStyle/>
                    <a:p>
                      <a:endParaRPr lang="zh-CN" altLang="en-US" sz="1600" b="0" i="0" u="none" strike="noStrike" kern="1200" baseline="0" dirty="0" smtClean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altLang="zh-CN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Full Scale 	</a:t>
                      </a:r>
                    </a:p>
                    <a:p>
                      <a:endParaRPr lang="zh-CN" altLang="en-US" sz="160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r>
                        <a:rPr lang="en-US" altLang="zh-CN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Smallest Voltage Step 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</a:tr>
              <a:tr h="288758">
                <a:tc vMerge="1">
                  <a:txBody>
                    <a:bodyPr/>
                    <a:lstStyle/>
                    <a:p>
                      <a:endParaRPr lang="zh-CN" altLang="en-US" sz="105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8-bit</a:t>
                      </a:r>
                      <a:endParaRPr lang="zh-CN" altLang="en-US" sz="1600" b="0" i="0" u="none" strike="noStrike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altLang="zh-CN" sz="1600" b="0" i="0" u="none" strike="noStrike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12-bit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312.5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19.5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 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156.2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9.76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20 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78.1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4.88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31.3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1.95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 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15.6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976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	</a:t>
                      </a: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1.6 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6.3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390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800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3.1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195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400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1.56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97.6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160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625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	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39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80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313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19.5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40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156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9.76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16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62.5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3.9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  <a:tr h="341339"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8 mV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31.2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1.95 </a:t>
                      </a:r>
                      <a:r>
                        <a:rPr lang="el-GR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μ</a:t>
                      </a:r>
                      <a:r>
                        <a:rPr lang="en-US" altLang="zh-CN" sz="1400" b="0" i="0" u="none" strike="noStrike" kern="1200" baseline="0" dirty="0" smtClean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V </a:t>
                      </a:r>
                      <a:endParaRPr lang="zh-CN" altLang="en-US" sz="1400" b="0" i="0" u="none" strike="noStrike" kern="1200" baseline="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7" name="矩形 6"/>
          <p:cNvSpPr/>
          <p:nvPr/>
        </p:nvSpPr>
        <p:spPr>
          <a:xfrm>
            <a:off x="288758" y="3041583"/>
            <a:ext cx="4995511" cy="35613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76478" y="3041583"/>
            <a:ext cx="2783177" cy="3337413"/>
          </a:xfrm>
          <a:prstGeom prst="rect">
            <a:avLst/>
          </a:prstGeom>
        </p:spPr>
      </p:pic>
      <p:sp>
        <p:nvSpPr>
          <p:cNvPr id="15" name="矩形 14"/>
          <p:cNvSpPr/>
          <p:nvPr/>
        </p:nvSpPr>
        <p:spPr>
          <a:xfrm>
            <a:off x="9506553" y="3893264"/>
            <a:ext cx="2255519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14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Quantization levels: </a:t>
            </a:r>
          </a:p>
          <a:p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16 times more for 12-bit scopes 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319373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40"/>
          <p:cNvSpPr txBox="1"/>
          <p:nvPr/>
        </p:nvSpPr>
        <p:spPr>
          <a:xfrm>
            <a:off x="447261" y="433784"/>
            <a:ext cx="71278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12-bit </a:t>
            </a:r>
            <a:r>
              <a:rPr lang="en-US" altLang="zh-CN" sz="3200" b="1" dirty="0" smtClean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resolution </a:t>
            </a:r>
            <a:r>
              <a:rPr lang="en-US" altLang="zh-CN" sz="3200" b="1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</a:t>
            </a:r>
            <a:endParaRPr lang="zh-CN" altLang="en-US" sz="3200" b="1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136" y="1478779"/>
            <a:ext cx="6285752" cy="4190501"/>
          </a:xfrm>
          <a:prstGeom prst="rect">
            <a:avLst/>
          </a:prstGeom>
        </p:spPr>
      </p:pic>
      <p:sp>
        <p:nvSpPr>
          <p:cNvPr id="10" name="内容占位符 2"/>
          <p:cNvSpPr txBox="1">
            <a:spLocks/>
          </p:cNvSpPr>
          <p:nvPr/>
        </p:nvSpPr>
        <p:spPr bwMode="auto">
          <a:xfrm>
            <a:off x="665991" y="1478779"/>
            <a:ext cx="5561554" cy="4288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457051" indent="-45705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8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1pPr>
            <a:lvl2pPr marL="990278" indent="-380876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4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2pPr>
            <a:lvl3pPr marL="1523505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4"/>
              </a:buBlip>
              <a:defRPr sz="12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3pPr>
            <a:lvl4pPr marL="2132907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1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4pPr>
            <a:lvl5pPr marL="2742308" indent="-304701" algn="l" rtl="0" eaLnBrk="0" fontAlgn="base" hangingPunct="0">
              <a:spcBef>
                <a:spcPct val="20000"/>
              </a:spcBef>
              <a:spcAft>
                <a:spcPct val="0"/>
              </a:spcAft>
              <a:buBlip>
                <a:blip r:embed="rId5"/>
              </a:buBlip>
              <a:defRPr sz="1000" kern="1200">
                <a:solidFill>
                  <a:schemeClr val="tx1"/>
                </a:solidFill>
                <a:latin typeface="Source Han Sans Normal" panose="020B0400000000000000" pitchFamily="34" charset="-122"/>
                <a:ea typeface="Source Han Sans Normal" panose="020B0400000000000000" pitchFamily="34" charset="-122"/>
                <a:cs typeface="+mn-cs"/>
              </a:defRPr>
            </a:lvl5pPr>
            <a:lvl6pPr marL="3351710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1112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0514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79916" indent="-304701" algn="l" defTabSz="1218804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66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Guaranteed high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accuracy: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sampling rate 12-bit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ADCs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lower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noise floor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The resolution accuracy is more than </a:t>
            </a:r>
            <a:r>
              <a:rPr lang="en-US" altLang="zh-CN" dirty="0">
                <a:solidFill>
                  <a:schemeClr val="accent6"/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16 times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higher than that of the </a:t>
            </a: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8-bit </a:t>
            </a: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oscilloscope in the current oscilloscope market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 "cleaner", "clearer" waveform display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Viewing more signal details</a:t>
            </a:r>
          </a:p>
          <a:p>
            <a:pPr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阿里巴巴普惠体 B" panose="00020600040101010101" pitchFamily="18" charset="-122"/>
                <a:cs typeface="Arial" panose="020B0604020202020204" pitchFamily="34" charset="0"/>
              </a:rPr>
              <a:t>More accurate waveform measurements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Arial" panose="020B0604020202020204" pitchFamily="34" charset="0"/>
              <a:ea typeface="阿里巴巴普惠体 B" panose="00020600040101010101" pitchFamily="18" charset="-122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  <a:p>
            <a:pPr marL="0" indent="0">
              <a:lnSpc>
                <a:spcPct val="150000"/>
              </a:lnSpc>
              <a:buNone/>
            </a:pPr>
            <a:endParaRPr lang="en-US" altLang="zh-CN" sz="1400" dirty="0">
              <a:latin typeface="阿里巴巴普惠体 R" panose="00020600040101010101" pitchFamily="18" charset="-122"/>
              <a:ea typeface="阿里巴巴普惠体 R" panose="00020600040101010101" pitchFamily="18" charset="-122"/>
              <a:cs typeface="阿里巴巴普惠体 R" panose="00020600040101010101" pitchFamily="18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39817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自定义 5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276AA"/>
      </a:accent1>
      <a:accent2>
        <a:srgbClr val="1689A0"/>
      </a:accent2>
      <a:accent3>
        <a:srgbClr val="3FA692"/>
      </a:accent3>
      <a:accent4>
        <a:srgbClr val="5167A4"/>
      </a:accent4>
      <a:accent5>
        <a:srgbClr val="5E5CA2"/>
      </a:accent5>
      <a:accent6>
        <a:srgbClr val="768395"/>
      </a:accent6>
      <a:hlink>
        <a:srgbClr val="4276AA"/>
      </a:hlink>
      <a:folHlink>
        <a:srgbClr val="BFBFBF"/>
      </a:folHlink>
    </a:clrScheme>
    <a:fontScheme name="dii102yu">
      <a:majorFont>
        <a:latin typeface="Calibri"/>
        <a:ea typeface="Microsoft YaHei"/>
        <a:cs typeface=""/>
      </a:majorFont>
      <a:minorFont>
        <a:latin typeface="Calibri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自定义设计方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1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19625</TotalTime>
  <Words>2617</Words>
  <Application>Microsoft Office PowerPoint</Application>
  <PresentationFormat>宽屏</PresentationFormat>
  <Paragraphs>660</Paragraphs>
  <Slides>41</Slides>
  <Notes>38</Notes>
  <HiddenSlides>0</HiddenSlides>
  <MMClips>0</MMClips>
  <ScaleCrop>false</ScaleCrop>
  <HeadingPairs>
    <vt:vector size="6" baseType="variant">
      <vt:variant>
        <vt:lpstr>已用的字体</vt:lpstr>
      </vt:variant>
      <vt:variant>
        <vt:i4>13</vt:i4>
      </vt:variant>
      <vt:variant>
        <vt:lpstr>主题</vt:lpstr>
      </vt:variant>
      <vt:variant>
        <vt:i4>4</vt:i4>
      </vt:variant>
      <vt:variant>
        <vt:lpstr>幻灯片标题</vt:lpstr>
      </vt:variant>
      <vt:variant>
        <vt:i4>41</vt:i4>
      </vt:variant>
    </vt:vector>
  </HeadingPairs>
  <TitlesOfParts>
    <vt:vector size="58" baseType="lpstr">
      <vt:lpstr>Arial Unicode MS</vt:lpstr>
      <vt:lpstr>Lato</vt:lpstr>
      <vt:lpstr>Source Han Sans Normal</vt:lpstr>
      <vt:lpstr>阿里巴巴普惠体 B</vt:lpstr>
      <vt:lpstr>阿里巴巴普惠体 R</vt:lpstr>
      <vt:lpstr>等线</vt:lpstr>
      <vt:lpstr>宋体</vt:lpstr>
      <vt:lpstr>Microsoft YaHei</vt:lpstr>
      <vt:lpstr>Microsoft YaHei</vt:lpstr>
      <vt:lpstr>Arial</vt:lpstr>
      <vt:lpstr>Calibri</vt:lpstr>
      <vt:lpstr>Century Gothic</vt:lpstr>
      <vt:lpstr>Gadugi</vt:lpstr>
      <vt:lpstr>Office 主题</vt:lpstr>
      <vt:lpstr>自定义设计方案</vt:lpstr>
      <vt:lpstr>1_自定义设计方案</vt:lpstr>
      <vt:lpstr>2_自定义设计方案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Domestic Market-黄兰</dc:creator>
  <cp:lastModifiedBy>Markets-高学琴</cp:lastModifiedBy>
  <cp:revision>2639</cp:revision>
  <dcterms:created xsi:type="dcterms:W3CDTF">2018-02-06T07:16:52Z</dcterms:created>
  <dcterms:modified xsi:type="dcterms:W3CDTF">2022-05-25T10:48:35Z</dcterms:modified>
  <cp:contentStatus/>
</cp:coreProperties>
</file>