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85" r:id="rId6"/>
    <p:sldMasterId id="2147483698" r:id="rId7"/>
  </p:sldMasterIdLst>
  <p:notesMasterIdLst>
    <p:notesMasterId r:id="rId34"/>
  </p:notesMasterIdLst>
  <p:sldIdLst>
    <p:sldId id="409" r:id="rId8"/>
    <p:sldId id="443" r:id="rId9"/>
    <p:sldId id="478" r:id="rId10"/>
    <p:sldId id="472" r:id="rId11"/>
    <p:sldId id="473" r:id="rId12"/>
    <p:sldId id="474" r:id="rId13"/>
    <p:sldId id="452" r:id="rId14"/>
    <p:sldId id="454" r:id="rId15"/>
    <p:sldId id="456" r:id="rId16"/>
    <p:sldId id="460" r:id="rId17"/>
    <p:sldId id="455" r:id="rId18"/>
    <p:sldId id="457" r:id="rId19"/>
    <p:sldId id="458" r:id="rId20"/>
    <p:sldId id="464" r:id="rId21"/>
    <p:sldId id="459" r:id="rId22"/>
    <p:sldId id="461" r:id="rId23"/>
    <p:sldId id="462" r:id="rId24"/>
    <p:sldId id="465" r:id="rId25"/>
    <p:sldId id="467" r:id="rId26"/>
    <p:sldId id="468" r:id="rId27"/>
    <p:sldId id="466" r:id="rId28"/>
    <p:sldId id="469" r:id="rId29"/>
    <p:sldId id="470" r:id="rId30"/>
    <p:sldId id="479" r:id="rId31"/>
    <p:sldId id="480" r:id="rId32"/>
    <p:sldId id="442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ES-曾坤强" initials="S" lastIdx="10" clrIdx="0">
    <p:extLst>
      <p:ext uri="{19B8F6BF-5375-455C-9EA6-DF929625EA0E}">
        <p15:presenceInfo xmlns:p15="http://schemas.microsoft.com/office/powerpoint/2012/main" userId="S-1-5-21-1311520706-2441795889-1750776126-1324" providerId="AD"/>
      </p:ext>
    </p:extLst>
  </p:cmAuthor>
  <p:cmAuthor id="2" name="Thomas Rottach" initials="TR" lastIdx="6" clrIdx="1">
    <p:extLst>
      <p:ext uri="{19B8F6BF-5375-455C-9EA6-DF929625EA0E}">
        <p15:presenceInfo xmlns:p15="http://schemas.microsoft.com/office/powerpoint/2012/main" userId="6f3074e49f43982d" providerId="Windows Live"/>
      </p:ext>
    </p:extLst>
  </p:cmAuthor>
  <p:cmAuthor id="3" name="Derek Song" initials="D.S." lastIdx="8" clrIdx="2">
    <p:extLst>
      <p:ext uri="{19B8F6BF-5375-455C-9EA6-DF929625EA0E}">
        <p15:presenceInfo xmlns:p15="http://schemas.microsoft.com/office/powerpoint/2012/main" userId="Derek S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83B"/>
    <a:srgbClr val="003B90"/>
    <a:srgbClr val="F08300"/>
    <a:srgbClr val="F7A259"/>
    <a:srgbClr val="FF6600"/>
    <a:srgbClr val="FF9933"/>
    <a:srgbClr val="034694"/>
    <a:srgbClr val="BEBEBE"/>
    <a:srgbClr val="C0C0C0"/>
    <a:srgbClr val="163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96429" autoAdjust="0"/>
  </p:normalViewPr>
  <p:slideViewPr>
    <p:cSldViewPr snapToGrid="0" showGuides="1">
      <p:cViewPr varScale="1">
        <p:scale>
          <a:sx n="68" d="100"/>
          <a:sy n="68" d="100"/>
        </p:scale>
        <p:origin x="9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commentAuthors" Target="commentAuthor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E023F-8882-4CF3-9BDF-2A84E9C1A70C}" type="datetimeFigureOut">
              <a:rPr lang="zh-CN" altLang="en-US" smtClean="0"/>
              <a:t>21-1-5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38725-88B0-4898-8583-8FBE9EABD7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14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8725-88B0-4898-8583-8FBE9EABD7B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508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8725-88B0-4898-8583-8FBE9EABD7B3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05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8725-88B0-4898-8583-8FBE9EABD7B3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33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8725-88B0-4898-8583-8FBE9EABD7B3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06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8725-88B0-4898-8583-8FBE9EABD7B3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35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8725-88B0-4898-8583-8FBE9EABD7B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877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8725-88B0-4898-8583-8FBE9EABD7B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51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/>
              <a:t>21-1-5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24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/>
              <a:t>21-1-5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86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/>
              <a:t>21-1-5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91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C894D-09CB-4DE7-A121-44A8E704B94B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21-1-5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2F72D-0145-4728-BBF6-AFA599DFD9D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同侧圆角矩形 4"/>
          <p:cNvSpPr/>
          <p:nvPr userDrawn="1"/>
        </p:nvSpPr>
        <p:spPr>
          <a:xfrm rot="10800000">
            <a:off x="9560175" y="0"/>
            <a:ext cx="2178968" cy="682388"/>
          </a:xfrm>
          <a:prstGeom prst="round2SameRect">
            <a:avLst/>
          </a:prstGeom>
          <a:solidFill>
            <a:srgbClr val="003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68" r="17448"/>
          <a:stretch/>
        </p:blipFill>
        <p:spPr>
          <a:xfrm>
            <a:off x="9678823" y="66675"/>
            <a:ext cx="1922547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7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C894D-09CB-4DE7-A121-44A8E704B94B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21-1-5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A9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3A90"/>
                </a:solidFill>
                <a:effectLst/>
                <a:uLnTx/>
                <a:uFillTx/>
                <a:latin typeface="Calibri"/>
                <a:cs typeface="+mn-cs"/>
              </a:rPr>
              <a:t>SIGLENT Technologies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3A90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2F72D-0145-4728-BBF6-AFA599DFD9D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60" y="6356351"/>
            <a:ext cx="2277211" cy="41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5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C894D-09CB-4DE7-A121-44A8E704B94B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21-1-5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2F72D-0145-4728-BBF6-AFA599DFD9D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36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C894D-09CB-4DE7-A121-44A8E704B94B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21-1-5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2F72D-0145-4728-BBF6-AFA599DFD9D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同侧圆角矩形 4"/>
          <p:cNvSpPr/>
          <p:nvPr userDrawn="1"/>
        </p:nvSpPr>
        <p:spPr>
          <a:xfrm rot="10800000">
            <a:off x="9560175" y="0"/>
            <a:ext cx="2178968" cy="682388"/>
          </a:xfrm>
          <a:prstGeom prst="round2SameRect">
            <a:avLst/>
          </a:prstGeom>
          <a:solidFill>
            <a:srgbClr val="003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68" r="17448"/>
          <a:stretch/>
        </p:blipFill>
        <p:spPr>
          <a:xfrm>
            <a:off x="9678823" y="66675"/>
            <a:ext cx="1922547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C894D-09CB-4DE7-A121-44A8E704B94B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21-1-5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A9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3A90"/>
                </a:solidFill>
                <a:effectLst/>
                <a:uLnTx/>
                <a:uFillTx/>
                <a:latin typeface="Calibri"/>
                <a:cs typeface="+mn-cs"/>
              </a:rPr>
              <a:t>SIGLENT Technologies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3A90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2F72D-0145-4728-BBF6-AFA599DFD9D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60" y="6356351"/>
            <a:ext cx="2277211" cy="41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0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C894D-09CB-4DE7-A121-44A8E704B94B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21-1-5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2F72D-0145-4728-BBF6-AFA599DFD9D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31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C894D-09CB-4DE7-A121-44A8E704B94B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21-1-5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2F72D-0145-4728-BBF6-AFA599DFD9D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同侧圆角矩形 4"/>
          <p:cNvSpPr/>
          <p:nvPr userDrawn="1"/>
        </p:nvSpPr>
        <p:spPr>
          <a:xfrm rot="10800000">
            <a:off x="9560175" y="0"/>
            <a:ext cx="2178968" cy="682388"/>
          </a:xfrm>
          <a:prstGeom prst="round2SameRect">
            <a:avLst/>
          </a:prstGeom>
          <a:solidFill>
            <a:srgbClr val="003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68" r="17448"/>
          <a:stretch/>
        </p:blipFill>
        <p:spPr>
          <a:xfrm>
            <a:off x="9678823" y="66675"/>
            <a:ext cx="1922547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3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C894D-09CB-4DE7-A121-44A8E704B94B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21-1-5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A9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3A90"/>
                </a:solidFill>
                <a:effectLst/>
                <a:uLnTx/>
                <a:uFillTx/>
                <a:latin typeface="Calibri"/>
                <a:cs typeface="+mn-cs"/>
              </a:rPr>
              <a:t>SIGLENT Technologies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3A90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2F72D-0145-4728-BBF6-AFA599DFD9D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60" y="6356351"/>
            <a:ext cx="2277211" cy="41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4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/>
              <a:t>21-1-5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2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C894D-09CB-4DE7-A121-44A8E704B94B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21-1-5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2F72D-0145-4728-BBF6-AFA599DFD9D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80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EEAE9E-745C-499E-8E93-A3604203A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232DD-8E07-4CEC-BF01-D394C70A2E4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858BE78-50C3-4766-A213-3764B6C69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D949780-7DC7-44AE-B3E3-206CBF7A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66B2C-90F9-436F-BCC6-81257714D3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170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>
            <a:extLst>
              <a:ext uri="{FF2B5EF4-FFF2-40B4-BE49-F238E27FC236}">
                <a16:creationId xmlns="" xmlns:a16="http://schemas.microsoft.com/office/drawing/2014/main" id="{FA4DD165-B3A3-4F4E-8CEC-B796A7D61A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700" y="10581"/>
            <a:ext cx="2129718" cy="77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159" y="10581"/>
            <a:ext cx="5545841" cy="1142647"/>
          </a:xfrm>
        </p:spPr>
        <p:txBody>
          <a:bodyPr/>
          <a:lstStyle>
            <a:lvl1pPr>
              <a:defRPr sz="3200">
                <a:solidFill>
                  <a:srgbClr val="034694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>
              <a:defRPr sz="14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2pPr>
            <a:lvl3pPr>
              <a:defRPr sz="12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3pPr>
            <a:lvl4pPr>
              <a:defRPr sz="12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4pPr>
            <a:lvl5pPr>
              <a:defRPr sz="12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="" xmlns:a16="http://schemas.microsoft.com/office/drawing/2014/main" id="{B4C1A82E-6AD8-49E8-99C3-6D3CE20D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185D5-C3FB-4ACC-9B72-B2A564AA2A2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="" xmlns:a16="http://schemas.microsoft.com/office/drawing/2014/main" id="{C97721D7-B532-4ADC-B39F-4744FB937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="" xmlns:a16="http://schemas.microsoft.com/office/drawing/2014/main" id="{78772696-02AB-44D2-BA2A-D09529EB8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67AB3-6C3E-49D9-8DE6-2C17AF27A0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561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8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0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0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06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0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00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4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81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21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FE528F6-AF84-48D9-A5F9-20F941D31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A3C42-E3D2-4EA1-BC92-F3E8852A6A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B85E0A6-66F3-43BB-AF7D-F93E79EE1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9235D84-E4D9-4ED5-8575-E7A37BCB6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3FF63-1F62-4D6A-89B6-F6B6DAB1A3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941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133"/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133"/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="" xmlns:a16="http://schemas.microsoft.com/office/drawing/2014/main" id="{FFCF93E6-3AC0-4AA1-8A71-114A8C47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F8726-0FA3-4CDF-A9AB-2F26874E63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="" xmlns:a16="http://schemas.microsoft.com/office/drawing/2014/main" id="{793A1642-E80D-447D-9700-FB8AC0A13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="" xmlns:a16="http://schemas.microsoft.com/office/drawing/2014/main" id="{8A90A19E-BC3A-4308-8C99-680D0FE37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23C5E-2BD4-4510-AE7D-A6F2F70007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916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="" xmlns:a16="http://schemas.microsoft.com/office/drawing/2014/main" id="{38BAD141-EB8E-4081-8382-5D8FB8CC7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F9E45-7140-4553-A388-1209C4094BC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="" xmlns:a16="http://schemas.microsoft.com/office/drawing/2014/main" id="{A1BA3114-CE8A-4F84-B01D-DBEF6F618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>
            <a:extLst>
              <a:ext uri="{FF2B5EF4-FFF2-40B4-BE49-F238E27FC236}">
                <a16:creationId xmlns="" xmlns:a16="http://schemas.microsoft.com/office/drawing/2014/main" id="{FD6C0914-33A2-4739-A2F7-DBB4801F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7A16F-DD44-44AF-937A-38195D7A72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985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="" xmlns:a16="http://schemas.microsoft.com/office/drawing/2014/main" id="{01F64ABA-7029-426C-99BF-883EE503B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B9372-7381-495D-BCC0-BB76784E347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="" xmlns:a16="http://schemas.microsoft.com/office/drawing/2014/main" id="{FE9A5868-A626-4CAD-9BF9-5D201FFE5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>
            <a:extLst>
              <a:ext uri="{FF2B5EF4-FFF2-40B4-BE49-F238E27FC236}">
                <a16:creationId xmlns="" xmlns:a16="http://schemas.microsoft.com/office/drawing/2014/main" id="{F881E5FC-1711-4B01-A171-EBF7109E2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10A68-A31F-463E-AB63-953A30EEC5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019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="" xmlns:a16="http://schemas.microsoft.com/office/drawing/2014/main" id="{DAC3F6AC-74F3-49BC-8621-18A591B5C2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12192000" cy="685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3">
            <a:extLst>
              <a:ext uri="{FF2B5EF4-FFF2-40B4-BE49-F238E27FC236}">
                <a16:creationId xmlns="" xmlns:a16="http://schemas.microsoft.com/office/drawing/2014/main" id="{141142DE-DF0C-4E65-B0F3-5EBDEB65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57E3E-B29E-4FE1-B6CA-41CCE8447F6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="" xmlns:a16="http://schemas.microsoft.com/office/drawing/2014/main" id="{E6CB6B5C-49BC-4CD5-81F7-2FAB8457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>
            <a:extLst>
              <a:ext uri="{FF2B5EF4-FFF2-40B4-BE49-F238E27FC236}">
                <a16:creationId xmlns="" xmlns:a16="http://schemas.microsoft.com/office/drawing/2014/main" id="{5E9CA5AD-15F0-44B0-ACF2-C08E3FDFB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859BD-33EB-409E-9459-C08F228FD4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73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2"/>
          </a:xfr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="" xmlns:a16="http://schemas.microsoft.com/office/drawing/2014/main" id="{93620C80-37A6-4A7E-9553-CD508872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C630C-9DD6-4EB0-95FB-2A0BED724A3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="" xmlns:a16="http://schemas.microsoft.com/office/drawing/2014/main" id="{2B342581-35F2-4CA3-9414-1ACCED88E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="" xmlns:a16="http://schemas.microsoft.com/office/drawing/2014/main" id="{7C8ECE8C-BCC4-4354-994B-45DA1E05F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88093-0C5C-4842-AEBA-CB182A5717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921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="" xmlns:a16="http://schemas.microsoft.com/office/drawing/2014/main" id="{94348DD1-0C99-411B-9D57-7F7885B30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D082E-ECAF-4918-AEEB-6AE997099A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="" xmlns:a16="http://schemas.microsoft.com/office/drawing/2014/main" id="{8E586C14-AFC6-4CF1-BC50-BD0589FA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="" xmlns:a16="http://schemas.microsoft.com/office/drawing/2014/main" id="{197E6A1A-F9D1-4DB5-BDE2-3C8E375B8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8150-B49E-4410-84EE-0EE9DD47EB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38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/>
              <a:t>21-1-5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62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4982D10-456B-49B9-95CE-4640BC10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071F0-D534-43EB-BBC1-987DC71168C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7347393-0CDC-4E0A-96D2-FB1A191C4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ACCEBEB-EB9E-4B5D-B845-43A6EE7E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1D76E-5D7A-4E4B-B6C5-C12D165C0A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6567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60CEBBD-0B64-4890-AF15-5425D26E9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B0A4-CF3C-487F-8778-1F70740509A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1FCB871-3FEB-4D59-ABE6-CCD90661B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75EC643-B1A9-497B-92A9-C844899C6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D4170-93DB-426F-91BD-2D70D52D45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05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="" xmlns:a16="http://schemas.microsoft.com/office/drawing/2014/main" id="{5FF768A0-5159-429D-9EDE-21CD97EF0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41C0D-683E-4498-ADC4-5AC66BBAE00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="" xmlns:a16="http://schemas.microsoft.com/office/drawing/2014/main" id="{50A1EFAD-43A3-481D-9FD9-570AEE631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>
            <a:extLst>
              <a:ext uri="{FF2B5EF4-FFF2-40B4-BE49-F238E27FC236}">
                <a16:creationId xmlns="" xmlns:a16="http://schemas.microsoft.com/office/drawing/2014/main" id="{032F620F-9751-480B-96B7-3D7482A16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FC061-E820-459F-B97A-3FE983B6D4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6367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EEAE9E-745C-499E-8E93-A3604203A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232DD-8E07-4CEC-BF01-D394C70A2E4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858BE78-50C3-4766-A213-3764B6C69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D949780-7DC7-44AE-B3E3-206CBF7A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66B2C-90F9-436F-BCC6-81257714D3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807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>
            <a:extLst>
              <a:ext uri="{FF2B5EF4-FFF2-40B4-BE49-F238E27FC236}">
                <a16:creationId xmlns="" xmlns:a16="http://schemas.microsoft.com/office/drawing/2014/main" id="{FA4DD165-B3A3-4F4E-8CEC-B796A7D61A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700" y="10581"/>
            <a:ext cx="2129718" cy="77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159" y="10581"/>
            <a:ext cx="5545841" cy="1142647"/>
          </a:xfrm>
        </p:spPr>
        <p:txBody>
          <a:bodyPr/>
          <a:lstStyle>
            <a:lvl1pPr>
              <a:defRPr>
                <a:solidFill>
                  <a:srgbClr val="034694"/>
                </a:solidFill>
                <a:latin typeface="Source Han Sans Normal" panose="020B0400000000000000" pitchFamily="34" charset="-122"/>
                <a:ea typeface="Source Han Sans Normal" panose="020B04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Source Han Sans Normal" panose="020B0400000000000000" pitchFamily="34" charset="-122"/>
                <a:ea typeface="Source Han Sans Normal" panose="020B0400000000000000" pitchFamily="34" charset="-122"/>
              </a:defRPr>
            </a:lvl1pPr>
            <a:lvl2pPr>
              <a:defRPr sz="1400">
                <a:latin typeface="Source Han Sans Normal" panose="020B0400000000000000" pitchFamily="34" charset="-122"/>
                <a:ea typeface="Source Han Sans Normal" panose="020B0400000000000000" pitchFamily="34" charset="-122"/>
              </a:defRPr>
            </a:lvl2pPr>
            <a:lvl3pPr>
              <a:defRPr sz="1200">
                <a:latin typeface="Source Han Sans Normal" panose="020B0400000000000000" pitchFamily="34" charset="-122"/>
                <a:ea typeface="Source Han Sans Normal" panose="020B0400000000000000" pitchFamily="34" charset="-122"/>
              </a:defRPr>
            </a:lvl3pPr>
            <a:lvl4pPr>
              <a:defRPr sz="1100">
                <a:latin typeface="Source Han Sans Normal" panose="020B0400000000000000" pitchFamily="34" charset="-122"/>
                <a:ea typeface="Source Han Sans Normal" panose="020B0400000000000000" pitchFamily="34" charset="-122"/>
              </a:defRPr>
            </a:lvl4pPr>
            <a:lvl5pPr>
              <a:defRPr sz="1000">
                <a:latin typeface="Source Han Sans Normal" panose="020B0400000000000000" pitchFamily="34" charset="-122"/>
                <a:ea typeface="Source Han Sans Normal" panose="020B0400000000000000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="" xmlns:a16="http://schemas.microsoft.com/office/drawing/2014/main" id="{B4C1A82E-6AD8-49E8-99C3-6D3CE20D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185D5-C3FB-4ACC-9B72-B2A564AA2A2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="" xmlns:a16="http://schemas.microsoft.com/office/drawing/2014/main" id="{C97721D7-B532-4ADC-B39F-4744FB937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="" xmlns:a16="http://schemas.microsoft.com/office/drawing/2014/main" id="{78772696-02AB-44D2-BA2A-D09529EB8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67AB3-6C3E-49D9-8DE6-2C17AF27A0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154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8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0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0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06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0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00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4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81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21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FE528F6-AF84-48D9-A5F9-20F941D31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A3C42-E3D2-4EA1-BC92-F3E8852A6A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B85E0A6-66F3-43BB-AF7D-F93E79EE1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9235D84-E4D9-4ED5-8575-E7A37BCB6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3FF63-1F62-4D6A-89B6-F6B6DAB1A3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60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133"/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133"/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="" xmlns:a16="http://schemas.microsoft.com/office/drawing/2014/main" id="{FFCF93E6-3AC0-4AA1-8A71-114A8C47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F8726-0FA3-4CDF-A9AB-2F26874E63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="" xmlns:a16="http://schemas.microsoft.com/office/drawing/2014/main" id="{793A1642-E80D-447D-9700-FB8AC0A13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="" xmlns:a16="http://schemas.microsoft.com/office/drawing/2014/main" id="{8A90A19E-BC3A-4308-8C99-680D0FE37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23C5E-2BD4-4510-AE7D-A6F2F70007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131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="" xmlns:a16="http://schemas.microsoft.com/office/drawing/2014/main" id="{38BAD141-EB8E-4081-8382-5D8FB8CC7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F9E45-7140-4553-A388-1209C4094BC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="" xmlns:a16="http://schemas.microsoft.com/office/drawing/2014/main" id="{A1BA3114-CE8A-4F84-B01D-DBEF6F618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>
            <a:extLst>
              <a:ext uri="{FF2B5EF4-FFF2-40B4-BE49-F238E27FC236}">
                <a16:creationId xmlns="" xmlns:a16="http://schemas.microsoft.com/office/drawing/2014/main" id="{FD6C0914-33A2-4739-A2F7-DBB4801F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7A16F-DD44-44AF-937A-38195D7A72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6884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="" xmlns:a16="http://schemas.microsoft.com/office/drawing/2014/main" id="{01F64ABA-7029-426C-99BF-883EE503B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B9372-7381-495D-BCC0-BB76784E347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="" xmlns:a16="http://schemas.microsoft.com/office/drawing/2014/main" id="{FE9A5868-A626-4CAD-9BF9-5D201FFE5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>
            <a:extLst>
              <a:ext uri="{FF2B5EF4-FFF2-40B4-BE49-F238E27FC236}">
                <a16:creationId xmlns="" xmlns:a16="http://schemas.microsoft.com/office/drawing/2014/main" id="{F881E5FC-1711-4B01-A171-EBF7109E2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10A68-A31F-463E-AB63-953A30EEC5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6115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="" xmlns:a16="http://schemas.microsoft.com/office/drawing/2014/main" id="{DAC3F6AC-74F3-49BC-8621-18A591B5C2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12192000" cy="685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3">
            <a:extLst>
              <a:ext uri="{FF2B5EF4-FFF2-40B4-BE49-F238E27FC236}">
                <a16:creationId xmlns="" xmlns:a16="http://schemas.microsoft.com/office/drawing/2014/main" id="{141142DE-DF0C-4E65-B0F3-5EBDEB65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57E3E-B29E-4FE1-B6CA-41CCE8447F6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="" xmlns:a16="http://schemas.microsoft.com/office/drawing/2014/main" id="{E6CB6B5C-49BC-4CD5-81F7-2FAB8457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>
            <a:extLst>
              <a:ext uri="{FF2B5EF4-FFF2-40B4-BE49-F238E27FC236}">
                <a16:creationId xmlns="" xmlns:a16="http://schemas.microsoft.com/office/drawing/2014/main" id="{5E9CA5AD-15F0-44B0-ACF2-C08E3FDFB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859BD-33EB-409E-9459-C08F228FD4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48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/>
              <a:t>21-1-5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16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2"/>
          </a:xfr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="" xmlns:a16="http://schemas.microsoft.com/office/drawing/2014/main" id="{93620C80-37A6-4A7E-9553-CD508872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C630C-9DD6-4EB0-95FB-2A0BED724A3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="" xmlns:a16="http://schemas.microsoft.com/office/drawing/2014/main" id="{2B342581-35F2-4CA3-9414-1ACCED88E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="" xmlns:a16="http://schemas.microsoft.com/office/drawing/2014/main" id="{7C8ECE8C-BCC4-4354-994B-45DA1E05F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88093-0C5C-4842-AEBA-CB182A5717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4895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="" xmlns:a16="http://schemas.microsoft.com/office/drawing/2014/main" id="{94348DD1-0C99-411B-9D57-7F7885B30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D082E-ECAF-4918-AEEB-6AE997099A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="" xmlns:a16="http://schemas.microsoft.com/office/drawing/2014/main" id="{8E586C14-AFC6-4CF1-BC50-BD0589FA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="" xmlns:a16="http://schemas.microsoft.com/office/drawing/2014/main" id="{197E6A1A-F9D1-4DB5-BDE2-3C8E375B8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8150-B49E-4410-84EE-0EE9DD47EB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6896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4982D10-456B-49B9-95CE-4640BC10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071F0-D534-43EB-BBC1-987DC71168C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7347393-0CDC-4E0A-96D2-FB1A191C4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ACCEBEB-EB9E-4B5D-B845-43A6EE7E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1D76E-5D7A-4E4B-B6C5-C12D165C0A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8378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60CEBBD-0B64-4890-AF15-5425D26E9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B0A4-CF3C-487F-8778-1F70740509A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1FCB871-3FEB-4D59-ABE6-CCD90661B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75EC643-B1A9-497B-92A9-C844899C6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D4170-93DB-426F-91BD-2D70D52D45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5035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="" xmlns:a16="http://schemas.microsoft.com/office/drawing/2014/main" id="{5FF768A0-5159-429D-9EDE-21CD97EF0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41C0D-683E-4498-ADC4-5AC66BBAE00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="" xmlns:a16="http://schemas.microsoft.com/office/drawing/2014/main" id="{50A1EFAD-43A3-481D-9FD9-570AEE631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>
            <a:extLst>
              <a:ext uri="{FF2B5EF4-FFF2-40B4-BE49-F238E27FC236}">
                <a16:creationId xmlns="" xmlns:a16="http://schemas.microsoft.com/office/drawing/2014/main" id="{032F620F-9751-480B-96B7-3D7482A16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FC061-E820-459F-B97A-3FE983B6D4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1040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EEAE9E-745C-499E-8E93-A3604203A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1883D-511A-4FC2-AF0B-AC6A7763311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858BE78-50C3-4766-A213-3764B6C69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SIGLENT CONFIDENTIAL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D949780-7DC7-44AE-B3E3-206CBF7A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66B2C-90F9-436F-BCC6-81257714D3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5549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>
            <a:extLst>
              <a:ext uri="{FF2B5EF4-FFF2-40B4-BE49-F238E27FC236}">
                <a16:creationId xmlns="" xmlns:a16="http://schemas.microsoft.com/office/drawing/2014/main" id="{FA4DD165-B3A3-4F4E-8CEC-B796A7D61A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700" y="10581"/>
            <a:ext cx="2129718" cy="77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159" y="10581"/>
            <a:ext cx="5545841" cy="1142647"/>
          </a:xfrm>
        </p:spPr>
        <p:txBody>
          <a:bodyPr/>
          <a:lstStyle>
            <a:lvl1pPr>
              <a:defRPr sz="3200">
                <a:solidFill>
                  <a:srgbClr val="034694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>
              <a:defRPr sz="14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2pPr>
            <a:lvl3pPr>
              <a:defRPr sz="12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3pPr>
            <a:lvl4pPr>
              <a:defRPr sz="12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4pPr>
            <a:lvl5pPr>
              <a:defRPr sz="12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="" xmlns:a16="http://schemas.microsoft.com/office/drawing/2014/main" id="{B4C1A82E-6AD8-49E8-99C3-6D3CE20D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40BAB-0A4F-4B56-AC70-67D52F0F9D4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="" xmlns:a16="http://schemas.microsoft.com/office/drawing/2014/main" id="{C97721D7-B532-4ADC-B39F-4744FB937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SIGLENT CONFIDENTIAL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="" xmlns:a16="http://schemas.microsoft.com/office/drawing/2014/main" id="{78772696-02AB-44D2-BA2A-D09529EB8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67AB3-6C3E-49D9-8DE6-2C17AF27A0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207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8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0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0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06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0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00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4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81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21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FE528F6-AF84-48D9-A5F9-20F941D31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7C7B7-3F31-4646-B019-EF1EADB9B5F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B85E0A6-66F3-43BB-AF7D-F93E79EE1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SIGLENT CONFIDENTIAL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9235D84-E4D9-4ED5-8575-E7A37BCB6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3FF63-1F62-4D6A-89B6-F6B6DAB1A3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0820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133"/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133"/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="" xmlns:a16="http://schemas.microsoft.com/office/drawing/2014/main" id="{FFCF93E6-3AC0-4AA1-8A71-114A8C47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1D6B-5CCD-43F7-8867-02B7E8C8D0C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="" xmlns:a16="http://schemas.microsoft.com/office/drawing/2014/main" id="{793A1642-E80D-447D-9700-FB8AC0A13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SIGLENT CONFIDENTIAL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="" xmlns:a16="http://schemas.microsoft.com/office/drawing/2014/main" id="{8A90A19E-BC3A-4308-8C99-680D0FE37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23C5E-2BD4-4510-AE7D-A6F2F70007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4694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="" xmlns:a16="http://schemas.microsoft.com/office/drawing/2014/main" id="{38BAD141-EB8E-4081-8382-5D8FB8CC7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01AF6-E885-44D9-A33B-6E3659799ED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="" xmlns:a16="http://schemas.microsoft.com/office/drawing/2014/main" id="{A1BA3114-CE8A-4F84-B01D-DBEF6F618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SIGLENT CONFIDENTIAL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>
            <a:extLst>
              <a:ext uri="{FF2B5EF4-FFF2-40B4-BE49-F238E27FC236}">
                <a16:creationId xmlns="" xmlns:a16="http://schemas.microsoft.com/office/drawing/2014/main" id="{FD6C0914-33A2-4739-A2F7-DBB4801F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7A16F-DD44-44AF-937A-38195D7A72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63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/>
              <a:t>21-1-5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21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="" xmlns:a16="http://schemas.microsoft.com/office/drawing/2014/main" id="{01F64ABA-7029-426C-99BF-883EE503B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8EBC8-7F05-42D4-80B6-B0E749B7F52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="" xmlns:a16="http://schemas.microsoft.com/office/drawing/2014/main" id="{FE9A5868-A626-4CAD-9BF9-5D201FFE5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SIGLENT CONFIDENTIAL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>
            <a:extLst>
              <a:ext uri="{FF2B5EF4-FFF2-40B4-BE49-F238E27FC236}">
                <a16:creationId xmlns="" xmlns:a16="http://schemas.microsoft.com/office/drawing/2014/main" id="{F881E5FC-1711-4B01-A171-EBF7109E2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10A68-A31F-463E-AB63-953A30EEC5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7742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="" xmlns:a16="http://schemas.microsoft.com/office/drawing/2014/main" id="{DAC3F6AC-74F3-49BC-8621-18A591B5C2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12192000" cy="685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3">
            <a:extLst>
              <a:ext uri="{FF2B5EF4-FFF2-40B4-BE49-F238E27FC236}">
                <a16:creationId xmlns="" xmlns:a16="http://schemas.microsoft.com/office/drawing/2014/main" id="{141142DE-DF0C-4E65-B0F3-5EBDEB65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C72E4-2628-425A-8F08-614DDEA99D3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="" xmlns:a16="http://schemas.microsoft.com/office/drawing/2014/main" id="{E6CB6B5C-49BC-4CD5-81F7-2FAB8457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SIGLENT CONFIDENTIAL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>
            <a:extLst>
              <a:ext uri="{FF2B5EF4-FFF2-40B4-BE49-F238E27FC236}">
                <a16:creationId xmlns="" xmlns:a16="http://schemas.microsoft.com/office/drawing/2014/main" id="{5E9CA5AD-15F0-44B0-ACF2-C08E3FDFB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859BD-33EB-409E-9459-C08F228FD4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9911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2"/>
          </a:xfr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="" xmlns:a16="http://schemas.microsoft.com/office/drawing/2014/main" id="{93620C80-37A6-4A7E-9553-CD508872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8EE93-96C5-43CD-A9B7-B3B4153D351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="" xmlns:a16="http://schemas.microsoft.com/office/drawing/2014/main" id="{2B342581-35F2-4CA3-9414-1ACCED88E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SIGLENT CONFIDENTIAL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="" xmlns:a16="http://schemas.microsoft.com/office/drawing/2014/main" id="{7C8ECE8C-BCC4-4354-994B-45DA1E05F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88093-0C5C-4842-AEBA-CB182A5717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1426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="" xmlns:a16="http://schemas.microsoft.com/office/drawing/2014/main" id="{94348DD1-0C99-411B-9D57-7F7885B30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E96F5-F78C-4F22-ADAE-5F8C2BAA22F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="" xmlns:a16="http://schemas.microsoft.com/office/drawing/2014/main" id="{8E586C14-AFC6-4CF1-BC50-BD0589FA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SIGLENT CONFIDENTIAL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="" xmlns:a16="http://schemas.microsoft.com/office/drawing/2014/main" id="{197E6A1A-F9D1-4DB5-BDE2-3C8E375B8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8150-B49E-4410-84EE-0EE9DD47EB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9718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4982D10-456B-49B9-95CE-4640BC10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C33AD-31F1-40EC-91DC-EEECC4857FD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7347393-0CDC-4E0A-96D2-FB1A191C4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SIGLENT CONFIDENTIAL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ACCEBEB-EB9E-4B5D-B845-43A6EE7E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1D76E-5D7A-4E4B-B6C5-C12D165C0A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0640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60CEBBD-0B64-4890-AF15-5425D26E9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9CA91-FFEC-4CD8-A316-2792BA4CB68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1FCB871-3FEB-4D59-ABE6-CCD90661B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SIGLENT CONFIDENTIAL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75EC643-B1A9-497B-92A9-C844899C6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D4170-93DB-426F-91BD-2D70D52D45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178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="" xmlns:a16="http://schemas.microsoft.com/office/drawing/2014/main" id="{5FF768A0-5159-429D-9EDE-21CD97EF0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66AEE-A876-4165-876C-A6B4D7C896B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="" xmlns:a16="http://schemas.microsoft.com/office/drawing/2014/main" id="{50A1EFAD-43A3-481D-9FD9-570AEE631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SIGLENT CONFIDENTIAL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>
            <a:extLst>
              <a:ext uri="{FF2B5EF4-FFF2-40B4-BE49-F238E27FC236}">
                <a16:creationId xmlns="" xmlns:a16="http://schemas.microsoft.com/office/drawing/2014/main" id="{032F620F-9751-480B-96B7-3D7482A16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FC061-E820-459F-B97A-3FE983B6D4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60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/>
              <a:t>21-1-5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53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/>
              <a:t>21-1-5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31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/>
              <a:t>21-1-5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/>
              <a:t>21-1-5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32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EE61-3D36-4303-A650-B10E18ECD7C0}" type="datetimeFigureOut">
              <a:rPr lang="zh-CN" altLang="en-US" smtClean="0"/>
              <a:t>21-1-5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4E87C-B7D6-4E82-9712-561F6C033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09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rot="10800000">
            <a:off x="-6898" y="0"/>
            <a:ext cx="12198898" cy="6868666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14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rot="10800000">
            <a:off x="-6898" y="0"/>
            <a:ext cx="12198898" cy="6868666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36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rot="10800000">
            <a:off x="-6898" y="0"/>
            <a:ext cx="12198898" cy="6868666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29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>
            <a:extLst>
              <a:ext uri="{FF2B5EF4-FFF2-40B4-BE49-F238E27FC236}">
                <a16:creationId xmlns="" xmlns:a16="http://schemas.microsoft.com/office/drawing/2014/main" id="{35F9988A-3093-4E38-B67D-E77563D5A3A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12192000" cy="685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>
            <a:extLst>
              <a:ext uri="{FF2B5EF4-FFF2-40B4-BE49-F238E27FC236}">
                <a16:creationId xmlns="" xmlns:a16="http://schemas.microsoft.com/office/drawing/2014/main" id="{88B929A3-61A6-47B1-8F1A-5B488872895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082"/>
            <a:ext cx="10972800" cy="114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8" name="文本占位符 2">
            <a:extLst>
              <a:ext uri="{FF2B5EF4-FFF2-40B4-BE49-F238E27FC236}">
                <a16:creationId xmlns="" xmlns:a16="http://schemas.microsoft.com/office/drawing/2014/main" id="{F36B9F82-49CB-4EDF-B5B7-9D7BA04B33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599707"/>
            <a:ext cx="10972800" cy="452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2"/>
            <a:r>
              <a:rPr lang="en-US" altLang="zh-CN"/>
              <a:t>KK</a:t>
            </a:r>
          </a:p>
          <a:p>
            <a:pPr lvl="1"/>
            <a:r>
              <a:rPr lang="en-US" altLang="zh-CN"/>
              <a:t>DED</a:t>
            </a:r>
          </a:p>
          <a:p>
            <a:pPr lvl="0"/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0A23ACF-67AE-462E-BED9-A0C1A8823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504"/>
            <a:ext cx="2844800" cy="363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99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8F82144-892B-4FB6-BFF4-87DE06BE55C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CF4BA0F-E6AD-44F0-AD04-F0B6D6DB0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504"/>
            <a:ext cx="3860800" cy="363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599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15F37AE-0B10-4538-863F-430481680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504"/>
            <a:ext cx="2844800" cy="36395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99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7F4B88-93D8-436A-AB11-C42E53BEF8E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99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99" b="1" kern="1200">
          <a:solidFill>
            <a:srgbClr val="558ED5"/>
          </a:solidFill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99" b="1">
          <a:solidFill>
            <a:srgbClr val="558ED5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99" b="1">
          <a:solidFill>
            <a:srgbClr val="558ED5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99" b="1">
          <a:solidFill>
            <a:srgbClr val="558ED5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99" b="1">
          <a:solidFill>
            <a:srgbClr val="558ED5"/>
          </a:solidFill>
          <a:latin typeface="微软雅黑" pitchFamily="34" charset="-122"/>
          <a:ea typeface="微软雅黑" pitchFamily="34" charset="-122"/>
        </a:defRPr>
      </a:lvl5pPr>
      <a:lvl6pPr marL="609402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itchFamily="34" charset="0"/>
          <a:ea typeface="宋体" charset="-122"/>
        </a:defRPr>
      </a:lvl6pPr>
      <a:lvl7pPr marL="1218804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itchFamily="34" charset="0"/>
          <a:ea typeface="宋体" charset="-122"/>
        </a:defRPr>
      </a:lvl7pPr>
      <a:lvl8pPr marL="1828206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itchFamily="34" charset="0"/>
          <a:ea typeface="宋体" charset="-122"/>
        </a:defRPr>
      </a:lvl8pPr>
      <a:lvl9pPr marL="2437608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457051" indent="-457051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4265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990278" indent="-380876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1866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523505" indent="-304701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1599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2132907" indent="-304701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1599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742308" indent="-304701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1333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>
            <a:extLst>
              <a:ext uri="{FF2B5EF4-FFF2-40B4-BE49-F238E27FC236}">
                <a16:creationId xmlns="" xmlns:a16="http://schemas.microsoft.com/office/drawing/2014/main" id="{35F9988A-3093-4E38-B67D-E77563D5A3A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12192000" cy="685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>
            <a:extLst>
              <a:ext uri="{FF2B5EF4-FFF2-40B4-BE49-F238E27FC236}">
                <a16:creationId xmlns="" xmlns:a16="http://schemas.microsoft.com/office/drawing/2014/main" id="{88B929A3-61A6-47B1-8F1A-5B488872895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082"/>
            <a:ext cx="10972800" cy="114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8" name="文本占位符 2">
            <a:extLst>
              <a:ext uri="{FF2B5EF4-FFF2-40B4-BE49-F238E27FC236}">
                <a16:creationId xmlns="" xmlns:a16="http://schemas.microsoft.com/office/drawing/2014/main" id="{F36B9F82-49CB-4EDF-B5B7-9D7BA04B33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599707"/>
            <a:ext cx="10972800" cy="452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2"/>
            <a:r>
              <a:rPr lang="en-US" altLang="zh-CN"/>
              <a:t>KK</a:t>
            </a:r>
          </a:p>
          <a:p>
            <a:pPr lvl="1"/>
            <a:r>
              <a:rPr lang="en-US" altLang="zh-CN"/>
              <a:t>DED</a:t>
            </a:r>
          </a:p>
          <a:p>
            <a:pPr lvl="0"/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0A23ACF-67AE-462E-BED9-A0C1A8823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504"/>
            <a:ext cx="2844800" cy="363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99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8F82144-892B-4FB6-BFF4-87DE06BE55C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CF4BA0F-E6AD-44F0-AD04-F0B6D6DB0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504"/>
            <a:ext cx="3860800" cy="363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599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15F37AE-0B10-4538-863F-430481680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504"/>
            <a:ext cx="2844800" cy="36395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99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7F4B88-93D8-436A-AB11-C42E53BEF8E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95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99" b="1" kern="1200">
          <a:solidFill>
            <a:srgbClr val="558ED5"/>
          </a:solidFill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99" b="1">
          <a:solidFill>
            <a:srgbClr val="558ED5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99" b="1">
          <a:solidFill>
            <a:srgbClr val="558ED5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99" b="1">
          <a:solidFill>
            <a:srgbClr val="558ED5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99" b="1">
          <a:solidFill>
            <a:srgbClr val="558ED5"/>
          </a:solidFill>
          <a:latin typeface="微软雅黑" pitchFamily="34" charset="-122"/>
          <a:ea typeface="微软雅黑" pitchFamily="34" charset="-122"/>
        </a:defRPr>
      </a:lvl5pPr>
      <a:lvl6pPr marL="609402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itchFamily="34" charset="0"/>
          <a:ea typeface="宋体" charset="-122"/>
        </a:defRPr>
      </a:lvl6pPr>
      <a:lvl7pPr marL="1218804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itchFamily="34" charset="0"/>
          <a:ea typeface="宋体" charset="-122"/>
        </a:defRPr>
      </a:lvl7pPr>
      <a:lvl8pPr marL="1828206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itchFamily="34" charset="0"/>
          <a:ea typeface="宋体" charset="-122"/>
        </a:defRPr>
      </a:lvl8pPr>
      <a:lvl9pPr marL="2437608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457051" indent="-457051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4265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990278" indent="-380876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1866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523505" indent="-304701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1599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2132907" indent="-304701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1599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742308" indent="-304701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1333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>
            <a:extLst>
              <a:ext uri="{FF2B5EF4-FFF2-40B4-BE49-F238E27FC236}">
                <a16:creationId xmlns="" xmlns:a16="http://schemas.microsoft.com/office/drawing/2014/main" id="{35F9988A-3093-4E38-B67D-E77563D5A3A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12192000" cy="685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>
            <a:extLst>
              <a:ext uri="{FF2B5EF4-FFF2-40B4-BE49-F238E27FC236}">
                <a16:creationId xmlns="" xmlns:a16="http://schemas.microsoft.com/office/drawing/2014/main" id="{88B929A3-61A6-47B1-8F1A-5B488872895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082"/>
            <a:ext cx="10972800" cy="114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8" name="文本占位符 2">
            <a:extLst>
              <a:ext uri="{FF2B5EF4-FFF2-40B4-BE49-F238E27FC236}">
                <a16:creationId xmlns="" xmlns:a16="http://schemas.microsoft.com/office/drawing/2014/main" id="{F36B9F82-49CB-4EDF-B5B7-9D7BA04B33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599707"/>
            <a:ext cx="10972800" cy="452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2"/>
            <a:r>
              <a:rPr lang="en-US" altLang="zh-CN"/>
              <a:t>KK</a:t>
            </a:r>
          </a:p>
          <a:p>
            <a:pPr lvl="1"/>
            <a:r>
              <a:rPr lang="en-US" altLang="zh-CN"/>
              <a:t>DED</a:t>
            </a:r>
          </a:p>
          <a:p>
            <a:pPr lvl="0"/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0A23ACF-67AE-462E-BED9-A0C1A8823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504"/>
            <a:ext cx="2844800" cy="363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99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B6553F1-347B-447A-9F73-02347565D27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21-1-5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CF4BA0F-E6AD-44F0-AD04-F0B6D6DB0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504"/>
            <a:ext cx="3860800" cy="363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599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SIGLENT CONFIDENTIAL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15F37AE-0B10-4538-863F-430481680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504"/>
            <a:ext cx="2844800" cy="36395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99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7F4B88-93D8-436A-AB11-C42E53BEF8E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33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99" b="1" kern="1200">
          <a:solidFill>
            <a:srgbClr val="558ED5"/>
          </a:solidFill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99" b="1">
          <a:solidFill>
            <a:srgbClr val="558ED5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99" b="1">
          <a:solidFill>
            <a:srgbClr val="558ED5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99" b="1">
          <a:solidFill>
            <a:srgbClr val="558ED5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99" b="1">
          <a:solidFill>
            <a:srgbClr val="558ED5"/>
          </a:solidFill>
          <a:latin typeface="微软雅黑" pitchFamily="34" charset="-122"/>
          <a:ea typeface="微软雅黑" pitchFamily="34" charset="-122"/>
        </a:defRPr>
      </a:lvl5pPr>
      <a:lvl6pPr marL="609402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itchFamily="34" charset="0"/>
          <a:ea typeface="宋体" charset="-122"/>
        </a:defRPr>
      </a:lvl6pPr>
      <a:lvl7pPr marL="1218804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itchFamily="34" charset="0"/>
          <a:ea typeface="宋体" charset="-122"/>
        </a:defRPr>
      </a:lvl7pPr>
      <a:lvl8pPr marL="1828206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itchFamily="34" charset="0"/>
          <a:ea typeface="宋体" charset="-122"/>
        </a:defRPr>
      </a:lvl8pPr>
      <a:lvl9pPr marL="2437608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457051" indent="-457051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4265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990278" indent="-380876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1866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523505" indent="-304701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1599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2132907" indent="-304701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1599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742308" indent="-304701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1333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sz="1400" b="1" dirty="0" smtClean="0"/>
              <a:t>SIGLENT CONFIDENTIAL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9440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3302757" cy="6858000"/>
          </a:xfrm>
          <a:prstGeom prst="rect">
            <a:avLst/>
          </a:prstGeom>
          <a:solidFill>
            <a:srgbClr val="003B9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3302757" cy="1351128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Zone Trigger </a:t>
            </a:r>
            <a:r>
              <a:rPr lang="en-US" altLang="zh-CN" sz="28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sz="28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en-US" altLang="zh-CN" sz="1600" dirty="0">
                <a:solidFill>
                  <a:schemeClr val="tx1"/>
                </a:solidFill>
              </a:rPr>
              <a:t>Q</a:t>
            </a:r>
            <a:r>
              <a:rPr lang="en-US" altLang="zh-CN" sz="16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uickly </a:t>
            </a:r>
            <a:r>
              <a:rPr lang="en-US" altLang="zh-CN" sz="1600" dirty="0" smtClean="0">
                <a:solidFill>
                  <a:schemeClr val="tx1"/>
                </a:solidFill>
              </a:rPr>
              <a:t>define trigger zones and isolate faults using the </a:t>
            </a:r>
            <a:r>
              <a:rPr lang="en-US" altLang="zh-CN" sz="16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touch screen</a:t>
            </a:r>
            <a:endParaRPr lang="zh-CN" altLang="en-US" sz="16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0" y="1866446"/>
            <a:ext cx="3278038" cy="3128420"/>
          </a:xfrm>
        </p:spPr>
        <p:txBody>
          <a:bodyPr/>
          <a:lstStyle/>
          <a:p>
            <a:r>
              <a:rPr lang="en-US" altLang="zh-CN" sz="1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Traditional trigger types can take time to configure for complex trigger conditions</a:t>
            </a:r>
          </a:p>
          <a:p>
            <a:endParaRPr lang="en-US" altLang="zh-CN" sz="16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1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With Zone Triggering, simply draw a zone and select Intersect or Not Intersect</a:t>
            </a:r>
          </a:p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13" y="680682"/>
            <a:ext cx="7156760" cy="419341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69413" y="5281226"/>
            <a:ext cx="7156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With traditional trigger type, this signal requires more than 20 steps to trigger it</a:t>
            </a:r>
            <a:endParaRPr lang="zh-CN" altLang="en-US" sz="1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91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3302757" cy="6858000"/>
          </a:xfrm>
          <a:prstGeom prst="rect">
            <a:avLst/>
          </a:prstGeom>
          <a:solidFill>
            <a:srgbClr val="003B9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3286664" cy="1526875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Longer Memory</a:t>
            </a:r>
            <a:br>
              <a:rPr lang="en-US" altLang="zh-CN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en-US" altLang="zh-CN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Depth</a:t>
            </a:r>
            <a:r>
              <a:rPr lang="en-US" altLang="zh-CN" sz="28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sz="28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en-US" altLang="zh-CN" sz="16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Capture longer waveforms without compromising the sample rate</a:t>
            </a:r>
            <a:endParaRPr lang="zh-CN" altLang="en-US" sz="16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15" y="677813"/>
            <a:ext cx="6792135" cy="365231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48415" y="4419540"/>
            <a:ext cx="5581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Up to 10 ms/div timebase at the sampling rate of 2 GSa/s</a:t>
            </a:r>
            <a:endParaRPr lang="zh-CN" altLang="en-US" sz="1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548415" y="4955983"/>
            <a:ext cx="8318314" cy="1638566"/>
            <a:chOff x="3678067" y="5147051"/>
            <a:chExt cx="8318314" cy="1638566"/>
          </a:xfrm>
        </p:grpSpPr>
        <p:sp>
          <p:nvSpPr>
            <p:cNvPr id="3" name="矩形 2"/>
            <p:cNvSpPr/>
            <p:nvPr/>
          </p:nvSpPr>
          <p:spPr>
            <a:xfrm>
              <a:off x="3678068" y="5147051"/>
              <a:ext cx="8318313" cy="436728"/>
            </a:xfrm>
            <a:prstGeom prst="rect">
              <a:avLst/>
            </a:prstGeom>
            <a:solidFill>
              <a:srgbClr val="003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SDS2000X Plus         200 Mpts</a:t>
              </a:r>
              <a:endParaRPr lang="zh-CN" altLang="en-US" sz="16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 flipH="1">
              <a:off x="3678068" y="5747970"/>
              <a:ext cx="45719" cy="436728"/>
            </a:xfrm>
            <a:prstGeom prst="rect">
              <a:avLst/>
            </a:prstGeom>
            <a:solidFill>
              <a:srgbClr val="003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flipH="1">
              <a:off x="3678067" y="6348889"/>
              <a:ext cx="45719" cy="436728"/>
            </a:xfrm>
            <a:prstGeom prst="rect">
              <a:avLst/>
            </a:prstGeom>
            <a:solidFill>
              <a:srgbClr val="003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094328" y="5747970"/>
              <a:ext cx="38896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Keysight MSO/DSOX2000A </a:t>
              </a:r>
              <a:r>
                <a:rPr lang="en-US" altLang="zh-CN" sz="1600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      1 Mpts</a:t>
              </a:r>
              <a:endParaRPr lang="zh-CN" altLang="en-US" sz="1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094328" y="6348889"/>
              <a:ext cx="38896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Tektronix MSO/DPO2000B </a:t>
              </a:r>
              <a:r>
                <a:rPr lang="en-US" altLang="zh-CN" sz="1600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        1 Mpts</a:t>
              </a:r>
              <a:endParaRPr lang="zh-CN" altLang="en-US" sz="1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-1" y="2045927"/>
            <a:ext cx="3295291" cy="3128420"/>
          </a:xfrm>
        </p:spPr>
        <p:txBody>
          <a:bodyPr/>
          <a:lstStyle/>
          <a:p>
            <a:r>
              <a:rPr lang="en-US" altLang="zh-CN" sz="1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Utilizing a hardware-based Zoom technique and record length up to 200 Mpts, users can select a slower timebase without compromising the sample rate and then quickly zoom in to focus on the area of interest</a:t>
            </a:r>
            <a:r>
              <a:rPr lang="en-US" altLang="zh-CN" sz="1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</a:t>
            </a:r>
          </a:p>
          <a:p>
            <a:endParaRPr lang="en-US" altLang="zh-CN" sz="16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1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Much longer memory depth than competitive products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878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3302757" cy="6858000"/>
          </a:xfrm>
          <a:prstGeom prst="rect">
            <a:avLst/>
          </a:prstGeom>
          <a:solidFill>
            <a:srgbClr val="003B9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3303917" cy="1509624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Higher </a:t>
            </a:r>
            <a:r>
              <a:rPr lang="en-US" altLang="zh-CN" dirty="0" smtClean="0">
                <a:solidFill>
                  <a:srgbClr val="003B90"/>
                </a:solidFill>
              </a:rPr>
              <a:t>Update R</a:t>
            </a:r>
            <a:r>
              <a:rPr lang="en-US" altLang="zh-CN" sz="32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ate</a:t>
            </a:r>
            <a:r>
              <a:rPr lang="en-US" altLang="zh-CN" sz="28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sz="28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en-US" altLang="zh-CN" sz="16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Capture low-probability events faster</a:t>
            </a:r>
            <a:endParaRPr lang="zh-CN" altLang="en-US" sz="16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66749" y="1714326"/>
            <a:ext cx="1925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SDS2000X Plus with high sampling rate, with Persist display on.</a:t>
            </a:r>
            <a:endParaRPr lang="zh-CN" altLang="en-US" sz="1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68238" y="2045927"/>
            <a:ext cx="3166278" cy="3128420"/>
          </a:xfrm>
        </p:spPr>
        <p:txBody>
          <a:bodyPr/>
          <a:lstStyle/>
          <a:p>
            <a:r>
              <a:rPr lang="en-US" altLang="zh-CN" sz="1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With a waveform update rate of up to 120,000 wfm/s, the oscilloscope can easily capture low-probability events. In Sequence mode the waveform capture rate can reach 500,000 wfm/s</a:t>
            </a:r>
            <a:r>
              <a:rPr lang="en-US" altLang="zh-CN" sz="1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</a:t>
            </a:r>
          </a:p>
          <a:p>
            <a:endParaRPr lang="en-US" altLang="zh-CN" sz="16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1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Much longer memory depth than competitive products</a:t>
            </a:r>
          </a:p>
          <a:p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721" y="140762"/>
            <a:ext cx="6504064" cy="31471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1" y="3429000"/>
            <a:ext cx="6504064" cy="3241473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266748" y="4680404"/>
            <a:ext cx="1925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Normal DSO display the same signal, no runt signal observed.</a:t>
            </a:r>
            <a:endParaRPr lang="zh-CN" altLang="en-US" sz="1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686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3302757" cy="6858000"/>
          </a:xfrm>
          <a:prstGeom prst="rect">
            <a:avLst/>
          </a:prstGeom>
          <a:solidFill>
            <a:srgbClr val="003B9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3295291" cy="1311215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Enhanced Resolution Mode</a:t>
            </a:r>
            <a:r>
              <a:rPr lang="en-US" altLang="zh-CN" sz="28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sz="28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en-US" altLang="zh-CN" sz="16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Better accuracy</a:t>
            </a:r>
            <a:endParaRPr lang="zh-CN" altLang="en-US" sz="16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0" y="1621581"/>
            <a:ext cx="3286664" cy="4296140"/>
          </a:xfrm>
        </p:spPr>
        <p:txBody>
          <a:bodyPr/>
          <a:lstStyle/>
          <a:p>
            <a:r>
              <a:rPr lang="en-US" altLang="zh-CN" sz="16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10-bit mode: </a:t>
            </a:r>
            <a:r>
              <a:rPr lang="en-US" altLang="zh-CN" sz="1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More details  </a:t>
            </a:r>
            <a:r>
              <a:rPr lang="en-US" altLang="zh-CN" sz="1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and less noise </a:t>
            </a:r>
            <a:endParaRPr lang="en-US" altLang="zh-CN" sz="16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endParaRPr lang="en-US" altLang="zh-CN" sz="16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dirty="0" smtClean="0"/>
              <a:t>Digital oversampling increases resolution</a:t>
            </a:r>
            <a:endParaRPr lang="en-US" altLang="zh-CN" sz="16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endParaRPr lang="en-US" altLang="zh-CN" dirty="0"/>
          </a:p>
          <a:p>
            <a:r>
              <a:rPr lang="en-US" altLang="zh-CN" sz="16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Vertical</a:t>
            </a:r>
            <a:r>
              <a:rPr lang="en-US" altLang="zh-CN" sz="1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and </a:t>
            </a:r>
            <a:r>
              <a:rPr lang="en-US" altLang="zh-CN" sz="16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Horizontal</a:t>
            </a:r>
            <a:r>
              <a:rPr lang="en-US" altLang="zh-CN" sz="1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Zoom</a:t>
            </a:r>
          </a:p>
          <a:p>
            <a:endParaRPr lang="en-US" altLang="zh-CN" sz="16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16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500µV / </a:t>
            </a:r>
            <a:r>
              <a:rPr lang="en-US" altLang="zh-CN" sz="16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div </a:t>
            </a:r>
            <a:r>
              <a:rPr lang="en-US" altLang="zh-CN" sz="1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vertical scale setting</a:t>
            </a:r>
          </a:p>
          <a:p>
            <a:endParaRPr lang="en-US" altLang="zh-CN" dirty="0" smtClean="0"/>
          </a:p>
          <a:p>
            <a:r>
              <a:rPr lang="en-US" altLang="zh-CN" b="1" dirty="0" smtClean="0"/>
              <a:t>Tradeoffs</a:t>
            </a:r>
            <a:r>
              <a:rPr lang="en-US" altLang="zh-CN" dirty="0" smtClean="0"/>
              <a:t>: ERES is bandwidth limited to 100 MHz and </a:t>
            </a:r>
            <a:r>
              <a:rPr lang="en-US" altLang="zh-CN" sz="1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Memory dept</a:t>
            </a:r>
            <a:r>
              <a:rPr lang="en-US" altLang="zh-CN" dirty="0" smtClean="0"/>
              <a:t>h decreased by factor of 2</a:t>
            </a:r>
            <a:endParaRPr lang="en-US" altLang="zh-CN" sz="16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565521" y="1285108"/>
            <a:ext cx="206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8-bit with Vertical and Horizontal Zoom</a:t>
            </a:r>
            <a:endParaRPr lang="zh-CN" altLang="en-US" sz="1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577162" y="4569263"/>
            <a:ext cx="2255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10-bit mode with Vertical and Horizontal Zoom</a:t>
            </a:r>
            <a:endParaRPr lang="zh-CN" altLang="en-US" sz="1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534263" y="0"/>
            <a:ext cx="5799752" cy="3398293"/>
            <a:chOff x="3534263" y="0"/>
            <a:chExt cx="5799752" cy="339829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263" y="0"/>
              <a:ext cx="5799752" cy="3398293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255842" y="2272353"/>
              <a:ext cx="10781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8-bit</a:t>
              </a:r>
              <a:endParaRPr lang="zh-CN" altLang="en-US" sz="3200" b="1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534262" y="3452885"/>
            <a:ext cx="5811395" cy="3405115"/>
            <a:chOff x="3534262" y="3452885"/>
            <a:chExt cx="5811395" cy="340511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262" y="3452885"/>
              <a:ext cx="5811395" cy="3405115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8079476" y="5796853"/>
              <a:ext cx="1254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10-bit</a:t>
              </a:r>
              <a:endParaRPr lang="zh-CN" altLang="en-US" sz="3200" b="1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26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3302757" cy="6858000"/>
          </a:xfrm>
          <a:prstGeom prst="rect">
            <a:avLst/>
          </a:prstGeom>
          <a:solidFill>
            <a:srgbClr val="003B9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3286664" cy="1475117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3B90"/>
                </a:solidFill>
              </a:rPr>
              <a:t>Capture rare events easily</a:t>
            </a:r>
            <a:r>
              <a:rPr lang="en-US" altLang="zh-CN" sz="28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sz="28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en-US" altLang="zh-CN" sz="16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Save memory and play back rare events at any rate</a:t>
            </a:r>
            <a:endParaRPr lang="zh-CN" altLang="en-US" sz="16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0" y="1659912"/>
            <a:ext cx="3295291" cy="4818526"/>
          </a:xfrm>
        </p:spPr>
        <p:txBody>
          <a:bodyPr/>
          <a:lstStyle/>
          <a:p>
            <a:r>
              <a:rPr lang="en-US" altLang="zh-CN" sz="16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Segmented memory</a:t>
            </a:r>
          </a:p>
          <a:p>
            <a:pPr lvl="1"/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Save memory</a:t>
            </a:r>
          </a:p>
          <a:p>
            <a:pPr lvl="1"/>
            <a:r>
              <a:rPr lang="en-US" altLang="zh-CN" dirty="0" smtClean="0"/>
              <a:t>Up to 90,000 segments</a:t>
            </a:r>
          </a:p>
          <a:p>
            <a:pPr lvl="1"/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Interval between segments as small as 2 </a:t>
            </a:r>
            <a:r>
              <a:rPr lang="en-US" altLang="zh-CN" dirty="0" smtClean="0"/>
              <a:t>µs.</a:t>
            </a:r>
          </a:p>
          <a:p>
            <a:pPr lvl="1"/>
            <a:endParaRPr lang="en-US" altLang="zh-CN" sz="14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1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Background running </a:t>
            </a:r>
            <a:r>
              <a:rPr lang="en-US" altLang="zh-CN" sz="16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History</a:t>
            </a:r>
            <a:r>
              <a:rPr lang="en-US" altLang="zh-CN" sz="1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</a:t>
            </a:r>
          </a:p>
          <a:p>
            <a:pPr lvl="1"/>
            <a:r>
              <a:rPr lang="en-US" altLang="zh-CN" dirty="0"/>
              <a:t>Serial Decode, Zoom, and cursors measurements can be used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smtClean="0"/>
              <a:t>Records </a:t>
            </a:r>
            <a:r>
              <a:rPr lang="en-US" altLang="zh-CN" dirty="0"/>
              <a:t>up to 90,000 triggered waveforms. </a:t>
            </a:r>
          </a:p>
          <a:p>
            <a:pPr marL="609402" lvl="1" indent="0">
              <a:buNone/>
            </a:pPr>
            <a:endParaRPr lang="en-US" altLang="zh-CN" sz="14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16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Search and Navigate</a:t>
            </a:r>
          </a:p>
          <a:p>
            <a:pPr lvl="1"/>
            <a:r>
              <a:rPr lang="en-US" altLang="zh-CN" dirty="0" smtClean="0"/>
              <a:t>Easily find </a:t>
            </a:r>
            <a:r>
              <a:rPr lang="en-US" altLang="zh-CN" dirty="0"/>
              <a:t>events within a record and history based on user specified trigger </a:t>
            </a:r>
            <a:r>
              <a:rPr lang="en-US" altLang="zh-CN" dirty="0" smtClean="0"/>
              <a:t>conditions.</a:t>
            </a:r>
          </a:p>
          <a:p>
            <a:pPr lvl="1"/>
            <a:r>
              <a:rPr lang="en-US" altLang="zh-CN" dirty="0" smtClean="0"/>
              <a:t>Useful </a:t>
            </a:r>
            <a:r>
              <a:rPr lang="en-US" altLang="zh-CN" dirty="0"/>
              <a:t>in zoom view</a:t>
            </a:r>
            <a:endParaRPr lang="en-US" altLang="zh-CN" sz="14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15" name="图片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752" y="587823"/>
            <a:ext cx="4216231" cy="2552131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691" y="604363"/>
            <a:ext cx="4388940" cy="2552131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22" y="3254923"/>
            <a:ext cx="6222451" cy="360307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58581" y="710790"/>
            <a:ext cx="221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Sequence mode</a:t>
            </a:r>
            <a:endParaRPr lang="zh-CN" altLang="en-US" b="1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10687" y="4032556"/>
            <a:ext cx="243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Search and Navigate</a:t>
            </a:r>
            <a:endParaRPr lang="zh-CN" altLang="en-US" b="1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418526" y="710790"/>
            <a:ext cx="97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History</a:t>
            </a:r>
            <a:endParaRPr lang="zh-CN" altLang="en-US" b="1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288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3302757" cy="6858000"/>
          </a:xfrm>
          <a:prstGeom prst="rect">
            <a:avLst/>
          </a:prstGeom>
          <a:solidFill>
            <a:srgbClr val="003B9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3295291" cy="1796834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Advanced Math Functions</a:t>
            </a:r>
            <a:r>
              <a:rPr lang="en-US" altLang="zh-CN" sz="28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sz="28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en-US" altLang="zh-CN" sz="1600" dirty="0" smtClean="0">
                <a:solidFill>
                  <a:schemeClr val="tx1"/>
                </a:solidFill>
              </a:rPr>
              <a:t>Calculate power, energy, and more using the powerful equation editor</a:t>
            </a:r>
            <a:endParaRPr lang="zh-CN" altLang="en-US" sz="16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0" y="2400839"/>
            <a:ext cx="3282030" cy="3128420"/>
          </a:xfrm>
        </p:spPr>
        <p:txBody>
          <a:bodyPr/>
          <a:lstStyle/>
          <a:p>
            <a:r>
              <a:rPr lang="en-US" altLang="zh-CN" dirty="0" smtClean="0"/>
              <a:t>No differential probe? No problem. Si</a:t>
            </a:r>
            <a:r>
              <a:rPr lang="en-US" altLang="zh-CN" sz="1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mply use the subtract operator so simulate a differential circuit.</a:t>
            </a:r>
          </a:p>
          <a:p>
            <a:endParaRPr lang="en-US" altLang="zh-CN" sz="16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1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Multiple kinds of operators, including derivative and integral</a:t>
            </a:r>
          </a:p>
          <a:p>
            <a:endParaRPr lang="en-US" altLang="zh-CN" sz="16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1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Formula editor for advanced modifications of signals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509" y="683221"/>
            <a:ext cx="7061412" cy="12037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509" y="2019133"/>
            <a:ext cx="1085850" cy="5238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690" y="2014959"/>
            <a:ext cx="4591050" cy="5143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7782" y="2732309"/>
            <a:ext cx="8201025" cy="40576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419109" y="3059668"/>
            <a:ext cx="296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Formula Editor</a:t>
            </a:r>
            <a:endParaRPr lang="zh-CN" altLang="en-US" b="1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419109" y="1373615"/>
            <a:ext cx="206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Basic Operators</a:t>
            </a:r>
            <a:endParaRPr lang="zh-CN" altLang="en-US" b="1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915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3302757" cy="6858000"/>
          </a:xfrm>
          <a:prstGeom prst="rect">
            <a:avLst/>
          </a:prstGeom>
          <a:solidFill>
            <a:srgbClr val="003B9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3302757" cy="1552755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Hardware Accelerated FFT</a:t>
            </a:r>
            <a:r>
              <a:rPr lang="en-US" altLang="zh-CN" sz="28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sz="28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en-US" altLang="zh-CN" sz="16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</a:t>
            </a:r>
            <a:r>
              <a:rPr lang="en-US" altLang="zh-CN" sz="16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igh </a:t>
            </a:r>
            <a:r>
              <a:rPr lang="en-US" altLang="zh-CN" sz="16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frequency resolution with fast refresh rate</a:t>
            </a:r>
            <a:endParaRPr lang="zh-CN" altLang="en-US" sz="16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0" y="1832441"/>
            <a:ext cx="3303917" cy="4672488"/>
          </a:xfrm>
        </p:spPr>
        <p:txBody>
          <a:bodyPr/>
          <a:lstStyle/>
          <a:p>
            <a:r>
              <a:rPr lang="en-US" altLang="zh-CN" sz="1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Up to 2 M FFT points provides high frequency resolution with fast refresh rate.  </a:t>
            </a:r>
          </a:p>
          <a:p>
            <a:endParaRPr lang="en-US" altLang="zh-CN" sz="16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1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 variety of window functions adapt to different spectrum measurement needs. </a:t>
            </a:r>
          </a:p>
          <a:p>
            <a:endParaRPr lang="en-US" altLang="zh-CN" sz="16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1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Three modes (Normal, Average and Max hold) can satisfy different requirements for observing the power spectrum. </a:t>
            </a:r>
            <a:endParaRPr lang="en-US" altLang="zh-CN" sz="16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endParaRPr lang="en-US" altLang="zh-CN" sz="16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1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Auto peak detection and markers are supported.</a:t>
            </a:r>
            <a:endParaRPr lang="en-US" altLang="zh-CN" sz="16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11" name="图片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509" y="754692"/>
            <a:ext cx="8659760" cy="534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3302757" cy="6858000"/>
          </a:xfrm>
          <a:prstGeom prst="rect">
            <a:avLst/>
          </a:prstGeom>
          <a:solidFill>
            <a:srgbClr val="003B9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3275461" cy="1541582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50+ types of measurements</a:t>
            </a:r>
            <a:r>
              <a:rPr lang="en-US" altLang="zh-CN" sz="28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sz="28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en-US" altLang="zh-CN" sz="16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</a:t>
            </a:r>
            <a:r>
              <a:rPr lang="en-US" altLang="zh-CN" sz="16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igh </a:t>
            </a:r>
            <a:r>
              <a:rPr lang="en-US" altLang="zh-CN" sz="16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frequency resolution with fast refresh rate</a:t>
            </a:r>
            <a:endParaRPr lang="zh-CN" altLang="en-US" sz="16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-1" y="1688882"/>
            <a:ext cx="3295291" cy="4672488"/>
          </a:xfrm>
        </p:spPr>
        <p:txBody>
          <a:bodyPr/>
          <a:lstStyle/>
          <a:p>
            <a:r>
              <a:rPr lang="en-US" altLang="zh-CN" sz="1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 </a:t>
            </a:r>
            <a:r>
              <a:rPr lang="en-US" altLang="zh-CN" sz="1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total of 50+ different types of measurements</a:t>
            </a:r>
            <a:r>
              <a:rPr lang="en-US" altLang="zh-CN" sz="1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</a:t>
            </a:r>
          </a:p>
          <a:p>
            <a:endParaRPr lang="en-US" altLang="zh-CN" sz="16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1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Gate Measurement</a:t>
            </a:r>
          </a:p>
          <a:p>
            <a:endParaRPr lang="en-US" altLang="zh-CN" sz="16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1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Measurements on Math, Reference and History </a:t>
            </a:r>
            <a:r>
              <a:rPr lang="en-US" altLang="zh-CN" sz="1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frames</a:t>
            </a:r>
          </a:p>
          <a:p>
            <a:endParaRPr lang="en-US" altLang="zh-CN" sz="16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1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Statistics show up to 12 parameters simultaneously</a:t>
            </a:r>
          </a:p>
          <a:p>
            <a:endParaRPr lang="en-US" altLang="zh-CN" sz="16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1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Histogram and Trend plot supported</a:t>
            </a:r>
          </a:p>
          <a:p>
            <a:endParaRPr lang="en-US" altLang="zh-CN" sz="16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1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Greatly improving the test efficiency </a:t>
            </a:r>
          </a:p>
          <a:p>
            <a:pPr marL="0" indent="0">
              <a:buNone/>
            </a:pPr>
            <a:endParaRPr lang="en-US" altLang="zh-CN" sz="16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198" y="4287195"/>
            <a:ext cx="4239614" cy="20741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51617" y="6415392"/>
            <a:ext cx="2888775" cy="392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Frequency Trend of a FM signal (from 1MHz to 30MHz)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198" y="2499553"/>
            <a:ext cx="7239000" cy="16287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322" y="4287195"/>
            <a:ext cx="3767696" cy="207417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291015" y="6414137"/>
            <a:ext cx="2888775" cy="392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Clock Jitter Histogram</a:t>
            </a:r>
          </a:p>
          <a:p>
            <a:pPr algn="ctr"/>
            <a:r>
              <a:rPr lang="en-US" altLang="zh-CN" sz="14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(Clearly shows jitter distribution)</a:t>
            </a:r>
            <a:endParaRPr lang="zh-CN" altLang="en-US" sz="14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6198" y="55799"/>
            <a:ext cx="6359715" cy="228488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009354" y="895251"/>
            <a:ext cx="2300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Mode 2: </a:t>
            </a:r>
          </a:p>
          <a:p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Show 12 parameters simultaneously </a:t>
            </a:r>
            <a:endParaRPr lang="zh-CN" altLang="en-US" sz="1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716959" y="2940564"/>
            <a:ext cx="14768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Mode 1: </a:t>
            </a:r>
          </a:p>
          <a:p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5 parameters and Histogram</a:t>
            </a:r>
            <a:endParaRPr lang="zh-CN" altLang="en-US" sz="1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26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3302757" cy="6858000"/>
          </a:xfrm>
          <a:prstGeom prst="rect">
            <a:avLst/>
          </a:prstGeom>
          <a:solidFill>
            <a:srgbClr val="003B9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3275461" cy="1541582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Wide range of Serial Decoders</a:t>
            </a:r>
            <a:r>
              <a:rPr lang="en-US" altLang="zh-CN" sz="28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sz="28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en-US" altLang="zh-CN" sz="16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Help to debug in various industries</a:t>
            </a:r>
            <a:endParaRPr lang="zh-CN" altLang="en-US" sz="16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0" y="1581392"/>
            <a:ext cx="3275461" cy="4405340"/>
          </a:xfrm>
        </p:spPr>
        <p:txBody>
          <a:bodyPr/>
          <a:lstStyle/>
          <a:p>
            <a:r>
              <a:rPr lang="en-US" altLang="zh-CN" dirty="0" smtClean="0"/>
              <a:t>Independent trigger and decoding. Increased flexibility.. Trigger and/or decode from any input source</a:t>
            </a:r>
            <a:r>
              <a:rPr lang="en-US" altLang="zh-CN" dirty="0"/>
              <a:t>: 2/4 analog + 16 digital </a:t>
            </a:r>
            <a:r>
              <a:rPr lang="en-US" altLang="zh-CN" dirty="0" smtClean="0"/>
              <a:t>channels</a:t>
            </a:r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Export decoding event list as a CSV file type for offline analysis</a:t>
            </a:r>
          </a:p>
          <a:p>
            <a:endParaRPr lang="en-US" altLang="zh-CN" dirty="0" smtClean="0"/>
          </a:p>
          <a:p>
            <a:r>
              <a:rPr lang="en-US" altLang="zh-CN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Return Format</a:t>
            </a:r>
            <a:endParaRPr lang="en-US" altLang="zh-CN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altLang="zh-CN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en-US" altLang="zh-CN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Binary</a:t>
            </a:r>
            <a:endParaRPr lang="en-US" altLang="zh-CN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altLang="zh-CN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Decimal</a:t>
            </a:r>
            <a:endParaRPr lang="en-US" altLang="zh-CN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altLang="zh-CN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Hex</a:t>
            </a:r>
            <a:endParaRPr lang="en-US" altLang="zh-CN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altLang="zh-CN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ASCII</a:t>
            </a:r>
            <a:endParaRPr lang="en-US" altLang="zh-CN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altLang="zh-CN" dirty="0"/>
          </a:p>
          <a:p>
            <a:pPr marL="0" indent="0">
              <a:buNone/>
            </a:pPr>
            <a:endParaRPr lang="en-US" altLang="zh-CN" sz="16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0" indent="0">
              <a:buNone/>
            </a:pPr>
            <a:endParaRPr lang="en-US" altLang="zh-CN" sz="16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647417" y="436727"/>
            <a:ext cx="6351582" cy="4031375"/>
            <a:chOff x="4517044" y="1429112"/>
            <a:chExt cx="5830828" cy="3416500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17044" y="1429112"/>
              <a:ext cx="5830828" cy="3416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文本框 17"/>
            <p:cNvSpPr txBox="1"/>
            <p:nvPr/>
          </p:nvSpPr>
          <p:spPr>
            <a:xfrm>
              <a:off x="6707691" y="3905523"/>
              <a:ext cx="1364776" cy="286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spc="300" dirty="0" smtClean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Event List</a:t>
              </a:r>
              <a:endParaRPr lang="zh-CN" altLang="en-US" sz="1600" b="1" spc="3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612943" y="3126205"/>
              <a:ext cx="3846909" cy="490824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4612943" y="3651911"/>
              <a:ext cx="4285397" cy="859716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4610365" y="4631319"/>
            <a:ext cx="53962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solidFill>
                  <a:srgbClr val="00B0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Standard included Decoding:</a:t>
            </a:r>
          </a:p>
          <a:p>
            <a:r>
              <a:rPr lang="en-US" altLang="zh-CN" sz="1400" b="1" dirty="0" smtClean="0">
                <a:solidFill>
                  <a:srgbClr val="00B0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</a:t>
            </a:r>
            <a:r>
              <a:rPr lang="en-US" altLang="zh-CN" sz="1400" b="1" baseline="30000" dirty="0" smtClean="0">
                <a:solidFill>
                  <a:srgbClr val="00B0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r>
              <a:rPr lang="en-US" altLang="zh-CN" sz="1400" b="1" dirty="0" smtClean="0">
                <a:solidFill>
                  <a:srgbClr val="00B0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</a:t>
            </a:r>
            <a:r>
              <a:rPr lang="en-US" altLang="zh-CN" sz="1400" b="1" dirty="0">
                <a:solidFill>
                  <a:srgbClr val="00B0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SPI   </a:t>
            </a:r>
            <a:r>
              <a:rPr lang="en-US" altLang="zh-CN" sz="1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		</a:t>
            </a: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Embedded </a:t>
            </a:r>
            <a:r>
              <a:rPr lang="en-US" altLang="zh-CN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serial trigger and analyze</a:t>
            </a:r>
            <a:endParaRPr lang="en-US" altLang="zh-CN" sz="14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1400" b="1" dirty="0">
                <a:solidFill>
                  <a:srgbClr val="00B0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UART </a:t>
            </a:r>
            <a:r>
              <a:rPr lang="en-US" altLang="zh-CN" sz="14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 </a:t>
            </a:r>
            <a:r>
              <a:rPr lang="en-US" altLang="zh-CN" sz="1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		</a:t>
            </a: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Computer </a:t>
            </a:r>
            <a:r>
              <a:rPr lang="en-US" altLang="zh-CN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serial trigger and analyze</a:t>
            </a:r>
          </a:p>
          <a:p>
            <a:r>
              <a:rPr lang="en-US" altLang="zh-CN" sz="1400" b="1" dirty="0">
                <a:solidFill>
                  <a:srgbClr val="00B0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CAN, </a:t>
            </a:r>
            <a:r>
              <a:rPr lang="en-US" altLang="zh-CN" sz="1400" b="1" dirty="0" smtClean="0">
                <a:solidFill>
                  <a:srgbClr val="00B0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LIN  </a:t>
            </a:r>
            <a:r>
              <a:rPr lang="en-US" altLang="zh-CN" sz="1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		</a:t>
            </a: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Automotive </a:t>
            </a:r>
            <a:r>
              <a:rPr lang="en-US" altLang="zh-CN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serial trigger and </a:t>
            </a: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analyze</a:t>
            </a:r>
          </a:p>
          <a:p>
            <a:r>
              <a:rPr lang="en-US" altLang="zh-CN" sz="14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Optional Decoding: </a:t>
            </a:r>
            <a:endParaRPr lang="en-US" altLang="zh-CN" sz="1400" dirty="0" smtClean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1400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CAN </a:t>
            </a:r>
            <a:r>
              <a:rPr lang="en-US" altLang="zh-CN" sz="14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FD		</a:t>
            </a: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Automotive </a:t>
            </a:r>
            <a:r>
              <a:rPr lang="en-US" altLang="zh-CN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serial trigger and analyze</a:t>
            </a:r>
            <a:endParaRPr lang="en-US" altLang="zh-CN" sz="1400" dirty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1400" b="1" dirty="0" err="1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FlexRay</a:t>
            </a:r>
            <a:r>
              <a:rPr lang="en-US" altLang="zh-CN" sz="14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</a:t>
            </a:r>
            <a:r>
              <a:rPr lang="en-US" altLang="zh-CN" sz="1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		</a:t>
            </a: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Automotive</a:t>
            </a:r>
            <a:r>
              <a:rPr lang="en-US" altLang="zh-CN" sz="1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serial </a:t>
            </a:r>
            <a:r>
              <a:rPr lang="en-US" altLang="zh-CN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trigger and analyze</a:t>
            </a:r>
          </a:p>
          <a:p>
            <a:r>
              <a:rPr lang="en-US" altLang="zh-CN" sz="1400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</a:t>
            </a:r>
            <a:r>
              <a:rPr lang="en-US" altLang="zh-CN" sz="1400" b="1" baseline="30000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r>
              <a:rPr lang="en-US" altLang="zh-CN" sz="1400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</a:t>
            </a:r>
            <a:r>
              <a:rPr lang="en-US" altLang="zh-CN" sz="14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       </a:t>
            </a:r>
            <a:r>
              <a:rPr lang="en-US" altLang="zh-CN" sz="1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		</a:t>
            </a: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Audio </a:t>
            </a:r>
            <a:r>
              <a:rPr lang="en-US" altLang="zh-CN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serial trigger and analyze</a:t>
            </a:r>
          </a:p>
          <a:p>
            <a:r>
              <a:rPr lang="en-US" altLang="zh-CN" sz="1400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MIL-STD 1553B</a:t>
            </a:r>
            <a:r>
              <a:rPr lang="en-US" altLang="zh-CN" sz="14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1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	</a:t>
            </a: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serial </a:t>
            </a:r>
            <a:r>
              <a:rPr lang="en-US" altLang="zh-CN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trigger and analyze</a:t>
            </a:r>
            <a:endParaRPr lang="en-US" altLang="zh-CN" sz="14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412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3302757" cy="6858000"/>
          </a:xfrm>
          <a:prstGeom prst="rect">
            <a:avLst/>
          </a:prstGeom>
          <a:solidFill>
            <a:srgbClr val="003B9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3275461" cy="1311216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3B90"/>
                </a:solidFill>
              </a:rPr>
              <a:t>Hardware-based </a:t>
            </a:r>
            <a:r>
              <a:rPr lang="en-US" altLang="zh-CN" dirty="0">
                <a:solidFill>
                  <a:srgbClr val="003B90"/>
                </a:solidFill>
              </a:rPr>
              <a:t>Mask </a:t>
            </a:r>
            <a:r>
              <a:rPr lang="en-US" altLang="zh-CN" dirty="0" smtClean="0">
                <a:solidFill>
                  <a:srgbClr val="003B90"/>
                </a:solidFill>
              </a:rPr>
              <a:t>Test</a:t>
            </a:r>
            <a:r>
              <a:rPr lang="en-US" altLang="zh-CN" sz="28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sz="28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en-US" altLang="zh-CN" sz="16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Fast Pass / Fail decisions</a:t>
            </a:r>
            <a:endParaRPr lang="zh-CN" altLang="en-US" sz="16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0" y="1952082"/>
            <a:ext cx="3275461" cy="3115873"/>
          </a:xfrm>
        </p:spPr>
        <p:txBody>
          <a:bodyPr/>
          <a:lstStyle/>
          <a:p>
            <a:r>
              <a:rPr lang="en-US" altLang="zh-CN" dirty="0" smtClean="0"/>
              <a:t>Perform </a:t>
            </a:r>
            <a:r>
              <a:rPr lang="en-US" altLang="zh-CN" dirty="0"/>
              <a:t>up to 80,000 </a:t>
            </a:r>
            <a:r>
              <a:rPr lang="en-US" altLang="zh-CN" dirty="0" smtClean="0"/>
              <a:t>Pass/Fail </a:t>
            </a:r>
            <a:r>
              <a:rPr lang="en-US" altLang="zh-CN" dirty="0"/>
              <a:t>decisions each second</a:t>
            </a:r>
            <a:r>
              <a:rPr lang="en-US" altLang="zh-CN" dirty="0" smtClean="0"/>
              <a:t>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Easy </a:t>
            </a:r>
            <a:r>
              <a:rPr lang="en-US" altLang="zh-CN" dirty="0"/>
              <a:t>to generate user defined test </a:t>
            </a:r>
            <a:r>
              <a:rPr lang="en-US" altLang="zh-CN" dirty="0" smtClean="0"/>
              <a:t>templates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Failed frames automatically stored, suitable for long-term </a:t>
            </a:r>
            <a:r>
              <a:rPr lang="en-US" altLang="zh-CN" dirty="0"/>
              <a:t>signal monitoring or automated production line testing.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  <p:pic>
        <p:nvPicPr>
          <p:cNvPr id="11" name="图片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0" y="0"/>
            <a:ext cx="4557424" cy="2511188"/>
          </a:xfrm>
          <a:prstGeom prst="rect">
            <a:avLst/>
          </a:prstGeom>
        </p:spPr>
      </p:pic>
      <p:pic>
        <p:nvPicPr>
          <p:cNvPr id="12" name="图片 11" descr="E:\_SDS2000X-HSR\00_Doc\用户手册\SDS5000X用户手册交接资料\pic\Mask Editor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917" y="2579428"/>
            <a:ext cx="6616226" cy="41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6182434" y="5868538"/>
            <a:ext cx="5240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Built-in Mask Editor application helps to create custom masks.</a:t>
            </a:r>
            <a:endParaRPr lang="zh-CN" altLang="en-US" sz="14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382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3B90"/>
                </a:solidFill>
              </a:rPr>
              <a:t>Product Families</a:t>
            </a:r>
            <a:endParaRPr lang="zh-CN" altLang="en-US" dirty="0">
              <a:solidFill>
                <a:srgbClr val="003B9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47" y="191069"/>
            <a:ext cx="10885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3302757" cy="6858000"/>
          </a:xfrm>
          <a:prstGeom prst="rect">
            <a:avLst/>
          </a:prstGeom>
          <a:solidFill>
            <a:srgbClr val="003B9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3275461" cy="175979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3B90"/>
                </a:solidFill>
              </a:rPr>
              <a:t>16 digital channels</a:t>
            </a:r>
            <a:r>
              <a:rPr lang="en-US" altLang="zh-CN" sz="28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sz="28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en-US" altLang="zh-CN" sz="1600" dirty="0" smtClean="0">
                <a:solidFill>
                  <a:schemeClr val="tx1"/>
                </a:solidFill>
              </a:rPr>
              <a:t>Mixed signal oscilloscope, solution for both digital and analog problems</a:t>
            </a:r>
            <a:endParaRPr lang="zh-CN" altLang="en-US" sz="16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0" y="2228128"/>
            <a:ext cx="3275461" cy="4071216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altLang="zh-CN" dirty="0">
                <a:solidFill>
                  <a:sysClr val="windowText" lastClr="000000"/>
                </a:solidFill>
              </a:rPr>
              <a:t>View digital and analog channels on one </a:t>
            </a:r>
            <a:r>
              <a:rPr lang="en-US" altLang="zh-CN" dirty="0" smtClean="0">
                <a:solidFill>
                  <a:sysClr val="windowText" lastClr="000000"/>
                </a:solidFill>
              </a:rPr>
              <a:t>timebase</a:t>
            </a:r>
          </a:p>
          <a:p>
            <a:pPr lvl="0">
              <a:lnSpc>
                <a:spcPct val="100000"/>
              </a:lnSpc>
            </a:pPr>
            <a:endParaRPr lang="en-US" altLang="zh-CN" dirty="0">
              <a:solidFill>
                <a:sysClr val="windowText" lastClr="000000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US" altLang="zh-CN" dirty="0">
                <a:solidFill>
                  <a:sysClr val="windowText" lastClr="000000"/>
                </a:solidFill>
              </a:rPr>
              <a:t>Full trigger and decoding on all analog and digital channels </a:t>
            </a:r>
            <a:endParaRPr lang="en-US" altLang="zh-CN" dirty="0" smtClean="0">
              <a:solidFill>
                <a:sysClr val="windowText" lastClr="000000"/>
              </a:solidFill>
            </a:endParaRPr>
          </a:p>
          <a:p>
            <a:pPr lvl="0">
              <a:lnSpc>
                <a:spcPct val="100000"/>
              </a:lnSpc>
            </a:pPr>
            <a:endParaRPr lang="en-US" altLang="zh-CN" dirty="0">
              <a:solidFill>
                <a:sysClr val="windowText" lastClr="000000"/>
              </a:solidFill>
            </a:endParaRPr>
          </a:p>
          <a:p>
            <a:pPr lvl="0"/>
            <a:r>
              <a:rPr lang="en-US" altLang="zh-CN" dirty="0">
                <a:solidFill>
                  <a:sysClr val="windowText" lastClr="000000"/>
                </a:solidFill>
              </a:rPr>
              <a:t>16 channels; maximum waveform capture rate up to 1.25GSa/s; record length up to 62.5 </a:t>
            </a:r>
            <a:r>
              <a:rPr lang="en-US" altLang="zh-CN" dirty="0" smtClean="0">
                <a:solidFill>
                  <a:sysClr val="windowText" lastClr="000000"/>
                </a:solidFill>
              </a:rPr>
              <a:t>Mpts</a:t>
            </a:r>
          </a:p>
          <a:p>
            <a:pPr lvl="0"/>
            <a:endParaRPr lang="en-US" altLang="zh-CN" dirty="0">
              <a:solidFill>
                <a:sysClr val="windowText" lastClr="000000"/>
              </a:solidFill>
            </a:endParaRPr>
          </a:p>
          <a:p>
            <a:pPr lvl="0"/>
            <a:r>
              <a:rPr lang="en-US" altLang="zh-CN" dirty="0">
                <a:solidFill>
                  <a:sysClr val="windowText" lastClr="000000"/>
                </a:solidFill>
              </a:rPr>
              <a:t>User defined label names, channel groups, and more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6182434" y="5868538"/>
            <a:ext cx="5240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Built-in Mask Editor application helps to create custom masks.</a:t>
            </a:r>
            <a:endParaRPr lang="zh-CN" altLang="en-US" sz="14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1" y="-62959"/>
            <a:ext cx="6154501" cy="410078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738" y="3793386"/>
            <a:ext cx="4462833" cy="261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3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3302757" cy="6858000"/>
          </a:xfrm>
          <a:prstGeom prst="rect">
            <a:avLst/>
          </a:prstGeom>
          <a:solidFill>
            <a:srgbClr val="003B9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3166278" cy="1837426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Buil</a:t>
            </a:r>
            <a:r>
              <a:rPr lang="en-US" altLang="zh-CN" dirty="0" smtClean="0">
                <a:solidFill>
                  <a:srgbClr val="003B90"/>
                </a:solidFill>
              </a:rPr>
              <a:t>t-in 50 MHz </a:t>
            </a:r>
            <a:r>
              <a:rPr lang="en-US" altLang="zh-CN" dirty="0"/>
              <a:t>Waveform Generator</a:t>
            </a:r>
            <a:r>
              <a:rPr lang="en-US" altLang="zh-CN" dirty="0" smtClean="0">
                <a:solidFill>
                  <a:srgbClr val="003B90"/>
                </a:solidFill>
              </a:rPr>
              <a:t> </a:t>
            </a:r>
            <a:r>
              <a:rPr lang="en-US" altLang="zh-CN" sz="28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sz="28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en-US" altLang="zh-CN" sz="1600" dirty="0" smtClean="0">
                <a:solidFill>
                  <a:schemeClr val="tx1"/>
                </a:solidFill>
              </a:rPr>
              <a:t>All-in-one Bode Plot</a:t>
            </a:r>
            <a:endParaRPr lang="zh-CN" altLang="en-US" sz="16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0" y="1952082"/>
            <a:ext cx="3275461" cy="3893795"/>
          </a:xfrm>
        </p:spPr>
        <p:txBody>
          <a:bodyPr/>
          <a:lstStyle/>
          <a:p>
            <a:r>
              <a:rPr lang="en-US" altLang="zh-CN" dirty="0" smtClean="0"/>
              <a:t>Convenient Bode Plot in one box. Just activate the internal function generator. 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/>
              <a:t>Up to 50 MHz, ±3 </a:t>
            </a:r>
            <a:r>
              <a:rPr lang="en-US" altLang="zh-CN" dirty="0" smtClean="0"/>
              <a:t>V output</a:t>
            </a:r>
          </a:p>
          <a:p>
            <a:endParaRPr lang="en-US" altLang="zh-CN" dirty="0" smtClean="0"/>
          </a:p>
          <a:p>
            <a:r>
              <a:rPr lang="en-US" altLang="zh-CN" dirty="0"/>
              <a:t>Six basic waveforms together with multiple types of predefined </a:t>
            </a:r>
            <a:r>
              <a:rPr lang="en-US" altLang="zh-CN" dirty="0" smtClean="0"/>
              <a:t>waveforms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User </a:t>
            </a:r>
            <a:r>
              <a:rPr lang="en-US" altLang="zh-CN" dirty="0"/>
              <a:t>defined arbitrary waveforms are </a:t>
            </a:r>
            <a:r>
              <a:rPr lang="en-US" altLang="zh-CN" dirty="0" smtClean="0"/>
              <a:t>supported</a:t>
            </a:r>
          </a:p>
          <a:p>
            <a:endParaRPr lang="en-US" altLang="zh-CN" dirty="0"/>
          </a:p>
          <a:p>
            <a:r>
              <a:rPr lang="en-US" altLang="zh-CN" dirty="0"/>
              <a:t>Six kinds of basic waveforms: Sine, Square, Ramp, Pulse, Nosie, DC</a:t>
            </a:r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3659196" y="263952"/>
            <a:ext cx="5383405" cy="30524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96" y="3562065"/>
            <a:ext cx="5383405" cy="315433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9399040" y="1862217"/>
            <a:ext cx="2757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Arbitrary waveform types</a:t>
            </a:r>
            <a:endParaRPr lang="en-US" altLang="zh-CN" sz="1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399040" y="4985345"/>
            <a:ext cx="27571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Output a two-tone signal</a:t>
            </a:r>
          </a:p>
          <a:p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Use SDS2000X Plus 2 Mpts FFT function to analyze frequency domain  </a:t>
            </a:r>
            <a:endParaRPr lang="en-US" altLang="zh-CN" sz="1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472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3302757" cy="6858000"/>
          </a:xfrm>
          <a:prstGeom prst="rect">
            <a:avLst/>
          </a:prstGeom>
          <a:solidFill>
            <a:srgbClr val="003B9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3275461" cy="1587260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Power Analysis and Bode Plot</a:t>
            </a:r>
            <a:r>
              <a:rPr lang="en-US" altLang="zh-CN" sz="28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sz="28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en-US" altLang="zh-CN" sz="1600" dirty="0" smtClean="0">
                <a:solidFill>
                  <a:schemeClr val="tx1"/>
                </a:solidFill>
              </a:rPr>
              <a:t>Powerful tools for power engineers</a:t>
            </a:r>
            <a:endParaRPr lang="zh-CN" altLang="en-US" sz="16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0" y="1692322"/>
            <a:ext cx="3275461" cy="5622878"/>
          </a:xfrm>
        </p:spPr>
        <p:txBody>
          <a:bodyPr/>
          <a:lstStyle/>
          <a:p>
            <a:r>
              <a:rPr lang="en-US" altLang="zh-CN" dirty="0" smtClean="0"/>
              <a:t>Power </a:t>
            </a:r>
            <a:r>
              <a:rPr lang="en-US" altLang="zh-CN" dirty="0"/>
              <a:t>Analysis </a:t>
            </a:r>
            <a:r>
              <a:rPr lang="en-US" altLang="zh-CN" dirty="0" smtClean="0"/>
              <a:t>(Opt.)</a:t>
            </a:r>
          </a:p>
          <a:p>
            <a:pPr lvl="1"/>
            <a:r>
              <a:rPr lang="en-US" altLang="zh-CN" dirty="0"/>
              <a:t>P</a:t>
            </a:r>
            <a:r>
              <a:rPr lang="en-US" altLang="zh-CN" dirty="0" smtClean="0"/>
              <a:t>rovides </a:t>
            </a:r>
            <a:r>
              <a:rPr lang="en-US" altLang="zh-CN" dirty="0"/>
              <a:t>a full suite of power measurements and </a:t>
            </a:r>
            <a:r>
              <a:rPr lang="en-US" altLang="zh-CN" dirty="0" smtClean="0"/>
              <a:t>analysis</a:t>
            </a:r>
          </a:p>
          <a:p>
            <a:pPr lvl="1"/>
            <a:r>
              <a:rPr lang="en-US" altLang="zh-CN" dirty="0"/>
              <a:t>I</a:t>
            </a:r>
            <a:r>
              <a:rPr lang="en-US" altLang="zh-CN" dirty="0" smtClean="0"/>
              <a:t>mproving </a:t>
            </a:r>
            <a:r>
              <a:rPr lang="en-US" altLang="zh-CN" dirty="0"/>
              <a:t>the efficiency of measurement in switching power supplies and power device designs</a:t>
            </a:r>
            <a:r>
              <a:rPr lang="en-US" altLang="zh-CN" dirty="0" smtClean="0"/>
              <a:t>.</a:t>
            </a:r>
            <a:endParaRPr lang="en-US" altLang="zh-CN" dirty="0"/>
          </a:p>
          <a:p>
            <a:r>
              <a:rPr lang="en-US" altLang="zh-CN" dirty="0" smtClean="0"/>
              <a:t>Bode Plot (Std.)</a:t>
            </a:r>
          </a:p>
          <a:p>
            <a:pPr lvl="1"/>
            <a:r>
              <a:rPr lang="en-US" altLang="zh-CN" dirty="0" smtClean="0"/>
              <a:t>Control </a:t>
            </a:r>
            <a:r>
              <a:rPr lang="en-US" altLang="zh-CN" dirty="0"/>
              <a:t>the built-in waveform generator or any stand-alone SIGLENT SDG </a:t>
            </a:r>
            <a:r>
              <a:rPr lang="en-US" altLang="zh-CN" dirty="0" smtClean="0"/>
              <a:t>device</a:t>
            </a:r>
          </a:p>
          <a:p>
            <a:pPr lvl="1"/>
            <a:r>
              <a:rPr lang="en-US" altLang="zh-CN" dirty="0" smtClean="0"/>
              <a:t>Scan </a:t>
            </a:r>
            <a:r>
              <a:rPr lang="en-US" altLang="zh-CN" dirty="0"/>
              <a:t>the amplitude and phase response over </a:t>
            </a:r>
            <a:r>
              <a:rPr lang="en-US" altLang="zh-CN" dirty="0" smtClean="0"/>
              <a:t>frequency</a:t>
            </a:r>
          </a:p>
          <a:p>
            <a:pPr lvl="1"/>
            <a:r>
              <a:rPr lang="en-US" altLang="zh-CN" dirty="0" smtClean="0"/>
              <a:t>Possible </a:t>
            </a:r>
            <a:r>
              <a:rPr lang="en-US" altLang="zh-CN" dirty="0"/>
              <a:t>to replace expensive network analyzers in less demanding applications</a:t>
            </a:r>
            <a:r>
              <a:rPr lang="en-US" altLang="zh-CN" dirty="0" smtClean="0"/>
              <a:t>.</a:t>
            </a:r>
          </a:p>
        </p:txBody>
      </p:sp>
      <p:sp>
        <p:nvSpPr>
          <p:cNvPr id="13" name="矩形 12"/>
          <p:cNvSpPr/>
          <p:nvPr/>
        </p:nvSpPr>
        <p:spPr>
          <a:xfrm>
            <a:off x="9399040" y="1862217"/>
            <a:ext cx="2757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Power Analysis Function</a:t>
            </a:r>
            <a:endParaRPr lang="en-US" altLang="zh-CN" sz="1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399040" y="4985345"/>
            <a:ext cx="2757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Power Supply Control Loop Response with Bode Plot</a:t>
            </a:r>
            <a:endParaRPr lang="en-US" altLang="zh-CN" sz="1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76" y="213056"/>
            <a:ext cx="5048743" cy="2958531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228" y="3216109"/>
            <a:ext cx="5463340" cy="364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9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3302757" cy="6858000"/>
          </a:xfrm>
          <a:prstGeom prst="rect">
            <a:avLst/>
          </a:prstGeom>
          <a:solidFill>
            <a:srgbClr val="003B9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3275461" cy="862642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3B90"/>
                </a:solidFill>
              </a:rPr>
              <a:t>Web Control</a:t>
            </a:r>
            <a:r>
              <a:rPr lang="en-US" altLang="zh-CN" sz="28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sz="28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en-US" altLang="zh-CN" sz="1600" dirty="0" smtClean="0">
                <a:solidFill>
                  <a:schemeClr val="tx1"/>
                </a:solidFill>
              </a:rPr>
              <a:t>Easy control on PC</a:t>
            </a:r>
            <a:endParaRPr lang="zh-CN" altLang="en-US" sz="16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0" y="1692322"/>
            <a:ext cx="3275461" cy="3776825"/>
          </a:xfrm>
        </p:spPr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Web Control </a:t>
            </a:r>
          </a:p>
          <a:p>
            <a:pPr lvl="1"/>
            <a:r>
              <a:rPr lang="en-US" altLang="zh-CN" dirty="0" smtClean="0"/>
              <a:t>Supports DHCP</a:t>
            </a:r>
          </a:p>
          <a:p>
            <a:pPr lvl="1"/>
            <a:r>
              <a:rPr lang="en-US" altLang="zh-CN" dirty="0" smtClean="0"/>
              <a:t>No large drivers needed</a:t>
            </a:r>
          </a:p>
          <a:p>
            <a:pPr lvl="1"/>
            <a:r>
              <a:rPr lang="en-US" altLang="zh-CN" dirty="0" smtClean="0"/>
              <a:t>Screen </a:t>
            </a:r>
            <a:r>
              <a:rPr lang="en-US" altLang="zh-CN" dirty="0"/>
              <a:t>s</a:t>
            </a:r>
            <a:r>
              <a:rPr lang="en-US" altLang="zh-CN" dirty="0" smtClean="0"/>
              <a:t>hot and save data</a:t>
            </a:r>
          </a:p>
          <a:p>
            <a:pPr lvl="1"/>
            <a:endParaRPr lang="en-US" altLang="zh-CN" dirty="0"/>
          </a:p>
          <a:p>
            <a:r>
              <a:rPr lang="en-US" altLang="zh-CN" dirty="0" smtClean="0"/>
              <a:t>Complete </a:t>
            </a:r>
            <a:r>
              <a:rPr lang="en-US" altLang="zh-CN" dirty="0"/>
              <a:t>Connectivity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2 </a:t>
            </a:r>
            <a:r>
              <a:rPr lang="en-US" altLang="zh-CN" dirty="0"/>
              <a:t>x USB Host, 1 x USB </a:t>
            </a:r>
            <a:r>
              <a:rPr lang="en-US" altLang="zh-CN" dirty="0" smtClean="0"/>
              <a:t>      Device </a:t>
            </a:r>
            <a:r>
              <a:rPr lang="en-US" altLang="zh-CN" dirty="0"/>
              <a:t>(</a:t>
            </a:r>
            <a:r>
              <a:rPr lang="en-US" altLang="zh-CN" dirty="0" smtClean="0"/>
              <a:t>USBTMC)</a:t>
            </a:r>
          </a:p>
          <a:p>
            <a:pPr lvl="1"/>
            <a:r>
              <a:rPr lang="en-US" altLang="zh-CN" dirty="0" smtClean="0"/>
              <a:t>1 </a:t>
            </a:r>
            <a:r>
              <a:rPr lang="en-US" altLang="zh-CN" dirty="0"/>
              <a:t>x </a:t>
            </a:r>
            <a:r>
              <a:rPr lang="en-US" altLang="zh-CN" dirty="0" smtClean="0"/>
              <a:t>LAN (VXI-11/Telnet/Socket)</a:t>
            </a:r>
          </a:p>
          <a:p>
            <a:pPr lvl="1"/>
            <a:r>
              <a:rPr lang="en-US" altLang="zh-CN" dirty="0" smtClean="0"/>
              <a:t>1 </a:t>
            </a:r>
            <a:r>
              <a:rPr lang="en-US" altLang="zh-CN" dirty="0"/>
              <a:t>x Auxiliary </a:t>
            </a:r>
            <a:r>
              <a:rPr lang="en-US" altLang="zh-CN" dirty="0" smtClean="0"/>
              <a:t>Output(Pass/Fail </a:t>
            </a:r>
            <a:r>
              <a:rPr lang="en-US" altLang="zh-CN" dirty="0"/>
              <a:t>and Trigger </a:t>
            </a:r>
            <a:r>
              <a:rPr lang="en-US" altLang="zh-CN" dirty="0" smtClean="0"/>
              <a:t>Out</a:t>
            </a:r>
            <a:r>
              <a:rPr lang="en-US" altLang="zh-CN" dirty="0"/>
              <a:t>)</a:t>
            </a:r>
            <a:endParaRPr lang="zh-CN" altLang="en-US" dirty="0" smtClean="0"/>
          </a:p>
          <a:p>
            <a:pPr marL="0" indent="0">
              <a:buNone/>
            </a:pPr>
            <a:r>
              <a:rPr lang="en-US" altLang="zh-CN" dirty="0" smtClean="0"/>
              <a:t> 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13" name="矩形 12"/>
          <p:cNvSpPr/>
          <p:nvPr/>
        </p:nvSpPr>
        <p:spPr>
          <a:xfrm>
            <a:off x="9615107" y="1862215"/>
            <a:ext cx="2757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Web Control</a:t>
            </a:r>
            <a:endParaRPr lang="en-US" altLang="zh-CN" sz="1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53069" y="5053205"/>
            <a:ext cx="2757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Complete Connectivity</a:t>
            </a:r>
            <a:endParaRPr lang="en-US" altLang="zh-CN" sz="1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644" y="168244"/>
            <a:ext cx="5693959" cy="3695721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67" y="3863965"/>
            <a:ext cx="5082081" cy="299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4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535" y="40943"/>
            <a:ext cx="3343701" cy="477672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3B90"/>
                </a:solidFill>
              </a:rPr>
              <a:t>Competition</a:t>
            </a:r>
            <a:endParaRPr lang="zh-CN" altLang="en-US" sz="16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68237" y="592570"/>
          <a:ext cx="12028227" cy="6197190"/>
        </p:xfrm>
        <a:graphic>
          <a:graphicData uri="http://schemas.openxmlformats.org/drawingml/2006/table">
            <a:tbl>
              <a:tblPr/>
              <a:tblGrid>
                <a:gridCol w="13238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203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98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788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213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6401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449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Specs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B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Siglent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SDS2000X Plus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B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Keysight 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MSO/DSOX2000A 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B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Tektronix 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MSO/DPO2000B 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B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Rigol 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MSO5000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B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R&amp;S 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RTB2000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B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Channels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2/4+EXT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2/4+EXT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2/4+EXT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2/4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2/4 +EXT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4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Bandwidth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(500 MHz)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,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350MHz, 200MHz,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100MHz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200 MHz, 100 MHz, 70 MHz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200 MHz, 100 MHz, 70 MHz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350 MHz, 200 MHz, 100 MHz, 70 MHz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300 MHz, 200 MHz, 100 MHz, 70 MHz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Sampling Rate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GSa/s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(for each channel pair)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GSa/s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(for each channel pair)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GSa/s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(per Channel)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8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GSa/s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(total)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2.5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GSa/s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(for each channel pair)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57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Resolution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8 bit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10-bit mode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8 bit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8 bit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8 bit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10 bit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4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Memory Depth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200 </a:t>
                      </a:r>
                      <a:r>
                        <a:rPr lang="en-US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Mpts</a:t>
                      </a: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(for each channel pair)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Mpts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(for each channel pair)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Mpts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(per Channel)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200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Mpts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(for 4 channels)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20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Mpts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(for each channel pair)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848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Waveform Capture Rate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Normal: up to 120,000 wfm/s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Sequence mode: up to 500,000 wfm/s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Up to 200,000 wfm/s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Up to 5,000 wfm/s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Up to 500,000 wfm/s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Up to 50,000 wfm/s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4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Vertical Zoom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Yes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No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No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No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No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4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Zone Trigger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Yes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No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No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Yes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No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64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Measurement Histogram and Trend Plot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Yes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No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No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Histogram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Histogram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4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Formula Math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Yes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No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No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Yes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Yes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94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FFT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Length: </a:t>
                      </a:r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 Mpts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Length: 64 kpts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Length: 5 kpts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Length: 1Mpts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Length: 128 kpts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4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Sequence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90,000 frames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250 frames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No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450,000 frames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13,107 frames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4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History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90,000 frames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N/A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No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450,000 frames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13,107 frames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24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Navigator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Yes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Yes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Yes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Yes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Support Search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4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Mask Editor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Yes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No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No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No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N/A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722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3773" y="27296"/>
            <a:ext cx="4012442" cy="1105469"/>
          </a:xfrm>
        </p:spPr>
        <p:txBody>
          <a:bodyPr/>
          <a:lstStyle/>
          <a:p>
            <a:r>
              <a:rPr lang="en-US" altLang="zh-CN" dirty="0">
                <a:solidFill>
                  <a:srgbClr val="003B90"/>
                </a:solidFill>
              </a:rPr>
              <a:t>Competition</a:t>
            </a:r>
            <a:r>
              <a:rPr lang="en-US" altLang="zh-CN" sz="2800" dirty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sz="2800" dirty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endParaRPr lang="zh-CN" altLang="en-US" sz="16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136478" y="955338"/>
          <a:ext cx="12028227" cy="5109055"/>
        </p:xfrm>
        <a:graphic>
          <a:graphicData uri="http://schemas.openxmlformats.org/drawingml/2006/table">
            <a:tbl>
              <a:tblPr/>
              <a:tblGrid>
                <a:gridCol w="13238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203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98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788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213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6401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449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Specs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B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Siglent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SDS2000X Plus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B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Keysight 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MSO/DSOX2000A 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B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Tektronix 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MSO/DPO2000B 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B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Rigol 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MSO5000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B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R&amp;S 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RTB2000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B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Bode Plot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Yes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No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No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No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Yes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Power Analysis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Yes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No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No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Yes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No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Counter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Yes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No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No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Yes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N/A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04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Serial Protocol Decode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Standard: I2C、SPI、UART、CAN、LIN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Optional: CAN FD、FlexRay、I2S、MIL-STD-1553B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Optional: I2C、SPI、UART、CAN、LIN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Optional: I2C、SPI、UART、CAN、LIN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Optional: RS232/UART, I2C, SPI, CAN, LIN, I2S, FlexRay,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 MIL-STD-1553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Optional: I2C/SPI, UART/RS-232/RS-422/RS-485, CAN/LIN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49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Time Base Accuracy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±1 ppm initial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25 ppm ± 5 ppm per year (aging)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±25 ppm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±10 ppm, ±10 ppm/year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±2.5 ppm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49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Logic Analyzer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16-bit，500 MSa/s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SPL2016 probe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8-bit, 1 GSa/s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16-bit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1GSa/s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PLA2216 probe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1.25 GSa/s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R&amp;S®RTB-B1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4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AWG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50 MHz, built-in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20 MHz,  built-in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No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25MHz, built-in, 2CH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25MHz, built-in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104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Interface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USB Host x2, USB Device, LAN, Pass/Fail, Trigger Out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Standard USB 2.0 (LAN/ video optional) (GPIB optional)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USB Host, USB Device, LAN, Video out port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USB Host*1, USB Device*1, LAN, AUX OUT(TRIG OUT, PASS/FAIL), HDMI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AUX OUT(trigger out, reference frequency, pass/fail, AWG)，Pattern Source,  USB2.0 Host*1, USB Device*1, LAN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64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Display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10.1",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1024*600, capacitive</a:t>
                      </a:r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 touch screen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8", 800*480, color TFT screen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7"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，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480*234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9'',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1024*600, capacitive </a:t>
                      </a:r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touch screen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10.1", 1280*800, capacitive touch screen</a:t>
                      </a:r>
                    </a:p>
                  </a:txBody>
                  <a:tcPr marL="4789" marR="4789" marT="47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139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3"/>
          <p:cNvSpPr txBox="1"/>
          <p:nvPr/>
        </p:nvSpPr>
        <p:spPr>
          <a:xfrm>
            <a:off x="3038208" y="1736836"/>
            <a:ext cx="6115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000" b="0" i="0" u="none" strike="noStrike" kern="1200" cap="none" spc="0" normalizeH="0" baseline="0" noProof="0" dirty="0">
              <a:ln>
                <a:noFill/>
              </a:ln>
              <a:solidFill>
                <a:srgbClr val="0065FA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003B90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Thank You</a:t>
            </a:r>
            <a:endParaRPr kumimoji="0" lang="de-DE" sz="4000" b="0" i="0" u="none" strike="noStrike" kern="1200" cap="none" spc="0" normalizeH="0" baseline="0" noProof="0" dirty="0">
              <a:ln>
                <a:noFill/>
              </a:ln>
              <a:solidFill>
                <a:srgbClr val="003B90"/>
              </a:solidFill>
              <a:effectLst/>
              <a:uLnTx/>
              <a:uFillTx/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Textfeld 50"/>
          <p:cNvSpPr txBox="1"/>
          <p:nvPr/>
        </p:nvSpPr>
        <p:spPr>
          <a:xfrm>
            <a:off x="2947466" y="3019239"/>
            <a:ext cx="6428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Best Value in Electronic Test &amp; Measurement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Rechteck 18"/>
          <p:cNvSpPr/>
          <p:nvPr/>
        </p:nvSpPr>
        <p:spPr>
          <a:xfrm>
            <a:off x="1588" y="3803987"/>
            <a:ext cx="12188825" cy="3067663"/>
          </a:xfrm>
          <a:prstGeom prst="rect">
            <a:avLst/>
          </a:prstGeom>
          <a:solidFill>
            <a:srgbClr val="003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Textfeld 47"/>
          <p:cNvSpPr txBox="1"/>
          <p:nvPr/>
        </p:nvSpPr>
        <p:spPr>
          <a:xfrm>
            <a:off x="8170760" y="4781450"/>
            <a:ext cx="32446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SIGLENT TECHNOLOGIES GERMANY GmbH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Add: 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Liebigstrasse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 2-20, 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Gebaeude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 14, 22113 Hamburg Germany</a:t>
            </a:r>
            <a:b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</a:b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Tel: +49(0)40-819-95946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Mobile: +49 151 40716756</a:t>
            </a:r>
            <a:b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</a:b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Fax: +49(0)40-819-95947</a:t>
            </a:r>
            <a:b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</a:b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info-eu@siglent.com</a:t>
            </a:r>
            <a:b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</a:b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www.siglenteu.com</a:t>
            </a:r>
          </a:p>
        </p:txBody>
      </p:sp>
      <p:sp>
        <p:nvSpPr>
          <p:cNvPr id="8" name="Textfeld 46"/>
          <p:cNvSpPr txBox="1"/>
          <p:nvPr/>
        </p:nvSpPr>
        <p:spPr>
          <a:xfrm>
            <a:off x="4936295" y="4461946"/>
            <a:ext cx="2850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NA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9" name="Textfeld 47"/>
          <p:cNvSpPr txBox="1"/>
          <p:nvPr/>
        </p:nvSpPr>
        <p:spPr>
          <a:xfrm>
            <a:off x="4940271" y="4770898"/>
            <a:ext cx="2451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SIGLENT Technologies 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NA, Inc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.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Add: 6557 Cochran Rd Solon, Ohio 44139</a:t>
            </a:r>
            <a:b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</a:b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Tel: 440-398-5800</a:t>
            </a:r>
            <a:b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</a:b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Toll Free:877-515-5551</a:t>
            </a:r>
            <a:b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</a:b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Fax: 440-399-1211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info@siglent.com</a:t>
            </a:r>
            <a:b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</a:b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www.siglentna.com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0" name="Textfeld 46"/>
          <p:cNvSpPr txBox="1"/>
          <p:nvPr/>
        </p:nvSpPr>
        <p:spPr>
          <a:xfrm>
            <a:off x="8166784" y="4453448"/>
            <a:ext cx="2850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Europe</a:t>
            </a:r>
          </a:p>
        </p:txBody>
      </p:sp>
      <p:sp>
        <p:nvSpPr>
          <p:cNvPr id="11" name="Textfeld 47"/>
          <p:cNvSpPr txBox="1"/>
          <p:nvPr/>
        </p:nvSpPr>
        <p:spPr>
          <a:xfrm>
            <a:off x="788161" y="4770898"/>
            <a:ext cx="3399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SIGLENT TECHNOLOGIES CO., LTD.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Add: Blog No.4 &amp; No.5,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Antongda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 Industrial Zone, 3rd </a:t>
            </a:r>
            <a:r>
              <a:rPr kumimoji="0" lang="en-US" altLang="zh-CN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Liuxian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 Road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Bao’an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 District, Shenzhen, 518101, China.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Tel:+ 86 755 3688 7876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Fax:+ 86 755 3359 1582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sales@siglent.com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www.siglent.com/ens</a:t>
            </a:r>
          </a:p>
        </p:txBody>
      </p:sp>
      <p:sp>
        <p:nvSpPr>
          <p:cNvPr id="12" name="Textfeld 46"/>
          <p:cNvSpPr txBox="1"/>
          <p:nvPr/>
        </p:nvSpPr>
        <p:spPr>
          <a:xfrm>
            <a:off x="784185" y="4461946"/>
            <a:ext cx="2850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Headquarters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sz="1400" b="1" dirty="0" smtClean="0"/>
              <a:t>SIGLENT CONFIDENTIAL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8320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5546" y="0"/>
            <a:ext cx="6878471" cy="1142647"/>
          </a:xfrm>
        </p:spPr>
        <p:txBody>
          <a:bodyPr/>
          <a:lstStyle/>
          <a:p>
            <a:r>
              <a:rPr lang="en-US" altLang="zh-CN" dirty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2000</a:t>
            </a:r>
            <a:r>
              <a:rPr lang="en-US" altLang="zh-CN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Class Oscilloscope Market </a:t>
            </a:r>
            <a:endParaRPr lang="zh-CN" altLang="en-US" dirty="0">
              <a:solidFill>
                <a:srgbClr val="003B9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Gleichschenkliges Dreieck 5"/>
          <p:cNvSpPr/>
          <p:nvPr/>
        </p:nvSpPr>
        <p:spPr>
          <a:xfrm>
            <a:off x="931026" y="1363287"/>
            <a:ext cx="10016836" cy="4655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121533" y="1803862"/>
            <a:ext cx="3682538" cy="212365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Classes vs. Sig</a:t>
            </a:r>
            <a:r>
              <a:rPr lang="en-US" altLang="zh-CN" b="1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</a:t>
            </a:r>
            <a:r>
              <a:rPr lang="en-US" b="1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ent Models:</a:t>
            </a:r>
          </a:p>
          <a:p>
            <a:endParaRPr lang="en-US" dirty="0" smtClean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1000 Class:	SDS1000X-E</a:t>
            </a:r>
          </a:p>
          <a:p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</a:t>
            </a: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ntermediate	SDS2000X-E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2000 Class:	SDS2000X</a:t>
            </a:r>
          </a:p>
          <a:p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	SDS2000X Plus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3000 Class:	SDS5000X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4000 Class:	partly SDS5000X</a:t>
            </a:r>
            <a:endParaRPr lang="en-US" sz="1600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8199652" y="3616036"/>
            <a:ext cx="34465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199652" y="3360472"/>
            <a:ext cx="34465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225442" y="2865691"/>
            <a:ext cx="34465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225442" y="2628952"/>
            <a:ext cx="34465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内容占位符 2"/>
          <p:cNvSpPr txBox="1">
            <a:spLocks/>
          </p:cNvSpPr>
          <p:nvPr/>
        </p:nvSpPr>
        <p:spPr bwMode="auto">
          <a:xfrm>
            <a:off x="864263" y="1286539"/>
            <a:ext cx="7099435" cy="32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051" indent="-457051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Source Han Sans Normal" panose="020B0400000000000000" pitchFamily="34" charset="-122"/>
                <a:ea typeface="Source Han Sans Normal" panose="020B0400000000000000" pitchFamily="34" charset="-122"/>
                <a:cs typeface="+mn-cs"/>
              </a:defRPr>
            </a:lvl1pPr>
            <a:lvl2pPr marL="990278" indent="-380876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Source Han Sans Normal" panose="020B0400000000000000" pitchFamily="34" charset="-122"/>
                <a:ea typeface="Source Han Sans Normal" panose="020B0400000000000000" pitchFamily="34" charset="-122"/>
                <a:cs typeface="+mn-cs"/>
              </a:defRPr>
            </a:lvl2pPr>
            <a:lvl3pPr marL="1523505" indent="-304701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Source Han Sans Normal" panose="020B0400000000000000" pitchFamily="34" charset="-122"/>
                <a:ea typeface="Source Han Sans Normal" panose="020B0400000000000000" pitchFamily="34" charset="-122"/>
                <a:cs typeface="+mn-cs"/>
              </a:defRPr>
            </a:lvl3pPr>
            <a:lvl4pPr marL="2132907" indent="-304701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100" kern="1200">
                <a:solidFill>
                  <a:schemeClr val="tx1"/>
                </a:solidFill>
                <a:latin typeface="Source Han Sans Normal" panose="020B0400000000000000" pitchFamily="34" charset="-122"/>
                <a:ea typeface="Source Han Sans Normal" panose="020B0400000000000000" pitchFamily="34" charset="-122"/>
                <a:cs typeface="+mn-cs"/>
              </a:defRPr>
            </a:lvl4pPr>
            <a:lvl5pPr marL="2742308" indent="-304701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000" kern="1200">
                <a:solidFill>
                  <a:schemeClr val="tx1"/>
                </a:solidFill>
                <a:latin typeface="Source Han Sans Normal" panose="020B0400000000000000" pitchFamily="34" charset="-122"/>
                <a:ea typeface="Source Han Sans Normal" panose="020B0400000000000000" pitchFamily="34" charset="-122"/>
                <a:cs typeface="+mn-cs"/>
              </a:defRPr>
            </a:lvl5pPr>
            <a:lvl6pPr marL="3351710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Total Market Size for Oscilloscopes is </a:t>
            </a:r>
            <a:r>
              <a:rPr lang="en-US" altLang="zh-CN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~ </a:t>
            </a:r>
            <a:r>
              <a:rPr lang="en-US" altLang="zh-CN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USD 1.3 Billion</a:t>
            </a:r>
          </a:p>
          <a:p>
            <a:pPr marL="0" indent="0">
              <a:buNone/>
            </a:pPr>
            <a:endParaRPr lang="en-US" altLang="zh-CN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17" name="内容占位符 2"/>
          <p:cNvSpPr txBox="1">
            <a:spLocks/>
          </p:cNvSpPr>
          <p:nvPr/>
        </p:nvSpPr>
        <p:spPr bwMode="auto">
          <a:xfrm>
            <a:off x="8121533" y="4422300"/>
            <a:ext cx="3834881" cy="208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051" indent="-457051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Source Han Sans Normal" panose="020B0400000000000000" pitchFamily="34" charset="-122"/>
                <a:ea typeface="Source Han Sans Normal" panose="020B0400000000000000" pitchFamily="34" charset="-122"/>
                <a:cs typeface="+mn-cs"/>
              </a:defRPr>
            </a:lvl1pPr>
            <a:lvl2pPr marL="990278" indent="-380876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Source Han Sans Normal" panose="020B0400000000000000" pitchFamily="34" charset="-122"/>
                <a:ea typeface="Source Han Sans Normal" panose="020B0400000000000000" pitchFamily="34" charset="-122"/>
                <a:cs typeface="+mn-cs"/>
              </a:defRPr>
            </a:lvl2pPr>
            <a:lvl3pPr marL="1523505" indent="-304701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Source Han Sans Normal" panose="020B0400000000000000" pitchFamily="34" charset="-122"/>
                <a:ea typeface="Source Han Sans Normal" panose="020B0400000000000000" pitchFamily="34" charset="-122"/>
                <a:cs typeface="+mn-cs"/>
              </a:defRPr>
            </a:lvl3pPr>
            <a:lvl4pPr marL="2132907" indent="-304701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100" kern="1200">
                <a:solidFill>
                  <a:schemeClr val="tx1"/>
                </a:solidFill>
                <a:latin typeface="Source Han Sans Normal" panose="020B0400000000000000" pitchFamily="34" charset="-122"/>
                <a:ea typeface="Source Han Sans Normal" panose="020B0400000000000000" pitchFamily="34" charset="-122"/>
                <a:cs typeface="+mn-cs"/>
              </a:defRPr>
            </a:lvl4pPr>
            <a:lvl5pPr marL="2742308" indent="-304701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000" kern="1200">
                <a:solidFill>
                  <a:schemeClr val="tx1"/>
                </a:solidFill>
                <a:latin typeface="Source Han Sans Normal" panose="020B0400000000000000" pitchFamily="34" charset="-122"/>
                <a:ea typeface="Source Han Sans Normal" panose="020B0400000000000000" pitchFamily="34" charset="-122"/>
                <a:cs typeface="+mn-cs"/>
              </a:defRPr>
            </a:lvl5pPr>
            <a:lvl6pPr marL="3351710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b="1" dirty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Market Leaders 2000 Class</a:t>
            </a:r>
            <a:r>
              <a:rPr lang="en-US" altLang="zh-CN" b="1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:</a:t>
            </a:r>
            <a:endParaRPr lang="en-US" altLang="zh-CN" dirty="0" smtClean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16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Tektronix </a:t>
            </a:r>
            <a:r>
              <a:rPr lang="x-none" altLang="zh-CN" sz="16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–</a:t>
            </a:r>
            <a:r>
              <a:rPr lang="en-US" altLang="zh-CN" sz="16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Many old </a:t>
            </a:r>
            <a:r>
              <a:rPr lang="en-US" altLang="zh-CN" sz="16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models</a:t>
            </a:r>
          </a:p>
          <a:p>
            <a:r>
              <a:rPr lang="en-US" altLang="zh-CN" sz="16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Keysight </a:t>
            </a:r>
            <a:r>
              <a:rPr lang="x-none" altLang="zh-CN" sz="16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–</a:t>
            </a:r>
            <a:r>
              <a:rPr lang="en-US" altLang="zh-CN" sz="16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DSOX2000 (</a:t>
            </a:r>
            <a:r>
              <a:rPr lang="en-US" altLang="zh-CN" sz="16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older)</a:t>
            </a:r>
          </a:p>
          <a:p>
            <a:r>
              <a:rPr lang="en-US" altLang="zh-CN" sz="16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R&amp;S </a:t>
            </a:r>
            <a:r>
              <a:rPr lang="x-none" altLang="zh-CN" sz="16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–</a:t>
            </a:r>
            <a:r>
              <a:rPr lang="en-US" altLang="zh-CN" sz="16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most </a:t>
            </a:r>
            <a:r>
              <a:rPr lang="en-US" altLang="zh-CN" sz="16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modern</a:t>
            </a:r>
            <a:endParaRPr lang="en-US" altLang="zh-CN" sz="1600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16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Many </a:t>
            </a:r>
            <a:r>
              <a:rPr lang="en-US" altLang="zh-CN" sz="16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smaller Brands</a:t>
            </a:r>
          </a:p>
          <a:p>
            <a:endParaRPr lang="en-US" altLang="zh-CN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0" indent="0">
              <a:buNone/>
            </a:pPr>
            <a:endParaRPr lang="en-US" altLang="zh-CN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082" y="1844444"/>
            <a:ext cx="6848475" cy="451485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2173646" y="1793311"/>
            <a:ext cx="4477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Segmentation by Performance Class [M$]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709162" y="5995044"/>
            <a:ext cx="994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* all Market Sizes </a:t>
            </a:r>
            <a:r>
              <a:rPr lang="en-US" sz="800" u="sng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are estimates</a:t>
            </a:r>
            <a:endParaRPr lang="en-US" sz="8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5917720" y="3460760"/>
            <a:ext cx="672861" cy="235344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727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3381" y="0"/>
            <a:ext cx="10767827" cy="1142647"/>
          </a:xfrm>
        </p:spPr>
        <p:txBody>
          <a:bodyPr/>
          <a:lstStyle/>
          <a:p>
            <a:r>
              <a:rPr lang="en-US" altLang="zh-CN" dirty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SDS2000X Plus Positioning VS. Siglent Scope Portfolio </a:t>
            </a:r>
            <a:endParaRPr lang="zh-CN" altLang="en-US" dirty="0">
              <a:solidFill>
                <a:srgbClr val="003B9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696536" y="1463038"/>
            <a:ext cx="10509021" cy="5028655"/>
            <a:chOff x="1203613" y="1560021"/>
            <a:chExt cx="9525013" cy="4654094"/>
          </a:xfrm>
        </p:grpSpPr>
        <p:cxnSp>
          <p:nvCxnSpPr>
            <p:cNvPr id="4" name="Gerade Verbindung mit Pfeil 3"/>
            <p:cNvCxnSpPr/>
            <p:nvPr/>
          </p:nvCxnSpPr>
          <p:spPr>
            <a:xfrm flipV="1">
              <a:off x="1450996" y="1816331"/>
              <a:ext cx="0" cy="41719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mit Pfeil 4"/>
            <p:cNvCxnSpPr/>
            <p:nvPr/>
          </p:nvCxnSpPr>
          <p:spPr>
            <a:xfrm>
              <a:off x="1446934" y="5988281"/>
              <a:ext cx="91630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5"/>
            <p:cNvSpPr txBox="1"/>
            <p:nvPr/>
          </p:nvSpPr>
          <p:spPr>
            <a:xfrm>
              <a:off x="9614201" y="5729867"/>
              <a:ext cx="1114425" cy="484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Functions &amp; Performance</a:t>
              </a:r>
              <a:endParaRPr lang="en-US" sz="14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1203613" y="1560021"/>
              <a:ext cx="619125" cy="284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Price</a:t>
              </a:r>
              <a:endParaRPr lang="en-US" sz="14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391" y="5190483"/>
            <a:ext cx="1476336" cy="936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209" y="4605253"/>
            <a:ext cx="1457682" cy="936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5184" y="3333405"/>
            <a:ext cx="1716977" cy="1221971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377" y="1649522"/>
            <a:ext cx="1820482" cy="1296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6493" y="2519245"/>
            <a:ext cx="1843434" cy="129600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1379621" y="4207508"/>
            <a:ext cx="14871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SDS1000X-E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100/200MHz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 GS/s, 2/4 Ch.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14Mpts/2Ch</a:t>
            </a:r>
            <a:endParaRPr lang="en-US" sz="1200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359209" y="5406048"/>
            <a:ext cx="13796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SDS2000X-E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200/350MHz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 GS/s, 2 Ch.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28Mpts/2Ch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857101" y="2432530"/>
            <a:ext cx="14731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SDS2000X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100/200/300MHz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 GS/s, 2/4 Ch.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140Mpts</a:t>
            </a:r>
            <a:r>
              <a:rPr lang="en-US" sz="12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/</a:t>
            </a:r>
            <a:r>
              <a:rPr lang="en-US" sz="12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2Ch</a:t>
            </a:r>
            <a:endParaRPr lang="en-US" sz="1200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072347" y="3815245"/>
            <a:ext cx="15129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SDS2000X Plus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100/200/350MHz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 GS/s, 2/4 Ch.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200Mpts/2Ch</a:t>
            </a:r>
            <a:endParaRPr lang="en-US" sz="1200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9321339" y="2829097"/>
            <a:ext cx="15517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SDS5000X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350/500 MHz,1GHz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5 GS/s, 2/4 Ch.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250Mpts/2Ch</a:t>
            </a:r>
            <a:endParaRPr lang="en-US" sz="1200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6" name="Pfeil nach rechts 25"/>
          <p:cNvSpPr/>
          <p:nvPr/>
        </p:nvSpPr>
        <p:spPr>
          <a:xfrm>
            <a:off x="5586137" y="3179434"/>
            <a:ext cx="1222727" cy="63773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Big step in Performance </a:t>
            </a:r>
            <a:endParaRPr lang="en-US" sz="1200" dirty="0">
              <a:solidFill>
                <a:prstClr val="white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151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8876" y="0"/>
            <a:ext cx="6878471" cy="1142647"/>
          </a:xfrm>
        </p:spPr>
        <p:txBody>
          <a:bodyPr/>
          <a:lstStyle/>
          <a:p>
            <a:r>
              <a:rPr lang="en-US" altLang="zh-CN" dirty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SDS2000X Plus Positioning </a:t>
            </a:r>
            <a:endParaRPr lang="zh-CN" altLang="en-US" dirty="0">
              <a:solidFill>
                <a:srgbClr val="003B9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791570" y="1655627"/>
            <a:ext cx="10809027" cy="4977186"/>
          </a:xfrm>
        </p:spPr>
        <p:txBody>
          <a:bodyPr/>
          <a:lstStyle/>
          <a:p>
            <a:r>
              <a:rPr lang="en-US" altLang="zh-CN" sz="1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SDS2000X Plus is clearly positioned to compete with </a:t>
            </a:r>
            <a:r>
              <a:rPr lang="en-US" altLang="zh-CN" sz="1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2000 </a:t>
            </a:r>
            <a:r>
              <a:rPr lang="en-US" altLang="zh-CN" sz="1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class Oscilloscopes from Competition</a:t>
            </a:r>
          </a:p>
          <a:p>
            <a:endParaRPr lang="en-US" altLang="zh-CN" sz="16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16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It is a classical (lower-)mid-range product, but with higher performance functions and features, which are mostly known form higher performance Scopes. </a:t>
            </a:r>
          </a:p>
          <a:p>
            <a:endParaRPr lang="en-US" altLang="zh-CN" sz="16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16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Great general purpose </a:t>
            </a:r>
            <a:r>
              <a:rPr lang="en-US" altLang="zh-CN" sz="16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Oscilloscope. It’s very well equipped for almost all tasks.</a:t>
            </a:r>
          </a:p>
          <a:p>
            <a:pPr marL="0" indent="0">
              <a:buNone/>
            </a:pPr>
            <a:r>
              <a:rPr lang="en-US" altLang="zh-CN" sz="16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    Applications</a:t>
            </a:r>
            <a:r>
              <a:rPr lang="en-US" altLang="zh-CN" sz="16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:	</a:t>
            </a:r>
            <a:r>
              <a:rPr lang="en-US" altLang="zh-CN" sz="14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Analog Design debugging</a:t>
            </a:r>
          </a:p>
          <a:p>
            <a:pPr marL="0" indent="0">
              <a:buNone/>
            </a:pPr>
            <a:r>
              <a:rPr lang="en-US" altLang="zh-CN" sz="14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		Digital Design debugging incl. serial Bus decoding and analysis</a:t>
            </a:r>
          </a:p>
          <a:p>
            <a:pPr marL="0" indent="0">
              <a:buNone/>
            </a:pPr>
            <a:r>
              <a:rPr lang="en-US" altLang="zh-CN" sz="14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		Embedded Power Electronics</a:t>
            </a:r>
          </a:p>
          <a:p>
            <a:pPr marL="0" indent="0">
              <a:buNone/>
            </a:pPr>
            <a:r>
              <a:rPr lang="en-US" altLang="zh-CN" sz="14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		Power Converter Design</a:t>
            </a:r>
          </a:p>
          <a:p>
            <a:pPr marL="0" indent="0">
              <a:buNone/>
            </a:pPr>
            <a:r>
              <a:rPr lang="en-US" altLang="zh-CN" sz="14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		</a:t>
            </a:r>
            <a:r>
              <a:rPr lang="x-none" altLang="zh-CN" sz="14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…</a:t>
            </a:r>
            <a:endParaRPr lang="en-US" altLang="zh-CN" sz="1400" dirty="0" smtClean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0" indent="0">
              <a:buNone/>
            </a:pPr>
            <a:endParaRPr lang="en-US" altLang="zh-CN" sz="1400" dirty="0" smtClean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16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It’s perfectly usable as door opener for SDS5000X </a:t>
            </a:r>
            <a:r>
              <a:rPr lang="x-none" altLang="zh-CN" sz="16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" panose="05000000000000000000" pitchFamily="2" charset="2"/>
              </a:rPr>
              <a:t></a:t>
            </a:r>
            <a:r>
              <a:rPr lang="en-US" altLang="zh-CN" sz="16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" panose="05000000000000000000" pitchFamily="2" charset="2"/>
              </a:rPr>
              <a:t> </a:t>
            </a:r>
            <a:r>
              <a:rPr lang="en-US" altLang="zh-CN" sz="1600" b="1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up-sell</a:t>
            </a:r>
            <a:endParaRPr lang="en-US" altLang="zh-CN" sz="1600" b="1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16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If your customer who can’t afford a SDS5000X </a:t>
            </a:r>
            <a:r>
              <a:rPr lang="x-none" altLang="zh-CN" sz="16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" panose="05000000000000000000" pitchFamily="2" charset="2"/>
              </a:rPr>
              <a:t></a:t>
            </a:r>
            <a:r>
              <a:rPr lang="en-US" altLang="zh-CN" sz="16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1600" b="1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easy </a:t>
            </a:r>
            <a:r>
              <a:rPr lang="en-US" altLang="zh-CN" sz="1600" b="1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down-sell</a:t>
            </a:r>
            <a:endParaRPr lang="en-US" altLang="zh-CN" sz="1600" b="1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16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If your customer has already a </a:t>
            </a:r>
            <a:r>
              <a:rPr lang="en-US" altLang="zh-CN" sz="16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SDS5000X, doesn’t need high performance, lower price: </a:t>
            </a:r>
            <a:r>
              <a:rPr lang="en-US" altLang="zh-CN" sz="1600" b="1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“work horses” </a:t>
            </a:r>
          </a:p>
          <a:p>
            <a:endParaRPr lang="en-US" altLang="zh-CN" sz="1600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91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9260" y="0"/>
            <a:ext cx="6878471" cy="1142647"/>
          </a:xfrm>
        </p:spPr>
        <p:txBody>
          <a:bodyPr/>
          <a:lstStyle/>
          <a:p>
            <a:r>
              <a:rPr lang="en-US" altLang="zh-CN" dirty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SDS2000X Plus Target Customer </a:t>
            </a:r>
            <a:endParaRPr lang="zh-CN" altLang="en-US" dirty="0">
              <a:solidFill>
                <a:srgbClr val="003B9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37354" y="2864929"/>
            <a:ext cx="2186247" cy="240065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Small &amp; Medium Size Enterprises (SME)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Medical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Consumer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Start 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Sub-contractors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82090" y="2903844"/>
            <a:ext cx="2050472" cy="135421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Automotive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Power Electronics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ATE</a:t>
            </a:r>
            <a:endParaRPr lang="en-US" sz="1600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264323" y="4423269"/>
            <a:ext cx="252429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Electronic Enthusiasts</a:t>
            </a:r>
            <a:endParaRPr lang="en-US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540" y="2633520"/>
            <a:ext cx="1602277" cy="159863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9661814" y="1695798"/>
            <a:ext cx="2316479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Electrical Engineering Institutes</a:t>
            </a:r>
            <a:endParaRPr lang="en-US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4339" y="4824105"/>
            <a:ext cx="2244263" cy="135260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3601" y="3580953"/>
            <a:ext cx="2202981" cy="168463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6255" y="5265586"/>
            <a:ext cx="1572825" cy="154616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6652" y="4423269"/>
            <a:ext cx="861348" cy="230080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0597" y="3274821"/>
            <a:ext cx="1778602" cy="939732"/>
          </a:xfrm>
          <a:prstGeom prst="rect">
            <a:avLst/>
          </a:prstGeom>
        </p:spPr>
      </p:pic>
      <p:sp>
        <p:nvSpPr>
          <p:cNvPr id="15" name="内容占位符 2"/>
          <p:cNvSpPr>
            <a:spLocks noGrp="1"/>
          </p:cNvSpPr>
          <p:nvPr>
            <p:ph idx="1"/>
          </p:nvPr>
        </p:nvSpPr>
        <p:spPr>
          <a:xfrm>
            <a:off x="887879" y="1369842"/>
            <a:ext cx="6338957" cy="1179395"/>
          </a:xfrm>
        </p:spPr>
        <p:txBody>
          <a:bodyPr/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price and positioning make the </a:t>
            </a:r>
            <a:r>
              <a:rPr lang="en-US" altLang="zh-CN" sz="16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SDS2000X Plus fit for: </a:t>
            </a:r>
            <a:endParaRPr lang="en-US" altLang="zh-CN" sz="1600" dirty="0" smtClean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lvl="1"/>
            <a:r>
              <a:rPr lang="en-US" altLang="zh-CN" sz="16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Hobbyist Market </a:t>
            </a:r>
          </a:p>
          <a:p>
            <a:pPr lvl="1"/>
            <a:r>
              <a:rPr lang="en-US" altLang="zh-CN" sz="16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Professional Market</a:t>
            </a:r>
          </a:p>
          <a:p>
            <a:pPr lvl="1"/>
            <a:r>
              <a:rPr lang="en-US" altLang="zh-CN" sz="16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Education </a:t>
            </a:r>
            <a:r>
              <a:rPr lang="en-US" altLang="zh-CN" sz="16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(higher </a:t>
            </a:r>
            <a:r>
              <a:rPr lang="en-US" altLang="zh-CN" sz="16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level/advanced classes and research)</a:t>
            </a:r>
            <a:endParaRPr lang="en-US" altLang="zh-CN" sz="1600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81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4755" y="0"/>
            <a:ext cx="6878471" cy="1142647"/>
          </a:xfrm>
        </p:spPr>
        <p:txBody>
          <a:bodyPr/>
          <a:lstStyle/>
          <a:p>
            <a:r>
              <a:rPr lang="en-US" altLang="zh-CN" sz="3199" dirty="0">
                <a:solidFill>
                  <a:srgbClr val="003B90"/>
                </a:solidFill>
              </a:rPr>
              <a:t>SDS2000X Plus Main Specs</a:t>
            </a:r>
            <a:endParaRPr lang="zh-CN" altLang="en-US" sz="3199" dirty="0">
              <a:solidFill>
                <a:srgbClr val="003B90"/>
              </a:solidFill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536615"/>
              </p:ext>
            </p:extLst>
          </p:nvPr>
        </p:nvGraphicFramePr>
        <p:xfrm>
          <a:off x="941697" y="1514883"/>
          <a:ext cx="10153934" cy="4183050"/>
        </p:xfrm>
        <a:graphic>
          <a:graphicData uri="http://schemas.openxmlformats.org/drawingml/2006/table">
            <a:tbl>
              <a:tblPr/>
              <a:tblGrid>
                <a:gridCol w="20683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62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14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092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200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19857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179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Model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Bandwidth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Channel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Sampling Rate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Memory Depth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Screen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SDS2102X Plus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100 MHz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2 GSa/s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200 Mpts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10.1</a:t>
                      </a:r>
                      <a:r>
                        <a:rPr lang="zh-CN" alt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 </a:t>
                      </a:r>
                      <a:r>
                        <a:rPr lang="en-US" altLang="zh-CN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inch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Touch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Screen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SDS2104X Plus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100 MHz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2 GSa/s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200 Mpts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SDS2204X Plus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200 MHz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2 GSa/s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200 Mpts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SDS2354X Plus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350 MHz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2 GSa/s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200 Mpts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7985">
                <a:tc gridSpan="6">
                  <a:txBody>
                    <a:bodyPr/>
                    <a:lstStyle/>
                    <a:p>
                      <a:pPr marL="0" indent="1714500"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SDS2102X Plus can be upgraded to 350 MHz by license</a:t>
                      </a:r>
                    </a:p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SDS2354X Plus can be upgraded to 500 MHz (Only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 2 channels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) by license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Explosion 1 3"/>
          <p:cNvSpPr/>
          <p:nvPr/>
        </p:nvSpPr>
        <p:spPr>
          <a:xfrm>
            <a:off x="1134208" y="4862146"/>
            <a:ext cx="1380393" cy="1204545"/>
          </a:xfrm>
          <a:prstGeom prst="irregularSeal1">
            <a:avLst/>
          </a:prstGeom>
          <a:solidFill>
            <a:srgbClr val="E38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0419" y="1"/>
            <a:ext cx="5841241" cy="1121434"/>
          </a:xfrm>
        </p:spPr>
        <p:txBody>
          <a:bodyPr/>
          <a:lstStyle/>
          <a:p>
            <a:r>
              <a:rPr lang="en-US" altLang="zh-CN" sz="3199" dirty="0">
                <a:solidFill>
                  <a:srgbClr val="003B90"/>
                </a:solidFill>
              </a:rPr>
              <a:t>SDS2000X Plus</a:t>
            </a:r>
            <a:r>
              <a:rPr lang="en-US" altLang="zh-CN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endParaRPr lang="zh-CN" altLang="en-US" sz="2000" dirty="0">
              <a:solidFill>
                <a:srgbClr val="003B9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5" name="Textfeld 20"/>
          <p:cNvSpPr txBox="1"/>
          <p:nvPr/>
        </p:nvSpPr>
        <p:spPr>
          <a:xfrm>
            <a:off x="4278040" y="5337767"/>
            <a:ext cx="2449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Software Model </a:t>
            </a:r>
          </a:p>
          <a:p>
            <a:pPr algn="ctr"/>
            <a:r>
              <a:rPr lang="en-US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 Channel, BW 350 MHz</a:t>
            </a:r>
            <a:endParaRPr lang="en-US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Textfeld 21"/>
          <p:cNvSpPr txBox="1"/>
          <p:nvPr/>
        </p:nvSpPr>
        <p:spPr>
          <a:xfrm>
            <a:off x="10275664" y="1524291"/>
            <a:ext cx="1767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Software Model </a:t>
            </a:r>
            <a:br>
              <a:rPr lang="en-US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en-US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BW 500MHz</a:t>
            </a:r>
            <a:endParaRPr lang="en-US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9643" y="4955589"/>
            <a:ext cx="2518966" cy="1778815"/>
            <a:chOff x="674921" y="4800243"/>
            <a:chExt cx="2518966" cy="1778815"/>
          </a:xfrm>
        </p:grpSpPr>
        <p:grpSp>
          <p:nvGrpSpPr>
            <p:cNvPr id="3" name="Gruppieren 11"/>
            <p:cNvGrpSpPr/>
            <p:nvPr/>
          </p:nvGrpSpPr>
          <p:grpSpPr>
            <a:xfrm>
              <a:off x="674921" y="4951085"/>
              <a:ext cx="2370529" cy="1569505"/>
              <a:chOff x="726027" y="-156063"/>
              <a:chExt cx="9457064" cy="6304709"/>
            </a:xfrm>
          </p:grpSpPr>
          <p:pic>
            <p:nvPicPr>
              <p:cNvPr id="4" name="Grafik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027" y="-156063"/>
                <a:ext cx="9457064" cy="6304709"/>
              </a:xfrm>
              <a:prstGeom prst="rect">
                <a:avLst/>
              </a:prstGeom>
            </p:spPr>
          </p:pic>
          <p:sp>
            <p:nvSpPr>
              <p:cNvPr id="5" name="Rechteck 9"/>
              <p:cNvSpPr/>
              <p:nvPr/>
            </p:nvSpPr>
            <p:spPr>
              <a:xfrm>
                <a:off x="7456516" y="2693324"/>
                <a:ext cx="307571" cy="4821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6" name="Rechteck 10"/>
              <p:cNvSpPr/>
              <p:nvPr/>
            </p:nvSpPr>
            <p:spPr>
              <a:xfrm>
                <a:off x="4131425" y="3940233"/>
                <a:ext cx="1155470" cy="5320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sp>
          <p:nvSpPr>
            <p:cNvPr id="11" name="Textfeld 16"/>
            <p:cNvSpPr txBox="1"/>
            <p:nvPr/>
          </p:nvSpPr>
          <p:spPr>
            <a:xfrm>
              <a:off x="1015082" y="4800243"/>
              <a:ext cx="1971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SDS2102X plus</a:t>
              </a:r>
              <a:endParaRPr lang="en-US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7" name="Textfeld 24"/>
            <p:cNvSpPr txBox="1"/>
            <p:nvPr/>
          </p:nvSpPr>
          <p:spPr>
            <a:xfrm>
              <a:off x="755488" y="6271281"/>
              <a:ext cx="24383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2 Channel, BW 100 MHz</a:t>
              </a:r>
              <a:endParaRPr lang="en-US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643" y="2915649"/>
            <a:ext cx="3063686" cy="1811488"/>
            <a:chOff x="627896" y="2662631"/>
            <a:chExt cx="3063686" cy="1811488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96" y="2872651"/>
              <a:ext cx="2313660" cy="1542440"/>
            </a:xfrm>
            <a:prstGeom prst="rect">
              <a:avLst/>
            </a:prstGeom>
          </p:spPr>
        </p:pic>
        <p:sp>
          <p:nvSpPr>
            <p:cNvPr id="13" name="Textfeld 18"/>
            <p:cNvSpPr txBox="1"/>
            <p:nvPr/>
          </p:nvSpPr>
          <p:spPr>
            <a:xfrm>
              <a:off x="931867" y="2662631"/>
              <a:ext cx="2036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SDS2104X plus</a:t>
              </a:r>
              <a:endParaRPr lang="en-US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8" name="Textfeld 25"/>
            <p:cNvSpPr txBox="1"/>
            <p:nvPr/>
          </p:nvSpPr>
          <p:spPr>
            <a:xfrm>
              <a:off x="708495" y="4166342"/>
              <a:ext cx="29830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4 Channel, BW 100 MHz</a:t>
              </a:r>
              <a:endParaRPr lang="en-US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258752" y="2215478"/>
            <a:ext cx="2438399" cy="1915280"/>
            <a:chOff x="3920560" y="1711339"/>
            <a:chExt cx="2438399" cy="1915280"/>
          </a:xfrm>
        </p:grpSpPr>
        <p:pic>
          <p:nvPicPr>
            <p:cNvPr id="8" name="Grafik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872" y="1964443"/>
              <a:ext cx="2313660" cy="1542440"/>
            </a:xfrm>
            <a:prstGeom prst="rect">
              <a:avLst/>
            </a:prstGeom>
          </p:spPr>
        </p:pic>
        <p:sp>
          <p:nvSpPr>
            <p:cNvPr id="12" name="Textfeld 17"/>
            <p:cNvSpPr txBox="1"/>
            <p:nvPr/>
          </p:nvSpPr>
          <p:spPr>
            <a:xfrm>
              <a:off x="4146533" y="1711339"/>
              <a:ext cx="1986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SDS2204X plus</a:t>
              </a:r>
              <a:endParaRPr lang="en-US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9" name="Textfeld 26"/>
            <p:cNvSpPr txBox="1"/>
            <p:nvPr/>
          </p:nvSpPr>
          <p:spPr>
            <a:xfrm>
              <a:off x="3920560" y="3318842"/>
              <a:ext cx="24383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4 Channel, BW 200 MHz</a:t>
              </a:r>
              <a:endParaRPr lang="en-US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769772" y="1094398"/>
            <a:ext cx="3117601" cy="1986496"/>
            <a:chOff x="7475243" y="918225"/>
            <a:chExt cx="3117601" cy="1986496"/>
          </a:xfrm>
        </p:grpSpPr>
        <p:pic>
          <p:nvPicPr>
            <p:cNvPr id="9" name="Grafik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5243" y="1128598"/>
              <a:ext cx="2313660" cy="1542440"/>
            </a:xfrm>
            <a:prstGeom prst="rect">
              <a:avLst/>
            </a:prstGeom>
          </p:spPr>
        </p:pic>
        <p:sp>
          <p:nvSpPr>
            <p:cNvPr id="14" name="Textfeld 19"/>
            <p:cNvSpPr txBox="1"/>
            <p:nvPr/>
          </p:nvSpPr>
          <p:spPr>
            <a:xfrm>
              <a:off x="7761076" y="918225"/>
              <a:ext cx="19271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SDS2354X plus</a:t>
              </a:r>
              <a:endParaRPr lang="en-US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0" name="Textfeld 27"/>
            <p:cNvSpPr txBox="1"/>
            <p:nvPr/>
          </p:nvSpPr>
          <p:spPr>
            <a:xfrm>
              <a:off x="7606229" y="2596944"/>
              <a:ext cx="29866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4 Channel, BW 350 MHz</a:t>
              </a:r>
              <a:endParaRPr lang="en-US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09979" y="5298857"/>
            <a:ext cx="1915661" cy="937542"/>
            <a:chOff x="2796831" y="5107785"/>
            <a:chExt cx="1915661" cy="937542"/>
          </a:xfrm>
        </p:grpSpPr>
        <p:sp>
          <p:nvSpPr>
            <p:cNvPr id="10" name="下箭头 9"/>
            <p:cNvSpPr/>
            <p:nvPr/>
          </p:nvSpPr>
          <p:spPr>
            <a:xfrm rot="16200000">
              <a:off x="3321080" y="4653915"/>
              <a:ext cx="937542" cy="1845282"/>
            </a:xfrm>
            <a:prstGeom prst="downArrow">
              <a:avLst/>
            </a:prstGeom>
            <a:solidFill>
              <a:srgbClr val="003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2" name="Rechteck 36"/>
            <p:cNvSpPr/>
            <p:nvPr/>
          </p:nvSpPr>
          <p:spPr>
            <a:xfrm>
              <a:off x="2796831" y="5426308"/>
              <a:ext cx="18405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kern="100" dirty="0" smtClean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SDS2000XP-2BW03</a:t>
              </a:r>
              <a:endParaRPr lang="en-US" sz="1400" b="1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930400" y="2967464"/>
            <a:ext cx="1915661" cy="937542"/>
            <a:chOff x="2511047" y="2640888"/>
            <a:chExt cx="1915661" cy="937542"/>
          </a:xfrm>
        </p:grpSpPr>
        <p:sp>
          <p:nvSpPr>
            <p:cNvPr id="25" name="下箭头 24"/>
            <p:cNvSpPr/>
            <p:nvPr/>
          </p:nvSpPr>
          <p:spPr>
            <a:xfrm rot="14799663">
              <a:off x="3035296" y="2187018"/>
              <a:ext cx="937542" cy="1845282"/>
            </a:xfrm>
            <a:prstGeom prst="downArrow">
              <a:avLst/>
            </a:prstGeom>
            <a:solidFill>
              <a:srgbClr val="003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6" name="Rechteck 36"/>
            <p:cNvSpPr/>
            <p:nvPr/>
          </p:nvSpPr>
          <p:spPr>
            <a:xfrm rot="20225784">
              <a:off x="2511047" y="2973059"/>
              <a:ext cx="18405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kern="100" dirty="0" smtClean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SDS2000XP-4BW02</a:t>
              </a:r>
              <a:endParaRPr lang="en-US" sz="1400" b="1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267568" y="1999811"/>
            <a:ext cx="1915661" cy="937542"/>
            <a:chOff x="5707776" y="1659434"/>
            <a:chExt cx="1915661" cy="937542"/>
          </a:xfrm>
        </p:grpSpPr>
        <p:sp>
          <p:nvSpPr>
            <p:cNvPr id="27" name="下箭头 26"/>
            <p:cNvSpPr/>
            <p:nvPr/>
          </p:nvSpPr>
          <p:spPr>
            <a:xfrm rot="14799663">
              <a:off x="6232025" y="1205564"/>
              <a:ext cx="937542" cy="1845282"/>
            </a:xfrm>
            <a:prstGeom prst="downArrow">
              <a:avLst/>
            </a:prstGeom>
            <a:solidFill>
              <a:srgbClr val="003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8" name="Rechteck 36"/>
            <p:cNvSpPr/>
            <p:nvPr/>
          </p:nvSpPr>
          <p:spPr>
            <a:xfrm rot="20225784">
              <a:off x="5707776" y="1991605"/>
              <a:ext cx="18405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kern="100" dirty="0" smtClean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SDS2000XP-4BW03</a:t>
              </a:r>
              <a:endParaRPr lang="en-US" sz="1400" b="1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749686" y="1469211"/>
            <a:ext cx="1915661" cy="937542"/>
            <a:chOff x="2796831" y="5107785"/>
            <a:chExt cx="1915661" cy="937542"/>
          </a:xfrm>
        </p:grpSpPr>
        <p:sp>
          <p:nvSpPr>
            <p:cNvPr id="37" name="下箭头 36"/>
            <p:cNvSpPr/>
            <p:nvPr/>
          </p:nvSpPr>
          <p:spPr>
            <a:xfrm rot="16200000">
              <a:off x="3321080" y="4653915"/>
              <a:ext cx="937542" cy="1845282"/>
            </a:xfrm>
            <a:prstGeom prst="downArrow">
              <a:avLst/>
            </a:prstGeom>
            <a:solidFill>
              <a:srgbClr val="003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8" name="Rechteck 36"/>
            <p:cNvSpPr/>
            <p:nvPr/>
          </p:nvSpPr>
          <p:spPr>
            <a:xfrm>
              <a:off x="2796831" y="5426308"/>
              <a:ext cx="18405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kern="100" dirty="0" smtClean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SDS2000XP-4BW05</a:t>
              </a:r>
              <a:endParaRPr lang="en-US" sz="1400" b="1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21" name="Textfeld 20"/>
          <p:cNvSpPr txBox="1"/>
          <p:nvPr/>
        </p:nvSpPr>
        <p:spPr>
          <a:xfrm>
            <a:off x="508959" y="764876"/>
            <a:ext cx="3004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4x Hardware </a:t>
            </a:r>
            <a:r>
              <a:rPr lang="en-US" altLang="zh-CN" sz="20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Models</a:t>
            </a:r>
            <a:r>
              <a:rPr lang="en-US" altLang="zh-CN" sz="2000" dirty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sz="2000" dirty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en-US" altLang="zh-CN" sz="2000" dirty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Bandwidth </a:t>
            </a:r>
            <a:r>
              <a:rPr lang="en-US" altLang="zh-CN" sz="20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Upgradeable</a:t>
            </a:r>
            <a:endParaRPr lang="en-US" sz="2000" dirty="0"/>
          </a:p>
        </p:txBody>
      </p:sp>
      <p:sp>
        <p:nvSpPr>
          <p:cNvPr id="40" name="Textfeld 39"/>
          <p:cNvSpPr txBox="1"/>
          <p:nvPr/>
        </p:nvSpPr>
        <p:spPr>
          <a:xfrm>
            <a:off x="2904231" y="764876"/>
            <a:ext cx="2987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 smtClean="0">
                <a:solidFill>
                  <a:srgbClr val="F083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plus</a:t>
            </a:r>
            <a:r>
              <a:rPr lang="en-US" altLang="zh-CN" sz="20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dirty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2x Software </a:t>
            </a:r>
            <a:r>
              <a:rPr lang="en-US" altLang="zh-CN" sz="20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Models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608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3302757" cy="6858000"/>
          </a:xfrm>
          <a:prstGeom prst="rect">
            <a:avLst/>
          </a:prstGeom>
          <a:solidFill>
            <a:srgbClr val="003B9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3302757" cy="2262054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3B9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10.1 inch Touch Screen and Advanced UI</a:t>
            </a:r>
            <a:r>
              <a:rPr lang="en-US" altLang="zh-CN" sz="2800" dirty="0">
                <a:solidFill>
                  <a:srgbClr val="003B90"/>
                </a:solidFill>
              </a:rPr>
              <a:t/>
            </a:r>
            <a:br>
              <a:rPr lang="en-US" altLang="zh-CN" sz="2800" dirty="0">
                <a:solidFill>
                  <a:srgbClr val="003B90"/>
                </a:solidFill>
              </a:rPr>
            </a:br>
            <a:r>
              <a:rPr lang="en-US" altLang="zh-CN" sz="16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Save time with the intuitive and easy-to-use UI first introduced with the flagship SDS5000X</a:t>
            </a:r>
            <a:endParaRPr lang="zh-CN" altLang="en-US" sz="16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766391" y="757452"/>
            <a:ext cx="7643137" cy="5697940"/>
            <a:chOff x="3616266" y="514571"/>
            <a:chExt cx="5817952" cy="513155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8764" y="514571"/>
              <a:ext cx="5729877" cy="3357350"/>
            </a:xfrm>
            <a:prstGeom prst="rect">
              <a:avLst/>
            </a:prstGeom>
          </p:spPr>
        </p:pic>
        <p:cxnSp>
          <p:nvCxnSpPr>
            <p:cNvPr id="5" name="直接箭头连接符 4"/>
            <p:cNvCxnSpPr/>
            <p:nvPr/>
          </p:nvCxnSpPr>
          <p:spPr>
            <a:xfrm>
              <a:off x="3638764" y="514571"/>
              <a:ext cx="5709952" cy="3347745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5115317" y="960905"/>
              <a:ext cx="2852384" cy="338554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spc="300" dirty="0" smtClean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10.1’’ Touch Screen</a:t>
              </a:r>
              <a:endParaRPr lang="zh-CN" altLang="en-US" sz="1600" b="1" spc="3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>
              <a:off x="6300081" y="3521882"/>
              <a:ext cx="218364" cy="35484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836834" y="3205406"/>
              <a:ext cx="20604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Multi -Touch</a:t>
              </a:r>
              <a:endParaRPr lang="zh-CN" altLang="en-US" sz="16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65325" y="4067591"/>
              <a:ext cx="1868893" cy="157853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24755" y="4076636"/>
              <a:ext cx="2058432" cy="156949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16266" y="4086241"/>
              <a:ext cx="1580939" cy="1559888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6001208" y="1296193"/>
              <a:ext cx="11769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1024 * 600</a:t>
              </a:r>
              <a:endParaRPr lang="zh-CN" altLang="en-US" sz="16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14" name="内容占位符 2"/>
          <p:cNvSpPr>
            <a:spLocks noGrp="1"/>
          </p:cNvSpPr>
          <p:nvPr>
            <p:ph idx="1"/>
          </p:nvPr>
        </p:nvSpPr>
        <p:spPr>
          <a:xfrm>
            <a:off x="-1" y="2769858"/>
            <a:ext cx="3295291" cy="3128420"/>
          </a:xfrm>
        </p:spPr>
        <p:txBody>
          <a:bodyPr/>
          <a:lstStyle/>
          <a:p>
            <a:r>
              <a:rPr lang="en-US" altLang="zh-CN" sz="1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Multi-gesture control</a:t>
            </a:r>
          </a:p>
          <a:p>
            <a:endParaRPr lang="en-US" altLang="zh-CN" sz="16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dirty="0" smtClean="0"/>
              <a:t>Pop-up keyboard and numeric pad</a:t>
            </a:r>
          </a:p>
          <a:p>
            <a:endParaRPr lang="en-US" altLang="zh-CN" sz="16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dirty="0" smtClean="0"/>
              <a:t>Quickly input file names and parameter settings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862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5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4276AA"/>
      </a:accent1>
      <a:accent2>
        <a:srgbClr val="1689A0"/>
      </a:accent2>
      <a:accent3>
        <a:srgbClr val="3FA692"/>
      </a:accent3>
      <a:accent4>
        <a:srgbClr val="5167A4"/>
      </a:accent4>
      <a:accent5>
        <a:srgbClr val="5E5CA2"/>
      </a:accent5>
      <a:accent6>
        <a:srgbClr val="768395"/>
      </a:accent6>
      <a:hlink>
        <a:srgbClr val="4276AA"/>
      </a:hlink>
      <a:folHlink>
        <a:srgbClr val="BFBFBF"/>
      </a:folHlink>
    </a:clrScheme>
    <a:fontScheme name="dii102yu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25601</TotalTime>
  <Words>1840</Words>
  <Application>Microsoft Office PowerPoint</Application>
  <PresentationFormat>宽屏</PresentationFormat>
  <Paragraphs>500</Paragraphs>
  <Slides>26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Arial Unicode MS</vt:lpstr>
      <vt:lpstr>Source Han Sans Normal</vt:lpstr>
      <vt:lpstr>宋体</vt:lpstr>
      <vt:lpstr>Microsoft YaHei</vt:lpstr>
      <vt:lpstr>Microsoft YaHei</vt:lpstr>
      <vt:lpstr>Arial</vt:lpstr>
      <vt:lpstr>Calibri</vt:lpstr>
      <vt:lpstr>Century Gothic</vt:lpstr>
      <vt:lpstr>Wingdings</vt:lpstr>
      <vt:lpstr>Office 主题</vt:lpstr>
      <vt:lpstr>自定义设计方案</vt:lpstr>
      <vt:lpstr>1_自定义设计方案</vt:lpstr>
      <vt:lpstr>2_自定义设计方案</vt:lpstr>
      <vt:lpstr>1_Office 主题</vt:lpstr>
      <vt:lpstr>2_Office 主题</vt:lpstr>
      <vt:lpstr>3_Office 主题</vt:lpstr>
      <vt:lpstr>PowerPoint 演示文稿</vt:lpstr>
      <vt:lpstr>Product Families</vt:lpstr>
      <vt:lpstr>2000 Class Oscilloscope Market </vt:lpstr>
      <vt:lpstr>SDS2000X Plus Positioning VS. Siglent Scope Portfolio </vt:lpstr>
      <vt:lpstr>SDS2000X Plus Positioning </vt:lpstr>
      <vt:lpstr>SDS2000X Plus Target Customer </vt:lpstr>
      <vt:lpstr>SDS2000X Plus Main Specs</vt:lpstr>
      <vt:lpstr>SDS2000X Plus </vt:lpstr>
      <vt:lpstr>10.1 inch Touch Screen and Advanced UI Save time with the intuitive and easy-to-use UI first introduced with the flagship SDS5000X</vt:lpstr>
      <vt:lpstr>Zone Trigger  Quickly define trigger zones and isolate faults using the touch screen</vt:lpstr>
      <vt:lpstr>Longer Memory Depth Capture longer waveforms without compromising the sample rate</vt:lpstr>
      <vt:lpstr>Higher Update Rate Capture low-probability events faster</vt:lpstr>
      <vt:lpstr>Enhanced Resolution Mode Better accuracy</vt:lpstr>
      <vt:lpstr>Capture rare events easily Save memory and play back rare events at any rate</vt:lpstr>
      <vt:lpstr>Advanced Math Functions Calculate power, energy, and more using the powerful equation editor</vt:lpstr>
      <vt:lpstr>Hardware Accelerated FFT High frequency resolution with fast refresh rate</vt:lpstr>
      <vt:lpstr>50+ types of measurements High frequency resolution with fast refresh rate</vt:lpstr>
      <vt:lpstr>Wide range of Serial Decoders Help to debug in various industries</vt:lpstr>
      <vt:lpstr>Hardware-based Mask Test Fast Pass / Fail decisions</vt:lpstr>
      <vt:lpstr>16 digital channels Mixed signal oscilloscope, solution for both digital and analog problems</vt:lpstr>
      <vt:lpstr>Built-in 50 MHz Waveform Generator  All-in-one Bode Plot</vt:lpstr>
      <vt:lpstr>Power Analysis and Bode Plot Powerful tools for power engineers</vt:lpstr>
      <vt:lpstr>Web Control Easy control on PC</vt:lpstr>
      <vt:lpstr>Competition</vt:lpstr>
      <vt:lpstr>Competition 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Domestic Market-黄兰</dc:creator>
  <cp:lastModifiedBy>Overseas Markets-黄萃</cp:lastModifiedBy>
  <cp:revision>1564</cp:revision>
  <dcterms:created xsi:type="dcterms:W3CDTF">2018-02-06T07:16:52Z</dcterms:created>
  <dcterms:modified xsi:type="dcterms:W3CDTF">2021-01-05T03:42:52Z</dcterms:modified>
  <cp:contentStatus/>
</cp:coreProperties>
</file>