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318" r:id="rId2"/>
    <p:sldId id="262" r:id="rId3"/>
    <p:sldId id="300" r:id="rId4"/>
    <p:sldId id="264" r:id="rId5"/>
    <p:sldId id="265" r:id="rId6"/>
    <p:sldId id="266" r:id="rId7"/>
    <p:sldId id="267" r:id="rId8"/>
    <p:sldId id="322" r:id="rId9"/>
    <p:sldId id="281" r:id="rId10"/>
    <p:sldId id="273" r:id="rId11"/>
    <p:sldId id="274" r:id="rId12"/>
    <p:sldId id="277" r:id="rId13"/>
    <p:sldId id="329" r:id="rId14"/>
    <p:sldId id="276" r:id="rId15"/>
    <p:sldId id="282" r:id="rId16"/>
    <p:sldId id="283" r:id="rId17"/>
    <p:sldId id="280" r:id="rId18"/>
    <p:sldId id="285" r:id="rId19"/>
    <p:sldId id="286" r:id="rId20"/>
    <p:sldId id="292" r:id="rId21"/>
    <p:sldId id="287" r:id="rId22"/>
    <p:sldId id="288" r:id="rId23"/>
    <p:sldId id="289" r:id="rId24"/>
    <p:sldId id="290" r:id="rId25"/>
    <p:sldId id="291" r:id="rId26"/>
    <p:sldId id="294" r:id="rId27"/>
    <p:sldId id="295" r:id="rId28"/>
    <p:sldId id="296" r:id="rId29"/>
    <p:sldId id="299" r:id="rId30"/>
    <p:sldId id="297" r:id="rId31"/>
    <p:sldId id="298" r:id="rId32"/>
    <p:sldId id="324" r:id="rId33"/>
    <p:sldId id="325" r:id="rId34"/>
    <p:sldId id="326" r:id="rId35"/>
    <p:sldId id="327" r:id="rId36"/>
    <p:sldId id="307" r:id="rId37"/>
    <p:sldId id="328" r:id="rId38"/>
    <p:sldId id="309" r:id="rId39"/>
    <p:sldId id="310" r:id="rId40"/>
    <p:sldId id="316" r:id="rId41"/>
  </p:sldIdLst>
  <p:sldSz cx="12192000" cy="6858000"/>
  <p:notesSz cx="6858000" cy="9144000"/>
  <p:embeddedFontLs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Lato" panose="020F0502020204030203" pitchFamily="34" charset="0"/>
      <p:regular r:id="rId47"/>
      <p:bold r:id="rId48"/>
      <p:italic r:id="rId49"/>
      <p:boldItalic r:id="rId50"/>
    </p:embeddedFont>
    <p:embeddedFont>
      <p:font typeface="阿里巴巴普惠体 M" panose="00020600040101010101" pitchFamily="18" charset="-122"/>
      <p:regular r:id="rId51"/>
    </p:embeddedFont>
    <p:embeddedFont>
      <p:font typeface="阿里巴巴普惠体 R" panose="00020600040101010101" pitchFamily="18" charset="-122"/>
      <p:regular r:id="rId52"/>
    </p:embeddedFont>
    <p:embeddedFont>
      <p:font typeface="等线" panose="02010600030101010101" pitchFamily="2" charset="-122"/>
      <p:regular r:id="rId53"/>
      <p:bold r:id="rId54"/>
    </p:embeddedFont>
    <p:embeddedFont>
      <p:font typeface="微软雅黑" panose="020B0503020204020204" pitchFamily="34" charset="-122"/>
      <p:regular r:id="rId55"/>
      <p:bold r:id="rId5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ets-唐满丽" initials="M" lastIdx="9" clrIdx="0">
    <p:extLst>
      <p:ext uri="{19B8F6BF-5375-455C-9EA6-DF929625EA0E}">
        <p15:presenceInfo xmlns:p15="http://schemas.microsoft.com/office/powerpoint/2012/main" userId="S-1-5-21-1311520706-2441795889-1750776126-4442" providerId="AD"/>
      </p:ext>
    </p:extLst>
  </p:cmAuthor>
  <p:cmAuthor id="2" name="Administrator" initials="A" lastIdx="12" clrIdx="1">
    <p:extLst>
      <p:ext uri="{19B8F6BF-5375-455C-9EA6-DF929625EA0E}">
        <p15:presenceInfo xmlns:p15="http://schemas.microsoft.com/office/powerpoint/2012/main" userId="1775e912637ac1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200"/>
    <a:srgbClr val="13253B"/>
    <a:srgbClr val="003A8F"/>
    <a:srgbClr val="E9EBF5"/>
    <a:srgbClr val="F18000"/>
    <a:srgbClr val="596675"/>
    <a:srgbClr val="D2D20A"/>
    <a:srgbClr val="F28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199" autoAdjust="0"/>
  </p:normalViewPr>
  <p:slideViewPr>
    <p:cSldViewPr snapToGrid="0">
      <p:cViewPr>
        <p:scale>
          <a:sx n="50" d="100"/>
          <a:sy n="50" d="100"/>
        </p:scale>
        <p:origin x="1449" y="501"/>
      </p:cViewPr>
      <p:guideLst/>
    </p:cSldViewPr>
  </p:slideViewPr>
  <p:outlineViewPr>
    <p:cViewPr>
      <p:scale>
        <a:sx n="75" d="100"/>
        <a:sy n="75" d="100"/>
      </p:scale>
      <p:origin x="0" y="0"/>
    </p:cViewPr>
    <p:sldLst>
      <p:sld r:id="rId1" collapse="1"/>
    </p:sldLst>
  </p:outlin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166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DD06F-A230-4962-B831-D125386F93CC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56DB3-CA4E-4E2F-BAF5-E486FA6252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600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148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441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761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442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563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099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197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530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416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546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279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569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025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26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9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56DB3-CA4E-4E2F-BAF5-E486FA62521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598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DAC53B-2E32-0D71-7C24-43D135B0D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F697E8-67D0-ACC2-3E13-9FB589F53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CF3458-B9AE-3A42-FE45-CBF752DB4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141A-E672-4B37-9CA0-770CE7F57C5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FC6FBC-9641-028B-3C9E-C0A3CBFD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680A12-2CCA-2B3E-7B53-F712D1C3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044F-4EE7-493B-8358-376FFDC08C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27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FC173F-5086-4510-CE59-B110AC11F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B4C87B-8D7B-A6D5-7D49-03D24D453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67FD70-8BAE-77B8-133F-5D2A7D54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141A-E672-4B37-9CA0-770CE7F57C5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C1B9AB-64F8-BD66-CA62-E25DD85E9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D8B7E6-3A7F-2C8E-50E1-6FB268E89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044F-4EE7-493B-8358-376FFDC08C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578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526C92-489F-0A30-B6D3-688488728E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067008-CEAD-5C59-F956-67899316A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A47342-3864-EBAC-E8D9-A8BFE3720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141A-E672-4B37-9CA0-770CE7F57C5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B90713-032F-B50A-5C28-DA91A5EA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658B07-2157-20AB-3F75-8C186BA0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044F-4EE7-493B-8358-376FFDC08C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87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525AB0-2D78-2C6E-265B-BD602AB39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391308-314B-E7FC-6820-CFFF4851F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5B4E45-A463-89CC-1AA7-38FD0202B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141A-E672-4B37-9CA0-770CE7F57C5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836A4-E54F-45DC-665C-AE3DDBA70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DD7D6A-1FC6-4A91-1F4D-0A66E5E7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044F-4EE7-493B-8358-376FFDC08C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27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4829-B99D-D309-E199-DDA5DDC2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C2ECEC-D668-A04E-F482-10686D206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2A1B24-8CC2-89FC-4186-FFB678DC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141A-E672-4B37-9CA0-770CE7F57C5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5069EF-CE80-A520-3824-269213F73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060E0-945B-3C3D-E33D-78A46EB9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044F-4EE7-493B-8358-376FFDC08C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63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999C7F-8029-02AA-287E-BA7C1E945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EB3EE-6DA7-A72A-A85F-73094629E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0EFE5C-947A-321F-F047-8371D9DAC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87F41D-8934-D698-6F39-04EBEF36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141A-E672-4B37-9CA0-770CE7F57C5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7A99B4-B46E-5673-059D-DCC0C546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9613A85-F3ED-0C8F-E082-311479ED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044F-4EE7-493B-8358-376FFDC08C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1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4C746-6B5D-F00A-81C2-87E51D1A3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91D374-1919-D19C-809E-26D47F8F0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7E48E4-9EC1-9AF8-F1CF-981CB443E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0D023D0-ED60-4EB5-E05E-949B96526F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A2A6336-0378-7B36-1166-A8EA0F06E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A22D3C-8991-C6D5-5DA9-4A60CCAD3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141A-E672-4B37-9CA0-770CE7F57C5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4AE2263-E085-C439-6BBC-447F298D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0B32D21-A6E8-C009-1E77-27589FE3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044F-4EE7-493B-8358-376FFDC08C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19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F788F1-FAEF-85CD-5FD8-13EA6470C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6256CF-E37B-2B2C-06AC-0C376FDE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141A-E672-4B37-9CA0-770CE7F57C5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E0C3634-A347-8D9F-52E7-33A089CD2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7745F03-4F39-491C-E726-F349A21B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044F-4EE7-493B-8358-376FFDC08C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49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811E924-E7AD-4368-6930-FE9737C0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141A-E672-4B37-9CA0-770CE7F57C5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982081F-F302-F9D7-9CAB-A6210964A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A146B1-D31E-5228-1D77-82EDB36A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044F-4EE7-493B-8358-376FFDC08C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62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5A387D-C281-BDA9-5FC9-C448B14C4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77ED2B-4B1D-08D1-EA2E-8DC64D0A4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040247-EE2F-72C9-9EE6-83EEE98AD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8B6B89-EB90-31D6-6D19-6047AF336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141A-E672-4B37-9CA0-770CE7F57C5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1B414F-EF60-AC1D-D71C-243B767B7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EFDC9A-FD37-A171-1235-C40D2971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044F-4EE7-493B-8358-376FFDC08C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19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D2F20-628B-C20E-47D0-F1EFD3AF8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65A652D-CCBA-7A7C-B3A6-1B395BDA9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5D733D-6720-7DC9-8F7F-ED6F6DF1F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7CFA9F-99FC-30AA-C84D-63C19972E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C141A-E672-4B37-9CA0-770CE7F57C5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48F732-D13E-EB43-2201-069D693FD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0A29C7-24B9-1DD7-6F39-21B46E1B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044F-4EE7-493B-8358-376FFDC08C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459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_矩形 3">
            <a:extLst>
              <a:ext uri="{FF2B5EF4-FFF2-40B4-BE49-F238E27FC236}">
                <a16:creationId xmlns:a16="http://schemas.microsoft.com/office/drawing/2014/main" id="{165C4503-0656-AD84-7AF2-99B9E97DE7E6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-38100" y="-1"/>
            <a:ext cx="12230100" cy="68580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8B083E-0AD5-4956-E1DD-2ABE7A0AE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C141A-E672-4B37-9CA0-770CE7F57C5B}" type="datetimeFigureOut">
              <a:rPr lang="zh-CN" altLang="en-US" smtClean="0"/>
              <a:t>2024/1/24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DFEC25-5FA0-F31C-F2EA-0D7FBD757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B08E93-D935-48E9-51E7-A4D77FC0C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4044F-4EE7-493B-8358-376FFDC08C8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9C76AA1-00D4-A3AF-3839-5EDB76C39F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00" y="0"/>
            <a:ext cx="1986900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8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6.xml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71CAB-0A6F-C64D-7907-DA63E1932D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F57763-8C5B-C89F-7D96-623DE38EE6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D8DFFB2-2AC6-0CA4-147B-5B5840F62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2EB3468-7938-1E50-E80A-B06E580F543E}"/>
              </a:ext>
            </a:extLst>
          </p:cNvPr>
          <p:cNvSpPr txBox="1"/>
          <p:nvPr/>
        </p:nvSpPr>
        <p:spPr>
          <a:xfrm>
            <a:off x="561472" y="1426939"/>
            <a:ext cx="110690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SDS1000X HD Oscilloscope</a:t>
            </a:r>
            <a:endParaRPr lang="zh-CN" altLang="en-US" sz="6600" dirty="0">
              <a:solidFill>
                <a:schemeClr val="bg1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0365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465610C-124D-28D6-1796-65F1D7381C4A}"/>
              </a:ext>
            </a:extLst>
          </p:cNvPr>
          <p:cNvGrpSpPr/>
          <p:nvPr/>
        </p:nvGrpSpPr>
        <p:grpSpPr>
          <a:xfrm>
            <a:off x="161767" y="1387548"/>
            <a:ext cx="7741342" cy="4791237"/>
            <a:chOff x="3445562" y="1500129"/>
            <a:chExt cx="6652317" cy="4071000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B99AADC0-0CC4-3EB5-9A75-0727CBF33537}"/>
                </a:ext>
              </a:extLst>
            </p:cNvPr>
            <p:cNvSpPr/>
            <p:nvPr/>
          </p:nvSpPr>
          <p:spPr>
            <a:xfrm>
              <a:off x="3445562" y="1511484"/>
              <a:ext cx="6652317" cy="1230193"/>
            </a:xfrm>
            <a:custGeom>
              <a:avLst/>
              <a:gdLst>
                <a:gd name="connsiteX0" fmla="*/ 0 w 5719891"/>
                <a:gd name="connsiteY0" fmla="*/ 307548 h 1230193"/>
                <a:gd name="connsiteX1" fmla="*/ 5104795 w 5719891"/>
                <a:gd name="connsiteY1" fmla="*/ 307548 h 1230193"/>
                <a:gd name="connsiteX2" fmla="*/ 5104795 w 5719891"/>
                <a:gd name="connsiteY2" fmla="*/ 0 h 1230193"/>
                <a:gd name="connsiteX3" fmla="*/ 5719891 w 5719891"/>
                <a:gd name="connsiteY3" fmla="*/ 615097 h 1230193"/>
                <a:gd name="connsiteX4" fmla="*/ 5104795 w 5719891"/>
                <a:gd name="connsiteY4" fmla="*/ 1230193 h 1230193"/>
                <a:gd name="connsiteX5" fmla="*/ 5104795 w 5719891"/>
                <a:gd name="connsiteY5" fmla="*/ 922645 h 1230193"/>
                <a:gd name="connsiteX6" fmla="*/ 0 w 5719891"/>
                <a:gd name="connsiteY6" fmla="*/ 922645 h 1230193"/>
                <a:gd name="connsiteX7" fmla="*/ 0 w 5719891"/>
                <a:gd name="connsiteY7" fmla="*/ 307548 h 12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9891" h="1230193">
                  <a:moveTo>
                    <a:pt x="0" y="307548"/>
                  </a:moveTo>
                  <a:lnTo>
                    <a:pt x="5104795" y="307548"/>
                  </a:lnTo>
                  <a:lnTo>
                    <a:pt x="5104795" y="0"/>
                  </a:lnTo>
                  <a:lnTo>
                    <a:pt x="5719891" y="615097"/>
                  </a:lnTo>
                  <a:lnTo>
                    <a:pt x="5104795" y="1230193"/>
                  </a:lnTo>
                  <a:lnTo>
                    <a:pt x="5104795" y="922645"/>
                  </a:lnTo>
                  <a:lnTo>
                    <a:pt x="0" y="922645"/>
                  </a:lnTo>
                  <a:lnTo>
                    <a:pt x="0" y="307548"/>
                  </a:lnTo>
                  <a:close/>
                </a:path>
              </a:pathLst>
            </a:cu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600" tIns="345648" rIns="561548" bIns="324000" numCol="1" spcCol="1270" anchor="ctr" anchorCtr="0">
              <a:noAutofit/>
            </a:bodyPr>
            <a:lstStyle/>
            <a:p>
              <a:pPr marL="0" lvl="0" indent="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Search, Navigate, History, Decode, M</a:t>
              </a:r>
              <a:r>
                <a:rPr lang="en-US" altLang="zh-CN" sz="1400" b="0" i="0" kern="1200" dirty="0"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ask</a:t>
              </a:r>
              <a:r>
                <a:rPr lang="en-US" sz="1400" b="0" i="0" kern="1200" dirty="0"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 Test, Bode Plot, Power Analysis, Counter</a:t>
              </a:r>
              <a:endParaRPr lang="zh-CN" altLang="en-US" sz="1400" kern="12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781F7F2C-D952-0F3D-D8EF-A4B9A1B96712}"/>
                </a:ext>
              </a:extLst>
            </p:cNvPr>
            <p:cNvSpPr/>
            <p:nvPr/>
          </p:nvSpPr>
          <p:spPr>
            <a:xfrm>
              <a:off x="3468422" y="1500129"/>
              <a:ext cx="1947725" cy="320261"/>
            </a:xfrm>
            <a:custGeom>
              <a:avLst/>
              <a:gdLst>
                <a:gd name="connsiteX0" fmla="*/ 0 w 1947725"/>
                <a:gd name="connsiteY0" fmla="*/ 0 h 523976"/>
                <a:gd name="connsiteX1" fmla="*/ 1947725 w 1947725"/>
                <a:gd name="connsiteY1" fmla="*/ 0 h 523976"/>
                <a:gd name="connsiteX2" fmla="*/ 1947725 w 1947725"/>
                <a:gd name="connsiteY2" fmla="*/ 523976 h 523976"/>
                <a:gd name="connsiteX3" fmla="*/ 0 w 1947725"/>
                <a:gd name="connsiteY3" fmla="*/ 523976 h 523976"/>
                <a:gd name="connsiteX4" fmla="*/ 0 w 1947725"/>
                <a:gd name="connsiteY4" fmla="*/ 0 h 52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7725" h="523976">
                  <a:moveTo>
                    <a:pt x="0" y="0"/>
                  </a:moveTo>
                  <a:lnTo>
                    <a:pt x="1947725" y="0"/>
                  </a:lnTo>
                  <a:lnTo>
                    <a:pt x="1947725" y="523976"/>
                  </a:lnTo>
                  <a:lnTo>
                    <a:pt x="0" y="52397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b="1" i="1" kern="1200" dirty="0"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Analysis</a:t>
              </a:r>
              <a:endParaRPr lang="zh-CN" altLang="en-US" b="1" i="1" kern="12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F15F5EC2-912F-B6A1-CDCA-47FAD2582D9C}"/>
                </a:ext>
              </a:extLst>
            </p:cNvPr>
            <p:cNvSpPr/>
            <p:nvPr/>
          </p:nvSpPr>
          <p:spPr>
            <a:xfrm>
              <a:off x="3453181" y="2446787"/>
              <a:ext cx="5254047" cy="1230193"/>
            </a:xfrm>
            <a:custGeom>
              <a:avLst/>
              <a:gdLst>
                <a:gd name="connsiteX0" fmla="*/ 0 w 4775402"/>
                <a:gd name="connsiteY0" fmla="*/ 307548 h 1230193"/>
                <a:gd name="connsiteX1" fmla="*/ 4160306 w 4775402"/>
                <a:gd name="connsiteY1" fmla="*/ 307548 h 1230193"/>
                <a:gd name="connsiteX2" fmla="*/ 4160306 w 4775402"/>
                <a:gd name="connsiteY2" fmla="*/ 0 h 1230193"/>
                <a:gd name="connsiteX3" fmla="*/ 4775402 w 4775402"/>
                <a:gd name="connsiteY3" fmla="*/ 615097 h 1230193"/>
                <a:gd name="connsiteX4" fmla="*/ 4160306 w 4775402"/>
                <a:gd name="connsiteY4" fmla="*/ 1230193 h 1230193"/>
                <a:gd name="connsiteX5" fmla="*/ 4160306 w 4775402"/>
                <a:gd name="connsiteY5" fmla="*/ 922645 h 1230193"/>
                <a:gd name="connsiteX6" fmla="*/ 0 w 4775402"/>
                <a:gd name="connsiteY6" fmla="*/ 922645 h 1230193"/>
                <a:gd name="connsiteX7" fmla="*/ 0 w 4775402"/>
                <a:gd name="connsiteY7" fmla="*/ 307548 h 12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5402" h="1230193">
                  <a:moveTo>
                    <a:pt x="0" y="307548"/>
                  </a:moveTo>
                  <a:lnTo>
                    <a:pt x="4160306" y="307548"/>
                  </a:lnTo>
                  <a:lnTo>
                    <a:pt x="4160306" y="0"/>
                  </a:lnTo>
                  <a:lnTo>
                    <a:pt x="4775402" y="615097"/>
                  </a:lnTo>
                  <a:lnTo>
                    <a:pt x="4160306" y="1230193"/>
                  </a:lnTo>
                  <a:lnTo>
                    <a:pt x="4160306" y="922645"/>
                  </a:lnTo>
                  <a:lnTo>
                    <a:pt x="0" y="922645"/>
                  </a:lnTo>
                  <a:lnTo>
                    <a:pt x="0" y="307548"/>
                  </a:lnTo>
                  <a:close/>
                </a:path>
              </a:pathLst>
            </a:cu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0" tIns="345648" rIns="561548" bIns="324000" numCol="1" spcCol="1270" anchor="ctr" anchorCtr="1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400" kern="1200" dirty="0"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Cycle Source, Cycle Slope, Cycle Coupling, Force Trigger</a:t>
              </a:r>
              <a:endParaRPr lang="zh-CN" altLang="en-US" sz="1400" kern="12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16498B9-A354-2D21-B9D9-62EFB0020428}"/>
                </a:ext>
              </a:extLst>
            </p:cNvPr>
            <p:cNvSpPr/>
            <p:nvPr/>
          </p:nvSpPr>
          <p:spPr>
            <a:xfrm>
              <a:off x="3468423" y="2446784"/>
              <a:ext cx="1947725" cy="321992"/>
            </a:xfrm>
            <a:custGeom>
              <a:avLst/>
              <a:gdLst>
                <a:gd name="connsiteX0" fmla="*/ 0 w 1947725"/>
                <a:gd name="connsiteY0" fmla="*/ 0 h 523970"/>
                <a:gd name="connsiteX1" fmla="*/ 1947725 w 1947725"/>
                <a:gd name="connsiteY1" fmla="*/ 0 h 523970"/>
                <a:gd name="connsiteX2" fmla="*/ 1947725 w 1947725"/>
                <a:gd name="connsiteY2" fmla="*/ 523970 h 523970"/>
                <a:gd name="connsiteX3" fmla="*/ 0 w 1947725"/>
                <a:gd name="connsiteY3" fmla="*/ 523970 h 523970"/>
                <a:gd name="connsiteX4" fmla="*/ 0 w 1947725"/>
                <a:gd name="connsiteY4" fmla="*/ 0 h 52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7725" h="523970">
                  <a:moveTo>
                    <a:pt x="0" y="0"/>
                  </a:moveTo>
                  <a:lnTo>
                    <a:pt x="1947725" y="0"/>
                  </a:lnTo>
                  <a:lnTo>
                    <a:pt x="1947725" y="523970"/>
                  </a:lnTo>
                  <a:lnTo>
                    <a:pt x="0" y="5239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b="1" i="1" kern="1200" dirty="0"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Edge Trigger</a:t>
              </a:r>
              <a:endParaRPr lang="zh-CN" altLang="en-US" b="1" i="1" kern="12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E0E3ADE9-2921-CEB7-2091-8B74F4B77011}"/>
                </a:ext>
              </a:extLst>
            </p:cNvPr>
            <p:cNvSpPr/>
            <p:nvPr/>
          </p:nvSpPr>
          <p:spPr>
            <a:xfrm>
              <a:off x="3453182" y="3394279"/>
              <a:ext cx="4060247" cy="1230193"/>
            </a:xfrm>
            <a:custGeom>
              <a:avLst/>
              <a:gdLst>
                <a:gd name="connsiteX0" fmla="*/ 0 w 3726215"/>
                <a:gd name="connsiteY0" fmla="*/ 307548 h 1230193"/>
                <a:gd name="connsiteX1" fmla="*/ 3111119 w 3726215"/>
                <a:gd name="connsiteY1" fmla="*/ 307548 h 1230193"/>
                <a:gd name="connsiteX2" fmla="*/ 3111119 w 3726215"/>
                <a:gd name="connsiteY2" fmla="*/ 0 h 1230193"/>
                <a:gd name="connsiteX3" fmla="*/ 3726215 w 3726215"/>
                <a:gd name="connsiteY3" fmla="*/ 615097 h 1230193"/>
                <a:gd name="connsiteX4" fmla="*/ 3111119 w 3726215"/>
                <a:gd name="connsiteY4" fmla="*/ 1230193 h 1230193"/>
                <a:gd name="connsiteX5" fmla="*/ 3111119 w 3726215"/>
                <a:gd name="connsiteY5" fmla="*/ 922645 h 1230193"/>
                <a:gd name="connsiteX6" fmla="*/ 0 w 3726215"/>
                <a:gd name="connsiteY6" fmla="*/ 922645 h 1230193"/>
                <a:gd name="connsiteX7" fmla="*/ 0 w 3726215"/>
                <a:gd name="connsiteY7" fmla="*/ 307548 h 12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26215" h="1230193">
                  <a:moveTo>
                    <a:pt x="0" y="307548"/>
                  </a:moveTo>
                  <a:lnTo>
                    <a:pt x="3111119" y="307548"/>
                  </a:lnTo>
                  <a:lnTo>
                    <a:pt x="3111119" y="0"/>
                  </a:lnTo>
                  <a:lnTo>
                    <a:pt x="3726215" y="615097"/>
                  </a:lnTo>
                  <a:lnTo>
                    <a:pt x="3111119" y="1230193"/>
                  </a:lnTo>
                  <a:lnTo>
                    <a:pt x="3111119" y="922645"/>
                  </a:lnTo>
                  <a:lnTo>
                    <a:pt x="0" y="922645"/>
                  </a:lnTo>
                  <a:lnTo>
                    <a:pt x="0" y="307548"/>
                  </a:lnTo>
                  <a:close/>
                </a:path>
              </a:pathLst>
            </a:cu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0" tIns="345648" rIns="561548" bIns="324000" numCol="1" spcCol="1270" anchor="ctr" anchorCtr="1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400" kern="1200" dirty="0"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Type, Color Grade, Persistence, Axis label</a:t>
              </a:r>
              <a:endParaRPr lang="zh-CN" altLang="en-US" sz="1400" kern="12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0868CF79-F5A9-374E-8931-3FADE3E84F0F}"/>
                </a:ext>
              </a:extLst>
            </p:cNvPr>
            <p:cNvSpPr/>
            <p:nvPr/>
          </p:nvSpPr>
          <p:spPr>
            <a:xfrm>
              <a:off x="3477606" y="3383242"/>
              <a:ext cx="1947725" cy="327096"/>
            </a:xfrm>
            <a:custGeom>
              <a:avLst/>
              <a:gdLst>
                <a:gd name="connsiteX0" fmla="*/ 0 w 1947725"/>
                <a:gd name="connsiteY0" fmla="*/ 0 h 523968"/>
                <a:gd name="connsiteX1" fmla="*/ 1947725 w 1947725"/>
                <a:gd name="connsiteY1" fmla="*/ 0 h 523968"/>
                <a:gd name="connsiteX2" fmla="*/ 1947725 w 1947725"/>
                <a:gd name="connsiteY2" fmla="*/ 523968 h 523968"/>
                <a:gd name="connsiteX3" fmla="*/ 0 w 1947725"/>
                <a:gd name="connsiteY3" fmla="*/ 523968 h 523968"/>
                <a:gd name="connsiteX4" fmla="*/ 0 w 1947725"/>
                <a:gd name="connsiteY4" fmla="*/ 0 h 52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7725" h="523968">
                  <a:moveTo>
                    <a:pt x="0" y="0"/>
                  </a:moveTo>
                  <a:lnTo>
                    <a:pt x="1947725" y="0"/>
                  </a:lnTo>
                  <a:lnTo>
                    <a:pt x="1947725" y="523968"/>
                  </a:lnTo>
                  <a:lnTo>
                    <a:pt x="0" y="5239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b="1" i="1" kern="1200" dirty="0"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Display</a:t>
              </a:r>
              <a:endParaRPr lang="zh-CN" altLang="en-US" b="1" i="1" kern="12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B016CBC-CF33-4F8B-0BAB-80266D2EBBF6}"/>
                </a:ext>
              </a:extLst>
            </p:cNvPr>
            <p:cNvSpPr/>
            <p:nvPr/>
          </p:nvSpPr>
          <p:spPr>
            <a:xfrm>
              <a:off x="3453183" y="4340936"/>
              <a:ext cx="2551378" cy="1230193"/>
            </a:xfrm>
            <a:custGeom>
              <a:avLst/>
              <a:gdLst>
                <a:gd name="connsiteX0" fmla="*/ 0 w 2606825"/>
                <a:gd name="connsiteY0" fmla="*/ 307548 h 1230193"/>
                <a:gd name="connsiteX1" fmla="*/ 1991729 w 2606825"/>
                <a:gd name="connsiteY1" fmla="*/ 307548 h 1230193"/>
                <a:gd name="connsiteX2" fmla="*/ 1991729 w 2606825"/>
                <a:gd name="connsiteY2" fmla="*/ 0 h 1230193"/>
                <a:gd name="connsiteX3" fmla="*/ 2606825 w 2606825"/>
                <a:gd name="connsiteY3" fmla="*/ 615097 h 1230193"/>
                <a:gd name="connsiteX4" fmla="*/ 1991729 w 2606825"/>
                <a:gd name="connsiteY4" fmla="*/ 1230193 h 1230193"/>
                <a:gd name="connsiteX5" fmla="*/ 1991729 w 2606825"/>
                <a:gd name="connsiteY5" fmla="*/ 922645 h 1230193"/>
                <a:gd name="connsiteX6" fmla="*/ 0 w 2606825"/>
                <a:gd name="connsiteY6" fmla="*/ 922645 h 1230193"/>
                <a:gd name="connsiteX7" fmla="*/ 0 w 2606825"/>
                <a:gd name="connsiteY7" fmla="*/ 307548 h 123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6825" h="1230193">
                  <a:moveTo>
                    <a:pt x="0" y="307548"/>
                  </a:moveTo>
                  <a:lnTo>
                    <a:pt x="1991729" y="307548"/>
                  </a:lnTo>
                  <a:lnTo>
                    <a:pt x="1991729" y="0"/>
                  </a:lnTo>
                  <a:lnTo>
                    <a:pt x="2606825" y="615097"/>
                  </a:lnTo>
                  <a:lnTo>
                    <a:pt x="1991729" y="1230193"/>
                  </a:lnTo>
                  <a:lnTo>
                    <a:pt x="1991729" y="922645"/>
                  </a:lnTo>
                  <a:lnTo>
                    <a:pt x="0" y="922645"/>
                  </a:lnTo>
                  <a:lnTo>
                    <a:pt x="0" y="307548"/>
                  </a:lnTo>
                  <a:close/>
                </a:path>
              </a:pathLst>
            </a:custGeom>
          </p:spPr>
          <p:style>
            <a:lnRef idx="3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0" tIns="345648" rIns="561548" bIns="324000" numCol="1" spcCol="1270" anchor="ctr" anchorCtr="1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400" kern="1200" dirty="0"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Save/Recall, LAN Config</a:t>
              </a:r>
              <a:endParaRPr lang="zh-CN" altLang="en-US" sz="1400" kern="12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98C8464B-AA68-578A-720A-77D09D207133}"/>
                </a:ext>
              </a:extLst>
            </p:cNvPr>
            <p:cNvSpPr/>
            <p:nvPr/>
          </p:nvSpPr>
          <p:spPr>
            <a:xfrm>
              <a:off x="3472268" y="4329899"/>
              <a:ext cx="1965470" cy="326203"/>
            </a:xfrm>
            <a:custGeom>
              <a:avLst/>
              <a:gdLst>
                <a:gd name="connsiteX0" fmla="*/ 0 w 1965470"/>
                <a:gd name="connsiteY0" fmla="*/ 0 h 523967"/>
                <a:gd name="connsiteX1" fmla="*/ 1965470 w 1965470"/>
                <a:gd name="connsiteY1" fmla="*/ 0 h 523967"/>
                <a:gd name="connsiteX2" fmla="*/ 1965470 w 1965470"/>
                <a:gd name="connsiteY2" fmla="*/ 523967 h 523967"/>
                <a:gd name="connsiteX3" fmla="*/ 0 w 1965470"/>
                <a:gd name="connsiteY3" fmla="*/ 523967 h 523967"/>
                <a:gd name="connsiteX4" fmla="*/ 0 w 1965470"/>
                <a:gd name="connsiteY4" fmla="*/ 0 h 52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5470" h="523967">
                  <a:moveTo>
                    <a:pt x="0" y="0"/>
                  </a:moveTo>
                  <a:lnTo>
                    <a:pt x="1965470" y="0"/>
                  </a:lnTo>
                  <a:lnTo>
                    <a:pt x="1965470" y="523967"/>
                  </a:lnTo>
                  <a:lnTo>
                    <a:pt x="0" y="5239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b="1" i="1" kern="1200" dirty="0"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</a:rPr>
                <a:t>Other</a:t>
              </a:r>
              <a:endParaRPr lang="zh-CN" altLang="en-US" b="1" i="1" kern="12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A060ABF1-F094-B920-5C7B-C5ACEE00B33A}"/>
              </a:ext>
            </a:extLst>
          </p:cNvPr>
          <p:cNvSpPr txBox="1"/>
          <p:nvPr/>
        </p:nvSpPr>
        <p:spPr>
          <a:xfrm>
            <a:off x="322262" y="260478"/>
            <a:ext cx="4727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Preset Shortcut Keys</a:t>
            </a:r>
            <a:endParaRPr lang="zh-CN" altLang="en-US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BC8FEF9-07E9-6B4F-551B-40B298694090}"/>
              </a:ext>
            </a:extLst>
          </p:cNvPr>
          <p:cNvGrpSpPr/>
          <p:nvPr/>
        </p:nvGrpSpPr>
        <p:grpSpPr>
          <a:xfrm>
            <a:off x="8100550" y="1105316"/>
            <a:ext cx="3434968" cy="2251114"/>
            <a:chOff x="273575" y="1246052"/>
            <a:chExt cx="3434968" cy="2251114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EBAABF8E-97BF-A8A5-2617-6DEA832C3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79" t="57566" r="14789" b="32487"/>
            <a:stretch/>
          </p:blipFill>
          <p:spPr>
            <a:xfrm>
              <a:off x="273575" y="1246052"/>
              <a:ext cx="3367314" cy="2182948"/>
            </a:xfrm>
            <a:prstGeom prst="roundRect">
              <a:avLst/>
            </a:prstGeom>
          </p:spPr>
        </p:pic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83F6B29-1A5F-96B4-C751-A8DC7CD4DCBE}"/>
                </a:ext>
              </a:extLst>
            </p:cNvPr>
            <p:cNvSpPr/>
            <p:nvPr/>
          </p:nvSpPr>
          <p:spPr>
            <a:xfrm>
              <a:off x="2181554" y="2476588"/>
              <a:ext cx="1526989" cy="1020578"/>
            </a:xfrm>
            <a:prstGeom prst="ellipse">
              <a:avLst/>
            </a:prstGeom>
            <a:noFill/>
            <a:ln w="38100">
              <a:solidFill>
                <a:srgbClr val="F0820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dk1"/>
                </a:solidFill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BD871FDA-8E53-74E8-3F92-315906DB2461}"/>
              </a:ext>
            </a:extLst>
          </p:cNvPr>
          <p:cNvSpPr txBox="1"/>
          <p:nvPr/>
        </p:nvSpPr>
        <p:spPr>
          <a:xfrm>
            <a:off x="5932412" y="4255666"/>
            <a:ext cx="5745484" cy="972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4"/>
              </a:buBlip>
              <a:defRPr sz="20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>
                <a:solidFill>
                  <a:srgbClr val="F08200"/>
                </a:solidFill>
              </a:rPr>
              <a:t>A variety of shortcut functions can be set </a:t>
            </a:r>
          </a:p>
          <a:p>
            <a:r>
              <a:rPr lang="en-US" altLang="zh-CN" dirty="0"/>
              <a:t>Satisfy the user's usage habits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951D6BF-5D7E-3F18-22E1-6B488ECCF88A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926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E1148DA-AD83-3BF9-2B63-F98AB63E51BC}"/>
              </a:ext>
            </a:extLst>
          </p:cNvPr>
          <p:cNvSpPr txBox="1"/>
          <p:nvPr/>
        </p:nvSpPr>
        <p:spPr>
          <a:xfrm>
            <a:off x="322262" y="260478"/>
            <a:ext cx="5522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sz="3600" dirty="0"/>
              <a:t>Intuitive </a:t>
            </a:r>
            <a:r>
              <a:rPr lang="en-US" altLang="zh-CN" sz="3600" dirty="0"/>
              <a:t>M</a:t>
            </a:r>
            <a:r>
              <a:rPr lang="zh-CN" altLang="en-US" sz="3600" dirty="0"/>
              <a:t>enu </a:t>
            </a:r>
            <a:r>
              <a:rPr lang="en-US" altLang="zh-CN" sz="3600" dirty="0"/>
              <a:t>S</a:t>
            </a:r>
            <a:r>
              <a:rPr lang="zh-CN" altLang="en-US" sz="3600" dirty="0"/>
              <a:t>tructure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A7A3D0C-3417-6801-BDEB-A79C6D93A9EE}"/>
              </a:ext>
            </a:extLst>
          </p:cNvPr>
          <p:cNvSpPr txBox="1"/>
          <p:nvPr/>
        </p:nvSpPr>
        <p:spPr>
          <a:xfrm>
            <a:off x="5939325" y="5342564"/>
            <a:ext cx="3946914" cy="972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2"/>
              </a:buBlip>
              <a:defRPr sz="20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Clear functional layout </a:t>
            </a:r>
          </a:p>
          <a:p>
            <a:r>
              <a:rPr lang="en-US" altLang="zh-CN" dirty="0">
                <a:solidFill>
                  <a:srgbClr val="F08200"/>
                </a:solidFill>
              </a:rPr>
              <a:t>Simple and easy to operate</a:t>
            </a:r>
            <a:endParaRPr lang="zh-CN" altLang="en-US" dirty="0">
              <a:solidFill>
                <a:srgbClr val="F082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3702515-4277-8D16-E399-B9A5680D8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88" y="1204653"/>
            <a:ext cx="11918824" cy="6787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4BDA01E-9C18-42DA-D004-BD2578392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50" y="2117539"/>
            <a:ext cx="1238955" cy="28549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7038686-6689-50BB-6A7D-D987978ED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529" y="2117539"/>
            <a:ext cx="1323975" cy="23145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85A0F19-8C06-31D8-1897-D2349B404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928" y="2117539"/>
            <a:ext cx="1276350" cy="345757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96B067B-4978-FA46-EFB2-C57338441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702" y="2117539"/>
            <a:ext cx="1190625" cy="22574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7BEC964-816D-49EF-8836-5A03D9C57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1751" y="2117539"/>
            <a:ext cx="1162050" cy="16002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B214D01-D9DF-07C0-E704-C26936D50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6225" y="2117539"/>
            <a:ext cx="1209675" cy="117157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CCACE86-5340-0E2E-097A-A74BDB856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8324" y="2117539"/>
            <a:ext cx="1171575" cy="191452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36F087B-02F5-1012-2561-B8A686151B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2324" y="2117539"/>
            <a:ext cx="1447800" cy="29908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CE490BF-B84D-587B-A529-97C6A7401CAB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616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67D46D0-5BE9-22E9-C30C-3A347BC583A9}"/>
              </a:ext>
            </a:extLst>
          </p:cNvPr>
          <p:cNvSpPr txBox="1"/>
          <p:nvPr/>
        </p:nvSpPr>
        <p:spPr>
          <a:xfrm>
            <a:off x="322262" y="260478"/>
            <a:ext cx="4567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Appropriate </a:t>
            </a:r>
            <a:r>
              <a:rPr lang="en-US" altLang="zh-CN" dirty="0"/>
              <a:t>B</a:t>
            </a:r>
            <a:r>
              <a:rPr lang="zh-CN" altLang="en-US" dirty="0"/>
              <a:t>andwidth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F254B68-A7A2-2BB7-73BC-DD2FEC010AB4}"/>
              </a:ext>
            </a:extLst>
          </p:cNvPr>
          <p:cNvSpPr txBox="1"/>
          <p:nvPr/>
        </p:nvSpPr>
        <p:spPr>
          <a:xfrm>
            <a:off x="464710" y="3621518"/>
            <a:ext cx="5100024" cy="28191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Power measurement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Embedded design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Automotive electronic test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Education and scientific research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Power supply design and analysis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High precision sensor measurement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4C78B22-39E2-FF29-55A4-DB5EAEB37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27" y="1698543"/>
            <a:ext cx="10284822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457FCCF-B7DD-B115-ABC9-FDFFE678B179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9A54113-C6F6-CC07-F08E-375D67F8E6C3}"/>
              </a:ext>
            </a:extLst>
          </p:cNvPr>
          <p:cNvSpPr/>
          <p:nvPr/>
        </p:nvSpPr>
        <p:spPr>
          <a:xfrm>
            <a:off x="467877" y="1551802"/>
            <a:ext cx="1989573" cy="466451"/>
          </a:xfrm>
          <a:prstGeom prst="rect">
            <a:avLst/>
          </a:prstGeom>
          <a:solidFill>
            <a:srgbClr val="13253B"/>
          </a:solidFill>
          <a:ln>
            <a:solidFill>
              <a:srgbClr val="13253B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b"/>
          <a:lstStyle/>
          <a:p>
            <a:pPr algn="ctr"/>
            <a:r>
              <a:rPr lang="en-US" altLang="zh-CN" sz="20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100 MHz</a:t>
            </a:r>
            <a:endParaRPr lang="zh-CN" altLang="en-US" sz="20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7865716-A460-D7C2-B654-DBBD25274BEB}"/>
              </a:ext>
            </a:extLst>
          </p:cNvPr>
          <p:cNvSpPr/>
          <p:nvPr/>
        </p:nvSpPr>
        <p:spPr>
          <a:xfrm>
            <a:off x="467877" y="2269578"/>
            <a:ext cx="231819" cy="230400"/>
          </a:xfrm>
          <a:prstGeom prst="rect">
            <a:avLst/>
          </a:prstGeom>
          <a:ln>
            <a:solidFill>
              <a:srgbClr val="13253B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C5830A23-7323-40F8-BEA7-894436E214DF}"/>
              </a:ext>
            </a:extLst>
          </p:cNvPr>
          <p:cNvSpPr/>
          <p:nvPr/>
        </p:nvSpPr>
        <p:spPr>
          <a:xfrm>
            <a:off x="728054" y="2557545"/>
            <a:ext cx="3687302" cy="678938"/>
          </a:xfrm>
          <a:custGeom>
            <a:avLst/>
            <a:gdLst>
              <a:gd name="connsiteX0" fmla="*/ 0 w 3687302"/>
              <a:gd name="connsiteY0" fmla="*/ 0 h 678938"/>
              <a:gd name="connsiteX1" fmla="*/ 3687302 w 3687302"/>
              <a:gd name="connsiteY1" fmla="*/ 0 h 678938"/>
              <a:gd name="connsiteX2" fmla="*/ 3687302 w 3687302"/>
              <a:gd name="connsiteY2" fmla="*/ 678938 h 678938"/>
              <a:gd name="connsiteX3" fmla="*/ 0 w 3687302"/>
              <a:gd name="connsiteY3" fmla="*/ 678938 h 678938"/>
              <a:gd name="connsiteX4" fmla="*/ 0 w 3687302"/>
              <a:gd name="connsiteY4" fmla="*/ 0 h 678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7302" h="678938">
                <a:moveTo>
                  <a:pt x="0" y="0"/>
                </a:moveTo>
                <a:lnTo>
                  <a:pt x="3687302" y="0"/>
                </a:lnTo>
                <a:lnTo>
                  <a:pt x="3687302" y="678938"/>
                </a:lnTo>
                <a:lnTo>
                  <a:pt x="0" y="67893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6464" tIns="156464" rIns="156464" bIns="156464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zh-CN" altLang="en-US" sz="2200" kern="120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8F7C94E-0A61-E7EB-2D60-3F2F8718E3BF}"/>
              </a:ext>
            </a:extLst>
          </p:cNvPr>
          <p:cNvSpPr txBox="1"/>
          <p:nvPr/>
        </p:nvSpPr>
        <p:spPr>
          <a:xfrm>
            <a:off x="876275" y="2213965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SDS1102X HD</a:t>
            </a:r>
            <a:endParaRPr lang="zh-CN" altLang="en-US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8135B244-6DDB-1A06-9ADF-DFE359A2C0A6}"/>
              </a:ext>
            </a:extLst>
          </p:cNvPr>
          <p:cNvSpPr txBox="1"/>
          <p:nvPr/>
        </p:nvSpPr>
        <p:spPr>
          <a:xfrm>
            <a:off x="860747" y="2656554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SDS1104X HD</a:t>
            </a:r>
            <a:endParaRPr lang="zh-CN" altLang="en-US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DF43E32B-0B0D-F813-4D8E-B0EA71C47768}"/>
              </a:ext>
            </a:extLst>
          </p:cNvPr>
          <p:cNvSpPr/>
          <p:nvPr/>
        </p:nvSpPr>
        <p:spPr>
          <a:xfrm>
            <a:off x="464710" y="2714819"/>
            <a:ext cx="231819" cy="230400"/>
          </a:xfrm>
          <a:prstGeom prst="rect">
            <a:avLst/>
          </a:prstGeom>
          <a:ln>
            <a:solidFill>
              <a:srgbClr val="13253B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DFED8B5F-EA57-A526-267C-5249AACA3979}"/>
              </a:ext>
            </a:extLst>
          </p:cNvPr>
          <p:cNvSpPr/>
          <p:nvPr/>
        </p:nvSpPr>
        <p:spPr>
          <a:xfrm>
            <a:off x="2841531" y="1537868"/>
            <a:ext cx="1989573" cy="466451"/>
          </a:xfrm>
          <a:prstGeom prst="rect">
            <a:avLst/>
          </a:prstGeom>
          <a:solidFill>
            <a:srgbClr val="13253B"/>
          </a:solidFill>
          <a:ln>
            <a:solidFill>
              <a:srgbClr val="13253B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b"/>
          <a:lstStyle/>
          <a:p>
            <a:pPr algn="ctr"/>
            <a:r>
              <a:rPr lang="en-US" altLang="zh-CN" sz="20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200 MHz</a:t>
            </a:r>
            <a:endParaRPr lang="zh-CN" altLang="en-US" sz="20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FB607935-77C2-AD96-D2EA-E328AE13E9D5}"/>
              </a:ext>
            </a:extLst>
          </p:cNvPr>
          <p:cNvSpPr/>
          <p:nvPr/>
        </p:nvSpPr>
        <p:spPr>
          <a:xfrm>
            <a:off x="2841531" y="2255644"/>
            <a:ext cx="231819" cy="230400"/>
          </a:xfrm>
          <a:prstGeom prst="rect">
            <a:avLst/>
          </a:prstGeom>
          <a:ln>
            <a:solidFill>
              <a:srgbClr val="13253B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2AD2C88E-E511-E22F-7A2C-0DF2F631BF07}"/>
              </a:ext>
            </a:extLst>
          </p:cNvPr>
          <p:cNvSpPr txBox="1"/>
          <p:nvPr/>
        </p:nvSpPr>
        <p:spPr>
          <a:xfrm>
            <a:off x="3249929" y="2200031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SDS1202X HD</a:t>
            </a:r>
            <a:endParaRPr lang="zh-CN" altLang="en-US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AAF07281-5AD4-8117-6AD2-FE660F1BA190}"/>
              </a:ext>
            </a:extLst>
          </p:cNvPr>
          <p:cNvSpPr txBox="1"/>
          <p:nvPr/>
        </p:nvSpPr>
        <p:spPr>
          <a:xfrm>
            <a:off x="3234401" y="2642620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SDS1204X HD</a:t>
            </a:r>
            <a:endParaRPr lang="zh-CN" altLang="en-US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1C143583-0801-C856-88FF-91C1B03AA99F}"/>
              </a:ext>
            </a:extLst>
          </p:cNvPr>
          <p:cNvSpPr/>
          <p:nvPr/>
        </p:nvSpPr>
        <p:spPr>
          <a:xfrm>
            <a:off x="2838364" y="2700885"/>
            <a:ext cx="231819" cy="230400"/>
          </a:xfrm>
          <a:prstGeom prst="rect">
            <a:avLst/>
          </a:prstGeom>
          <a:ln>
            <a:solidFill>
              <a:srgbClr val="13253B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17C6EB2B-5E9C-4BB4-0499-AFA2EF2B27DA}"/>
              </a:ext>
            </a:extLst>
          </p:cNvPr>
          <p:cNvSpPr txBox="1"/>
          <p:nvPr/>
        </p:nvSpPr>
        <p:spPr>
          <a:xfrm>
            <a:off x="369382" y="2215764"/>
            <a:ext cx="30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√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8CE30872-6AA1-5EDA-4A54-92FEAA08FD63}"/>
              </a:ext>
            </a:extLst>
          </p:cNvPr>
          <p:cNvSpPr txBox="1"/>
          <p:nvPr/>
        </p:nvSpPr>
        <p:spPr>
          <a:xfrm>
            <a:off x="367138" y="2657578"/>
            <a:ext cx="30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√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CF022C61-A9BA-563D-5D37-988305E68F28}"/>
              </a:ext>
            </a:extLst>
          </p:cNvPr>
          <p:cNvSpPr txBox="1"/>
          <p:nvPr/>
        </p:nvSpPr>
        <p:spPr>
          <a:xfrm>
            <a:off x="2749152" y="2193843"/>
            <a:ext cx="30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√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558594BC-77EE-9EE9-50ED-B6145C02D062}"/>
              </a:ext>
            </a:extLst>
          </p:cNvPr>
          <p:cNvSpPr txBox="1"/>
          <p:nvPr/>
        </p:nvSpPr>
        <p:spPr>
          <a:xfrm>
            <a:off x="2738371" y="2634676"/>
            <a:ext cx="30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3579805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0D371A-1543-F730-4BC1-688A9836D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42" y="2308918"/>
            <a:ext cx="7615144" cy="44619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5643100-0974-A39C-D6B9-37C1EC40E14F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86E04E5-4780-0343-C7D6-F9C3B59499D8}"/>
              </a:ext>
            </a:extLst>
          </p:cNvPr>
          <p:cNvSpPr txBox="1"/>
          <p:nvPr/>
        </p:nvSpPr>
        <p:spPr>
          <a:xfrm>
            <a:off x="322262" y="246534"/>
            <a:ext cx="5022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Ample </a:t>
            </a:r>
            <a:r>
              <a:rPr lang="en-US" altLang="zh-CN" dirty="0"/>
              <a:t>S</a:t>
            </a:r>
            <a:r>
              <a:rPr lang="zh-CN" altLang="en-US" dirty="0"/>
              <a:t>ampling </a:t>
            </a:r>
            <a:r>
              <a:rPr lang="en-US" altLang="zh-CN" dirty="0"/>
              <a:t>R</a:t>
            </a:r>
            <a:r>
              <a:rPr lang="zh-CN" altLang="en-US" dirty="0"/>
              <a:t>ate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980ACD0-B2D8-902B-0C10-3481994B5B9E}"/>
              </a:ext>
            </a:extLst>
          </p:cNvPr>
          <p:cNvSpPr txBox="1"/>
          <p:nvPr/>
        </p:nvSpPr>
        <p:spPr>
          <a:xfrm>
            <a:off x="440285" y="892865"/>
            <a:ext cx="5655715" cy="1434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3"/>
              </a:buBlip>
              <a:defRPr sz="20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>
                <a:solidFill>
                  <a:srgbClr val="F08200"/>
                </a:solidFill>
              </a:rPr>
              <a:t>2GSa/s sampling rate for the whole series</a:t>
            </a:r>
          </a:p>
          <a:p>
            <a:r>
              <a:rPr lang="zh-CN" altLang="en-US" dirty="0"/>
              <a:t>More realistic waveform restoration</a:t>
            </a:r>
          </a:p>
          <a:p>
            <a:r>
              <a:rPr lang="zh-CN" altLang="en-US" dirty="0"/>
              <a:t>More accurate measurement parameters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DC46D82-3C4D-0DC0-7E66-EC630EA66853}"/>
              </a:ext>
            </a:extLst>
          </p:cNvPr>
          <p:cNvSpPr/>
          <p:nvPr/>
        </p:nvSpPr>
        <p:spPr>
          <a:xfrm>
            <a:off x="7542772" y="6318186"/>
            <a:ext cx="897285" cy="468000"/>
          </a:xfrm>
          <a:prstGeom prst="ellipse">
            <a:avLst/>
          </a:prstGeom>
          <a:noFill/>
          <a:ln w="38100">
            <a:solidFill>
              <a:srgbClr val="F082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5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17A09BA-8C11-44D4-2F47-0B9C5065C1FE}"/>
              </a:ext>
            </a:extLst>
          </p:cNvPr>
          <p:cNvSpPr txBox="1"/>
          <p:nvPr/>
        </p:nvSpPr>
        <p:spPr>
          <a:xfrm>
            <a:off x="322262" y="260478"/>
            <a:ext cx="44390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12-bit High Resolution 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EBD5C65-D464-D503-86DD-2255D24A8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96" y="4147230"/>
            <a:ext cx="5448804" cy="2639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D6C7AEF-1188-B29A-A488-8D262A5B1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436" y="1163394"/>
            <a:ext cx="5448802" cy="2639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文本框 2">
            <a:extLst>
              <a:ext uri="{FF2B5EF4-FFF2-40B4-BE49-F238E27FC236}">
                <a16:creationId xmlns:a16="http://schemas.microsoft.com/office/drawing/2014/main" id="{09794213-F552-AFF6-F494-04E6AD55D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598" y="5048567"/>
            <a:ext cx="906145" cy="41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800" kern="100" dirty="0">
                <a:solidFill>
                  <a:srgbClr val="F2F2F2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8-bit</a:t>
            </a:r>
            <a:endParaRPr lang="zh-CN" sz="2000" kern="100" dirty="0"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5A8C88E8-F021-1AB6-120F-739756E13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9520" y="2032000"/>
            <a:ext cx="1353966" cy="45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800" kern="100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12-bit</a:t>
            </a:r>
            <a:endParaRPr lang="zh-CN" sz="2000" kern="100" dirty="0">
              <a:solidFill>
                <a:srgbClr val="F08200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966B88F-BD8C-0303-CC60-FFD7CCCC1AFA}"/>
              </a:ext>
            </a:extLst>
          </p:cNvPr>
          <p:cNvSpPr txBox="1"/>
          <p:nvPr/>
        </p:nvSpPr>
        <p:spPr>
          <a:xfrm>
            <a:off x="0" y="1687505"/>
            <a:ext cx="6473371" cy="189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zh-CN" altLang="en-US" sz="20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More waveform details</a:t>
            </a:r>
            <a:endParaRPr lang="en-US" altLang="zh-CN" sz="20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n-US" altLang="zh-CN" sz="2000" b="0" i="0" dirty="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The waveform is displayed more clearly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n-US" altLang="zh-CN" sz="20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Accuracy is 16 times that of the traditional 8-bit oscilloscope</a:t>
            </a:r>
            <a:endParaRPr lang="zh-CN" altLang="en-US" sz="20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0" name="箭头: 圆角右 9">
            <a:extLst>
              <a:ext uri="{FF2B5EF4-FFF2-40B4-BE49-F238E27FC236}">
                <a16:creationId xmlns:a16="http://schemas.microsoft.com/office/drawing/2014/main" id="{E0379669-ECCD-2C99-D9E9-AD902EC2EFBB}"/>
              </a:ext>
            </a:extLst>
          </p:cNvPr>
          <p:cNvSpPr/>
          <p:nvPr/>
        </p:nvSpPr>
        <p:spPr>
          <a:xfrm rot="10800000" flipH="1" flipV="1">
            <a:off x="5326564" y="3182030"/>
            <a:ext cx="850900" cy="844232"/>
          </a:xfrm>
          <a:prstGeom prst="bentArrow">
            <a:avLst>
              <a:gd name="adj1" fmla="val 25000"/>
              <a:gd name="adj2" fmla="val 25752"/>
              <a:gd name="adj3" fmla="val 26504"/>
              <a:gd name="adj4" fmla="val 74286"/>
            </a:avLst>
          </a:prstGeom>
          <a:solidFill>
            <a:srgbClr val="132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CC24DEC-AD64-FEBE-F420-0B80C45D9786}"/>
              </a:ext>
            </a:extLst>
          </p:cNvPr>
          <p:cNvSpPr txBox="1"/>
          <p:nvPr/>
        </p:nvSpPr>
        <p:spPr>
          <a:xfrm>
            <a:off x="6493373" y="4519112"/>
            <a:ext cx="5698627" cy="143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4"/>
              </a:buBlip>
              <a:defRPr sz="15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sz="2000" dirty="0">
                <a:solidFill>
                  <a:srgbClr val="F08200"/>
                </a:solidFill>
              </a:rPr>
              <a:t>Measurement of small signal </a:t>
            </a:r>
          </a:p>
          <a:p>
            <a:r>
              <a:rPr lang="en-US" altLang="zh-CN" sz="2000" dirty="0">
                <a:solidFill>
                  <a:srgbClr val="F08200"/>
                </a:solidFill>
              </a:rPr>
              <a:t>Characteristic analysis of power supply </a:t>
            </a:r>
          </a:p>
          <a:p>
            <a:r>
              <a:rPr lang="en-US" altLang="zh-CN" sz="2000" dirty="0">
                <a:solidFill>
                  <a:srgbClr val="F08200"/>
                </a:solidFill>
              </a:rPr>
              <a:t>Inquiring and locating faults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E3DE99E-77B0-6B8A-B052-2BEF95E41B75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094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84BD6E2-3327-A433-3880-503DA97E9EAE}"/>
              </a:ext>
            </a:extLst>
          </p:cNvPr>
          <p:cNvSpPr txBox="1"/>
          <p:nvPr/>
        </p:nvSpPr>
        <p:spPr>
          <a:xfrm>
            <a:off x="322262" y="260478"/>
            <a:ext cx="549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Waveform Capture Rate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DD8F5B3-2B34-6552-7855-BC17162BD7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19" b="15432"/>
          <a:stretch/>
        </p:blipFill>
        <p:spPr>
          <a:xfrm>
            <a:off x="-1" y="2984169"/>
            <a:ext cx="12192000" cy="32074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2BD5E0B-A4F5-B6AB-CFBB-C9AE976D9DB8}"/>
              </a:ext>
            </a:extLst>
          </p:cNvPr>
          <p:cNvSpPr txBox="1"/>
          <p:nvPr/>
        </p:nvSpPr>
        <p:spPr>
          <a:xfrm>
            <a:off x="2929909" y="1259179"/>
            <a:ext cx="6332183" cy="1434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4"/>
              </a:buBlip>
              <a:defRPr sz="20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zh-CN" dirty="0"/>
              <a:t>Normal mode: 1</a:t>
            </a:r>
            <a:r>
              <a:rPr lang="en-US" altLang="zh-CN" dirty="0"/>
              <a:t>2</a:t>
            </a:r>
            <a:r>
              <a:rPr lang="zh-CN" altLang="zh-CN" dirty="0"/>
              <a:t>0</a:t>
            </a:r>
            <a:r>
              <a:rPr lang="en-US" altLang="zh-CN" dirty="0"/>
              <a:t>, </a:t>
            </a:r>
            <a:r>
              <a:rPr lang="zh-CN" altLang="zh-CN" dirty="0"/>
              <a:t>000 wfm/s</a:t>
            </a:r>
          </a:p>
          <a:p>
            <a:r>
              <a:rPr lang="en-US" altLang="zh-CN" dirty="0"/>
              <a:t>Sequence mode: 500, 000 wfm/s</a:t>
            </a:r>
          </a:p>
          <a:p>
            <a:r>
              <a:rPr lang="zh-CN" altLang="zh-CN" dirty="0">
                <a:solidFill>
                  <a:srgbClr val="F08200"/>
                </a:solidFill>
              </a:rPr>
              <a:t>Easily capture low probability abnormal events</a:t>
            </a:r>
            <a:endParaRPr lang="zh-CN" altLang="en-US" dirty="0">
              <a:solidFill>
                <a:srgbClr val="F082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F515092-329B-8181-148B-2F49AF7CE0C7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960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88D23D3-D82F-A3C2-3403-DDD67BD3B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3031"/>
            <a:ext cx="12192000" cy="40177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6301816-2700-FC9A-3440-09E1A32293C8}"/>
              </a:ext>
            </a:extLst>
          </p:cNvPr>
          <p:cNvSpPr txBox="1"/>
          <p:nvPr/>
        </p:nvSpPr>
        <p:spPr>
          <a:xfrm>
            <a:off x="174126" y="279112"/>
            <a:ext cx="3081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Memory Depth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41F9CB2-5F30-D9CF-1490-70A213CA391B}"/>
              </a:ext>
            </a:extLst>
          </p:cNvPr>
          <p:cNvSpPr txBox="1"/>
          <p:nvPr/>
        </p:nvSpPr>
        <p:spPr>
          <a:xfrm>
            <a:off x="1001797" y="1017980"/>
            <a:ext cx="3865161" cy="972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zh-CN" altLang="en-US" sz="2000" kern="100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100 Mpts/ch </a:t>
            </a:r>
            <a:endParaRPr lang="en-US" altLang="zh-CN" sz="2000" kern="100" dirty="0">
              <a:solidFill>
                <a:srgbClr val="F08200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zh-CN" altLang="en-US" sz="20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Zoom  (vertical+horizontal)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E544DD1-A42D-1009-666D-536268025B2F}"/>
              </a:ext>
            </a:extLst>
          </p:cNvPr>
          <p:cNvSpPr txBox="1"/>
          <p:nvPr/>
        </p:nvSpPr>
        <p:spPr>
          <a:xfrm>
            <a:off x="5720785" y="1029023"/>
            <a:ext cx="5844870" cy="972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zh-CN" altLang="en-US" sz="2000" kern="100" dirty="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Long</a:t>
            </a:r>
            <a:r>
              <a:rPr lang="zh-CN" altLang="en-US" sz="2000" kern="1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 </a:t>
            </a:r>
            <a:r>
              <a:rPr lang="en-US" altLang="zh-CN" sz="2000" kern="1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time</a:t>
            </a:r>
            <a:r>
              <a:rPr lang="zh-CN" altLang="en-US" sz="2000" kern="100" dirty="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 observation</a:t>
            </a:r>
            <a:endParaRPr lang="en-US" altLang="zh-CN" sz="2000" kern="100" dirty="0"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n-US" altLang="zh-CN" sz="2000" kern="1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Give consideration to the whole and details</a:t>
            </a:r>
            <a:endParaRPr lang="zh-CN" altLang="en-US" sz="2000" kern="1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080F91F-2646-11A0-4C41-6C2C4C6D27ED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692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AC37F44-AF80-76DA-5962-EDD2BD88F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0" r="8887"/>
          <a:stretch/>
        </p:blipFill>
        <p:spPr>
          <a:xfrm>
            <a:off x="2853194" y="2886406"/>
            <a:ext cx="6485613" cy="38542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3ABAA47-CE78-3D28-B20E-41B909F04764}"/>
              </a:ext>
            </a:extLst>
          </p:cNvPr>
          <p:cNvSpPr txBox="1"/>
          <p:nvPr/>
        </p:nvSpPr>
        <p:spPr>
          <a:xfrm>
            <a:off x="254135" y="260478"/>
            <a:ext cx="2694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Noise Floor</a:t>
            </a:r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0C27843-7EB2-DB85-8267-D830BA743F94}"/>
              </a:ext>
            </a:extLst>
          </p:cNvPr>
          <p:cNvCxnSpPr>
            <a:cxnSpLocks/>
          </p:cNvCxnSpPr>
          <p:nvPr/>
        </p:nvCxnSpPr>
        <p:spPr>
          <a:xfrm>
            <a:off x="2853194" y="4441974"/>
            <a:ext cx="6485613" cy="0"/>
          </a:xfrm>
          <a:prstGeom prst="line">
            <a:avLst/>
          </a:prstGeom>
          <a:ln w="57150">
            <a:solidFill>
              <a:srgbClr val="F08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0CC966E7-8D8D-6474-05C2-0F1D7316699D}"/>
              </a:ext>
            </a:extLst>
          </p:cNvPr>
          <p:cNvSpPr txBox="1"/>
          <p:nvPr/>
        </p:nvSpPr>
        <p:spPr>
          <a:xfrm>
            <a:off x="5128736" y="3983651"/>
            <a:ext cx="209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62 μVrms</a:t>
            </a:r>
            <a:endParaRPr lang="zh-CN" altLang="en-US" sz="2400" dirty="0">
              <a:solidFill>
                <a:srgbClr val="F082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6268645-616D-5AED-14AD-FEA9C056799F}"/>
              </a:ext>
            </a:extLst>
          </p:cNvPr>
          <p:cNvSpPr txBox="1"/>
          <p:nvPr/>
        </p:nvSpPr>
        <p:spPr>
          <a:xfrm>
            <a:off x="254135" y="1274249"/>
            <a:ext cx="7967577" cy="143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2000" b="0" i="0" dirty="0">
                <a:solidFill>
                  <a:srgbClr val="333333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Conducive to small signal measurement 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2000" b="0" i="0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The measurement result is more accurate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altLang="zh-CN" sz="2000" b="0" i="0" dirty="0">
                <a:solidFill>
                  <a:srgbClr val="333333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Power integrity measurement results are as low as millivolts</a:t>
            </a:r>
            <a:endParaRPr lang="zh-CN" altLang="en-US" sz="2000" dirty="0">
              <a:solidFill>
                <a:srgbClr val="F082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2534DCB-D91D-67CE-3EED-0114722703C2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719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F7354E2-9773-2CF7-3AC6-EFC36719D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t="27335" r="27604" b="32222"/>
          <a:stretch/>
        </p:blipFill>
        <p:spPr>
          <a:xfrm>
            <a:off x="0" y="3086101"/>
            <a:ext cx="12192000" cy="3771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00852A6-968D-859E-B433-DDCDBFAB752A}"/>
              </a:ext>
            </a:extLst>
          </p:cNvPr>
          <p:cNvSpPr txBox="1"/>
          <p:nvPr/>
        </p:nvSpPr>
        <p:spPr>
          <a:xfrm>
            <a:off x="322262" y="260478"/>
            <a:ext cx="7497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Color Temperature Display Mode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DA84209-AF44-5838-E2E3-380EF2F7D053}"/>
              </a:ext>
            </a:extLst>
          </p:cNvPr>
          <p:cNvSpPr txBox="1"/>
          <p:nvPr/>
        </p:nvSpPr>
        <p:spPr>
          <a:xfrm>
            <a:off x="133350" y="972406"/>
            <a:ext cx="7639050" cy="185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Blip>
                <a:blip r:embed="rId4"/>
              </a:buBlip>
            </a:pPr>
            <a:r>
              <a:rPr lang="zh-CN" altLang="en-US" sz="20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Easily display the probability of waveform occurrence</a:t>
            </a:r>
            <a:endParaRPr lang="en-US" altLang="zh-CN" sz="2000" dirty="0">
              <a:solidFill>
                <a:srgbClr val="F082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The </a:t>
            </a:r>
            <a:r>
              <a:rPr lang="en-US" altLang="zh-CN" sz="20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higher</a:t>
            </a:r>
            <a:r>
              <a:rPr lang="zh-CN" altLang="en-US" sz="20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 the frequency, the warmer the color</a:t>
            </a:r>
            <a:endParaRPr lang="en-US" altLang="zh-CN" sz="20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The </a:t>
            </a:r>
            <a:r>
              <a:rPr lang="en-US" altLang="zh-CN" sz="20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lower</a:t>
            </a:r>
            <a:r>
              <a:rPr lang="zh-CN" altLang="en-US" sz="20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 the frequency, the colder the color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1B0082F-AB32-7FB3-3335-A55774F29E8F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075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4503E80-1634-D3E5-4E1B-9F407A32FBE7}"/>
              </a:ext>
            </a:extLst>
          </p:cNvPr>
          <p:cNvSpPr txBox="1"/>
          <p:nvPr/>
        </p:nvSpPr>
        <p:spPr>
          <a:xfrm>
            <a:off x="322262" y="260478"/>
            <a:ext cx="7204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Sequence Mode &amp; History Mode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48100CD-132B-7EDA-E2BD-B43E97C8D663}"/>
              </a:ext>
            </a:extLst>
          </p:cNvPr>
          <p:cNvSpPr txBox="1"/>
          <p:nvPr/>
        </p:nvSpPr>
        <p:spPr>
          <a:xfrm>
            <a:off x="-1" y="992776"/>
            <a:ext cx="9886951" cy="281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0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Divide the memory length into multiple segments (up to </a:t>
            </a:r>
            <a:r>
              <a:rPr lang="en-US" altLang="zh-CN" sz="20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80,000</a:t>
            </a:r>
            <a:r>
              <a:rPr lang="en-US" altLang="zh-CN" sz="20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)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000" kern="1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The interval between segments can be </a:t>
            </a:r>
            <a:r>
              <a:rPr lang="zh-CN" altLang="en-US" sz="2000" kern="1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as small as </a:t>
            </a:r>
            <a:r>
              <a:rPr lang="zh-CN" altLang="en-US" sz="20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2μs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0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All waveforms that satisfy the trigger conditions are mapped to the display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000" kern="1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List displays the frame index and time label for each frame</a:t>
            </a: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en-US" altLang="zh-CN" sz="2000" kern="1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All of the segments can be played back using the History Mode</a:t>
            </a:r>
            <a:endParaRPr lang="en-US" altLang="zh-CN" sz="2000" i="0" dirty="0">
              <a:solidFill>
                <a:srgbClr val="333333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endParaRPr lang="en-US" altLang="zh-CN" sz="2000" kern="1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7B4E43-BB87-03C5-72C3-E8CDFACF33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40" y="3429000"/>
            <a:ext cx="5763260" cy="3377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BA29DB-9536-DC24-6AEC-1EA389A61D45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1" y="3429000"/>
            <a:ext cx="5885994" cy="3377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757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189851D2-0C10-AAD1-725A-7B107A7EC25C}"/>
              </a:ext>
            </a:extLst>
          </p:cNvPr>
          <p:cNvSpPr/>
          <p:nvPr/>
        </p:nvSpPr>
        <p:spPr>
          <a:xfrm>
            <a:off x="356615" y="1854292"/>
            <a:ext cx="1260000" cy="1260000"/>
          </a:xfrm>
          <a:prstGeom prst="roundRect">
            <a:avLst/>
          </a:prstGeom>
          <a:solidFill>
            <a:srgbClr val="13253B"/>
          </a:solidFill>
          <a:ln>
            <a:solidFill>
              <a:srgbClr val="132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1</a:t>
            </a:r>
            <a:endParaRPr lang="zh-CN" altLang="en-US" sz="44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6367CA75-99F8-3476-045C-4545DE8DE755}"/>
              </a:ext>
            </a:extLst>
          </p:cNvPr>
          <p:cNvSpPr/>
          <p:nvPr/>
        </p:nvSpPr>
        <p:spPr>
          <a:xfrm>
            <a:off x="1222562" y="3018882"/>
            <a:ext cx="1260000" cy="1260000"/>
          </a:xfrm>
          <a:prstGeom prst="roundRect">
            <a:avLst/>
          </a:prstGeom>
          <a:solidFill>
            <a:srgbClr val="13253B"/>
          </a:solidFill>
          <a:ln>
            <a:solidFill>
              <a:srgbClr val="132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2</a:t>
            </a:r>
            <a:endParaRPr lang="zh-CN" altLang="en-US" sz="44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63590AE7-F0DC-BA93-F802-48BB906183E8}"/>
              </a:ext>
            </a:extLst>
          </p:cNvPr>
          <p:cNvSpPr/>
          <p:nvPr/>
        </p:nvSpPr>
        <p:spPr>
          <a:xfrm>
            <a:off x="1889066" y="4232894"/>
            <a:ext cx="1260000" cy="1260000"/>
          </a:xfrm>
          <a:prstGeom prst="roundRect">
            <a:avLst/>
          </a:prstGeom>
          <a:solidFill>
            <a:srgbClr val="13253B"/>
          </a:solidFill>
          <a:ln>
            <a:solidFill>
              <a:srgbClr val="132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3</a:t>
            </a:r>
            <a:endParaRPr lang="zh-CN" altLang="en-US" sz="44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88552F9-F185-2ED4-8A9E-1EDA16026757}"/>
              </a:ext>
            </a:extLst>
          </p:cNvPr>
          <p:cNvSpPr/>
          <p:nvPr/>
        </p:nvSpPr>
        <p:spPr>
          <a:xfrm>
            <a:off x="2557703" y="5474187"/>
            <a:ext cx="1260000" cy="1260000"/>
          </a:xfrm>
          <a:prstGeom prst="roundRect">
            <a:avLst/>
          </a:prstGeom>
          <a:solidFill>
            <a:srgbClr val="13253B"/>
          </a:solidFill>
          <a:ln>
            <a:solidFill>
              <a:srgbClr val="1325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4</a:t>
            </a:r>
            <a:endParaRPr lang="zh-CN" altLang="en-US" sz="44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F657C12-0634-5D6F-5632-5DA03321FAF7}"/>
              </a:ext>
            </a:extLst>
          </p:cNvPr>
          <p:cNvSpPr txBox="1"/>
          <p:nvPr/>
        </p:nvSpPr>
        <p:spPr>
          <a:xfrm>
            <a:off x="7247563" y="673948"/>
            <a:ext cx="4587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altLang="zh-CN" sz="2800" b="1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</a:br>
            <a:r>
              <a:rPr lang="en-US" altLang="zh-CN" sz="2800" b="1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Satisfy different needs !</a:t>
            </a:r>
            <a:endParaRPr lang="zh-CN" altLang="en-US" sz="2700" b="1" dirty="0">
              <a:solidFill>
                <a:srgbClr val="F082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1EC4594-A6B1-2348-7700-E8DAD3FC6DA5}"/>
              </a:ext>
            </a:extLst>
          </p:cNvPr>
          <p:cNvCxnSpPr>
            <a:cxnSpLocks/>
          </p:cNvCxnSpPr>
          <p:nvPr/>
        </p:nvCxnSpPr>
        <p:spPr>
          <a:xfrm flipV="1">
            <a:off x="2283103" y="3627383"/>
            <a:ext cx="2808000" cy="12143"/>
          </a:xfrm>
          <a:prstGeom prst="line">
            <a:avLst/>
          </a:prstGeom>
          <a:ln>
            <a:solidFill>
              <a:srgbClr val="132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1D13334-0018-B731-4957-9251FECF6CC1}"/>
              </a:ext>
            </a:extLst>
          </p:cNvPr>
          <p:cNvCxnSpPr>
            <a:cxnSpLocks/>
          </p:cNvCxnSpPr>
          <p:nvPr/>
        </p:nvCxnSpPr>
        <p:spPr>
          <a:xfrm>
            <a:off x="2999945" y="4868854"/>
            <a:ext cx="2628000" cy="0"/>
          </a:xfrm>
          <a:prstGeom prst="line">
            <a:avLst/>
          </a:prstGeom>
          <a:ln>
            <a:solidFill>
              <a:srgbClr val="132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B5E7B584-7D7B-1085-BA1B-DA0E66361017}"/>
              </a:ext>
            </a:extLst>
          </p:cNvPr>
          <p:cNvSpPr txBox="1"/>
          <p:nvPr/>
        </p:nvSpPr>
        <p:spPr>
          <a:xfrm>
            <a:off x="4583239" y="1725045"/>
            <a:ext cx="4859022" cy="758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High bandwidth oscilloscope</a:t>
            </a:r>
            <a:endParaRPr lang="en-US" altLang="zh-CN" sz="24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b="0" i="0" dirty="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Meet more test scenarios，</a:t>
            </a:r>
            <a:r>
              <a:rPr lang="en-US" altLang="zh-CN" sz="1200" b="0" i="0" dirty="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such ac eye diagram, jitter analysis</a:t>
            </a:r>
            <a:r>
              <a:rPr lang="zh-CN" altLang="en-US" sz="1200" b="0" i="0" dirty="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 </a:t>
            </a:r>
            <a:endParaRPr lang="en-US" altLang="zh-CN" sz="16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E17273B-EE1F-33B2-B2D3-785A68D22246}"/>
              </a:ext>
            </a:extLst>
          </p:cNvPr>
          <p:cNvSpPr txBox="1"/>
          <p:nvPr/>
        </p:nvSpPr>
        <p:spPr>
          <a:xfrm>
            <a:off x="5060119" y="3018882"/>
            <a:ext cx="5404681" cy="75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Compact oscilloscope</a:t>
            </a:r>
            <a:endParaRPr lang="en-US" altLang="zh-CN" sz="24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i="0" dirty="0">
                <a:solidFill>
                  <a:srgbClr val="333333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Save space and can be used for machine diagnosis and automatic test</a:t>
            </a:r>
            <a:endParaRPr lang="zh-CN" altLang="en-US" sz="16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AC09317-9186-4768-6B7F-F59D80DE1CFC}"/>
              </a:ext>
            </a:extLst>
          </p:cNvPr>
          <p:cNvSpPr txBox="1"/>
          <p:nvPr/>
        </p:nvSpPr>
        <p:spPr>
          <a:xfrm>
            <a:off x="5627945" y="4195879"/>
            <a:ext cx="6564055" cy="1034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Hand-held </a:t>
            </a:r>
            <a:r>
              <a:rPr lang="zh-CN" altLang="en-US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oscilloscope</a:t>
            </a:r>
            <a:endParaRPr lang="en-US" altLang="zh-CN" dirty="0">
              <a:solidFill>
                <a:srgbClr val="F082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i="0" dirty="0">
                <a:solidFill>
                  <a:srgbClr val="333333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Portable design, which can be used for field testing, research and development, production and maintenance</a:t>
            </a:r>
            <a:endParaRPr lang="en-US" altLang="zh-CN" sz="16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D2C36C86-A618-9ED8-4139-DE820D91B3C3}"/>
              </a:ext>
            </a:extLst>
          </p:cNvPr>
          <p:cNvCxnSpPr>
            <a:cxnSpLocks/>
          </p:cNvCxnSpPr>
          <p:nvPr/>
        </p:nvCxnSpPr>
        <p:spPr>
          <a:xfrm>
            <a:off x="1461535" y="2352865"/>
            <a:ext cx="3168000" cy="0"/>
          </a:xfrm>
          <a:prstGeom prst="line">
            <a:avLst/>
          </a:prstGeom>
          <a:ln>
            <a:solidFill>
              <a:srgbClr val="132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B05EF7CA-44BF-2538-0AE4-D59B0A3132E7}"/>
              </a:ext>
            </a:extLst>
          </p:cNvPr>
          <p:cNvSpPr txBox="1"/>
          <p:nvPr/>
        </p:nvSpPr>
        <p:spPr>
          <a:xfrm>
            <a:off x="6488569" y="5418092"/>
            <a:ext cx="5456688" cy="1034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High precision oscilloscope</a:t>
            </a:r>
            <a:endParaRPr lang="en-US" altLang="zh-CN" sz="24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0" i="0" dirty="0">
                <a:solidFill>
                  <a:srgbClr val="333333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An analytical tool for power supply design, automotive electronic systems and embedded systems</a:t>
            </a:r>
            <a:endParaRPr lang="en-US" altLang="zh-CN" sz="16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8F91F432-D523-83B0-0CFB-3989A10BD658}"/>
              </a:ext>
            </a:extLst>
          </p:cNvPr>
          <p:cNvCxnSpPr/>
          <p:nvPr/>
        </p:nvCxnSpPr>
        <p:spPr>
          <a:xfrm>
            <a:off x="3413836" y="6081528"/>
            <a:ext cx="3168000" cy="6286"/>
          </a:xfrm>
          <a:prstGeom prst="line">
            <a:avLst/>
          </a:prstGeom>
          <a:ln>
            <a:solidFill>
              <a:srgbClr val="132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68DDBFFA-1157-72D9-E9E4-30362FB5A684}"/>
              </a:ext>
            </a:extLst>
          </p:cNvPr>
          <p:cNvSpPr txBox="1"/>
          <p:nvPr/>
        </p:nvSpPr>
        <p:spPr>
          <a:xfrm>
            <a:off x="356615" y="284301"/>
            <a:ext cx="6067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333333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Various oscilloscope </a:t>
            </a:r>
            <a:r>
              <a:rPr lang="en-US" altLang="zh-CN" sz="3600" b="0" i="0" dirty="0">
                <a:solidFill>
                  <a:srgbClr val="333333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types</a:t>
            </a:r>
            <a:endParaRPr lang="zh-CN" altLang="en-US" sz="3200" dirty="0">
              <a:solidFill>
                <a:srgbClr val="13253B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048241D-BED7-C28D-2EED-9DDBE413D2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49" y="2657441"/>
            <a:ext cx="1523191" cy="10158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B7D997-10F5-2CC7-D05A-CC52C389D7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779" y="3728988"/>
            <a:ext cx="946289" cy="11277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883D4A-5537-E6B9-F5E5-13861A2767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03" y="4904109"/>
            <a:ext cx="1935679" cy="129045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6C87B35-AA98-2770-1A26-9CDFDE9904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53" y="1259843"/>
            <a:ext cx="1716548" cy="114436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C366E85-9896-7376-3425-011247CAF6D5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4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A519166-C76A-2F61-9B12-ED3E8B352227}"/>
              </a:ext>
            </a:extLst>
          </p:cNvPr>
          <p:cNvSpPr txBox="1"/>
          <p:nvPr/>
        </p:nvSpPr>
        <p:spPr>
          <a:xfrm>
            <a:off x="322262" y="260478"/>
            <a:ext cx="5362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Search and </a:t>
            </a:r>
            <a:r>
              <a:rPr lang="en-US" altLang="zh-CN" dirty="0"/>
              <a:t>N</a:t>
            </a:r>
            <a:r>
              <a:rPr lang="zh-CN" altLang="en-US" dirty="0"/>
              <a:t>avigat</a:t>
            </a:r>
            <a:r>
              <a:rPr lang="en-US" altLang="zh-CN" dirty="0"/>
              <a:t>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A2E171-E674-079F-C322-D71923F0A1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6"/>
          <a:stretch/>
        </p:blipFill>
        <p:spPr>
          <a:xfrm>
            <a:off x="4551773" y="1062339"/>
            <a:ext cx="7583075" cy="3967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6CFE2AD-31B1-7358-25CC-4A529E956F0B}"/>
              </a:ext>
            </a:extLst>
          </p:cNvPr>
          <p:cNvSpPr txBox="1"/>
          <p:nvPr/>
        </p:nvSpPr>
        <p:spPr>
          <a:xfrm>
            <a:off x="1" y="1636498"/>
            <a:ext cx="4686299" cy="281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algn="ctr">
              <a:lnSpc>
                <a:spcPct val="150000"/>
              </a:lnSpc>
              <a:buBlip>
                <a:blip r:embed="rId3"/>
              </a:buBlip>
              <a:defRPr sz="2000" kern="1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algn="l"/>
            <a:r>
              <a:rPr lang="zh-CN" altLang="en-US" dirty="0"/>
              <a:t>Search </a:t>
            </a:r>
            <a:r>
              <a:rPr lang="en-US" altLang="zh-CN" dirty="0"/>
              <a:t>mode</a:t>
            </a:r>
            <a:r>
              <a:rPr lang="zh-CN" altLang="en-US" dirty="0"/>
              <a:t>: </a:t>
            </a:r>
            <a:endParaRPr lang="en-US" altLang="zh-CN" dirty="0"/>
          </a:p>
          <a:p>
            <a:pPr marL="0" indent="0" algn="l">
              <a:buNone/>
            </a:pPr>
            <a:r>
              <a:rPr lang="en-US" altLang="zh-CN" dirty="0"/>
              <a:t>    E</a:t>
            </a:r>
            <a:r>
              <a:rPr lang="zh-CN" altLang="en-US" dirty="0"/>
              <a:t>dge</a:t>
            </a:r>
            <a:r>
              <a:rPr lang="en-US" altLang="zh-CN" dirty="0"/>
              <a:t>, S</a:t>
            </a:r>
            <a:r>
              <a:rPr lang="zh-CN" altLang="en-US" dirty="0"/>
              <a:t>lope</a:t>
            </a:r>
            <a:r>
              <a:rPr lang="en-US" altLang="zh-CN" dirty="0"/>
              <a:t>, P</a:t>
            </a:r>
            <a:r>
              <a:rPr lang="zh-CN" altLang="en-US" dirty="0"/>
              <a:t>ulse</a:t>
            </a:r>
            <a:r>
              <a:rPr lang="en-US" altLang="zh-CN" dirty="0"/>
              <a:t>, I</a:t>
            </a:r>
            <a:r>
              <a:rPr lang="zh-CN" altLang="en-US" dirty="0"/>
              <a:t>nterval</a:t>
            </a:r>
            <a:r>
              <a:rPr lang="en-US" altLang="zh-CN" dirty="0"/>
              <a:t>, Runt</a:t>
            </a:r>
          </a:p>
          <a:p>
            <a:pPr algn="l"/>
            <a:r>
              <a:rPr lang="en-US" altLang="zh-CN" sz="2000" kern="100" dirty="0">
                <a:effectLst/>
              </a:rPr>
              <a:t>Total number of events</a:t>
            </a:r>
          </a:p>
          <a:p>
            <a:pPr algn="l"/>
            <a:r>
              <a:rPr lang="en-US" altLang="zh-CN" sz="2000" kern="100" dirty="0">
                <a:effectLst/>
              </a:rPr>
              <a:t>White triangle indicators</a:t>
            </a:r>
            <a:endParaRPr lang="en-US" altLang="zh-CN" dirty="0"/>
          </a:p>
          <a:p>
            <a:pPr algn="l"/>
            <a:endParaRPr lang="en-US" altLang="zh-CN" dirty="0"/>
          </a:p>
          <a:p>
            <a:pPr algn="l"/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8E3E698-1CE5-8380-CC93-6998423C3C0E}"/>
              </a:ext>
            </a:extLst>
          </p:cNvPr>
          <p:cNvSpPr txBox="1"/>
          <p:nvPr/>
        </p:nvSpPr>
        <p:spPr>
          <a:xfrm>
            <a:off x="4959145" y="5123801"/>
            <a:ext cx="6609502" cy="1972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 algn="ctr">
              <a:lnSpc>
                <a:spcPct val="150000"/>
              </a:lnSpc>
              <a:buBlip>
                <a:blip r:embed="rId3"/>
              </a:buBlip>
              <a:defRPr sz="2000" kern="1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algn="l"/>
            <a:r>
              <a:rPr lang="zh-CN" altLang="en-US" dirty="0"/>
              <a:t>Event list </a:t>
            </a:r>
            <a:endParaRPr lang="en-US" altLang="zh-CN" dirty="0"/>
          </a:p>
          <a:p>
            <a:pPr algn="just">
              <a:spcAft>
                <a:spcPts val="600"/>
              </a:spcAft>
            </a:pPr>
            <a:r>
              <a:rPr lang="zh-CN" altLang="en-US" dirty="0"/>
              <a:t>Navigat</a:t>
            </a:r>
            <a:r>
              <a:rPr lang="en-US" altLang="zh-CN" dirty="0"/>
              <a:t>e</a:t>
            </a:r>
            <a:r>
              <a:rPr lang="zh-CN" altLang="en-US" dirty="0"/>
              <a:t> type: </a:t>
            </a:r>
            <a:r>
              <a:rPr lang="en-US" altLang="zh-CN" dirty="0">
                <a:effectLst/>
              </a:rPr>
              <a:t>Search Event, Time, History Frame</a:t>
            </a:r>
            <a:endParaRPr lang="zh-CN" altLang="zh-CN" dirty="0">
              <a:effectLst/>
            </a:endParaRPr>
          </a:p>
          <a:p>
            <a:pPr algn="l"/>
            <a:r>
              <a:rPr lang="zh-CN" altLang="en-US" dirty="0">
                <a:solidFill>
                  <a:srgbClr val="F08200"/>
                </a:solidFill>
              </a:rPr>
              <a:t>Quickly locate the event of interest</a:t>
            </a:r>
            <a:endParaRPr lang="en-US" altLang="zh-CN" dirty="0">
              <a:solidFill>
                <a:srgbClr val="F08200"/>
              </a:solidFill>
            </a:endParaRPr>
          </a:p>
          <a:p>
            <a:pPr algn="l"/>
            <a:endParaRPr lang="en-US" altLang="zh-CN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B7C80F-16EA-8EB3-3AC2-F45F6FB17F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730"/>
          <a:stretch/>
        </p:blipFill>
        <p:spPr>
          <a:xfrm>
            <a:off x="1676960" y="4098609"/>
            <a:ext cx="1885950" cy="2705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4CEF6D23-3925-048B-59B7-A889236DADC9}"/>
              </a:ext>
            </a:extLst>
          </p:cNvPr>
          <p:cNvSpPr/>
          <p:nvPr/>
        </p:nvSpPr>
        <p:spPr>
          <a:xfrm>
            <a:off x="9690887" y="4577096"/>
            <a:ext cx="930174" cy="452730"/>
          </a:xfrm>
          <a:prstGeom prst="ellipse">
            <a:avLst/>
          </a:prstGeom>
          <a:noFill/>
          <a:ln w="38100">
            <a:solidFill>
              <a:srgbClr val="F082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82728CA-8495-EB6F-C215-08B471CD9839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304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BD947F47-30DD-F22D-0307-6A547233BC49}"/>
              </a:ext>
            </a:extLst>
          </p:cNvPr>
          <p:cNvSpPr txBox="1"/>
          <p:nvPr/>
        </p:nvSpPr>
        <p:spPr>
          <a:xfrm>
            <a:off x="322263" y="1101714"/>
            <a:ext cx="6494464" cy="235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algn="ctr">
              <a:lnSpc>
                <a:spcPct val="150000"/>
              </a:lnSpc>
              <a:buBlip>
                <a:blip r:embed="rId2"/>
              </a:buBlip>
              <a:defRPr sz="2000" kern="1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algn="l"/>
            <a:r>
              <a:rPr lang="zh-CN" altLang="en-US" dirty="0">
                <a:solidFill>
                  <a:srgbClr val="F08200"/>
                </a:solidFill>
              </a:rPr>
              <a:t>standard: IIC, SPI, UART, CAN</a:t>
            </a:r>
            <a:r>
              <a:rPr lang="en-US" altLang="zh-CN" dirty="0">
                <a:solidFill>
                  <a:srgbClr val="F08200"/>
                </a:solidFill>
              </a:rPr>
              <a:t>,</a:t>
            </a:r>
            <a:r>
              <a:rPr lang="zh-CN" altLang="en-US" dirty="0">
                <a:solidFill>
                  <a:srgbClr val="F08200"/>
                </a:solidFill>
              </a:rPr>
              <a:t> LIN</a:t>
            </a:r>
            <a:r>
              <a:rPr lang="en-US" altLang="zh-CN" dirty="0">
                <a:solidFill>
                  <a:srgbClr val="F08200"/>
                </a:solidFill>
              </a:rPr>
              <a:t>,</a:t>
            </a:r>
          </a:p>
          <a:p>
            <a:pPr marL="0" indent="0" algn="l">
              <a:buNone/>
            </a:pPr>
            <a:r>
              <a:rPr lang="en-US" altLang="zh-CN" dirty="0">
                <a:solidFill>
                  <a:srgbClr val="F08200"/>
                </a:solidFill>
              </a:rPr>
              <a:t>     CAN FD(decode only) , FlexRay(decode only) </a:t>
            </a:r>
            <a:endParaRPr lang="zh-CN" altLang="en-US" dirty="0">
              <a:solidFill>
                <a:srgbClr val="F08200"/>
              </a:solidFill>
            </a:endParaRPr>
          </a:p>
          <a:p>
            <a:pPr algn="l"/>
            <a:r>
              <a:rPr lang="zh-CN" altLang="en-US" dirty="0">
                <a:solidFill>
                  <a:srgbClr val="13253B"/>
                </a:solidFill>
              </a:rPr>
              <a:t>Stabilize waveform and isolate related signal events accurately</a:t>
            </a:r>
            <a:endParaRPr lang="en-US" altLang="zh-CN" dirty="0">
              <a:solidFill>
                <a:srgbClr val="13253B"/>
              </a:solidFill>
            </a:endParaRPr>
          </a:p>
          <a:p>
            <a:pPr algn="l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BF96270-5511-9DB5-4F6C-A8D46EC49C18}"/>
              </a:ext>
            </a:extLst>
          </p:cNvPr>
          <p:cNvSpPr txBox="1"/>
          <p:nvPr/>
        </p:nvSpPr>
        <p:spPr>
          <a:xfrm>
            <a:off x="6238875" y="4232931"/>
            <a:ext cx="6016391" cy="1895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2"/>
              </a:buBlip>
              <a:defRPr sz="2000" kern="1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Two buses can be decoded at the same time </a:t>
            </a:r>
          </a:p>
          <a:p>
            <a:r>
              <a:rPr lang="zh-CN" altLang="en-US" dirty="0"/>
              <a:t>Display: decod</a:t>
            </a:r>
            <a:r>
              <a:rPr lang="en-US" altLang="zh-CN" dirty="0"/>
              <a:t>e</a:t>
            </a:r>
            <a:r>
              <a:rPr lang="zh-CN" altLang="en-US" dirty="0"/>
              <a:t> result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              original waveforms</a:t>
            </a:r>
          </a:p>
          <a:p>
            <a:pPr marL="0" indent="0">
              <a:buNone/>
            </a:pPr>
            <a:r>
              <a:rPr lang="en-US" altLang="zh-CN" dirty="0"/>
              <a:t>                     decode result of multiple frames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4BBEDE-C8BD-5BE7-488D-C0EA7C25F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4" t="11723" r="18262" b="34111"/>
          <a:stretch/>
        </p:blipFill>
        <p:spPr>
          <a:xfrm>
            <a:off x="6675320" y="650522"/>
            <a:ext cx="5143500" cy="3095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E144AA4-6B0E-98ED-76E9-F4F9436EC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" y="3148952"/>
            <a:ext cx="6210956" cy="3639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DF59224-7DFE-BEF8-9620-E6C1997BDDDC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2D28B06-3BDF-F188-57BE-8CA1948ADF5A}"/>
              </a:ext>
            </a:extLst>
          </p:cNvPr>
          <p:cNvSpPr txBox="1"/>
          <p:nvPr/>
        </p:nvSpPr>
        <p:spPr>
          <a:xfrm>
            <a:off x="310937" y="251802"/>
            <a:ext cx="4617995" cy="669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Serial Trigger and Decode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14831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5CA9C7-D0B6-E9A7-3A0B-6946F85EA22E}"/>
              </a:ext>
            </a:extLst>
          </p:cNvPr>
          <p:cNvSpPr txBox="1"/>
          <p:nvPr/>
        </p:nvSpPr>
        <p:spPr>
          <a:xfrm>
            <a:off x="322262" y="260478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FFT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958E74C-9A60-35C3-042C-4241D8F1C977}"/>
              </a:ext>
            </a:extLst>
          </p:cNvPr>
          <p:cNvSpPr txBox="1"/>
          <p:nvPr/>
        </p:nvSpPr>
        <p:spPr>
          <a:xfrm>
            <a:off x="-28891" y="1648566"/>
            <a:ext cx="4942379" cy="3003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 algn="ctr">
              <a:lnSpc>
                <a:spcPct val="150000"/>
              </a:lnSpc>
              <a:buBlip>
                <a:blip r:embed="rId2"/>
              </a:buBlip>
              <a:defRPr sz="2000" kern="1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algn="l"/>
            <a:r>
              <a:rPr lang="en-US" altLang="zh-CN" dirty="0">
                <a:solidFill>
                  <a:srgbClr val="F08200"/>
                </a:solidFill>
              </a:rPr>
              <a:t>2 Mpts</a:t>
            </a:r>
          </a:p>
          <a:p>
            <a:pPr algn="l"/>
            <a:r>
              <a:rPr lang="en-US" altLang="zh-CN" kern="100" dirty="0">
                <a:effectLst/>
              </a:rPr>
              <a:t>3 display modes </a:t>
            </a:r>
          </a:p>
          <a:p>
            <a:pPr lvl="1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Split</a:t>
            </a:r>
          </a:p>
          <a:p>
            <a:pPr lvl="1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Full Screen</a:t>
            </a:r>
          </a:p>
          <a:p>
            <a:pPr lvl="1">
              <a:lnSpc>
                <a:spcPct val="150000"/>
              </a:lnSpc>
            </a:pPr>
            <a:r>
              <a:rPr lang="en-US" altLang="zh-CN" sz="1600" kern="100" dirty="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Exclusive</a:t>
            </a:r>
          </a:p>
          <a:p>
            <a:pPr algn="l"/>
            <a:r>
              <a:rPr lang="en-US" altLang="zh-CN" dirty="0"/>
              <a:t>Peaks and Markers </a:t>
            </a:r>
          </a:p>
          <a:p>
            <a:pPr algn="l"/>
            <a:r>
              <a:rPr lang="en-US" altLang="zh-CN" b="0" i="0" dirty="0">
                <a:solidFill>
                  <a:srgbClr val="F08200"/>
                </a:solidFill>
                <a:effectLst/>
              </a:rPr>
              <a:t>Analyze signal in frequency domain</a:t>
            </a:r>
            <a:endParaRPr lang="zh-CN" altLang="en-US" dirty="0">
              <a:solidFill>
                <a:srgbClr val="F082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52518C-83B9-3F80-4734-843EA9784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54" y="906809"/>
            <a:ext cx="7343146" cy="4302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9B732A0-3C52-0513-D8E5-78FEE6CC8EEB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83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B44AB78-EBE3-512A-0228-C0AAFD530E80}"/>
              </a:ext>
            </a:extLst>
          </p:cNvPr>
          <p:cNvSpPr txBox="1"/>
          <p:nvPr/>
        </p:nvSpPr>
        <p:spPr>
          <a:xfrm>
            <a:off x="322262" y="260478"/>
            <a:ext cx="3813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Measurement: 66 parameters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3C3DDD4-84BF-8FBE-1D57-04E90DD86DBB}"/>
              </a:ext>
            </a:extLst>
          </p:cNvPr>
          <p:cNvSpPr txBox="1"/>
          <p:nvPr/>
        </p:nvSpPr>
        <p:spPr>
          <a:xfrm>
            <a:off x="1933236" y="997321"/>
            <a:ext cx="9607117" cy="1895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 algn="ctr">
              <a:lnSpc>
                <a:spcPct val="150000"/>
              </a:lnSpc>
              <a:buBlip>
                <a:blip r:embed="rId2"/>
              </a:buBlip>
              <a:defRPr sz="2000" kern="1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pPr algn="l"/>
            <a:r>
              <a:rPr lang="zh-CN" altLang="zh-CN" dirty="0">
                <a:solidFill>
                  <a:srgbClr val="F18000"/>
                </a:solidFill>
              </a:rPr>
              <a:t>Trend /</a:t>
            </a:r>
            <a:r>
              <a:rPr lang="en-US" altLang="zh-CN" dirty="0">
                <a:solidFill>
                  <a:srgbClr val="F18000"/>
                </a:solidFill>
              </a:rPr>
              <a:t>Track :</a:t>
            </a:r>
            <a:r>
              <a:rPr lang="zh-CN" altLang="zh-CN" dirty="0">
                <a:solidFill>
                  <a:srgbClr val="F18000"/>
                </a:solidFill>
              </a:rPr>
              <a:t>the variation law of parameters with time</a:t>
            </a:r>
            <a:endParaRPr lang="zh-CN" altLang="en-US" dirty="0"/>
          </a:p>
          <a:p>
            <a:pPr algn="l"/>
            <a:r>
              <a:rPr lang="zh-CN" altLang="en-US" dirty="0">
                <a:solidFill>
                  <a:srgbClr val="F18000"/>
                </a:solidFill>
              </a:rPr>
              <a:t>Histogram: probability distribution of </a:t>
            </a:r>
            <a:r>
              <a:rPr lang="en-US" altLang="zh-CN" dirty="0">
                <a:solidFill>
                  <a:srgbClr val="F18000"/>
                </a:solidFill>
              </a:rPr>
              <a:t>measured</a:t>
            </a:r>
            <a:r>
              <a:rPr lang="zh-CN" altLang="en-US" dirty="0">
                <a:solidFill>
                  <a:srgbClr val="F18000"/>
                </a:solidFill>
              </a:rPr>
              <a:t> parameters</a:t>
            </a:r>
            <a:endParaRPr lang="en-US" altLang="zh-CN" dirty="0"/>
          </a:p>
          <a:p>
            <a:pPr algn="l"/>
            <a:r>
              <a:rPr lang="zh-CN" altLang="en-US" dirty="0"/>
              <a:t>Measurement sources: C1~C4, Math1~Math4, Zoom1~Zoom4, Ref </a:t>
            </a:r>
            <a:r>
              <a:rPr lang="en-US" altLang="zh-CN" dirty="0"/>
              <a:t>A</a:t>
            </a:r>
            <a:r>
              <a:rPr lang="zh-CN" altLang="en-US" dirty="0"/>
              <a:t>~Ref </a:t>
            </a:r>
            <a:r>
              <a:rPr lang="en-US" altLang="zh-CN" dirty="0"/>
              <a:t>D</a:t>
            </a:r>
            <a:endParaRPr lang="zh-CN" altLang="en-US" dirty="0"/>
          </a:p>
          <a:p>
            <a:pPr algn="l"/>
            <a:endParaRPr lang="en-US" altLang="zh-CN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5B48032-B161-0FD3-5B87-CEC80ED7DF1E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16" y="2607276"/>
            <a:ext cx="7254569" cy="42507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74543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3A26626-9D0D-ACEA-3A8A-137216FC0DF4}"/>
              </a:ext>
            </a:extLst>
          </p:cNvPr>
          <p:cNvSpPr txBox="1"/>
          <p:nvPr/>
        </p:nvSpPr>
        <p:spPr>
          <a:xfrm>
            <a:off x="322262" y="260478"/>
            <a:ext cx="2371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Mask</a:t>
            </a:r>
            <a:r>
              <a:rPr lang="zh-CN" altLang="en-US" dirty="0"/>
              <a:t> </a:t>
            </a:r>
            <a:r>
              <a:rPr lang="en-US" altLang="zh-CN" dirty="0"/>
              <a:t>T</a:t>
            </a:r>
            <a:r>
              <a:rPr lang="zh-CN" altLang="en-US" dirty="0"/>
              <a:t>est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91D2A23-169D-7D6A-99A6-E63E5C7853A4}"/>
              </a:ext>
            </a:extLst>
          </p:cNvPr>
          <p:cNvSpPr txBox="1"/>
          <p:nvPr/>
        </p:nvSpPr>
        <p:spPr>
          <a:xfrm>
            <a:off x="0" y="2360163"/>
            <a:ext cx="6335389" cy="2357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2"/>
              </a:buBlip>
              <a:defRPr sz="2000" kern="1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>
                <a:solidFill>
                  <a:srgbClr val="F08200"/>
                </a:solidFill>
              </a:rPr>
              <a:t>Mask Editor</a:t>
            </a:r>
          </a:p>
          <a:p>
            <a:r>
              <a:rPr lang="en-US" altLang="zh-CN" dirty="0">
                <a:solidFill>
                  <a:srgbClr val="F08200"/>
                </a:solidFill>
              </a:rPr>
              <a:t>Up to 8</a:t>
            </a:r>
            <a:r>
              <a:rPr lang="zh-CN" altLang="zh-CN" dirty="0">
                <a:solidFill>
                  <a:srgbClr val="F08200"/>
                </a:solidFill>
              </a:rPr>
              <a:t>0,000</a:t>
            </a:r>
            <a:r>
              <a:rPr lang="en-US" altLang="zh-CN" dirty="0">
                <a:solidFill>
                  <a:srgbClr val="F08200"/>
                </a:solidFill>
              </a:rPr>
              <a:t> Pass / Fail decisions each second</a:t>
            </a:r>
          </a:p>
          <a:p>
            <a:r>
              <a:rPr lang="zh-CN" altLang="en-US" dirty="0"/>
              <a:t>product quality verification</a:t>
            </a:r>
            <a:endParaRPr lang="en-US" altLang="zh-CN" dirty="0"/>
          </a:p>
          <a:p>
            <a:r>
              <a:rPr lang="en-US" altLang="zh-CN" dirty="0"/>
              <a:t>Long-term signal monitoring</a:t>
            </a:r>
          </a:p>
          <a:p>
            <a:r>
              <a:rPr lang="en-US" altLang="zh-CN" dirty="0"/>
              <a:t>Automated production line testing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2EC1896-D0D2-41E1-5EAC-E5DFD5C8D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986" y="4666840"/>
            <a:ext cx="2126560" cy="1238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36E0FCC-750B-60A3-A9C6-11FB26494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389" y="1057803"/>
            <a:ext cx="5437414" cy="31736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5E8A086-DFBE-CE12-36D2-6B3342A4E094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212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56F0BA9-7D17-D5F6-8B6F-54DB5D3045AD}"/>
              </a:ext>
            </a:extLst>
          </p:cNvPr>
          <p:cNvSpPr txBox="1"/>
          <p:nvPr/>
        </p:nvSpPr>
        <p:spPr>
          <a:xfrm>
            <a:off x="322262" y="260478"/>
            <a:ext cx="1319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M</a:t>
            </a:r>
            <a:r>
              <a:rPr lang="zh-CN" altLang="en-US" dirty="0"/>
              <a:t>ath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717F6FE-4656-E7CA-F143-3244DE39FE4C}"/>
              </a:ext>
            </a:extLst>
          </p:cNvPr>
          <p:cNvSpPr txBox="1"/>
          <p:nvPr/>
        </p:nvSpPr>
        <p:spPr>
          <a:xfrm>
            <a:off x="322262" y="1018810"/>
            <a:ext cx="7642412" cy="189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3"/>
              </a:buBlip>
              <a:defRPr sz="2000" kern="1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b="0" i="0" dirty="0">
                <a:solidFill>
                  <a:srgbClr val="000000"/>
                </a:solidFill>
                <a:effectLst/>
              </a:rPr>
              <a:t>Multiple operators</a:t>
            </a:r>
            <a:r>
              <a:rPr lang="en-US" altLang="zh-CN" dirty="0"/>
              <a:t> </a:t>
            </a:r>
          </a:p>
          <a:p>
            <a:r>
              <a:rPr lang="en-US" altLang="zh-CN" dirty="0">
                <a:solidFill>
                  <a:srgbClr val="F08200"/>
                </a:solidFill>
              </a:rPr>
              <a:t>Formula Editor</a:t>
            </a:r>
          </a:p>
          <a:p>
            <a:r>
              <a:rPr lang="en-US" altLang="zh-CN" dirty="0">
                <a:solidFill>
                  <a:srgbClr val="F08200"/>
                </a:solidFill>
              </a:rPr>
              <a:t>4 math traces are available</a:t>
            </a:r>
          </a:p>
          <a:p>
            <a:r>
              <a:rPr lang="en-US" altLang="zh-CN" dirty="0"/>
              <a:t>More than 20 kinds of common mathematical operations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612CD0-8E78-CC60-AF7C-17F25E530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/>
          <a:stretch/>
        </p:blipFill>
        <p:spPr>
          <a:xfrm>
            <a:off x="3022779" y="3033795"/>
            <a:ext cx="6146442" cy="35796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B5DF3C1-CC96-936A-5FCF-E1525CDDAC69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593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C2D3E47-5D46-28E3-6BE2-B45249FA3CDA}"/>
              </a:ext>
            </a:extLst>
          </p:cNvPr>
          <p:cNvSpPr txBox="1"/>
          <p:nvPr/>
        </p:nvSpPr>
        <p:spPr>
          <a:xfrm>
            <a:off x="322262" y="260478"/>
            <a:ext cx="4838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Bode Plot</a:t>
            </a:r>
            <a:r>
              <a:rPr lang="zh-CN" altLang="en-US" dirty="0"/>
              <a:t> (Option</a:t>
            </a:r>
            <a:r>
              <a:rPr lang="en-US" altLang="zh-CN" dirty="0"/>
              <a:t>al</a:t>
            </a:r>
            <a:r>
              <a:rPr lang="zh-CN" altLang="en-US" dirty="0"/>
              <a:t>)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A6D41C2-6EC0-2CC9-14B2-8424FF704FFA}"/>
              </a:ext>
            </a:extLst>
          </p:cNvPr>
          <p:cNvSpPr txBox="1"/>
          <p:nvPr/>
        </p:nvSpPr>
        <p:spPr>
          <a:xfrm>
            <a:off x="143314" y="2082374"/>
            <a:ext cx="5070619" cy="3280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3"/>
              </a:buBlip>
              <a:defRPr sz="2000" kern="1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>
                <a:solidFill>
                  <a:srgbClr val="F08200"/>
                </a:solidFill>
              </a:rPr>
              <a:t>A</a:t>
            </a:r>
            <a:r>
              <a:rPr lang="zh-CN" altLang="en-US" dirty="0">
                <a:solidFill>
                  <a:srgbClr val="F08200"/>
                </a:solidFill>
              </a:rPr>
              <a:t>mplitude-frequency characteristic</a:t>
            </a:r>
            <a:endParaRPr lang="en-US" altLang="zh-CN" dirty="0">
              <a:solidFill>
                <a:srgbClr val="F08200"/>
              </a:solidFill>
            </a:endParaRPr>
          </a:p>
          <a:p>
            <a:r>
              <a:rPr lang="zh-CN" altLang="en-US" dirty="0">
                <a:solidFill>
                  <a:srgbClr val="F08200"/>
                </a:solidFill>
              </a:rPr>
              <a:t>Phase-frequency characteristic</a:t>
            </a:r>
            <a:endParaRPr lang="en-US" altLang="zh-CN" dirty="0">
              <a:solidFill>
                <a:srgbClr val="F08200"/>
              </a:solidFill>
            </a:endParaRPr>
          </a:p>
          <a:p>
            <a:r>
              <a:rPr lang="en-US" altLang="zh-CN" dirty="0"/>
              <a:t>Measurement parameters</a:t>
            </a:r>
          </a:p>
          <a:p>
            <a:pPr marL="457200" indent="0">
              <a:buNone/>
            </a:pPr>
            <a:r>
              <a:rPr lang="zh-CN" altLang="en-US" sz="1200" kern="1200" dirty="0"/>
              <a:t>Bandwidth (BW)</a:t>
            </a:r>
            <a:r>
              <a:rPr lang="en-US" altLang="zh-CN" sz="1200" kern="1200" dirty="0"/>
              <a:t> </a:t>
            </a:r>
          </a:p>
          <a:p>
            <a:pPr marL="457200" indent="0">
              <a:buNone/>
            </a:pPr>
            <a:r>
              <a:rPr lang="zh-CN" altLang="en-US" sz="1200" kern="1200" dirty="0"/>
              <a:t>Gain margin (GM)</a:t>
            </a:r>
            <a:endParaRPr lang="en-US" altLang="zh-CN" sz="1200" kern="1200" dirty="0"/>
          </a:p>
          <a:p>
            <a:pPr marL="457200" indent="0">
              <a:buNone/>
            </a:pPr>
            <a:r>
              <a:rPr lang="zh-CN" altLang="en-US" sz="12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Phase margin (PM)</a:t>
            </a:r>
            <a:endParaRPr lang="en-US" altLang="zh-CN" sz="12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12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Upper cut-off frequency (UF)</a:t>
            </a:r>
            <a:endParaRPr lang="en-US" altLang="zh-CN" sz="12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12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Lower cut-off frequency (LF)</a:t>
            </a:r>
            <a:endParaRPr lang="en-US" altLang="zh-CN" sz="16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r>
              <a:rPr lang="zh-CN" altLang="zh-CN" dirty="0"/>
              <a:t>Power supply loop response analysis</a:t>
            </a:r>
            <a:endParaRPr lang="en-US" altLang="zh-CN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9992336-4B4F-3E21-76CA-0BEF216B2EA6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1" y="1233715"/>
            <a:ext cx="6473154" cy="43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84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15F3881-7B43-1CD4-ADD3-C4E1A74C5984}"/>
              </a:ext>
            </a:extLst>
          </p:cNvPr>
          <p:cNvSpPr txBox="1"/>
          <p:nvPr/>
        </p:nvSpPr>
        <p:spPr>
          <a:xfrm>
            <a:off x="322262" y="260478"/>
            <a:ext cx="6115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Power Analysis (Option</a:t>
            </a:r>
            <a:r>
              <a:rPr lang="en-US" altLang="zh-CN" dirty="0"/>
              <a:t>al</a:t>
            </a:r>
            <a:r>
              <a:rPr lang="zh-CN" altLang="en-US" dirty="0"/>
              <a:t>)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96D867C-34D0-EE9D-729E-EB17758ADDBF}"/>
              </a:ext>
            </a:extLst>
          </p:cNvPr>
          <p:cNvSpPr txBox="1"/>
          <p:nvPr/>
        </p:nvSpPr>
        <p:spPr>
          <a:xfrm>
            <a:off x="317500" y="1276471"/>
            <a:ext cx="8832867" cy="1434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3"/>
              </a:buBlip>
              <a:defRPr sz="2000" kern="1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  <a:lvl2pPr lvl="1">
              <a:lnSpc>
                <a:spcPct val="150000"/>
              </a:lnSpc>
              <a:defRPr kern="10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2pPr>
          </a:lstStyle>
          <a:p>
            <a:r>
              <a:rPr lang="en-US" altLang="zh-CN" dirty="0"/>
              <a:t>Parameter measurement of switching power devices</a:t>
            </a:r>
          </a:p>
          <a:p>
            <a:r>
              <a:rPr lang="en-US" altLang="zh-CN" dirty="0"/>
              <a:t>Analysis of modulation characteristics of power supply control loop</a:t>
            </a:r>
          </a:p>
          <a:p>
            <a:r>
              <a:rPr lang="en-US" altLang="zh-CN" dirty="0"/>
              <a:t>Harmonic analysis of line power</a:t>
            </a:r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3A5D6CA-91C6-ED00-9581-AB6A8F2E5BD4}"/>
              </a:ext>
            </a:extLst>
          </p:cNvPr>
          <p:cNvSpPr/>
          <p:nvPr/>
        </p:nvSpPr>
        <p:spPr>
          <a:xfrm>
            <a:off x="693551" y="3120897"/>
            <a:ext cx="5288149" cy="24606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953A1B3-B435-D1C0-D362-DECE72CA263E}"/>
              </a:ext>
            </a:extLst>
          </p:cNvPr>
          <p:cNvSpPr txBox="1"/>
          <p:nvPr/>
        </p:nvSpPr>
        <p:spPr>
          <a:xfrm>
            <a:off x="1221441" y="3246640"/>
            <a:ext cx="2740960" cy="3012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3"/>
              </a:buBlip>
              <a:defRPr sz="2000" kern="1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  <a:lvl2pPr lvl="1">
              <a:lnSpc>
                <a:spcPct val="150000"/>
              </a:lnSpc>
              <a:defRPr kern="10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2pPr>
          </a:lstStyle>
          <a:p>
            <a:pPr marL="0" indent="0">
              <a:buNone/>
            </a:pPr>
            <a:r>
              <a:rPr lang="en-US" altLang="zh-CN" sz="1600" dirty="0"/>
              <a:t>Power Quality</a:t>
            </a:r>
            <a:br>
              <a:rPr lang="en-US" altLang="zh-CN" sz="1600" dirty="0"/>
            </a:br>
            <a:r>
              <a:rPr lang="en-US" altLang="zh-CN" sz="1600" dirty="0"/>
              <a:t>Current Harmonics</a:t>
            </a:r>
          </a:p>
          <a:p>
            <a:pPr marL="0" indent="0">
              <a:buNone/>
            </a:pPr>
            <a:r>
              <a:rPr lang="en-US" altLang="zh-CN" sz="1600" dirty="0"/>
              <a:t>Inrush Current</a:t>
            </a:r>
          </a:p>
          <a:p>
            <a:pPr marL="0" indent="0">
              <a:buNone/>
            </a:pPr>
            <a:r>
              <a:rPr lang="en-US" altLang="zh-CN" sz="1600" dirty="0"/>
              <a:t>Switching Loss</a:t>
            </a:r>
          </a:p>
          <a:p>
            <a:pPr marL="0" indent="0">
              <a:buNone/>
            </a:pPr>
            <a:r>
              <a:rPr lang="en-US" altLang="zh-CN" sz="1600" dirty="0"/>
              <a:t>Slew Rate</a:t>
            </a:r>
          </a:p>
          <a:p>
            <a:pPr marL="0" indent="0">
              <a:buNone/>
            </a:pPr>
            <a:r>
              <a:rPr lang="en-US" altLang="zh-CN" sz="1600" dirty="0"/>
              <a:t>Modulation</a:t>
            </a:r>
          </a:p>
          <a:p>
            <a:pPr marL="0" indent="0">
              <a:buNone/>
            </a:pPr>
            <a:br>
              <a:rPr lang="en-US" altLang="zh-CN" sz="1600" dirty="0"/>
            </a:br>
            <a:endParaRPr lang="zh-CN" altLang="en-US" sz="16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BAEDB1-E096-E9AE-F8FA-72C53674BFC1}"/>
              </a:ext>
            </a:extLst>
          </p:cNvPr>
          <p:cNvSpPr txBox="1"/>
          <p:nvPr/>
        </p:nvSpPr>
        <p:spPr>
          <a:xfrm>
            <a:off x="3701863" y="3246640"/>
            <a:ext cx="2517962" cy="2273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>
              <a:lnSpc>
                <a:spcPct val="150000"/>
              </a:lnSpc>
              <a:buNone/>
              <a:defRPr sz="2000" kern="1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  <a:lvl2pPr lvl="1">
              <a:lnSpc>
                <a:spcPct val="150000"/>
              </a:lnSpc>
              <a:defRPr kern="100"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2pPr>
          </a:lstStyle>
          <a:p>
            <a:r>
              <a:rPr lang="en-US" altLang="zh-CN" sz="1600" dirty="0"/>
              <a:t>Turn On/Turn Off</a:t>
            </a:r>
            <a:br>
              <a:rPr lang="en-US" altLang="zh-CN" sz="1600" dirty="0"/>
            </a:br>
            <a:r>
              <a:rPr lang="en-US" altLang="zh-CN" sz="1600" dirty="0"/>
              <a:t>Transient Response</a:t>
            </a:r>
          </a:p>
          <a:p>
            <a:r>
              <a:rPr lang="en-US" altLang="zh-CN" sz="1600" dirty="0"/>
              <a:t>PSRR</a:t>
            </a:r>
          </a:p>
          <a:p>
            <a:r>
              <a:rPr lang="en-US" altLang="zh-CN" sz="1600" dirty="0"/>
              <a:t>Power Efficiency</a:t>
            </a:r>
          </a:p>
          <a:p>
            <a:r>
              <a:rPr lang="en-US" altLang="zh-CN" sz="1600" dirty="0"/>
              <a:t>Output Ripple</a:t>
            </a:r>
          </a:p>
          <a:p>
            <a:r>
              <a:rPr lang="en-US" altLang="zh-CN" sz="1600" dirty="0"/>
              <a:t>SOA</a:t>
            </a:r>
            <a:endParaRPr lang="zh-CN" altLang="en-US" sz="16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7766433-4616-2904-D5FA-114762591A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58" y="1993558"/>
            <a:ext cx="5757142" cy="456474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7D5CC18-8066-CC21-5312-221903030A1E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62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3B590AD-663B-AEA2-08D8-75FF43E763A7}"/>
              </a:ext>
            </a:extLst>
          </p:cNvPr>
          <p:cNvSpPr txBox="1"/>
          <p:nvPr/>
        </p:nvSpPr>
        <p:spPr>
          <a:xfrm>
            <a:off x="322262" y="260478"/>
            <a:ext cx="6351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Digital Channels </a:t>
            </a:r>
            <a:r>
              <a:rPr lang="zh-CN" altLang="en-US" dirty="0"/>
              <a:t>(Option</a:t>
            </a:r>
            <a:r>
              <a:rPr lang="en-US" altLang="zh-CN" dirty="0"/>
              <a:t>al</a:t>
            </a:r>
            <a:r>
              <a:rPr lang="zh-CN" altLang="en-US" dirty="0"/>
              <a:t>)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46431CE-A9E8-6010-131B-F853263BD06B}"/>
              </a:ext>
            </a:extLst>
          </p:cNvPr>
          <p:cNvSpPr txBox="1"/>
          <p:nvPr/>
        </p:nvSpPr>
        <p:spPr>
          <a:xfrm>
            <a:off x="322262" y="1117973"/>
            <a:ext cx="81628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2"/>
              </a:buBlip>
              <a:defRPr sz="2000" kern="1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>
                <a:solidFill>
                  <a:srgbClr val="F08200"/>
                </a:solidFill>
              </a:rPr>
              <a:t>Increase 16 digital channels </a:t>
            </a:r>
          </a:p>
          <a:p>
            <a:r>
              <a:rPr lang="en-US" altLang="zh-CN" dirty="0"/>
              <a:t>Realize the function of collecting and analyzing mixed signals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12BC08A-07FB-D454-7630-D0AB86390DBF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88" y="2202061"/>
            <a:ext cx="7943824" cy="46559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3515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1C24AB2-27D3-6D82-3B41-F5C19C781F73}"/>
              </a:ext>
            </a:extLst>
          </p:cNvPr>
          <p:cNvSpPr txBox="1"/>
          <p:nvPr/>
        </p:nvSpPr>
        <p:spPr>
          <a:xfrm>
            <a:off x="322262" y="260478"/>
            <a:ext cx="6078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Digital channel (Option</a:t>
            </a:r>
            <a:r>
              <a:rPr lang="en-US" altLang="zh-CN" dirty="0"/>
              <a:t>al</a:t>
            </a:r>
            <a:r>
              <a:rPr lang="zh-CN" altLang="en-US" dirty="0"/>
              <a:t>)</a:t>
            </a:r>
            <a:r>
              <a:rPr lang="en-US" altLang="zh-CN" dirty="0"/>
              <a:t> 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34AD887-EE33-121E-21BF-D399424B1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456701"/>
              </p:ext>
            </p:extLst>
          </p:nvPr>
        </p:nvGraphicFramePr>
        <p:xfrm>
          <a:off x="228600" y="1924050"/>
          <a:ext cx="7562850" cy="351628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{F5AB1C69-6EDB-4FF4-983F-18BD219EF322}</a:tableStyleId>
              </a:tblPr>
              <a:tblGrid>
                <a:gridCol w="2468564">
                  <a:extLst>
                    <a:ext uri="{9D8B030D-6E8A-4147-A177-3AD203B41FA5}">
                      <a16:colId xmlns:a16="http://schemas.microsoft.com/office/drawing/2014/main" val="3254440161"/>
                    </a:ext>
                  </a:extLst>
                </a:gridCol>
                <a:gridCol w="5094286">
                  <a:extLst>
                    <a:ext uri="{9D8B030D-6E8A-4147-A177-3AD203B41FA5}">
                      <a16:colId xmlns:a16="http://schemas.microsoft.com/office/drawing/2014/main" val="953490365"/>
                    </a:ext>
                  </a:extLst>
                </a:gridCol>
              </a:tblGrid>
              <a:tr h="51762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16-channel logic probe SLA1016</a:t>
                      </a:r>
                      <a:endParaRPr lang="zh-CN" altLang="en-US" sz="2800" b="0" kern="100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1325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359925"/>
                  </a:ext>
                </a:extLst>
              </a:tr>
              <a:tr h="206540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Max. Sampling Rate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1GSa/s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709730"/>
                  </a:ext>
                </a:extLst>
              </a:tr>
              <a:tr h="206540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Memory Depth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 Mpts/ch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308531"/>
                  </a:ext>
                </a:extLst>
              </a:tr>
              <a:tr h="400113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Min. Detectable Pulse Width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3.3 ns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032489"/>
                  </a:ext>
                </a:extLst>
              </a:tr>
              <a:tr h="400113">
                <a:tc>
                  <a:txBody>
                    <a:bodyPr/>
                    <a:lstStyle/>
                    <a:p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Level Group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D0~D7, D8~D15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677310"/>
                  </a:ext>
                </a:extLst>
              </a:tr>
              <a:tr h="400113"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Level Range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-10 V~10 V</a:t>
                      </a:r>
                      <a:endParaRPr lang="zh-CN" altLang="en-US" sz="1600" b="0" kern="100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232815"/>
                  </a:ext>
                </a:extLst>
              </a:tr>
              <a:tr h="400113">
                <a:tc>
                  <a:txBody>
                    <a:bodyPr/>
                    <a:lstStyle/>
                    <a:p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Logic Type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TTL, CMOS, LVCMOS3.3, LVCMOS2.5, user-defined</a:t>
                      </a: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8976718"/>
                  </a:ext>
                </a:extLst>
              </a:tr>
              <a:tr h="400113">
                <a:tc>
                  <a:txBody>
                    <a:bodyPr/>
                    <a:lstStyle/>
                    <a:p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Skew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n-NO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D0~D15: ±1 sampling interval</a:t>
                      </a:r>
                      <a:br>
                        <a:rPr lang="nn-NO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nn-NO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Digital to Analog: ± (1 sampling interval +1 ns)</a:t>
                      </a:r>
                    </a:p>
                    <a:p>
                      <a:r>
                        <a:rPr lang="nn-NO" sz="1600" b="0" kern="100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Digital to Analog(Triggered On Analog): ±4ns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181857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6676D644-9C8F-E51D-B39F-8DD0FDF6B4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43776" y="1806751"/>
            <a:ext cx="2476800" cy="32444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A4E629B-AAE3-37EC-CBDE-9E59CD267B3E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856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等腰三角形 33">
            <a:extLst>
              <a:ext uri="{FF2B5EF4-FFF2-40B4-BE49-F238E27FC236}">
                <a16:creationId xmlns:a16="http://schemas.microsoft.com/office/drawing/2014/main" id="{901696E5-5534-FDF7-A2A2-C4C11527E229}"/>
              </a:ext>
            </a:extLst>
          </p:cNvPr>
          <p:cNvSpPr/>
          <p:nvPr/>
        </p:nvSpPr>
        <p:spPr>
          <a:xfrm rot="5400000">
            <a:off x="-1941312" y="1941311"/>
            <a:ext cx="6858001" cy="2975377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5" name="Shape 4066">
            <a:extLst>
              <a:ext uri="{FF2B5EF4-FFF2-40B4-BE49-F238E27FC236}">
                <a16:creationId xmlns:a16="http://schemas.microsoft.com/office/drawing/2014/main" id="{25307AF1-EE42-464D-B8FD-8F9EA08A0803}"/>
              </a:ext>
            </a:extLst>
          </p:cNvPr>
          <p:cNvSpPr/>
          <p:nvPr/>
        </p:nvSpPr>
        <p:spPr>
          <a:xfrm>
            <a:off x="3943145" y="3023242"/>
            <a:ext cx="349886" cy="2601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324" y="2895"/>
                </a:moveTo>
                <a:lnTo>
                  <a:pt x="115324" y="2895"/>
                </a:lnTo>
                <a:cubicBezTo>
                  <a:pt x="112727" y="2895"/>
                  <a:pt x="4675" y="51474"/>
                  <a:pt x="2337" y="51474"/>
                </a:cubicBezTo>
                <a:cubicBezTo>
                  <a:pt x="0" y="51474"/>
                  <a:pt x="0" y="54369"/>
                  <a:pt x="2337" y="54369"/>
                </a:cubicBezTo>
                <a:cubicBezTo>
                  <a:pt x="4675" y="56943"/>
                  <a:pt x="25454" y="68525"/>
                  <a:pt x="25454" y="68525"/>
                </a:cubicBezTo>
                <a:lnTo>
                  <a:pt x="25454" y="68525"/>
                </a:lnTo>
                <a:cubicBezTo>
                  <a:pt x="41558" y="73994"/>
                  <a:pt x="41558" y="73994"/>
                  <a:pt x="41558" y="73994"/>
                </a:cubicBezTo>
                <a:cubicBezTo>
                  <a:pt x="41558" y="73994"/>
                  <a:pt x="110389" y="11260"/>
                  <a:pt x="112727" y="11260"/>
                </a:cubicBezTo>
                <a:cubicBezTo>
                  <a:pt x="112727" y="8364"/>
                  <a:pt x="112727" y="11260"/>
                  <a:pt x="112727" y="11260"/>
                </a:cubicBezTo>
                <a:lnTo>
                  <a:pt x="62337" y="79785"/>
                </a:lnTo>
                <a:lnTo>
                  <a:pt x="62337" y="79785"/>
                </a:lnTo>
                <a:cubicBezTo>
                  <a:pt x="59999" y="82680"/>
                  <a:pt x="59999" y="82680"/>
                  <a:pt x="59999" y="82680"/>
                </a:cubicBezTo>
                <a:cubicBezTo>
                  <a:pt x="62337" y="85576"/>
                  <a:pt x="62337" y="85576"/>
                  <a:pt x="62337" y="85576"/>
                </a:cubicBezTo>
                <a:lnTo>
                  <a:pt x="62337" y="85576"/>
                </a:lnTo>
                <a:cubicBezTo>
                  <a:pt x="62337" y="85576"/>
                  <a:pt x="94285" y="105522"/>
                  <a:pt x="94285" y="108418"/>
                </a:cubicBezTo>
                <a:cubicBezTo>
                  <a:pt x="96623" y="108418"/>
                  <a:pt x="98961" y="108418"/>
                  <a:pt x="101298" y="105522"/>
                </a:cubicBezTo>
                <a:cubicBezTo>
                  <a:pt x="101298" y="102627"/>
                  <a:pt x="119740" y="8364"/>
                  <a:pt x="119740" y="5790"/>
                </a:cubicBezTo>
                <a:cubicBezTo>
                  <a:pt x="119740" y="2895"/>
                  <a:pt x="117662" y="0"/>
                  <a:pt x="115324" y="2895"/>
                </a:cubicBezTo>
                <a:close/>
                <a:moveTo>
                  <a:pt x="41558" y="116782"/>
                </a:moveTo>
                <a:lnTo>
                  <a:pt x="41558" y="116782"/>
                </a:lnTo>
                <a:cubicBezTo>
                  <a:pt x="41558" y="119678"/>
                  <a:pt x="41558" y="119678"/>
                  <a:pt x="43896" y="119678"/>
                </a:cubicBezTo>
                <a:cubicBezTo>
                  <a:pt x="43896" y="116782"/>
                  <a:pt x="62337" y="99731"/>
                  <a:pt x="62337" y="99731"/>
                </a:cubicBezTo>
                <a:cubicBezTo>
                  <a:pt x="41558" y="85576"/>
                  <a:pt x="41558" y="85576"/>
                  <a:pt x="41558" y="85576"/>
                </a:cubicBezTo>
                <a:lnTo>
                  <a:pt x="41558" y="116782"/>
                </a:lnTo>
                <a:close/>
              </a:path>
            </a:pathLst>
          </a:custGeom>
          <a:solidFill>
            <a:srgbClr val="F08200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sz="1200" dirty="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Lato"/>
            </a:endParaRPr>
          </a:p>
        </p:txBody>
      </p:sp>
      <p:sp>
        <p:nvSpPr>
          <p:cNvPr id="6" name="Ellipse 28">
            <a:extLst>
              <a:ext uri="{FF2B5EF4-FFF2-40B4-BE49-F238E27FC236}">
                <a16:creationId xmlns:a16="http://schemas.microsoft.com/office/drawing/2014/main" id="{E73071ED-C2F5-6D50-AE68-ED36CC4164A8}"/>
              </a:ext>
            </a:extLst>
          </p:cNvPr>
          <p:cNvSpPr/>
          <p:nvPr/>
        </p:nvSpPr>
        <p:spPr>
          <a:xfrm>
            <a:off x="3800606" y="2747287"/>
            <a:ext cx="663989" cy="609896"/>
          </a:xfrm>
          <a:prstGeom prst="ellipse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120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7" name="Ellipse 30">
            <a:extLst>
              <a:ext uri="{FF2B5EF4-FFF2-40B4-BE49-F238E27FC236}">
                <a16:creationId xmlns:a16="http://schemas.microsoft.com/office/drawing/2014/main" id="{889B4CE8-1A50-BF74-B804-B74709384CEC}"/>
              </a:ext>
            </a:extLst>
          </p:cNvPr>
          <p:cNvSpPr/>
          <p:nvPr/>
        </p:nvSpPr>
        <p:spPr>
          <a:xfrm>
            <a:off x="6859164" y="2821730"/>
            <a:ext cx="663989" cy="609896"/>
          </a:xfrm>
          <a:prstGeom prst="ellipse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120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0" name="Textfeld 37">
            <a:extLst>
              <a:ext uri="{FF2B5EF4-FFF2-40B4-BE49-F238E27FC236}">
                <a16:creationId xmlns:a16="http://schemas.microsoft.com/office/drawing/2014/main" id="{B238D929-5F97-23E9-03EB-61DC31576515}"/>
              </a:ext>
            </a:extLst>
          </p:cNvPr>
          <p:cNvSpPr txBox="1"/>
          <p:nvPr/>
        </p:nvSpPr>
        <p:spPr>
          <a:xfrm>
            <a:off x="4464595" y="2854854"/>
            <a:ext cx="2332656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zh-CN" altLang="en-US" sz="1900" b="1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Basic </a:t>
            </a:r>
            <a:r>
              <a:rPr lang="en-US" altLang="zh-CN" sz="1900" b="1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I</a:t>
            </a:r>
            <a:r>
              <a:rPr lang="zh-CN" altLang="en-US" sz="1900" b="1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nformation</a:t>
            </a:r>
          </a:p>
        </p:txBody>
      </p:sp>
      <p:sp>
        <p:nvSpPr>
          <p:cNvPr id="12" name="Textfeld 47">
            <a:extLst>
              <a:ext uri="{FF2B5EF4-FFF2-40B4-BE49-F238E27FC236}">
                <a16:creationId xmlns:a16="http://schemas.microsoft.com/office/drawing/2014/main" id="{4C6B078B-5CA9-7564-ADBC-64E52426E8FA}"/>
              </a:ext>
            </a:extLst>
          </p:cNvPr>
          <p:cNvSpPr txBox="1"/>
          <p:nvPr/>
        </p:nvSpPr>
        <p:spPr>
          <a:xfrm>
            <a:off x="7762627" y="2846547"/>
            <a:ext cx="3430196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228600">
              <a:lnSpc>
                <a:spcPct val="150000"/>
              </a:lnSpc>
              <a:defRPr b="1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sz="1900" dirty="0"/>
              <a:t>Features </a:t>
            </a:r>
            <a:r>
              <a:rPr lang="en-US" altLang="zh-CN" sz="1900" dirty="0"/>
              <a:t>&amp;</a:t>
            </a:r>
            <a:r>
              <a:rPr lang="zh-CN" altLang="en-US" sz="1900" dirty="0"/>
              <a:t> </a:t>
            </a:r>
            <a:r>
              <a:rPr lang="en-US" altLang="zh-CN" sz="1900" dirty="0"/>
              <a:t>Benefit</a:t>
            </a:r>
            <a:r>
              <a:rPr lang="zh-CN" altLang="en-US" sz="1900" dirty="0"/>
              <a:t>s</a:t>
            </a:r>
          </a:p>
        </p:txBody>
      </p:sp>
      <p:sp>
        <p:nvSpPr>
          <p:cNvPr id="13" name="Textfeld 49">
            <a:extLst>
              <a:ext uri="{FF2B5EF4-FFF2-40B4-BE49-F238E27FC236}">
                <a16:creationId xmlns:a16="http://schemas.microsoft.com/office/drawing/2014/main" id="{733EB384-8E62-94EA-5DFD-C6F25D601F8F}"/>
              </a:ext>
            </a:extLst>
          </p:cNvPr>
          <p:cNvSpPr txBox="1"/>
          <p:nvPr/>
        </p:nvSpPr>
        <p:spPr>
          <a:xfrm>
            <a:off x="7748123" y="3879593"/>
            <a:ext cx="4430207" cy="48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228600">
              <a:lnSpc>
                <a:spcPct val="150000"/>
              </a:lnSpc>
              <a:defRPr sz="1900" b="1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Competition Analysis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AC0BE24-F397-3B95-B4C7-5A92631CADCF}"/>
              </a:ext>
            </a:extLst>
          </p:cNvPr>
          <p:cNvSpPr/>
          <p:nvPr/>
        </p:nvSpPr>
        <p:spPr>
          <a:xfrm>
            <a:off x="282748" y="3137592"/>
            <a:ext cx="248794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228600"/>
            <a:r>
              <a:rPr lang="zh-CN" altLang="en-US" sz="3600" dirty="0">
                <a:solidFill>
                  <a:schemeClr val="bg1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Catalogue</a:t>
            </a:r>
            <a:endParaRPr lang="de-DE" altLang="zh-CN" sz="4400" dirty="0">
              <a:solidFill>
                <a:schemeClr val="bg1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grpSp>
        <p:nvGrpSpPr>
          <p:cNvPr id="18" name="Group 125">
            <a:extLst>
              <a:ext uri="{FF2B5EF4-FFF2-40B4-BE49-F238E27FC236}">
                <a16:creationId xmlns:a16="http://schemas.microsoft.com/office/drawing/2014/main" id="{C241700E-DF46-9DEB-847C-77473A27ABD3}"/>
              </a:ext>
            </a:extLst>
          </p:cNvPr>
          <p:cNvGrpSpPr/>
          <p:nvPr/>
        </p:nvGrpSpPr>
        <p:grpSpPr>
          <a:xfrm>
            <a:off x="7247168" y="2933598"/>
            <a:ext cx="352425" cy="407988"/>
            <a:chOff x="1285876" y="2968625"/>
            <a:chExt cx="352425" cy="407988"/>
          </a:xfrm>
          <a:solidFill>
            <a:srgbClr val="13253B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0C77057-4559-3777-3632-53A33AB866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5876" y="2968625"/>
              <a:ext cx="352425" cy="407988"/>
            </a:xfrm>
            <a:custGeom>
              <a:avLst/>
              <a:gdLst>
                <a:gd name="T0" fmla="*/ 164 w 166"/>
                <a:gd name="T1" fmla="*/ 163 h 193"/>
                <a:gd name="T2" fmla="*/ 139 w 166"/>
                <a:gd name="T3" fmla="*/ 120 h 193"/>
                <a:gd name="T4" fmla="*/ 150 w 166"/>
                <a:gd name="T5" fmla="*/ 114 h 193"/>
                <a:gd name="T6" fmla="*/ 149 w 166"/>
                <a:gd name="T7" fmla="*/ 94 h 193"/>
                <a:gd name="T8" fmla="*/ 160 w 166"/>
                <a:gd name="T9" fmla="*/ 76 h 193"/>
                <a:gd name="T10" fmla="*/ 149 w 166"/>
                <a:gd name="T11" fmla="*/ 57 h 193"/>
                <a:gd name="T12" fmla="*/ 150 w 166"/>
                <a:gd name="T13" fmla="*/ 36 h 193"/>
                <a:gd name="T14" fmla="*/ 131 w 166"/>
                <a:gd name="T15" fmla="*/ 27 h 193"/>
                <a:gd name="T16" fmla="*/ 121 w 166"/>
                <a:gd name="T17" fmla="*/ 9 h 193"/>
                <a:gd name="T18" fmla="*/ 101 w 166"/>
                <a:gd name="T19" fmla="*/ 11 h 193"/>
                <a:gd name="T20" fmla="*/ 83 w 166"/>
                <a:gd name="T21" fmla="*/ 0 h 193"/>
                <a:gd name="T22" fmla="*/ 65 w 166"/>
                <a:gd name="T23" fmla="*/ 11 h 193"/>
                <a:gd name="T24" fmla="*/ 45 w 166"/>
                <a:gd name="T25" fmla="*/ 9 h 193"/>
                <a:gd name="T26" fmla="*/ 35 w 166"/>
                <a:gd name="T27" fmla="*/ 27 h 193"/>
                <a:gd name="T28" fmla="*/ 16 w 166"/>
                <a:gd name="T29" fmla="*/ 37 h 193"/>
                <a:gd name="T30" fmla="*/ 17 w 166"/>
                <a:gd name="T31" fmla="*/ 57 h 193"/>
                <a:gd name="T32" fmla="*/ 6 w 166"/>
                <a:gd name="T33" fmla="*/ 76 h 193"/>
                <a:gd name="T34" fmla="*/ 17 w 166"/>
                <a:gd name="T35" fmla="*/ 93 h 193"/>
                <a:gd name="T36" fmla="*/ 16 w 166"/>
                <a:gd name="T37" fmla="*/ 114 h 193"/>
                <a:gd name="T38" fmla="*/ 26 w 166"/>
                <a:gd name="T39" fmla="*/ 119 h 193"/>
                <a:gd name="T40" fmla="*/ 27 w 166"/>
                <a:gd name="T41" fmla="*/ 121 h 193"/>
                <a:gd name="T42" fmla="*/ 2 w 166"/>
                <a:gd name="T43" fmla="*/ 163 h 193"/>
                <a:gd name="T44" fmla="*/ 5 w 166"/>
                <a:gd name="T45" fmla="*/ 169 h 193"/>
                <a:gd name="T46" fmla="*/ 22 w 166"/>
                <a:gd name="T47" fmla="*/ 170 h 193"/>
                <a:gd name="T48" fmla="*/ 32 w 166"/>
                <a:gd name="T49" fmla="*/ 175 h 193"/>
                <a:gd name="T50" fmla="*/ 41 w 166"/>
                <a:gd name="T51" fmla="*/ 190 h 193"/>
                <a:gd name="T52" fmla="*/ 47 w 166"/>
                <a:gd name="T53" fmla="*/ 190 h 193"/>
                <a:gd name="T54" fmla="*/ 73 w 166"/>
                <a:gd name="T55" fmla="*/ 146 h 193"/>
                <a:gd name="T56" fmla="*/ 74 w 166"/>
                <a:gd name="T57" fmla="*/ 146 h 193"/>
                <a:gd name="T58" fmla="*/ 84 w 166"/>
                <a:gd name="T59" fmla="*/ 150 h 193"/>
                <a:gd name="T60" fmla="*/ 93 w 166"/>
                <a:gd name="T61" fmla="*/ 146 h 193"/>
                <a:gd name="T62" fmla="*/ 94 w 166"/>
                <a:gd name="T63" fmla="*/ 146 h 193"/>
                <a:gd name="T64" fmla="*/ 119 w 166"/>
                <a:gd name="T65" fmla="*/ 189 h 193"/>
                <a:gd name="T66" fmla="*/ 126 w 166"/>
                <a:gd name="T67" fmla="*/ 189 h 193"/>
                <a:gd name="T68" fmla="*/ 135 w 166"/>
                <a:gd name="T69" fmla="*/ 175 h 193"/>
                <a:gd name="T70" fmla="*/ 144 w 166"/>
                <a:gd name="T71" fmla="*/ 169 h 193"/>
                <a:gd name="T72" fmla="*/ 161 w 166"/>
                <a:gd name="T73" fmla="*/ 169 h 193"/>
                <a:gd name="T74" fmla="*/ 164 w 166"/>
                <a:gd name="T75" fmla="*/ 163 h 193"/>
                <a:gd name="T76" fmla="*/ 111 w 166"/>
                <a:gd name="T77" fmla="*/ 124 h 193"/>
                <a:gd name="T78" fmla="*/ 53 w 166"/>
                <a:gd name="T79" fmla="*/ 123 h 193"/>
                <a:gd name="T80" fmla="*/ 35 w 166"/>
                <a:gd name="T81" fmla="*/ 47 h 193"/>
                <a:gd name="T82" fmla="*/ 110 w 166"/>
                <a:gd name="T83" fmla="*/ 26 h 193"/>
                <a:gd name="T84" fmla="*/ 111 w 166"/>
                <a:gd name="T85" fmla="*/ 26 h 193"/>
                <a:gd name="T86" fmla="*/ 111 w 166"/>
                <a:gd name="T87" fmla="*/ 26 h 193"/>
                <a:gd name="T88" fmla="*/ 132 w 166"/>
                <a:gd name="T89" fmla="*/ 47 h 193"/>
                <a:gd name="T90" fmla="*/ 111 w 166"/>
                <a:gd name="T91" fmla="*/ 12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" h="193">
                  <a:moveTo>
                    <a:pt x="164" y="163"/>
                  </a:moveTo>
                  <a:cubicBezTo>
                    <a:pt x="164" y="163"/>
                    <a:pt x="143" y="126"/>
                    <a:pt x="139" y="120"/>
                  </a:cubicBezTo>
                  <a:cubicBezTo>
                    <a:pt x="144" y="119"/>
                    <a:pt x="148" y="117"/>
                    <a:pt x="150" y="114"/>
                  </a:cubicBezTo>
                  <a:cubicBezTo>
                    <a:pt x="153" y="109"/>
                    <a:pt x="148" y="99"/>
                    <a:pt x="149" y="94"/>
                  </a:cubicBezTo>
                  <a:cubicBezTo>
                    <a:pt x="151" y="87"/>
                    <a:pt x="160" y="82"/>
                    <a:pt x="160" y="76"/>
                  </a:cubicBezTo>
                  <a:cubicBezTo>
                    <a:pt x="160" y="70"/>
                    <a:pt x="150" y="63"/>
                    <a:pt x="149" y="57"/>
                  </a:cubicBezTo>
                  <a:cubicBezTo>
                    <a:pt x="147" y="51"/>
                    <a:pt x="153" y="42"/>
                    <a:pt x="150" y="36"/>
                  </a:cubicBezTo>
                  <a:cubicBezTo>
                    <a:pt x="147" y="31"/>
                    <a:pt x="136" y="31"/>
                    <a:pt x="131" y="27"/>
                  </a:cubicBezTo>
                  <a:cubicBezTo>
                    <a:pt x="127" y="23"/>
                    <a:pt x="127" y="12"/>
                    <a:pt x="121" y="9"/>
                  </a:cubicBezTo>
                  <a:cubicBezTo>
                    <a:pt x="116" y="6"/>
                    <a:pt x="107" y="12"/>
                    <a:pt x="101" y="11"/>
                  </a:cubicBezTo>
                  <a:cubicBezTo>
                    <a:pt x="95" y="9"/>
                    <a:pt x="90" y="0"/>
                    <a:pt x="83" y="0"/>
                  </a:cubicBezTo>
                  <a:cubicBezTo>
                    <a:pt x="77" y="0"/>
                    <a:pt x="67" y="10"/>
                    <a:pt x="65" y="11"/>
                  </a:cubicBezTo>
                  <a:cubicBezTo>
                    <a:pt x="59" y="12"/>
                    <a:pt x="50" y="6"/>
                    <a:pt x="45" y="9"/>
                  </a:cubicBezTo>
                  <a:cubicBezTo>
                    <a:pt x="39" y="12"/>
                    <a:pt x="39" y="23"/>
                    <a:pt x="35" y="27"/>
                  </a:cubicBezTo>
                  <a:cubicBezTo>
                    <a:pt x="30" y="31"/>
                    <a:pt x="20" y="31"/>
                    <a:pt x="16" y="37"/>
                  </a:cubicBezTo>
                  <a:cubicBezTo>
                    <a:pt x="13" y="42"/>
                    <a:pt x="19" y="51"/>
                    <a:pt x="17" y="57"/>
                  </a:cubicBezTo>
                  <a:cubicBezTo>
                    <a:pt x="16" y="63"/>
                    <a:pt x="6" y="69"/>
                    <a:pt x="6" y="76"/>
                  </a:cubicBezTo>
                  <a:cubicBezTo>
                    <a:pt x="6" y="82"/>
                    <a:pt x="16" y="87"/>
                    <a:pt x="17" y="93"/>
                  </a:cubicBezTo>
                  <a:cubicBezTo>
                    <a:pt x="19" y="99"/>
                    <a:pt x="13" y="108"/>
                    <a:pt x="16" y="114"/>
                  </a:cubicBezTo>
                  <a:cubicBezTo>
                    <a:pt x="18" y="117"/>
                    <a:pt x="22" y="118"/>
                    <a:pt x="26" y="119"/>
                  </a:cubicBezTo>
                  <a:cubicBezTo>
                    <a:pt x="26" y="120"/>
                    <a:pt x="27" y="120"/>
                    <a:pt x="27" y="121"/>
                  </a:cubicBezTo>
                  <a:cubicBezTo>
                    <a:pt x="24" y="126"/>
                    <a:pt x="2" y="163"/>
                    <a:pt x="2" y="163"/>
                  </a:cubicBezTo>
                  <a:cubicBezTo>
                    <a:pt x="0" y="166"/>
                    <a:pt x="2" y="169"/>
                    <a:pt x="5" y="169"/>
                  </a:cubicBezTo>
                  <a:cubicBezTo>
                    <a:pt x="22" y="170"/>
                    <a:pt x="22" y="170"/>
                    <a:pt x="22" y="170"/>
                  </a:cubicBezTo>
                  <a:cubicBezTo>
                    <a:pt x="26" y="170"/>
                    <a:pt x="30" y="172"/>
                    <a:pt x="32" y="175"/>
                  </a:cubicBezTo>
                  <a:cubicBezTo>
                    <a:pt x="41" y="190"/>
                    <a:pt x="41" y="190"/>
                    <a:pt x="41" y="190"/>
                  </a:cubicBezTo>
                  <a:cubicBezTo>
                    <a:pt x="43" y="193"/>
                    <a:pt x="46" y="193"/>
                    <a:pt x="47" y="190"/>
                  </a:cubicBezTo>
                  <a:cubicBezTo>
                    <a:pt x="47" y="190"/>
                    <a:pt x="73" y="146"/>
                    <a:pt x="73" y="146"/>
                  </a:cubicBezTo>
                  <a:cubicBezTo>
                    <a:pt x="73" y="145"/>
                    <a:pt x="74" y="145"/>
                    <a:pt x="74" y="146"/>
                  </a:cubicBezTo>
                  <a:cubicBezTo>
                    <a:pt x="77" y="148"/>
                    <a:pt x="80" y="150"/>
                    <a:pt x="84" y="150"/>
                  </a:cubicBezTo>
                  <a:cubicBezTo>
                    <a:pt x="87" y="150"/>
                    <a:pt x="90" y="148"/>
                    <a:pt x="93" y="146"/>
                  </a:cubicBezTo>
                  <a:cubicBezTo>
                    <a:pt x="93" y="145"/>
                    <a:pt x="93" y="145"/>
                    <a:pt x="94" y="146"/>
                  </a:cubicBezTo>
                  <a:cubicBezTo>
                    <a:pt x="94" y="146"/>
                    <a:pt x="119" y="189"/>
                    <a:pt x="119" y="189"/>
                  </a:cubicBezTo>
                  <a:cubicBezTo>
                    <a:pt x="121" y="192"/>
                    <a:pt x="124" y="192"/>
                    <a:pt x="126" y="189"/>
                  </a:cubicBezTo>
                  <a:cubicBezTo>
                    <a:pt x="135" y="175"/>
                    <a:pt x="135" y="175"/>
                    <a:pt x="135" y="175"/>
                  </a:cubicBezTo>
                  <a:cubicBezTo>
                    <a:pt x="137" y="172"/>
                    <a:pt x="141" y="170"/>
                    <a:pt x="144" y="169"/>
                  </a:cubicBezTo>
                  <a:cubicBezTo>
                    <a:pt x="161" y="169"/>
                    <a:pt x="161" y="169"/>
                    <a:pt x="161" y="169"/>
                  </a:cubicBezTo>
                  <a:cubicBezTo>
                    <a:pt x="165" y="169"/>
                    <a:pt x="166" y="166"/>
                    <a:pt x="164" y="163"/>
                  </a:cubicBezTo>
                  <a:close/>
                  <a:moveTo>
                    <a:pt x="111" y="124"/>
                  </a:moveTo>
                  <a:cubicBezTo>
                    <a:pt x="93" y="135"/>
                    <a:pt x="70" y="133"/>
                    <a:pt x="53" y="123"/>
                  </a:cubicBezTo>
                  <a:cubicBezTo>
                    <a:pt x="28" y="107"/>
                    <a:pt x="19" y="73"/>
                    <a:pt x="35" y="47"/>
                  </a:cubicBezTo>
                  <a:cubicBezTo>
                    <a:pt x="50" y="21"/>
                    <a:pt x="83" y="11"/>
                    <a:pt x="110" y="26"/>
                  </a:cubicBezTo>
                  <a:cubicBezTo>
                    <a:pt x="110" y="26"/>
                    <a:pt x="110" y="26"/>
                    <a:pt x="111" y="26"/>
                  </a:cubicBezTo>
                  <a:cubicBezTo>
                    <a:pt x="111" y="26"/>
                    <a:pt x="111" y="26"/>
                    <a:pt x="111" y="26"/>
                  </a:cubicBezTo>
                  <a:cubicBezTo>
                    <a:pt x="119" y="31"/>
                    <a:pt x="126" y="38"/>
                    <a:pt x="132" y="47"/>
                  </a:cubicBezTo>
                  <a:cubicBezTo>
                    <a:pt x="147" y="74"/>
                    <a:pt x="138" y="108"/>
                    <a:pt x="111" y="1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AU" sz="1200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41A1181-7D6A-4AAF-40BD-51ACD733CB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7788" y="3021013"/>
              <a:ext cx="228600" cy="220663"/>
            </a:xfrm>
            <a:custGeom>
              <a:avLst/>
              <a:gdLst>
                <a:gd name="T0" fmla="*/ 78 w 108"/>
                <a:gd name="T1" fmla="*/ 9 h 104"/>
                <a:gd name="T2" fmla="*/ 78 w 108"/>
                <a:gd name="T3" fmla="*/ 9 h 104"/>
                <a:gd name="T4" fmla="*/ 30 w 108"/>
                <a:gd name="T5" fmla="*/ 9 h 104"/>
                <a:gd name="T6" fmla="*/ 13 w 108"/>
                <a:gd name="T7" fmla="*/ 74 h 104"/>
                <a:gd name="T8" fmla="*/ 29 w 108"/>
                <a:gd name="T9" fmla="*/ 90 h 104"/>
                <a:gd name="T10" fmla="*/ 31 w 108"/>
                <a:gd name="T11" fmla="*/ 91 h 104"/>
                <a:gd name="T12" fmla="*/ 95 w 108"/>
                <a:gd name="T13" fmla="*/ 74 h 104"/>
                <a:gd name="T14" fmla="*/ 78 w 108"/>
                <a:gd name="T15" fmla="*/ 9 h 104"/>
                <a:gd name="T16" fmla="*/ 84 w 108"/>
                <a:gd name="T17" fmla="*/ 46 h 104"/>
                <a:gd name="T18" fmla="*/ 76 w 108"/>
                <a:gd name="T19" fmla="*/ 54 h 104"/>
                <a:gd name="T20" fmla="*/ 72 w 108"/>
                <a:gd name="T21" fmla="*/ 64 h 104"/>
                <a:gd name="T22" fmla="*/ 74 w 108"/>
                <a:gd name="T23" fmla="*/ 75 h 104"/>
                <a:gd name="T24" fmla="*/ 70 w 108"/>
                <a:gd name="T25" fmla="*/ 79 h 104"/>
                <a:gd name="T26" fmla="*/ 60 w 108"/>
                <a:gd name="T27" fmla="*/ 73 h 104"/>
                <a:gd name="T28" fmla="*/ 49 w 108"/>
                <a:gd name="T29" fmla="*/ 73 h 104"/>
                <a:gd name="T30" fmla="*/ 39 w 108"/>
                <a:gd name="T31" fmla="*/ 79 h 104"/>
                <a:gd name="T32" fmla="*/ 35 w 108"/>
                <a:gd name="T33" fmla="*/ 75 h 104"/>
                <a:gd name="T34" fmla="*/ 37 w 108"/>
                <a:gd name="T35" fmla="*/ 64 h 104"/>
                <a:gd name="T36" fmla="*/ 33 w 108"/>
                <a:gd name="T37" fmla="*/ 54 h 104"/>
                <a:gd name="T38" fmla="*/ 25 w 108"/>
                <a:gd name="T39" fmla="*/ 46 h 104"/>
                <a:gd name="T40" fmla="*/ 27 w 108"/>
                <a:gd name="T41" fmla="*/ 41 h 104"/>
                <a:gd name="T42" fmla="*/ 38 w 108"/>
                <a:gd name="T43" fmla="*/ 39 h 104"/>
                <a:gd name="T44" fmla="*/ 47 w 108"/>
                <a:gd name="T45" fmla="*/ 33 h 104"/>
                <a:gd name="T46" fmla="*/ 52 w 108"/>
                <a:gd name="T47" fmla="*/ 23 h 104"/>
                <a:gd name="T48" fmla="*/ 57 w 108"/>
                <a:gd name="T49" fmla="*/ 23 h 104"/>
                <a:gd name="T50" fmla="*/ 62 w 108"/>
                <a:gd name="T51" fmla="*/ 33 h 104"/>
                <a:gd name="T52" fmla="*/ 71 w 108"/>
                <a:gd name="T53" fmla="*/ 39 h 104"/>
                <a:gd name="T54" fmla="*/ 82 w 108"/>
                <a:gd name="T55" fmla="*/ 41 h 104"/>
                <a:gd name="T56" fmla="*/ 84 w 108"/>
                <a:gd name="T5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4">
                  <a:moveTo>
                    <a:pt x="78" y="9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64" y="1"/>
                    <a:pt x="45" y="0"/>
                    <a:pt x="30" y="9"/>
                  </a:cubicBezTo>
                  <a:cubicBezTo>
                    <a:pt x="8" y="22"/>
                    <a:pt x="0" y="51"/>
                    <a:pt x="13" y="74"/>
                  </a:cubicBezTo>
                  <a:cubicBezTo>
                    <a:pt x="17" y="81"/>
                    <a:pt x="23" y="86"/>
                    <a:pt x="29" y="90"/>
                  </a:cubicBezTo>
                  <a:cubicBezTo>
                    <a:pt x="29" y="91"/>
                    <a:pt x="30" y="91"/>
                    <a:pt x="31" y="91"/>
                  </a:cubicBezTo>
                  <a:cubicBezTo>
                    <a:pt x="53" y="104"/>
                    <a:pt x="82" y="97"/>
                    <a:pt x="95" y="74"/>
                  </a:cubicBezTo>
                  <a:cubicBezTo>
                    <a:pt x="108" y="51"/>
                    <a:pt x="101" y="22"/>
                    <a:pt x="78" y="9"/>
                  </a:cubicBezTo>
                  <a:close/>
                  <a:moveTo>
                    <a:pt x="84" y="46"/>
                  </a:moveTo>
                  <a:cubicBezTo>
                    <a:pt x="76" y="54"/>
                    <a:pt x="76" y="54"/>
                    <a:pt x="76" y="54"/>
                  </a:cubicBezTo>
                  <a:cubicBezTo>
                    <a:pt x="73" y="56"/>
                    <a:pt x="72" y="61"/>
                    <a:pt x="72" y="64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5" y="79"/>
                    <a:pt x="73" y="80"/>
                    <a:pt x="70" y="79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57" y="72"/>
                    <a:pt x="52" y="72"/>
                    <a:pt x="49" y="73"/>
                  </a:cubicBezTo>
                  <a:cubicBezTo>
                    <a:pt x="39" y="79"/>
                    <a:pt x="39" y="79"/>
                    <a:pt x="39" y="79"/>
                  </a:cubicBezTo>
                  <a:cubicBezTo>
                    <a:pt x="36" y="80"/>
                    <a:pt x="34" y="79"/>
                    <a:pt x="35" y="75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61"/>
                    <a:pt x="36" y="56"/>
                    <a:pt x="33" y="54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4"/>
                    <a:pt x="24" y="41"/>
                    <a:pt x="27" y="4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1" y="39"/>
                    <a:pt x="45" y="36"/>
                    <a:pt x="47" y="3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3" y="20"/>
                    <a:pt x="56" y="20"/>
                    <a:pt x="57" y="23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4" y="36"/>
                    <a:pt x="68" y="39"/>
                    <a:pt x="71" y="39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5" y="41"/>
                    <a:pt x="86" y="44"/>
                    <a:pt x="84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AU" sz="1200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</p:grpSp>
      <p:sp>
        <p:nvSpPr>
          <p:cNvPr id="36" name="Textfeld 49">
            <a:extLst>
              <a:ext uri="{FF2B5EF4-FFF2-40B4-BE49-F238E27FC236}">
                <a16:creationId xmlns:a16="http://schemas.microsoft.com/office/drawing/2014/main" id="{FC1692EE-AF0E-18B8-BD13-D193B0F4A064}"/>
              </a:ext>
            </a:extLst>
          </p:cNvPr>
          <p:cNvSpPr txBox="1"/>
          <p:nvPr/>
        </p:nvSpPr>
        <p:spPr>
          <a:xfrm>
            <a:off x="4510879" y="3879593"/>
            <a:ext cx="2607363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zh-CN" altLang="en-US" sz="1900" b="1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Market </a:t>
            </a:r>
            <a:r>
              <a:rPr lang="en-US" altLang="zh-CN" sz="1900" b="1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</a:t>
            </a:r>
            <a:r>
              <a:rPr lang="zh-CN" altLang="en-US" sz="1900" b="1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pplication</a:t>
            </a:r>
            <a:r>
              <a:rPr lang="en-US" altLang="zh-CN" sz="1900" b="1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</a:t>
            </a:r>
            <a:endParaRPr lang="zh-CN" altLang="en-US" sz="1900" b="1" dirty="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45BEC70-188F-5BDB-C938-D1E49953968F}"/>
              </a:ext>
            </a:extLst>
          </p:cNvPr>
          <p:cNvSpPr txBox="1"/>
          <p:nvPr/>
        </p:nvSpPr>
        <p:spPr>
          <a:xfrm>
            <a:off x="7190082" y="3954352"/>
            <a:ext cx="6639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VS</a:t>
            </a:r>
            <a:endParaRPr lang="zh-CN" altLang="en-US" sz="2400" b="1" i="1" dirty="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grpSp>
        <p:nvGrpSpPr>
          <p:cNvPr id="3" name="Group 1315">
            <a:extLst>
              <a:ext uri="{FF2B5EF4-FFF2-40B4-BE49-F238E27FC236}">
                <a16:creationId xmlns:a16="http://schemas.microsoft.com/office/drawing/2014/main" id="{D1E63858-8259-3367-130C-D00DFA83A99B}"/>
              </a:ext>
            </a:extLst>
          </p:cNvPr>
          <p:cNvGrpSpPr/>
          <p:nvPr/>
        </p:nvGrpSpPr>
        <p:grpSpPr>
          <a:xfrm>
            <a:off x="3913525" y="3943755"/>
            <a:ext cx="438150" cy="404813"/>
            <a:chOff x="2900363" y="5486400"/>
            <a:chExt cx="438150" cy="404813"/>
          </a:xfrm>
          <a:solidFill>
            <a:srgbClr val="13253B"/>
          </a:solidFill>
        </p:grpSpPr>
        <p:sp>
          <p:nvSpPr>
            <p:cNvPr id="4" name="Freeform 203">
              <a:extLst>
                <a:ext uri="{FF2B5EF4-FFF2-40B4-BE49-F238E27FC236}">
                  <a16:creationId xmlns:a16="http://schemas.microsoft.com/office/drawing/2014/main" id="{62179318-EAE0-60A9-14C3-9C26F489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1188" y="5486400"/>
              <a:ext cx="187325" cy="195263"/>
            </a:xfrm>
            <a:custGeom>
              <a:avLst/>
              <a:gdLst>
                <a:gd name="T0" fmla="*/ 240 w 245"/>
                <a:gd name="T1" fmla="*/ 155 h 254"/>
                <a:gd name="T2" fmla="*/ 211 w 245"/>
                <a:gd name="T3" fmla="*/ 137 h 254"/>
                <a:gd name="T4" fmla="*/ 211 w 245"/>
                <a:gd name="T5" fmla="*/ 118 h 254"/>
                <a:gd name="T6" fmla="*/ 207 w 245"/>
                <a:gd name="T7" fmla="*/ 100 h 254"/>
                <a:gd name="T8" fmla="*/ 231 w 245"/>
                <a:gd name="T9" fmla="*/ 76 h 254"/>
                <a:gd name="T10" fmla="*/ 232 w 245"/>
                <a:gd name="T11" fmla="*/ 64 h 254"/>
                <a:gd name="T12" fmla="*/ 217 w 245"/>
                <a:gd name="T13" fmla="*/ 43 h 254"/>
                <a:gd name="T14" fmla="*/ 205 w 245"/>
                <a:gd name="T15" fmla="*/ 40 h 254"/>
                <a:gd name="T16" fmla="*/ 175 w 245"/>
                <a:gd name="T17" fmla="*/ 55 h 254"/>
                <a:gd name="T18" fmla="*/ 141 w 245"/>
                <a:gd name="T19" fmla="*/ 40 h 254"/>
                <a:gd name="T20" fmla="*/ 133 w 245"/>
                <a:gd name="T21" fmla="*/ 7 h 254"/>
                <a:gd name="T22" fmla="*/ 123 w 245"/>
                <a:gd name="T23" fmla="*/ 1 h 254"/>
                <a:gd name="T24" fmla="*/ 96 w 245"/>
                <a:gd name="T25" fmla="*/ 3 h 254"/>
                <a:gd name="T26" fmla="*/ 88 w 245"/>
                <a:gd name="T27" fmla="*/ 12 h 254"/>
                <a:gd name="T28" fmla="*/ 86 w 245"/>
                <a:gd name="T29" fmla="*/ 46 h 254"/>
                <a:gd name="T30" fmla="*/ 57 w 245"/>
                <a:gd name="T31" fmla="*/ 68 h 254"/>
                <a:gd name="T32" fmla="*/ 24 w 245"/>
                <a:gd name="T33" fmla="*/ 59 h 254"/>
                <a:gd name="T34" fmla="*/ 13 w 245"/>
                <a:gd name="T35" fmla="*/ 64 h 254"/>
                <a:gd name="T36" fmla="*/ 2 w 245"/>
                <a:gd name="T37" fmla="*/ 88 h 254"/>
                <a:gd name="T38" fmla="*/ 6 w 245"/>
                <a:gd name="T39" fmla="*/ 99 h 254"/>
                <a:gd name="T40" fmla="*/ 34 w 245"/>
                <a:gd name="T41" fmla="*/ 118 h 254"/>
                <a:gd name="T42" fmla="*/ 34 w 245"/>
                <a:gd name="T43" fmla="*/ 136 h 254"/>
                <a:gd name="T44" fmla="*/ 38 w 245"/>
                <a:gd name="T45" fmla="*/ 155 h 254"/>
                <a:gd name="T46" fmla="*/ 14 w 245"/>
                <a:gd name="T47" fmla="*/ 179 h 254"/>
                <a:gd name="T48" fmla="*/ 13 w 245"/>
                <a:gd name="T49" fmla="*/ 190 h 254"/>
                <a:gd name="T50" fmla="*/ 28 w 245"/>
                <a:gd name="T51" fmla="*/ 212 h 254"/>
                <a:gd name="T52" fmla="*/ 40 w 245"/>
                <a:gd name="T53" fmla="*/ 215 h 254"/>
                <a:gd name="T54" fmla="*/ 70 w 245"/>
                <a:gd name="T55" fmla="*/ 199 h 254"/>
                <a:gd name="T56" fmla="*/ 104 w 245"/>
                <a:gd name="T57" fmla="*/ 214 h 254"/>
                <a:gd name="T58" fmla="*/ 113 w 245"/>
                <a:gd name="T59" fmla="*/ 247 h 254"/>
                <a:gd name="T60" fmla="*/ 122 w 245"/>
                <a:gd name="T61" fmla="*/ 254 h 254"/>
                <a:gd name="T62" fmla="*/ 149 w 245"/>
                <a:gd name="T63" fmla="*/ 251 h 254"/>
                <a:gd name="T64" fmla="*/ 157 w 245"/>
                <a:gd name="T65" fmla="*/ 243 h 254"/>
                <a:gd name="T66" fmla="*/ 159 w 245"/>
                <a:gd name="T67" fmla="*/ 209 h 254"/>
                <a:gd name="T68" fmla="*/ 188 w 245"/>
                <a:gd name="T69" fmla="*/ 187 h 254"/>
                <a:gd name="T70" fmla="*/ 221 w 245"/>
                <a:gd name="T71" fmla="*/ 196 h 254"/>
                <a:gd name="T72" fmla="*/ 232 w 245"/>
                <a:gd name="T73" fmla="*/ 191 h 254"/>
                <a:gd name="T74" fmla="*/ 243 w 245"/>
                <a:gd name="T75" fmla="*/ 167 h 254"/>
                <a:gd name="T76" fmla="*/ 240 w 245"/>
                <a:gd name="T77" fmla="*/ 155 h 254"/>
                <a:gd name="T78" fmla="*/ 127 w 245"/>
                <a:gd name="T79" fmla="*/ 174 h 254"/>
                <a:gd name="T80" fmla="*/ 76 w 245"/>
                <a:gd name="T81" fmla="*/ 132 h 254"/>
                <a:gd name="T82" fmla="*/ 118 w 245"/>
                <a:gd name="T83" fmla="*/ 80 h 254"/>
                <a:gd name="T84" fmla="*/ 170 w 245"/>
                <a:gd name="T85" fmla="*/ 123 h 254"/>
                <a:gd name="T86" fmla="*/ 127 w 245"/>
                <a:gd name="T87" fmla="*/ 17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" h="254">
                  <a:moveTo>
                    <a:pt x="240" y="155"/>
                  </a:moveTo>
                  <a:cubicBezTo>
                    <a:pt x="211" y="137"/>
                    <a:pt x="211" y="137"/>
                    <a:pt x="211" y="137"/>
                  </a:cubicBezTo>
                  <a:cubicBezTo>
                    <a:pt x="212" y="131"/>
                    <a:pt x="212" y="124"/>
                    <a:pt x="211" y="118"/>
                  </a:cubicBezTo>
                  <a:cubicBezTo>
                    <a:pt x="210" y="112"/>
                    <a:pt x="209" y="106"/>
                    <a:pt x="207" y="100"/>
                  </a:cubicBezTo>
                  <a:cubicBezTo>
                    <a:pt x="231" y="76"/>
                    <a:pt x="231" y="76"/>
                    <a:pt x="231" y="76"/>
                  </a:cubicBezTo>
                  <a:cubicBezTo>
                    <a:pt x="234" y="73"/>
                    <a:pt x="235" y="68"/>
                    <a:pt x="232" y="64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4" y="39"/>
                    <a:pt x="209" y="38"/>
                    <a:pt x="205" y="40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65" y="48"/>
                    <a:pt x="154" y="43"/>
                    <a:pt x="141" y="40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2" y="3"/>
                    <a:pt x="127" y="0"/>
                    <a:pt x="123" y="1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2" y="4"/>
                    <a:pt x="89" y="8"/>
                    <a:pt x="88" y="12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75" y="51"/>
                    <a:pt x="65" y="59"/>
                    <a:pt x="57" y="68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0" y="58"/>
                    <a:pt x="15" y="60"/>
                    <a:pt x="13" y="64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0" y="92"/>
                    <a:pt x="2" y="97"/>
                    <a:pt x="6" y="9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24"/>
                    <a:pt x="34" y="130"/>
                    <a:pt x="34" y="136"/>
                  </a:cubicBezTo>
                  <a:cubicBezTo>
                    <a:pt x="35" y="143"/>
                    <a:pt x="36" y="149"/>
                    <a:pt x="38" y="155"/>
                  </a:cubicBezTo>
                  <a:cubicBezTo>
                    <a:pt x="14" y="179"/>
                    <a:pt x="14" y="179"/>
                    <a:pt x="14" y="179"/>
                  </a:cubicBezTo>
                  <a:cubicBezTo>
                    <a:pt x="11" y="182"/>
                    <a:pt x="10" y="187"/>
                    <a:pt x="13" y="190"/>
                  </a:cubicBezTo>
                  <a:cubicBezTo>
                    <a:pt x="28" y="212"/>
                    <a:pt x="28" y="212"/>
                    <a:pt x="28" y="212"/>
                  </a:cubicBezTo>
                  <a:cubicBezTo>
                    <a:pt x="31" y="215"/>
                    <a:pt x="36" y="217"/>
                    <a:pt x="40" y="215"/>
                  </a:cubicBezTo>
                  <a:cubicBezTo>
                    <a:pt x="70" y="199"/>
                    <a:pt x="70" y="199"/>
                    <a:pt x="70" y="199"/>
                  </a:cubicBezTo>
                  <a:cubicBezTo>
                    <a:pt x="80" y="206"/>
                    <a:pt x="92" y="212"/>
                    <a:pt x="104" y="214"/>
                  </a:cubicBezTo>
                  <a:cubicBezTo>
                    <a:pt x="113" y="247"/>
                    <a:pt x="113" y="247"/>
                    <a:pt x="113" y="247"/>
                  </a:cubicBezTo>
                  <a:cubicBezTo>
                    <a:pt x="114" y="251"/>
                    <a:pt x="118" y="254"/>
                    <a:pt x="122" y="254"/>
                  </a:cubicBezTo>
                  <a:cubicBezTo>
                    <a:pt x="149" y="251"/>
                    <a:pt x="149" y="251"/>
                    <a:pt x="149" y="251"/>
                  </a:cubicBezTo>
                  <a:cubicBezTo>
                    <a:pt x="153" y="251"/>
                    <a:pt x="157" y="247"/>
                    <a:pt x="157" y="243"/>
                  </a:cubicBezTo>
                  <a:cubicBezTo>
                    <a:pt x="159" y="209"/>
                    <a:pt x="159" y="209"/>
                    <a:pt x="159" y="209"/>
                  </a:cubicBezTo>
                  <a:cubicBezTo>
                    <a:pt x="170" y="203"/>
                    <a:pt x="180" y="196"/>
                    <a:pt x="188" y="187"/>
                  </a:cubicBezTo>
                  <a:cubicBezTo>
                    <a:pt x="221" y="196"/>
                    <a:pt x="221" y="196"/>
                    <a:pt x="221" y="196"/>
                  </a:cubicBezTo>
                  <a:cubicBezTo>
                    <a:pt x="226" y="197"/>
                    <a:pt x="230" y="195"/>
                    <a:pt x="232" y="191"/>
                  </a:cubicBezTo>
                  <a:cubicBezTo>
                    <a:pt x="243" y="167"/>
                    <a:pt x="243" y="167"/>
                    <a:pt x="243" y="167"/>
                  </a:cubicBezTo>
                  <a:cubicBezTo>
                    <a:pt x="245" y="163"/>
                    <a:pt x="243" y="158"/>
                    <a:pt x="240" y="155"/>
                  </a:cubicBezTo>
                  <a:close/>
                  <a:moveTo>
                    <a:pt x="127" y="174"/>
                  </a:moveTo>
                  <a:cubicBezTo>
                    <a:pt x="102" y="177"/>
                    <a:pt x="78" y="158"/>
                    <a:pt x="76" y="132"/>
                  </a:cubicBezTo>
                  <a:cubicBezTo>
                    <a:pt x="73" y="106"/>
                    <a:pt x="92" y="83"/>
                    <a:pt x="118" y="80"/>
                  </a:cubicBezTo>
                  <a:cubicBezTo>
                    <a:pt x="144" y="78"/>
                    <a:pt x="167" y="97"/>
                    <a:pt x="170" y="123"/>
                  </a:cubicBezTo>
                  <a:cubicBezTo>
                    <a:pt x="172" y="148"/>
                    <a:pt x="153" y="172"/>
                    <a:pt x="127" y="1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AU" sz="24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8" name="Freeform 204">
              <a:extLst>
                <a:ext uri="{FF2B5EF4-FFF2-40B4-BE49-F238E27FC236}">
                  <a16:creationId xmlns:a16="http://schemas.microsoft.com/office/drawing/2014/main" id="{9995C5C4-10B8-3487-960A-B9D407E5DA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5572125"/>
              <a:ext cx="317500" cy="319088"/>
            </a:xfrm>
            <a:custGeom>
              <a:avLst/>
              <a:gdLst>
                <a:gd name="T0" fmla="*/ 413 w 414"/>
                <a:gd name="T1" fmla="*/ 171 h 415"/>
                <a:gd name="T2" fmla="*/ 398 w 414"/>
                <a:gd name="T3" fmla="*/ 124 h 415"/>
                <a:gd name="T4" fmla="*/ 385 w 414"/>
                <a:gd name="T5" fmla="*/ 116 h 415"/>
                <a:gd name="T6" fmla="*/ 331 w 414"/>
                <a:gd name="T7" fmla="*/ 125 h 415"/>
                <a:gd name="T8" fmla="*/ 312 w 414"/>
                <a:gd name="T9" fmla="*/ 102 h 415"/>
                <a:gd name="T10" fmla="*/ 332 w 414"/>
                <a:gd name="T11" fmla="*/ 51 h 415"/>
                <a:gd name="T12" fmla="*/ 327 w 414"/>
                <a:gd name="T13" fmla="*/ 36 h 415"/>
                <a:gd name="T14" fmla="*/ 283 w 414"/>
                <a:gd name="T15" fmla="*/ 13 h 415"/>
                <a:gd name="T16" fmla="*/ 268 w 414"/>
                <a:gd name="T17" fmla="*/ 17 h 415"/>
                <a:gd name="T18" fmla="*/ 236 w 414"/>
                <a:gd name="T19" fmla="*/ 62 h 415"/>
                <a:gd name="T20" fmla="*/ 207 w 414"/>
                <a:gd name="T21" fmla="*/ 59 h 415"/>
                <a:gd name="T22" fmla="*/ 184 w 414"/>
                <a:gd name="T23" fmla="*/ 8 h 415"/>
                <a:gd name="T24" fmla="*/ 171 w 414"/>
                <a:gd name="T25" fmla="*/ 2 h 415"/>
                <a:gd name="T26" fmla="*/ 124 w 414"/>
                <a:gd name="T27" fmla="*/ 16 h 415"/>
                <a:gd name="T28" fmla="*/ 116 w 414"/>
                <a:gd name="T29" fmla="*/ 29 h 415"/>
                <a:gd name="T30" fmla="*/ 125 w 414"/>
                <a:gd name="T31" fmla="*/ 84 h 415"/>
                <a:gd name="T32" fmla="*/ 102 w 414"/>
                <a:gd name="T33" fmla="*/ 102 h 415"/>
                <a:gd name="T34" fmla="*/ 50 w 414"/>
                <a:gd name="T35" fmla="*/ 83 h 415"/>
                <a:gd name="T36" fmla="*/ 36 w 414"/>
                <a:gd name="T37" fmla="*/ 88 h 415"/>
                <a:gd name="T38" fmla="*/ 13 w 414"/>
                <a:gd name="T39" fmla="*/ 131 h 415"/>
                <a:gd name="T40" fmla="*/ 16 w 414"/>
                <a:gd name="T41" fmla="*/ 146 h 415"/>
                <a:gd name="T42" fmla="*/ 61 w 414"/>
                <a:gd name="T43" fmla="*/ 178 h 415"/>
                <a:gd name="T44" fmla="*/ 58 w 414"/>
                <a:gd name="T45" fmla="*/ 208 h 415"/>
                <a:gd name="T46" fmla="*/ 8 w 414"/>
                <a:gd name="T47" fmla="*/ 230 h 415"/>
                <a:gd name="T48" fmla="*/ 2 w 414"/>
                <a:gd name="T49" fmla="*/ 244 h 415"/>
                <a:gd name="T50" fmla="*/ 16 w 414"/>
                <a:gd name="T51" fmla="*/ 291 h 415"/>
                <a:gd name="T52" fmla="*/ 29 w 414"/>
                <a:gd name="T53" fmla="*/ 299 h 415"/>
                <a:gd name="T54" fmla="*/ 83 w 414"/>
                <a:gd name="T55" fmla="*/ 290 h 415"/>
                <a:gd name="T56" fmla="*/ 102 w 414"/>
                <a:gd name="T57" fmla="*/ 313 h 415"/>
                <a:gd name="T58" fmla="*/ 82 w 414"/>
                <a:gd name="T59" fmla="*/ 364 h 415"/>
                <a:gd name="T60" fmla="*/ 88 w 414"/>
                <a:gd name="T61" fmla="*/ 379 h 415"/>
                <a:gd name="T62" fmla="*/ 131 w 414"/>
                <a:gd name="T63" fmla="*/ 402 h 415"/>
                <a:gd name="T64" fmla="*/ 146 w 414"/>
                <a:gd name="T65" fmla="*/ 398 h 415"/>
                <a:gd name="T66" fmla="*/ 178 w 414"/>
                <a:gd name="T67" fmla="*/ 353 h 415"/>
                <a:gd name="T68" fmla="*/ 207 w 414"/>
                <a:gd name="T69" fmla="*/ 356 h 415"/>
                <a:gd name="T70" fmla="*/ 230 w 414"/>
                <a:gd name="T71" fmla="*/ 407 h 415"/>
                <a:gd name="T72" fmla="*/ 244 w 414"/>
                <a:gd name="T73" fmla="*/ 413 h 415"/>
                <a:gd name="T74" fmla="*/ 291 w 414"/>
                <a:gd name="T75" fmla="*/ 399 h 415"/>
                <a:gd name="T76" fmla="*/ 299 w 414"/>
                <a:gd name="T77" fmla="*/ 386 h 415"/>
                <a:gd name="T78" fmla="*/ 290 w 414"/>
                <a:gd name="T79" fmla="*/ 331 h 415"/>
                <a:gd name="T80" fmla="*/ 312 w 414"/>
                <a:gd name="T81" fmla="*/ 312 h 415"/>
                <a:gd name="T82" fmla="*/ 364 w 414"/>
                <a:gd name="T83" fmla="*/ 332 h 415"/>
                <a:gd name="T84" fmla="*/ 378 w 414"/>
                <a:gd name="T85" fmla="*/ 327 h 415"/>
                <a:gd name="T86" fmla="*/ 401 w 414"/>
                <a:gd name="T87" fmla="*/ 284 h 415"/>
                <a:gd name="T88" fmla="*/ 398 w 414"/>
                <a:gd name="T89" fmla="*/ 269 h 415"/>
                <a:gd name="T90" fmla="*/ 353 w 414"/>
                <a:gd name="T91" fmla="*/ 237 h 415"/>
                <a:gd name="T92" fmla="*/ 356 w 414"/>
                <a:gd name="T93" fmla="*/ 207 h 415"/>
                <a:gd name="T94" fmla="*/ 406 w 414"/>
                <a:gd name="T95" fmla="*/ 185 h 415"/>
                <a:gd name="T96" fmla="*/ 413 w 414"/>
                <a:gd name="T97" fmla="*/ 171 h 415"/>
                <a:gd name="T98" fmla="*/ 233 w 414"/>
                <a:gd name="T99" fmla="*/ 293 h 415"/>
                <a:gd name="T100" fmla="*/ 122 w 414"/>
                <a:gd name="T101" fmla="*/ 233 h 415"/>
                <a:gd name="T102" fmla="*/ 181 w 414"/>
                <a:gd name="T103" fmla="*/ 122 h 415"/>
                <a:gd name="T104" fmla="*/ 293 w 414"/>
                <a:gd name="T105" fmla="*/ 182 h 415"/>
                <a:gd name="T106" fmla="*/ 233 w 414"/>
                <a:gd name="T107" fmla="*/ 293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4" h="415">
                  <a:moveTo>
                    <a:pt x="413" y="171"/>
                  </a:moveTo>
                  <a:cubicBezTo>
                    <a:pt x="398" y="124"/>
                    <a:pt x="398" y="124"/>
                    <a:pt x="398" y="124"/>
                  </a:cubicBezTo>
                  <a:cubicBezTo>
                    <a:pt x="397" y="119"/>
                    <a:pt x="391" y="115"/>
                    <a:pt x="385" y="116"/>
                  </a:cubicBezTo>
                  <a:cubicBezTo>
                    <a:pt x="331" y="125"/>
                    <a:pt x="331" y="125"/>
                    <a:pt x="331" y="125"/>
                  </a:cubicBezTo>
                  <a:cubicBezTo>
                    <a:pt x="325" y="117"/>
                    <a:pt x="319" y="109"/>
                    <a:pt x="312" y="102"/>
                  </a:cubicBezTo>
                  <a:cubicBezTo>
                    <a:pt x="332" y="51"/>
                    <a:pt x="332" y="51"/>
                    <a:pt x="332" y="51"/>
                  </a:cubicBezTo>
                  <a:cubicBezTo>
                    <a:pt x="334" y="45"/>
                    <a:pt x="332" y="39"/>
                    <a:pt x="327" y="36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78" y="10"/>
                    <a:pt x="272" y="12"/>
                    <a:pt x="268" y="17"/>
                  </a:cubicBezTo>
                  <a:cubicBezTo>
                    <a:pt x="236" y="62"/>
                    <a:pt x="236" y="62"/>
                    <a:pt x="236" y="62"/>
                  </a:cubicBezTo>
                  <a:cubicBezTo>
                    <a:pt x="227" y="60"/>
                    <a:pt x="217" y="59"/>
                    <a:pt x="207" y="59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82" y="3"/>
                    <a:pt x="176" y="0"/>
                    <a:pt x="171" y="2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18" y="18"/>
                    <a:pt x="115" y="24"/>
                    <a:pt x="116" y="29"/>
                  </a:cubicBezTo>
                  <a:cubicBezTo>
                    <a:pt x="125" y="84"/>
                    <a:pt x="125" y="84"/>
                    <a:pt x="125" y="84"/>
                  </a:cubicBezTo>
                  <a:cubicBezTo>
                    <a:pt x="116" y="89"/>
                    <a:pt x="109" y="95"/>
                    <a:pt x="102" y="10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45" y="81"/>
                    <a:pt x="39" y="83"/>
                    <a:pt x="36" y="88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0" y="136"/>
                    <a:pt x="12" y="143"/>
                    <a:pt x="16" y="146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9" y="188"/>
                    <a:pt x="58" y="198"/>
                    <a:pt x="58" y="208"/>
                  </a:cubicBezTo>
                  <a:cubicBezTo>
                    <a:pt x="8" y="230"/>
                    <a:pt x="8" y="230"/>
                    <a:pt x="8" y="230"/>
                  </a:cubicBezTo>
                  <a:cubicBezTo>
                    <a:pt x="3" y="232"/>
                    <a:pt x="0" y="239"/>
                    <a:pt x="2" y="244"/>
                  </a:cubicBezTo>
                  <a:cubicBezTo>
                    <a:pt x="16" y="291"/>
                    <a:pt x="16" y="291"/>
                    <a:pt x="16" y="291"/>
                  </a:cubicBezTo>
                  <a:cubicBezTo>
                    <a:pt x="18" y="296"/>
                    <a:pt x="23" y="300"/>
                    <a:pt x="29" y="299"/>
                  </a:cubicBezTo>
                  <a:cubicBezTo>
                    <a:pt x="83" y="290"/>
                    <a:pt x="83" y="290"/>
                    <a:pt x="83" y="290"/>
                  </a:cubicBezTo>
                  <a:cubicBezTo>
                    <a:pt x="89" y="298"/>
                    <a:pt x="95" y="306"/>
                    <a:pt x="102" y="313"/>
                  </a:cubicBezTo>
                  <a:cubicBezTo>
                    <a:pt x="82" y="364"/>
                    <a:pt x="82" y="364"/>
                    <a:pt x="82" y="364"/>
                  </a:cubicBezTo>
                  <a:cubicBezTo>
                    <a:pt x="80" y="370"/>
                    <a:pt x="83" y="376"/>
                    <a:pt x="88" y="379"/>
                  </a:cubicBezTo>
                  <a:cubicBezTo>
                    <a:pt x="131" y="402"/>
                    <a:pt x="131" y="402"/>
                    <a:pt x="131" y="402"/>
                  </a:cubicBezTo>
                  <a:cubicBezTo>
                    <a:pt x="136" y="404"/>
                    <a:pt x="143" y="403"/>
                    <a:pt x="146" y="398"/>
                  </a:cubicBezTo>
                  <a:cubicBezTo>
                    <a:pt x="178" y="353"/>
                    <a:pt x="178" y="353"/>
                    <a:pt x="178" y="353"/>
                  </a:cubicBezTo>
                  <a:cubicBezTo>
                    <a:pt x="187" y="355"/>
                    <a:pt x="197" y="356"/>
                    <a:pt x="207" y="356"/>
                  </a:cubicBezTo>
                  <a:cubicBezTo>
                    <a:pt x="230" y="407"/>
                    <a:pt x="230" y="407"/>
                    <a:pt x="230" y="407"/>
                  </a:cubicBezTo>
                  <a:cubicBezTo>
                    <a:pt x="232" y="412"/>
                    <a:pt x="238" y="415"/>
                    <a:pt x="244" y="413"/>
                  </a:cubicBezTo>
                  <a:cubicBezTo>
                    <a:pt x="291" y="399"/>
                    <a:pt x="291" y="399"/>
                    <a:pt x="291" y="399"/>
                  </a:cubicBezTo>
                  <a:cubicBezTo>
                    <a:pt x="296" y="397"/>
                    <a:pt x="300" y="391"/>
                    <a:pt x="299" y="386"/>
                  </a:cubicBezTo>
                  <a:cubicBezTo>
                    <a:pt x="290" y="331"/>
                    <a:pt x="290" y="331"/>
                    <a:pt x="290" y="331"/>
                  </a:cubicBezTo>
                  <a:cubicBezTo>
                    <a:pt x="298" y="326"/>
                    <a:pt x="306" y="319"/>
                    <a:pt x="312" y="312"/>
                  </a:cubicBezTo>
                  <a:cubicBezTo>
                    <a:pt x="364" y="332"/>
                    <a:pt x="364" y="332"/>
                    <a:pt x="364" y="332"/>
                  </a:cubicBezTo>
                  <a:cubicBezTo>
                    <a:pt x="369" y="334"/>
                    <a:pt x="376" y="332"/>
                    <a:pt x="378" y="327"/>
                  </a:cubicBezTo>
                  <a:cubicBezTo>
                    <a:pt x="401" y="284"/>
                    <a:pt x="401" y="284"/>
                    <a:pt x="401" y="284"/>
                  </a:cubicBezTo>
                  <a:cubicBezTo>
                    <a:pt x="404" y="279"/>
                    <a:pt x="403" y="272"/>
                    <a:pt x="398" y="269"/>
                  </a:cubicBezTo>
                  <a:cubicBezTo>
                    <a:pt x="353" y="237"/>
                    <a:pt x="353" y="237"/>
                    <a:pt x="353" y="237"/>
                  </a:cubicBezTo>
                  <a:cubicBezTo>
                    <a:pt x="355" y="227"/>
                    <a:pt x="356" y="217"/>
                    <a:pt x="356" y="207"/>
                  </a:cubicBezTo>
                  <a:cubicBezTo>
                    <a:pt x="406" y="185"/>
                    <a:pt x="406" y="185"/>
                    <a:pt x="406" y="185"/>
                  </a:cubicBezTo>
                  <a:cubicBezTo>
                    <a:pt x="411" y="182"/>
                    <a:pt x="414" y="176"/>
                    <a:pt x="413" y="171"/>
                  </a:cubicBezTo>
                  <a:close/>
                  <a:moveTo>
                    <a:pt x="233" y="293"/>
                  </a:moveTo>
                  <a:cubicBezTo>
                    <a:pt x="186" y="307"/>
                    <a:pt x="136" y="280"/>
                    <a:pt x="122" y="233"/>
                  </a:cubicBezTo>
                  <a:cubicBezTo>
                    <a:pt x="108" y="186"/>
                    <a:pt x="134" y="136"/>
                    <a:pt x="181" y="122"/>
                  </a:cubicBezTo>
                  <a:cubicBezTo>
                    <a:pt x="228" y="108"/>
                    <a:pt x="278" y="134"/>
                    <a:pt x="293" y="182"/>
                  </a:cubicBezTo>
                  <a:cubicBezTo>
                    <a:pt x="307" y="229"/>
                    <a:pt x="280" y="278"/>
                    <a:pt x="233" y="2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AU" sz="24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6557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7AEBFA4-814D-6763-07B7-13C13BBAECA3}"/>
              </a:ext>
            </a:extLst>
          </p:cNvPr>
          <p:cNvSpPr txBox="1"/>
          <p:nvPr/>
        </p:nvSpPr>
        <p:spPr>
          <a:xfrm>
            <a:off x="322262" y="260478"/>
            <a:ext cx="7249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Waveform Generator (Optional)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0ABC277-9236-5170-74A7-56AE8EA7160F}"/>
              </a:ext>
            </a:extLst>
          </p:cNvPr>
          <p:cNvSpPr txBox="1"/>
          <p:nvPr/>
        </p:nvSpPr>
        <p:spPr>
          <a:xfrm>
            <a:off x="0" y="3927849"/>
            <a:ext cx="9682459" cy="2357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2"/>
              </a:buBlip>
              <a:defRPr sz="2000" kern="10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  <a:lvl2pPr lvl="1">
              <a:defRPr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2pPr>
          </a:lstStyle>
          <a:p>
            <a:r>
              <a:rPr lang="en-US" altLang="zh-CN" dirty="0"/>
              <a:t>25MHz predefined waveform output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Users can edit arbitrary waveforms using SIGLENT EasyWaveX PC software</a:t>
            </a:r>
          </a:p>
          <a:p>
            <a:r>
              <a:rPr lang="zh-CN" altLang="en-US" dirty="0">
                <a:solidFill>
                  <a:schemeClr val="tx1"/>
                </a:solidFill>
              </a:rPr>
              <a:t>Power loop analysis (without external isolation transformer)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zh-CN" altLang="en-US" dirty="0"/>
              <a:t>Save space and budget</a:t>
            </a:r>
            <a:endParaRPr lang="en-US" altLang="zh-CN" dirty="0"/>
          </a:p>
          <a:p>
            <a:r>
              <a:rPr lang="zh-CN" altLang="en-US" dirty="0"/>
              <a:t>Suitable for teaching laboratories or design laboratories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F47257A-12EF-64E7-9DD2-46B6D8275362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EB93F6-FBA4-7621-9BD4-37EBD9DB41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t="7046" b="31703"/>
          <a:stretch/>
        </p:blipFill>
        <p:spPr>
          <a:xfrm>
            <a:off x="5205709" y="1190625"/>
            <a:ext cx="6730704" cy="32167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7536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622DA491-EB1E-ACE1-D76F-C17BEA0C4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154426"/>
              </p:ext>
            </p:extLst>
          </p:nvPr>
        </p:nvGraphicFramePr>
        <p:xfrm>
          <a:off x="249224" y="1664293"/>
          <a:ext cx="6524783" cy="39508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14733">
                  <a:extLst>
                    <a:ext uri="{9D8B030D-6E8A-4147-A177-3AD203B41FA5}">
                      <a16:colId xmlns:a16="http://schemas.microsoft.com/office/drawing/2014/main" val="2320381785"/>
                    </a:ext>
                  </a:extLst>
                </a:gridCol>
                <a:gridCol w="4210050">
                  <a:extLst>
                    <a:ext uri="{9D8B030D-6E8A-4147-A177-3AD203B41FA5}">
                      <a16:colId xmlns:a16="http://schemas.microsoft.com/office/drawing/2014/main" val="3256560869"/>
                    </a:ext>
                  </a:extLst>
                </a:gridCol>
              </a:tblGrid>
              <a:tr h="47611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kern="100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USB arbitrary waveform generator SAG1021I</a:t>
                      </a:r>
                      <a:endParaRPr lang="zh-CN" altLang="en-US" sz="3200" b="0" kern="100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1325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619451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Channels</a:t>
                      </a:r>
                      <a:endParaRPr lang="en-US" sz="1400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kern="1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868442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Max. Output Frequency</a:t>
                      </a:r>
                      <a:endParaRPr lang="en-US" sz="1400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kern="1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25 MHz</a:t>
                      </a:r>
                      <a:endParaRPr lang="zh-CN" altLang="en-US" sz="1400" b="0" kern="1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987041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Sampling Rate</a:t>
                      </a:r>
                      <a:endParaRPr lang="en-US" sz="1400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kern="1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125 MSa/s</a:t>
                      </a:r>
                      <a:endParaRPr lang="zh-CN" altLang="en-US" sz="1400" b="0" kern="1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845421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Frequency Resolution </a:t>
                      </a:r>
                      <a:endParaRPr lang="en-US" sz="1400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kern="1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 μHz</a:t>
                      </a:r>
                      <a:endParaRPr lang="zh-CN" altLang="en-US" sz="1400" b="0" kern="1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494737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Frequency Accuracy </a:t>
                      </a:r>
                      <a:endParaRPr lang="en-US" sz="1400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1400" b="0" kern="1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±50 ppm</a:t>
                      </a:r>
                      <a:endParaRPr lang="zh-CN" altLang="en-US" sz="1400" b="0" kern="1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039412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Vertical Resolution</a:t>
                      </a:r>
                      <a:endParaRPr lang="en-US" sz="1400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kern="1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14-bit</a:t>
                      </a:r>
                      <a:endParaRPr lang="zh-CN" altLang="en-US" sz="1400" b="0" kern="1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723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Amplitude Range</a:t>
                      </a:r>
                      <a:endParaRPr lang="en-US" sz="1400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-1.5 V ~ +1.5 V (into 50 Ω)</a:t>
                      </a:r>
                      <a:b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-3 V ~ +3 V (into High-Z)</a:t>
                      </a:r>
                      <a:endParaRPr lang="en-US" sz="1400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56359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Waveforms</a:t>
                      </a:r>
                      <a:endParaRPr lang="en-US" sz="1400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Sine, Square, Ramp, Pulse, DC, Noise, 45 Arbitrary</a:t>
                      </a:r>
                      <a:endParaRPr lang="en-US" sz="1400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723342"/>
                  </a:ext>
                </a:extLst>
              </a:tr>
              <a:tr h="141605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Output Impedance</a:t>
                      </a:r>
                      <a:endParaRPr lang="en-US" sz="1400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kern="1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 Ω±2%</a:t>
                      </a:r>
                      <a:endParaRPr lang="zh-CN" altLang="en-US" sz="1400" b="0" kern="1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68580" marR="68580" marT="0" marB="0"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540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Protection</a:t>
                      </a:r>
                      <a:endParaRPr lang="en-US" sz="1400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Over voltage protection, Current limit</a:t>
                      </a:r>
                      <a:endParaRPr lang="en-US" sz="1400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004432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95983707-DACB-1AB7-DAFB-0DB251DD3046}"/>
              </a:ext>
            </a:extLst>
          </p:cNvPr>
          <p:cNvSpPr txBox="1"/>
          <p:nvPr/>
        </p:nvSpPr>
        <p:spPr>
          <a:xfrm>
            <a:off x="322262" y="260478"/>
            <a:ext cx="7249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Waveform Generator (Optional)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DFCD792-5497-70B4-B6DB-B5765B862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1" b="18297"/>
          <a:stretch/>
        </p:blipFill>
        <p:spPr>
          <a:xfrm>
            <a:off x="6917040" y="2488341"/>
            <a:ext cx="5025736" cy="230273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28E9CF4-53EA-B8DE-F4D6-C777BC8BEE0F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942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8444D8C-5C27-C778-8E62-D83E5CFBF4D2}"/>
              </a:ext>
            </a:extLst>
          </p:cNvPr>
          <p:cNvSpPr txBox="1"/>
          <p:nvPr/>
        </p:nvSpPr>
        <p:spPr>
          <a:xfrm>
            <a:off x="303478" y="263497"/>
            <a:ext cx="6750566" cy="820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Features &amp; Benefits Summary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9A29E39-AE85-B8C2-DC6A-A25D4C78D10F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543C2DEC-5D96-A7F4-995E-AD67532D33C1}"/>
              </a:ext>
            </a:extLst>
          </p:cNvPr>
          <p:cNvSpPr/>
          <p:nvPr/>
        </p:nvSpPr>
        <p:spPr>
          <a:xfrm>
            <a:off x="2592623" y="2101912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33400" eaLnBrk="0" hangingPunct="0">
              <a:spcBef>
                <a:spcPct val="0"/>
              </a:spcBef>
              <a:spcAft>
                <a:spcPct val="35000"/>
              </a:spcAft>
            </a:pPr>
            <a:r>
              <a:rPr lang="zh-CN" altLang="en-US" sz="12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Excellent noise floor: as low as 70μVrms</a:t>
            </a:r>
            <a:r>
              <a:rPr lang="en-US" altLang="zh-CN" sz="12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 at full bandwidth</a:t>
            </a:r>
            <a:endParaRPr lang="zh-CN" altLang="en-US" sz="1200" dirty="0">
              <a:solidFill>
                <a:srgbClr val="F082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114300" lvl="1" indent="-1143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1200" dirty="0">
                <a:solidFill>
                  <a:schemeClr val="tx1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Suitable for small signal measurement, and the measurement result is more accurate</a:t>
            </a:r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C07F8BFB-89C5-BE0D-3D0E-6197D2D2C22E}"/>
              </a:ext>
            </a:extLst>
          </p:cNvPr>
          <p:cNvSpPr/>
          <p:nvPr/>
        </p:nvSpPr>
        <p:spPr>
          <a:xfrm>
            <a:off x="2592623" y="2934725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33400" eaLnBrk="0" hangingPunct="0">
              <a:spcBef>
                <a:spcPct val="0"/>
              </a:spcBef>
              <a:spcAft>
                <a:spcPct val="35000"/>
              </a:spcAft>
            </a:pPr>
            <a:r>
              <a:rPr lang="zh-CN" altLang="en-US" sz="12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Intuitive menu structure: simple and easy to use</a:t>
            </a:r>
          </a:p>
          <a:p>
            <a:pPr marL="114300" lvl="1" indent="-1143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CN" altLang="en-US" sz="1200" dirty="0">
                <a:solidFill>
                  <a:schemeClr val="tx1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The layout of options is clear, and similar functions are under the same column</a:t>
            </a:r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A5A4C07F-68BE-31D6-7873-9C2E274BFFE2}"/>
              </a:ext>
            </a:extLst>
          </p:cNvPr>
          <p:cNvSpPr/>
          <p:nvPr/>
        </p:nvSpPr>
        <p:spPr>
          <a:xfrm>
            <a:off x="2592623" y="3767538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33400" eaLnBrk="0" hangingPunct="0">
              <a:spcBef>
                <a:spcPct val="0"/>
              </a:spcBef>
              <a:spcAft>
                <a:spcPct val="35000"/>
              </a:spcAft>
            </a:pPr>
            <a:r>
              <a:rPr lang="en-US" altLang="zh-CN" sz="12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12-bit vertical resolution: accurate</a:t>
            </a:r>
          </a:p>
          <a:p>
            <a:pPr marL="171450" indent="-171450" defTabSz="533400" eaLnBrk="0" hangingPunct="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beneficial to small signal measurement</a:t>
            </a:r>
            <a:endParaRPr lang="zh-CN" altLang="en-US" sz="1200" dirty="0">
              <a:solidFill>
                <a:schemeClr val="tx1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6FD43852-A51C-F8E3-5671-D666472821DE}"/>
              </a:ext>
            </a:extLst>
          </p:cNvPr>
          <p:cNvSpPr/>
          <p:nvPr/>
        </p:nvSpPr>
        <p:spPr>
          <a:xfrm>
            <a:off x="2592623" y="4600351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33400" eaLnBrk="0" hangingPunct="0">
              <a:spcBef>
                <a:spcPct val="0"/>
              </a:spcBef>
              <a:spcAft>
                <a:spcPct val="35000"/>
              </a:spcAft>
            </a:pPr>
            <a:r>
              <a:rPr lang="zh-CN" altLang="en-US" sz="12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Large offset compensation range: automatically adjust to the screen centerline</a:t>
            </a:r>
            <a:endParaRPr lang="en-US" altLang="zh-CN" sz="1200" dirty="0">
              <a:solidFill>
                <a:srgbClr val="F082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171450" indent="-171450" defTabSz="533400" eaLnBrk="0" hangingPunct="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The maximum offset range of 400 V can be provided, which is suitable for measuring small voltage under large DC bias</a:t>
            </a:r>
            <a:endParaRPr lang="en-US" altLang="zh-CN" sz="1200" dirty="0">
              <a:solidFill>
                <a:schemeClr val="tx1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AC97B237-2E12-23EC-4E7C-E831CBE74D3B}"/>
              </a:ext>
            </a:extLst>
          </p:cNvPr>
          <p:cNvGrpSpPr/>
          <p:nvPr/>
        </p:nvGrpSpPr>
        <p:grpSpPr>
          <a:xfrm>
            <a:off x="2056038" y="1186988"/>
            <a:ext cx="326575" cy="5215245"/>
            <a:chOff x="2338230" y="990841"/>
            <a:chExt cx="326575" cy="5215245"/>
          </a:xfrm>
        </p:grpSpPr>
        <p:grpSp>
          <p:nvGrpSpPr>
            <p:cNvPr id="78" name="PA_组合 20">
              <a:extLst>
                <a:ext uri="{FF2B5EF4-FFF2-40B4-BE49-F238E27FC236}">
                  <a16:creationId xmlns:a16="http://schemas.microsoft.com/office/drawing/2014/main" id="{8D852B6D-88EC-DC89-3B23-54482EBE0543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 rot="5400000">
              <a:off x="1743873" y="1585201"/>
              <a:ext cx="1515292" cy="326571"/>
              <a:chOff x="1501068" y="2475411"/>
              <a:chExt cx="2020389" cy="435428"/>
            </a:xfrm>
          </p:grpSpPr>
          <p:sp>
            <p:nvSpPr>
              <p:cNvPr id="93" name="Rounded Rectangle 21">
                <a:extLst>
                  <a:ext uri="{FF2B5EF4-FFF2-40B4-BE49-F238E27FC236}">
                    <a16:creationId xmlns:a16="http://schemas.microsoft.com/office/drawing/2014/main" id="{A24A19D9-B3A4-CA7C-799D-B9186F2A81D9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Oval 22">
                <a:extLst>
                  <a:ext uri="{FF2B5EF4-FFF2-40B4-BE49-F238E27FC236}">
                    <a16:creationId xmlns:a16="http://schemas.microsoft.com/office/drawing/2014/main" id="{D1206B3B-F973-834D-0961-4D3BC4B1375C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9" name="PA_组合 23">
              <a:extLst>
                <a:ext uri="{FF2B5EF4-FFF2-40B4-BE49-F238E27FC236}">
                  <a16:creationId xmlns:a16="http://schemas.microsoft.com/office/drawing/2014/main" id="{C531926C-5DBA-33B1-252D-719398427E48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 rot="5400000">
              <a:off x="1880708" y="2268047"/>
              <a:ext cx="1241623" cy="326571"/>
              <a:chOff x="3086030" y="2475411"/>
              <a:chExt cx="1655497" cy="435428"/>
            </a:xfrm>
          </p:grpSpPr>
          <p:sp>
            <p:nvSpPr>
              <p:cNvPr id="91" name="Rounded Rectangle 24">
                <a:extLst>
                  <a:ext uri="{FF2B5EF4-FFF2-40B4-BE49-F238E27FC236}">
                    <a16:creationId xmlns:a16="http://schemas.microsoft.com/office/drawing/2014/main" id="{4524FD38-DF26-5EC1-D8B3-49CDF3B5BD7C}"/>
                  </a:ext>
                </a:extLst>
              </p:cNvPr>
              <p:cNvSpPr/>
              <p:nvPr/>
            </p:nvSpPr>
            <p:spPr>
              <a:xfrm>
                <a:off x="3086030" y="2475411"/>
                <a:ext cx="1655497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13253B"/>
                  </a:solidFill>
                </a:endParaRPr>
              </a:p>
            </p:txBody>
          </p:sp>
          <p:sp>
            <p:nvSpPr>
              <p:cNvPr id="92" name="Oval 25">
                <a:extLst>
                  <a:ext uri="{FF2B5EF4-FFF2-40B4-BE49-F238E27FC236}">
                    <a16:creationId xmlns:a16="http://schemas.microsoft.com/office/drawing/2014/main" id="{FCC9C962-CA92-3CC3-83E9-EF72CB92F166}"/>
                  </a:ext>
                </a:extLst>
              </p:cNvPr>
              <p:cNvSpPr/>
              <p:nvPr/>
            </p:nvSpPr>
            <p:spPr>
              <a:xfrm>
                <a:off x="3380686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0" name="PA_组合 20">
              <a:extLst>
                <a:ext uri="{FF2B5EF4-FFF2-40B4-BE49-F238E27FC236}">
                  <a16:creationId xmlns:a16="http://schemas.microsoft.com/office/drawing/2014/main" id="{F2633DB3-7E0B-5CD7-0A35-AF5529F48D9F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 rot="5400000">
              <a:off x="1743873" y="3256407"/>
              <a:ext cx="1515292" cy="326571"/>
              <a:chOff x="1501068" y="2475411"/>
              <a:chExt cx="2020389" cy="435428"/>
            </a:xfrm>
          </p:grpSpPr>
          <p:sp>
            <p:nvSpPr>
              <p:cNvPr id="89" name="Rounded Rectangle 21">
                <a:extLst>
                  <a:ext uri="{FF2B5EF4-FFF2-40B4-BE49-F238E27FC236}">
                    <a16:creationId xmlns:a16="http://schemas.microsoft.com/office/drawing/2014/main" id="{1A54DD74-0F59-9E23-0BB4-182BB542B400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Oval 22">
                <a:extLst>
                  <a:ext uri="{FF2B5EF4-FFF2-40B4-BE49-F238E27FC236}">
                    <a16:creationId xmlns:a16="http://schemas.microsoft.com/office/drawing/2014/main" id="{A4C28B81-B387-7063-89D1-B1FEE5636C5E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1" name="PA_组合 23">
              <a:extLst>
                <a:ext uri="{FF2B5EF4-FFF2-40B4-BE49-F238E27FC236}">
                  <a16:creationId xmlns:a16="http://schemas.microsoft.com/office/drawing/2014/main" id="{CA0D9356-AEC7-6180-F722-FEB5B2BECD31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 rot="5400000">
              <a:off x="1743719" y="4084393"/>
              <a:ext cx="1515600" cy="326571"/>
              <a:chOff x="3086029" y="2475412"/>
              <a:chExt cx="2020800" cy="435428"/>
            </a:xfrm>
          </p:grpSpPr>
          <p:sp>
            <p:nvSpPr>
              <p:cNvPr id="87" name="Rounded Rectangle 24">
                <a:extLst>
                  <a:ext uri="{FF2B5EF4-FFF2-40B4-BE49-F238E27FC236}">
                    <a16:creationId xmlns:a16="http://schemas.microsoft.com/office/drawing/2014/main" id="{4FCF32C6-FAA3-E725-AD04-9EBFD6DE16DC}"/>
                  </a:ext>
                </a:extLst>
              </p:cNvPr>
              <p:cNvSpPr/>
              <p:nvPr/>
            </p:nvSpPr>
            <p:spPr>
              <a:xfrm>
                <a:off x="3086029" y="2475412"/>
                <a:ext cx="2020800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Oval 25">
                <a:extLst>
                  <a:ext uri="{FF2B5EF4-FFF2-40B4-BE49-F238E27FC236}">
                    <a16:creationId xmlns:a16="http://schemas.microsoft.com/office/drawing/2014/main" id="{5B91A8B1-FDA9-9A58-7186-8534E5B7CF33}"/>
                  </a:ext>
                </a:extLst>
              </p:cNvPr>
              <p:cNvSpPr/>
              <p:nvPr/>
            </p:nvSpPr>
            <p:spPr>
              <a:xfrm>
                <a:off x="3380686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2" name="PA_组合 20">
              <a:extLst>
                <a:ext uri="{FF2B5EF4-FFF2-40B4-BE49-F238E27FC236}">
                  <a16:creationId xmlns:a16="http://schemas.microsoft.com/office/drawing/2014/main" id="{AC778127-6BB6-897E-AF56-F79363CCFD3F}"/>
                </a:ext>
              </a:extLst>
            </p:cNvPr>
            <p:cNvGrpSpPr/>
            <p:nvPr>
              <p:custDataLst>
                <p:tags r:id="rId10"/>
              </p:custDataLst>
            </p:nvPr>
          </p:nvGrpSpPr>
          <p:grpSpPr>
            <a:xfrm rot="5400000">
              <a:off x="1743872" y="4927613"/>
              <a:ext cx="1515292" cy="326571"/>
              <a:chOff x="1501068" y="2475411"/>
              <a:chExt cx="2020389" cy="435428"/>
            </a:xfrm>
          </p:grpSpPr>
          <p:sp>
            <p:nvSpPr>
              <p:cNvPr id="85" name="Rounded Rectangle 21">
                <a:extLst>
                  <a:ext uri="{FF2B5EF4-FFF2-40B4-BE49-F238E27FC236}">
                    <a16:creationId xmlns:a16="http://schemas.microsoft.com/office/drawing/2014/main" id="{1B1E87D4-97D3-9444-2848-78529DEA1677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Oval 22">
                <a:extLst>
                  <a:ext uri="{FF2B5EF4-FFF2-40B4-BE49-F238E27FC236}">
                    <a16:creationId xmlns:a16="http://schemas.microsoft.com/office/drawing/2014/main" id="{051C3707-11EF-FCB3-09BA-EF027E4C2A04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3" name="Rounded Rectangle 24">
              <a:extLst>
                <a:ext uri="{FF2B5EF4-FFF2-40B4-BE49-F238E27FC236}">
                  <a16:creationId xmlns:a16="http://schemas.microsoft.com/office/drawing/2014/main" id="{28FC4776-026D-36A8-A51E-21CCA02A9F4E}"/>
                </a:ext>
              </a:extLst>
            </p:cNvPr>
            <p:cNvSpPr/>
            <p:nvPr/>
          </p:nvSpPr>
          <p:spPr>
            <a:xfrm rot="5400000">
              <a:off x="1979516" y="5520800"/>
              <a:ext cx="1044000" cy="326571"/>
            </a:xfrm>
            <a:prstGeom prst="roundRect">
              <a:avLst>
                <a:gd name="adj" fmla="val 50000"/>
              </a:avLst>
            </a:prstGeom>
            <a:solidFill>
              <a:srgbClr val="1325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id-ID" sz="1400">
                <a:solidFill>
                  <a:srgbClr val="FFFFFF"/>
                </a:solidFill>
              </a:endParaRPr>
            </a:p>
          </p:txBody>
        </p:sp>
        <p:sp>
          <p:nvSpPr>
            <p:cNvPr id="84" name="Oval 25">
              <a:extLst>
                <a:ext uri="{FF2B5EF4-FFF2-40B4-BE49-F238E27FC236}">
                  <a16:creationId xmlns:a16="http://schemas.microsoft.com/office/drawing/2014/main" id="{6F633585-C612-264B-6A97-C0A432DC3B6E}"/>
                </a:ext>
              </a:extLst>
            </p:cNvPr>
            <p:cNvSpPr/>
            <p:nvPr/>
          </p:nvSpPr>
          <p:spPr>
            <a:xfrm rot="5400000">
              <a:off x="2435399" y="5383077"/>
              <a:ext cx="132236" cy="1322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id-ID" sz="1400">
                <a:solidFill>
                  <a:srgbClr val="FFFFFF"/>
                </a:solidFill>
              </a:endParaRPr>
            </a:p>
          </p:txBody>
        </p:sp>
      </p:grpSp>
      <p:sp>
        <p:nvSpPr>
          <p:cNvPr id="76" name="矩形: 圆角 75">
            <a:extLst>
              <a:ext uri="{FF2B5EF4-FFF2-40B4-BE49-F238E27FC236}">
                <a16:creationId xmlns:a16="http://schemas.microsoft.com/office/drawing/2014/main" id="{0FC4F69C-B41B-71B6-C8D6-4BCFA3592240}"/>
              </a:ext>
            </a:extLst>
          </p:cNvPr>
          <p:cNvSpPr/>
          <p:nvPr/>
        </p:nvSpPr>
        <p:spPr>
          <a:xfrm>
            <a:off x="2592623" y="1269099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33400" eaLnBrk="0" hangingPunct="0">
              <a:spcBef>
                <a:spcPct val="0"/>
              </a:spcBef>
              <a:spcAft>
                <a:spcPct val="35000"/>
              </a:spcAft>
            </a:pPr>
            <a:r>
              <a:rPr lang="en-US" altLang="zh-CN" sz="12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10.1-inch ultra-clear large screen: improving efficiency</a:t>
            </a:r>
          </a:p>
          <a:p>
            <a:pPr marL="171450" indent="-171450" defTabSz="533400" eaLnBrk="0" hangingPunct="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tx1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Quickly adjust waveforms and activate functions and settings</a:t>
            </a:r>
          </a:p>
        </p:txBody>
      </p:sp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971E57EE-EEB8-A0BF-1683-BF84E9699897}"/>
              </a:ext>
            </a:extLst>
          </p:cNvPr>
          <p:cNvSpPr/>
          <p:nvPr/>
        </p:nvSpPr>
        <p:spPr>
          <a:xfrm>
            <a:off x="2592623" y="5433165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33400" eaLnBrk="0" hangingPunct="0">
              <a:spcBef>
                <a:spcPct val="0"/>
              </a:spcBef>
              <a:spcAft>
                <a:spcPct val="35000"/>
              </a:spcAft>
            </a:pPr>
            <a:r>
              <a:rPr lang="zh-CN" altLang="en-US" sz="12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100</a:t>
            </a:r>
            <a:r>
              <a:rPr lang="en-US" altLang="zh-CN" sz="12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 Msamples  s</a:t>
            </a:r>
            <a:r>
              <a:rPr lang="zh-CN" altLang="en-US" sz="12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tandard </a:t>
            </a:r>
            <a:r>
              <a:rPr lang="en-US" altLang="zh-CN" sz="12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memory </a:t>
            </a:r>
            <a:r>
              <a:rPr lang="zh-CN" altLang="en-US" sz="12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: both overall and detailed</a:t>
            </a:r>
            <a:endParaRPr lang="en-US" altLang="zh-CN" sz="1200" dirty="0">
              <a:solidFill>
                <a:srgbClr val="F082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171450" indent="-171450" defTabSz="533400" eaLnBrk="0" hangingPunct="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It can be scaled vertically and horizontally, and can also be observed for a long time at a large sampling rate</a:t>
            </a:r>
            <a:endParaRPr lang="en-US" altLang="zh-CN" sz="1200" dirty="0">
              <a:solidFill>
                <a:schemeClr val="tx1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C9F48E00-B3F6-A725-23B0-984E862E8043}"/>
              </a:ext>
            </a:extLst>
          </p:cNvPr>
          <p:cNvGrpSpPr/>
          <p:nvPr/>
        </p:nvGrpSpPr>
        <p:grpSpPr>
          <a:xfrm>
            <a:off x="9809388" y="1186988"/>
            <a:ext cx="326575" cy="5215245"/>
            <a:chOff x="2338230" y="990841"/>
            <a:chExt cx="326575" cy="5215245"/>
          </a:xfrm>
        </p:grpSpPr>
        <p:grpSp>
          <p:nvGrpSpPr>
            <p:cNvPr id="98" name="PA_组合 20">
              <a:extLst>
                <a:ext uri="{FF2B5EF4-FFF2-40B4-BE49-F238E27FC236}">
                  <a16:creationId xmlns:a16="http://schemas.microsoft.com/office/drawing/2014/main" id="{E7D57F63-2509-0D50-0E72-D52113CD3071}"/>
                </a:ext>
              </a:extLst>
            </p:cNvPr>
            <p:cNvGrpSpPr/>
            <p:nvPr>
              <p:custDataLst>
                <p:tags r:id="rId1"/>
              </p:custDataLst>
            </p:nvPr>
          </p:nvGrpSpPr>
          <p:grpSpPr>
            <a:xfrm rot="5400000">
              <a:off x="1743873" y="1585201"/>
              <a:ext cx="1515292" cy="326571"/>
              <a:chOff x="1501068" y="2475411"/>
              <a:chExt cx="2020389" cy="435428"/>
            </a:xfrm>
          </p:grpSpPr>
          <p:sp>
            <p:nvSpPr>
              <p:cNvPr id="113" name="Rounded Rectangle 21">
                <a:extLst>
                  <a:ext uri="{FF2B5EF4-FFF2-40B4-BE49-F238E27FC236}">
                    <a16:creationId xmlns:a16="http://schemas.microsoft.com/office/drawing/2014/main" id="{9E402C7F-DF7E-0E5B-E19D-317A7657F7E5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Oval 22">
                <a:extLst>
                  <a:ext uri="{FF2B5EF4-FFF2-40B4-BE49-F238E27FC236}">
                    <a16:creationId xmlns:a16="http://schemas.microsoft.com/office/drawing/2014/main" id="{6531B37D-BDA2-D1AF-892B-4CFD35E532D2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9" name="PA_组合 23">
              <a:extLst>
                <a:ext uri="{FF2B5EF4-FFF2-40B4-BE49-F238E27FC236}">
                  <a16:creationId xmlns:a16="http://schemas.microsoft.com/office/drawing/2014/main" id="{56C81C7D-D25E-142E-8C8F-9BA99CD219F2}"/>
                </a:ext>
              </a:extLst>
            </p:cNvPr>
            <p:cNvGrpSpPr/>
            <p:nvPr>
              <p:custDataLst>
                <p:tags r:id="rId2"/>
              </p:custDataLst>
            </p:nvPr>
          </p:nvGrpSpPr>
          <p:grpSpPr>
            <a:xfrm rot="5400000">
              <a:off x="1880708" y="2268047"/>
              <a:ext cx="1241623" cy="326571"/>
              <a:chOff x="3086030" y="2475411"/>
              <a:chExt cx="1655497" cy="435428"/>
            </a:xfrm>
          </p:grpSpPr>
          <p:sp>
            <p:nvSpPr>
              <p:cNvPr id="111" name="Rounded Rectangle 24">
                <a:extLst>
                  <a:ext uri="{FF2B5EF4-FFF2-40B4-BE49-F238E27FC236}">
                    <a16:creationId xmlns:a16="http://schemas.microsoft.com/office/drawing/2014/main" id="{4C9D98DD-C872-D402-A860-06D43D23CC7F}"/>
                  </a:ext>
                </a:extLst>
              </p:cNvPr>
              <p:cNvSpPr/>
              <p:nvPr/>
            </p:nvSpPr>
            <p:spPr>
              <a:xfrm>
                <a:off x="3086030" y="2475411"/>
                <a:ext cx="1655497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13253B"/>
                  </a:solidFill>
                </a:endParaRPr>
              </a:p>
            </p:txBody>
          </p:sp>
          <p:sp>
            <p:nvSpPr>
              <p:cNvPr id="112" name="Oval 25">
                <a:extLst>
                  <a:ext uri="{FF2B5EF4-FFF2-40B4-BE49-F238E27FC236}">
                    <a16:creationId xmlns:a16="http://schemas.microsoft.com/office/drawing/2014/main" id="{E0F2621E-BB1A-BDCE-FAF0-9A9B72291A8B}"/>
                  </a:ext>
                </a:extLst>
              </p:cNvPr>
              <p:cNvSpPr/>
              <p:nvPr/>
            </p:nvSpPr>
            <p:spPr>
              <a:xfrm>
                <a:off x="3380686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0" name="PA_组合 20">
              <a:extLst>
                <a:ext uri="{FF2B5EF4-FFF2-40B4-BE49-F238E27FC236}">
                  <a16:creationId xmlns:a16="http://schemas.microsoft.com/office/drawing/2014/main" id="{44FBF7E4-491E-4684-DB0B-CF02B93318AF}"/>
                </a:ext>
              </a:extLst>
            </p:cNvPr>
            <p:cNvGrpSpPr/>
            <p:nvPr>
              <p:custDataLst>
                <p:tags r:id="rId3"/>
              </p:custDataLst>
            </p:nvPr>
          </p:nvGrpSpPr>
          <p:grpSpPr>
            <a:xfrm rot="5400000">
              <a:off x="1743873" y="3256407"/>
              <a:ext cx="1515292" cy="326571"/>
              <a:chOff x="1501068" y="2475411"/>
              <a:chExt cx="2020389" cy="435428"/>
            </a:xfrm>
          </p:grpSpPr>
          <p:sp>
            <p:nvSpPr>
              <p:cNvPr id="109" name="Rounded Rectangle 21">
                <a:extLst>
                  <a:ext uri="{FF2B5EF4-FFF2-40B4-BE49-F238E27FC236}">
                    <a16:creationId xmlns:a16="http://schemas.microsoft.com/office/drawing/2014/main" id="{8426E905-EF6E-B048-DB58-790B0E94D52D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Oval 22">
                <a:extLst>
                  <a:ext uri="{FF2B5EF4-FFF2-40B4-BE49-F238E27FC236}">
                    <a16:creationId xmlns:a16="http://schemas.microsoft.com/office/drawing/2014/main" id="{22926C38-90D6-97B5-0291-7A811549199A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1" name="PA_组合 23">
              <a:extLst>
                <a:ext uri="{FF2B5EF4-FFF2-40B4-BE49-F238E27FC236}">
                  <a16:creationId xmlns:a16="http://schemas.microsoft.com/office/drawing/2014/main" id="{8C68AD53-2071-30C2-B13B-266A8BA3BF48}"/>
                </a:ext>
              </a:extLst>
            </p:cNvPr>
            <p:cNvGrpSpPr/>
            <p:nvPr>
              <p:custDataLst>
                <p:tags r:id="rId4"/>
              </p:custDataLst>
            </p:nvPr>
          </p:nvGrpSpPr>
          <p:grpSpPr>
            <a:xfrm rot="5400000">
              <a:off x="1743719" y="4084393"/>
              <a:ext cx="1515600" cy="326571"/>
              <a:chOff x="3086029" y="2475412"/>
              <a:chExt cx="2020800" cy="435428"/>
            </a:xfrm>
          </p:grpSpPr>
          <p:sp>
            <p:nvSpPr>
              <p:cNvPr id="107" name="Rounded Rectangle 24">
                <a:extLst>
                  <a:ext uri="{FF2B5EF4-FFF2-40B4-BE49-F238E27FC236}">
                    <a16:creationId xmlns:a16="http://schemas.microsoft.com/office/drawing/2014/main" id="{0D5EEEA2-82D7-C2F3-9253-8111124A6381}"/>
                  </a:ext>
                </a:extLst>
              </p:cNvPr>
              <p:cNvSpPr/>
              <p:nvPr/>
            </p:nvSpPr>
            <p:spPr>
              <a:xfrm>
                <a:off x="3086029" y="2475412"/>
                <a:ext cx="2020800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Oval 25">
                <a:extLst>
                  <a:ext uri="{FF2B5EF4-FFF2-40B4-BE49-F238E27FC236}">
                    <a16:creationId xmlns:a16="http://schemas.microsoft.com/office/drawing/2014/main" id="{EB641466-AE2D-0FF2-9EED-EB1A63F7E82D}"/>
                  </a:ext>
                </a:extLst>
              </p:cNvPr>
              <p:cNvSpPr/>
              <p:nvPr/>
            </p:nvSpPr>
            <p:spPr>
              <a:xfrm>
                <a:off x="3380686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" name="PA_组合 20">
              <a:extLst>
                <a:ext uri="{FF2B5EF4-FFF2-40B4-BE49-F238E27FC236}">
                  <a16:creationId xmlns:a16="http://schemas.microsoft.com/office/drawing/2014/main" id="{E03F8484-709C-433A-0234-F41BB26E99B5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 rot="5400000">
              <a:off x="1743872" y="4927613"/>
              <a:ext cx="1515292" cy="326571"/>
              <a:chOff x="1501068" y="2475411"/>
              <a:chExt cx="2020389" cy="435428"/>
            </a:xfrm>
          </p:grpSpPr>
          <p:sp>
            <p:nvSpPr>
              <p:cNvPr id="105" name="Rounded Rectangle 21">
                <a:extLst>
                  <a:ext uri="{FF2B5EF4-FFF2-40B4-BE49-F238E27FC236}">
                    <a16:creationId xmlns:a16="http://schemas.microsoft.com/office/drawing/2014/main" id="{E7E8DF8B-F4D7-2C6C-802C-F7E4C683248E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Oval 22">
                <a:extLst>
                  <a:ext uri="{FF2B5EF4-FFF2-40B4-BE49-F238E27FC236}">
                    <a16:creationId xmlns:a16="http://schemas.microsoft.com/office/drawing/2014/main" id="{1301C0F8-94C7-0B7F-9D1B-6A5F439013B0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3" name="Rounded Rectangle 24">
              <a:extLst>
                <a:ext uri="{FF2B5EF4-FFF2-40B4-BE49-F238E27FC236}">
                  <a16:creationId xmlns:a16="http://schemas.microsoft.com/office/drawing/2014/main" id="{1D5B2165-B335-CA0A-BD70-D4B19DA0269F}"/>
                </a:ext>
              </a:extLst>
            </p:cNvPr>
            <p:cNvSpPr/>
            <p:nvPr/>
          </p:nvSpPr>
          <p:spPr>
            <a:xfrm rot="5400000">
              <a:off x="1979516" y="5520800"/>
              <a:ext cx="1044000" cy="326571"/>
            </a:xfrm>
            <a:prstGeom prst="roundRect">
              <a:avLst>
                <a:gd name="adj" fmla="val 50000"/>
              </a:avLst>
            </a:prstGeom>
            <a:solidFill>
              <a:srgbClr val="1325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id-ID" sz="1400">
                <a:solidFill>
                  <a:srgbClr val="FFFFFF"/>
                </a:solidFill>
              </a:endParaRPr>
            </a:p>
          </p:txBody>
        </p:sp>
        <p:sp>
          <p:nvSpPr>
            <p:cNvPr id="104" name="Oval 25">
              <a:extLst>
                <a:ext uri="{FF2B5EF4-FFF2-40B4-BE49-F238E27FC236}">
                  <a16:creationId xmlns:a16="http://schemas.microsoft.com/office/drawing/2014/main" id="{C768196D-DCC8-7DE9-9FCB-ED42E5A31C1C}"/>
                </a:ext>
              </a:extLst>
            </p:cNvPr>
            <p:cNvSpPr/>
            <p:nvPr/>
          </p:nvSpPr>
          <p:spPr>
            <a:xfrm rot="5400000">
              <a:off x="2435399" y="5383077"/>
              <a:ext cx="132236" cy="1322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id-ID" sz="1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07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56F89404-779F-C79B-C09E-820A2F2E4163}"/>
              </a:ext>
            </a:extLst>
          </p:cNvPr>
          <p:cNvSpPr txBox="1"/>
          <p:nvPr/>
        </p:nvSpPr>
        <p:spPr>
          <a:xfrm>
            <a:off x="348895" y="259586"/>
            <a:ext cx="675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Features &amp; Benefits Summary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36E3A4A-B464-7043-2CD7-F494873BEA33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9082313F-325C-EFE4-ED8E-9A2A62844CD2}"/>
              </a:ext>
            </a:extLst>
          </p:cNvPr>
          <p:cNvGrpSpPr/>
          <p:nvPr/>
        </p:nvGrpSpPr>
        <p:grpSpPr>
          <a:xfrm>
            <a:off x="2056038" y="1186988"/>
            <a:ext cx="326575" cy="5215245"/>
            <a:chOff x="2338230" y="990841"/>
            <a:chExt cx="326575" cy="5215245"/>
          </a:xfrm>
        </p:grpSpPr>
        <p:grpSp>
          <p:nvGrpSpPr>
            <p:cNvPr id="77" name="PA_组合 20">
              <a:extLst>
                <a:ext uri="{FF2B5EF4-FFF2-40B4-BE49-F238E27FC236}">
                  <a16:creationId xmlns:a16="http://schemas.microsoft.com/office/drawing/2014/main" id="{59987AD0-E275-C84B-2CA1-CCD6FDE8C763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 rot="5400000">
              <a:off x="1743873" y="1585201"/>
              <a:ext cx="1515292" cy="326571"/>
              <a:chOff x="1501068" y="2475411"/>
              <a:chExt cx="2020389" cy="435428"/>
            </a:xfrm>
          </p:grpSpPr>
          <p:sp>
            <p:nvSpPr>
              <p:cNvPr id="92" name="Rounded Rectangle 21">
                <a:extLst>
                  <a:ext uri="{FF2B5EF4-FFF2-40B4-BE49-F238E27FC236}">
                    <a16:creationId xmlns:a16="http://schemas.microsoft.com/office/drawing/2014/main" id="{51135745-4657-9DBB-8959-8CF0DDC37E53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Oval 22">
                <a:extLst>
                  <a:ext uri="{FF2B5EF4-FFF2-40B4-BE49-F238E27FC236}">
                    <a16:creationId xmlns:a16="http://schemas.microsoft.com/office/drawing/2014/main" id="{C77CA852-8F9F-B75F-D457-D7EA3624343F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8" name="PA_组合 23">
              <a:extLst>
                <a:ext uri="{FF2B5EF4-FFF2-40B4-BE49-F238E27FC236}">
                  <a16:creationId xmlns:a16="http://schemas.microsoft.com/office/drawing/2014/main" id="{47CD3C55-FFF9-EF42-177E-144FB7B3DE9A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 rot="5400000">
              <a:off x="1880708" y="2268047"/>
              <a:ext cx="1241623" cy="326571"/>
              <a:chOff x="3086030" y="2475411"/>
              <a:chExt cx="1655497" cy="435428"/>
            </a:xfrm>
          </p:grpSpPr>
          <p:sp>
            <p:nvSpPr>
              <p:cNvPr id="90" name="Rounded Rectangle 24">
                <a:extLst>
                  <a:ext uri="{FF2B5EF4-FFF2-40B4-BE49-F238E27FC236}">
                    <a16:creationId xmlns:a16="http://schemas.microsoft.com/office/drawing/2014/main" id="{B05B0E6A-12EB-E638-1A04-555A4DC9719F}"/>
                  </a:ext>
                </a:extLst>
              </p:cNvPr>
              <p:cNvSpPr/>
              <p:nvPr/>
            </p:nvSpPr>
            <p:spPr>
              <a:xfrm>
                <a:off x="3086030" y="2475411"/>
                <a:ext cx="1655497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13253B"/>
                  </a:solidFill>
                </a:endParaRPr>
              </a:p>
            </p:txBody>
          </p:sp>
          <p:sp>
            <p:nvSpPr>
              <p:cNvPr id="91" name="Oval 25">
                <a:extLst>
                  <a:ext uri="{FF2B5EF4-FFF2-40B4-BE49-F238E27FC236}">
                    <a16:creationId xmlns:a16="http://schemas.microsoft.com/office/drawing/2014/main" id="{D74C4180-1877-35E7-08A0-59E2CF7F4EB8}"/>
                  </a:ext>
                </a:extLst>
              </p:cNvPr>
              <p:cNvSpPr/>
              <p:nvPr/>
            </p:nvSpPr>
            <p:spPr>
              <a:xfrm>
                <a:off x="3380686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9" name="PA_组合 20">
              <a:extLst>
                <a:ext uri="{FF2B5EF4-FFF2-40B4-BE49-F238E27FC236}">
                  <a16:creationId xmlns:a16="http://schemas.microsoft.com/office/drawing/2014/main" id="{A9728CA5-A05B-A2E8-34BE-366D58B0C636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 rot="5400000">
              <a:off x="1743873" y="3256407"/>
              <a:ext cx="1515292" cy="326571"/>
              <a:chOff x="1501068" y="2475411"/>
              <a:chExt cx="2020389" cy="435428"/>
            </a:xfrm>
          </p:grpSpPr>
          <p:sp>
            <p:nvSpPr>
              <p:cNvPr id="88" name="Rounded Rectangle 21">
                <a:extLst>
                  <a:ext uri="{FF2B5EF4-FFF2-40B4-BE49-F238E27FC236}">
                    <a16:creationId xmlns:a16="http://schemas.microsoft.com/office/drawing/2014/main" id="{83EA4BCB-ADD0-4111-9BF4-AD4180C4C77A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Oval 22">
                <a:extLst>
                  <a:ext uri="{FF2B5EF4-FFF2-40B4-BE49-F238E27FC236}">
                    <a16:creationId xmlns:a16="http://schemas.microsoft.com/office/drawing/2014/main" id="{17CC7DEB-47FA-9E17-E90E-A48B569D2D57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0" name="PA_组合 23">
              <a:extLst>
                <a:ext uri="{FF2B5EF4-FFF2-40B4-BE49-F238E27FC236}">
                  <a16:creationId xmlns:a16="http://schemas.microsoft.com/office/drawing/2014/main" id="{2F005569-D15F-70F8-029E-0187BAC66C02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 rot="5400000">
              <a:off x="1743719" y="4084393"/>
              <a:ext cx="1515600" cy="326571"/>
              <a:chOff x="3086029" y="2475412"/>
              <a:chExt cx="2020800" cy="435428"/>
            </a:xfrm>
          </p:grpSpPr>
          <p:sp>
            <p:nvSpPr>
              <p:cNvPr id="86" name="Rounded Rectangle 24">
                <a:extLst>
                  <a:ext uri="{FF2B5EF4-FFF2-40B4-BE49-F238E27FC236}">
                    <a16:creationId xmlns:a16="http://schemas.microsoft.com/office/drawing/2014/main" id="{62794792-5155-5C48-7149-AB552BFA39FA}"/>
                  </a:ext>
                </a:extLst>
              </p:cNvPr>
              <p:cNvSpPr/>
              <p:nvPr/>
            </p:nvSpPr>
            <p:spPr>
              <a:xfrm>
                <a:off x="3086029" y="2475412"/>
                <a:ext cx="2020800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Oval 25">
                <a:extLst>
                  <a:ext uri="{FF2B5EF4-FFF2-40B4-BE49-F238E27FC236}">
                    <a16:creationId xmlns:a16="http://schemas.microsoft.com/office/drawing/2014/main" id="{E098D80A-A085-44CB-FEC2-17ED3C61484A}"/>
                  </a:ext>
                </a:extLst>
              </p:cNvPr>
              <p:cNvSpPr/>
              <p:nvPr/>
            </p:nvSpPr>
            <p:spPr>
              <a:xfrm>
                <a:off x="3380686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1" name="PA_组合 20">
              <a:extLst>
                <a:ext uri="{FF2B5EF4-FFF2-40B4-BE49-F238E27FC236}">
                  <a16:creationId xmlns:a16="http://schemas.microsoft.com/office/drawing/2014/main" id="{BF7E4771-0AE3-E6DC-895D-105C5595687F}"/>
                </a:ext>
              </a:extLst>
            </p:cNvPr>
            <p:cNvGrpSpPr/>
            <p:nvPr>
              <p:custDataLst>
                <p:tags r:id="rId10"/>
              </p:custDataLst>
            </p:nvPr>
          </p:nvGrpSpPr>
          <p:grpSpPr>
            <a:xfrm rot="5400000">
              <a:off x="1743872" y="4927613"/>
              <a:ext cx="1515292" cy="326571"/>
              <a:chOff x="1501068" y="2475411"/>
              <a:chExt cx="2020389" cy="435428"/>
            </a:xfrm>
          </p:grpSpPr>
          <p:sp>
            <p:nvSpPr>
              <p:cNvPr id="84" name="Rounded Rectangle 21">
                <a:extLst>
                  <a:ext uri="{FF2B5EF4-FFF2-40B4-BE49-F238E27FC236}">
                    <a16:creationId xmlns:a16="http://schemas.microsoft.com/office/drawing/2014/main" id="{7B17FD7B-8470-52BF-FA83-B5BE992E69D0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Oval 22">
                <a:extLst>
                  <a:ext uri="{FF2B5EF4-FFF2-40B4-BE49-F238E27FC236}">
                    <a16:creationId xmlns:a16="http://schemas.microsoft.com/office/drawing/2014/main" id="{47265CEB-B797-1ADF-C786-F187BBBDAE34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2" name="Rounded Rectangle 24">
              <a:extLst>
                <a:ext uri="{FF2B5EF4-FFF2-40B4-BE49-F238E27FC236}">
                  <a16:creationId xmlns:a16="http://schemas.microsoft.com/office/drawing/2014/main" id="{C633D7C5-D40A-79FC-0CC7-1444BC9E7E58}"/>
                </a:ext>
              </a:extLst>
            </p:cNvPr>
            <p:cNvSpPr/>
            <p:nvPr/>
          </p:nvSpPr>
          <p:spPr>
            <a:xfrm rot="5400000">
              <a:off x="1979516" y="5520800"/>
              <a:ext cx="1044000" cy="326571"/>
            </a:xfrm>
            <a:prstGeom prst="roundRect">
              <a:avLst>
                <a:gd name="adj" fmla="val 50000"/>
              </a:avLst>
            </a:prstGeom>
            <a:solidFill>
              <a:srgbClr val="1325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id-ID" sz="1400">
                <a:solidFill>
                  <a:srgbClr val="FFFFFF"/>
                </a:solidFill>
              </a:endParaRPr>
            </a:p>
          </p:txBody>
        </p:sp>
        <p:sp>
          <p:nvSpPr>
            <p:cNvPr id="83" name="Oval 25">
              <a:extLst>
                <a:ext uri="{FF2B5EF4-FFF2-40B4-BE49-F238E27FC236}">
                  <a16:creationId xmlns:a16="http://schemas.microsoft.com/office/drawing/2014/main" id="{3DAC238D-8A95-4AE1-8FB8-1E2A4B25AD75}"/>
                </a:ext>
              </a:extLst>
            </p:cNvPr>
            <p:cNvSpPr/>
            <p:nvPr/>
          </p:nvSpPr>
          <p:spPr>
            <a:xfrm rot="5400000">
              <a:off x="2435399" y="5383077"/>
              <a:ext cx="132236" cy="1322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id-ID" sz="1400">
                <a:solidFill>
                  <a:srgbClr val="FFFFFF"/>
                </a:solidFill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C5BB53CE-F976-E4A3-CE9B-D96FEAF9AB6A}"/>
              </a:ext>
            </a:extLst>
          </p:cNvPr>
          <p:cNvGrpSpPr/>
          <p:nvPr/>
        </p:nvGrpSpPr>
        <p:grpSpPr>
          <a:xfrm>
            <a:off x="9809388" y="1186988"/>
            <a:ext cx="326575" cy="5215245"/>
            <a:chOff x="2338230" y="990841"/>
            <a:chExt cx="326575" cy="5215245"/>
          </a:xfrm>
        </p:grpSpPr>
        <p:grpSp>
          <p:nvGrpSpPr>
            <p:cNvPr id="95" name="PA_组合 20">
              <a:extLst>
                <a:ext uri="{FF2B5EF4-FFF2-40B4-BE49-F238E27FC236}">
                  <a16:creationId xmlns:a16="http://schemas.microsoft.com/office/drawing/2014/main" id="{E58AFEC6-7A43-5C0B-B1EB-50B6EB4B034D}"/>
                </a:ext>
              </a:extLst>
            </p:cNvPr>
            <p:cNvGrpSpPr/>
            <p:nvPr>
              <p:custDataLst>
                <p:tags r:id="rId1"/>
              </p:custDataLst>
            </p:nvPr>
          </p:nvGrpSpPr>
          <p:grpSpPr>
            <a:xfrm rot="5400000">
              <a:off x="1743873" y="1585201"/>
              <a:ext cx="1515292" cy="326571"/>
              <a:chOff x="1501068" y="2475411"/>
              <a:chExt cx="2020389" cy="435428"/>
            </a:xfrm>
          </p:grpSpPr>
          <p:sp>
            <p:nvSpPr>
              <p:cNvPr id="110" name="Rounded Rectangle 21">
                <a:extLst>
                  <a:ext uri="{FF2B5EF4-FFF2-40B4-BE49-F238E27FC236}">
                    <a16:creationId xmlns:a16="http://schemas.microsoft.com/office/drawing/2014/main" id="{55DCC642-CDFD-F365-A200-B795793B438E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Oval 22">
                <a:extLst>
                  <a:ext uri="{FF2B5EF4-FFF2-40B4-BE49-F238E27FC236}">
                    <a16:creationId xmlns:a16="http://schemas.microsoft.com/office/drawing/2014/main" id="{86517EB8-C080-752C-84BA-50265FA0E71F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6" name="PA_组合 23">
              <a:extLst>
                <a:ext uri="{FF2B5EF4-FFF2-40B4-BE49-F238E27FC236}">
                  <a16:creationId xmlns:a16="http://schemas.microsoft.com/office/drawing/2014/main" id="{BFFFA7D4-5989-B84D-3392-F56C415DDB3C}"/>
                </a:ext>
              </a:extLst>
            </p:cNvPr>
            <p:cNvGrpSpPr/>
            <p:nvPr>
              <p:custDataLst>
                <p:tags r:id="rId2"/>
              </p:custDataLst>
            </p:nvPr>
          </p:nvGrpSpPr>
          <p:grpSpPr>
            <a:xfrm rot="5400000">
              <a:off x="1880708" y="2268047"/>
              <a:ext cx="1241623" cy="326571"/>
              <a:chOff x="3086030" y="2475411"/>
              <a:chExt cx="1655497" cy="435428"/>
            </a:xfrm>
          </p:grpSpPr>
          <p:sp>
            <p:nvSpPr>
              <p:cNvPr id="108" name="Rounded Rectangle 24">
                <a:extLst>
                  <a:ext uri="{FF2B5EF4-FFF2-40B4-BE49-F238E27FC236}">
                    <a16:creationId xmlns:a16="http://schemas.microsoft.com/office/drawing/2014/main" id="{7282DACF-ADBA-AC8B-7892-40B81D22FC4A}"/>
                  </a:ext>
                </a:extLst>
              </p:cNvPr>
              <p:cNvSpPr/>
              <p:nvPr/>
            </p:nvSpPr>
            <p:spPr>
              <a:xfrm>
                <a:off x="3086030" y="2475411"/>
                <a:ext cx="1655497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13253B"/>
                  </a:solidFill>
                </a:endParaRPr>
              </a:p>
            </p:txBody>
          </p:sp>
          <p:sp>
            <p:nvSpPr>
              <p:cNvPr id="109" name="Oval 25">
                <a:extLst>
                  <a:ext uri="{FF2B5EF4-FFF2-40B4-BE49-F238E27FC236}">
                    <a16:creationId xmlns:a16="http://schemas.microsoft.com/office/drawing/2014/main" id="{34F1370F-F14D-D37C-0237-917E05A4AF4B}"/>
                  </a:ext>
                </a:extLst>
              </p:cNvPr>
              <p:cNvSpPr/>
              <p:nvPr/>
            </p:nvSpPr>
            <p:spPr>
              <a:xfrm>
                <a:off x="3380686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7" name="PA_组合 20">
              <a:extLst>
                <a:ext uri="{FF2B5EF4-FFF2-40B4-BE49-F238E27FC236}">
                  <a16:creationId xmlns:a16="http://schemas.microsoft.com/office/drawing/2014/main" id="{2824CC46-E838-B64D-A2EE-3DAD46E3F191}"/>
                </a:ext>
              </a:extLst>
            </p:cNvPr>
            <p:cNvGrpSpPr/>
            <p:nvPr>
              <p:custDataLst>
                <p:tags r:id="rId3"/>
              </p:custDataLst>
            </p:nvPr>
          </p:nvGrpSpPr>
          <p:grpSpPr>
            <a:xfrm rot="5400000">
              <a:off x="1743873" y="3256407"/>
              <a:ext cx="1515292" cy="326571"/>
              <a:chOff x="1501068" y="2475411"/>
              <a:chExt cx="2020389" cy="435428"/>
            </a:xfrm>
          </p:grpSpPr>
          <p:sp>
            <p:nvSpPr>
              <p:cNvPr id="106" name="Rounded Rectangle 21">
                <a:extLst>
                  <a:ext uri="{FF2B5EF4-FFF2-40B4-BE49-F238E27FC236}">
                    <a16:creationId xmlns:a16="http://schemas.microsoft.com/office/drawing/2014/main" id="{06FBFBE5-5C46-00B7-D5E0-750B1938DDB5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Oval 22">
                <a:extLst>
                  <a:ext uri="{FF2B5EF4-FFF2-40B4-BE49-F238E27FC236}">
                    <a16:creationId xmlns:a16="http://schemas.microsoft.com/office/drawing/2014/main" id="{E8B46867-533F-F6AF-C360-5D8C51E118EC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8" name="PA_组合 23">
              <a:extLst>
                <a:ext uri="{FF2B5EF4-FFF2-40B4-BE49-F238E27FC236}">
                  <a16:creationId xmlns:a16="http://schemas.microsoft.com/office/drawing/2014/main" id="{DCAA2DEC-38AE-66AC-DEE3-8046060B2CB7}"/>
                </a:ext>
              </a:extLst>
            </p:cNvPr>
            <p:cNvGrpSpPr/>
            <p:nvPr>
              <p:custDataLst>
                <p:tags r:id="rId4"/>
              </p:custDataLst>
            </p:nvPr>
          </p:nvGrpSpPr>
          <p:grpSpPr>
            <a:xfrm rot="5400000">
              <a:off x="1743719" y="4084393"/>
              <a:ext cx="1515600" cy="326571"/>
              <a:chOff x="3086029" y="2475412"/>
              <a:chExt cx="2020800" cy="435428"/>
            </a:xfrm>
          </p:grpSpPr>
          <p:sp>
            <p:nvSpPr>
              <p:cNvPr id="104" name="Rounded Rectangle 24">
                <a:extLst>
                  <a:ext uri="{FF2B5EF4-FFF2-40B4-BE49-F238E27FC236}">
                    <a16:creationId xmlns:a16="http://schemas.microsoft.com/office/drawing/2014/main" id="{7AC43896-6628-0EA1-1493-E73FDC9B11D7}"/>
                  </a:ext>
                </a:extLst>
              </p:cNvPr>
              <p:cNvSpPr/>
              <p:nvPr/>
            </p:nvSpPr>
            <p:spPr>
              <a:xfrm>
                <a:off x="3086029" y="2475412"/>
                <a:ext cx="2020800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Oval 25">
                <a:extLst>
                  <a:ext uri="{FF2B5EF4-FFF2-40B4-BE49-F238E27FC236}">
                    <a16:creationId xmlns:a16="http://schemas.microsoft.com/office/drawing/2014/main" id="{E61010EC-E9F5-B543-8B4E-BBE1D9DFCAEA}"/>
                  </a:ext>
                </a:extLst>
              </p:cNvPr>
              <p:cNvSpPr/>
              <p:nvPr/>
            </p:nvSpPr>
            <p:spPr>
              <a:xfrm>
                <a:off x="3380686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9" name="PA_组合 20">
              <a:extLst>
                <a:ext uri="{FF2B5EF4-FFF2-40B4-BE49-F238E27FC236}">
                  <a16:creationId xmlns:a16="http://schemas.microsoft.com/office/drawing/2014/main" id="{D07E777A-4A6C-E887-B9EE-3B23C5FB332E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 rot="5400000">
              <a:off x="1743872" y="4927613"/>
              <a:ext cx="1515292" cy="326571"/>
              <a:chOff x="1501068" y="2475411"/>
              <a:chExt cx="2020389" cy="435428"/>
            </a:xfrm>
          </p:grpSpPr>
          <p:sp>
            <p:nvSpPr>
              <p:cNvPr id="102" name="Rounded Rectangle 21">
                <a:extLst>
                  <a:ext uri="{FF2B5EF4-FFF2-40B4-BE49-F238E27FC236}">
                    <a16:creationId xmlns:a16="http://schemas.microsoft.com/office/drawing/2014/main" id="{CDDBFF38-98B9-20D4-4965-ABD0A4D457E1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Oval 22">
                <a:extLst>
                  <a:ext uri="{FF2B5EF4-FFF2-40B4-BE49-F238E27FC236}">
                    <a16:creationId xmlns:a16="http://schemas.microsoft.com/office/drawing/2014/main" id="{FCDF3702-F4E5-7611-D144-A0CABBD24DEA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0" name="Rounded Rectangle 24">
              <a:extLst>
                <a:ext uri="{FF2B5EF4-FFF2-40B4-BE49-F238E27FC236}">
                  <a16:creationId xmlns:a16="http://schemas.microsoft.com/office/drawing/2014/main" id="{D351CDD2-4B8E-C83C-5AC8-9547C83520DD}"/>
                </a:ext>
              </a:extLst>
            </p:cNvPr>
            <p:cNvSpPr/>
            <p:nvPr/>
          </p:nvSpPr>
          <p:spPr>
            <a:xfrm rot="5400000">
              <a:off x="1979516" y="5520800"/>
              <a:ext cx="1044000" cy="326571"/>
            </a:xfrm>
            <a:prstGeom prst="roundRect">
              <a:avLst>
                <a:gd name="adj" fmla="val 50000"/>
              </a:avLst>
            </a:prstGeom>
            <a:solidFill>
              <a:srgbClr val="1325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id-ID" sz="1400">
                <a:solidFill>
                  <a:srgbClr val="FFFFFF"/>
                </a:solidFill>
              </a:endParaRPr>
            </a:p>
          </p:txBody>
        </p:sp>
        <p:sp>
          <p:nvSpPr>
            <p:cNvPr id="101" name="Oval 25">
              <a:extLst>
                <a:ext uri="{FF2B5EF4-FFF2-40B4-BE49-F238E27FC236}">
                  <a16:creationId xmlns:a16="http://schemas.microsoft.com/office/drawing/2014/main" id="{7F6EDA40-5821-888B-4678-1C4E79445152}"/>
                </a:ext>
              </a:extLst>
            </p:cNvPr>
            <p:cNvSpPr/>
            <p:nvPr/>
          </p:nvSpPr>
          <p:spPr>
            <a:xfrm rot="5400000">
              <a:off x="2435399" y="5383077"/>
              <a:ext cx="132236" cy="1322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id-ID" sz="1400">
                <a:solidFill>
                  <a:srgbClr val="FFFFFF"/>
                </a:solidFill>
              </a:endParaRPr>
            </a:p>
          </p:txBody>
        </p:sp>
      </p:grpSp>
      <p:sp>
        <p:nvSpPr>
          <p:cNvPr id="112" name="矩形: 圆角 111">
            <a:extLst>
              <a:ext uri="{FF2B5EF4-FFF2-40B4-BE49-F238E27FC236}">
                <a16:creationId xmlns:a16="http://schemas.microsoft.com/office/drawing/2014/main" id="{F3FC5663-3CC6-48E9-597C-226B86225E49}"/>
              </a:ext>
            </a:extLst>
          </p:cNvPr>
          <p:cNvSpPr/>
          <p:nvPr/>
        </p:nvSpPr>
        <p:spPr>
          <a:xfrm>
            <a:off x="2592620" y="1263636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kern="100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Preset</a:t>
            </a:r>
            <a:r>
              <a:rPr lang="zh-CN" altLang="en-US" sz="1200" kern="100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 shortcut key: satisfy personal habits</a:t>
            </a:r>
            <a:endParaRPr lang="en-US" altLang="zh-CN" sz="1600" kern="100" dirty="0">
              <a:solidFill>
                <a:srgbClr val="F08200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114300" lvl="1" indent="-1143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Various shortcut key behaviors can be set independently to improve operation efficiency</a:t>
            </a:r>
          </a:p>
        </p:txBody>
      </p:sp>
      <p:sp>
        <p:nvSpPr>
          <p:cNvPr id="113" name="矩形: 圆角 112">
            <a:extLst>
              <a:ext uri="{FF2B5EF4-FFF2-40B4-BE49-F238E27FC236}">
                <a16:creationId xmlns:a16="http://schemas.microsoft.com/office/drawing/2014/main" id="{1F2E453F-BD18-1E37-E9BA-869D7149D7AD}"/>
              </a:ext>
            </a:extLst>
          </p:cNvPr>
          <p:cNvSpPr/>
          <p:nvPr/>
        </p:nvSpPr>
        <p:spPr>
          <a:xfrm>
            <a:off x="2592620" y="2096642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Persistence </a:t>
            </a:r>
            <a:r>
              <a:rPr lang="zh-CN" altLang="en-US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and color temperature display </a:t>
            </a:r>
            <a:r>
              <a:rPr lang="en-US" altLang="zh-CN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mode</a:t>
            </a:r>
            <a:r>
              <a:rPr lang="zh-CN" altLang="en-US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: observing waveform trajectory</a:t>
            </a:r>
            <a:endParaRPr lang="en-US" altLang="zh-CN" sz="1600" kern="100" dirty="0">
              <a:solidFill>
                <a:srgbClr val="F082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Master </a:t>
            </a:r>
            <a:r>
              <a:rPr lang="zh-CN" altLang="en-US" sz="1200" dirty="0">
                <a:solidFill>
                  <a:srgbClr val="0000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the probability of waveform occurrence and find abnormal waveform</a:t>
            </a:r>
          </a:p>
        </p:txBody>
      </p:sp>
      <p:sp>
        <p:nvSpPr>
          <p:cNvPr id="114" name="矩形: 圆角 113">
            <a:extLst>
              <a:ext uri="{FF2B5EF4-FFF2-40B4-BE49-F238E27FC236}">
                <a16:creationId xmlns:a16="http://schemas.microsoft.com/office/drawing/2014/main" id="{1DD321C5-9EBF-5DFA-1FA2-2C9140BF69F4}"/>
              </a:ext>
            </a:extLst>
          </p:cNvPr>
          <p:cNvSpPr/>
          <p:nvPr/>
        </p:nvSpPr>
        <p:spPr>
          <a:xfrm>
            <a:off x="2592620" y="2929648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Histor</a:t>
            </a:r>
            <a:r>
              <a:rPr lang="en-US" altLang="zh-CN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y</a:t>
            </a:r>
            <a:r>
              <a:rPr lang="zh-CN" altLang="en-US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 mode: playback at any time</a:t>
            </a:r>
            <a:endParaRPr lang="en-US" altLang="zh-CN" sz="1200" kern="100" dirty="0">
              <a:solidFill>
                <a:srgbClr val="F082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0000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Automatic real-time recording, observing abnormal events through historical waveforms, and quickly locating the source of the problem</a:t>
            </a:r>
          </a:p>
        </p:txBody>
      </p:sp>
      <p:sp>
        <p:nvSpPr>
          <p:cNvPr id="115" name="矩形: 圆角 114">
            <a:extLst>
              <a:ext uri="{FF2B5EF4-FFF2-40B4-BE49-F238E27FC236}">
                <a16:creationId xmlns:a16="http://schemas.microsoft.com/office/drawing/2014/main" id="{9A609A41-FD8E-F70E-CBF9-CA5F8999FE40}"/>
              </a:ext>
            </a:extLst>
          </p:cNvPr>
          <p:cNvSpPr/>
          <p:nvPr/>
        </p:nvSpPr>
        <p:spPr>
          <a:xfrm>
            <a:off x="2592620" y="3762654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Search and Navigate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00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It is beneficial to know the signal situation in a long acquisition period, and it is easy to browse different events under various search conditions</a:t>
            </a:r>
            <a:endParaRPr lang="zh-CN" altLang="en-US" sz="16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16" name="矩形: 圆角 115">
            <a:extLst>
              <a:ext uri="{FF2B5EF4-FFF2-40B4-BE49-F238E27FC236}">
                <a16:creationId xmlns:a16="http://schemas.microsoft.com/office/drawing/2014/main" id="{466920A8-78EB-2C1C-B5A8-887689090B10}"/>
              </a:ext>
            </a:extLst>
          </p:cNvPr>
          <p:cNvSpPr/>
          <p:nvPr/>
        </p:nvSpPr>
        <p:spPr>
          <a:xfrm>
            <a:off x="2592620" y="4600853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Remote </a:t>
            </a:r>
            <a:r>
              <a:rPr lang="en-US" altLang="zh-CN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web control over LAN</a:t>
            </a:r>
            <a:r>
              <a:rPr lang="zh-CN" altLang="zh-CN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: getting rid of space constraints</a:t>
            </a:r>
            <a:endParaRPr lang="en-US" altLang="zh-CN" sz="1600" kern="100" dirty="0">
              <a:solidFill>
                <a:srgbClr val="F082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171450" indent="-171450" defTabSz="533400" eaLnBrk="0" hangingPunct="0"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00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Support remote access and operation of oscilloscope directly through webpage, and monitor oscilloscope waveform anytime and anywhere</a:t>
            </a:r>
            <a:endParaRPr lang="en-US" altLang="zh-CN" sz="1200" dirty="0">
              <a:solidFill>
                <a:schemeClr val="tx1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17" name="矩形: 圆角 116">
            <a:extLst>
              <a:ext uri="{FF2B5EF4-FFF2-40B4-BE49-F238E27FC236}">
                <a16:creationId xmlns:a16="http://schemas.microsoft.com/office/drawing/2014/main" id="{3F6EE3C5-4FD4-0884-0C5C-6760005CF352}"/>
              </a:ext>
            </a:extLst>
          </p:cNvPr>
          <p:cNvSpPr/>
          <p:nvPr/>
        </p:nvSpPr>
        <p:spPr>
          <a:xfrm>
            <a:off x="2592619" y="5439052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Trigger and decod</a:t>
            </a:r>
            <a:r>
              <a:rPr lang="en-US" altLang="zh-CN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e</a:t>
            </a:r>
            <a:r>
              <a:rPr lang="zh-CN" altLang="en-US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: stabilize the waveform and complete debugging</a:t>
            </a:r>
            <a:endParaRPr lang="en-US" altLang="zh-CN" sz="1600" kern="100" dirty="0">
              <a:solidFill>
                <a:srgbClr val="F082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0000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Ensure the reliability of subsequent measurement, display the decoding results in various forms, and speed up the development efficiency</a:t>
            </a:r>
            <a:endParaRPr lang="zh-CN" altLang="en-US" sz="16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5003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50478EEC-75A5-D7B0-8B37-B98D77164E24}"/>
              </a:ext>
            </a:extLst>
          </p:cNvPr>
          <p:cNvSpPr txBox="1"/>
          <p:nvPr/>
        </p:nvSpPr>
        <p:spPr>
          <a:xfrm>
            <a:off x="322262" y="260478"/>
            <a:ext cx="675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Features &amp; Benefits Summary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59FA9C-C9A0-3BB3-B777-C0326A118AA2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02E18CA-579D-CC5F-03B3-CD85EB98DE45}"/>
              </a:ext>
            </a:extLst>
          </p:cNvPr>
          <p:cNvGrpSpPr/>
          <p:nvPr/>
        </p:nvGrpSpPr>
        <p:grpSpPr>
          <a:xfrm>
            <a:off x="2056038" y="1186988"/>
            <a:ext cx="326575" cy="5215245"/>
            <a:chOff x="2338230" y="990841"/>
            <a:chExt cx="326575" cy="5215245"/>
          </a:xfrm>
        </p:grpSpPr>
        <p:grpSp>
          <p:nvGrpSpPr>
            <p:cNvPr id="47" name="PA_组合 20">
              <a:extLst>
                <a:ext uri="{FF2B5EF4-FFF2-40B4-BE49-F238E27FC236}">
                  <a16:creationId xmlns:a16="http://schemas.microsoft.com/office/drawing/2014/main" id="{F8397D60-79C4-D3D8-A1E6-77076646A677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 rot="5400000">
              <a:off x="1743873" y="1585201"/>
              <a:ext cx="1515292" cy="326571"/>
              <a:chOff x="1501068" y="2475411"/>
              <a:chExt cx="2020389" cy="435428"/>
            </a:xfrm>
          </p:grpSpPr>
          <p:sp>
            <p:nvSpPr>
              <p:cNvPr id="62" name="Rounded Rectangle 21">
                <a:extLst>
                  <a:ext uri="{FF2B5EF4-FFF2-40B4-BE49-F238E27FC236}">
                    <a16:creationId xmlns:a16="http://schemas.microsoft.com/office/drawing/2014/main" id="{5FCE36EB-70B3-3BCA-7498-B67C9EDC1066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Oval 22">
                <a:extLst>
                  <a:ext uri="{FF2B5EF4-FFF2-40B4-BE49-F238E27FC236}">
                    <a16:creationId xmlns:a16="http://schemas.microsoft.com/office/drawing/2014/main" id="{285EF6AC-8EAD-5533-1057-756C3C7F562E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8" name="PA_组合 23">
              <a:extLst>
                <a:ext uri="{FF2B5EF4-FFF2-40B4-BE49-F238E27FC236}">
                  <a16:creationId xmlns:a16="http://schemas.microsoft.com/office/drawing/2014/main" id="{2B25343B-B687-55E6-4694-7BA170622D03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 rot="5400000">
              <a:off x="1880708" y="2268047"/>
              <a:ext cx="1241623" cy="326571"/>
              <a:chOff x="3086030" y="2475411"/>
              <a:chExt cx="1655497" cy="435428"/>
            </a:xfrm>
          </p:grpSpPr>
          <p:sp>
            <p:nvSpPr>
              <p:cNvPr id="60" name="Rounded Rectangle 24">
                <a:extLst>
                  <a:ext uri="{FF2B5EF4-FFF2-40B4-BE49-F238E27FC236}">
                    <a16:creationId xmlns:a16="http://schemas.microsoft.com/office/drawing/2014/main" id="{77EBCEA2-9789-277B-1958-B738ECEBA92E}"/>
                  </a:ext>
                </a:extLst>
              </p:cNvPr>
              <p:cNvSpPr/>
              <p:nvPr/>
            </p:nvSpPr>
            <p:spPr>
              <a:xfrm>
                <a:off x="3086030" y="2475411"/>
                <a:ext cx="1655497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13253B"/>
                  </a:solidFill>
                </a:endParaRPr>
              </a:p>
            </p:txBody>
          </p:sp>
          <p:sp>
            <p:nvSpPr>
              <p:cNvPr id="61" name="Oval 25">
                <a:extLst>
                  <a:ext uri="{FF2B5EF4-FFF2-40B4-BE49-F238E27FC236}">
                    <a16:creationId xmlns:a16="http://schemas.microsoft.com/office/drawing/2014/main" id="{CBAE5177-07CF-33A6-B3C7-FC51333E3A1C}"/>
                  </a:ext>
                </a:extLst>
              </p:cNvPr>
              <p:cNvSpPr/>
              <p:nvPr/>
            </p:nvSpPr>
            <p:spPr>
              <a:xfrm>
                <a:off x="3380686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9" name="PA_组合 20">
              <a:extLst>
                <a:ext uri="{FF2B5EF4-FFF2-40B4-BE49-F238E27FC236}">
                  <a16:creationId xmlns:a16="http://schemas.microsoft.com/office/drawing/2014/main" id="{3A535A5F-88EE-432C-036A-D92A103CB294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 rot="5400000">
              <a:off x="1743873" y="3256407"/>
              <a:ext cx="1515292" cy="326571"/>
              <a:chOff x="1501068" y="2475411"/>
              <a:chExt cx="2020389" cy="435428"/>
            </a:xfrm>
          </p:grpSpPr>
          <p:sp>
            <p:nvSpPr>
              <p:cNvPr id="58" name="Rounded Rectangle 21">
                <a:extLst>
                  <a:ext uri="{FF2B5EF4-FFF2-40B4-BE49-F238E27FC236}">
                    <a16:creationId xmlns:a16="http://schemas.microsoft.com/office/drawing/2014/main" id="{DFC47944-E386-A6BE-9B17-B4BE275051C6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22">
                <a:extLst>
                  <a:ext uri="{FF2B5EF4-FFF2-40B4-BE49-F238E27FC236}">
                    <a16:creationId xmlns:a16="http://schemas.microsoft.com/office/drawing/2014/main" id="{E88FC84B-A7FE-DAE9-D931-B0A0542ABC6F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0" name="PA_组合 23">
              <a:extLst>
                <a:ext uri="{FF2B5EF4-FFF2-40B4-BE49-F238E27FC236}">
                  <a16:creationId xmlns:a16="http://schemas.microsoft.com/office/drawing/2014/main" id="{C8329074-7AFC-330D-710F-6C8670895104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 rot="5400000">
              <a:off x="1743719" y="4084393"/>
              <a:ext cx="1515600" cy="326571"/>
              <a:chOff x="3086029" y="2475412"/>
              <a:chExt cx="2020800" cy="435428"/>
            </a:xfrm>
          </p:grpSpPr>
          <p:sp>
            <p:nvSpPr>
              <p:cNvPr id="56" name="Rounded Rectangle 24">
                <a:extLst>
                  <a:ext uri="{FF2B5EF4-FFF2-40B4-BE49-F238E27FC236}">
                    <a16:creationId xmlns:a16="http://schemas.microsoft.com/office/drawing/2014/main" id="{A73FF7A1-8761-9EC4-64FB-3C4F27DC66EF}"/>
                  </a:ext>
                </a:extLst>
              </p:cNvPr>
              <p:cNvSpPr/>
              <p:nvPr/>
            </p:nvSpPr>
            <p:spPr>
              <a:xfrm>
                <a:off x="3086029" y="2475412"/>
                <a:ext cx="2020800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Oval 25">
                <a:extLst>
                  <a:ext uri="{FF2B5EF4-FFF2-40B4-BE49-F238E27FC236}">
                    <a16:creationId xmlns:a16="http://schemas.microsoft.com/office/drawing/2014/main" id="{5A905AAA-36A8-0414-D65E-C77D89E65F34}"/>
                  </a:ext>
                </a:extLst>
              </p:cNvPr>
              <p:cNvSpPr/>
              <p:nvPr/>
            </p:nvSpPr>
            <p:spPr>
              <a:xfrm>
                <a:off x="3380686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1" name="PA_组合 20">
              <a:extLst>
                <a:ext uri="{FF2B5EF4-FFF2-40B4-BE49-F238E27FC236}">
                  <a16:creationId xmlns:a16="http://schemas.microsoft.com/office/drawing/2014/main" id="{6B088001-8186-5573-4FE8-47A42F73B496}"/>
                </a:ext>
              </a:extLst>
            </p:cNvPr>
            <p:cNvGrpSpPr/>
            <p:nvPr>
              <p:custDataLst>
                <p:tags r:id="rId10"/>
              </p:custDataLst>
            </p:nvPr>
          </p:nvGrpSpPr>
          <p:grpSpPr>
            <a:xfrm rot="5400000">
              <a:off x="1743872" y="4927613"/>
              <a:ext cx="1515292" cy="326571"/>
              <a:chOff x="1501068" y="2475411"/>
              <a:chExt cx="2020389" cy="435428"/>
            </a:xfrm>
          </p:grpSpPr>
          <p:sp>
            <p:nvSpPr>
              <p:cNvPr id="54" name="Rounded Rectangle 21">
                <a:extLst>
                  <a:ext uri="{FF2B5EF4-FFF2-40B4-BE49-F238E27FC236}">
                    <a16:creationId xmlns:a16="http://schemas.microsoft.com/office/drawing/2014/main" id="{DBB34C7D-BDE6-4CB7-DEF9-506C4A5F5F6C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Oval 22">
                <a:extLst>
                  <a:ext uri="{FF2B5EF4-FFF2-40B4-BE49-F238E27FC236}">
                    <a16:creationId xmlns:a16="http://schemas.microsoft.com/office/drawing/2014/main" id="{B7B6C477-D9F5-EE59-A61C-B550A989AA7F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2" name="Rounded Rectangle 24">
              <a:extLst>
                <a:ext uri="{FF2B5EF4-FFF2-40B4-BE49-F238E27FC236}">
                  <a16:creationId xmlns:a16="http://schemas.microsoft.com/office/drawing/2014/main" id="{4F6CCAC1-9825-CA0B-D77C-862A13E51391}"/>
                </a:ext>
              </a:extLst>
            </p:cNvPr>
            <p:cNvSpPr/>
            <p:nvPr/>
          </p:nvSpPr>
          <p:spPr>
            <a:xfrm rot="5400000">
              <a:off x="1979516" y="5520800"/>
              <a:ext cx="1044000" cy="326571"/>
            </a:xfrm>
            <a:prstGeom prst="roundRect">
              <a:avLst>
                <a:gd name="adj" fmla="val 50000"/>
              </a:avLst>
            </a:prstGeom>
            <a:solidFill>
              <a:srgbClr val="1325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id-ID" sz="1400">
                <a:solidFill>
                  <a:srgbClr val="FFFFFF"/>
                </a:solidFill>
              </a:endParaRPr>
            </a:p>
          </p:txBody>
        </p:sp>
        <p:sp>
          <p:nvSpPr>
            <p:cNvPr id="53" name="Oval 25">
              <a:extLst>
                <a:ext uri="{FF2B5EF4-FFF2-40B4-BE49-F238E27FC236}">
                  <a16:creationId xmlns:a16="http://schemas.microsoft.com/office/drawing/2014/main" id="{3D4195BF-60C7-8D01-2E2F-5C920DEE59C6}"/>
                </a:ext>
              </a:extLst>
            </p:cNvPr>
            <p:cNvSpPr/>
            <p:nvPr/>
          </p:nvSpPr>
          <p:spPr>
            <a:xfrm rot="5400000">
              <a:off x="2435399" y="5383077"/>
              <a:ext cx="132236" cy="1322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id-ID" sz="1400">
                <a:solidFill>
                  <a:srgbClr val="FFFFFF"/>
                </a:solidFill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0F03C39F-F83A-5291-4ADC-CEAB96957F25}"/>
              </a:ext>
            </a:extLst>
          </p:cNvPr>
          <p:cNvGrpSpPr/>
          <p:nvPr/>
        </p:nvGrpSpPr>
        <p:grpSpPr>
          <a:xfrm>
            <a:off x="9809388" y="1186988"/>
            <a:ext cx="326575" cy="5215245"/>
            <a:chOff x="2338230" y="990841"/>
            <a:chExt cx="326575" cy="5215245"/>
          </a:xfrm>
        </p:grpSpPr>
        <p:grpSp>
          <p:nvGrpSpPr>
            <p:cNvPr id="65" name="PA_组合 20">
              <a:extLst>
                <a:ext uri="{FF2B5EF4-FFF2-40B4-BE49-F238E27FC236}">
                  <a16:creationId xmlns:a16="http://schemas.microsoft.com/office/drawing/2014/main" id="{A25C51C8-18EE-BC76-D370-84AFAE3A7C17}"/>
                </a:ext>
              </a:extLst>
            </p:cNvPr>
            <p:cNvGrpSpPr/>
            <p:nvPr>
              <p:custDataLst>
                <p:tags r:id="rId1"/>
              </p:custDataLst>
            </p:nvPr>
          </p:nvGrpSpPr>
          <p:grpSpPr>
            <a:xfrm rot="5400000">
              <a:off x="1743873" y="1585201"/>
              <a:ext cx="1515292" cy="326571"/>
              <a:chOff x="1501068" y="2475411"/>
              <a:chExt cx="2020389" cy="435428"/>
            </a:xfrm>
          </p:grpSpPr>
          <p:sp>
            <p:nvSpPr>
              <p:cNvPr id="80" name="Rounded Rectangle 21">
                <a:extLst>
                  <a:ext uri="{FF2B5EF4-FFF2-40B4-BE49-F238E27FC236}">
                    <a16:creationId xmlns:a16="http://schemas.microsoft.com/office/drawing/2014/main" id="{A363E8E0-89C4-0666-42F1-23A7EFA2EE29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Oval 22">
                <a:extLst>
                  <a:ext uri="{FF2B5EF4-FFF2-40B4-BE49-F238E27FC236}">
                    <a16:creationId xmlns:a16="http://schemas.microsoft.com/office/drawing/2014/main" id="{FBFB8158-F25C-90B9-625F-3B5606A7D0DB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6" name="PA_组合 23">
              <a:extLst>
                <a:ext uri="{FF2B5EF4-FFF2-40B4-BE49-F238E27FC236}">
                  <a16:creationId xmlns:a16="http://schemas.microsoft.com/office/drawing/2014/main" id="{DBCD325D-9ABF-B94C-0CA5-8812FB446B34}"/>
                </a:ext>
              </a:extLst>
            </p:cNvPr>
            <p:cNvGrpSpPr/>
            <p:nvPr>
              <p:custDataLst>
                <p:tags r:id="rId2"/>
              </p:custDataLst>
            </p:nvPr>
          </p:nvGrpSpPr>
          <p:grpSpPr>
            <a:xfrm rot="5400000">
              <a:off x="1880708" y="2268047"/>
              <a:ext cx="1241623" cy="326571"/>
              <a:chOff x="3086030" y="2475411"/>
              <a:chExt cx="1655497" cy="435428"/>
            </a:xfrm>
          </p:grpSpPr>
          <p:sp>
            <p:nvSpPr>
              <p:cNvPr id="78" name="Rounded Rectangle 24">
                <a:extLst>
                  <a:ext uri="{FF2B5EF4-FFF2-40B4-BE49-F238E27FC236}">
                    <a16:creationId xmlns:a16="http://schemas.microsoft.com/office/drawing/2014/main" id="{7F1F15FA-0766-A75E-6136-C9E2BF7B1725}"/>
                  </a:ext>
                </a:extLst>
              </p:cNvPr>
              <p:cNvSpPr/>
              <p:nvPr/>
            </p:nvSpPr>
            <p:spPr>
              <a:xfrm>
                <a:off x="3086030" y="2475411"/>
                <a:ext cx="1655497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13253B"/>
                  </a:solidFill>
                </a:endParaRPr>
              </a:p>
            </p:txBody>
          </p:sp>
          <p:sp>
            <p:nvSpPr>
              <p:cNvPr id="79" name="Oval 25">
                <a:extLst>
                  <a:ext uri="{FF2B5EF4-FFF2-40B4-BE49-F238E27FC236}">
                    <a16:creationId xmlns:a16="http://schemas.microsoft.com/office/drawing/2014/main" id="{EF4DEBAC-4EA1-8C60-A61B-4683802BB9ED}"/>
                  </a:ext>
                </a:extLst>
              </p:cNvPr>
              <p:cNvSpPr/>
              <p:nvPr/>
            </p:nvSpPr>
            <p:spPr>
              <a:xfrm>
                <a:off x="3380686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7" name="PA_组合 20">
              <a:extLst>
                <a:ext uri="{FF2B5EF4-FFF2-40B4-BE49-F238E27FC236}">
                  <a16:creationId xmlns:a16="http://schemas.microsoft.com/office/drawing/2014/main" id="{64BACF34-7999-C340-D6A9-78BB1161047A}"/>
                </a:ext>
              </a:extLst>
            </p:cNvPr>
            <p:cNvGrpSpPr/>
            <p:nvPr>
              <p:custDataLst>
                <p:tags r:id="rId3"/>
              </p:custDataLst>
            </p:nvPr>
          </p:nvGrpSpPr>
          <p:grpSpPr>
            <a:xfrm rot="5400000">
              <a:off x="1743873" y="3256407"/>
              <a:ext cx="1515292" cy="326571"/>
              <a:chOff x="1501068" y="2475411"/>
              <a:chExt cx="2020389" cy="435428"/>
            </a:xfrm>
          </p:grpSpPr>
          <p:sp>
            <p:nvSpPr>
              <p:cNvPr id="76" name="Rounded Rectangle 21">
                <a:extLst>
                  <a:ext uri="{FF2B5EF4-FFF2-40B4-BE49-F238E27FC236}">
                    <a16:creationId xmlns:a16="http://schemas.microsoft.com/office/drawing/2014/main" id="{63230BBE-68C8-0413-5AF3-A84265D102F5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Oval 22">
                <a:extLst>
                  <a:ext uri="{FF2B5EF4-FFF2-40B4-BE49-F238E27FC236}">
                    <a16:creationId xmlns:a16="http://schemas.microsoft.com/office/drawing/2014/main" id="{D168FCC7-3CFA-9E93-5DE6-3AF0A284B05D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8" name="PA_组合 23">
              <a:extLst>
                <a:ext uri="{FF2B5EF4-FFF2-40B4-BE49-F238E27FC236}">
                  <a16:creationId xmlns:a16="http://schemas.microsoft.com/office/drawing/2014/main" id="{29EAF08B-C15B-5F43-9A71-FD50B37D149A}"/>
                </a:ext>
              </a:extLst>
            </p:cNvPr>
            <p:cNvGrpSpPr/>
            <p:nvPr>
              <p:custDataLst>
                <p:tags r:id="rId4"/>
              </p:custDataLst>
            </p:nvPr>
          </p:nvGrpSpPr>
          <p:grpSpPr>
            <a:xfrm rot="5400000">
              <a:off x="1743719" y="4084393"/>
              <a:ext cx="1515600" cy="326571"/>
              <a:chOff x="3086029" y="2475412"/>
              <a:chExt cx="2020800" cy="435428"/>
            </a:xfrm>
          </p:grpSpPr>
          <p:sp>
            <p:nvSpPr>
              <p:cNvPr id="74" name="Rounded Rectangle 24">
                <a:extLst>
                  <a:ext uri="{FF2B5EF4-FFF2-40B4-BE49-F238E27FC236}">
                    <a16:creationId xmlns:a16="http://schemas.microsoft.com/office/drawing/2014/main" id="{67BB48C5-A6C0-F7B0-FCFF-CA082BAAF452}"/>
                  </a:ext>
                </a:extLst>
              </p:cNvPr>
              <p:cNvSpPr/>
              <p:nvPr/>
            </p:nvSpPr>
            <p:spPr>
              <a:xfrm>
                <a:off x="3086029" y="2475412"/>
                <a:ext cx="2020800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Oval 25">
                <a:extLst>
                  <a:ext uri="{FF2B5EF4-FFF2-40B4-BE49-F238E27FC236}">
                    <a16:creationId xmlns:a16="http://schemas.microsoft.com/office/drawing/2014/main" id="{371B6E11-19EE-052D-175C-5AC47D7D735C}"/>
                  </a:ext>
                </a:extLst>
              </p:cNvPr>
              <p:cNvSpPr/>
              <p:nvPr/>
            </p:nvSpPr>
            <p:spPr>
              <a:xfrm>
                <a:off x="3380686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9" name="PA_组合 20">
              <a:extLst>
                <a:ext uri="{FF2B5EF4-FFF2-40B4-BE49-F238E27FC236}">
                  <a16:creationId xmlns:a16="http://schemas.microsoft.com/office/drawing/2014/main" id="{F1F080BF-A410-54E0-D628-98B1035CE91D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 rot="5400000">
              <a:off x="1743872" y="4927613"/>
              <a:ext cx="1515292" cy="326571"/>
              <a:chOff x="1501068" y="2475411"/>
              <a:chExt cx="2020389" cy="435428"/>
            </a:xfrm>
          </p:grpSpPr>
          <p:sp>
            <p:nvSpPr>
              <p:cNvPr id="72" name="Rounded Rectangle 21">
                <a:extLst>
                  <a:ext uri="{FF2B5EF4-FFF2-40B4-BE49-F238E27FC236}">
                    <a16:creationId xmlns:a16="http://schemas.microsoft.com/office/drawing/2014/main" id="{775ADA03-4091-D962-8978-EFCC0DA6A638}"/>
                  </a:ext>
                </a:extLst>
              </p:cNvPr>
              <p:cNvSpPr/>
              <p:nvPr/>
            </p:nvSpPr>
            <p:spPr>
              <a:xfrm>
                <a:off x="1501068" y="2475411"/>
                <a:ext cx="2020389" cy="435428"/>
              </a:xfrm>
              <a:prstGeom prst="roundRect">
                <a:avLst>
                  <a:gd name="adj" fmla="val 50000"/>
                </a:avLst>
              </a:prstGeom>
              <a:solidFill>
                <a:srgbClr val="132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Oval 22">
                <a:extLst>
                  <a:ext uri="{FF2B5EF4-FFF2-40B4-BE49-F238E27FC236}">
                    <a16:creationId xmlns:a16="http://schemas.microsoft.com/office/drawing/2014/main" id="{9EEC142C-652A-76D1-B34D-5D5576091914}"/>
                  </a:ext>
                </a:extLst>
              </p:cNvPr>
              <p:cNvSpPr/>
              <p:nvPr/>
            </p:nvSpPr>
            <p:spPr>
              <a:xfrm>
                <a:off x="1800958" y="2604968"/>
                <a:ext cx="176314" cy="176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165"/>
                <a:endParaRPr lang="id-ID" sz="14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0" name="Rounded Rectangle 24">
              <a:extLst>
                <a:ext uri="{FF2B5EF4-FFF2-40B4-BE49-F238E27FC236}">
                  <a16:creationId xmlns:a16="http://schemas.microsoft.com/office/drawing/2014/main" id="{0BCA5724-8A8D-EBD2-F3E5-E40DB2EDCAD7}"/>
                </a:ext>
              </a:extLst>
            </p:cNvPr>
            <p:cNvSpPr/>
            <p:nvPr/>
          </p:nvSpPr>
          <p:spPr>
            <a:xfrm rot="5400000">
              <a:off x="1979516" y="5520800"/>
              <a:ext cx="1044000" cy="326571"/>
            </a:xfrm>
            <a:prstGeom prst="roundRect">
              <a:avLst>
                <a:gd name="adj" fmla="val 50000"/>
              </a:avLst>
            </a:prstGeom>
            <a:solidFill>
              <a:srgbClr val="1325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id-ID" sz="1400">
                <a:solidFill>
                  <a:srgbClr val="FFFFFF"/>
                </a:solidFill>
              </a:endParaRPr>
            </a:p>
          </p:txBody>
        </p:sp>
        <p:sp>
          <p:nvSpPr>
            <p:cNvPr id="71" name="Oval 25">
              <a:extLst>
                <a:ext uri="{FF2B5EF4-FFF2-40B4-BE49-F238E27FC236}">
                  <a16:creationId xmlns:a16="http://schemas.microsoft.com/office/drawing/2014/main" id="{EBD87C58-05EF-0068-2F29-51EE7CEBBEA1}"/>
                </a:ext>
              </a:extLst>
            </p:cNvPr>
            <p:cNvSpPr/>
            <p:nvPr/>
          </p:nvSpPr>
          <p:spPr>
            <a:xfrm rot="5400000">
              <a:off x="2435399" y="5383077"/>
              <a:ext cx="132236" cy="1322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165"/>
              <a:endParaRPr lang="id-ID" sz="1400">
                <a:solidFill>
                  <a:srgbClr val="FFFFFF"/>
                </a:solidFill>
              </a:endParaRPr>
            </a:p>
          </p:txBody>
        </p:sp>
      </p:grpSp>
      <p:sp>
        <p:nvSpPr>
          <p:cNvPr id="87" name="矩形: 圆角 86">
            <a:extLst>
              <a:ext uri="{FF2B5EF4-FFF2-40B4-BE49-F238E27FC236}">
                <a16:creationId xmlns:a16="http://schemas.microsoft.com/office/drawing/2014/main" id="{9EF477B0-C6EC-61D5-A92A-D01093BDE93C}"/>
              </a:ext>
            </a:extLst>
          </p:cNvPr>
          <p:cNvSpPr/>
          <p:nvPr/>
        </p:nvSpPr>
        <p:spPr>
          <a:xfrm>
            <a:off x="2592619" y="1263636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Automatic measurement: 66 parameters</a:t>
            </a:r>
            <a:endParaRPr lang="en-US" altLang="zh-CN" sz="1600" kern="100" dirty="0">
              <a:solidFill>
                <a:srgbClr val="F082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CN" sz="1200" b="0" i="0" dirty="0">
                <a:solidFill>
                  <a:srgbClr val="0000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Measuring multiple channels at the same time, the statistical function can observe the average value and standard deviation, and can quickly evaluate the signal characteristics</a:t>
            </a:r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C528E780-48AF-A084-EC4A-53329EB92B7F}"/>
              </a:ext>
            </a:extLst>
          </p:cNvPr>
          <p:cNvSpPr/>
          <p:nvPr/>
        </p:nvSpPr>
        <p:spPr>
          <a:xfrm>
            <a:off x="2592619" y="2096642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1200" kern="100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FFT function: Easily analyze signal spectrum</a:t>
            </a:r>
            <a:endParaRPr lang="en-US" altLang="zh-CN" sz="1600" kern="100" dirty="0">
              <a:solidFill>
                <a:srgbClr val="F08200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CN" sz="1200" kern="100" dirty="0">
                <a:solidFill>
                  <a:srgbClr val="0000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Display spectrum in real time</a:t>
            </a:r>
            <a:r>
              <a:rPr lang="zh-CN" altLang="zh-CN" sz="1200" kern="100" dirty="0">
                <a:solidFill>
                  <a:srgbClr val="0000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, can mark peaks and harmonics, and display amplitude values</a:t>
            </a:r>
            <a:endParaRPr lang="zh-CN" altLang="zh-CN" sz="1600" kern="100" dirty="0"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89" name="矩形: 圆角 88">
            <a:extLst>
              <a:ext uri="{FF2B5EF4-FFF2-40B4-BE49-F238E27FC236}">
                <a16:creationId xmlns:a16="http://schemas.microsoft.com/office/drawing/2014/main" id="{A189E7D6-4D76-F3A8-D68D-A937C6A1D8CC}"/>
              </a:ext>
            </a:extLst>
          </p:cNvPr>
          <p:cNvSpPr/>
          <p:nvPr/>
        </p:nvSpPr>
        <p:spPr>
          <a:xfrm>
            <a:off x="2592619" y="2929648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Mask</a:t>
            </a:r>
            <a:r>
              <a:rPr lang="zh-CN" altLang="zh-CN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 test: </a:t>
            </a:r>
            <a:r>
              <a:rPr lang="en-US" altLang="zh-CN" sz="1200" kern="1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 powerful tool for quality inspection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zh-CN" altLang="en-US" sz="1200" kern="100" dirty="0">
                <a:solidFill>
                  <a:srgbClr val="0000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Used for signal quality evaluation, it can monitor the </a:t>
            </a:r>
            <a:r>
              <a:rPr lang="zh-CN" altLang="en-US" sz="1200" i="0" dirty="0">
                <a:solidFill>
                  <a:schemeClr val="tx1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failure rate of waveform for a long time, saving time and cost</a:t>
            </a:r>
            <a:endParaRPr lang="zh-CN" altLang="zh-CN" sz="1400" kern="100" dirty="0"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90" name="矩形: 圆角 89">
            <a:extLst>
              <a:ext uri="{FF2B5EF4-FFF2-40B4-BE49-F238E27FC236}">
                <a16:creationId xmlns:a16="http://schemas.microsoft.com/office/drawing/2014/main" id="{D648D3B1-466D-E2DA-D03C-4F62E84EEDA8}"/>
              </a:ext>
            </a:extLst>
          </p:cNvPr>
          <p:cNvSpPr/>
          <p:nvPr/>
        </p:nvSpPr>
        <p:spPr>
          <a:xfrm>
            <a:off x="2592619" y="3762654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1200" kern="100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Math</a:t>
            </a:r>
            <a:r>
              <a:rPr lang="zh-CN" altLang="zh-CN" sz="1200" kern="100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: multi-channel parallel to improve efficiency</a:t>
            </a:r>
            <a:endParaRPr lang="en-US" altLang="zh-CN" sz="1600" kern="100" dirty="0">
              <a:solidFill>
                <a:srgbClr val="F08200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zh-CN" altLang="zh-CN" sz="1200" kern="100" dirty="0">
                <a:solidFill>
                  <a:srgbClr val="0000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Four </a:t>
            </a:r>
            <a:r>
              <a:rPr lang="en-US" altLang="zh-CN" sz="1200" kern="100" dirty="0">
                <a:solidFill>
                  <a:srgbClr val="0000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Math traces </a:t>
            </a:r>
            <a:r>
              <a:rPr lang="zh-CN" altLang="zh-CN" sz="1200" kern="100" dirty="0">
                <a:solidFill>
                  <a:srgbClr val="0000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are provided. </a:t>
            </a:r>
            <a:r>
              <a:rPr lang="en-US" altLang="zh-CN" sz="1200" kern="100" dirty="0">
                <a:solidFill>
                  <a:srgbClr val="0000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In addition to basic math operations, advanced operations such as FFT, exponents and formula editors are also provided</a:t>
            </a:r>
            <a:endParaRPr lang="zh-CN" altLang="zh-CN" sz="1600" kern="100" dirty="0"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9F3B1F73-EF4E-7C5C-92C0-E255AC87835E}"/>
              </a:ext>
            </a:extLst>
          </p:cNvPr>
          <p:cNvSpPr/>
          <p:nvPr/>
        </p:nvSpPr>
        <p:spPr>
          <a:xfrm>
            <a:off x="2592619" y="4600853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kern="100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Digital</a:t>
            </a:r>
            <a:r>
              <a:rPr lang="zh-CN" altLang="zh-CN" sz="1200" kern="100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 channel</a:t>
            </a:r>
            <a:r>
              <a:rPr lang="en-US" altLang="zh-CN" sz="1200" kern="100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</a:t>
            </a:r>
            <a:r>
              <a:rPr lang="zh-CN" altLang="zh-CN" sz="1200" kern="100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: mixed signal analysis</a:t>
            </a:r>
            <a:endParaRPr lang="en-US" altLang="zh-CN" sz="1600" kern="100" dirty="0">
              <a:solidFill>
                <a:srgbClr val="F08200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zh-CN" altLang="zh-CN" sz="1200" kern="100" dirty="0">
                <a:solidFill>
                  <a:schemeClr val="tx1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It can realize the collection function of 16 digital channels, and combine digital channels with analog channels to realize the collection and analysis function of mixed signals</a:t>
            </a:r>
            <a:endParaRPr lang="zh-CN" altLang="en-US" sz="1600" dirty="0">
              <a:solidFill>
                <a:schemeClr val="tx1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92" name="矩形: 圆角 91">
            <a:extLst>
              <a:ext uri="{FF2B5EF4-FFF2-40B4-BE49-F238E27FC236}">
                <a16:creationId xmlns:a16="http://schemas.microsoft.com/office/drawing/2014/main" id="{367E578D-00C3-0B0E-10F4-A8C6966FB3DB}"/>
              </a:ext>
            </a:extLst>
          </p:cNvPr>
          <p:cNvSpPr/>
          <p:nvPr/>
        </p:nvSpPr>
        <p:spPr>
          <a:xfrm>
            <a:off x="2592618" y="5439052"/>
            <a:ext cx="7079673" cy="6442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1200" kern="100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25 MHz arbitrary waveform generator: supports multiple waveforms</a:t>
            </a:r>
            <a:endParaRPr lang="en-US" altLang="zh-CN" sz="1600" kern="100" dirty="0">
              <a:solidFill>
                <a:srgbClr val="F08200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CN" sz="1200" kern="100" dirty="0">
                <a:solidFill>
                  <a:srgbClr val="0000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Arbitrary</a:t>
            </a:r>
            <a:r>
              <a:rPr lang="zh-CN" altLang="zh-CN" sz="1200" kern="100" dirty="0">
                <a:solidFill>
                  <a:srgbClr val="0000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 waveform can be edited by EasyWave PC software, </a:t>
            </a:r>
            <a:r>
              <a:rPr lang="en-US" altLang="zh-CN" sz="1200" kern="100" dirty="0">
                <a:solidFill>
                  <a:srgbClr val="0000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which is suitable for teaching and R&amp;D</a:t>
            </a:r>
            <a:endParaRPr lang="zh-CN" altLang="zh-CN" sz="1200" kern="100" dirty="0">
              <a:solidFill>
                <a:srgbClr val="000000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9334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等腰三角形 33">
            <a:extLst>
              <a:ext uri="{FF2B5EF4-FFF2-40B4-BE49-F238E27FC236}">
                <a16:creationId xmlns:a16="http://schemas.microsoft.com/office/drawing/2014/main" id="{901696E5-5534-FDF7-A2A2-C4C11527E229}"/>
              </a:ext>
            </a:extLst>
          </p:cNvPr>
          <p:cNvSpPr/>
          <p:nvPr/>
        </p:nvSpPr>
        <p:spPr>
          <a:xfrm rot="5400000">
            <a:off x="-1941312" y="1941311"/>
            <a:ext cx="6858001" cy="2975377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5" name="Shape 4066">
            <a:extLst>
              <a:ext uri="{FF2B5EF4-FFF2-40B4-BE49-F238E27FC236}">
                <a16:creationId xmlns:a16="http://schemas.microsoft.com/office/drawing/2014/main" id="{25307AF1-EE42-464D-B8FD-8F9EA08A0803}"/>
              </a:ext>
            </a:extLst>
          </p:cNvPr>
          <p:cNvSpPr/>
          <p:nvPr/>
        </p:nvSpPr>
        <p:spPr>
          <a:xfrm>
            <a:off x="3943145" y="3023242"/>
            <a:ext cx="349886" cy="2601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324" y="2895"/>
                </a:moveTo>
                <a:lnTo>
                  <a:pt x="115324" y="2895"/>
                </a:lnTo>
                <a:cubicBezTo>
                  <a:pt x="112727" y="2895"/>
                  <a:pt x="4675" y="51474"/>
                  <a:pt x="2337" y="51474"/>
                </a:cubicBezTo>
                <a:cubicBezTo>
                  <a:pt x="0" y="51474"/>
                  <a:pt x="0" y="54369"/>
                  <a:pt x="2337" y="54369"/>
                </a:cubicBezTo>
                <a:cubicBezTo>
                  <a:pt x="4675" y="56943"/>
                  <a:pt x="25454" y="68525"/>
                  <a:pt x="25454" y="68525"/>
                </a:cubicBezTo>
                <a:lnTo>
                  <a:pt x="25454" y="68525"/>
                </a:lnTo>
                <a:cubicBezTo>
                  <a:pt x="41558" y="73994"/>
                  <a:pt x="41558" y="73994"/>
                  <a:pt x="41558" y="73994"/>
                </a:cubicBezTo>
                <a:cubicBezTo>
                  <a:pt x="41558" y="73994"/>
                  <a:pt x="110389" y="11260"/>
                  <a:pt x="112727" y="11260"/>
                </a:cubicBezTo>
                <a:cubicBezTo>
                  <a:pt x="112727" y="8364"/>
                  <a:pt x="112727" y="11260"/>
                  <a:pt x="112727" y="11260"/>
                </a:cubicBezTo>
                <a:lnTo>
                  <a:pt x="62337" y="79785"/>
                </a:lnTo>
                <a:lnTo>
                  <a:pt x="62337" y="79785"/>
                </a:lnTo>
                <a:cubicBezTo>
                  <a:pt x="59999" y="82680"/>
                  <a:pt x="59999" y="82680"/>
                  <a:pt x="59999" y="82680"/>
                </a:cubicBezTo>
                <a:cubicBezTo>
                  <a:pt x="62337" y="85576"/>
                  <a:pt x="62337" y="85576"/>
                  <a:pt x="62337" y="85576"/>
                </a:cubicBezTo>
                <a:lnTo>
                  <a:pt x="62337" y="85576"/>
                </a:lnTo>
                <a:cubicBezTo>
                  <a:pt x="62337" y="85576"/>
                  <a:pt x="94285" y="105522"/>
                  <a:pt x="94285" y="108418"/>
                </a:cubicBezTo>
                <a:cubicBezTo>
                  <a:pt x="96623" y="108418"/>
                  <a:pt x="98961" y="108418"/>
                  <a:pt x="101298" y="105522"/>
                </a:cubicBezTo>
                <a:cubicBezTo>
                  <a:pt x="101298" y="102627"/>
                  <a:pt x="119740" y="8364"/>
                  <a:pt x="119740" y="5790"/>
                </a:cubicBezTo>
                <a:cubicBezTo>
                  <a:pt x="119740" y="2895"/>
                  <a:pt x="117662" y="0"/>
                  <a:pt x="115324" y="2895"/>
                </a:cubicBezTo>
                <a:close/>
                <a:moveTo>
                  <a:pt x="41558" y="116782"/>
                </a:moveTo>
                <a:lnTo>
                  <a:pt x="41558" y="116782"/>
                </a:lnTo>
                <a:cubicBezTo>
                  <a:pt x="41558" y="119678"/>
                  <a:pt x="41558" y="119678"/>
                  <a:pt x="43896" y="119678"/>
                </a:cubicBezTo>
                <a:cubicBezTo>
                  <a:pt x="43896" y="116782"/>
                  <a:pt x="62337" y="99731"/>
                  <a:pt x="62337" y="99731"/>
                </a:cubicBezTo>
                <a:cubicBezTo>
                  <a:pt x="41558" y="85576"/>
                  <a:pt x="41558" y="85576"/>
                  <a:pt x="41558" y="85576"/>
                </a:cubicBezTo>
                <a:lnTo>
                  <a:pt x="41558" y="116782"/>
                </a:lnTo>
                <a:close/>
              </a:path>
            </a:pathLst>
          </a:custGeom>
          <a:solidFill>
            <a:srgbClr val="13253B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sz="1200" dirty="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Lato"/>
            </a:endParaRPr>
          </a:p>
        </p:txBody>
      </p:sp>
      <p:sp>
        <p:nvSpPr>
          <p:cNvPr id="6" name="Ellipse 28">
            <a:extLst>
              <a:ext uri="{FF2B5EF4-FFF2-40B4-BE49-F238E27FC236}">
                <a16:creationId xmlns:a16="http://schemas.microsoft.com/office/drawing/2014/main" id="{E73071ED-C2F5-6D50-AE68-ED36CC4164A8}"/>
              </a:ext>
            </a:extLst>
          </p:cNvPr>
          <p:cNvSpPr/>
          <p:nvPr/>
        </p:nvSpPr>
        <p:spPr>
          <a:xfrm>
            <a:off x="3800606" y="2747287"/>
            <a:ext cx="663989" cy="609896"/>
          </a:xfrm>
          <a:prstGeom prst="ellipse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120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0" name="Textfeld 37">
            <a:extLst>
              <a:ext uri="{FF2B5EF4-FFF2-40B4-BE49-F238E27FC236}">
                <a16:creationId xmlns:a16="http://schemas.microsoft.com/office/drawing/2014/main" id="{B238D929-5F97-23E9-03EB-61DC31576515}"/>
              </a:ext>
            </a:extLst>
          </p:cNvPr>
          <p:cNvSpPr txBox="1"/>
          <p:nvPr/>
        </p:nvSpPr>
        <p:spPr>
          <a:xfrm>
            <a:off x="4464595" y="2854854"/>
            <a:ext cx="2332656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228600">
              <a:lnSpc>
                <a:spcPct val="150000"/>
              </a:lnSpc>
              <a:defRPr sz="1900" b="1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Basic </a:t>
            </a:r>
            <a:r>
              <a:rPr lang="en-US" altLang="zh-CN" dirty="0"/>
              <a:t>I</a:t>
            </a:r>
            <a:r>
              <a:rPr lang="zh-CN" altLang="en-US" dirty="0"/>
              <a:t>nformation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AC0BE24-F397-3B95-B4C7-5A92631CADCF}"/>
              </a:ext>
            </a:extLst>
          </p:cNvPr>
          <p:cNvSpPr/>
          <p:nvPr/>
        </p:nvSpPr>
        <p:spPr>
          <a:xfrm>
            <a:off x="282748" y="3137592"/>
            <a:ext cx="248794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228600"/>
            <a:r>
              <a:rPr lang="zh-CN" altLang="en-US" sz="3600" dirty="0">
                <a:solidFill>
                  <a:schemeClr val="bg1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Catalogue</a:t>
            </a:r>
            <a:endParaRPr lang="de-DE" altLang="zh-CN" sz="4400" dirty="0">
              <a:solidFill>
                <a:schemeClr val="bg1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36" name="Textfeld 49">
            <a:extLst>
              <a:ext uri="{FF2B5EF4-FFF2-40B4-BE49-F238E27FC236}">
                <a16:creationId xmlns:a16="http://schemas.microsoft.com/office/drawing/2014/main" id="{FC1692EE-AF0E-18B8-BD13-D193B0F4A064}"/>
              </a:ext>
            </a:extLst>
          </p:cNvPr>
          <p:cNvSpPr txBox="1"/>
          <p:nvPr/>
        </p:nvSpPr>
        <p:spPr>
          <a:xfrm>
            <a:off x="4510879" y="3879593"/>
            <a:ext cx="2607363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228600">
              <a:lnSpc>
                <a:spcPct val="150000"/>
              </a:lnSpc>
              <a:defRPr sz="1900" b="1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Market </a:t>
            </a:r>
            <a:r>
              <a:rPr lang="en-US" altLang="zh-CN" dirty="0"/>
              <a:t>A</a:t>
            </a:r>
            <a:r>
              <a:rPr lang="zh-CN" altLang="en-US" dirty="0"/>
              <a:t>pplication</a:t>
            </a:r>
            <a:r>
              <a:rPr lang="en-US" altLang="zh-CN" dirty="0"/>
              <a:t>s</a:t>
            </a:r>
            <a:endParaRPr lang="zh-CN" altLang="en-US" dirty="0"/>
          </a:p>
        </p:txBody>
      </p:sp>
      <p:grpSp>
        <p:nvGrpSpPr>
          <p:cNvPr id="3" name="Group 1315">
            <a:extLst>
              <a:ext uri="{FF2B5EF4-FFF2-40B4-BE49-F238E27FC236}">
                <a16:creationId xmlns:a16="http://schemas.microsoft.com/office/drawing/2014/main" id="{D1E63858-8259-3367-130C-D00DFA83A99B}"/>
              </a:ext>
            </a:extLst>
          </p:cNvPr>
          <p:cNvGrpSpPr/>
          <p:nvPr/>
        </p:nvGrpSpPr>
        <p:grpSpPr>
          <a:xfrm>
            <a:off x="3913525" y="3943755"/>
            <a:ext cx="438150" cy="404813"/>
            <a:chOff x="2900363" y="5486400"/>
            <a:chExt cx="438150" cy="404813"/>
          </a:xfrm>
          <a:solidFill>
            <a:srgbClr val="13253B"/>
          </a:solidFill>
        </p:grpSpPr>
        <p:sp>
          <p:nvSpPr>
            <p:cNvPr id="4" name="Freeform 203">
              <a:extLst>
                <a:ext uri="{FF2B5EF4-FFF2-40B4-BE49-F238E27FC236}">
                  <a16:creationId xmlns:a16="http://schemas.microsoft.com/office/drawing/2014/main" id="{62179318-EAE0-60A9-14C3-9C26F489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1188" y="5486400"/>
              <a:ext cx="187325" cy="195263"/>
            </a:xfrm>
            <a:custGeom>
              <a:avLst/>
              <a:gdLst>
                <a:gd name="T0" fmla="*/ 240 w 245"/>
                <a:gd name="T1" fmla="*/ 155 h 254"/>
                <a:gd name="T2" fmla="*/ 211 w 245"/>
                <a:gd name="T3" fmla="*/ 137 h 254"/>
                <a:gd name="T4" fmla="*/ 211 w 245"/>
                <a:gd name="T5" fmla="*/ 118 h 254"/>
                <a:gd name="T6" fmla="*/ 207 w 245"/>
                <a:gd name="T7" fmla="*/ 100 h 254"/>
                <a:gd name="T8" fmla="*/ 231 w 245"/>
                <a:gd name="T9" fmla="*/ 76 h 254"/>
                <a:gd name="T10" fmla="*/ 232 w 245"/>
                <a:gd name="T11" fmla="*/ 64 h 254"/>
                <a:gd name="T12" fmla="*/ 217 w 245"/>
                <a:gd name="T13" fmla="*/ 43 h 254"/>
                <a:gd name="T14" fmla="*/ 205 w 245"/>
                <a:gd name="T15" fmla="*/ 40 h 254"/>
                <a:gd name="T16" fmla="*/ 175 w 245"/>
                <a:gd name="T17" fmla="*/ 55 h 254"/>
                <a:gd name="T18" fmla="*/ 141 w 245"/>
                <a:gd name="T19" fmla="*/ 40 h 254"/>
                <a:gd name="T20" fmla="*/ 133 w 245"/>
                <a:gd name="T21" fmla="*/ 7 h 254"/>
                <a:gd name="T22" fmla="*/ 123 w 245"/>
                <a:gd name="T23" fmla="*/ 1 h 254"/>
                <a:gd name="T24" fmla="*/ 96 w 245"/>
                <a:gd name="T25" fmla="*/ 3 h 254"/>
                <a:gd name="T26" fmla="*/ 88 w 245"/>
                <a:gd name="T27" fmla="*/ 12 h 254"/>
                <a:gd name="T28" fmla="*/ 86 w 245"/>
                <a:gd name="T29" fmla="*/ 46 h 254"/>
                <a:gd name="T30" fmla="*/ 57 w 245"/>
                <a:gd name="T31" fmla="*/ 68 h 254"/>
                <a:gd name="T32" fmla="*/ 24 w 245"/>
                <a:gd name="T33" fmla="*/ 59 h 254"/>
                <a:gd name="T34" fmla="*/ 13 w 245"/>
                <a:gd name="T35" fmla="*/ 64 h 254"/>
                <a:gd name="T36" fmla="*/ 2 w 245"/>
                <a:gd name="T37" fmla="*/ 88 h 254"/>
                <a:gd name="T38" fmla="*/ 6 w 245"/>
                <a:gd name="T39" fmla="*/ 99 h 254"/>
                <a:gd name="T40" fmla="*/ 34 w 245"/>
                <a:gd name="T41" fmla="*/ 118 h 254"/>
                <a:gd name="T42" fmla="*/ 34 w 245"/>
                <a:gd name="T43" fmla="*/ 136 h 254"/>
                <a:gd name="T44" fmla="*/ 38 w 245"/>
                <a:gd name="T45" fmla="*/ 155 h 254"/>
                <a:gd name="T46" fmla="*/ 14 w 245"/>
                <a:gd name="T47" fmla="*/ 179 h 254"/>
                <a:gd name="T48" fmla="*/ 13 w 245"/>
                <a:gd name="T49" fmla="*/ 190 h 254"/>
                <a:gd name="T50" fmla="*/ 28 w 245"/>
                <a:gd name="T51" fmla="*/ 212 h 254"/>
                <a:gd name="T52" fmla="*/ 40 w 245"/>
                <a:gd name="T53" fmla="*/ 215 h 254"/>
                <a:gd name="T54" fmla="*/ 70 w 245"/>
                <a:gd name="T55" fmla="*/ 199 h 254"/>
                <a:gd name="T56" fmla="*/ 104 w 245"/>
                <a:gd name="T57" fmla="*/ 214 h 254"/>
                <a:gd name="T58" fmla="*/ 113 w 245"/>
                <a:gd name="T59" fmla="*/ 247 h 254"/>
                <a:gd name="T60" fmla="*/ 122 w 245"/>
                <a:gd name="T61" fmla="*/ 254 h 254"/>
                <a:gd name="T62" fmla="*/ 149 w 245"/>
                <a:gd name="T63" fmla="*/ 251 h 254"/>
                <a:gd name="T64" fmla="*/ 157 w 245"/>
                <a:gd name="T65" fmla="*/ 243 h 254"/>
                <a:gd name="T66" fmla="*/ 159 w 245"/>
                <a:gd name="T67" fmla="*/ 209 h 254"/>
                <a:gd name="T68" fmla="*/ 188 w 245"/>
                <a:gd name="T69" fmla="*/ 187 h 254"/>
                <a:gd name="T70" fmla="*/ 221 w 245"/>
                <a:gd name="T71" fmla="*/ 196 h 254"/>
                <a:gd name="T72" fmla="*/ 232 w 245"/>
                <a:gd name="T73" fmla="*/ 191 h 254"/>
                <a:gd name="T74" fmla="*/ 243 w 245"/>
                <a:gd name="T75" fmla="*/ 167 h 254"/>
                <a:gd name="T76" fmla="*/ 240 w 245"/>
                <a:gd name="T77" fmla="*/ 155 h 254"/>
                <a:gd name="T78" fmla="*/ 127 w 245"/>
                <a:gd name="T79" fmla="*/ 174 h 254"/>
                <a:gd name="T80" fmla="*/ 76 w 245"/>
                <a:gd name="T81" fmla="*/ 132 h 254"/>
                <a:gd name="T82" fmla="*/ 118 w 245"/>
                <a:gd name="T83" fmla="*/ 80 h 254"/>
                <a:gd name="T84" fmla="*/ 170 w 245"/>
                <a:gd name="T85" fmla="*/ 123 h 254"/>
                <a:gd name="T86" fmla="*/ 127 w 245"/>
                <a:gd name="T87" fmla="*/ 17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" h="254">
                  <a:moveTo>
                    <a:pt x="240" y="155"/>
                  </a:moveTo>
                  <a:cubicBezTo>
                    <a:pt x="211" y="137"/>
                    <a:pt x="211" y="137"/>
                    <a:pt x="211" y="137"/>
                  </a:cubicBezTo>
                  <a:cubicBezTo>
                    <a:pt x="212" y="131"/>
                    <a:pt x="212" y="124"/>
                    <a:pt x="211" y="118"/>
                  </a:cubicBezTo>
                  <a:cubicBezTo>
                    <a:pt x="210" y="112"/>
                    <a:pt x="209" y="106"/>
                    <a:pt x="207" y="100"/>
                  </a:cubicBezTo>
                  <a:cubicBezTo>
                    <a:pt x="231" y="76"/>
                    <a:pt x="231" y="76"/>
                    <a:pt x="231" y="76"/>
                  </a:cubicBezTo>
                  <a:cubicBezTo>
                    <a:pt x="234" y="73"/>
                    <a:pt x="235" y="68"/>
                    <a:pt x="232" y="64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4" y="39"/>
                    <a:pt x="209" y="38"/>
                    <a:pt x="205" y="40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65" y="48"/>
                    <a:pt x="154" y="43"/>
                    <a:pt x="141" y="40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2" y="3"/>
                    <a:pt x="127" y="0"/>
                    <a:pt x="123" y="1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2" y="4"/>
                    <a:pt x="89" y="8"/>
                    <a:pt x="88" y="12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75" y="51"/>
                    <a:pt x="65" y="59"/>
                    <a:pt x="57" y="68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0" y="58"/>
                    <a:pt x="15" y="60"/>
                    <a:pt x="13" y="64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0" y="92"/>
                    <a:pt x="2" y="97"/>
                    <a:pt x="6" y="9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24"/>
                    <a:pt x="34" y="130"/>
                    <a:pt x="34" y="136"/>
                  </a:cubicBezTo>
                  <a:cubicBezTo>
                    <a:pt x="35" y="143"/>
                    <a:pt x="36" y="149"/>
                    <a:pt x="38" y="155"/>
                  </a:cubicBezTo>
                  <a:cubicBezTo>
                    <a:pt x="14" y="179"/>
                    <a:pt x="14" y="179"/>
                    <a:pt x="14" y="179"/>
                  </a:cubicBezTo>
                  <a:cubicBezTo>
                    <a:pt x="11" y="182"/>
                    <a:pt x="10" y="187"/>
                    <a:pt x="13" y="190"/>
                  </a:cubicBezTo>
                  <a:cubicBezTo>
                    <a:pt x="28" y="212"/>
                    <a:pt x="28" y="212"/>
                    <a:pt x="28" y="212"/>
                  </a:cubicBezTo>
                  <a:cubicBezTo>
                    <a:pt x="31" y="215"/>
                    <a:pt x="36" y="217"/>
                    <a:pt x="40" y="215"/>
                  </a:cubicBezTo>
                  <a:cubicBezTo>
                    <a:pt x="70" y="199"/>
                    <a:pt x="70" y="199"/>
                    <a:pt x="70" y="199"/>
                  </a:cubicBezTo>
                  <a:cubicBezTo>
                    <a:pt x="80" y="206"/>
                    <a:pt x="92" y="212"/>
                    <a:pt x="104" y="214"/>
                  </a:cubicBezTo>
                  <a:cubicBezTo>
                    <a:pt x="113" y="247"/>
                    <a:pt x="113" y="247"/>
                    <a:pt x="113" y="247"/>
                  </a:cubicBezTo>
                  <a:cubicBezTo>
                    <a:pt x="114" y="251"/>
                    <a:pt x="118" y="254"/>
                    <a:pt x="122" y="254"/>
                  </a:cubicBezTo>
                  <a:cubicBezTo>
                    <a:pt x="149" y="251"/>
                    <a:pt x="149" y="251"/>
                    <a:pt x="149" y="251"/>
                  </a:cubicBezTo>
                  <a:cubicBezTo>
                    <a:pt x="153" y="251"/>
                    <a:pt x="157" y="247"/>
                    <a:pt x="157" y="243"/>
                  </a:cubicBezTo>
                  <a:cubicBezTo>
                    <a:pt x="159" y="209"/>
                    <a:pt x="159" y="209"/>
                    <a:pt x="159" y="209"/>
                  </a:cubicBezTo>
                  <a:cubicBezTo>
                    <a:pt x="170" y="203"/>
                    <a:pt x="180" y="196"/>
                    <a:pt x="188" y="187"/>
                  </a:cubicBezTo>
                  <a:cubicBezTo>
                    <a:pt x="221" y="196"/>
                    <a:pt x="221" y="196"/>
                    <a:pt x="221" y="196"/>
                  </a:cubicBezTo>
                  <a:cubicBezTo>
                    <a:pt x="226" y="197"/>
                    <a:pt x="230" y="195"/>
                    <a:pt x="232" y="191"/>
                  </a:cubicBezTo>
                  <a:cubicBezTo>
                    <a:pt x="243" y="167"/>
                    <a:pt x="243" y="167"/>
                    <a:pt x="243" y="167"/>
                  </a:cubicBezTo>
                  <a:cubicBezTo>
                    <a:pt x="245" y="163"/>
                    <a:pt x="243" y="158"/>
                    <a:pt x="240" y="155"/>
                  </a:cubicBezTo>
                  <a:close/>
                  <a:moveTo>
                    <a:pt x="127" y="174"/>
                  </a:moveTo>
                  <a:cubicBezTo>
                    <a:pt x="102" y="177"/>
                    <a:pt x="78" y="158"/>
                    <a:pt x="76" y="132"/>
                  </a:cubicBezTo>
                  <a:cubicBezTo>
                    <a:pt x="73" y="106"/>
                    <a:pt x="92" y="83"/>
                    <a:pt x="118" y="80"/>
                  </a:cubicBezTo>
                  <a:cubicBezTo>
                    <a:pt x="144" y="78"/>
                    <a:pt x="167" y="97"/>
                    <a:pt x="170" y="123"/>
                  </a:cubicBezTo>
                  <a:cubicBezTo>
                    <a:pt x="172" y="148"/>
                    <a:pt x="153" y="172"/>
                    <a:pt x="127" y="174"/>
                  </a:cubicBezTo>
                  <a:close/>
                </a:path>
              </a:pathLst>
            </a:custGeom>
            <a:solidFill>
              <a:srgbClr val="F08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AU" sz="12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8" name="Freeform 204">
              <a:extLst>
                <a:ext uri="{FF2B5EF4-FFF2-40B4-BE49-F238E27FC236}">
                  <a16:creationId xmlns:a16="http://schemas.microsoft.com/office/drawing/2014/main" id="{9995C5C4-10B8-3487-960A-B9D407E5DA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5572125"/>
              <a:ext cx="317500" cy="319088"/>
            </a:xfrm>
            <a:custGeom>
              <a:avLst/>
              <a:gdLst>
                <a:gd name="T0" fmla="*/ 413 w 414"/>
                <a:gd name="T1" fmla="*/ 171 h 415"/>
                <a:gd name="T2" fmla="*/ 398 w 414"/>
                <a:gd name="T3" fmla="*/ 124 h 415"/>
                <a:gd name="T4" fmla="*/ 385 w 414"/>
                <a:gd name="T5" fmla="*/ 116 h 415"/>
                <a:gd name="T6" fmla="*/ 331 w 414"/>
                <a:gd name="T7" fmla="*/ 125 h 415"/>
                <a:gd name="T8" fmla="*/ 312 w 414"/>
                <a:gd name="T9" fmla="*/ 102 h 415"/>
                <a:gd name="T10" fmla="*/ 332 w 414"/>
                <a:gd name="T11" fmla="*/ 51 h 415"/>
                <a:gd name="T12" fmla="*/ 327 w 414"/>
                <a:gd name="T13" fmla="*/ 36 h 415"/>
                <a:gd name="T14" fmla="*/ 283 w 414"/>
                <a:gd name="T15" fmla="*/ 13 h 415"/>
                <a:gd name="T16" fmla="*/ 268 w 414"/>
                <a:gd name="T17" fmla="*/ 17 h 415"/>
                <a:gd name="T18" fmla="*/ 236 w 414"/>
                <a:gd name="T19" fmla="*/ 62 h 415"/>
                <a:gd name="T20" fmla="*/ 207 w 414"/>
                <a:gd name="T21" fmla="*/ 59 h 415"/>
                <a:gd name="T22" fmla="*/ 184 w 414"/>
                <a:gd name="T23" fmla="*/ 8 h 415"/>
                <a:gd name="T24" fmla="*/ 171 w 414"/>
                <a:gd name="T25" fmla="*/ 2 h 415"/>
                <a:gd name="T26" fmla="*/ 124 w 414"/>
                <a:gd name="T27" fmla="*/ 16 h 415"/>
                <a:gd name="T28" fmla="*/ 116 w 414"/>
                <a:gd name="T29" fmla="*/ 29 h 415"/>
                <a:gd name="T30" fmla="*/ 125 w 414"/>
                <a:gd name="T31" fmla="*/ 84 h 415"/>
                <a:gd name="T32" fmla="*/ 102 w 414"/>
                <a:gd name="T33" fmla="*/ 102 h 415"/>
                <a:gd name="T34" fmla="*/ 50 w 414"/>
                <a:gd name="T35" fmla="*/ 83 h 415"/>
                <a:gd name="T36" fmla="*/ 36 w 414"/>
                <a:gd name="T37" fmla="*/ 88 h 415"/>
                <a:gd name="T38" fmla="*/ 13 w 414"/>
                <a:gd name="T39" fmla="*/ 131 h 415"/>
                <a:gd name="T40" fmla="*/ 16 w 414"/>
                <a:gd name="T41" fmla="*/ 146 h 415"/>
                <a:gd name="T42" fmla="*/ 61 w 414"/>
                <a:gd name="T43" fmla="*/ 178 h 415"/>
                <a:gd name="T44" fmla="*/ 58 w 414"/>
                <a:gd name="T45" fmla="*/ 208 h 415"/>
                <a:gd name="T46" fmla="*/ 8 w 414"/>
                <a:gd name="T47" fmla="*/ 230 h 415"/>
                <a:gd name="T48" fmla="*/ 2 w 414"/>
                <a:gd name="T49" fmla="*/ 244 h 415"/>
                <a:gd name="T50" fmla="*/ 16 w 414"/>
                <a:gd name="T51" fmla="*/ 291 h 415"/>
                <a:gd name="T52" fmla="*/ 29 w 414"/>
                <a:gd name="T53" fmla="*/ 299 h 415"/>
                <a:gd name="T54" fmla="*/ 83 w 414"/>
                <a:gd name="T55" fmla="*/ 290 h 415"/>
                <a:gd name="T56" fmla="*/ 102 w 414"/>
                <a:gd name="T57" fmla="*/ 313 h 415"/>
                <a:gd name="T58" fmla="*/ 82 w 414"/>
                <a:gd name="T59" fmla="*/ 364 h 415"/>
                <a:gd name="T60" fmla="*/ 88 w 414"/>
                <a:gd name="T61" fmla="*/ 379 h 415"/>
                <a:gd name="T62" fmla="*/ 131 w 414"/>
                <a:gd name="T63" fmla="*/ 402 h 415"/>
                <a:gd name="T64" fmla="*/ 146 w 414"/>
                <a:gd name="T65" fmla="*/ 398 h 415"/>
                <a:gd name="T66" fmla="*/ 178 w 414"/>
                <a:gd name="T67" fmla="*/ 353 h 415"/>
                <a:gd name="T68" fmla="*/ 207 w 414"/>
                <a:gd name="T69" fmla="*/ 356 h 415"/>
                <a:gd name="T70" fmla="*/ 230 w 414"/>
                <a:gd name="T71" fmla="*/ 407 h 415"/>
                <a:gd name="T72" fmla="*/ 244 w 414"/>
                <a:gd name="T73" fmla="*/ 413 h 415"/>
                <a:gd name="T74" fmla="*/ 291 w 414"/>
                <a:gd name="T75" fmla="*/ 399 h 415"/>
                <a:gd name="T76" fmla="*/ 299 w 414"/>
                <a:gd name="T77" fmla="*/ 386 h 415"/>
                <a:gd name="T78" fmla="*/ 290 w 414"/>
                <a:gd name="T79" fmla="*/ 331 h 415"/>
                <a:gd name="T80" fmla="*/ 312 w 414"/>
                <a:gd name="T81" fmla="*/ 312 h 415"/>
                <a:gd name="T82" fmla="*/ 364 w 414"/>
                <a:gd name="T83" fmla="*/ 332 h 415"/>
                <a:gd name="T84" fmla="*/ 378 w 414"/>
                <a:gd name="T85" fmla="*/ 327 h 415"/>
                <a:gd name="T86" fmla="*/ 401 w 414"/>
                <a:gd name="T87" fmla="*/ 284 h 415"/>
                <a:gd name="T88" fmla="*/ 398 w 414"/>
                <a:gd name="T89" fmla="*/ 269 h 415"/>
                <a:gd name="T90" fmla="*/ 353 w 414"/>
                <a:gd name="T91" fmla="*/ 237 h 415"/>
                <a:gd name="T92" fmla="*/ 356 w 414"/>
                <a:gd name="T93" fmla="*/ 207 h 415"/>
                <a:gd name="T94" fmla="*/ 406 w 414"/>
                <a:gd name="T95" fmla="*/ 185 h 415"/>
                <a:gd name="T96" fmla="*/ 413 w 414"/>
                <a:gd name="T97" fmla="*/ 171 h 415"/>
                <a:gd name="T98" fmla="*/ 233 w 414"/>
                <a:gd name="T99" fmla="*/ 293 h 415"/>
                <a:gd name="T100" fmla="*/ 122 w 414"/>
                <a:gd name="T101" fmla="*/ 233 h 415"/>
                <a:gd name="T102" fmla="*/ 181 w 414"/>
                <a:gd name="T103" fmla="*/ 122 h 415"/>
                <a:gd name="T104" fmla="*/ 293 w 414"/>
                <a:gd name="T105" fmla="*/ 182 h 415"/>
                <a:gd name="T106" fmla="*/ 233 w 414"/>
                <a:gd name="T107" fmla="*/ 293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4" h="415">
                  <a:moveTo>
                    <a:pt x="413" y="171"/>
                  </a:moveTo>
                  <a:cubicBezTo>
                    <a:pt x="398" y="124"/>
                    <a:pt x="398" y="124"/>
                    <a:pt x="398" y="124"/>
                  </a:cubicBezTo>
                  <a:cubicBezTo>
                    <a:pt x="397" y="119"/>
                    <a:pt x="391" y="115"/>
                    <a:pt x="385" y="116"/>
                  </a:cubicBezTo>
                  <a:cubicBezTo>
                    <a:pt x="331" y="125"/>
                    <a:pt x="331" y="125"/>
                    <a:pt x="331" y="125"/>
                  </a:cubicBezTo>
                  <a:cubicBezTo>
                    <a:pt x="325" y="117"/>
                    <a:pt x="319" y="109"/>
                    <a:pt x="312" y="102"/>
                  </a:cubicBezTo>
                  <a:cubicBezTo>
                    <a:pt x="332" y="51"/>
                    <a:pt x="332" y="51"/>
                    <a:pt x="332" y="51"/>
                  </a:cubicBezTo>
                  <a:cubicBezTo>
                    <a:pt x="334" y="45"/>
                    <a:pt x="332" y="39"/>
                    <a:pt x="327" y="36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78" y="10"/>
                    <a:pt x="272" y="12"/>
                    <a:pt x="268" y="17"/>
                  </a:cubicBezTo>
                  <a:cubicBezTo>
                    <a:pt x="236" y="62"/>
                    <a:pt x="236" y="62"/>
                    <a:pt x="236" y="62"/>
                  </a:cubicBezTo>
                  <a:cubicBezTo>
                    <a:pt x="227" y="60"/>
                    <a:pt x="217" y="59"/>
                    <a:pt x="207" y="59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82" y="3"/>
                    <a:pt x="176" y="0"/>
                    <a:pt x="171" y="2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18" y="18"/>
                    <a:pt x="115" y="24"/>
                    <a:pt x="116" y="29"/>
                  </a:cubicBezTo>
                  <a:cubicBezTo>
                    <a:pt x="125" y="84"/>
                    <a:pt x="125" y="84"/>
                    <a:pt x="125" y="84"/>
                  </a:cubicBezTo>
                  <a:cubicBezTo>
                    <a:pt x="116" y="89"/>
                    <a:pt x="109" y="95"/>
                    <a:pt x="102" y="10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45" y="81"/>
                    <a:pt x="39" y="83"/>
                    <a:pt x="36" y="88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0" y="136"/>
                    <a:pt x="12" y="143"/>
                    <a:pt x="16" y="146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9" y="188"/>
                    <a:pt x="58" y="198"/>
                    <a:pt x="58" y="208"/>
                  </a:cubicBezTo>
                  <a:cubicBezTo>
                    <a:pt x="8" y="230"/>
                    <a:pt x="8" y="230"/>
                    <a:pt x="8" y="230"/>
                  </a:cubicBezTo>
                  <a:cubicBezTo>
                    <a:pt x="3" y="232"/>
                    <a:pt x="0" y="239"/>
                    <a:pt x="2" y="244"/>
                  </a:cubicBezTo>
                  <a:cubicBezTo>
                    <a:pt x="16" y="291"/>
                    <a:pt x="16" y="291"/>
                    <a:pt x="16" y="291"/>
                  </a:cubicBezTo>
                  <a:cubicBezTo>
                    <a:pt x="18" y="296"/>
                    <a:pt x="23" y="300"/>
                    <a:pt x="29" y="299"/>
                  </a:cubicBezTo>
                  <a:cubicBezTo>
                    <a:pt x="83" y="290"/>
                    <a:pt x="83" y="290"/>
                    <a:pt x="83" y="290"/>
                  </a:cubicBezTo>
                  <a:cubicBezTo>
                    <a:pt x="89" y="298"/>
                    <a:pt x="95" y="306"/>
                    <a:pt x="102" y="313"/>
                  </a:cubicBezTo>
                  <a:cubicBezTo>
                    <a:pt x="82" y="364"/>
                    <a:pt x="82" y="364"/>
                    <a:pt x="82" y="364"/>
                  </a:cubicBezTo>
                  <a:cubicBezTo>
                    <a:pt x="80" y="370"/>
                    <a:pt x="83" y="376"/>
                    <a:pt x="88" y="379"/>
                  </a:cubicBezTo>
                  <a:cubicBezTo>
                    <a:pt x="131" y="402"/>
                    <a:pt x="131" y="402"/>
                    <a:pt x="131" y="402"/>
                  </a:cubicBezTo>
                  <a:cubicBezTo>
                    <a:pt x="136" y="404"/>
                    <a:pt x="143" y="403"/>
                    <a:pt x="146" y="398"/>
                  </a:cubicBezTo>
                  <a:cubicBezTo>
                    <a:pt x="178" y="353"/>
                    <a:pt x="178" y="353"/>
                    <a:pt x="178" y="353"/>
                  </a:cubicBezTo>
                  <a:cubicBezTo>
                    <a:pt x="187" y="355"/>
                    <a:pt x="197" y="356"/>
                    <a:pt x="207" y="356"/>
                  </a:cubicBezTo>
                  <a:cubicBezTo>
                    <a:pt x="230" y="407"/>
                    <a:pt x="230" y="407"/>
                    <a:pt x="230" y="407"/>
                  </a:cubicBezTo>
                  <a:cubicBezTo>
                    <a:pt x="232" y="412"/>
                    <a:pt x="238" y="415"/>
                    <a:pt x="244" y="413"/>
                  </a:cubicBezTo>
                  <a:cubicBezTo>
                    <a:pt x="291" y="399"/>
                    <a:pt x="291" y="399"/>
                    <a:pt x="291" y="399"/>
                  </a:cubicBezTo>
                  <a:cubicBezTo>
                    <a:pt x="296" y="397"/>
                    <a:pt x="300" y="391"/>
                    <a:pt x="299" y="386"/>
                  </a:cubicBezTo>
                  <a:cubicBezTo>
                    <a:pt x="290" y="331"/>
                    <a:pt x="290" y="331"/>
                    <a:pt x="290" y="331"/>
                  </a:cubicBezTo>
                  <a:cubicBezTo>
                    <a:pt x="298" y="326"/>
                    <a:pt x="306" y="319"/>
                    <a:pt x="312" y="312"/>
                  </a:cubicBezTo>
                  <a:cubicBezTo>
                    <a:pt x="364" y="332"/>
                    <a:pt x="364" y="332"/>
                    <a:pt x="364" y="332"/>
                  </a:cubicBezTo>
                  <a:cubicBezTo>
                    <a:pt x="369" y="334"/>
                    <a:pt x="376" y="332"/>
                    <a:pt x="378" y="327"/>
                  </a:cubicBezTo>
                  <a:cubicBezTo>
                    <a:pt x="401" y="284"/>
                    <a:pt x="401" y="284"/>
                    <a:pt x="401" y="284"/>
                  </a:cubicBezTo>
                  <a:cubicBezTo>
                    <a:pt x="404" y="279"/>
                    <a:pt x="403" y="272"/>
                    <a:pt x="398" y="269"/>
                  </a:cubicBezTo>
                  <a:cubicBezTo>
                    <a:pt x="353" y="237"/>
                    <a:pt x="353" y="237"/>
                    <a:pt x="353" y="237"/>
                  </a:cubicBezTo>
                  <a:cubicBezTo>
                    <a:pt x="355" y="227"/>
                    <a:pt x="356" y="217"/>
                    <a:pt x="356" y="207"/>
                  </a:cubicBezTo>
                  <a:cubicBezTo>
                    <a:pt x="406" y="185"/>
                    <a:pt x="406" y="185"/>
                    <a:pt x="406" y="185"/>
                  </a:cubicBezTo>
                  <a:cubicBezTo>
                    <a:pt x="411" y="182"/>
                    <a:pt x="414" y="176"/>
                    <a:pt x="413" y="171"/>
                  </a:cubicBezTo>
                  <a:close/>
                  <a:moveTo>
                    <a:pt x="233" y="293"/>
                  </a:moveTo>
                  <a:cubicBezTo>
                    <a:pt x="186" y="307"/>
                    <a:pt x="136" y="280"/>
                    <a:pt x="122" y="233"/>
                  </a:cubicBezTo>
                  <a:cubicBezTo>
                    <a:pt x="108" y="186"/>
                    <a:pt x="134" y="136"/>
                    <a:pt x="181" y="122"/>
                  </a:cubicBezTo>
                  <a:cubicBezTo>
                    <a:pt x="228" y="108"/>
                    <a:pt x="278" y="134"/>
                    <a:pt x="293" y="182"/>
                  </a:cubicBezTo>
                  <a:cubicBezTo>
                    <a:pt x="307" y="229"/>
                    <a:pt x="280" y="278"/>
                    <a:pt x="233" y="293"/>
                  </a:cubicBezTo>
                  <a:close/>
                </a:path>
              </a:pathLst>
            </a:custGeom>
            <a:solidFill>
              <a:srgbClr val="F08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AU" sz="1200" dirty="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</p:grpSp>
      <p:sp>
        <p:nvSpPr>
          <p:cNvPr id="11" name="Ellipse 30">
            <a:extLst>
              <a:ext uri="{FF2B5EF4-FFF2-40B4-BE49-F238E27FC236}">
                <a16:creationId xmlns:a16="http://schemas.microsoft.com/office/drawing/2014/main" id="{6F9B4E31-1630-4058-3BC2-8268637D83B2}"/>
              </a:ext>
            </a:extLst>
          </p:cNvPr>
          <p:cNvSpPr/>
          <p:nvPr/>
        </p:nvSpPr>
        <p:spPr>
          <a:xfrm>
            <a:off x="6859164" y="2821730"/>
            <a:ext cx="663989" cy="609896"/>
          </a:xfrm>
          <a:prstGeom prst="ellipse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120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5" name="Textfeld 47">
            <a:extLst>
              <a:ext uri="{FF2B5EF4-FFF2-40B4-BE49-F238E27FC236}">
                <a16:creationId xmlns:a16="http://schemas.microsoft.com/office/drawing/2014/main" id="{169C4CAA-08C9-9CAB-601C-E75760F35F9C}"/>
              </a:ext>
            </a:extLst>
          </p:cNvPr>
          <p:cNvSpPr txBox="1"/>
          <p:nvPr/>
        </p:nvSpPr>
        <p:spPr>
          <a:xfrm>
            <a:off x="7762627" y="2846547"/>
            <a:ext cx="3430196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228600">
              <a:lnSpc>
                <a:spcPct val="150000"/>
              </a:lnSpc>
              <a:defRPr sz="1900" b="1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Features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Benefit</a:t>
            </a:r>
            <a:r>
              <a:rPr lang="zh-CN" altLang="en-US" dirty="0"/>
              <a:t>s</a:t>
            </a:r>
          </a:p>
        </p:txBody>
      </p:sp>
      <p:sp>
        <p:nvSpPr>
          <p:cNvPr id="16" name="Textfeld 49">
            <a:extLst>
              <a:ext uri="{FF2B5EF4-FFF2-40B4-BE49-F238E27FC236}">
                <a16:creationId xmlns:a16="http://schemas.microsoft.com/office/drawing/2014/main" id="{1A115E41-CDAB-E490-9959-11A96346C535}"/>
              </a:ext>
            </a:extLst>
          </p:cNvPr>
          <p:cNvSpPr txBox="1"/>
          <p:nvPr/>
        </p:nvSpPr>
        <p:spPr>
          <a:xfrm>
            <a:off x="7748123" y="3879593"/>
            <a:ext cx="4430207" cy="48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228600">
              <a:lnSpc>
                <a:spcPct val="150000"/>
              </a:lnSpc>
              <a:defRPr sz="1900" b="1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Competition Analysis</a:t>
            </a:r>
          </a:p>
        </p:txBody>
      </p:sp>
      <p:grpSp>
        <p:nvGrpSpPr>
          <p:cNvPr id="17" name="Group 125">
            <a:extLst>
              <a:ext uri="{FF2B5EF4-FFF2-40B4-BE49-F238E27FC236}">
                <a16:creationId xmlns:a16="http://schemas.microsoft.com/office/drawing/2014/main" id="{C9E1F19A-66B3-C81C-2CEF-B94E1636D456}"/>
              </a:ext>
            </a:extLst>
          </p:cNvPr>
          <p:cNvGrpSpPr/>
          <p:nvPr/>
        </p:nvGrpSpPr>
        <p:grpSpPr>
          <a:xfrm>
            <a:off x="7247168" y="2933598"/>
            <a:ext cx="352425" cy="407988"/>
            <a:chOff x="1285876" y="2968625"/>
            <a:chExt cx="352425" cy="407988"/>
          </a:xfrm>
          <a:solidFill>
            <a:srgbClr val="F08200"/>
          </a:solidFill>
        </p:grpSpPr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EF2961BD-2520-2679-FFDE-DD0075FB3D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5876" y="2968625"/>
              <a:ext cx="352425" cy="407988"/>
            </a:xfrm>
            <a:custGeom>
              <a:avLst/>
              <a:gdLst>
                <a:gd name="T0" fmla="*/ 164 w 166"/>
                <a:gd name="T1" fmla="*/ 163 h 193"/>
                <a:gd name="T2" fmla="*/ 139 w 166"/>
                <a:gd name="T3" fmla="*/ 120 h 193"/>
                <a:gd name="T4" fmla="*/ 150 w 166"/>
                <a:gd name="T5" fmla="*/ 114 h 193"/>
                <a:gd name="T6" fmla="*/ 149 w 166"/>
                <a:gd name="T7" fmla="*/ 94 h 193"/>
                <a:gd name="T8" fmla="*/ 160 w 166"/>
                <a:gd name="T9" fmla="*/ 76 h 193"/>
                <a:gd name="T10" fmla="*/ 149 w 166"/>
                <a:gd name="T11" fmla="*/ 57 h 193"/>
                <a:gd name="T12" fmla="*/ 150 w 166"/>
                <a:gd name="T13" fmla="*/ 36 h 193"/>
                <a:gd name="T14" fmla="*/ 131 w 166"/>
                <a:gd name="T15" fmla="*/ 27 h 193"/>
                <a:gd name="T16" fmla="*/ 121 w 166"/>
                <a:gd name="T17" fmla="*/ 9 h 193"/>
                <a:gd name="T18" fmla="*/ 101 w 166"/>
                <a:gd name="T19" fmla="*/ 11 h 193"/>
                <a:gd name="T20" fmla="*/ 83 w 166"/>
                <a:gd name="T21" fmla="*/ 0 h 193"/>
                <a:gd name="T22" fmla="*/ 65 w 166"/>
                <a:gd name="T23" fmla="*/ 11 h 193"/>
                <a:gd name="T24" fmla="*/ 45 w 166"/>
                <a:gd name="T25" fmla="*/ 9 h 193"/>
                <a:gd name="T26" fmla="*/ 35 w 166"/>
                <a:gd name="T27" fmla="*/ 27 h 193"/>
                <a:gd name="T28" fmla="*/ 16 w 166"/>
                <a:gd name="T29" fmla="*/ 37 h 193"/>
                <a:gd name="T30" fmla="*/ 17 w 166"/>
                <a:gd name="T31" fmla="*/ 57 h 193"/>
                <a:gd name="T32" fmla="*/ 6 w 166"/>
                <a:gd name="T33" fmla="*/ 76 h 193"/>
                <a:gd name="T34" fmla="*/ 17 w 166"/>
                <a:gd name="T35" fmla="*/ 93 h 193"/>
                <a:gd name="T36" fmla="*/ 16 w 166"/>
                <a:gd name="T37" fmla="*/ 114 h 193"/>
                <a:gd name="T38" fmla="*/ 26 w 166"/>
                <a:gd name="T39" fmla="*/ 119 h 193"/>
                <a:gd name="T40" fmla="*/ 27 w 166"/>
                <a:gd name="T41" fmla="*/ 121 h 193"/>
                <a:gd name="T42" fmla="*/ 2 w 166"/>
                <a:gd name="T43" fmla="*/ 163 h 193"/>
                <a:gd name="T44" fmla="*/ 5 w 166"/>
                <a:gd name="T45" fmla="*/ 169 h 193"/>
                <a:gd name="T46" fmla="*/ 22 w 166"/>
                <a:gd name="T47" fmla="*/ 170 h 193"/>
                <a:gd name="T48" fmla="*/ 32 w 166"/>
                <a:gd name="T49" fmla="*/ 175 h 193"/>
                <a:gd name="T50" fmla="*/ 41 w 166"/>
                <a:gd name="T51" fmla="*/ 190 h 193"/>
                <a:gd name="T52" fmla="*/ 47 w 166"/>
                <a:gd name="T53" fmla="*/ 190 h 193"/>
                <a:gd name="T54" fmla="*/ 73 w 166"/>
                <a:gd name="T55" fmla="*/ 146 h 193"/>
                <a:gd name="T56" fmla="*/ 74 w 166"/>
                <a:gd name="T57" fmla="*/ 146 h 193"/>
                <a:gd name="T58" fmla="*/ 84 w 166"/>
                <a:gd name="T59" fmla="*/ 150 h 193"/>
                <a:gd name="T60" fmla="*/ 93 w 166"/>
                <a:gd name="T61" fmla="*/ 146 h 193"/>
                <a:gd name="T62" fmla="*/ 94 w 166"/>
                <a:gd name="T63" fmla="*/ 146 h 193"/>
                <a:gd name="T64" fmla="*/ 119 w 166"/>
                <a:gd name="T65" fmla="*/ 189 h 193"/>
                <a:gd name="T66" fmla="*/ 126 w 166"/>
                <a:gd name="T67" fmla="*/ 189 h 193"/>
                <a:gd name="T68" fmla="*/ 135 w 166"/>
                <a:gd name="T69" fmla="*/ 175 h 193"/>
                <a:gd name="T70" fmla="*/ 144 w 166"/>
                <a:gd name="T71" fmla="*/ 169 h 193"/>
                <a:gd name="T72" fmla="*/ 161 w 166"/>
                <a:gd name="T73" fmla="*/ 169 h 193"/>
                <a:gd name="T74" fmla="*/ 164 w 166"/>
                <a:gd name="T75" fmla="*/ 163 h 193"/>
                <a:gd name="T76" fmla="*/ 111 w 166"/>
                <a:gd name="T77" fmla="*/ 124 h 193"/>
                <a:gd name="T78" fmla="*/ 53 w 166"/>
                <a:gd name="T79" fmla="*/ 123 h 193"/>
                <a:gd name="T80" fmla="*/ 35 w 166"/>
                <a:gd name="T81" fmla="*/ 47 h 193"/>
                <a:gd name="T82" fmla="*/ 110 w 166"/>
                <a:gd name="T83" fmla="*/ 26 h 193"/>
                <a:gd name="T84" fmla="*/ 111 w 166"/>
                <a:gd name="T85" fmla="*/ 26 h 193"/>
                <a:gd name="T86" fmla="*/ 111 w 166"/>
                <a:gd name="T87" fmla="*/ 26 h 193"/>
                <a:gd name="T88" fmla="*/ 132 w 166"/>
                <a:gd name="T89" fmla="*/ 47 h 193"/>
                <a:gd name="T90" fmla="*/ 111 w 166"/>
                <a:gd name="T91" fmla="*/ 12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" h="193">
                  <a:moveTo>
                    <a:pt x="164" y="163"/>
                  </a:moveTo>
                  <a:cubicBezTo>
                    <a:pt x="164" y="163"/>
                    <a:pt x="143" y="126"/>
                    <a:pt x="139" y="120"/>
                  </a:cubicBezTo>
                  <a:cubicBezTo>
                    <a:pt x="144" y="119"/>
                    <a:pt x="148" y="117"/>
                    <a:pt x="150" y="114"/>
                  </a:cubicBezTo>
                  <a:cubicBezTo>
                    <a:pt x="153" y="109"/>
                    <a:pt x="148" y="99"/>
                    <a:pt x="149" y="94"/>
                  </a:cubicBezTo>
                  <a:cubicBezTo>
                    <a:pt x="151" y="87"/>
                    <a:pt x="160" y="82"/>
                    <a:pt x="160" y="76"/>
                  </a:cubicBezTo>
                  <a:cubicBezTo>
                    <a:pt x="160" y="70"/>
                    <a:pt x="150" y="63"/>
                    <a:pt x="149" y="57"/>
                  </a:cubicBezTo>
                  <a:cubicBezTo>
                    <a:pt x="147" y="51"/>
                    <a:pt x="153" y="42"/>
                    <a:pt x="150" y="36"/>
                  </a:cubicBezTo>
                  <a:cubicBezTo>
                    <a:pt x="147" y="31"/>
                    <a:pt x="136" y="31"/>
                    <a:pt x="131" y="27"/>
                  </a:cubicBezTo>
                  <a:cubicBezTo>
                    <a:pt x="127" y="23"/>
                    <a:pt x="127" y="12"/>
                    <a:pt x="121" y="9"/>
                  </a:cubicBezTo>
                  <a:cubicBezTo>
                    <a:pt x="116" y="6"/>
                    <a:pt x="107" y="12"/>
                    <a:pt x="101" y="11"/>
                  </a:cubicBezTo>
                  <a:cubicBezTo>
                    <a:pt x="95" y="9"/>
                    <a:pt x="90" y="0"/>
                    <a:pt x="83" y="0"/>
                  </a:cubicBezTo>
                  <a:cubicBezTo>
                    <a:pt x="77" y="0"/>
                    <a:pt x="67" y="10"/>
                    <a:pt x="65" y="11"/>
                  </a:cubicBezTo>
                  <a:cubicBezTo>
                    <a:pt x="59" y="12"/>
                    <a:pt x="50" y="6"/>
                    <a:pt x="45" y="9"/>
                  </a:cubicBezTo>
                  <a:cubicBezTo>
                    <a:pt x="39" y="12"/>
                    <a:pt x="39" y="23"/>
                    <a:pt x="35" y="27"/>
                  </a:cubicBezTo>
                  <a:cubicBezTo>
                    <a:pt x="30" y="31"/>
                    <a:pt x="20" y="31"/>
                    <a:pt x="16" y="37"/>
                  </a:cubicBezTo>
                  <a:cubicBezTo>
                    <a:pt x="13" y="42"/>
                    <a:pt x="19" y="51"/>
                    <a:pt x="17" y="57"/>
                  </a:cubicBezTo>
                  <a:cubicBezTo>
                    <a:pt x="16" y="63"/>
                    <a:pt x="6" y="69"/>
                    <a:pt x="6" y="76"/>
                  </a:cubicBezTo>
                  <a:cubicBezTo>
                    <a:pt x="6" y="82"/>
                    <a:pt x="16" y="87"/>
                    <a:pt x="17" y="93"/>
                  </a:cubicBezTo>
                  <a:cubicBezTo>
                    <a:pt x="19" y="99"/>
                    <a:pt x="13" y="108"/>
                    <a:pt x="16" y="114"/>
                  </a:cubicBezTo>
                  <a:cubicBezTo>
                    <a:pt x="18" y="117"/>
                    <a:pt x="22" y="118"/>
                    <a:pt x="26" y="119"/>
                  </a:cubicBezTo>
                  <a:cubicBezTo>
                    <a:pt x="26" y="120"/>
                    <a:pt x="27" y="120"/>
                    <a:pt x="27" y="121"/>
                  </a:cubicBezTo>
                  <a:cubicBezTo>
                    <a:pt x="24" y="126"/>
                    <a:pt x="2" y="163"/>
                    <a:pt x="2" y="163"/>
                  </a:cubicBezTo>
                  <a:cubicBezTo>
                    <a:pt x="0" y="166"/>
                    <a:pt x="2" y="169"/>
                    <a:pt x="5" y="169"/>
                  </a:cubicBezTo>
                  <a:cubicBezTo>
                    <a:pt x="22" y="170"/>
                    <a:pt x="22" y="170"/>
                    <a:pt x="22" y="170"/>
                  </a:cubicBezTo>
                  <a:cubicBezTo>
                    <a:pt x="26" y="170"/>
                    <a:pt x="30" y="172"/>
                    <a:pt x="32" y="175"/>
                  </a:cubicBezTo>
                  <a:cubicBezTo>
                    <a:pt x="41" y="190"/>
                    <a:pt x="41" y="190"/>
                    <a:pt x="41" y="190"/>
                  </a:cubicBezTo>
                  <a:cubicBezTo>
                    <a:pt x="43" y="193"/>
                    <a:pt x="46" y="193"/>
                    <a:pt x="47" y="190"/>
                  </a:cubicBezTo>
                  <a:cubicBezTo>
                    <a:pt x="47" y="190"/>
                    <a:pt x="73" y="146"/>
                    <a:pt x="73" y="146"/>
                  </a:cubicBezTo>
                  <a:cubicBezTo>
                    <a:pt x="73" y="145"/>
                    <a:pt x="74" y="145"/>
                    <a:pt x="74" y="146"/>
                  </a:cubicBezTo>
                  <a:cubicBezTo>
                    <a:pt x="77" y="148"/>
                    <a:pt x="80" y="150"/>
                    <a:pt x="84" y="150"/>
                  </a:cubicBezTo>
                  <a:cubicBezTo>
                    <a:pt x="87" y="150"/>
                    <a:pt x="90" y="148"/>
                    <a:pt x="93" y="146"/>
                  </a:cubicBezTo>
                  <a:cubicBezTo>
                    <a:pt x="93" y="145"/>
                    <a:pt x="93" y="145"/>
                    <a:pt x="94" y="146"/>
                  </a:cubicBezTo>
                  <a:cubicBezTo>
                    <a:pt x="94" y="146"/>
                    <a:pt x="119" y="189"/>
                    <a:pt x="119" y="189"/>
                  </a:cubicBezTo>
                  <a:cubicBezTo>
                    <a:pt x="121" y="192"/>
                    <a:pt x="124" y="192"/>
                    <a:pt x="126" y="189"/>
                  </a:cubicBezTo>
                  <a:cubicBezTo>
                    <a:pt x="135" y="175"/>
                    <a:pt x="135" y="175"/>
                    <a:pt x="135" y="175"/>
                  </a:cubicBezTo>
                  <a:cubicBezTo>
                    <a:pt x="137" y="172"/>
                    <a:pt x="141" y="170"/>
                    <a:pt x="144" y="169"/>
                  </a:cubicBezTo>
                  <a:cubicBezTo>
                    <a:pt x="161" y="169"/>
                    <a:pt x="161" y="169"/>
                    <a:pt x="161" y="169"/>
                  </a:cubicBezTo>
                  <a:cubicBezTo>
                    <a:pt x="165" y="169"/>
                    <a:pt x="166" y="166"/>
                    <a:pt x="164" y="163"/>
                  </a:cubicBezTo>
                  <a:close/>
                  <a:moveTo>
                    <a:pt x="111" y="124"/>
                  </a:moveTo>
                  <a:cubicBezTo>
                    <a:pt x="93" y="135"/>
                    <a:pt x="70" y="133"/>
                    <a:pt x="53" y="123"/>
                  </a:cubicBezTo>
                  <a:cubicBezTo>
                    <a:pt x="28" y="107"/>
                    <a:pt x="19" y="73"/>
                    <a:pt x="35" y="47"/>
                  </a:cubicBezTo>
                  <a:cubicBezTo>
                    <a:pt x="50" y="21"/>
                    <a:pt x="83" y="11"/>
                    <a:pt x="110" y="26"/>
                  </a:cubicBezTo>
                  <a:cubicBezTo>
                    <a:pt x="110" y="26"/>
                    <a:pt x="110" y="26"/>
                    <a:pt x="111" y="26"/>
                  </a:cubicBezTo>
                  <a:cubicBezTo>
                    <a:pt x="111" y="26"/>
                    <a:pt x="111" y="26"/>
                    <a:pt x="111" y="26"/>
                  </a:cubicBezTo>
                  <a:cubicBezTo>
                    <a:pt x="119" y="31"/>
                    <a:pt x="126" y="38"/>
                    <a:pt x="132" y="47"/>
                  </a:cubicBezTo>
                  <a:cubicBezTo>
                    <a:pt x="147" y="74"/>
                    <a:pt x="138" y="108"/>
                    <a:pt x="111" y="124"/>
                  </a:cubicBezTo>
                  <a:close/>
                </a:path>
              </a:pathLst>
            </a:custGeom>
            <a:solidFill>
              <a:srgbClr val="13253B"/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lang="en-AU" sz="12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2565783B-82A9-B160-69D2-9A0E332254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7788" y="3021013"/>
              <a:ext cx="228600" cy="220663"/>
            </a:xfrm>
            <a:custGeom>
              <a:avLst/>
              <a:gdLst>
                <a:gd name="T0" fmla="*/ 78 w 108"/>
                <a:gd name="T1" fmla="*/ 9 h 104"/>
                <a:gd name="T2" fmla="*/ 78 w 108"/>
                <a:gd name="T3" fmla="*/ 9 h 104"/>
                <a:gd name="T4" fmla="*/ 30 w 108"/>
                <a:gd name="T5" fmla="*/ 9 h 104"/>
                <a:gd name="T6" fmla="*/ 13 w 108"/>
                <a:gd name="T7" fmla="*/ 74 h 104"/>
                <a:gd name="T8" fmla="*/ 29 w 108"/>
                <a:gd name="T9" fmla="*/ 90 h 104"/>
                <a:gd name="T10" fmla="*/ 31 w 108"/>
                <a:gd name="T11" fmla="*/ 91 h 104"/>
                <a:gd name="T12" fmla="*/ 95 w 108"/>
                <a:gd name="T13" fmla="*/ 74 h 104"/>
                <a:gd name="T14" fmla="*/ 78 w 108"/>
                <a:gd name="T15" fmla="*/ 9 h 104"/>
                <a:gd name="T16" fmla="*/ 84 w 108"/>
                <a:gd name="T17" fmla="*/ 46 h 104"/>
                <a:gd name="T18" fmla="*/ 76 w 108"/>
                <a:gd name="T19" fmla="*/ 54 h 104"/>
                <a:gd name="T20" fmla="*/ 72 w 108"/>
                <a:gd name="T21" fmla="*/ 64 h 104"/>
                <a:gd name="T22" fmla="*/ 74 w 108"/>
                <a:gd name="T23" fmla="*/ 75 h 104"/>
                <a:gd name="T24" fmla="*/ 70 w 108"/>
                <a:gd name="T25" fmla="*/ 79 h 104"/>
                <a:gd name="T26" fmla="*/ 60 w 108"/>
                <a:gd name="T27" fmla="*/ 73 h 104"/>
                <a:gd name="T28" fmla="*/ 49 w 108"/>
                <a:gd name="T29" fmla="*/ 73 h 104"/>
                <a:gd name="T30" fmla="*/ 39 w 108"/>
                <a:gd name="T31" fmla="*/ 79 h 104"/>
                <a:gd name="T32" fmla="*/ 35 w 108"/>
                <a:gd name="T33" fmla="*/ 75 h 104"/>
                <a:gd name="T34" fmla="*/ 37 w 108"/>
                <a:gd name="T35" fmla="*/ 64 h 104"/>
                <a:gd name="T36" fmla="*/ 33 w 108"/>
                <a:gd name="T37" fmla="*/ 54 h 104"/>
                <a:gd name="T38" fmla="*/ 25 w 108"/>
                <a:gd name="T39" fmla="*/ 46 h 104"/>
                <a:gd name="T40" fmla="*/ 27 w 108"/>
                <a:gd name="T41" fmla="*/ 41 h 104"/>
                <a:gd name="T42" fmla="*/ 38 w 108"/>
                <a:gd name="T43" fmla="*/ 39 h 104"/>
                <a:gd name="T44" fmla="*/ 47 w 108"/>
                <a:gd name="T45" fmla="*/ 33 h 104"/>
                <a:gd name="T46" fmla="*/ 52 w 108"/>
                <a:gd name="T47" fmla="*/ 23 h 104"/>
                <a:gd name="T48" fmla="*/ 57 w 108"/>
                <a:gd name="T49" fmla="*/ 23 h 104"/>
                <a:gd name="T50" fmla="*/ 62 w 108"/>
                <a:gd name="T51" fmla="*/ 33 h 104"/>
                <a:gd name="T52" fmla="*/ 71 w 108"/>
                <a:gd name="T53" fmla="*/ 39 h 104"/>
                <a:gd name="T54" fmla="*/ 82 w 108"/>
                <a:gd name="T55" fmla="*/ 41 h 104"/>
                <a:gd name="T56" fmla="*/ 84 w 108"/>
                <a:gd name="T5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4">
                  <a:moveTo>
                    <a:pt x="78" y="9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64" y="1"/>
                    <a:pt x="45" y="0"/>
                    <a:pt x="30" y="9"/>
                  </a:cubicBezTo>
                  <a:cubicBezTo>
                    <a:pt x="8" y="22"/>
                    <a:pt x="0" y="51"/>
                    <a:pt x="13" y="74"/>
                  </a:cubicBezTo>
                  <a:cubicBezTo>
                    <a:pt x="17" y="81"/>
                    <a:pt x="23" y="86"/>
                    <a:pt x="29" y="90"/>
                  </a:cubicBezTo>
                  <a:cubicBezTo>
                    <a:pt x="29" y="91"/>
                    <a:pt x="30" y="91"/>
                    <a:pt x="31" y="91"/>
                  </a:cubicBezTo>
                  <a:cubicBezTo>
                    <a:pt x="53" y="104"/>
                    <a:pt x="82" y="97"/>
                    <a:pt x="95" y="74"/>
                  </a:cubicBezTo>
                  <a:cubicBezTo>
                    <a:pt x="108" y="51"/>
                    <a:pt x="101" y="22"/>
                    <a:pt x="78" y="9"/>
                  </a:cubicBezTo>
                  <a:close/>
                  <a:moveTo>
                    <a:pt x="84" y="46"/>
                  </a:moveTo>
                  <a:cubicBezTo>
                    <a:pt x="76" y="54"/>
                    <a:pt x="76" y="54"/>
                    <a:pt x="76" y="54"/>
                  </a:cubicBezTo>
                  <a:cubicBezTo>
                    <a:pt x="73" y="56"/>
                    <a:pt x="72" y="61"/>
                    <a:pt x="72" y="64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5" y="79"/>
                    <a:pt x="73" y="80"/>
                    <a:pt x="70" y="79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57" y="72"/>
                    <a:pt x="52" y="72"/>
                    <a:pt x="49" y="73"/>
                  </a:cubicBezTo>
                  <a:cubicBezTo>
                    <a:pt x="39" y="79"/>
                    <a:pt x="39" y="79"/>
                    <a:pt x="39" y="79"/>
                  </a:cubicBezTo>
                  <a:cubicBezTo>
                    <a:pt x="36" y="80"/>
                    <a:pt x="34" y="79"/>
                    <a:pt x="35" y="75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61"/>
                    <a:pt x="36" y="56"/>
                    <a:pt x="33" y="54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4"/>
                    <a:pt x="24" y="41"/>
                    <a:pt x="27" y="4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1" y="39"/>
                    <a:pt x="45" y="36"/>
                    <a:pt x="47" y="3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3" y="20"/>
                    <a:pt x="56" y="20"/>
                    <a:pt x="57" y="23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4" y="36"/>
                    <a:pt x="68" y="39"/>
                    <a:pt x="71" y="39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5" y="41"/>
                    <a:pt x="86" y="44"/>
                    <a:pt x="84" y="46"/>
                  </a:cubicBezTo>
                  <a:close/>
                </a:path>
              </a:pathLst>
            </a:custGeom>
            <a:solidFill>
              <a:srgbClr val="13253B"/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lang="en-AU" sz="12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FABCFECE-B6EF-1B22-972D-D111263248BF}"/>
              </a:ext>
            </a:extLst>
          </p:cNvPr>
          <p:cNvSpPr txBox="1"/>
          <p:nvPr/>
        </p:nvSpPr>
        <p:spPr>
          <a:xfrm>
            <a:off x="7190082" y="3954352"/>
            <a:ext cx="6639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VS</a:t>
            </a:r>
            <a:endParaRPr lang="zh-CN" altLang="en-US" sz="2400" b="1" i="1" dirty="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1776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  <a:alpha val="0"/>
              </a:schemeClr>
            </a:gs>
            <a:gs pos="74000">
              <a:schemeClr val="bg1">
                <a:lumMod val="85000"/>
                <a:alpha val="57000"/>
              </a:schemeClr>
            </a:gs>
            <a:gs pos="83000">
              <a:schemeClr val="bg1">
                <a:lumMod val="95000"/>
                <a:alpha val="60000"/>
              </a:schemeClr>
            </a:gs>
            <a:gs pos="100000">
              <a:schemeClr val="bg1">
                <a:lumMod val="95000"/>
                <a:alpha val="34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D9F4845-B09D-65AA-C4F1-126B66B7DAA5}"/>
              </a:ext>
            </a:extLst>
          </p:cNvPr>
          <p:cNvSpPr txBox="1"/>
          <p:nvPr/>
        </p:nvSpPr>
        <p:spPr>
          <a:xfrm>
            <a:off x="989710" y="3188228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T</a:t>
            </a:r>
            <a:r>
              <a:rPr lang="zh-CN" altLang="en-US" sz="18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eaching laboratory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8B2997E-8D36-B542-A7F8-C0D0F5F8DF37}"/>
              </a:ext>
            </a:extLst>
          </p:cNvPr>
          <p:cNvSpPr txBox="1"/>
          <p:nvPr/>
        </p:nvSpPr>
        <p:spPr>
          <a:xfrm>
            <a:off x="4845927" y="3198167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sz="1800" dirty="0">
                <a:solidFill>
                  <a:schemeClr val="tx1"/>
                </a:solidFill>
              </a:rPr>
              <a:t>Power supply analysis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6A6C36D-4C64-5DD6-B470-D6810EF16C20}"/>
              </a:ext>
            </a:extLst>
          </p:cNvPr>
          <p:cNvSpPr txBox="1"/>
          <p:nvPr/>
        </p:nvSpPr>
        <p:spPr>
          <a:xfrm>
            <a:off x="2867273" y="5907771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sz="1800" dirty="0">
                <a:solidFill>
                  <a:schemeClr val="tx1"/>
                </a:solidFill>
              </a:rPr>
              <a:t>Embedded design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8AF1A64-87AE-2D80-4B8F-D7258CFE81B9}"/>
              </a:ext>
            </a:extLst>
          </p:cNvPr>
          <p:cNvSpPr txBox="1"/>
          <p:nvPr/>
        </p:nvSpPr>
        <p:spPr>
          <a:xfrm>
            <a:off x="8338448" y="3188228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sz="1800" dirty="0">
                <a:solidFill>
                  <a:schemeClr val="tx1"/>
                </a:solidFill>
              </a:rPr>
              <a:t>Automotive electronic test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6EDD58B-D1C9-D929-7BB5-80009E2F479B}"/>
              </a:ext>
            </a:extLst>
          </p:cNvPr>
          <p:cNvSpPr txBox="1"/>
          <p:nvPr/>
        </p:nvSpPr>
        <p:spPr>
          <a:xfrm>
            <a:off x="6710378" y="5977045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rgbClr val="F08200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sz="1800" dirty="0">
                <a:solidFill>
                  <a:schemeClr val="tx1"/>
                </a:solidFill>
              </a:rPr>
              <a:t>Electrical maintenance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81C849A-E953-8915-3FF1-9A4B073371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49" y="1167566"/>
            <a:ext cx="3592288" cy="2020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D341B3-7EEF-8218-7D56-38F30B46C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305" y="1167567"/>
            <a:ext cx="3592288" cy="2020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6D19F8-716A-81E3-1646-BECF757F04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55" y="1167566"/>
            <a:ext cx="3552555" cy="2020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4D5B4B9-F156-F773-F877-FECAA7ABD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76" y="3870710"/>
            <a:ext cx="3552554" cy="2020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6149260-B30D-6D57-A61B-68D64185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1" y="3870710"/>
            <a:ext cx="3592287" cy="2037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408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等腰三角形 33">
            <a:extLst>
              <a:ext uri="{FF2B5EF4-FFF2-40B4-BE49-F238E27FC236}">
                <a16:creationId xmlns:a16="http://schemas.microsoft.com/office/drawing/2014/main" id="{901696E5-5534-FDF7-A2A2-C4C11527E229}"/>
              </a:ext>
            </a:extLst>
          </p:cNvPr>
          <p:cNvSpPr/>
          <p:nvPr/>
        </p:nvSpPr>
        <p:spPr>
          <a:xfrm rot="5400000">
            <a:off x="-1941312" y="1941311"/>
            <a:ext cx="6858001" cy="2975377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5" name="Shape 4066">
            <a:extLst>
              <a:ext uri="{FF2B5EF4-FFF2-40B4-BE49-F238E27FC236}">
                <a16:creationId xmlns:a16="http://schemas.microsoft.com/office/drawing/2014/main" id="{25307AF1-EE42-464D-B8FD-8F9EA08A0803}"/>
              </a:ext>
            </a:extLst>
          </p:cNvPr>
          <p:cNvSpPr/>
          <p:nvPr/>
        </p:nvSpPr>
        <p:spPr>
          <a:xfrm>
            <a:off x="3943145" y="3023242"/>
            <a:ext cx="349886" cy="2601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324" y="2895"/>
                </a:moveTo>
                <a:lnTo>
                  <a:pt x="115324" y="2895"/>
                </a:lnTo>
                <a:cubicBezTo>
                  <a:pt x="112727" y="2895"/>
                  <a:pt x="4675" y="51474"/>
                  <a:pt x="2337" y="51474"/>
                </a:cubicBezTo>
                <a:cubicBezTo>
                  <a:pt x="0" y="51474"/>
                  <a:pt x="0" y="54369"/>
                  <a:pt x="2337" y="54369"/>
                </a:cubicBezTo>
                <a:cubicBezTo>
                  <a:pt x="4675" y="56943"/>
                  <a:pt x="25454" y="68525"/>
                  <a:pt x="25454" y="68525"/>
                </a:cubicBezTo>
                <a:lnTo>
                  <a:pt x="25454" y="68525"/>
                </a:lnTo>
                <a:cubicBezTo>
                  <a:pt x="41558" y="73994"/>
                  <a:pt x="41558" y="73994"/>
                  <a:pt x="41558" y="73994"/>
                </a:cubicBezTo>
                <a:cubicBezTo>
                  <a:pt x="41558" y="73994"/>
                  <a:pt x="110389" y="11260"/>
                  <a:pt x="112727" y="11260"/>
                </a:cubicBezTo>
                <a:cubicBezTo>
                  <a:pt x="112727" y="8364"/>
                  <a:pt x="112727" y="11260"/>
                  <a:pt x="112727" y="11260"/>
                </a:cubicBezTo>
                <a:lnTo>
                  <a:pt x="62337" y="79785"/>
                </a:lnTo>
                <a:lnTo>
                  <a:pt x="62337" y="79785"/>
                </a:lnTo>
                <a:cubicBezTo>
                  <a:pt x="59999" y="82680"/>
                  <a:pt x="59999" y="82680"/>
                  <a:pt x="59999" y="82680"/>
                </a:cubicBezTo>
                <a:cubicBezTo>
                  <a:pt x="62337" y="85576"/>
                  <a:pt x="62337" y="85576"/>
                  <a:pt x="62337" y="85576"/>
                </a:cubicBezTo>
                <a:lnTo>
                  <a:pt x="62337" y="85576"/>
                </a:lnTo>
                <a:cubicBezTo>
                  <a:pt x="62337" y="85576"/>
                  <a:pt x="94285" y="105522"/>
                  <a:pt x="94285" y="108418"/>
                </a:cubicBezTo>
                <a:cubicBezTo>
                  <a:pt x="96623" y="108418"/>
                  <a:pt x="98961" y="108418"/>
                  <a:pt x="101298" y="105522"/>
                </a:cubicBezTo>
                <a:cubicBezTo>
                  <a:pt x="101298" y="102627"/>
                  <a:pt x="119740" y="8364"/>
                  <a:pt x="119740" y="5790"/>
                </a:cubicBezTo>
                <a:cubicBezTo>
                  <a:pt x="119740" y="2895"/>
                  <a:pt x="117662" y="0"/>
                  <a:pt x="115324" y="2895"/>
                </a:cubicBezTo>
                <a:close/>
                <a:moveTo>
                  <a:pt x="41558" y="116782"/>
                </a:moveTo>
                <a:lnTo>
                  <a:pt x="41558" y="116782"/>
                </a:lnTo>
                <a:cubicBezTo>
                  <a:pt x="41558" y="119678"/>
                  <a:pt x="41558" y="119678"/>
                  <a:pt x="43896" y="119678"/>
                </a:cubicBezTo>
                <a:cubicBezTo>
                  <a:pt x="43896" y="116782"/>
                  <a:pt x="62337" y="99731"/>
                  <a:pt x="62337" y="99731"/>
                </a:cubicBezTo>
                <a:cubicBezTo>
                  <a:pt x="41558" y="85576"/>
                  <a:pt x="41558" y="85576"/>
                  <a:pt x="41558" y="85576"/>
                </a:cubicBezTo>
                <a:lnTo>
                  <a:pt x="41558" y="116782"/>
                </a:lnTo>
                <a:close/>
              </a:path>
            </a:pathLst>
          </a:custGeom>
          <a:solidFill>
            <a:srgbClr val="13253B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sz="1200" dirty="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Lato"/>
            </a:endParaRPr>
          </a:p>
        </p:txBody>
      </p:sp>
      <p:sp>
        <p:nvSpPr>
          <p:cNvPr id="6" name="Ellipse 28">
            <a:extLst>
              <a:ext uri="{FF2B5EF4-FFF2-40B4-BE49-F238E27FC236}">
                <a16:creationId xmlns:a16="http://schemas.microsoft.com/office/drawing/2014/main" id="{E73071ED-C2F5-6D50-AE68-ED36CC4164A8}"/>
              </a:ext>
            </a:extLst>
          </p:cNvPr>
          <p:cNvSpPr/>
          <p:nvPr/>
        </p:nvSpPr>
        <p:spPr>
          <a:xfrm>
            <a:off x="3800606" y="2747287"/>
            <a:ext cx="663989" cy="609896"/>
          </a:xfrm>
          <a:prstGeom prst="ellipse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120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0" name="Textfeld 37">
            <a:extLst>
              <a:ext uri="{FF2B5EF4-FFF2-40B4-BE49-F238E27FC236}">
                <a16:creationId xmlns:a16="http://schemas.microsoft.com/office/drawing/2014/main" id="{B238D929-5F97-23E9-03EB-61DC31576515}"/>
              </a:ext>
            </a:extLst>
          </p:cNvPr>
          <p:cNvSpPr txBox="1"/>
          <p:nvPr/>
        </p:nvSpPr>
        <p:spPr>
          <a:xfrm>
            <a:off x="4464595" y="2854854"/>
            <a:ext cx="2332656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228600">
              <a:lnSpc>
                <a:spcPct val="150000"/>
              </a:lnSpc>
              <a:defRPr sz="1900" b="1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Basic </a:t>
            </a:r>
            <a:r>
              <a:rPr lang="en-US" altLang="zh-CN" dirty="0"/>
              <a:t>I</a:t>
            </a:r>
            <a:r>
              <a:rPr lang="zh-CN" altLang="en-US" dirty="0"/>
              <a:t>nformation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AC0BE24-F397-3B95-B4C7-5A92631CADCF}"/>
              </a:ext>
            </a:extLst>
          </p:cNvPr>
          <p:cNvSpPr/>
          <p:nvPr/>
        </p:nvSpPr>
        <p:spPr>
          <a:xfrm>
            <a:off x="282748" y="3137592"/>
            <a:ext cx="248794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228600"/>
            <a:r>
              <a:rPr lang="zh-CN" altLang="en-US" sz="3600" dirty="0">
                <a:solidFill>
                  <a:schemeClr val="bg1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Catalogue</a:t>
            </a:r>
            <a:endParaRPr lang="de-DE" altLang="zh-CN" sz="4400" dirty="0">
              <a:solidFill>
                <a:schemeClr val="bg1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36" name="Textfeld 49">
            <a:extLst>
              <a:ext uri="{FF2B5EF4-FFF2-40B4-BE49-F238E27FC236}">
                <a16:creationId xmlns:a16="http://schemas.microsoft.com/office/drawing/2014/main" id="{FC1692EE-AF0E-18B8-BD13-D193B0F4A064}"/>
              </a:ext>
            </a:extLst>
          </p:cNvPr>
          <p:cNvSpPr txBox="1"/>
          <p:nvPr/>
        </p:nvSpPr>
        <p:spPr>
          <a:xfrm>
            <a:off x="4510879" y="3879593"/>
            <a:ext cx="2607363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228600">
              <a:lnSpc>
                <a:spcPct val="150000"/>
              </a:lnSpc>
              <a:defRPr sz="1900" b="1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Market </a:t>
            </a:r>
            <a:r>
              <a:rPr lang="en-US" altLang="zh-CN" dirty="0"/>
              <a:t>A</a:t>
            </a:r>
            <a:r>
              <a:rPr lang="zh-CN" altLang="en-US" dirty="0"/>
              <a:t>pplication</a:t>
            </a:r>
            <a:r>
              <a:rPr lang="en-US" altLang="zh-CN" dirty="0"/>
              <a:t>s</a:t>
            </a:r>
            <a:endParaRPr lang="zh-CN" altLang="en-US" dirty="0"/>
          </a:p>
        </p:txBody>
      </p:sp>
      <p:grpSp>
        <p:nvGrpSpPr>
          <p:cNvPr id="3" name="Group 1315">
            <a:extLst>
              <a:ext uri="{FF2B5EF4-FFF2-40B4-BE49-F238E27FC236}">
                <a16:creationId xmlns:a16="http://schemas.microsoft.com/office/drawing/2014/main" id="{D1E63858-8259-3367-130C-D00DFA83A99B}"/>
              </a:ext>
            </a:extLst>
          </p:cNvPr>
          <p:cNvGrpSpPr/>
          <p:nvPr/>
        </p:nvGrpSpPr>
        <p:grpSpPr>
          <a:xfrm>
            <a:off x="3913525" y="3943755"/>
            <a:ext cx="438150" cy="404813"/>
            <a:chOff x="2900363" y="5486400"/>
            <a:chExt cx="438150" cy="404813"/>
          </a:xfrm>
          <a:solidFill>
            <a:srgbClr val="13253B"/>
          </a:solidFill>
        </p:grpSpPr>
        <p:sp>
          <p:nvSpPr>
            <p:cNvPr id="4" name="Freeform 203">
              <a:extLst>
                <a:ext uri="{FF2B5EF4-FFF2-40B4-BE49-F238E27FC236}">
                  <a16:creationId xmlns:a16="http://schemas.microsoft.com/office/drawing/2014/main" id="{62179318-EAE0-60A9-14C3-9C26F489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1188" y="5486400"/>
              <a:ext cx="187325" cy="195263"/>
            </a:xfrm>
            <a:custGeom>
              <a:avLst/>
              <a:gdLst>
                <a:gd name="T0" fmla="*/ 240 w 245"/>
                <a:gd name="T1" fmla="*/ 155 h 254"/>
                <a:gd name="T2" fmla="*/ 211 w 245"/>
                <a:gd name="T3" fmla="*/ 137 h 254"/>
                <a:gd name="T4" fmla="*/ 211 w 245"/>
                <a:gd name="T5" fmla="*/ 118 h 254"/>
                <a:gd name="T6" fmla="*/ 207 w 245"/>
                <a:gd name="T7" fmla="*/ 100 h 254"/>
                <a:gd name="T8" fmla="*/ 231 w 245"/>
                <a:gd name="T9" fmla="*/ 76 h 254"/>
                <a:gd name="T10" fmla="*/ 232 w 245"/>
                <a:gd name="T11" fmla="*/ 64 h 254"/>
                <a:gd name="T12" fmla="*/ 217 w 245"/>
                <a:gd name="T13" fmla="*/ 43 h 254"/>
                <a:gd name="T14" fmla="*/ 205 w 245"/>
                <a:gd name="T15" fmla="*/ 40 h 254"/>
                <a:gd name="T16" fmla="*/ 175 w 245"/>
                <a:gd name="T17" fmla="*/ 55 h 254"/>
                <a:gd name="T18" fmla="*/ 141 w 245"/>
                <a:gd name="T19" fmla="*/ 40 h 254"/>
                <a:gd name="T20" fmla="*/ 133 w 245"/>
                <a:gd name="T21" fmla="*/ 7 h 254"/>
                <a:gd name="T22" fmla="*/ 123 w 245"/>
                <a:gd name="T23" fmla="*/ 1 h 254"/>
                <a:gd name="T24" fmla="*/ 96 w 245"/>
                <a:gd name="T25" fmla="*/ 3 h 254"/>
                <a:gd name="T26" fmla="*/ 88 w 245"/>
                <a:gd name="T27" fmla="*/ 12 h 254"/>
                <a:gd name="T28" fmla="*/ 86 w 245"/>
                <a:gd name="T29" fmla="*/ 46 h 254"/>
                <a:gd name="T30" fmla="*/ 57 w 245"/>
                <a:gd name="T31" fmla="*/ 68 h 254"/>
                <a:gd name="T32" fmla="*/ 24 w 245"/>
                <a:gd name="T33" fmla="*/ 59 h 254"/>
                <a:gd name="T34" fmla="*/ 13 w 245"/>
                <a:gd name="T35" fmla="*/ 64 h 254"/>
                <a:gd name="T36" fmla="*/ 2 w 245"/>
                <a:gd name="T37" fmla="*/ 88 h 254"/>
                <a:gd name="T38" fmla="*/ 6 w 245"/>
                <a:gd name="T39" fmla="*/ 99 h 254"/>
                <a:gd name="T40" fmla="*/ 34 w 245"/>
                <a:gd name="T41" fmla="*/ 118 h 254"/>
                <a:gd name="T42" fmla="*/ 34 w 245"/>
                <a:gd name="T43" fmla="*/ 136 h 254"/>
                <a:gd name="T44" fmla="*/ 38 w 245"/>
                <a:gd name="T45" fmla="*/ 155 h 254"/>
                <a:gd name="T46" fmla="*/ 14 w 245"/>
                <a:gd name="T47" fmla="*/ 179 h 254"/>
                <a:gd name="T48" fmla="*/ 13 w 245"/>
                <a:gd name="T49" fmla="*/ 190 h 254"/>
                <a:gd name="T50" fmla="*/ 28 w 245"/>
                <a:gd name="T51" fmla="*/ 212 h 254"/>
                <a:gd name="T52" fmla="*/ 40 w 245"/>
                <a:gd name="T53" fmla="*/ 215 h 254"/>
                <a:gd name="T54" fmla="*/ 70 w 245"/>
                <a:gd name="T55" fmla="*/ 199 h 254"/>
                <a:gd name="T56" fmla="*/ 104 w 245"/>
                <a:gd name="T57" fmla="*/ 214 h 254"/>
                <a:gd name="T58" fmla="*/ 113 w 245"/>
                <a:gd name="T59" fmla="*/ 247 h 254"/>
                <a:gd name="T60" fmla="*/ 122 w 245"/>
                <a:gd name="T61" fmla="*/ 254 h 254"/>
                <a:gd name="T62" fmla="*/ 149 w 245"/>
                <a:gd name="T63" fmla="*/ 251 h 254"/>
                <a:gd name="T64" fmla="*/ 157 w 245"/>
                <a:gd name="T65" fmla="*/ 243 h 254"/>
                <a:gd name="T66" fmla="*/ 159 w 245"/>
                <a:gd name="T67" fmla="*/ 209 h 254"/>
                <a:gd name="T68" fmla="*/ 188 w 245"/>
                <a:gd name="T69" fmla="*/ 187 h 254"/>
                <a:gd name="T70" fmla="*/ 221 w 245"/>
                <a:gd name="T71" fmla="*/ 196 h 254"/>
                <a:gd name="T72" fmla="*/ 232 w 245"/>
                <a:gd name="T73" fmla="*/ 191 h 254"/>
                <a:gd name="T74" fmla="*/ 243 w 245"/>
                <a:gd name="T75" fmla="*/ 167 h 254"/>
                <a:gd name="T76" fmla="*/ 240 w 245"/>
                <a:gd name="T77" fmla="*/ 155 h 254"/>
                <a:gd name="T78" fmla="*/ 127 w 245"/>
                <a:gd name="T79" fmla="*/ 174 h 254"/>
                <a:gd name="T80" fmla="*/ 76 w 245"/>
                <a:gd name="T81" fmla="*/ 132 h 254"/>
                <a:gd name="T82" fmla="*/ 118 w 245"/>
                <a:gd name="T83" fmla="*/ 80 h 254"/>
                <a:gd name="T84" fmla="*/ 170 w 245"/>
                <a:gd name="T85" fmla="*/ 123 h 254"/>
                <a:gd name="T86" fmla="*/ 127 w 245"/>
                <a:gd name="T87" fmla="*/ 17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" h="254">
                  <a:moveTo>
                    <a:pt x="240" y="155"/>
                  </a:moveTo>
                  <a:cubicBezTo>
                    <a:pt x="211" y="137"/>
                    <a:pt x="211" y="137"/>
                    <a:pt x="211" y="137"/>
                  </a:cubicBezTo>
                  <a:cubicBezTo>
                    <a:pt x="212" y="131"/>
                    <a:pt x="212" y="124"/>
                    <a:pt x="211" y="118"/>
                  </a:cubicBezTo>
                  <a:cubicBezTo>
                    <a:pt x="210" y="112"/>
                    <a:pt x="209" y="106"/>
                    <a:pt x="207" y="100"/>
                  </a:cubicBezTo>
                  <a:cubicBezTo>
                    <a:pt x="231" y="76"/>
                    <a:pt x="231" y="76"/>
                    <a:pt x="231" y="76"/>
                  </a:cubicBezTo>
                  <a:cubicBezTo>
                    <a:pt x="234" y="73"/>
                    <a:pt x="235" y="68"/>
                    <a:pt x="232" y="64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4" y="39"/>
                    <a:pt x="209" y="38"/>
                    <a:pt x="205" y="40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65" y="48"/>
                    <a:pt x="154" y="43"/>
                    <a:pt x="141" y="40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2" y="3"/>
                    <a:pt x="127" y="0"/>
                    <a:pt x="123" y="1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2" y="4"/>
                    <a:pt x="89" y="8"/>
                    <a:pt x="88" y="12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75" y="51"/>
                    <a:pt x="65" y="59"/>
                    <a:pt x="57" y="68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0" y="58"/>
                    <a:pt x="15" y="60"/>
                    <a:pt x="13" y="64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0" y="92"/>
                    <a:pt x="2" y="97"/>
                    <a:pt x="6" y="9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24"/>
                    <a:pt x="34" y="130"/>
                    <a:pt x="34" y="136"/>
                  </a:cubicBezTo>
                  <a:cubicBezTo>
                    <a:pt x="35" y="143"/>
                    <a:pt x="36" y="149"/>
                    <a:pt x="38" y="155"/>
                  </a:cubicBezTo>
                  <a:cubicBezTo>
                    <a:pt x="14" y="179"/>
                    <a:pt x="14" y="179"/>
                    <a:pt x="14" y="179"/>
                  </a:cubicBezTo>
                  <a:cubicBezTo>
                    <a:pt x="11" y="182"/>
                    <a:pt x="10" y="187"/>
                    <a:pt x="13" y="190"/>
                  </a:cubicBezTo>
                  <a:cubicBezTo>
                    <a:pt x="28" y="212"/>
                    <a:pt x="28" y="212"/>
                    <a:pt x="28" y="212"/>
                  </a:cubicBezTo>
                  <a:cubicBezTo>
                    <a:pt x="31" y="215"/>
                    <a:pt x="36" y="217"/>
                    <a:pt x="40" y="215"/>
                  </a:cubicBezTo>
                  <a:cubicBezTo>
                    <a:pt x="70" y="199"/>
                    <a:pt x="70" y="199"/>
                    <a:pt x="70" y="199"/>
                  </a:cubicBezTo>
                  <a:cubicBezTo>
                    <a:pt x="80" y="206"/>
                    <a:pt x="92" y="212"/>
                    <a:pt x="104" y="214"/>
                  </a:cubicBezTo>
                  <a:cubicBezTo>
                    <a:pt x="113" y="247"/>
                    <a:pt x="113" y="247"/>
                    <a:pt x="113" y="247"/>
                  </a:cubicBezTo>
                  <a:cubicBezTo>
                    <a:pt x="114" y="251"/>
                    <a:pt x="118" y="254"/>
                    <a:pt x="122" y="254"/>
                  </a:cubicBezTo>
                  <a:cubicBezTo>
                    <a:pt x="149" y="251"/>
                    <a:pt x="149" y="251"/>
                    <a:pt x="149" y="251"/>
                  </a:cubicBezTo>
                  <a:cubicBezTo>
                    <a:pt x="153" y="251"/>
                    <a:pt x="157" y="247"/>
                    <a:pt x="157" y="243"/>
                  </a:cubicBezTo>
                  <a:cubicBezTo>
                    <a:pt x="159" y="209"/>
                    <a:pt x="159" y="209"/>
                    <a:pt x="159" y="209"/>
                  </a:cubicBezTo>
                  <a:cubicBezTo>
                    <a:pt x="170" y="203"/>
                    <a:pt x="180" y="196"/>
                    <a:pt x="188" y="187"/>
                  </a:cubicBezTo>
                  <a:cubicBezTo>
                    <a:pt x="221" y="196"/>
                    <a:pt x="221" y="196"/>
                    <a:pt x="221" y="196"/>
                  </a:cubicBezTo>
                  <a:cubicBezTo>
                    <a:pt x="226" y="197"/>
                    <a:pt x="230" y="195"/>
                    <a:pt x="232" y="191"/>
                  </a:cubicBezTo>
                  <a:cubicBezTo>
                    <a:pt x="243" y="167"/>
                    <a:pt x="243" y="167"/>
                    <a:pt x="243" y="167"/>
                  </a:cubicBezTo>
                  <a:cubicBezTo>
                    <a:pt x="245" y="163"/>
                    <a:pt x="243" y="158"/>
                    <a:pt x="240" y="155"/>
                  </a:cubicBezTo>
                  <a:close/>
                  <a:moveTo>
                    <a:pt x="127" y="174"/>
                  </a:moveTo>
                  <a:cubicBezTo>
                    <a:pt x="102" y="177"/>
                    <a:pt x="78" y="158"/>
                    <a:pt x="76" y="132"/>
                  </a:cubicBezTo>
                  <a:cubicBezTo>
                    <a:pt x="73" y="106"/>
                    <a:pt x="92" y="83"/>
                    <a:pt x="118" y="80"/>
                  </a:cubicBezTo>
                  <a:cubicBezTo>
                    <a:pt x="144" y="78"/>
                    <a:pt x="167" y="97"/>
                    <a:pt x="170" y="123"/>
                  </a:cubicBezTo>
                  <a:cubicBezTo>
                    <a:pt x="172" y="148"/>
                    <a:pt x="153" y="172"/>
                    <a:pt x="127" y="174"/>
                  </a:cubicBezTo>
                  <a:close/>
                </a:path>
              </a:pathLst>
            </a:custGeom>
            <a:solidFill>
              <a:srgbClr val="13253B"/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lang="en-AU" sz="12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8" name="Freeform 204">
              <a:extLst>
                <a:ext uri="{FF2B5EF4-FFF2-40B4-BE49-F238E27FC236}">
                  <a16:creationId xmlns:a16="http://schemas.microsoft.com/office/drawing/2014/main" id="{9995C5C4-10B8-3487-960A-B9D407E5DA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5572125"/>
              <a:ext cx="317500" cy="319088"/>
            </a:xfrm>
            <a:custGeom>
              <a:avLst/>
              <a:gdLst>
                <a:gd name="T0" fmla="*/ 413 w 414"/>
                <a:gd name="T1" fmla="*/ 171 h 415"/>
                <a:gd name="T2" fmla="*/ 398 w 414"/>
                <a:gd name="T3" fmla="*/ 124 h 415"/>
                <a:gd name="T4" fmla="*/ 385 w 414"/>
                <a:gd name="T5" fmla="*/ 116 h 415"/>
                <a:gd name="T6" fmla="*/ 331 w 414"/>
                <a:gd name="T7" fmla="*/ 125 h 415"/>
                <a:gd name="T8" fmla="*/ 312 w 414"/>
                <a:gd name="T9" fmla="*/ 102 h 415"/>
                <a:gd name="T10" fmla="*/ 332 w 414"/>
                <a:gd name="T11" fmla="*/ 51 h 415"/>
                <a:gd name="T12" fmla="*/ 327 w 414"/>
                <a:gd name="T13" fmla="*/ 36 h 415"/>
                <a:gd name="T14" fmla="*/ 283 w 414"/>
                <a:gd name="T15" fmla="*/ 13 h 415"/>
                <a:gd name="T16" fmla="*/ 268 w 414"/>
                <a:gd name="T17" fmla="*/ 17 h 415"/>
                <a:gd name="T18" fmla="*/ 236 w 414"/>
                <a:gd name="T19" fmla="*/ 62 h 415"/>
                <a:gd name="T20" fmla="*/ 207 w 414"/>
                <a:gd name="T21" fmla="*/ 59 h 415"/>
                <a:gd name="T22" fmla="*/ 184 w 414"/>
                <a:gd name="T23" fmla="*/ 8 h 415"/>
                <a:gd name="T24" fmla="*/ 171 w 414"/>
                <a:gd name="T25" fmla="*/ 2 h 415"/>
                <a:gd name="T26" fmla="*/ 124 w 414"/>
                <a:gd name="T27" fmla="*/ 16 h 415"/>
                <a:gd name="T28" fmla="*/ 116 w 414"/>
                <a:gd name="T29" fmla="*/ 29 h 415"/>
                <a:gd name="T30" fmla="*/ 125 w 414"/>
                <a:gd name="T31" fmla="*/ 84 h 415"/>
                <a:gd name="T32" fmla="*/ 102 w 414"/>
                <a:gd name="T33" fmla="*/ 102 h 415"/>
                <a:gd name="T34" fmla="*/ 50 w 414"/>
                <a:gd name="T35" fmla="*/ 83 h 415"/>
                <a:gd name="T36" fmla="*/ 36 w 414"/>
                <a:gd name="T37" fmla="*/ 88 h 415"/>
                <a:gd name="T38" fmla="*/ 13 w 414"/>
                <a:gd name="T39" fmla="*/ 131 h 415"/>
                <a:gd name="T40" fmla="*/ 16 w 414"/>
                <a:gd name="T41" fmla="*/ 146 h 415"/>
                <a:gd name="T42" fmla="*/ 61 w 414"/>
                <a:gd name="T43" fmla="*/ 178 h 415"/>
                <a:gd name="T44" fmla="*/ 58 w 414"/>
                <a:gd name="T45" fmla="*/ 208 h 415"/>
                <a:gd name="T46" fmla="*/ 8 w 414"/>
                <a:gd name="T47" fmla="*/ 230 h 415"/>
                <a:gd name="T48" fmla="*/ 2 w 414"/>
                <a:gd name="T49" fmla="*/ 244 h 415"/>
                <a:gd name="T50" fmla="*/ 16 w 414"/>
                <a:gd name="T51" fmla="*/ 291 h 415"/>
                <a:gd name="T52" fmla="*/ 29 w 414"/>
                <a:gd name="T53" fmla="*/ 299 h 415"/>
                <a:gd name="T54" fmla="*/ 83 w 414"/>
                <a:gd name="T55" fmla="*/ 290 h 415"/>
                <a:gd name="T56" fmla="*/ 102 w 414"/>
                <a:gd name="T57" fmla="*/ 313 h 415"/>
                <a:gd name="T58" fmla="*/ 82 w 414"/>
                <a:gd name="T59" fmla="*/ 364 h 415"/>
                <a:gd name="T60" fmla="*/ 88 w 414"/>
                <a:gd name="T61" fmla="*/ 379 h 415"/>
                <a:gd name="T62" fmla="*/ 131 w 414"/>
                <a:gd name="T63" fmla="*/ 402 h 415"/>
                <a:gd name="T64" fmla="*/ 146 w 414"/>
                <a:gd name="T65" fmla="*/ 398 h 415"/>
                <a:gd name="T66" fmla="*/ 178 w 414"/>
                <a:gd name="T67" fmla="*/ 353 h 415"/>
                <a:gd name="T68" fmla="*/ 207 w 414"/>
                <a:gd name="T69" fmla="*/ 356 h 415"/>
                <a:gd name="T70" fmla="*/ 230 w 414"/>
                <a:gd name="T71" fmla="*/ 407 h 415"/>
                <a:gd name="T72" fmla="*/ 244 w 414"/>
                <a:gd name="T73" fmla="*/ 413 h 415"/>
                <a:gd name="T74" fmla="*/ 291 w 414"/>
                <a:gd name="T75" fmla="*/ 399 h 415"/>
                <a:gd name="T76" fmla="*/ 299 w 414"/>
                <a:gd name="T77" fmla="*/ 386 h 415"/>
                <a:gd name="T78" fmla="*/ 290 w 414"/>
                <a:gd name="T79" fmla="*/ 331 h 415"/>
                <a:gd name="T80" fmla="*/ 312 w 414"/>
                <a:gd name="T81" fmla="*/ 312 h 415"/>
                <a:gd name="T82" fmla="*/ 364 w 414"/>
                <a:gd name="T83" fmla="*/ 332 h 415"/>
                <a:gd name="T84" fmla="*/ 378 w 414"/>
                <a:gd name="T85" fmla="*/ 327 h 415"/>
                <a:gd name="T86" fmla="*/ 401 w 414"/>
                <a:gd name="T87" fmla="*/ 284 h 415"/>
                <a:gd name="T88" fmla="*/ 398 w 414"/>
                <a:gd name="T89" fmla="*/ 269 h 415"/>
                <a:gd name="T90" fmla="*/ 353 w 414"/>
                <a:gd name="T91" fmla="*/ 237 h 415"/>
                <a:gd name="T92" fmla="*/ 356 w 414"/>
                <a:gd name="T93" fmla="*/ 207 h 415"/>
                <a:gd name="T94" fmla="*/ 406 w 414"/>
                <a:gd name="T95" fmla="*/ 185 h 415"/>
                <a:gd name="T96" fmla="*/ 413 w 414"/>
                <a:gd name="T97" fmla="*/ 171 h 415"/>
                <a:gd name="T98" fmla="*/ 233 w 414"/>
                <a:gd name="T99" fmla="*/ 293 h 415"/>
                <a:gd name="T100" fmla="*/ 122 w 414"/>
                <a:gd name="T101" fmla="*/ 233 h 415"/>
                <a:gd name="T102" fmla="*/ 181 w 414"/>
                <a:gd name="T103" fmla="*/ 122 h 415"/>
                <a:gd name="T104" fmla="*/ 293 w 414"/>
                <a:gd name="T105" fmla="*/ 182 h 415"/>
                <a:gd name="T106" fmla="*/ 233 w 414"/>
                <a:gd name="T107" fmla="*/ 293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4" h="415">
                  <a:moveTo>
                    <a:pt x="413" y="171"/>
                  </a:moveTo>
                  <a:cubicBezTo>
                    <a:pt x="398" y="124"/>
                    <a:pt x="398" y="124"/>
                    <a:pt x="398" y="124"/>
                  </a:cubicBezTo>
                  <a:cubicBezTo>
                    <a:pt x="397" y="119"/>
                    <a:pt x="391" y="115"/>
                    <a:pt x="385" y="116"/>
                  </a:cubicBezTo>
                  <a:cubicBezTo>
                    <a:pt x="331" y="125"/>
                    <a:pt x="331" y="125"/>
                    <a:pt x="331" y="125"/>
                  </a:cubicBezTo>
                  <a:cubicBezTo>
                    <a:pt x="325" y="117"/>
                    <a:pt x="319" y="109"/>
                    <a:pt x="312" y="102"/>
                  </a:cubicBezTo>
                  <a:cubicBezTo>
                    <a:pt x="332" y="51"/>
                    <a:pt x="332" y="51"/>
                    <a:pt x="332" y="51"/>
                  </a:cubicBezTo>
                  <a:cubicBezTo>
                    <a:pt x="334" y="45"/>
                    <a:pt x="332" y="39"/>
                    <a:pt x="327" y="36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78" y="10"/>
                    <a:pt x="272" y="12"/>
                    <a:pt x="268" y="17"/>
                  </a:cubicBezTo>
                  <a:cubicBezTo>
                    <a:pt x="236" y="62"/>
                    <a:pt x="236" y="62"/>
                    <a:pt x="236" y="62"/>
                  </a:cubicBezTo>
                  <a:cubicBezTo>
                    <a:pt x="227" y="60"/>
                    <a:pt x="217" y="59"/>
                    <a:pt x="207" y="59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82" y="3"/>
                    <a:pt x="176" y="0"/>
                    <a:pt x="171" y="2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18" y="18"/>
                    <a:pt x="115" y="24"/>
                    <a:pt x="116" y="29"/>
                  </a:cubicBezTo>
                  <a:cubicBezTo>
                    <a:pt x="125" y="84"/>
                    <a:pt x="125" y="84"/>
                    <a:pt x="125" y="84"/>
                  </a:cubicBezTo>
                  <a:cubicBezTo>
                    <a:pt x="116" y="89"/>
                    <a:pt x="109" y="95"/>
                    <a:pt x="102" y="10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45" y="81"/>
                    <a:pt x="39" y="83"/>
                    <a:pt x="36" y="88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0" y="136"/>
                    <a:pt x="12" y="143"/>
                    <a:pt x="16" y="146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9" y="188"/>
                    <a:pt x="58" y="198"/>
                    <a:pt x="58" y="208"/>
                  </a:cubicBezTo>
                  <a:cubicBezTo>
                    <a:pt x="8" y="230"/>
                    <a:pt x="8" y="230"/>
                    <a:pt x="8" y="230"/>
                  </a:cubicBezTo>
                  <a:cubicBezTo>
                    <a:pt x="3" y="232"/>
                    <a:pt x="0" y="239"/>
                    <a:pt x="2" y="244"/>
                  </a:cubicBezTo>
                  <a:cubicBezTo>
                    <a:pt x="16" y="291"/>
                    <a:pt x="16" y="291"/>
                    <a:pt x="16" y="291"/>
                  </a:cubicBezTo>
                  <a:cubicBezTo>
                    <a:pt x="18" y="296"/>
                    <a:pt x="23" y="300"/>
                    <a:pt x="29" y="299"/>
                  </a:cubicBezTo>
                  <a:cubicBezTo>
                    <a:pt x="83" y="290"/>
                    <a:pt x="83" y="290"/>
                    <a:pt x="83" y="290"/>
                  </a:cubicBezTo>
                  <a:cubicBezTo>
                    <a:pt x="89" y="298"/>
                    <a:pt x="95" y="306"/>
                    <a:pt x="102" y="313"/>
                  </a:cubicBezTo>
                  <a:cubicBezTo>
                    <a:pt x="82" y="364"/>
                    <a:pt x="82" y="364"/>
                    <a:pt x="82" y="364"/>
                  </a:cubicBezTo>
                  <a:cubicBezTo>
                    <a:pt x="80" y="370"/>
                    <a:pt x="83" y="376"/>
                    <a:pt x="88" y="379"/>
                  </a:cubicBezTo>
                  <a:cubicBezTo>
                    <a:pt x="131" y="402"/>
                    <a:pt x="131" y="402"/>
                    <a:pt x="131" y="402"/>
                  </a:cubicBezTo>
                  <a:cubicBezTo>
                    <a:pt x="136" y="404"/>
                    <a:pt x="143" y="403"/>
                    <a:pt x="146" y="398"/>
                  </a:cubicBezTo>
                  <a:cubicBezTo>
                    <a:pt x="178" y="353"/>
                    <a:pt x="178" y="353"/>
                    <a:pt x="178" y="353"/>
                  </a:cubicBezTo>
                  <a:cubicBezTo>
                    <a:pt x="187" y="355"/>
                    <a:pt x="197" y="356"/>
                    <a:pt x="207" y="356"/>
                  </a:cubicBezTo>
                  <a:cubicBezTo>
                    <a:pt x="230" y="407"/>
                    <a:pt x="230" y="407"/>
                    <a:pt x="230" y="407"/>
                  </a:cubicBezTo>
                  <a:cubicBezTo>
                    <a:pt x="232" y="412"/>
                    <a:pt x="238" y="415"/>
                    <a:pt x="244" y="413"/>
                  </a:cubicBezTo>
                  <a:cubicBezTo>
                    <a:pt x="291" y="399"/>
                    <a:pt x="291" y="399"/>
                    <a:pt x="291" y="399"/>
                  </a:cubicBezTo>
                  <a:cubicBezTo>
                    <a:pt x="296" y="397"/>
                    <a:pt x="300" y="391"/>
                    <a:pt x="299" y="386"/>
                  </a:cubicBezTo>
                  <a:cubicBezTo>
                    <a:pt x="290" y="331"/>
                    <a:pt x="290" y="331"/>
                    <a:pt x="290" y="331"/>
                  </a:cubicBezTo>
                  <a:cubicBezTo>
                    <a:pt x="298" y="326"/>
                    <a:pt x="306" y="319"/>
                    <a:pt x="312" y="312"/>
                  </a:cubicBezTo>
                  <a:cubicBezTo>
                    <a:pt x="364" y="332"/>
                    <a:pt x="364" y="332"/>
                    <a:pt x="364" y="332"/>
                  </a:cubicBezTo>
                  <a:cubicBezTo>
                    <a:pt x="369" y="334"/>
                    <a:pt x="376" y="332"/>
                    <a:pt x="378" y="327"/>
                  </a:cubicBezTo>
                  <a:cubicBezTo>
                    <a:pt x="401" y="284"/>
                    <a:pt x="401" y="284"/>
                    <a:pt x="401" y="284"/>
                  </a:cubicBezTo>
                  <a:cubicBezTo>
                    <a:pt x="404" y="279"/>
                    <a:pt x="403" y="272"/>
                    <a:pt x="398" y="269"/>
                  </a:cubicBezTo>
                  <a:cubicBezTo>
                    <a:pt x="353" y="237"/>
                    <a:pt x="353" y="237"/>
                    <a:pt x="353" y="237"/>
                  </a:cubicBezTo>
                  <a:cubicBezTo>
                    <a:pt x="355" y="227"/>
                    <a:pt x="356" y="217"/>
                    <a:pt x="356" y="207"/>
                  </a:cubicBezTo>
                  <a:cubicBezTo>
                    <a:pt x="406" y="185"/>
                    <a:pt x="406" y="185"/>
                    <a:pt x="406" y="185"/>
                  </a:cubicBezTo>
                  <a:cubicBezTo>
                    <a:pt x="411" y="182"/>
                    <a:pt x="414" y="176"/>
                    <a:pt x="413" y="171"/>
                  </a:cubicBezTo>
                  <a:close/>
                  <a:moveTo>
                    <a:pt x="233" y="293"/>
                  </a:moveTo>
                  <a:cubicBezTo>
                    <a:pt x="186" y="307"/>
                    <a:pt x="136" y="280"/>
                    <a:pt x="122" y="233"/>
                  </a:cubicBezTo>
                  <a:cubicBezTo>
                    <a:pt x="108" y="186"/>
                    <a:pt x="134" y="136"/>
                    <a:pt x="181" y="122"/>
                  </a:cubicBezTo>
                  <a:cubicBezTo>
                    <a:pt x="228" y="108"/>
                    <a:pt x="278" y="134"/>
                    <a:pt x="293" y="182"/>
                  </a:cubicBezTo>
                  <a:cubicBezTo>
                    <a:pt x="307" y="229"/>
                    <a:pt x="280" y="278"/>
                    <a:pt x="233" y="293"/>
                  </a:cubicBezTo>
                  <a:close/>
                </a:path>
              </a:pathLst>
            </a:custGeom>
            <a:solidFill>
              <a:srgbClr val="13253B"/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lang="en-AU" sz="12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</p:grpSp>
      <p:sp>
        <p:nvSpPr>
          <p:cNvPr id="11" name="Ellipse 30">
            <a:extLst>
              <a:ext uri="{FF2B5EF4-FFF2-40B4-BE49-F238E27FC236}">
                <a16:creationId xmlns:a16="http://schemas.microsoft.com/office/drawing/2014/main" id="{6F9B4E31-1630-4058-3BC2-8268637D83B2}"/>
              </a:ext>
            </a:extLst>
          </p:cNvPr>
          <p:cNvSpPr/>
          <p:nvPr/>
        </p:nvSpPr>
        <p:spPr>
          <a:xfrm>
            <a:off x="6859164" y="2821730"/>
            <a:ext cx="663989" cy="609896"/>
          </a:xfrm>
          <a:prstGeom prst="ellipse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120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5" name="Textfeld 47">
            <a:extLst>
              <a:ext uri="{FF2B5EF4-FFF2-40B4-BE49-F238E27FC236}">
                <a16:creationId xmlns:a16="http://schemas.microsoft.com/office/drawing/2014/main" id="{169C4CAA-08C9-9CAB-601C-E75760F35F9C}"/>
              </a:ext>
            </a:extLst>
          </p:cNvPr>
          <p:cNvSpPr txBox="1"/>
          <p:nvPr/>
        </p:nvSpPr>
        <p:spPr>
          <a:xfrm>
            <a:off x="7762627" y="2846547"/>
            <a:ext cx="3430196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228600">
              <a:lnSpc>
                <a:spcPct val="150000"/>
              </a:lnSpc>
              <a:defRPr sz="1900" b="1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Features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Benefit</a:t>
            </a:r>
            <a:r>
              <a:rPr lang="zh-CN" altLang="en-US" dirty="0"/>
              <a:t>s</a:t>
            </a:r>
          </a:p>
        </p:txBody>
      </p:sp>
      <p:sp>
        <p:nvSpPr>
          <p:cNvPr id="16" name="Textfeld 49">
            <a:extLst>
              <a:ext uri="{FF2B5EF4-FFF2-40B4-BE49-F238E27FC236}">
                <a16:creationId xmlns:a16="http://schemas.microsoft.com/office/drawing/2014/main" id="{1A115E41-CDAB-E490-9959-11A96346C535}"/>
              </a:ext>
            </a:extLst>
          </p:cNvPr>
          <p:cNvSpPr txBox="1"/>
          <p:nvPr/>
        </p:nvSpPr>
        <p:spPr>
          <a:xfrm>
            <a:off x="7748123" y="3879593"/>
            <a:ext cx="4430207" cy="48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228600">
              <a:lnSpc>
                <a:spcPct val="150000"/>
              </a:lnSpc>
              <a:defRPr sz="1900" b="1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>
                <a:solidFill>
                  <a:srgbClr val="F08200"/>
                </a:solidFill>
              </a:rPr>
              <a:t>Competition Analysis</a:t>
            </a:r>
          </a:p>
        </p:txBody>
      </p:sp>
      <p:grpSp>
        <p:nvGrpSpPr>
          <p:cNvPr id="17" name="Group 125">
            <a:extLst>
              <a:ext uri="{FF2B5EF4-FFF2-40B4-BE49-F238E27FC236}">
                <a16:creationId xmlns:a16="http://schemas.microsoft.com/office/drawing/2014/main" id="{C9E1F19A-66B3-C81C-2CEF-B94E1636D456}"/>
              </a:ext>
            </a:extLst>
          </p:cNvPr>
          <p:cNvGrpSpPr/>
          <p:nvPr/>
        </p:nvGrpSpPr>
        <p:grpSpPr>
          <a:xfrm>
            <a:off x="7247168" y="2933598"/>
            <a:ext cx="352425" cy="407988"/>
            <a:chOff x="1285876" y="2968625"/>
            <a:chExt cx="352425" cy="407988"/>
          </a:xfrm>
          <a:solidFill>
            <a:srgbClr val="F08200"/>
          </a:solidFill>
        </p:grpSpPr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EF2961BD-2520-2679-FFDE-DD0075FB3D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5876" y="2968625"/>
              <a:ext cx="352425" cy="407988"/>
            </a:xfrm>
            <a:custGeom>
              <a:avLst/>
              <a:gdLst>
                <a:gd name="T0" fmla="*/ 164 w 166"/>
                <a:gd name="T1" fmla="*/ 163 h 193"/>
                <a:gd name="T2" fmla="*/ 139 w 166"/>
                <a:gd name="T3" fmla="*/ 120 h 193"/>
                <a:gd name="T4" fmla="*/ 150 w 166"/>
                <a:gd name="T5" fmla="*/ 114 h 193"/>
                <a:gd name="T6" fmla="*/ 149 w 166"/>
                <a:gd name="T7" fmla="*/ 94 h 193"/>
                <a:gd name="T8" fmla="*/ 160 w 166"/>
                <a:gd name="T9" fmla="*/ 76 h 193"/>
                <a:gd name="T10" fmla="*/ 149 w 166"/>
                <a:gd name="T11" fmla="*/ 57 h 193"/>
                <a:gd name="T12" fmla="*/ 150 w 166"/>
                <a:gd name="T13" fmla="*/ 36 h 193"/>
                <a:gd name="T14" fmla="*/ 131 w 166"/>
                <a:gd name="T15" fmla="*/ 27 h 193"/>
                <a:gd name="T16" fmla="*/ 121 w 166"/>
                <a:gd name="T17" fmla="*/ 9 h 193"/>
                <a:gd name="T18" fmla="*/ 101 w 166"/>
                <a:gd name="T19" fmla="*/ 11 h 193"/>
                <a:gd name="T20" fmla="*/ 83 w 166"/>
                <a:gd name="T21" fmla="*/ 0 h 193"/>
                <a:gd name="T22" fmla="*/ 65 w 166"/>
                <a:gd name="T23" fmla="*/ 11 h 193"/>
                <a:gd name="T24" fmla="*/ 45 w 166"/>
                <a:gd name="T25" fmla="*/ 9 h 193"/>
                <a:gd name="T26" fmla="*/ 35 w 166"/>
                <a:gd name="T27" fmla="*/ 27 h 193"/>
                <a:gd name="T28" fmla="*/ 16 w 166"/>
                <a:gd name="T29" fmla="*/ 37 h 193"/>
                <a:gd name="T30" fmla="*/ 17 w 166"/>
                <a:gd name="T31" fmla="*/ 57 h 193"/>
                <a:gd name="T32" fmla="*/ 6 w 166"/>
                <a:gd name="T33" fmla="*/ 76 h 193"/>
                <a:gd name="T34" fmla="*/ 17 w 166"/>
                <a:gd name="T35" fmla="*/ 93 h 193"/>
                <a:gd name="T36" fmla="*/ 16 w 166"/>
                <a:gd name="T37" fmla="*/ 114 h 193"/>
                <a:gd name="T38" fmla="*/ 26 w 166"/>
                <a:gd name="T39" fmla="*/ 119 h 193"/>
                <a:gd name="T40" fmla="*/ 27 w 166"/>
                <a:gd name="T41" fmla="*/ 121 h 193"/>
                <a:gd name="T42" fmla="*/ 2 w 166"/>
                <a:gd name="T43" fmla="*/ 163 h 193"/>
                <a:gd name="T44" fmla="*/ 5 w 166"/>
                <a:gd name="T45" fmla="*/ 169 h 193"/>
                <a:gd name="T46" fmla="*/ 22 w 166"/>
                <a:gd name="T47" fmla="*/ 170 h 193"/>
                <a:gd name="T48" fmla="*/ 32 w 166"/>
                <a:gd name="T49" fmla="*/ 175 h 193"/>
                <a:gd name="T50" fmla="*/ 41 w 166"/>
                <a:gd name="T51" fmla="*/ 190 h 193"/>
                <a:gd name="T52" fmla="*/ 47 w 166"/>
                <a:gd name="T53" fmla="*/ 190 h 193"/>
                <a:gd name="T54" fmla="*/ 73 w 166"/>
                <a:gd name="T55" fmla="*/ 146 h 193"/>
                <a:gd name="T56" fmla="*/ 74 w 166"/>
                <a:gd name="T57" fmla="*/ 146 h 193"/>
                <a:gd name="T58" fmla="*/ 84 w 166"/>
                <a:gd name="T59" fmla="*/ 150 h 193"/>
                <a:gd name="T60" fmla="*/ 93 w 166"/>
                <a:gd name="T61" fmla="*/ 146 h 193"/>
                <a:gd name="T62" fmla="*/ 94 w 166"/>
                <a:gd name="T63" fmla="*/ 146 h 193"/>
                <a:gd name="T64" fmla="*/ 119 w 166"/>
                <a:gd name="T65" fmla="*/ 189 h 193"/>
                <a:gd name="T66" fmla="*/ 126 w 166"/>
                <a:gd name="T67" fmla="*/ 189 h 193"/>
                <a:gd name="T68" fmla="*/ 135 w 166"/>
                <a:gd name="T69" fmla="*/ 175 h 193"/>
                <a:gd name="T70" fmla="*/ 144 w 166"/>
                <a:gd name="T71" fmla="*/ 169 h 193"/>
                <a:gd name="T72" fmla="*/ 161 w 166"/>
                <a:gd name="T73" fmla="*/ 169 h 193"/>
                <a:gd name="T74" fmla="*/ 164 w 166"/>
                <a:gd name="T75" fmla="*/ 163 h 193"/>
                <a:gd name="T76" fmla="*/ 111 w 166"/>
                <a:gd name="T77" fmla="*/ 124 h 193"/>
                <a:gd name="T78" fmla="*/ 53 w 166"/>
                <a:gd name="T79" fmla="*/ 123 h 193"/>
                <a:gd name="T80" fmla="*/ 35 w 166"/>
                <a:gd name="T81" fmla="*/ 47 h 193"/>
                <a:gd name="T82" fmla="*/ 110 w 166"/>
                <a:gd name="T83" fmla="*/ 26 h 193"/>
                <a:gd name="T84" fmla="*/ 111 w 166"/>
                <a:gd name="T85" fmla="*/ 26 h 193"/>
                <a:gd name="T86" fmla="*/ 111 w 166"/>
                <a:gd name="T87" fmla="*/ 26 h 193"/>
                <a:gd name="T88" fmla="*/ 132 w 166"/>
                <a:gd name="T89" fmla="*/ 47 h 193"/>
                <a:gd name="T90" fmla="*/ 111 w 166"/>
                <a:gd name="T91" fmla="*/ 12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" h="193">
                  <a:moveTo>
                    <a:pt x="164" y="163"/>
                  </a:moveTo>
                  <a:cubicBezTo>
                    <a:pt x="164" y="163"/>
                    <a:pt x="143" y="126"/>
                    <a:pt x="139" y="120"/>
                  </a:cubicBezTo>
                  <a:cubicBezTo>
                    <a:pt x="144" y="119"/>
                    <a:pt x="148" y="117"/>
                    <a:pt x="150" y="114"/>
                  </a:cubicBezTo>
                  <a:cubicBezTo>
                    <a:pt x="153" y="109"/>
                    <a:pt x="148" y="99"/>
                    <a:pt x="149" y="94"/>
                  </a:cubicBezTo>
                  <a:cubicBezTo>
                    <a:pt x="151" y="87"/>
                    <a:pt x="160" y="82"/>
                    <a:pt x="160" y="76"/>
                  </a:cubicBezTo>
                  <a:cubicBezTo>
                    <a:pt x="160" y="70"/>
                    <a:pt x="150" y="63"/>
                    <a:pt x="149" y="57"/>
                  </a:cubicBezTo>
                  <a:cubicBezTo>
                    <a:pt x="147" y="51"/>
                    <a:pt x="153" y="42"/>
                    <a:pt x="150" y="36"/>
                  </a:cubicBezTo>
                  <a:cubicBezTo>
                    <a:pt x="147" y="31"/>
                    <a:pt x="136" y="31"/>
                    <a:pt x="131" y="27"/>
                  </a:cubicBezTo>
                  <a:cubicBezTo>
                    <a:pt x="127" y="23"/>
                    <a:pt x="127" y="12"/>
                    <a:pt x="121" y="9"/>
                  </a:cubicBezTo>
                  <a:cubicBezTo>
                    <a:pt x="116" y="6"/>
                    <a:pt x="107" y="12"/>
                    <a:pt x="101" y="11"/>
                  </a:cubicBezTo>
                  <a:cubicBezTo>
                    <a:pt x="95" y="9"/>
                    <a:pt x="90" y="0"/>
                    <a:pt x="83" y="0"/>
                  </a:cubicBezTo>
                  <a:cubicBezTo>
                    <a:pt x="77" y="0"/>
                    <a:pt x="67" y="10"/>
                    <a:pt x="65" y="11"/>
                  </a:cubicBezTo>
                  <a:cubicBezTo>
                    <a:pt x="59" y="12"/>
                    <a:pt x="50" y="6"/>
                    <a:pt x="45" y="9"/>
                  </a:cubicBezTo>
                  <a:cubicBezTo>
                    <a:pt x="39" y="12"/>
                    <a:pt x="39" y="23"/>
                    <a:pt x="35" y="27"/>
                  </a:cubicBezTo>
                  <a:cubicBezTo>
                    <a:pt x="30" y="31"/>
                    <a:pt x="20" y="31"/>
                    <a:pt x="16" y="37"/>
                  </a:cubicBezTo>
                  <a:cubicBezTo>
                    <a:pt x="13" y="42"/>
                    <a:pt x="19" y="51"/>
                    <a:pt x="17" y="57"/>
                  </a:cubicBezTo>
                  <a:cubicBezTo>
                    <a:pt x="16" y="63"/>
                    <a:pt x="6" y="69"/>
                    <a:pt x="6" y="76"/>
                  </a:cubicBezTo>
                  <a:cubicBezTo>
                    <a:pt x="6" y="82"/>
                    <a:pt x="16" y="87"/>
                    <a:pt x="17" y="93"/>
                  </a:cubicBezTo>
                  <a:cubicBezTo>
                    <a:pt x="19" y="99"/>
                    <a:pt x="13" y="108"/>
                    <a:pt x="16" y="114"/>
                  </a:cubicBezTo>
                  <a:cubicBezTo>
                    <a:pt x="18" y="117"/>
                    <a:pt x="22" y="118"/>
                    <a:pt x="26" y="119"/>
                  </a:cubicBezTo>
                  <a:cubicBezTo>
                    <a:pt x="26" y="120"/>
                    <a:pt x="27" y="120"/>
                    <a:pt x="27" y="121"/>
                  </a:cubicBezTo>
                  <a:cubicBezTo>
                    <a:pt x="24" y="126"/>
                    <a:pt x="2" y="163"/>
                    <a:pt x="2" y="163"/>
                  </a:cubicBezTo>
                  <a:cubicBezTo>
                    <a:pt x="0" y="166"/>
                    <a:pt x="2" y="169"/>
                    <a:pt x="5" y="169"/>
                  </a:cubicBezTo>
                  <a:cubicBezTo>
                    <a:pt x="22" y="170"/>
                    <a:pt x="22" y="170"/>
                    <a:pt x="22" y="170"/>
                  </a:cubicBezTo>
                  <a:cubicBezTo>
                    <a:pt x="26" y="170"/>
                    <a:pt x="30" y="172"/>
                    <a:pt x="32" y="175"/>
                  </a:cubicBezTo>
                  <a:cubicBezTo>
                    <a:pt x="41" y="190"/>
                    <a:pt x="41" y="190"/>
                    <a:pt x="41" y="190"/>
                  </a:cubicBezTo>
                  <a:cubicBezTo>
                    <a:pt x="43" y="193"/>
                    <a:pt x="46" y="193"/>
                    <a:pt x="47" y="190"/>
                  </a:cubicBezTo>
                  <a:cubicBezTo>
                    <a:pt x="47" y="190"/>
                    <a:pt x="73" y="146"/>
                    <a:pt x="73" y="146"/>
                  </a:cubicBezTo>
                  <a:cubicBezTo>
                    <a:pt x="73" y="145"/>
                    <a:pt x="74" y="145"/>
                    <a:pt x="74" y="146"/>
                  </a:cubicBezTo>
                  <a:cubicBezTo>
                    <a:pt x="77" y="148"/>
                    <a:pt x="80" y="150"/>
                    <a:pt x="84" y="150"/>
                  </a:cubicBezTo>
                  <a:cubicBezTo>
                    <a:pt x="87" y="150"/>
                    <a:pt x="90" y="148"/>
                    <a:pt x="93" y="146"/>
                  </a:cubicBezTo>
                  <a:cubicBezTo>
                    <a:pt x="93" y="145"/>
                    <a:pt x="93" y="145"/>
                    <a:pt x="94" y="146"/>
                  </a:cubicBezTo>
                  <a:cubicBezTo>
                    <a:pt x="94" y="146"/>
                    <a:pt x="119" y="189"/>
                    <a:pt x="119" y="189"/>
                  </a:cubicBezTo>
                  <a:cubicBezTo>
                    <a:pt x="121" y="192"/>
                    <a:pt x="124" y="192"/>
                    <a:pt x="126" y="189"/>
                  </a:cubicBezTo>
                  <a:cubicBezTo>
                    <a:pt x="135" y="175"/>
                    <a:pt x="135" y="175"/>
                    <a:pt x="135" y="175"/>
                  </a:cubicBezTo>
                  <a:cubicBezTo>
                    <a:pt x="137" y="172"/>
                    <a:pt x="141" y="170"/>
                    <a:pt x="144" y="169"/>
                  </a:cubicBezTo>
                  <a:cubicBezTo>
                    <a:pt x="161" y="169"/>
                    <a:pt x="161" y="169"/>
                    <a:pt x="161" y="169"/>
                  </a:cubicBezTo>
                  <a:cubicBezTo>
                    <a:pt x="165" y="169"/>
                    <a:pt x="166" y="166"/>
                    <a:pt x="164" y="163"/>
                  </a:cubicBezTo>
                  <a:close/>
                  <a:moveTo>
                    <a:pt x="111" y="124"/>
                  </a:moveTo>
                  <a:cubicBezTo>
                    <a:pt x="93" y="135"/>
                    <a:pt x="70" y="133"/>
                    <a:pt x="53" y="123"/>
                  </a:cubicBezTo>
                  <a:cubicBezTo>
                    <a:pt x="28" y="107"/>
                    <a:pt x="19" y="73"/>
                    <a:pt x="35" y="47"/>
                  </a:cubicBezTo>
                  <a:cubicBezTo>
                    <a:pt x="50" y="21"/>
                    <a:pt x="83" y="11"/>
                    <a:pt x="110" y="26"/>
                  </a:cubicBezTo>
                  <a:cubicBezTo>
                    <a:pt x="110" y="26"/>
                    <a:pt x="110" y="26"/>
                    <a:pt x="111" y="26"/>
                  </a:cubicBezTo>
                  <a:cubicBezTo>
                    <a:pt x="111" y="26"/>
                    <a:pt x="111" y="26"/>
                    <a:pt x="111" y="26"/>
                  </a:cubicBezTo>
                  <a:cubicBezTo>
                    <a:pt x="119" y="31"/>
                    <a:pt x="126" y="38"/>
                    <a:pt x="132" y="47"/>
                  </a:cubicBezTo>
                  <a:cubicBezTo>
                    <a:pt x="147" y="74"/>
                    <a:pt x="138" y="108"/>
                    <a:pt x="111" y="124"/>
                  </a:cubicBezTo>
                  <a:close/>
                </a:path>
              </a:pathLst>
            </a:custGeom>
            <a:solidFill>
              <a:srgbClr val="13253B"/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lang="en-AU" sz="12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2565783B-82A9-B160-69D2-9A0E332254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7788" y="3021013"/>
              <a:ext cx="228600" cy="220663"/>
            </a:xfrm>
            <a:custGeom>
              <a:avLst/>
              <a:gdLst>
                <a:gd name="T0" fmla="*/ 78 w 108"/>
                <a:gd name="T1" fmla="*/ 9 h 104"/>
                <a:gd name="T2" fmla="*/ 78 w 108"/>
                <a:gd name="T3" fmla="*/ 9 h 104"/>
                <a:gd name="T4" fmla="*/ 30 w 108"/>
                <a:gd name="T5" fmla="*/ 9 h 104"/>
                <a:gd name="T6" fmla="*/ 13 w 108"/>
                <a:gd name="T7" fmla="*/ 74 h 104"/>
                <a:gd name="T8" fmla="*/ 29 w 108"/>
                <a:gd name="T9" fmla="*/ 90 h 104"/>
                <a:gd name="T10" fmla="*/ 31 w 108"/>
                <a:gd name="T11" fmla="*/ 91 h 104"/>
                <a:gd name="T12" fmla="*/ 95 w 108"/>
                <a:gd name="T13" fmla="*/ 74 h 104"/>
                <a:gd name="T14" fmla="*/ 78 w 108"/>
                <a:gd name="T15" fmla="*/ 9 h 104"/>
                <a:gd name="T16" fmla="*/ 84 w 108"/>
                <a:gd name="T17" fmla="*/ 46 h 104"/>
                <a:gd name="T18" fmla="*/ 76 w 108"/>
                <a:gd name="T19" fmla="*/ 54 h 104"/>
                <a:gd name="T20" fmla="*/ 72 w 108"/>
                <a:gd name="T21" fmla="*/ 64 h 104"/>
                <a:gd name="T22" fmla="*/ 74 w 108"/>
                <a:gd name="T23" fmla="*/ 75 h 104"/>
                <a:gd name="T24" fmla="*/ 70 w 108"/>
                <a:gd name="T25" fmla="*/ 79 h 104"/>
                <a:gd name="T26" fmla="*/ 60 w 108"/>
                <a:gd name="T27" fmla="*/ 73 h 104"/>
                <a:gd name="T28" fmla="*/ 49 w 108"/>
                <a:gd name="T29" fmla="*/ 73 h 104"/>
                <a:gd name="T30" fmla="*/ 39 w 108"/>
                <a:gd name="T31" fmla="*/ 79 h 104"/>
                <a:gd name="T32" fmla="*/ 35 w 108"/>
                <a:gd name="T33" fmla="*/ 75 h 104"/>
                <a:gd name="T34" fmla="*/ 37 w 108"/>
                <a:gd name="T35" fmla="*/ 64 h 104"/>
                <a:gd name="T36" fmla="*/ 33 w 108"/>
                <a:gd name="T37" fmla="*/ 54 h 104"/>
                <a:gd name="T38" fmla="*/ 25 w 108"/>
                <a:gd name="T39" fmla="*/ 46 h 104"/>
                <a:gd name="T40" fmla="*/ 27 w 108"/>
                <a:gd name="T41" fmla="*/ 41 h 104"/>
                <a:gd name="T42" fmla="*/ 38 w 108"/>
                <a:gd name="T43" fmla="*/ 39 h 104"/>
                <a:gd name="T44" fmla="*/ 47 w 108"/>
                <a:gd name="T45" fmla="*/ 33 h 104"/>
                <a:gd name="T46" fmla="*/ 52 w 108"/>
                <a:gd name="T47" fmla="*/ 23 h 104"/>
                <a:gd name="T48" fmla="*/ 57 w 108"/>
                <a:gd name="T49" fmla="*/ 23 h 104"/>
                <a:gd name="T50" fmla="*/ 62 w 108"/>
                <a:gd name="T51" fmla="*/ 33 h 104"/>
                <a:gd name="T52" fmla="*/ 71 w 108"/>
                <a:gd name="T53" fmla="*/ 39 h 104"/>
                <a:gd name="T54" fmla="*/ 82 w 108"/>
                <a:gd name="T55" fmla="*/ 41 h 104"/>
                <a:gd name="T56" fmla="*/ 84 w 108"/>
                <a:gd name="T5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4">
                  <a:moveTo>
                    <a:pt x="78" y="9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64" y="1"/>
                    <a:pt x="45" y="0"/>
                    <a:pt x="30" y="9"/>
                  </a:cubicBezTo>
                  <a:cubicBezTo>
                    <a:pt x="8" y="22"/>
                    <a:pt x="0" y="51"/>
                    <a:pt x="13" y="74"/>
                  </a:cubicBezTo>
                  <a:cubicBezTo>
                    <a:pt x="17" y="81"/>
                    <a:pt x="23" y="86"/>
                    <a:pt x="29" y="90"/>
                  </a:cubicBezTo>
                  <a:cubicBezTo>
                    <a:pt x="29" y="91"/>
                    <a:pt x="30" y="91"/>
                    <a:pt x="31" y="91"/>
                  </a:cubicBezTo>
                  <a:cubicBezTo>
                    <a:pt x="53" y="104"/>
                    <a:pt x="82" y="97"/>
                    <a:pt x="95" y="74"/>
                  </a:cubicBezTo>
                  <a:cubicBezTo>
                    <a:pt x="108" y="51"/>
                    <a:pt x="101" y="22"/>
                    <a:pt x="78" y="9"/>
                  </a:cubicBezTo>
                  <a:close/>
                  <a:moveTo>
                    <a:pt x="84" y="46"/>
                  </a:moveTo>
                  <a:cubicBezTo>
                    <a:pt x="76" y="54"/>
                    <a:pt x="76" y="54"/>
                    <a:pt x="76" y="54"/>
                  </a:cubicBezTo>
                  <a:cubicBezTo>
                    <a:pt x="73" y="56"/>
                    <a:pt x="72" y="61"/>
                    <a:pt x="72" y="64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5" y="79"/>
                    <a:pt x="73" y="80"/>
                    <a:pt x="70" y="79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57" y="72"/>
                    <a:pt x="52" y="72"/>
                    <a:pt x="49" y="73"/>
                  </a:cubicBezTo>
                  <a:cubicBezTo>
                    <a:pt x="39" y="79"/>
                    <a:pt x="39" y="79"/>
                    <a:pt x="39" y="79"/>
                  </a:cubicBezTo>
                  <a:cubicBezTo>
                    <a:pt x="36" y="80"/>
                    <a:pt x="34" y="79"/>
                    <a:pt x="35" y="75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61"/>
                    <a:pt x="36" y="56"/>
                    <a:pt x="33" y="54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4"/>
                    <a:pt x="24" y="41"/>
                    <a:pt x="27" y="4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1" y="39"/>
                    <a:pt x="45" y="36"/>
                    <a:pt x="47" y="3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3" y="20"/>
                    <a:pt x="56" y="20"/>
                    <a:pt x="57" y="23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4" y="36"/>
                    <a:pt x="68" y="39"/>
                    <a:pt x="71" y="39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5" y="41"/>
                    <a:pt x="86" y="44"/>
                    <a:pt x="84" y="46"/>
                  </a:cubicBezTo>
                  <a:close/>
                </a:path>
              </a:pathLst>
            </a:custGeom>
            <a:solidFill>
              <a:srgbClr val="13253B"/>
            </a:solidFill>
            <a:ln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p:spPr>
          <p:txBody>
            <a:bodyPr lIns="45700" tIns="22850" rIns="45700" bIns="22850" anchor="ctr" anchorCtr="0">
              <a:noAutofit/>
            </a:bodyPr>
            <a:lstStyle/>
            <a:p>
              <a:pPr defTabSz="228600"/>
              <a:endParaRPr lang="en-AU" sz="12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FABCFECE-B6EF-1B22-972D-D111263248BF}"/>
              </a:ext>
            </a:extLst>
          </p:cNvPr>
          <p:cNvSpPr txBox="1"/>
          <p:nvPr/>
        </p:nvSpPr>
        <p:spPr>
          <a:xfrm>
            <a:off x="7190082" y="3954352"/>
            <a:ext cx="6639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F08200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VS</a:t>
            </a:r>
            <a:endParaRPr lang="zh-CN" altLang="en-US" sz="2400" b="1" i="1" dirty="0">
              <a:solidFill>
                <a:srgbClr val="F08200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957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44F0FE0-EC1F-58E1-63FD-0204DD604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931794"/>
              </p:ext>
            </p:extLst>
          </p:nvPr>
        </p:nvGraphicFramePr>
        <p:xfrm>
          <a:off x="1325788" y="0"/>
          <a:ext cx="10140951" cy="66544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8708">
                  <a:extLst>
                    <a:ext uri="{9D8B030D-6E8A-4147-A177-3AD203B41FA5}">
                      <a16:colId xmlns:a16="http://schemas.microsoft.com/office/drawing/2014/main" val="2382688145"/>
                    </a:ext>
                  </a:extLst>
                </a:gridCol>
                <a:gridCol w="2462893">
                  <a:extLst>
                    <a:ext uri="{9D8B030D-6E8A-4147-A177-3AD203B41FA5}">
                      <a16:colId xmlns:a16="http://schemas.microsoft.com/office/drawing/2014/main" val="3350620008"/>
                    </a:ext>
                  </a:extLst>
                </a:gridCol>
                <a:gridCol w="568325">
                  <a:extLst>
                    <a:ext uri="{9D8B030D-6E8A-4147-A177-3AD203B41FA5}">
                      <a16:colId xmlns:a16="http://schemas.microsoft.com/office/drawing/2014/main" val="951400636"/>
                    </a:ext>
                  </a:extLst>
                </a:gridCol>
                <a:gridCol w="1845800">
                  <a:extLst>
                    <a:ext uri="{9D8B030D-6E8A-4147-A177-3AD203B41FA5}">
                      <a16:colId xmlns:a16="http://schemas.microsoft.com/office/drawing/2014/main" val="469122725"/>
                    </a:ext>
                  </a:extLst>
                </a:gridCol>
                <a:gridCol w="3815225">
                  <a:extLst>
                    <a:ext uri="{9D8B030D-6E8A-4147-A177-3AD203B41FA5}">
                      <a16:colId xmlns:a16="http://schemas.microsoft.com/office/drawing/2014/main" val="4288804746"/>
                    </a:ext>
                  </a:extLst>
                </a:gridCol>
              </a:tblGrid>
              <a:tr h="215589"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13253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SDS1000X HD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1325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DHO1000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DHO1000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1325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074864"/>
                  </a:ext>
                </a:extLst>
              </a:tr>
              <a:tr h="26284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Main </a:t>
                      </a:r>
                      <a:r>
                        <a:rPr lang="en-US" altLang="zh-CN" sz="18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Specifications</a:t>
                      </a:r>
                      <a:endParaRPr lang="zh-CN" altLang="en-US" sz="180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>
                    <a:solidFill>
                      <a:srgbClr val="59667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675826"/>
                  </a:ext>
                </a:extLst>
              </a:tr>
              <a:tr h="1724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channels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2/4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2/4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2/4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8036254"/>
                  </a:ext>
                </a:extLst>
              </a:tr>
              <a:tr h="17247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bandwidth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100/200MHz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70/100/200MHz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70/100/200MHz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0211992"/>
                  </a:ext>
                </a:extLst>
              </a:tr>
              <a:tr h="50451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Vertical resolution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12-bit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12-bit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12-bit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4831502"/>
                  </a:ext>
                </a:extLst>
              </a:tr>
              <a:tr h="51741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Sample rate 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2GSa/s (single channel)</a:t>
                      </a:r>
                    </a:p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1GSa/s (half channels)</a:t>
                      </a:r>
                    </a:p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500MSa/s (all channels)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2GSa/s (single channel)</a:t>
                      </a:r>
                    </a:p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1GSa/s (half channels)</a:t>
                      </a:r>
                    </a:p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500MSa/s (all channels)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Single channel mode: 2GSa/s </a:t>
                      </a:r>
                      <a:endParaRPr lang="en-US" altLang="zh-CN" sz="1200" u="none" strike="noStrike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dual channel mode: 1GSa/s other modes: 500msa/s.</a:t>
                      </a:r>
                      <a:br>
                        <a:rPr 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br>
                        <a:rPr 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1450241"/>
                  </a:ext>
                </a:extLst>
              </a:tr>
              <a:tr h="34494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Memory depth</a:t>
                      </a: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100 Mpts (standard)</a:t>
                      </a:r>
                      <a:endParaRPr lang="en-US" altLang="zh-CN" sz="16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altLang="zh-CN" sz="16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50Mpts (standard) </a:t>
                      </a:r>
                    </a:p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100Mpts (optional)</a:t>
                      </a:r>
                      <a:endParaRPr lang="en-US" altLang="zh-CN" sz="16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50Mpts (standard) 100Mpts (optional)</a:t>
                      </a:r>
                      <a:b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91328492"/>
                  </a:ext>
                </a:extLst>
              </a:tr>
              <a:tr h="64688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Waveform capture rate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Normal mode</a:t>
                      </a:r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：</a:t>
                      </a:r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120,000 wfm/s</a:t>
                      </a:r>
                    </a:p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Sequence mode</a:t>
                      </a:r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：</a:t>
                      </a:r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500,000 wfm/s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Vector mode: 50,000 wfms/s</a:t>
                      </a:r>
                      <a:endParaRPr lang="en-US" altLang="zh-CN" sz="1200" u="none" strike="noStrike" dirty="0"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UltraAcquire </a:t>
                      </a:r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mode: 1,500,000 wfms/s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Vector mode: 50,000 wfms/s condensed time acquisition mode: 1,500,000 wfms/s</a:t>
                      </a:r>
                      <a:br>
                        <a:rPr lang="en-US" sz="1200" u="none" strike="noStrike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2570988"/>
                  </a:ext>
                </a:extLst>
              </a:tr>
              <a:tr h="1724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Noise floor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l-GR" sz="120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70 μVrms（200MHz)</a:t>
                      </a:r>
                      <a:endParaRPr lang="en-US" sz="16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NA</a:t>
                      </a:r>
                      <a:endParaRPr lang="en-US" sz="16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9867922"/>
                  </a:ext>
                </a:extLst>
              </a:tr>
              <a:tr h="26284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Other </a:t>
                      </a:r>
                      <a:r>
                        <a:rPr lang="en-US" altLang="zh-CN" sz="18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Specifications</a:t>
                      </a:r>
                      <a:endParaRPr lang="zh-CN" alt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>
                    <a:solidFill>
                      <a:srgbClr val="59667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886367"/>
                  </a:ext>
                </a:extLst>
              </a:tr>
              <a:tr h="30596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Vertical scale </a:t>
                      </a:r>
                    </a:p>
                    <a:p>
                      <a:pPr algn="ctr" fontAlgn="ctr"/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(probe 1X)</a:t>
                      </a:r>
                      <a:endParaRPr lang="zh-CN" alt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l-GR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 MΩ: 0.5 mV/div – 10 V/div</a:t>
                      </a:r>
                      <a:endParaRPr lang="en-US" sz="105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  <a:p>
                      <a:pPr algn="l" fontAlgn="ctr"/>
                      <a:r>
                        <a:rPr lang="el-GR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 Ω: 0.5 mV/div – 1 V/div</a:t>
                      </a:r>
                      <a:endParaRPr lang="el-GR" sz="14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 MΩ:500 μV/div~10 V/div</a:t>
                      </a:r>
                      <a:endParaRPr lang="el-GR" sz="14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/>
                </a:tc>
                <a:extLst>
                  <a:ext uri="{0D108BD9-81ED-4DB2-BD59-A6C34878D82A}">
                    <a16:rowId xmlns:a16="http://schemas.microsoft.com/office/drawing/2014/main" val="3787745282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Peak detect</a:t>
                      </a:r>
                      <a:endParaRPr lang="zh-CN" alt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</a:t>
                      </a:r>
                      <a:r>
                        <a:rPr lang="zh-CN" alt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ns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 ns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/>
                </a:tc>
                <a:extLst>
                  <a:ext uri="{0D108BD9-81ED-4DB2-BD59-A6C34878D82A}">
                    <a16:rowId xmlns:a16="http://schemas.microsoft.com/office/drawing/2014/main" val="2466840086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Skew (CH1~CH4)</a:t>
                      </a:r>
                      <a:endParaRPr lang="zh-CN" alt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&lt; 100 ps</a:t>
                      </a:r>
                      <a:endParaRPr lang="en-US" sz="14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≤2 ns</a:t>
                      </a:r>
                      <a:endParaRPr lang="en-US" sz="14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/>
                </a:tc>
                <a:extLst>
                  <a:ext uri="{0D108BD9-81ED-4DB2-BD59-A6C34878D82A}">
                    <a16:rowId xmlns:a16="http://schemas.microsoft.com/office/drawing/2014/main" val="1702189677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Time base accuracy</a:t>
                      </a:r>
                    </a:p>
                  </a:txBody>
                  <a:tcPr marL="4391" marR="4391" marT="4391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± 25ppm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±5 ppm ± 1 ppm/year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/>
                </a:tc>
                <a:extLst>
                  <a:ext uri="{0D108BD9-81ED-4DB2-BD59-A6C34878D82A}">
                    <a16:rowId xmlns:a16="http://schemas.microsoft.com/office/drawing/2014/main" val="984070404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DC gain accuracy</a:t>
                      </a:r>
                    </a:p>
                  </a:txBody>
                  <a:tcPr marL="4391" marR="4391" marT="4391" marB="0" anchor="ctr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0.5 mV/div ~ 4.95 mV/div: ± 1.5 %; 5 mV/div ~ 10 V/div: ± 0.5 %</a:t>
                      </a:r>
                      <a:endParaRPr lang="en-US" sz="14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± 2%</a:t>
                      </a:r>
                      <a:endParaRPr lang="en-US" sz="14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75368858"/>
                  </a:ext>
                </a:extLst>
              </a:tr>
              <a:tr h="12114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Offset range</a:t>
                      </a:r>
                      <a:br>
                        <a:rPr 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(probe 1X)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 MΩ: </a:t>
                      </a:r>
                    </a:p>
                    <a:p>
                      <a:pPr algn="l" fontAlgn="ctr"/>
                      <a:r>
                        <a:rPr lang="en-US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0.5 mV/div ~ 5 mV/div: ±1.6 V; </a:t>
                      </a:r>
                    </a:p>
                    <a:p>
                      <a:pPr algn="l" fontAlgn="ctr"/>
                      <a:r>
                        <a:rPr lang="en-US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5.1 mV/div ~ 10 mV/div: ±4 V;</a:t>
                      </a:r>
                    </a:p>
                    <a:p>
                      <a:pPr algn="l" fontAlgn="ctr"/>
                      <a:r>
                        <a:rPr lang="en-US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10.2 mV/div ~ 20 mV/div:±8 V; </a:t>
                      </a:r>
                    </a:p>
                    <a:p>
                      <a:pPr algn="l" fontAlgn="ctr"/>
                      <a:r>
                        <a:rPr lang="en-US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20.5 mV/div ~ 100 mV/div: ± 8 V；</a:t>
                      </a:r>
                    </a:p>
                    <a:p>
                      <a:pPr algn="l" fontAlgn="ctr"/>
                      <a:r>
                        <a:rPr lang="en-US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102 mV/div ~ 200 mV/div: ±80 V; </a:t>
                      </a:r>
                    </a:p>
                    <a:p>
                      <a:pPr algn="l" fontAlgn="ctr"/>
                      <a:r>
                        <a:rPr lang="en-US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205 mV/div ~ 1 V/div: ± 80 V; </a:t>
                      </a:r>
                    </a:p>
                    <a:p>
                      <a:pPr algn="l" fontAlgn="ctr"/>
                      <a:r>
                        <a:rPr lang="en-US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1.02 V/div ~ 10 V/div: ±400 V</a:t>
                      </a:r>
                    </a:p>
                  </a:txBody>
                  <a:tcPr marL="4391" marR="4391" marT="4391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 Ω:</a:t>
                      </a:r>
                    </a:p>
                    <a:p>
                      <a:pPr algn="l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0.5 mV/div ~ 5 mV/div: ±1.6V; </a:t>
                      </a:r>
                    </a:p>
                    <a:p>
                      <a:pPr algn="l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5.1 mV/div ~ 10 mV/div: ±4 V; </a:t>
                      </a:r>
                    </a:p>
                    <a:p>
                      <a:pPr algn="l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10.2 mV/div ~ 20 mV/div:±8 V; </a:t>
                      </a:r>
                    </a:p>
                    <a:p>
                      <a:pPr algn="l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20.5 mV/div ~ 10 0mV/div: ± 8 V</a:t>
                      </a:r>
                      <a:endParaRPr lang="en-US" sz="105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 Ω:</a:t>
                      </a:r>
                    </a:p>
                    <a:p>
                      <a:pPr algn="l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0.5 mV/div ~ 5 mV/div: ±1.6V; </a:t>
                      </a:r>
                    </a:p>
                    <a:p>
                      <a:pPr algn="l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5.1 mV/div ~ 10 mV/div: ±4 V; 10.2 mV/div ~ 20 mV/div:±8 V; 20.5 mV/div ~ 10 0mV/div: ± 8 V</a:t>
                      </a:r>
                      <a:endParaRPr lang="en-US" sz="14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1M</a:t>
                      </a:r>
                      <a:r>
                        <a:rPr 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Ω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：</a:t>
                      </a:r>
                      <a:endParaRPr lang="en-US" sz="1050" u="none" strike="noStrike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  <a:p>
                      <a:pPr algn="l" fontAlgn="ctr"/>
                      <a:r>
                        <a:rPr 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≤65 mV/div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：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± 1 V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；</a:t>
                      </a:r>
                      <a:endParaRPr lang="en-US" sz="1050" u="none" strike="noStrike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  <a:p>
                      <a:pPr algn="l" fontAlgn="ctr"/>
                      <a:r>
                        <a:rPr 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65 mV/div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~ </a:t>
                      </a:r>
                      <a:r>
                        <a:rPr 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270 mV/div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：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± 10 V 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；</a:t>
                      </a:r>
                      <a:endParaRPr lang="en-US" sz="1050" u="none" strike="noStrike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  <a:p>
                      <a:pPr algn="l" fontAlgn="ctr"/>
                      <a:r>
                        <a:rPr 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270 mV/div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~</a:t>
                      </a:r>
                      <a:r>
                        <a:rPr 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2.75 V/div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：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± 20 V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；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</a:t>
                      </a:r>
                      <a:endParaRPr lang="en-US" sz="1050" u="none" strike="noStrike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  <a:p>
                      <a:pPr algn="l" fontAlgn="ctr"/>
                      <a:r>
                        <a:rPr 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2.75 V/div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~</a:t>
                      </a:r>
                      <a:r>
                        <a:rPr 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 V/div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：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± 100 V </a:t>
                      </a:r>
                      <a:endParaRPr lang="en-US" sz="14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8640087"/>
                  </a:ext>
                </a:extLst>
              </a:tr>
              <a:tr h="38806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CH to CH</a:t>
                      </a:r>
                      <a:br>
                        <a:rPr 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r>
                        <a:rPr 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Isolation (@50Ω)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DC～Max BW： &gt;40dB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50" u="none" strike="noStrike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≥100:1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19909988"/>
                  </a:ext>
                </a:extLst>
              </a:tr>
              <a:tr h="30596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I/O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3*USB Host,</a:t>
                      </a:r>
                      <a:r>
                        <a:rPr lang="en-US" sz="1050" u="none" strike="noStrike" baseline="0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</a:t>
                      </a:r>
                      <a:r>
                        <a:rPr 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USB Device,</a:t>
                      </a:r>
                      <a:r>
                        <a:rPr lang="en-US" sz="1050" u="none" strike="noStrike" baseline="0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</a:t>
                      </a:r>
                      <a:r>
                        <a:rPr 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LAN, Pass/Fail, Trigger Out, SBUS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2*USB Host, USB Device , LAN, Pass/Fail, Trigger Out, 10 MHz IN/OUT, AUX OUT, EXT TRIG, HDMI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/>
                </a:tc>
                <a:extLst>
                  <a:ext uri="{0D108BD9-81ED-4DB2-BD59-A6C34878D82A}">
                    <a16:rowId xmlns:a16="http://schemas.microsoft.com/office/drawing/2014/main" val="3714059505"/>
                  </a:ext>
                </a:extLst>
              </a:tr>
              <a:tr h="2371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Display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10.1 inches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10.1 inches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391" marR="4391" marT="4391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342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455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8DC1F48-32D1-A6CF-CE31-20530003D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647442"/>
              </p:ext>
            </p:extLst>
          </p:nvPr>
        </p:nvGraphicFramePr>
        <p:xfrm>
          <a:off x="275771" y="63501"/>
          <a:ext cx="10906579" cy="6730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3517">
                  <a:extLst>
                    <a:ext uri="{9D8B030D-6E8A-4147-A177-3AD203B41FA5}">
                      <a16:colId xmlns:a16="http://schemas.microsoft.com/office/drawing/2014/main" val="722056730"/>
                    </a:ext>
                  </a:extLst>
                </a:gridCol>
                <a:gridCol w="1988623">
                  <a:extLst>
                    <a:ext uri="{9D8B030D-6E8A-4147-A177-3AD203B41FA5}">
                      <a16:colId xmlns:a16="http://schemas.microsoft.com/office/drawing/2014/main" val="3931883255"/>
                    </a:ext>
                  </a:extLst>
                </a:gridCol>
                <a:gridCol w="3843586">
                  <a:extLst>
                    <a:ext uri="{9D8B030D-6E8A-4147-A177-3AD203B41FA5}">
                      <a16:colId xmlns:a16="http://schemas.microsoft.com/office/drawing/2014/main" val="177349089"/>
                    </a:ext>
                  </a:extLst>
                </a:gridCol>
                <a:gridCol w="3950853">
                  <a:extLst>
                    <a:ext uri="{9D8B030D-6E8A-4147-A177-3AD203B41FA5}">
                      <a16:colId xmlns:a16="http://schemas.microsoft.com/office/drawing/2014/main" val="3838484040"/>
                    </a:ext>
                  </a:extLst>
                </a:gridCol>
              </a:tblGrid>
              <a:tr h="194214"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ctr">
                    <a:solidFill>
                      <a:srgbClr val="1325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SDS1000X HD</a:t>
                      </a:r>
                      <a:endParaRPr lang="zh-CN" alt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0" marR="0" marT="0" marB="0" anchor="b">
                    <a:solidFill>
                      <a:srgbClr val="1325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DHO1000</a:t>
                      </a:r>
                      <a:endParaRPr lang="zh-CN" altLang="en-US" dirty="0"/>
                    </a:p>
                  </a:txBody>
                  <a:tcPr marL="0" marR="0" marT="0" marB="0" anchor="b">
                    <a:solidFill>
                      <a:srgbClr val="1325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252550"/>
                  </a:ext>
                </a:extLst>
              </a:tr>
              <a:tr h="18489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Common functions</a:t>
                      </a:r>
                      <a:endParaRPr lang="zh-CN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>
                    <a:solidFill>
                      <a:srgbClr val="59667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>
                    <a:solidFill>
                      <a:srgbClr val="5966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42641"/>
                  </a:ext>
                </a:extLst>
              </a:tr>
              <a:tr h="15900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Search and navigat</a:t>
                      </a:r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Search mode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Edge, Slope, Pulse, Interval, Runt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Edge, pulse width</a:t>
                      </a: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2363635241"/>
                  </a:ext>
                </a:extLst>
              </a:tr>
              <a:tr h="22735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Navigat</a:t>
                      </a:r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</a:t>
                      </a:r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type</a:t>
                      </a:r>
                      <a:endParaRPr lang="zh-CN" altLang="en-US" dirty="0"/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Search Event, Time, History Frame</a:t>
                      </a:r>
                      <a:endParaRPr lang="zh-CN" altLang="zh-CN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Search Event, Time, History Frame</a:t>
                      </a:r>
                      <a:endParaRPr lang="zh-CN" altLang="zh-CN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2770211396"/>
                  </a:ext>
                </a:extLst>
              </a:tr>
              <a:tr h="15900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History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Up to  80,000 frames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Up to 500,000 frames</a:t>
                      </a:r>
                      <a:endParaRPr lang="zh-CN" altLang="en-US" dirty="0"/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1536407630"/>
                  </a:ext>
                </a:extLst>
              </a:tr>
              <a:tr h="15900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Digital Voltmeter 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not support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4</a:t>
                      </a:r>
                      <a:endParaRPr lang="zh-CN" altLang="en-US"/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866508153"/>
                  </a:ext>
                </a:extLst>
              </a:tr>
              <a:tr h="15900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Counter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7 digits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3~6 digits</a:t>
                      </a:r>
                      <a:endParaRPr lang="zh-CN" altLang="en-US" dirty="0"/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3759861693"/>
                  </a:ext>
                </a:extLst>
              </a:tr>
              <a:tr h="18489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Important function</a:t>
                      </a:r>
                      <a:r>
                        <a:rPr lang="en-US" altLang="zh-CN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</a:t>
                      </a:r>
                      <a:endParaRPr lang="zh-CN" altLang="en-US" sz="1400" u="none" strike="noStrike" kern="1200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>
                    <a:solidFill>
                      <a:srgbClr val="59667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>
                    <a:solidFill>
                      <a:srgbClr val="5966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269566"/>
                  </a:ext>
                </a:extLst>
              </a:tr>
              <a:tr h="46974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Trigger type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Edge, Slope, Pulse width, Window, Runt, Interval, Dropout, Pattern, Video, Qualified, Nth edge, Delay, Setup/Hold time,</a:t>
                      </a:r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I2C, SPI, RS232/UART, CAN, LIN</a:t>
                      </a:r>
                      <a:endParaRPr lang="zh-CN" altLang="en-US" sz="1200" dirty="0"/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Edge, pulse width, slope, video, pattern, duration, timeout, under-amplitude pulse, over-amplitude, delay, setup and hold, nth edge, I2C, SPI, RS232/UART, CAN, LIN.</a:t>
                      </a:r>
                      <a:endParaRPr lang="zh-CN" altLang="en-US" dirty="0"/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55779623"/>
                  </a:ext>
                </a:extLst>
              </a:tr>
              <a:tr h="3143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Serial decoding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Number of simultaneous decoding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4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4083684810"/>
                  </a:ext>
                </a:extLst>
              </a:tr>
              <a:tr h="1590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 configuration</a:t>
                      </a:r>
                      <a:endParaRPr lang="zh-CN" altLang="en-US" dirty="0"/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I2C, SPI, RS232/UART, CAN, LIN</a:t>
                      </a:r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, </a:t>
                      </a:r>
                      <a:r>
                        <a:rPr lang="en-US" altLang="zh-CN" sz="120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CAN FD, FlexRay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  <a:p>
                      <a:pPr algn="l"/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Parallel, RS232/UART, I2C, SPI, LIN, CAN</a:t>
                      </a: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887626890"/>
                  </a:ext>
                </a:extLst>
              </a:tr>
              <a:tr h="3712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Waveform measurement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Measurement type (vertical+horizontal+other)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66（19+17+30）</a:t>
                      </a:r>
                      <a:b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41（17+16+8）</a:t>
                      </a:r>
                      <a:b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endParaRPr lang="zh-CN" altLang="en-US" sz="1200" u="none" strike="noStrike" kern="120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2206897600"/>
                  </a:ext>
                </a:extLst>
              </a:tr>
              <a:tr h="31437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No. of Measurements at the same time</a:t>
                      </a: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5(M1 mode) /12(M2 mode)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14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1146180558"/>
                  </a:ext>
                </a:extLst>
              </a:tr>
              <a:tr h="31437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statistics</a:t>
                      </a:r>
                      <a:endParaRPr lang="zh-CN" altLang="en-US" dirty="0"/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Current, Mean, Min, Max, Stdev, Count, </a:t>
                      </a:r>
                      <a:r>
                        <a:rPr lang="en-US" altLang="zh-CN" sz="1200" u="none" strike="noStrike" kern="1200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Histogram, Trend, Track</a:t>
                      </a:r>
                      <a:endParaRPr lang="zh-CN" altLang="en-US" sz="1200" u="none" strike="noStrike" kern="1200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Current, Mean, Min, Max, Stdev, Count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4031330273"/>
                  </a:ext>
                </a:extLst>
              </a:tr>
              <a:tr h="19446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Math</a:t>
                      </a:r>
                      <a:endParaRPr lang="zh-CN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Trace</a:t>
                      </a:r>
                      <a:endParaRPr lang="zh-CN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615014467"/>
                  </a:ext>
                </a:extLst>
              </a:tr>
              <a:tr h="46974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Operation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FFT, +, -, x, ÷, ∫dt, d/dt, √, Identity, Negation, |x|, Sign, ex, 10x, ln, lg, Interpolation, Max hold, Min hold, ERES, Average, </a:t>
                      </a:r>
                      <a:r>
                        <a:rPr lang="en-US" altLang="zh-CN" sz="1200" u="none" strike="noStrike" kern="1200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Formula Editor</a:t>
                      </a: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A+B, A-B, A×B, A/B, FFT, A&amp;&amp;B, A||B, A^B, !A, Intg, Diff, Lg, Ln, Exp, Sqrt, Abs, AX+B, Low Pass, High Pass, Band Pass, Band Stop, and Trend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1619698622"/>
                  </a:ext>
                </a:extLst>
              </a:tr>
              <a:tr h="1944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FFT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2Mpts</a:t>
                      </a:r>
                      <a:endParaRPr lang="en-US" sz="16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1Mpts</a:t>
                      </a: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4141668161"/>
                  </a:ext>
                </a:extLst>
              </a:tr>
              <a:tr h="19446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Mask Test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support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support</a:t>
                      </a: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738337199"/>
                  </a:ext>
                </a:extLst>
              </a:tr>
              <a:tr h="19446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kern="1200" dirty="0">
                          <a:solidFill>
                            <a:srgbClr val="F18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Bode Plot</a:t>
                      </a:r>
                      <a:endParaRPr lang="zh-CN" altLang="en-US" sz="1200" u="none" strike="noStrike" kern="1200" dirty="0">
                        <a:solidFill>
                          <a:srgbClr val="F18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not support</a:t>
                      </a: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4208239271"/>
                  </a:ext>
                </a:extLst>
              </a:tr>
              <a:tr h="46974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Power Analysis (Option)</a:t>
                      </a:r>
                      <a:endParaRPr lang="zh-CN" altLang="en-US" sz="16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Power quality, Current Harmonics, Inrush current, Switching loss, Slew rate, Modulation, Output ripple, Turn on/turn off, Transient response, PSRR, Efficiency, SOA</a:t>
                      </a: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Power quality, output ripple</a:t>
                      </a: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523554577"/>
                  </a:ext>
                </a:extLst>
              </a:tr>
              <a:tr h="19446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Digital channel(optional)</a:t>
                      </a:r>
                      <a:endParaRPr lang="zh-CN" altLang="en-US" sz="12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support</a:t>
                      </a:r>
                      <a:endParaRPr lang="zh-CN" altLang="en-US" sz="16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not support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3920691507"/>
                  </a:ext>
                </a:extLst>
              </a:tr>
              <a:tr h="19446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Waveform generator(optional)</a:t>
                      </a:r>
                      <a:endParaRPr lang="zh-CN" altLang="en-US" sz="18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Sine, Square, Ramp, Pulse, DC, Noise, 45 Arbitrary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not support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4275" marR="4275" marT="4275" marB="0" anchor="ctr"/>
                </a:tc>
                <a:extLst>
                  <a:ext uri="{0D108BD9-81ED-4DB2-BD59-A6C34878D82A}">
                    <a16:rowId xmlns:a16="http://schemas.microsoft.com/office/drawing/2014/main" val="1047575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35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671E8DE-80C9-96F6-B2C4-95992EA37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409779"/>
              </p:ext>
            </p:extLst>
          </p:nvPr>
        </p:nvGraphicFramePr>
        <p:xfrm>
          <a:off x="1525329" y="1467640"/>
          <a:ext cx="9434593" cy="4314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1501">
                  <a:extLst>
                    <a:ext uri="{9D8B030D-6E8A-4147-A177-3AD203B41FA5}">
                      <a16:colId xmlns:a16="http://schemas.microsoft.com/office/drawing/2014/main" val="2254840098"/>
                    </a:ext>
                  </a:extLst>
                </a:gridCol>
                <a:gridCol w="3069587">
                  <a:extLst>
                    <a:ext uri="{9D8B030D-6E8A-4147-A177-3AD203B41FA5}">
                      <a16:colId xmlns:a16="http://schemas.microsoft.com/office/drawing/2014/main" val="626646016"/>
                    </a:ext>
                  </a:extLst>
                </a:gridCol>
                <a:gridCol w="1559459">
                  <a:extLst>
                    <a:ext uri="{9D8B030D-6E8A-4147-A177-3AD203B41FA5}">
                      <a16:colId xmlns:a16="http://schemas.microsoft.com/office/drawing/2014/main" val="2152975648"/>
                    </a:ext>
                  </a:extLst>
                </a:gridCol>
                <a:gridCol w="3294046">
                  <a:extLst>
                    <a:ext uri="{9D8B030D-6E8A-4147-A177-3AD203B41FA5}">
                      <a16:colId xmlns:a16="http://schemas.microsoft.com/office/drawing/2014/main" val="218558523"/>
                    </a:ext>
                  </a:extLst>
                </a:gridCol>
              </a:tblGrid>
              <a:tr h="77417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SDS1000X HD</a:t>
                      </a:r>
                      <a:endParaRPr lang="zh-CN" altLang="en-US" sz="32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13253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SDS1000X HD</a:t>
                      </a:r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13253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13253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1325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365932"/>
                  </a:ext>
                </a:extLst>
              </a:tr>
              <a:tr h="31901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Key Specifications </a:t>
                      </a:r>
                      <a:endParaRPr lang="zh-CN" altLang="en-US" sz="1400" u="none" strike="noStrike" kern="1200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13253B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Other </a:t>
                      </a:r>
                      <a:r>
                        <a:rPr lang="en-US" altLang="zh-CN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Specifications </a:t>
                      </a:r>
                      <a:endParaRPr lang="zh-CN" altLang="en-US" sz="1400" u="none" strike="noStrike" kern="1200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13253B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888095"/>
                  </a:ext>
                </a:extLst>
              </a:tr>
              <a:tr h="59801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channels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2/4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Vertical scale </a:t>
                      </a:r>
                    </a:p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(probe 1X)</a:t>
                      </a:r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 MΩ: 0.5 mV/div – 10 V/div</a:t>
                      </a:r>
                    </a:p>
                    <a:p>
                      <a:pPr algn="l" fontAlgn="ctr"/>
                      <a:r>
                        <a:rPr lang="el-GR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 Ω: 0.5 mV/div – 1 V/div</a:t>
                      </a:r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181270135"/>
                  </a:ext>
                </a:extLst>
              </a:tr>
              <a:tr h="50917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bandwidth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100/200MHz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dynamic range</a:t>
                      </a: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≥ 35 dBc</a:t>
                      </a:r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2014663840"/>
                  </a:ext>
                </a:extLst>
              </a:tr>
              <a:tr h="34667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Vertical resolution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12-bit</a:t>
                      </a:r>
                      <a:endParaRPr lang="zh-CN" altLang="en-US" sz="16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Peak detect</a:t>
                      </a:r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</a:t>
                      </a:r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ns</a:t>
                      </a: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751127815"/>
                  </a:ext>
                </a:extLst>
              </a:tr>
              <a:tr h="5240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Sample rate </a:t>
                      </a:r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 GSa/s (single channel)</a:t>
                      </a:r>
                    </a:p>
                    <a:p>
                      <a:pPr algn="l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 GSa/s (half channels)</a:t>
                      </a:r>
                    </a:p>
                    <a:p>
                      <a:pPr algn="l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500 MSa/s (all channels)</a:t>
                      </a:r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Skew (CH1~CH4)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&lt; 100 ps</a:t>
                      </a:r>
                      <a:endParaRPr lang="zh-CN" altLang="en-US" sz="16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930095182"/>
                  </a:ext>
                </a:extLst>
              </a:tr>
              <a:tr h="3813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Memory depth</a:t>
                      </a: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100 Mpts /</a:t>
                      </a: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ch</a:t>
                      </a:r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Display</a:t>
                      </a:r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10.1’’ TFT LCD with capacitive touch screen</a:t>
                      </a:r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4134606300"/>
                  </a:ext>
                </a:extLst>
              </a:tr>
              <a:tr h="48398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Waveform capture rate</a:t>
                      </a: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Normal mode</a:t>
                      </a:r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：</a:t>
                      </a: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up to 120,000 wfm/s</a:t>
                      </a:r>
                    </a:p>
                    <a:p>
                      <a:pPr algn="l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Sequence mode</a:t>
                      </a:r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：</a:t>
                      </a:r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up to 500,000 wfm/s</a:t>
                      </a:r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weight</a:t>
                      </a: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Net Weight 4.1 kg, Gross Weight 5.6 kg</a:t>
                      </a:r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879918406"/>
                  </a:ext>
                </a:extLst>
              </a:tr>
              <a:tr h="3785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Noise floor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10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70 μVrms </a:t>
                      </a:r>
                      <a:r>
                        <a:rPr lang="en-US" sz="110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（200MHz)</a:t>
                      </a:r>
                      <a:endParaRPr lang="zh-CN" altLang="en-US" sz="16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Dimensions</a:t>
                      </a:r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L× H× W = 317.2 mm × 236.0 mm × 149.0 mm</a:t>
                      </a:r>
                    </a:p>
                    <a:p>
                      <a:pPr algn="l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(including knobs and supporting legs)</a:t>
                      </a:r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3756608637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86B82858-EBE2-A56D-47AC-B9D0C44D9824}"/>
              </a:ext>
            </a:extLst>
          </p:cNvPr>
          <p:cNvSpPr txBox="1"/>
          <p:nvPr/>
        </p:nvSpPr>
        <p:spPr>
          <a:xfrm>
            <a:off x="322262" y="282992"/>
            <a:ext cx="3389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Specifications </a:t>
            </a:r>
            <a:endParaRPr lang="zh-CN" altLang="en-US" sz="3600" dirty="0">
              <a:solidFill>
                <a:srgbClr val="13253B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EAB557-6743-AC7B-DC8A-F5F5DE8906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855" y="606158"/>
            <a:ext cx="2180047" cy="145367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7A1AA7E-5FC3-2065-B484-31A393E07D9C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054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8">
            <a:extLst>
              <a:ext uri="{FF2B5EF4-FFF2-40B4-BE49-F238E27FC236}">
                <a16:creationId xmlns:a16="http://schemas.microsoft.com/office/drawing/2014/main" id="{66846024-BE43-1239-E989-1D0CFAE37E3B}"/>
              </a:ext>
            </a:extLst>
          </p:cNvPr>
          <p:cNvSpPr/>
          <p:nvPr/>
        </p:nvSpPr>
        <p:spPr>
          <a:xfrm>
            <a:off x="1588" y="3790339"/>
            <a:ext cx="12188825" cy="3067663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>
                  <a:lumMod val="50000"/>
                </a:srgbClr>
              </a:solidFill>
              <a:latin typeface="Calibri" panose="020F0502020204030204"/>
            </a:endParaRPr>
          </a:p>
        </p:txBody>
      </p:sp>
      <p:cxnSp>
        <p:nvCxnSpPr>
          <p:cNvPr id="4" name="Gerader Verbinder 35">
            <a:extLst>
              <a:ext uri="{FF2B5EF4-FFF2-40B4-BE49-F238E27FC236}">
                <a16:creationId xmlns:a16="http://schemas.microsoft.com/office/drawing/2014/main" id="{3CC21C43-6F2B-3E97-43FD-21809B1486C0}"/>
              </a:ext>
            </a:extLst>
          </p:cNvPr>
          <p:cNvCxnSpPr/>
          <p:nvPr/>
        </p:nvCxnSpPr>
        <p:spPr>
          <a:xfrm flipH="1">
            <a:off x="1590" y="3790338"/>
            <a:ext cx="121888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hape 4073">
            <a:extLst>
              <a:ext uri="{FF2B5EF4-FFF2-40B4-BE49-F238E27FC236}">
                <a16:creationId xmlns:a16="http://schemas.microsoft.com/office/drawing/2014/main" id="{3873CE07-4F6B-F13D-7128-01F163040C33}"/>
              </a:ext>
            </a:extLst>
          </p:cNvPr>
          <p:cNvSpPr/>
          <p:nvPr/>
        </p:nvSpPr>
        <p:spPr>
          <a:xfrm>
            <a:off x="8894837" y="5065977"/>
            <a:ext cx="233816" cy="25000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5403" y="112293"/>
                </a:moveTo>
                <a:lnTo>
                  <a:pt x="75403" y="112293"/>
                </a:lnTo>
                <a:cubicBezTo>
                  <a:pt x="75403" y="114770"/>
                  <a:pt x="78044" y="117247"/>
                  <a:pt x="80684" y="117247"/>
                </a:cubicBezTo>
                <a:cubicBezTo>
                  <a:pt x="109144" y="119724"/>
                  <a:pt x="109144" y="119724"/>
                  <a:pt x="109144" y="119724"/>
                </a:cubicBezTo>
                <a:cubicBezTo>
                  <a:pt x="112078" y="119724"/>
                  <a:pt x="112078" y="117247"/>
                  <a:pt x="114718" y="114770"/>
                </a:cubicBezTo>
                <a:cubicBezTo>
                  <a:pt x="114718" y="92752"/>
                  <a:pt x="114718" y="92752"/>
                  <a:pt x="114718" y="92752"/>
                </a:cubicBezTo>
                <a:cubicBezTo>
                  <a:pt x="78044" y="90275"/>
                  <a:pt x="78044" y="90275"/>
                  <a:pt x="78044" y="90275"/>
                </a:cubicBezTo>
                <a:lnTo>
                  <a:pt x="75403" y="112293"/>
                </a:lnTo>
                <a:close/>
                <a:moveTo>
                  <a:pt x="5281" y="92752"/>
                </a:moveTo>
                <a:lnTo>
                  <a:pt x="5281" y="92752"/>
                </a:lnTo>
                <a:cubicBezTo>
                  <a:pt x="5281" y="114770"/>
                  <a:pt x="5281" y="114770"/>
                  <a:pt x="5281" y="114770"/>
                </a:cubicBezTo>
                <a:cubicBezTo>
                  <a:pt x="5281" y="117247"/>
                  <a:pt x="7921" y="119724"/>
                  <a:pt x="10268" y="119724"/>
                </a:cubicBezTo>
                <a:cubicBezTo>
                  <a:pt x="39022" y="117247"/>
                  <a:pt x="39022" y="117247"/>
                  <a:pt x="39022" y="117247"/>
                </a:cubicBezTo>
                <a:cubicBezTo>
                  <a:pt x="41662" y="117247"/>
                  <a:pt x="44303" y="114770"/>
                  <a:pt x="44303" y="112293"/>
                </a:cubicBezTo>
                <a:cubicBezTo>
                  <a:pt x="41662" y="90275"/>
                  <a:pt x="41662" y="90275"/>
                  <a:pt x="41662" y="90275"/>
                </a:cubicBezTo>
                <a:lnTo>
                  <a:pt x="5281" y="92752"/>
                </a:lnTo>
                <a:close/>
                <a:moveTo>
                  <a:pt x="0" y="56422"/>
                </a:moveTo>
                <a:lnTo>
                  <a:pt x="0" y="56422"/>
                </a:lnTo>
                <a:cubicBezTo>
                  <a:pt x="2640" y="80642"/>
                  <a:pt x="2640" y="80642"/>
                  <a:pt x="2640" y="80642"/>
                </a:cubicBezTo>
                <a:cubicBezTo>
                  <a:pt x="39022" y="75688"/>
                  <a:pt x="39022" y="75688"/>
                  <a:pt x="39022" y="75688"/>
                </a:cubicBezTo>
                <a:cubicBezTo>
                  <a:pt x="39022" y="53944"/>
                  <a:pt x="39022" y="53944"/>
                  <a:pt x="39022" y="53944"/>
                </a:cubicBezTo>
                <a:lnTo>
                  <a:pt x="39022" y="51467"/>
                </a:lnTo>
                <a:cubicBezTo>
                  <a:pt x="39022" y="41834"/>
                  <a:pt x="46943" y="31926"/>
                  <a:pt x="59853" y="31926"/>
                </a:cubicBezTo>
                <a:cubicBezTo>
                  <a:pt x="72762" y="31926"/>
                  <a:pt x="80684" y="41834"/>
                  <a:pt x="80684" y="51467"/>
                </a:cubicBezTo>
                <a:lnTo>
                  <a:pt x="80684" y="53944"/>
                </a:lnTo>
                <a:cubicBezTo>
                  <a:pt x="78044" y="75688"/>
                  <a:pt x="78044" y="75688"/>
                  <a:pt x="78044" y="75688"/>
                </a:cubicBezTo>
                <a:cubicBezTo>
                  <a:pt x="117066" y="80642"/>
                  <a:pt x="117066" y="80642"/>
                  <a:pt x="117066" y="80642"/>
                </a:cubicBezTo>
                <a:cubicBezTo>
                  <a:pt x="119706" y="56422"/>
                  <a:pt x="119706" y="56422"/>
                  <a:pt x="119706" y="56422"/>
                </a:cubicBezTo>
                <a:cubicBezTo>
                  <a:pt x="119706" y="53944"/>
                  <a:pt x="119706" y="53944"/>
                  <a:pt x="119706" y="51467"/>
                </a:cubicBezTo>
                <a:cubicBezTo>
                  <a:pt x="119706" y="22018"/>
                  <a:pt x="93594" y="0"/>
                  <a:pt x="59853" y="0"/>
                </a:cubicBezTo>
                <a:cubicBezTo>
                  <a:pt x="25819" y="0"/>
                  <a:pt x="0" y="22018"/>
                  <a:pt x="0" y="51467"/>
                </a:cubicBezTo>
                <a:cubicBezTo>
                  <a:pt x="0" y="53944"/>
                  <a:pt x="0" y="53944"/>
                  <a:pt x="0" y="564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dirty="0">
              <a:solidFill>
                <a:srgbClr val="F9F9F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Shape 4066">
            <a:extLst>
              <a:ext uri="{FF2B5EF4-FFF2-40B4-BE49-F238E27FC236}">
                <a16:creationId xmlns:a16="http://schemas.microsoft.com/office/drawing/2014/main" id="{8341F6C9-4421-5162-8F7D-B72F055E7F1A}"/>
              </a:ext>
            </a:extLst>
          </p:cNvPr>
          <p:cNvSpPr/>
          <p:nvPr/>
        </p:nvSpPr>
        <p:spPr>
          <a:xfrm>
            <a:off x="5088015" y="5110191"/>
            <a:ext cx="264049" cy="21371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324" y="2895"/>
                </a:moveTo>
                <a:lnTo>
                  <a:pt x="115324" y="2895"/>
                </a:lnTo>
                <a:cubicBezTo>
                  <a:pt x="112727" y="2895"/>
                  <a:pt x="4675" y="51474"/>
                  <a:pt x="2337" y="51474"/>
                </a:cubicBezTo>
                <a:cubicBezTo>
                  <a:pt x="0" y="51474"/>
                  <a:pt x="0" y="54369"/>
                  <a:pt x="2337" y="54369"/>
                </a:cubicBezTo>
                <a:cubicBezTo>
                  <a:pt x="4675" y="56943"/>
                  <a:pt x="25454" y="68525"/>
                  <a:pt x="25454" y="68525"/>
                </a:cubicBezTo>
                <a:lnTo>
                  <a:pt x="25454" y="68525"/>
                </a:lnTo>
                <a:cubicBezTo>
                  <a:pt x="41558" y="73994"/>
                  <a:pt x="41558" y="73994"/>
                  <a:pt x="41558" y="73994"/>
                </a:cubicBezTo>
                <a:cubicBezTo>
                  <a:pt x="41558" y="73994"/>
                  <a:pt x="110389" y="11260"/>
                  <a:pt x="112727" y="11260"/>
                </a:cubicBezTo>
                <a:cubicBezTo>
                  <a:pt x="112727" y="8364"/>
                  <a:pt x="112727" y="11260"/>
                  <a:pt x="112727" y="11260"/>
                </a:cubicBezTo>
                <a:lnTo>
                  <a:pt x="62337" y="79785"/>
                </a:lnTo>
                <a:lnTo>
                  <a:pt x="62337" y="79785"/>
                </a:lnTo>
                <a:cubicBezTo>
                  <a:pt x="59999" y="82680"/>
                  <a:pt x="59999" y="82680"/>
                  <a:pt x="59999" y="82680"/>
                </a:cubicBezTo>
                <a:cubicBezTo>
                  <a:pt x="62337" y="85576"/>
                  <a:pt x="62337" y="85576"/>
                  <a:pt x="62337" y="85576"/>
                </a:cubicBezTo>
                <a:lnTo>
                  <a:pt x="62337" y="85576"/>
                </a:lnTo>
                <a:cubicBezTo>
                  <a:pt x="62337" y="85576"/>
                  <a:pt x="94285" y="105522"/>
                  <a:pt x="94285" y="108418"/>
                </a:cubicBezTo>
                <a:cubicBezTo>
                  <a:pt x="96623" y="108418"/>
                  <a:pt x="98961" y="108418"/>
                  <a:pt x="101298" y="105522"/>
                </a:cubicBezTo>
                <a:cubicBezTo>
                  <a:pt x="101298" y="102627"/>
                  <a:pt x="119740" y="8364"/>
                  <a:pt x="119740" y="5790"/>
                </a:cubicBezTo>
                <a:cubicBezTo>
                  <a:pt x="119740" y="2895"/>
                  <a:pt x="117662" y="0"/>
                  <a:pt x="115324" y="2895"/>
                </a:cubicBezTo>
                <a:close/>
                <a:moveTo>
                  <a:pt x="41558" y="116782"/>
                </a:moveTo>
                <a:lnTo>
                  <a:pt x="41558" y="116782"/>
                </a:lnTo>
                <a:cubicBezTo>
                  <a:pt x="41558" y="119678"/>
                  <a:pt x="41558" y="119678"/>
                  <a:pt x="43896" y="119678"/>
                </a:cubicBezTo>
                <a:cubicBezTo>
                  <a:pt x="43896" y="116782"/>
                  <a:pt x="62337" y="99731"/>
                  <a:pt x="62337" y="99731"/>
                </a:cubicBezTo>
                <a:cubicBezTo>
                  <a:pt x="41558" y="85576"/>
                  <a:pt x="41558" y="85576"/>
                  <a:pt x="41558" y="85576"/>
                </a:cubicBezTo>
                <a:lnTo>
                  <a:pt x="41558" y="11678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dirty="0">
              <a:solidFill>
                <a:srgbClr val="F9F9F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Ellipse 38">
            <a:extLst>
              <a:ext uri="{FF2B5EF4-FFF2-40B4-BE49-F238E27FC236}">
                <a16:creationId xmlns:a16="http://schemas.microsoft.com/office/drawing/2014/main" id="{3DD13AD2-4F50-DF4E-C6E4-88F588632411}"/>
              </a:ext>
            </a:extLst>
          </p:cNvPr>
          <p:cNvSpPr/>
          <p:nvPr/>
        </p:nvSpPr>
        <p:spPr>
          <a:xfrm>
            <a:off x="4981517" y="4952986"/>
            <a:ext cx="501094" cy="5010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/>
              </a:solidFill>
              <a:latin typeface="Calibri" panose="020F0502020204030204"/>
            </a:endParaRPr>
          </a:p>
        </p:txBody>
      </p:sp>
      <p:sp>
        <p:nvSpPr>
          <p:cNvPr id="8" name="Ellipse 39">
            <a:extLst>
              <a:ext uri="{FF2B5EF4-FFF2-40B4-BE49-F238E27FC236}">
                <a16:creationId xmlns:a16="http://schemas.microsoft.com/office/drawing/2014/main" id="{57B30F87-485F-0B3A-AB69-55F0589E3E09}"/>
              </a:ext>
            </a:extLst>
          </p:cNvPr>
          <p:cNvSpPr/>
          <p:nvPr/>
        </p:nvSpPr>
        <p:spPr>
          <a:xfrm>
            <a:off x="8751867" y="4951137"/>
            <a:ext cx="501094" cy="5010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/>
              </a:solidFill>
              <a:latin typeface="Calibri" panose="020F0502020204030204"/>
            </a:endParaRP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925910CF-3AB8-64A4-E449-A09B6EB2D933}"/>
              </a:ext>
            </a:extLst>
          </p:cNvPr>
          <p:cNvSpPr txBox="1"/>
          <p:nvPr/>
        </p:nvSpPr>
        <p:spPr>
          <a:xfrm>
            <a:off x="5611454" y="4971721"/>
            <a:ext cx="23824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zh-CN" altLang="en-US" sz="1125" dirty="0">
                <a:solidFill>
                  <a:srgbClr val="F9F9F9"/>
                </a:solidFill>
                <a:latin typeface="Calibri Light" panose="020F0302020204030204" pitchFamily="34" charset="0"/>
              </a:rPr>
              <a:t>Company address</a:t>
            </a:r>
            <a:endParaRPr lang="de-DE" sz="1500" dirty="0">
              <a:solidFill>
                <a:srgbClr val="F9F9F9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feld 41">
            <a:extLst>
              <a:ext uri="{FF2B5EF4-FFF2-40B4-BE49-F238E27FC236}">
                <a16:creationId xmlns:a16="http://schemas.microsoft.com/office/drawing/2014/main" id="{B15404BF-DF24-0CFC-B9C0-64A87DC36AFE}"/>
              </a:ext>
            </a:extLst>
          </p:cNvPr>
          <p:cNvSpPr txBox="1"/>
          <p:nvPr/>
        </p:nvSpPr>
        <p:spPr>
          <a:xfrm>
            <a:off x="5626201" y="5207383"/>
            <a:ext cx="24965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zh-CN" altLang="en-US" sz="675" dirty="0">
                <a:solidFill>
                  <a:srgbClr val="F9F9F9"/>
                </a:solidFill>
                <a:latin typeface="Century Gothic" panose="020B0502020202020204" pitchFamily="34" charset="0"/>
              </a:rPr>
              <a:t>Building 4-5, Antongda Industrial Park, Zone 68, Baoan District, Shenzhen City</a:t>
            </a:r>
            <a:endParaRPr lang="de-DE" sz="900" dirty="0">
              <a:solidFill>
                <a:srgbClr val="F9F9F9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hape 4087">
            <a:extLst>
              <a:ext uri="{FF2B5EF4-FFF2-40B4-BE49-F238E27FC236}">
                <a16:creationId xmlns:a16="http://schemas.microsoft.com/office/drawing/2014/main" id="{80BE618B-B6BE-A5D5-2A38-42BF60E337B2}"/>
              </a:ext>
            </a:extLst>
          </p:cNvPr>
          <p:cNvSpPr/>
          <p:nvPr/>
        </p:nvSpPr>
        <p:spPr>
          <a:xfrm>
            <a:off x="1399103" y="5097221"/>
            <a:ext cx="253972" cy="2540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918" y="107865"/>
                </a:moveTo>
                <a:lnTo>
                  <a:pt x="18918" y="107865"/>
                </a:lnTo>
                <a:cubicBezTo>
                  <a:pt x="18918" y="114876"/>
                  <a:pt x="26486" y="119730"/>
                  <a:pt x="33513" y="119730"/>
                </a:cubicBezTo>
                <a:cubicBezTo>
                  <a:pt x="40810" y="119730"/>
                  <a:pt x="45405" y="114876"/>
                  <a:pt x="45405" y="107865"/>
                </a:cubicBezTo>
                <a:cubicBezTo>
                  <a:pt x="45405" y="100584"/>
                  <a:pt x="40810" y="93303"/>
                  <a:pt x="33513" y="93303"/>
                </a:cubicBezTo>
                <a:cubicBezTo>
                  <a:pt x="26486" y="93303"/>
                  <a:pt x="18918" y="100584"/>
                  <a:pt x="18918" y="107865"/>
                </a:cubicBezTo>
                <a:close/>
                <a:moveTo>
                  <a:pt x="86216" y="107865"/>
                </a:moveTo>
                <a:lnTo>
                  <a:pt x="86216" y="107865"/>
                </a:lnTo>
                <a:cubicBezTo>
                  <a:pt x="86216" y="114876"/>
                  <a:pt x="93243" y="119730"/>
                  <a:pt x="100540" y="119730"/>
                </a:cubicBezTo>
                <a:cubicBezTo>
                  <a:pt x="107837" y="119730"/>
                  <a:pt x="112702" y="114876"/>
                  <a:pt x="112702" y="107865"/>
                </a:cubicBezTo>
                <a:cubicBezTo>
                  <a:pt x="112702" y="100584"/>
                  <a:pt x="107837" y="93303"/>
                  <a:pt x="100540" y="93303"/>
                </a:cubicBezTo>
                <a:cubicBezTo>
                  <a:pt x="93243" y="93303"/>
                  <a:pt x="86216" y="100584"/>
                  <a:pt x="86216" y="107865"/>
                </a:cubicBezTo>
                <a:close/>
                <a:moveTo>
                  <a:pt x="42972" y="76584"/>
                </a:moveTo>
                <a:lnTo>
                  <a:pt x="42972" y="76584"/>
                </a:lnTo>
                <a:cubicBezTo>
                  <a:pt x="117297" y="55011"/>
                  <a:pt x="117297" y="55011"/>
                  <a:pt x="117297" y="55011"/>
                </a:cubicBezTo>
                <a:cubicBezTo>
                  <a:pt x="119729" y="55011"/>
                  <a:pt x="119729" y="52584"/>
                  <a:pt x="119729" y="50426"/>
                </a:cubicBezTo>
                <a:cubicBezTo>
                  <a:pt x="119729" y="14561"/>
                  <a:pt x="119729" y="14561"/>
                  <a:pt x="119729" y="14561"/>
                </a:cubicBezTo>
                <a:cubicBezTo>
                  <a:pt x="26486" y="14561"/>
                  <a:pt x="26486" y="14561"/>
                  <a:pt x="26486" y="14561"/>
                </a:cubicBezTo>
                <a:cubicBezTo>
                  <a:pt x="26486" y="2696"/>
                  <a:pt x="26486" y="2696"/>
                  <a:pt x="26486" y="2696"/>
                </a:cubicBezTo>
                <a:lnTo>
                  <a:pt x="24054" y="0"/>
                </a:lnTo>
                <a:cubicBezTo>
                  <a:pt x="2432" y="0"/>
                  <a:pt x="2432" y="0"/>
                  <a:pt x="2432" y="0"/>
                </a:cubicBezTo>
                <a:cubicBezTo>
                  <a:pt x="0" y="0"/>
                  <a:pt x="0" y="2696"/>
                  <a:pt x="0" y="2696"/>
                </a:cubicBezTo>
                <a:cubicBezTo>
                  <a:pt x="0" y="14561"/>
                  <a:pt x="0" y="14561"/>
                  <a:pt x="0" y="14561"/>
                </a:cubicBezTo>
                <a:cubicBezTo>
                  <a:pt x="12162" y="14561"/>
                  <a:pt x="12162" y="14561"/>
                  <a:pt x="12162" y="14561"/>
                </a:cubicBezTo>
                <a:cubicBezTo>
                  <a:pt x="26486" y="74157"/>
                  <a:pt x="26486" y="74157"/>
                  <a:pt x="26486" y="74157"/>
                </a:cubicBezTo>
                <a:cubicBezTo>
                  <a:pt x="26486" y="81438"/>
                  <a:pt x="26486" y="81438"/>
                  <a:pt x="26486" y="81438"/>
                </a:cubicBezTo>
                <a:cubicBezTo>
                  <a:pt x="26486" y="91146"/>
                  <a:pt x="26486" y="91146"/>
                  <a:pt x="26486" y="91146"/>
                </a:cubicBezTo>
                <a:cubicBezTo>
                  <a:pt x="26486" y="93303"/>
                  <a:pt x="28648" y="93303"/>
                  <a:pt x="28648" y="93303"/>
                </a:cubicBezTo>
                <a:cubicBezTo>
                  <a:pt x="33513" y="93303"/>
                  <a:pt x="33513" y="93303"/>
                  <a:pt x="33513" y="93303"/>
                </a:cubicBezTo>
                <a:cubicBezTo>
                  <a:pt x="100540" y="93303"/>
                  <a:pt x="100540" y="93303"/>
                  <a:pt x="100540" y="93303"/>
                </a:cubicBezTo>
                <a:cubicBezTo>
                  <a:pt x="117297" y="93303"/>
                  <a:pt x="117297" y="93303"/>
                  <a:pt x="117297" y="93303"/>
                </a:cubicBezTo>
                <a:cubicBezTo>
                  <a:pt x="119729" y="93303"/>
                  <a:pt x="119729" y="93303"/>
                  <a:pt x="119729" y="91146"/>
                </a:cubicBezTo>
                <a:cubicBezTo>
                  <a:pt x="119729" y="81438"/>
                  <a:pt x="119729" y="81438"/>
                  <a:pt x="119729" y="81438"/>
                </a:cubicBezTo>
                <a:cubicBezTo>
                  <a:pt x="45405" y="81438"/>
                  <a:pt x="45405" y="81438"/>
                  <a:pt x="45405" y="81438"/>
                </a:cubicBezTo>
                <a:cubicBezTo>
                  <a:pt x="35945" y="81438"/>
                  <a:pt x="35945" y="76584"/>
                  <a:pt x="42972" y="7658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dirty="0">
              <a:solidFill>
                <a:srgbClr val="F9F9F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Ellipse 45">
            <a:extLst>
              <a:ext uri="{FF2B5EF4-FFF2-40B4-BE49-F238E27FC236}">
                <a16:creationId xmlns:a16="http://schemas.microsoft.com/office/drawing/2014/main" id="{C7CAA29A-02EA-3BD0-8E0D-A5B056EB1423}"/>
              </a:ext>
            </a:extLst>
          </p:cNvPr>
          <p:cNvSpPr/>
          <p:nvPr/>
        </p:nvSpPr>
        <p:spPr>
          <a:xfrm>
            <a:off x="1279852" y="4960316"/>
            <a:ext cx="501094" cy="5010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/>
              </a:solidFill>
              <a:latin typeface="Calibri" panose="020F0502020204030204"/>
            </a:endParaRPr>
          </a:p>
        </p:txBody>
      </p:sp>
      <p:sp>
        <p:nvSpPr>
          <p:cNvPr id="13" name="Textfeld 46">
            <a:extLst>
              <a:ext uri="{FF2B5EF4-FFF2-40B4-BE49-F238E27FC236}">
                <a16:creationId xmlns:a16="http://schemas.microsoft.com/office/drawing/2014/main" id="{F2C8B0DA-4AD6-D8F0-BEA1-9C869DB71F96}"/>
              </a:ext>
            </a:extLst>
          </p:cNvPr>
          <p:cNvSpPr txBox="1"/>
          <p:nvPr/>
        </p:nvSpPr>
        <p:spPr>
          <a:xfrm>
            <a:off x="1927615" y="4971721"/>
            <a:ext cx="23824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zh-CN" altLang="en-US" sz="1125" dirty="0">
                <a:solidFill>
                  <a:srgbClr val="F9F9F9"/>
                </a:solidFill>
                <a:latin typeface="Calibri Light" panose="020F0302020204030204" pitchFamily="34" charset="0"/>
              </a:rPr>
              <a:t>Contact information</a:t>
            </a:r>
            <a:endParaRPr lang="de-DE" sz="1500" dirty="0">
              <a:solidFill>
                <a:srgbClr val="F9F9F9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Textfeld 47">
            <a:extLst>
              <a:ext uri="{FF2B5EF4-FFF2-40B4-BE49-F238E27FC236}">
                <a16:creationId xmlns:a16="http://schemas.microsoft.com/office/drawing/2014/main" id="{C648E416-CCAD-75F4-0BD6-A1B63A754A61}"/>
              </a:ext>
            </a:extLst>
          </p:cNvPr>
          <p:cNvSpPr txBox="1"/>
          <p:nvPr/>
        </p:nvSpPr>
        <p:spPr>
          <a:xfrm>
            <a:off x="1942363" y="5180893"/>
            <a:ext cx="260045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675" dirty="0">
                <a:solidFill>
                  <a:schemeClr val="bg1"/>
                </a:solidFill>
              </a:rPr>
              <a:t>www.siglent.com</a:t>
            </a:r>
          </a:p>
          <a:p>
            <a:pPr defTabSz="228600">
              <a:lnSpc>
                <a:spcPct val="150000"/>
              </a:lnSpc>
            </a:pPr>
            <a:r>
              <a:rPr lang="zh-CN" altLang="en-US" sz="675" dirty="0">
                <a:solidFill>
                  <a:srgbClr val="F9F9F9"/>
                </a:solidFill>
              </a:rPr>
              <a:t>Service Tel: 400-878-0807</a:t>
            </a:r>
          </a:p>
          <a:p>
            <a:pPr defTabSz="228600">
              <a:lnSpc>
                <a:spcPct val="150000"/>
              </a:lnSpc>
            </a:pPr>
            <a:r>
              <a:rPr lang="zh-CN" altLang="en-US" sz="675" dirty="0">
                <a:solidFill>
                  <a:srgbClr val="F9F9F9"/>
                </a:solidFill>
              </a:rPr>
              <a:t>Tel: 0755-36887876</a:t>
            </a:r>
            <a:endParaRPr lang="de-DE" sz="900" dirty="0">
              <a:solidFill>
                <a:srgbClr val="F9F9F9"/>
              </a:solidFill>
            </a:endParaRPr>
          </a:p>
        </p:txBody>
      </p:sp>
      <p:sp>
        <p:nvSpPr>
          <p:cNvPr id="15" name="Textfeld 50">
            <a:extLst>
              <a:ext uri="{FF2B5EF4-FFF2-40B4-BE49-F238E27FC236}">
                <a16:creationId xmlns:a16="http://schemas.microsoft.com/office/drawing/2014/main" id="{2F85D589-C237-27D1-0B5F-DE88965C0079}"/>
              </a:ext>
            </a:extLst>
          </p:cNvPr>
          <p:cNvSpPr txBox="1"/>
          <p:nvPr/>
        </p:nvSpPr>
        <p:spPr>
          <a:xfrm>
            <a:off x="2947466" y="3019239"/>
            <a:ext cx="6428853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Industry leader in the field of general electronic test and measurement instruments</a:t>
            </a:r>
          </a:p>
        </p:txBody>
      </p:sp>
      <p:sp>
        <p:nvSpPr>
          <p:cNvPr id="16" name="Textfeld 33">
            <a:extLst>
              <a:ext uri="{FF2B5EF4-FFF2-40B4-BE49-F238E27FC236}">
                <a16:creationId xmlns:a16="http://schemas.microsoft.com/office/drawing/2014/main" id="{042D93A2-318D-DD42-F878-BF2CD7B41CAD}"/>
              </a:ext>
            </a:extLst>
          </p:cNvPr>
          <p:cNvSpPr txBox="1"/>
          <p:nvPr/>
        </p:nvSpPr>
        <p:spPr>
          <a:xfrm>
            <a:off x="3038208" y="1622536"/>
            <a:ext cx="6115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endParaRPr lang="de-DE" sz="4000" dirty="0">
              <a:solidFill>
                <a:srgbClr val="0065FA"/>
              </a:solidFill>
              <a:latin typeface="Century Gothic" panose="020B0502020202020204" pitchFamily="34" charset="0"/>
            </a:endParaRPr>
          </a:p>
          <a:p>
            <a:pPr algn="ctr" defTabSz="228600"/>
            <a:r>
              <a:rPr lang="de-DE" sz="3000" b="1" dirty="0">
                <a:solidFill>
                  <a:srgbClr val="003B90"/>
                </a:solidFill>
                <a:latin typeface="Century Gothic" panose="020B0502020202020204" pitchFamily="34" charset="0"/>
              </a:rPr>
              <a:t>Thank You</a:t>
            </a:r>
            <a:endParaRPr lang="de-DE" sz="4000" dirty="0">
              <a:solidFill>
                <a:srgbClr val="003B9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C3E7DCE-EF5E-AC01-CDF3-7D84644D35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2492" y="4649421"/>
            <a:ext cx="1459549" cy="14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73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B573634-7277-0F3C-684B-0B1F50FE1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279314"/>
              </p:ext>
            </p:extLst>
          </p:nvPr>
        </p:nvGraphicFramePr>
        <p:xfrm>
          <a:off x="565467" y="1225384"/>
          <a:ext cx="11124000" cy="5190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5319">
                  <a:extLst>
                    <a:ext uri="{9D8B030D-6E8A-4147-A177-3AD203B41FA5}">
                      <a16:colId xmlns:a16="http://schemas.microsoft.com/office/drawing/2014/main" val="769486608"/>
                    </a:ext>
                  </a:extLst>
                </a:gridCol>
                <a:gridCol w="1779104">
                  <a:extLst>
                    <a:ext uri="{9D8B030D-6E8A-4147-A177-3AD203B41FA5}">
                      <a16:colId xmlns:a16="http://schemas.microsoft.com/office/drawing/2014/main" val="4003130208"/>
                    </a:ext>
                  </a:extLst>
                </a:gridCol>
                <a:gridCol w="2332465">
                  <a:extLst>
                    <a:ext uri="{9D8B030D-6E8A-4147-A177-3AD203B41FA5}">
                      <a16:colId xmlns:a16="http://schemas.microsoft.com/office/drawing/2014/main" val="24860412"/>
                    </a:ext>
                  </a:extLst>
                </a:gridCol>
                <a:gridCol w="1752066">
                  <a:extLst>
                    <a:ext uri="{9D8B030D-6E8A-4147-A177-3AD203B41FA5}">
                      <a16:colId xmlns:a16="http://schemas.microsoft.com/office/drawing/2014/main" val="4170404315"/>
                    </a:ext>
                  </a:extLst>
                </a:gridCol>
                <a:gridCol w="4355046">
                  <a:extLst>
                    <a:ext uri="{9D8B030D-6E8A-4147-A177-3AD203B41FA5}">
                      <a16:colId xmlns:a16="http://schemas.microsoft.com/office/drawing/2014/main" val="2242506097"/>
                    </a:ext>
                  </a:extLst>
                </a:gridCol>
              </a:tblGrid>
              <a:tr h="800192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u="none" strike="noStrike" kern="1200" noProof="0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SDS1000X HD</a:t>
                      </a:r>
                      <a:endParaRPr lang="zh-CN" altLang="en-US" sz="2000" u="none" strike="noStrike" kern="1200" noProof="0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1325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178696"/>
                  </a:ext>
                </a:extLst>
              </a:tr>
              <a:tr h="30791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Trigger and decoding</a:t>
                      </a:r>
                      <a:endParaRPr lang="zh-CN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13253B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CN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 functions</a:t>
                      </a:r>
                      <a:endParaRPr lang="zh-CN" altLang="en-US" sz="1400" u="none" strike="noStrike" kern="1200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13253B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36868"/>
                  </a:ext>
                </a:extLst>
              </a:tr>
              <a:tr h="58190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Trigger type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 gridSpan="2">
                  <a:txBody>
                    <a:bodyPr/>
                    <a:lstStyle/>
                    <a:p>
                      <a:pPr algn="just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Edge, Slope, Pulse width, Window, Runt, Interval, Dropout, Pattern, Video, Qualified, Nth edge, Delay, Setup/Hold time,</a:t>
                      </a:r>
                      <a:r>
                        <a:rPr lang="zh-CN" alt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 I2C, SPI, RS232/UART, CAN, LIN</a:t>
                      </a:r>
                      <a:endParaRPr lang="zh-CN" altLang="en-US" dirty="0"/>
                    </a:p>
                  </a:txBody>
                  <a:tcPr marL="2003" marR="2003" marT="2003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Search and navigat</a:t>
                      </a:r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Search mode</a:t>
                      </a:r>
                      <a:r>
                        <a:rPr lang="zh-CN" alt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：</a:t>
                      </a:r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edge, slope, pulse, interval, runt</a:t>
                      </a:r>
                    </a:p>
                    <a:p>
                      <a:pPr algn="l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</a:t>
                      </a:r>
                      <a:r>
                        <a:rPr lang="zh-CN" alt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avigat</a:t>
                      </a:r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e type</a:t>
                      </a:r>
                      <a:r>
                        <a:rPr lang="zh-CN" alt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：</a:t>
                      </a:r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search event, time, history frame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2022216215"/>
                  </a:ext>
                </a:extLst>
              </a:tr>
              <a:tr h="20286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Serial </a:t>
                      </a:r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b</a:t>
                      </a:r>
                      <a:r>
                        <a:rPr 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us decode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Standard</a:t>
                      </a:r>
                      <a:r>
                        <a:rPr lang="zh-CN" altLang="en-US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：</a:t>
                      </a:r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I2C, SPI, UART, CAN, LIN, CAN FD, FlexRay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History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Maximum 80,000 frames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3054066551"/>
                  </a:ext>
                </a:extLst>
              </a:tr>
              <a:tr h="328567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Measurement and </a:t>
                      </a:r>
                      <a:r>
                        <a:rPr lang="en-US" altLang="zh-CN" sz="1400" u="none" strike="noStrike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Math</a:t>
                      </a:r>
                      <a:endParaRPr lang="zh-CN" alt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13253B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CN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Counter</a:t>
                      </a:r>
                      <a:endParaRPr lang="zh-CN" alt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7 digits</a:t>
                      </a: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3018994349"/>
                  </a:ext>
                </a:extLst>
              </a:tr>
              <a:tr h="41157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measurement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Measurement Parameters</a:t>
                      </a:r>
                    </a:p>
                    <a:p>
                      <a:pPr algn="ctr" fontAlgn="ctr"/>
                      <a:r>
                        <a:rPr lang="zh-CN" altLang="en-US" sz="8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（</a:t>
                      </a:r>
                      <a:r>
                        <a:rPr lang="en-US" altLang="zh-CN" sz="8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Vertical + Horizontal + other</a:t>
                      </a:r>
                      <a:r>
                        <a:rPr lang="zh-CN" altLang="en-US" sz="80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）</a:t>
                      </a:r>
                      <a:br>
                        <a:rPr lang="zh-CN" altLang="en-US" sz="787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66 </a:t>
                      </a:r>
                    </a:p>
                    <a:p>
                      <a:pPr algn="l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(19+17+30)</a:t>
                      </a:r>
                      <a:b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</a:b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kern="1200" dirty="0">
                          <a:solidFill>
                            <a:srgbClr val="F18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Bode Plot</a:t>
                      </a:r>
                      <a:endParaRPr lang="zh-CN" altLang="en-US" sz="1050" u="none" strike="noStrike" kern="1200" dirty="0">
                        <a:solidFill>
                          <a:srgbClr val="F18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Amplitude frequency characteristic</a:t>
                      </a:r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, </a:t>
                      </a:r>
                      <a:r>
                        <a:rPr lang="zh-CN" alt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phase frequency characteristic</a:t>
                      </a:r>
                      <a:endParaRPr lang="en-US" altLang="zh-CN" sz="140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23696994"/>
                  </a:ext>
                </a:extLst>
              </a:tr>
              <a:tr h="1690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Number of simultaneous measurements</a:t>
                      </a:r>
                      <a:endParaRPr lang="zh-CN" altLang="en-US" sz="75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12(M2 mode) /5(M1 mode)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Mask Test</a:t>
                      </a:r>
                      <a:endParaRPr lang="zh-CN" altLang="en-US" sz="14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80,000 Pass / Fail decisions each second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56294"/>
                  </a:ext>
                </a:extLst>
              </a:tr>
              <a:tr h="26985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Statistics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Current, Mean, Min, Max, Stdev, Count, Histogram, Trend, Track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kern="1200" dirty="0">
                          <a:solidFill>
                            <a:schemeClr val="bg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Optional functions</a:t>
                      </a:r>
                      <a:endParaRPr lang="zh-CN" altLang="en-US" sz="1400" u="none" strike="noStrike" kern="1200" dirty="0">
                        <a:solidFill>
                          <a:schemeClr val="bg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>
                    <a:solidFill>
                      <a:srgbClr val="59667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4256558609"/>
                  </a:ext>
                </a:extLst>
              </a:tr>
              <a:tr h="24673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Math</a:t>
                      </a:r>
                      <a:endParaRPr lang="zh-CN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Trace</a:t>
                      </a:r>
                      <a:endParaRPr lang="zh-CN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F1, F2, F3, F4</a:t>
                      </a:r>
                      <a:endParaRPr lang="zh-CN" altLang="en-US" sz="14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b="0" i="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Digital channel</a:t>
                      </a:r>
                    </a:p>
                    <a:p>
                      <a:pPr algn="ctr" fontAlgn="ctr"/>
                      <a:r>
                        <a:rPr lang="en-US" altLang="zh-CN" sz="1050" b="0" i="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(optional)</a:t>
                      </a:r>
                      <a:endParaRPr lang="zh-CN" altLang="en-US" sz="105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16 digital channels </a:t>
                      </a: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2599765697"/>
                  </a:ext>
                </a:extLst>
              </a:tr>
              <a:tr h="76777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Operation</a:t>
                      </a:r>
                      <a:endParaRPr lang="zh-CN" altLang="en-US" sz="1050" u="none" strike="noStrike" kern="1200" dirty="0">
                        <a:solidFill>
                          <a:schemeClr val="dk1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FFT, +, -, x, ÷, ∫dt, d/dt, √, Identity, Negation, |x|, Sign, ex, 10x, ln, lg, Interpolation, Max hold, Min hold, ERES, Average, Formula Editor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Power Analysis </a:t>
                      </a:r>
                    </a:p>
                    <a:p>
                      <a:pPr algn="ctr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(optional)</a:t>
                      </a:r>
                      <a:endParaRPr lang="zh-CN" altLang="en-US" sz="14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Power quality, Current Harmonics, Inrush current, Switching loss, Slew rate, Modulation, Output ripple, Turn on/turn off, Transient response, PSRR, Efficiency, SOA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300941098"/>
                  </a:ext>
                </a:extLst>
              </a:tr>
              <a:tr h="49145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FFT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2 Mpts</a:t>
                      </a:r>
                      <a:endParaRPr lang="en-US" sz="14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Waveform generator</a:t>
                      </a:r>
                    </a:p>
                    <a:p>
                      <a:pPr algn="ctr" fontAlgn="ctr"/>
                      <a:r>
                        <a:rPr lang="en-US" altLang="zh-CN" sz="1050" u="none" strike="noStrike" dirty="0">
                          <a:solidFill>
                            <a:srgbClr val="F08200"/>
                          </a:solidFill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(optional)</a:t>
                      </a:r>
                      <a:endParaRPr lang="zh-CN" altLang="en-US" sz="1400" b="0" i="0" u="none" strike="noStrike" dirty="0">
                        <a:solidFill>
                          <a:srgbClr val="F082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050" u="none" strike="noStrike" dirty="0">
                          <a:effectLst/>
                          <a:latin typeface="阿里巴巴普惠体 M" panose="00020600040101010101" pitchFamily="18" charset="-122"/>
                          <a:ea typeface="阿里巴巴普惠体 M" panose="00020600040101010101" pitchFamily="18" charset="-122"/>
                          <a:cs typeface="阿里巴巴普惠体 M" panose="00020600040101010101" pitchFamily="18" charset="-122"/>
                        </a:rPr>
                        <a:t>Sine, Square, Ramp, Pulse, DC, Noise, 45 Arbitrary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阿里巴巴普惠体 M" panose="00020600040101010101" pitchFamily="18" charset="-122"/>
                        <a:ea typeface="阿里巴巴普惠体 M" panose="00020600040101010101" pitchFamily="18" charset="-122"/>
                        <a:cs typeface="阿里巴巴普惠体 M" panose="00020600040101010101" pitchFamily="18" charset="-122"/>
                      </a:endParaRPr>
                    </a:p>
                  </a:txBody>
                  <a:tcPr marL="2003" marR="2003" marT="2003" marB="0" anchor="ctr"/>
                </a:tc>
                <a:extLst>
                  <a:ext uri="{0D108BD9-81ED-4DB2-BD59-A6C34878D82A}">
                    <a16:rowId xmlns:a16="http://schemas.microsoft.com/office/drawing/2014/main" val="2592484675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E13AEB3F-75C0-76E6-C129-DB4DBDB491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70726"/>
            <a:ext cx="2369349" cy="107963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915F95A-79BB-ADE8-6BB9-16E9F60391A4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4952E4F-DE98-50FA-ED48-17A82BA4F00B}"/>
              </a:ext>
            </a:extLst>
          </p:cNvPr>
          <p:cNvSpPr txBox="1"/>
          <p:nvPr/>
        </p:nvSpPr>
        <p:spPr>
          <a:xfrm>
            <a:off x="322262" y="282992"/>
            <a:ext cx="2331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F</a:t>
            </a:r>
            <a:r>
              <a:rPr lang="zh-CN" altLang="en-US" sz="36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unction</a:t>
            </a:r>
            <a:r>
              <a:rPr lang="en-US" altLang="zh-CN" sz="36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</a:t>
            </a:r>
            <a:endParaRPr lang="zh-CN" altLang="en-US" sz="4800" dirty="0">
              <a:solidFill>
                <a:schemeClr val="bg1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586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4AC839B-59F7-4970-306F-56D42119F0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8" y="330802"/>
            <a:ext cx="9836421" cy="655900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D2E28CA-EA65-5172-5CFA-2723C7D71EC9}"/>
              </a:ext>
            </a:extLst>
          </p:cNvPr>
          <p:cNvSpPr txBox="1"/>
          <p:nvPr/>
        </p:nvSpPr>
        <p:spPr>
          <a:xfrm>
            <a:off x="-56821" y="2553569"/>
            <a:ext cx="200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kern="100" dirty="0"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Touch Screen Display</a:t>
            </a:r>
            <a:endParaRPr lang="zh-CN" altLang="en-US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D87BB44-A338-8997-E1F6-D4A2831F286D}"/>
              </a:ext>
            </a:extLst>
          </p:cNvPr>
          <p:cNvSpPr/>
          <p:nvPr/>
        </p:nvSpPr>
        <p:spPr>
          <a:xfrm>
            <a:off x="2275068" y="963197"/>
            <a:ext cx="5862254" cy="3381445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F5D6615-8181-BAC5-03A1-EABC2F3EEE48}"/>
              </a:ext>
            </a:extLst>
          </p:cNvPr>
          <p:cNvSpPr/>
          <p:nvPr/>
        </p:nvSpPr>
        <p:spPr>
          <a:xfrm>
            <a:off x="9263288" y="5434583"/>
            <a:ext cx="552003" cy="711200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1D7436FE-9557-596B-85EF-CBC33BDF7506}"/>
              </a:ext>
            </a:extLst>
          </p:cNvPr>
          <p:cNvCxnSpPr>
            <a:cxnSpLocks/>
          </p:cNvCxnSpPr>
          <p:nvPr/>
        </p:nvCxnSpPr>
        <p:spPr>
          <a:xfrm>
            <a:off x="60515" y="2861346"/>
            <a:ext cx="2950464" cy="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7BF8C87B-7F85-3147-6467-19FDD006F16B}"/>
              </a:ext>
            </a:extLst>
          </p:cNvPr>
          <p:cNvCxnSpPr>
            <a:cxnSpLocks/>
          </p:cNvCxnSpPr>
          <p:nvPr/>
        </p:nvCxnSpPr>
        <p:spPr>
          <a:xfrm>
            <a:off x="9437691" y="5671706"/>
            <a:ext cx="2436356" cy="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0E830F3D-A5C6-5B8B-7683-C55B01283058}"/>
              </a:ext>
            </a:extLst>
          </p:cNvPr>
          <p:cNvSpPr txBox="1"/>
          <p:nvPr/>
        </p:nvSpPr>
        <p:spPr>
          <a:xfrm>
            <a:off x="10119276" y="5369241"/>
            <a:ext cx="1975221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400" b="1" kern="100" dirty="0"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Probe Compensation</a:t>
            </a:r>
            <a:endParaRPr lang="zh-CN" altLang="en-US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2AA3CA8B-8A73-DDF0-7118-059989EF94AB}"/>
              </a:ext>
            </a:extLst>
          </p:cNvPr>
          <p:cNvCxnSpPr>
            <a:cxnSpLocks/>
          </p:cNvCxnSpPr>
          <p:nvPr/>
        </p:nvCxnSpPr>
        <p:spPr>
          <a:xfrm>
            <a:off x="9440342" y="5984860"/>
            <a:ext cx="2224218" cy="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2EA6DEE8-EF60-0116-46B3-A86170DCEC2D}"/>
              </a:ext>
            </a:extLst>
          </p:cNvPr>
          <p:cNvSpPr txBox="1"/>
          <p:nvPr/>
        </p:nvSpPr>
        <p:spPr>
          <a:xfrm>
            <a:off x="10196165" y="5697072"/>
            <a:ext cx="1669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kern="100" dirty="0"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 Ground Terminal</a:t>
            </a:r>
            <a:endParaRPr lang="zh-CN" altLang="en-US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06860A6-7466-C0E8-5596-1F9A0D388A4B}"/>
              </a:ext>
            </a:extLst>
          </p:cNvPr>
          <p:cNvSpPr/>
          <p:nvPr/>
        </p:nvSpPr>
        <p:spPr>
          <a:xfrm>
            <a:off x="8558888" y="5435600"/>
            <a:ext cx="552002" cy="712800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E9EC3756-D45F-B334-A5E6-07E80927821C}"/>
              </a:ext>
            </a:extLst>
          </p:cNvPr>
          <p:cNvCxnSpPr>
            <a:cxnSpLocks/>
          </p:cNvCxnSpPr>
          <p:nvPr/>
        </p:nvCxnSpPr>
        <p:spPr>
          <a:xfrm flipV="1">
            <a:off x="8834889" y="5301286"/>
            <a:ext cx="86987" cy="133297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22C5AE78-F305-033E-6B7D-2D0584EE9A7F}"/>
              </a:ext>
            </a:extLst>
          </p:cNvPr>
          <p:cNvCxnSpPr>
            <a:cxnSpLocks/>
          </p:cNvCxnSpPr>
          <p:nvPr/>
        </p:nvCxnSpPr>
        <p:spPr>
          <a:xfrm>
            <a:off x="8921876" y="5301286"/>
            <a:ext cx="2892348" cy="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1244F6CB-313F-E44D-9421-9B72485755F8}"/>
              </a:ext>
            </a:extLst>
          </p:cNvPr>
          <p:cNvSpPr txBox="1"/>
          <p:nvPr/>
        </p:nvSpPr>
        <p:spPr>
          <a:xfrm>
            <a:off x="10066630" y="5029380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kern="100" dirty="0"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USB 2.0 Host Ports</a:t>
            </a:r>
            <a:endParaRPr lang="zh-CN" altLang="en-US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A2B233C4-7BA8-0973-15A2-A88350A2B382}"/>
              </a:ext>
            </a:extLst>
          </p:cNvPr>
          <p:cNvSpPr/>
          <p:nvPr/>
        </p:nvSpPr>
        <p:spPr>
          <a:xfrm>
            <a:off x="7324339" y="5518421"/>
            <a:ext cx="1007816" cy="543523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FA37D95F-DB1D-844D-64AB-D7AB7CE21961}"/>
              </a:ext>
            </a:extLst>
          </p:cNvPr>
          <p:cNvCxnSpPr>
            <a:cxnSpLocks/>
          </p:cNvCxnSpPr>
          <p:nvPr/>
        </p:nvCxnSpPr>
        <p:spPr>
          <a:xfrm>
            <a:off x="8332155" y="4980751"/>
            <a:ext cx="3774120" cy="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40CE221C-75E1-84D8-1719-64FC9ABA509C}"/>
              </a:ext>
            </a:extLst>
          </p:cNvPr>
          <p:cNvCxnSpPr>
            <a:cxnSpLocks/>
          </p:cNvCxnSpPr>
          <p:nvPr/>
        </p:nvCxnSpPr>
        <p:spPr>
          <a:xfrm flipV="1">
            <a:off x="7942490" y="4980751"/>
            <a:ext cx="389665" cy="53767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id="{245DBD2B-BF27-0510-D0FF-2DA5AB52F414}"/>
              </a:ext>
            </a:extLst>
          </p:cNvPr>
          <p:cNvSpPr txBox="1"/>
          <p:nvPr/>
        </p:nvSpPr>
        <p:spPr>
          <a:xfrm>
            <a:off x="10128478" y="4696506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kern="100" dirty="0"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Digital Input Connector</a:t>
            </a:r>
            <a:endParaRPr lang="en-US" altLang="zh-CN" sz="1400" b="0" i="0" dirty="0">
              <a:solidFill>
                <a:srgbClr val="000000"/>
              </a:solidFill>
              <a:effectLst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D7F83CFB-3375-195C-827A-B66FD537BBD0}"/>
              </a:ext>
            </a:extLst>
          </p:cNvPr>
          <p:cNvSpPr/>
          <p:nvPr/>
        </p:nvSpPr>
        <p:spPr>
          <a:xfrm>
            <a:off x="2773542" y="5434582"/>
            <a:ext cx="3959284" cy="874777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F30F16F4-5F8E-955A-64E5-C687751DE833}"/>
              </a:ext>
            </a:extLst>
          </p:cNvPr>
          <p:cNvCxnSpPr>
            <a:cxnSpLocks/>
            <a:stCxn id="67" idx="0"/>
          </p:cNvCxnSpPr>
          <p:nvPr/>
        </p:nvCxnSpPr>
        <p:spPr>
          <a:xfrm flipH="1" flipV="1">
            <a:off x="4576990" y="5251106"/>
            <a:ext cx="176194" cy="183476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B2A898BC-F9EA-763E-F803-173305570810}"/>
              </a:ext>
            </a:extLst>
          </p:cNvPr>
          <p:cNvCxnSpPr>
            <a:cxnSpLocks/>
          </p:cNvCxnSpPr>
          <p:nvPr/>
        </p:nvCxnSpPr>
        <p:spPr>
          <a:xfrm>
            <a:off x="-20411" y="5249586"/>
            <a:ext cx="4597401" cy="152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72">
            <a:extLst>
              <a:ext uri="{FF2B5EF4-FFF2-40B4-BE49-F238E27FC236}">
                <a16:creationId xmlns:a16="http://schemas.microsoft.com/office/drawing/2014/main" id="{DE948F5B-48E9-0311-7ED9-C77FE9DC864A}"/>
              </a:ext>
            </a:extLst>
          </p:cNvPr>
          <p:cNvSpPr txBox="1"/>
          <p:nvPr/>
        </p:nvSpPr>
        <p:spPr>
          <a:xfrm>
            <a:off x="-85725" y="4875829"/>
            <a:ext cx="3096704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ts val="2400"/>
              </a:lnSpc>
              <a:spcAft>
                <a:spcPts val="600"/>
              </a:spcAft>
            </a:pPr>
            <a:r>
              <a:rPr lang="en-US" altLang="zh-CN" sz="1400" b="1" dirty="0"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Analog Input Connectors</a:t>
            </a:r>
            <a:endParaRPr lang="zh-CN" altLang="zh-CN" sz="1400" dirty="0">
              <a:effectLst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CA123403-AE23-73DF-520C-F1F57DAF5707}"/>
              </a:ext>
            </a:extLst>
          </p:cNvPr>
          <p:cNvCxnSpPr>
            <a:cxnSpLocks/>
          </p:cNvCxnSpPr>
          <p:nvPr/>
        </p:nvCxnSpPr>
        <p:spPr>
          <a:xfrm>
            <a:off x="428161" y="5984859"/>
            <a:ext cx="2064643" cy="1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>
            <a:extLst>
              <a:ext uri="{FF2B5EF4-FFF2-40B4-BE49-F238E27FC236}">
                <a16:creationId xmlns:a16="http://schemas.microsoft.com/office/drawing/2014/main" id="{72E9015A-CC49-5E2D-BEBB-5F015F462AB1}"/>
              </a:ext>
            </a:extLst>
          </p:cNvPr>
          <p:cNvSpPr txBox="1"/>
          <p:nvPr/>
        </p:nvSpPr>
        <p:spPr>
          <a:xfrm>
            <a:off x="556593" y="5627849"/>
            <a:ext cx="1361304" cy="388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ts val="2400"/>
              </a:lnSpc>
              <a:spcAft>
                <a:spcPts val="600"/>
              </a:spcAft>
            </a:pPr>
            <a:r>
              <a:rPr lang="en-US" altLang="zh-CN" sz="1400" b="1" dirty="0"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Power Switch</a:t>
            </a:r>
            <a:endParaRPr lang="zh-CN" altLang="zh-CN" sz="1400" dirty="0">
              <a:effectLst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579979CB-73E6-78D9-8E09-48E9B7EF6350}"/>
              </a:ext>
            </a:extLst>
          </p:cNvPr>
          <p:cNvSpPr/>
          <p:nvPr/>
        </p:nvSpPr>
        <p:spPr>
          <a:xfrm>
            <a:off x="2560961" y="6419524"/>
            <a:ext cx="1583399" cy="338554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325A957-BDE4-A6B9-7A79-100D470DC4BD}"/>
              </a:ext>
            </a:extLst>
          </p:cNvPr>
          <p:cNvSpPr/>
          <p:nvPr/>
        </p:nvSpPr>
        <p:spPr>
          <a:xfrm>
            <a:off x="7795656" y="6419524"/>
            <a:ext cx="1583399" cy="338554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DC212A78-7AFD-55E1-ECCE-6A7D9DAA16CD}"/>
              </a:ext>
            </a:extLst>
          </p:cNvPr>
          <p:cNvCxnSpPr>
            <a:cxnSpLocks/>
          </p:cNvCxnSpPr>
          <p:nvPr/>
        </p:nvCxnSpPr>
        <p:spPr>
          <a:xfrm flipV="1">
            <a:off x="4144360" y="6714898"/>
            <a:ext cx="3659262" cy="2785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>
            <a:extLst>
              <a:ext uri="{FF2B5EF4-FFF2-40B4-BE49-F238E27FC236}">
                <a16:creationId xmlns:a16="http://schemas.microsoft.com/office/drawing/2014/main" id="{50F0F452-4FBB-D06D-BCE6-6A6412C154AA}"/>
              </a:ext>
            </a:extLst>
          </p:cNvPr>
          <p:cNvSpPr txBox="1"/>
          <p:nvPr/>
        </p:nvSpPr>
        <p:spPr>
          <a:xfrm>
            <a:off x="5339991" y="6354298"/>
            <a:ext cx="1853214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just">
              <a:lnSpc>
                <a:spcPts val="2400"/>
              </a:lnSpc>
              <a:spcAft>
                <a:spcPts val="600"/>
              </a:spcAft>
              <a:defRPr sz="1400" b="1"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defRPr>
            </a:lvl1pPr>
          </a:lstStyle>
          <a:p>
            <a:r>
              <a:rPr lang="en-US" altLang="zh-CN" dirty="0"/>
              <a:t>S</a:t>
            </a:r>
            <a:r>
              <a:rPr lang="zh-CN" altLang="en-US" dirty="0"/>
              <a:t>upporting </a:t>
            </a:r>
            <a:r>
              <a:rPr lang="en-US" altLang="zh-CN" dirty="0"/>
              <a:t>L</a:t>
            </a:r>
            <a:r>
              <a:rPr lang="zh-CN" altLang="en-US" dirty="0"/>
              <a:t>eg</a:t>
            </a:r>
            <a:r>
              <a:rPr lang="en-US" altLang="zh-CN" dirty="0"/>
              <a:t>s</a:t>
            </a:r>
            <a:endParaRPr lang="zh-CN" altLang="en-US" dirty="0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154034C4-3DB6-295F-D592-B503355961AD}"/>
              </a:ext>
            </a:extLst>
          </p:cNvPr>
          <p:cNvSpPr/>
          <p:nvPr/>
        </p:nvSpPr>
        <p:spPr>
          <a:xfrm>
            <a:off x="8455709" y="595087"/>
            <a:ext cx="1714332" cy="4224742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cxnSp>
        <p:nvCxnSpPr>
          <p:cNvPr id="109" name="直接连接符 108">
            <a:extLst>
              <a:ext uri="{FF2B5EF4-FFF2-40B4-BE49-F238E27FC236}">
                <a16:creationId xmlns:a16="http://schemas.microsoft.com/office/drawing/2014/main" id="{7742C716-11BC-6776-B646-32578CE99962}"/>
              </a:ext>
            </a:extLst>
          </p:cNvPr>
          <p:cNvCxnSpPr>
            <a:cxnSpLocks/>
          </p:cNvCxnSpPr>
          <p:nvPr/>
        </p:nvCxnSpPr>
        <p:spPr>
          <a:xfrm>
            <a:off x="9717315" y="2727208"/>
            <a:ext cx="1947245" cy="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本框 111">
            <a:extLst>
              <a:ext uri="{FF2B5EF4-FFF2-40B4-BE49-F238E27FC236}">
                <a16:creationId xmlns:a16="http://schemas.microsoft.com/office/drawing/2014/main" id="{3455782A-7834-0324-3A13-C48D0325A355}"/>
              </a:ext>
            </a:extLst>
          </p:cNvPr>
          <p:cNvSpPr txBox="1"/>
          <p:nvPr/>
        </p:nvSpPr>
        <p:spPr>
          <a:xfrm>
            <a:off x="10318048" y="2419431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 kern="100">
                <a:effectLst/>
                <a:latin typeface="Source Han Sans Light"/>
                <a:ea typeface="阿里巴巴普惠体 R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400" dirty="0">
                <a:latin typeface="阿里巴巴普惠体 R" panose="00020600040101010101" pitchFamily="18" charset="-122"/>
                <a:cs typeface="阿里巴巴普惠体 R" panose="00020600040101010101" pitchFamily="18" charset="-122"/>
              </a:rPr>
              <a:t>Knobs &amp; Buttons</a:t>
            </a:r>
            <a:endParaRPr lang="zh-CN" altLang="en-US" sz="1400" dirty="0">
              <a:latin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4F55A51-DC7F-4A01-C0EA-2AF2C4893808}"/>
              </a:ext>
            </a:extLst>
          </p:cNvPr>
          <p:cNvSpPr txBox="1"/>
          <p:nvPr/>
        </p:nvSpPr>
        <p:spPr>
          <a:xfrm>
            <a:off x="307626" y="111778"/>
            <a:ext cx="336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F</a:t>
            </a:r>
            <a:r>
              <a:rPr lang="zh-CN" altLang="en-US" sz="36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ront </a:t>
            </a:r>
            <a:endParaRPr lang="en-US" altLang="zh-CN" sz="3600" dirty="0">
              <a:solidFill>
                <a:srgbClr val="13253B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r>
              <a:rPr lang="en-US" altLang="zh-CN" sz="36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P</a:t>
            </a:r>
            <a:r>
              <a:rPr lang="zh-CN" altLang="en-US" sz="36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anel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B4149F-043F-FA84-E778-0A19980D4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490" y="3610303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zh-CN" altLang="zh-CN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</a:br>
            <a:endParaRPr kumimoji="0" lang="zh-CN" altLang="zh-CN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B39725D-6048-85DA-174B-C6520B8BC93B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847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6F5012D-0E85-2167-32F2-A0F66F308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0" y="-216204"/>
            <a:ext cx="10287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CED495-B580-945A-AA3B-AAE3398F5E22}"/>
              </a:ext>
            </a:extLst>
          </p:cNvPr>
          <p:cNvSpPr/>
          <p:nvPr/>
        </p:nvSpPr>
        <p:spPr>
          <a:xfrm>
            <a:off x="4566292" y="4773925"/>
            <a:ext cx="636998" cy="950181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03DA4B5-2946-88B9-5CDD-0FE067777A3B}"/>
              </a:ext>
            </a:extLst>
          </p:cNvPr>
          <p:cNvCxnSpPr>
            <a:cxnSpLocks/>
          </p:cNvCxnSpPr>
          <p:nvPr/>
        </p:nvCxnSpPr>
        <p:spPr>
          <a:xfrm>
            <a:off x="2605424" y="6691412"/>
            <a:ext cx="1600895" cy="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62610C6A-B2F6-8F12-9513-9AC3508DE34F}"/>
              </a:ext>
            </a:extLst>
          </p:cNvPr>
          <p:cNvSpPr/>
          <p:nvPr/>
        </p:nvSpPr>
        <p:spPr>
          <a:xfrm>
            <a:off x="5207661" y="4773924"/>
            <a:ext cx="591316" cy="950181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9BF505E-8FD7-B25E-0750-98AA3F30FB31}"/>
              </a:ext>
            </a:extLst>
          </p:cNvPr>
          <p:cNvCxnSpPr>
            <a:cxnSpLocks/>
          </p:cNvCxnSpPr>
          <p:nvPr/>
        </p:nvCxnSpPr>
        <p:spPr>
          <a:xfrm flipV="1">
            <a:off x="4206319" y="5724106"/>
            <a:ext cx="585627" cy="967306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0ECD87DB-E643-0F06-73BD-7D5A87B7D4AA}"/>
              </a:ext>
            </a:extLst>
          </p:cNvPr>
          <p:cNvSpPr txBox="1"/>
          <p:nvPr/>
        </p:nvSpPr>
        <p:spPr>
          <a:xfrm>
            <a:off x="2663344" y="6355507"/>
            <a:ext cx="1588897" cy="37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lnSpc>
                <a:spcPts val="2400"/>
              </a:lnSpc>
              <a:spcAft>
                <a:spcPts val="600"/>
              </a:spcAft>
              <a:buSzPts val="1200"/>
            </a:pPr>
            <a:r>
              <a:rPr lang="en-US" altLang="zh-CN" sz="1400" b="1" dirty="0"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Ext Trigger Input</a:t>
            </a:r>
            <a:endParaRPr lang="zh-CN" altLang="zh-CN" sz="1400" dirty="0">
              <a:effectLst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7A74A86-1D7C-316D-77D7-B320C38C3411}"/>
              </a:ext>
            </a:extLst>
          </p:cNvPr>
          <p:cNvCxnSpPr>
            <a:cxnSpLocks/>
          </p:cNvCxnSpPr>
          <p:nvPr/>
        </p:nvCxnSpPr>
        <p:spPr>
          <a:xfrm flipV="1">
            <a:off x="4712744" y="5737968"/>
            <a:ext cx="642870" cy="1066663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16A1AFD-9926-CE20-20E3-256DC4CD5A16}"/>
              </a:ext>
            </a:extLst>
          </p:cNvPr>
          <p:cNvCxnSpPr>
            <a:cxnSpLocks/>
          </p:cNvCxnSpPr>
          <p:nvPr/>
        </p:nvCxnSpPr>
        <p:spPr>
          <a:xfrm>
            <a:off x="4712744" y="6799794"/>
            <a:ext cx="1343052" cy="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5D404175-A4CF-AE6F-3539-D706A7744A25}"/>
              </a:ext>
            </a:extLst>
          </p:cNvPr>
          <p:cNvSpPr txBox="1"/>
          <p:nvPr/>
        </p:nvSpPr>
        <p:spPr>
          <a:xfrm>
            <a:off x="4793652" y="6523406"/>
            <a:ext cx="1281120" cy="306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400" b="1" kern="100" dirty="0"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Auxiliary Out</a:t>
            </a:r>
            <a:endParaRPr lang="zh-CN" altLang="en-US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97FABBC-A0CE-1128-47EC-4B94E98AB08D}"/>
              </a:ext>
            </a:extLst>
          </p:cNvPr>
          <p:cNvSpPr/>
          <p:nvPr/>
        </p:nvSpPr>
        <p:spPr>
          <a:xfrm>
            <a:off x="5897987" y="4773923"/>
            <a:ext cx="591316" cy="950181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8A8060E5-0A23-26A6-8389-A9EE65FD89C4}"/>
              </a:ext>
            </a:extLst>
          </p:cNvPr>
          <p:cNvCxnSpPr>
            <a:cxnSpLocks/>
          </p:cNvCxnSpPr>
          <p:nvPr/>
        </p:nvCxnSpPr>
        <p:spPr>
          <a:xfrm flipV="1">
            <a:off x="5551948" y="5735412"/>
            <a:ext cx="427371" cy="802165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8AA6FA7C-97E5-046C-19B9-199E4A9A127F}"/>
              </a:ext>
            </a:extLst>
          </p:cNvPr>
          <p:cNvSpPr txBox="1"/>
          <p:nvPr/>
        </p:nvSpPr>
        <p:spPr>
          <a:xfrm>
            <a:off x="5660012" y="6269440"/>
            <a:ext cx="1431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kern="100" dirty="0"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100M LAN Port</a:t>
            </a: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45EF9668-D87D-11E4-347C-07EA53021957}"/>
              </a:ext>
            </a:extLst>
          </p:cNvPr>
          <p:cNvCxnSpPr>
            <a:cxnSpLocks/>
          </p:cNvCxnSpPr>
          <p:nvPr/>
        </p:nvCxnSpPr>
        <p:spPr>
          <a:xfrm flipV="1">
            <a:off x="5537740" y="6523406"/>
            <a:ext cx="1435093" cy="7085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1756ECD-70CE-AB36-D34D-06E43E311981}"/>
              </a:ext>
            </a:extLst>
          </p:cNvPr>
          <p:cNvCxnSpPr>
            <a:cxnSpLocks/>
          </p:cNvCxnSpPr>
          <p:nvPr/>
        </p:nvCxnSpPr>
        <p:spPr>
          <a:xfrm>
            <a:off x="7414857" y="4626886"/>
            <a:ext cx="1343052" cy="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D6BB7927-BAB3-F109-7EA5-3466466AD91F}"/>
              </a:ext>
            </a:extLst>
          </p:cNvPr>
          <p:cNvCxnSpPr>
            <a:cxnSpLocks/>
          </p:cNvCxnSpPr>
          <p:nvPr/>
        </p:nvCxnSpPr>
        <p:spPr>
          <a:xfrm>
            <a:off x="9733281" y="5003491"/>
            <a:ext cx="1870890" cy="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AA0E5876-13B7-91C0-2A0D-92FDC8ECE781}"/>
              </a:ext>
            </a:extLst>
          </p:cNvPr>
          <p:cNvSpPr/>
          <p:nvPr/>
        </p:nvSpPr>
        <p:spPr>
          <a:xfrm>
            <a:off x="6546033" y="4883789"/>
            <a:ext cx="426800" cy="832573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21870100-661F-C8CC-1331-A7A2600E0205}"/>
              </a:ext>
            </a:extLst>
          </p:cNvPr>
          <p:cNvCxnSpPr>
            <a:cxnSpLocks/>
          </p:cNvCxnSpPr>
          <p:nvPr/>
        </p:nvCxnSpPr>
        <p:spPr>
          <a:xfrm>
            <a:off x="6272852" y="6269440"/>
            <a:ext cx="1668599" cy="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6D2CF9BC-98EE-36E6-85C9-B3A9371F38CF}"/>
              </a:ext>
            </a:extLst>
          </p:cNvPr>
          <p:cNvSpPr txBox="1"/>
          <p:nvPr/>
        </p:nvSpPr>
        <p:spPr>
          <a:xfrm>
            <a:off x="6283717" y="6034798"/>
            <a:ext cx="1842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kern="100" dirty="0"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USB 2.0 Device Port</a:t>
            </a: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D3F050DA-4269-E1A3-FD27-3A5837D8B50B}"/>
              </a:ext>
            </a:extLst>
          </p:cNvPr>
          <p:cNvCxnSpPr>
            <a:cxnSpLocks/>
          </p:cNvCxnSpPr>
          <p:nvPr/>
        </p:nvCxnSpPr>
        <p:spPr>
          <a:xfrm flipV="1">
            <a:off x="6272852" y="5735412"/>
            <a:ext cx="300516" cy="530465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E798B7DF-830E-CC80-8061-95934E1092E1}"/>
              </a:ext>
            </a:extLst>
          </p:cNvPr>
          <p:cNvSpPr txBox="1"/>
          <p:nvPr/>
        </p:nvSpPr>
        <p:spPr>
          <a:xfrm>
            <a:off x="6019618" y="691303"/>
            <a:ext cx="801823" cy="37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>
              <a:lnSpc>
                <a:spcPts val="2400"/>
              </a:lnSpc>
              <a:spcAft>
                <a:spcPts val="600"/>
              </a:spcAft>
              <a:buSzPts val="1200"/>
            </a:pPr>
            <a:r>
              <a:rPr lang="en-US" altLang="zh-CN" sz="1400" b="1" dirty="0">
                <a:solidFill>
                  <a:srgbClr val="000000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Handle</a:t>
            </a:r>
            <a:endParaRPr lang="zh-CN" altLang="zh-CN" sz="1400" dirty="0">
              <a:effectLst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2B1E5CE-50BC-C010-1F7A-4CFE84499756}"/>
              </a:ext>
            </a:extLst>
          </p:cNvPr>
          <p:cNvSpPr/>
          <p:nvPr/>
        </p:nvSpPr>
        <p:spPr>
          <a:xfrm>
            <a:off x="7041805" y="4890938"/>
            <a:ext cx="426800" cy="832573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FE6F7D31-C2BC-9BE5-9C7B-0CF386544CD5}"/>
              </a:ext>
            </a:extLst>
          </p:cNvPr>
          <p:cNvCxnSpPr>
            <a:cxnSpLocks/>
          </p:cNvCxnSpPr>
          <p:nvPr/>
        </p:nvCxnSpPr>
        <p:spPr>
          <a:xfrm flipV="1">
            <a:off x="7255205" y="4626886"/>
            <a:ext cx="159652" cy="235168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AAC8B30D-E8C6-5FAF-452C-A286BA489080}"/>
              </a:ext>
            </a:extLst>
          </p:cNvPr>
          <p:cNvSpPr txBox="1"/>
          <p:nvPr/>
        </p:nvSpPr>
        <p:spPr>
          <a:xfrm>
            <a:off x="7385417" y="4367398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USB Host Port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82CAA40C-5173-82AE-9C4A-4E9A8BE1630B}"/>
              </a:ext>
            </a:extLst>
          </p:cNvPr>
          <p:cNvSpPr/>
          <p:nvPr/>
        </p:nvSpPr>
        <p:spPr>
          <a:xfrm>
            <a:off x="8544509" y="4914787"/>
            <a:ext cx="928386" cy="832573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DCDE6685-6A8E-3DDF-6B94-ADAEA7B124EE}"/>
              </a:ext>
            </a:extLst>
          </p:cNvPr>
          <p:cNvCxnSpPr>
            <a:cxnSpLocks/>
          </p:cNvCxnSpPr>
          <p:nvPr/>
        </p:nvCxnSpPr>
        <p:spPr>
          <a:xfrm flipV="1">
            <a:off x="9472895" y="5003491"/>
            <a:ext cx="260386" cy="491041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EFC264A7-54DC-7ED6-D4C4-595192101D60}"/>
              </a:ext>
            </a:extLst>
          </p:cNvPr>
          <p:cNvSpPr txBox="1"/>
          <p:nvPr/>
        </p:nvSpPr>
        <p:spPr>
          <a:xfrm>
            <a:off x="10201275" y="4675175"/>
            <a:ext cx="1491114" cy="37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>
              <a:lnSpc>
                <a:spcPts val="2400"/>
              </a:lnSpc>
              <a:spcAft>
                <a:spcPts val="600"/>
              </a:spcAft>
              <a:buSzPts val="1200"/>
            </a:pPr>
            <a:r>
              <a:rPr lang="en-US" altLang="zh-CN" sz="1400" b="1" dirty="0">
                <a:solidFill>
                  <a:srgbClr val="000000"/>
                </a:solidFill>
                <a:effectLst/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</a:rPr>
              <a:t>AC Power Input</a:t>
            </a:r>
            <a:endParaRPr lang="zh-CN" altLang="zh-CN" sz="1400" dirty="0">
              <a:effectLst/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E91CEB2A-1D30-7C4F-A827-40E8FDE3B5CB}"/>
              </a:ext>
            </a:extLst>
          </p:cNvPr>
          <p:cNvCxnSpPr>
            <a:cxnSpLocks/>
          </p:cNvCxnSpPr>
          <p:nvPr/>
        </p:nvCxnSpPr>
        <p:spPr>
          <a:xfrm flipV="1">
            <a:off x="5798977" y="707365"/>
            <a:ext cx="267281" cy="341635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:a16="http://schemas.microsoft.com/office/drawing/2014/main" id="{9681EC81-3E5F-B310-255F-2ED81393A600}"/>
              </a:ext>
            </a:extLst>
          </p:cNvPr>
          <p:cNvSpPr/>
          <p:nvPr/>
        </p:nvSpPr>
        <p:spPr>
          <a:xfrm>
            <a:off x="4309986" y="35125"/>
            <a:ext cx="3512543" cy="640272"/>
          </a:xfrm>
          <a:prstGeom prst="rect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CAF438BB-F993-628D-DEF8-0A640AD5AE00}"/>
              </a:ext>
            </a:extLst>
          </p:cNvPr>
          <p:cNvCxnSpPr>
            <a:cxnSpLocks/>
          </p:cNvCxnSpPr>
          <p:nvPr/>
        </p:nvCxnSpPr>
        <p:spPr>
          <a:xfrm>
            <a:off x="5781747" y="1049000"/>
            <a:ext cx="1079718" cy="0"/>
          </a:xfrm>
          <a:prstGeom prst="line">
            <a:avLst/>
          </a:prstGeom>
          <a:ln w="28575">
            <a:solidFill>
              <a:srgbClr val="F18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13B40DB1-E12C-C535-798D-9BE83C3C6135}"/>
              </a:ext>
            </a:extLst>
          </p:cNvPr>
          <p:cNvSpPr txBox="1"/>
          <p:nvPr/>
        </p:nvSpPr>
        <p:spPr>
          <a:xfrm>
            <a:off x="195028" y="128173"/>
            <a:ext cx="14526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Rear </a:t>
            </a:r>
            <a:endParaRPr lang="en-US" altLang="zh-CN" sz="3600" dirty="0">
              <a:solidFill>
                <a:srgbClr val="13253B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r>
              <a:rPr lang="en-US" altLang="zh-CN" sz="36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P</a:t>
            </a:r>
            <a:r>
              <a:rPr lang="zh-CN" altLang="en-US" sz="3600" dirty="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anel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91A5F0D-88CB-3EF5-4F05-221E5071A207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等腰三角形 33">
            <a:extLst>
              <a:ext uri="{FF2B5EF4-FFF2-40B4-BE49-F238E27FC236}">
                <a16:creationId xmlns:a16="http://schemas.microsoft.com/office/drawing/2014/main" id="{901696E5-5534-FDF7-A2A2-C4C11527E229}"/>
              </a:ext>
            </a:extLst>
          </p:cNvPr>
          <p:cNvSpPr/>
          <p:nvPr/>
        </p:nvSpPr>
        <p:spPr>
          <a:xfrm rot="5400000">
            <a:off x="-1941312" y="1941311"/>
            <a:ext cx="6858001" cy="2975377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5" name="Shape 4066">
            <a:extLst>
              <a:ext uri="{FF2B5EF4-FFF2-40B4-BE49-F238E27FC236}">
                <a16:creationId xmlns:a16="http://schemas.microsoft.com/office/drawing/2014/main" id="{25307AF1-EE42-464D-B8FD-8F9EA08A0803}"/>
              </a:ext>
            </a:extLst>
          </p:cNvPr>
          <p:cNvSpPr/>
          <p:nvPr/>
        </p:nvSpPr>
        <p:spPr>
          <a:xfrm>
            <a:off x="3943145" y="3023242"/>
            <a:ext cx="349886" cy="2601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324" y="2895"/>
                </a:moveTo>
                <a:lnTo>
                  <a:pt x="115324" y="2895"/>
                </a:lnTo>
                <a:cubicBezTo>
                  <a:pt x="112727" y="2895"/>
                  <a:pt x="4675" y="51474"/>
                  <a:pt x="2337" y="51474"/>
                </a:cubicBezTo>
                <a:cubicBezTo>
                  <a:pt x="0" y="51474"/>
                  <a:pt x="0" y="54369"/>
                  <a:pt x="2337" y="54369"/>
                </a:cubicBezTo>
                <a:cubicBezTo>
                  <a:pt x="4675" y="56943"/>
                  <a:pt x="25454" y="68525"/>
                  <a:pt x="25454" y="68525"/>
                </a:cubicBezTo>
                <a:lnTo>
                  <a:pt x="25454" y="68525"/>
                </a:lnTo>
                <a:cubicBezTo>
                  <a:pt x="41558" y="73994"/>
                  <a:pt x="41558" y="73994"/>
                  <a:pt x="41558" y="73994"/>
                </a:cubicBezTo>
                <a:cubicBezTo>
                  <a:pt x="41558" y="73994"/>
                  <a:pt x="110389" y="11260"/>
                  <a:pt x="112727" y="11260"/>
                </a:cubicBezTo>
                <a:cubicBezTo>
                  <a:pt x="112727" y="8364"/>
                  <a:pt x="112727" y="11260"/>
                  <a:pt x="112727" y="11260"/>
                </a:cubicBezTo>
                <a:lnTo>
                  <a:pt x="62337" y="79785"/>
                </a:lnTo>
                <a:lnTo>
                  <a:pt x="62337" y="79785"/>
                </a:lnTo>
                <a:cubicBezTo>
                  <a:pt x="59999" y="82680"/>
                  <a:pt x="59999" y="82680"/>
                  <a:pt x="59999" y="82680"/>
                </a:cubicBezTo>
                <a:cubicBezTo>
                  <a:pt x="62337" y="85576"/>
                  <a:pt x="62337" y="85576"/>
                  <a:pt x="62337" y="85576"/>
                </a:cubicBezTo>
                <a:lnTo>
                  <a:pt x="62337" y="85576"/>
                </a:lnTo>
                <a:cubicBezTo>
                  <a:pt x="62337" y="85576"/>
                  <a:pt x="94285" y="105522"/>
                  <a:pt x="94285" y="108418"/>
                </a:cubicBezTo>
                <a:cubicBezTo>
                  <a:pt x="96623" y="108418"/>
                  <a:pt x="98961" y="108418"/>
                  <a:pt x="101298" y="105522"/>
                </a:cubicBezTo>
                <a:cubicBezTo>
                  <a:pt x="101298" y="102627"/>
                  <a:pt x="119740" y="8364"/>
                  <a:pt x="119740" y="5790"/>
                </a:cubicBezTo>
                <a:cubicBezTo>
                  <a:pt x="119740" y="2895"/>
                  <a:pt x="117662" y="0"/>
                  <a:pt x="115324" y="2895"/>
                </a:cubicBezTo>
                <a:close/>
                <a:moveTo>
                  <a:pt x="41558" y="116782"/>
                </a:moveTo>
                <a:lnTo>
                  <a:pt x="41558" y="116782"/>
                </a:lnTo>
                <a:cubicBezTo>
                  <a:pt x="41558" y="119678"/>
                  <a:pt x="41558" y="119678"/>
                  <a:pt x="43896" y="119678"/>
                </a:cubicBezTo>
                <a:cubicBezTo>
                  <a:pt x="43896" y="116782"/>
                  <a:pt x="62337" y="99731"/>
                  <a:pt x="62337" y="99731"/>
                </a:cubicBezTo>
                <a:cubicBezTo>
                  <a:pt x="41558" y="85576"/>
                  <a:pt x="41558" y="85576"/>
                  <a:pt x="41558" y="85576"/>
                </a:cubicBezTo>
                <a:lnTo>
                  <a:pt x="41558" y="116782"/>
                </a:lnTo>
                <a:close/>
              </a:path>
            </a:pathLst>
          </a:custGeom>
          <a:solidFill>
            <a:srgbClr val="13253B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sz="1200" dirty="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  <a:sym typeface="Lato"/>
            </a:endParaRPr>
          </a:p>
        </p:txBody>
      </p:sp>
      <p:sp>
        <p:nvSpPr>
          <p:cNvPr id="6" name="Ellipse 28">
            <a:extLst>
              <a:ext uri="{FF2B5EF4-FFF2-40B4-BE49-F238E27FC236}">
                <a16:creationId xmlns:a16="http://schemas.microsoft.com/office/drawing/2014/main" id="{E73071ED-C2F5-6D50-AE68-ED36CC4164A8}"/>
              </a:ext>
            </a:extLst>
          </p:cNvPr>
          <p:cNvSpPr/>
          <p:nvPr/>
        </p:nvSpPr>
        <p:spPr>
          <a:xfrm>
            <a:off x="3800606" y="2747287"/>
            <a:ext cx="663989" cy="609896"/>
          </a:xfrm>
          <a:prstGeom prst="ellipse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120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0" name="Textfeld 37">
            <a:extLst>
              <a:ext uri="{FF2B5EF4-FFF2-40B4-BE49-F238E27FC236}">
                <a16:creationId xmlns:a16="http://schemas.microsoft.com/office/drawing/2014/main" id="{B238D929-5F97-23E9-03EB-61DC31576515}"/>
              </a:ext>
            </a:extLst>
          </p:cNvPr>
          <p:cNvSpPr txBox="1"/>
          <p:nvPr/>
        </p:nvSpPr>
        <p:spPr>
          <a:xfrm>
            <a:off x="4464595" y="2854854"/>
            <a:ext cx="2332656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228600">
              <a:lnSpc>
                <a:spcPct val="150000"/>
              </a:lnSpc>
              <a:defRPr sz="1900" b="1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dirty="0"/>
              <a:t>Basic </a:t>
            </a:r>
            <a:r>
              <a:rPr lang="en-US" altLang="zh-CN" dirty="0"/>
              <a:t>I</a:t>
            </a:r>
            <a:r>
              <a:rPr lang="zh-CN" altLang="en-US" dirty="0"/>
              <a:t>nformation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AC0BE24-F397-3B95-B4C7-5A92631CADCF}"/>
              </a:ext>
            </a:extLst>
          </p:cNvPr>
          <p:cNvSpPr/>
          <p:nvPr/>
        </p:nvSpPr>
        <p:spPr>
          <a:xfrm>
            <a:off x="282748" y="3137592"/>
            <a:ext cx="248794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228600"/>
            <a:r>
              <a:rPr lang="zh-CN" altLang="en-US" sz="3600" dirty="0">
                <a:solidFill>
                  <a:schemeClr val="bg1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Catalogue</a:t>
            </a:r>
            <a:endParaRPr lang="de-DE" altLang="zh-CN" sz="4400" dirty="0">
              <a:solidFill>
                <a:schemeClr val="bg1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36" name="Textfeld 49">
            <a:extLst>
              <a:ext uri="{FF2B5EF4-FFF2-40B4-BE49-F238E27FC236}">
                <a16:creationId xmlns:a16="http://schemas.microsoft.com/office/drawing/2014/main" id="{FC1692EE-AF0E-18B8-BD13-D193B0F4A064}"/>
              </a:ext>
            </a:extLst>
          </p:cNvPr>
          <p:cNvSpPr txBox="1"/>
          <p:nvPr/>
        </p:nvSpPr>
        <p:spPr>
          <a:xfrm>
            <a:off x="4510879" y="3879593"/>
            <a:ext cx="2607363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zh-CN" altLang="en-US" sz="1900" b="1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Market </a:t>
            </a:r>
            <a:r>
              <a:rPr lang="en-US" altLang="zh-CN" sz="1900" b="1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A</a:t>
            </a:r>
            <a:r>
              <a:rPr lang="zh-CN" altLang="en-US" sz="1900" b="1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pplication</a:t>
            </a:r>
            <a:r>
              <a:rPr lang="en-US" altLang="zh-CN" sz="1900" b="1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</a:t>
            </a:r>
            <a:endParaRPr lang="zh-CN" altLang="en-US" sz="1900" b="1" dirty="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grpSp>
        <p:nvGrpSpPr>
          <p:cNvPr id="3" name="Group 1315">
            <a:extLst>
              <a:ext uri="{FF2B5EF4-FFF2-40B4-BE49-F238E27FC236}">
                <a16:creationId xmlns:a16="http://schemas.microsoft.com/office/drawing/2014/main" id="{D1E63858-8259-3367-130C-D00DFA83A99B}"/>
              </a:ext>
            </a:extLst>
          </p:cNvPr>
          <p:cNvGrpSpPr/>
          <p:nvPr/>
        </p:nvGrpSpPr>
        <p:grpSpPr>
          <a:xfrm>
            <a:off x="3913525" y="3943755"/>
            <a:ext cx="438150" cy="404813"/>
            <a:chOff x="2900363" y="5486400"/>
            <a:chExt cx="438150" cy="404813"/>
          </a:xfrm>
          <a:solidFill>
            <a:srgbClr val="13253B"/>
          </a:solidFill>
        </p:grpSpPr>
        <p:sp>
          <p:nvSpPr>
            <p:cNvPr id="4" name="Freeform 203">
              <a:extLst>
                <a:ext uri="{FF2B5EF4-FFF2-40B4-BE49-F238E27FC236}">
                  <a16:creationId xmlns:a16="http://schemas.microsoft.com/office/drawing/2014/main" id="{62179318-EAE0-60A9-14C3-9C26F489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1188" y="5486400"/>
              <a:ext cx="187325" cy="195263"/>
            </a:xfrm>
            <a:custGeom>
              <a:avLst/>
              <a:gdLst>
                <a:gd name="T0" fmla="*/ 240 w 245"/>
                <a:gd name="T1" fmla="*/ 155 h 254"/>
                <a:gd name="T2" fmla="*/ 211 w 245"/>
                <a:gd name="T3" fmla="*/ 137 h 254"/>
                <a:gd name="T4" fmla="*/ 211 w 245"/>
                <a:gd name="T5" fmla="*/ 118 h 254"/>
                <a:gd name="T6" fmla="*/ 207 w 245"/>
                <a:gd name="T7" fmla="*/ 100 h 254"/>
                <a:gd name="T8" fmla="*/ 231 w 245"/>
                <a:gd name="T9" fmla="*/ 76 h 254"/>
                <a:gd name="T10" fmla="*/ 232 w 245"/>
                <a:gd name="T11" fmla="*/ 64 h 254"/>
                <a:gd name="T12" fmla="*/ 217 w 245"/>
                <a:gd name="T13" fmla="*/ 43 h 254"/>
                <a:gd name="T14" fmla="*/ 205 w 245"/>
                <a:gd name="T15" fmla="*/ 40 h 254"/>
                <a:gd name="T16" fmla="*/ 175 w 245"/>
                <a:gd name="T17" fmla="*/ 55 h 254"/>
                <a:gd name="T18" fmla="*/ 141 w 245"/>
                <a:gd name="T19" fmla="*/ 40 h 254"/>
                <a:gd name="T20" fmla="*/ 133 w 245"/>
                <a:gd name="T21" fmla="*/ 7 h 254"/>
                <a:gd name="T22" fmla="*/ 123 w 245"/>
                <a:gd name="T23" fmla="*/ 1 h 254"/>
                <a:gd name="T24" fmla="*/ 96 w 245"/>
                <a:gd name="T25" fmla="*/ 3 h 254"/>
                <a:gd name="T26" fmla="*/ 88 w 245"/>
                <a:gd name="T27" fmla="*/ 12 h 254"/>
                <a:gd name="T28" fmla="*/ 86 w 245"/>
                <a:gd name="T29" fmla="*/ 46 h 254"/>
                <a:gd name="T30" fmla="*/ 57 w 245"/>
                <a:gd name="T31" fmla="*/ 68 h 254"/>
                <a:gd name="T32" fmla="*/ 24 w 245"/>
                <a:gd name="T33" fmla="*/ 59 h 254"/>
                <a:gd name="T34" fmla="*/ 13 w 245"/>
                <a:gd name="T35" fmla="*/ 64 h 254"/>
                <a:gd name="T36" fmla="*/ 2 w 245"/>
                <a:gd name="T37" fmla="*/ 88 h 254"/>
                <a:gd name="T38" fmla="*/ 6 w 245"/>
                <a:gd name="T39" fmla="*/ 99 h 254"/>
                <a:gd name="T40" fmla="*/ 34 w 245"/>
                <a:gd name="T41" fmla="*/ 118 h 254"/>
                <a:gd name="T42" fmla="*/ 34 w 245"/>
                <a:gd name="T43" fmla="*/ 136 h 254"/>
                <a:gd name="T44" fmla="*/ 38 w 245"/>
                <a:gd name="T45" fmla="*/ 155 h 254"/>
                <a:gd name="T46" fmla="*/ 14 w 245"/>
                <a:gd name="T47" fmla="*/ 179 h 254"/>
                <a:gd name="T48" fmla="*/ 13 w 245"/>
                <a:gd name="T49" fmla="*/ 190 h 254"/>
                <a:gd name="T50" fmla="*/ 28 w 245"/>
                <a:gd name="T51" fmla="*/ 212 h 254"/>
                <a:gd name="T52" fmla="*/ 40 w 245"/>
                <a:gd name="T53" fmla="*/ 215 h 254"/>
                <a:gd name="T54" fmla="*/ 70 w 245"/>
                <a:gd name="T55" fmla="*/ 199 h 254"/>
                <a:gd name="T56" fmla="*/ 104 w 245"/>
                <a:gd name="T57" fmla="*/ 214 h 254"/>
                <a:gd name="T58" fmla="*/ 113 w 245"/>
                <a:gd name="T59" fmla="*/ 247 h 254"/>
                <a:gd name="T60" fmla="*/ 122 w 245"/>
                <a:gd name="T61" fmla="*/ 254 h 254"/>
                <a:gd name="T62" fmla="*/ 149 w 245"/>
                <a:gd name="T63" fmla="*/ 251 h 254"/>
                <a:gd name="T64" fmla="*/ 157 w 245"/>
                <a:gd name="T65" fmla="*/ 243 h 254"/>
                <a:gd name="T66" fmla="*/ 159 w 245"/>
                <a:gd name="T67" fmla="*/ 209 h 254"/>
                <a:gd name="T68" fmla="*/ 188 w 245"/>
                <a:gd name="T69" fmla="*/ 187 h 254"/>
                <a:gd name="T70" fmla="*/ 221 w 245"/>
                <a:gd name="T71" fmla="*/ 196 h 254"/>
                <a:gd name="T72" fmla="*/ 232 w 245"/>
                <a:gd name="T73" fmla="*/ 191 h 254"/>
                <a:gd name="T74" fmla="*/ 243 w 245"/>
                <a:gd name="T75" fmla="*/ 167 h 254"/>
                <a:gd name="T76" fmla="*/ 240 w 245"/>
                <a:gd name="T77" fmla="*/ 155 h 254"/>
                <a:gd name="T78" fmla="*/ 127 w 245"/>
                <a:gd name="T79" fmla="*/ 174 h 254"/>
                <a:gd name="T80" fmla="*/ 76 w 245"/>
                <a:gd name="T81" fmla="*/ 132 h 254"/>
                <a:gd name="T82" fmla="*/ 118 w 245"/>
                <a:gd name="T83" fmla="*/ 80 h 254"/>
                <a:gd name="T84" fmla="*/ 170 w 245"/>
                <a:gd name="T85" fmla="*/ 123 h 254"/>
                <a:gd name="T86" fmla="*/ 127 w 245"/>
                <a:gd name="T87" fmla="*/ 17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" h="254">
                  <a:moveTo>
                    <a:pt x="240" y="155"/>
                  </a:moveTo>
                  <a:cubicBezTo>
                    <a:pt x="211" y="137"/>
                    <a:pt x="211" y="137"/>
                    <a:pt x="211" y="137"/>
                  </a:cubicBezTo>
                  <a:cubicBezTo>
                    <a:pt x="212" y="131"/>
                    <a:pt x="212" y="124"/>
                    <a:pt x="211" y="118"/>
                  </a:cubicBezTo>
                  <a:cubicBezTo>
                    <a:pt x="210" y="112"/>
                    <a:pt x="209" y="106"/>
                    <a:pt x="207" y="100"/>
                  </a:cubicBezTo>
                  <a:cubicBezTo>
                    <a:pt x="231" y="76"/>
                    <a:pt x="231" y="76"/>
                    <a:pt x="231" y="76"/>
                  </a:cubicBezTo>
                  <a:cubicBezTo>
                    <a:pt x="234" y="73"/>
                    <a:pt x="235" y="68"/>
                    <a:pt x="232" y="64"/>
                  </a:cubicBezTo>
                  <a:cubicBezTo>
                    <a:pt x="217" y="43"/>
                    <a:pt x="217" y="43"/>
                    <a:pt x="217" y="43"/>
                  </a:cubicBezTo>
                  <a:cubicBezTo>
                    <a:pt x="214" y="39"/>
                    <a:pt x="209" y="38"/>
                    <a:pt x="205" y="40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65" y="48"/>
                    <a:pt x="154" y="43"/>
                    <a:pt x="141" y="40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2" y="3"/>
                    <a:pt x="127" y="0"/>
                    <a:pt x="123" y="1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2" y="4"/>
                    <a:pt x="89" y="8"/>
                    <a:pt x="88" y="12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75" y="51"/>
                    <a:pt x="65" y="59"/>
                    <a:pt x="57" y="68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0" y="58"/>
                    <a:pt x="15" y="60"/>
                    <a:pt x="13" y="64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0" y="92"/>
                    <a:pt x="2" y="97"/>
                    <a:pt x="6" y="9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24"/>
                    <a:pt x="34" y="130"/>
                    <a:pt x="34" y="136"/>
                  </a:cubicBezTo>
                  <a:cubicBezTo>
                    <a:pt x="35" y="143"/>
                    <a:pt x="36" y="149"/>
                    <a:pt x="38" y="155"/>
                  </a:cubicBezTo>
                  <a:cubicBezTo>
                    <a:pt x="14" y="179"/>
                    <a:pt x="14" y="179"/>
                    <a:pt x="14" y="179"/>
                  </a:cubicBezTo>
                  <a:cubicBezTo>
                    <a:pt x="11" y="182"/>
                    <a:pt x="10" y="187"/>
                    <a:pt x="13" y="190"/>
                  </a:cubicBezTo>
                  <a:cubicBezTo>
                    <a:pt x="28" y="212"/>
                    <a:pt x="28" y="212"/>
                    <a:pt x="28" y="212"/>
                  </a:cubicBezTo>
                  <a:cubicBezTo>
                    <a:pt x="31" y="215"/>
                    <a:pt x="36" y="217"/>
                    <a:pt x="40" y="215"/>
                  </a:cubicBezTo>
                  <a:cubicBezTo>
                    <a:pt x="70" y="199"/>
                    <a:pt x="70" y="199"/>
                    <a:pt x="70" y="199"/>
                  </a:cubicBezTo>
                  <a:cubicBezTo>
                    <a:pt x="80" y="206"/>
                    <a:pt x="92" y="212"/>
                    <a:pt x="104" y="214"/>
                  </a:cubicBezTo>
                  <a:cubicBezTo>
                    <a:pt x="113" y="247"/>
                    <a:pt x="113" y="247"/>
                    <a:pt x="113" y="247"/>
                  </a:cubicBezTo>
                  <a:cubicBezTo>
                    <a:pt x="114" y="251"/>
                    <a:pt x="118" y="254"/>
                    <a:pt x="122" y="254"/>
                  </a:cubicBezTo>
                  <a:cubicBezTo>
                    <a:pt x="149" y="251"/>
                    <a:pt x="149" y="251"/>
                    <a:pt x="149" y="251"/>
                  </a:cubicBezTo>
                  <a:cubicBezTo>
                    <a:pt x="153" y="251"/>
                    <a:pt x="157" y="247"/>
                    <a:pt x="157" y="243"/>
                  </a:cubicBezTo>
                  <a:cubicBezTo>
                    <a:pt x="159" y="209"/>
                    <a:pt x="159" y="209"/>
                    <a:pt x="159" y="209"/>
                  </a:cubicBezTo>
                  <a:cubicBezTo>
                    <a:pt x="170" y="203"/>
                    <a:pt x="180" y="196"/>
                    <a:pt x="188" y="187"/>
                  </a:cubicBezTo>
                  <a:cubicBezTo>
                    <a:pt x="221" y="196"/>
                    <a:pt x="221" y="196"/>
                    <a:pt x="221" y="196"/>
                  </a:cubicBezTo>
                  <a:cubicBezTo>
                    <a:pt x="226" y="197"/>
                    <a:pt x="230" y="195"/>
                    <a:pt x="232" y="191"/>
                  </a:cubicBezTo>
                  <a:cubicBezTo>
                    <a:pt x="243" y="167"/>
                    <a:pt x="243" y="167"/>
                    <a:pt x="243" y="167"/>
                  </a:cubicBezTo>
                  <a:cubicBezTo>
                    <a:pt x="245" y="163"/>
                    <a:pt x="243" y="158"/>
                    <a:pt x="240" y="155"/>
                  </a:cubicBezTo>
                  <a:close/>
                  <a:moveTo>
                    <a:pt x="127" y="174"/>
                  </a:moveTo>
                  <a:cubicBezTo>
                    <a:pt x="102" y="177"/>
                    <a:pt x="78" y="158"/>
                    <a:pt x="76" y="132"/>
                  </a:cubicBezTo>
                  <a:cubicBezTo>
                    <a:pt x="73" y="106"/>
                    <a:pt x="92" y="83"/>
                    <a:pt x="118" y="80"/>
                  </a:cubicBezTo>
                  <a:cubicBezTo>
                    <a:pt x="144" y="78"/>
                    <a:pt x="167" y="97"/>
                    <a:pt x="170" y="123"/>
                  </a:cubicBezTo>
                  <a:cubicBezTo>
                    <a:pt x="172" y="148"/>
                    <a:pt x="153" y="172"/>
                    <a:pt x="127" y="17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AU" sz="24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8" name="Freeform 204">
              <a:extLst>
                <a:ext uri="{FF2B5EF4-FFF2-40B4-BE49-F238E27FC236}">
                  <a16:creationId xmlns:a16="http://schemas.microsoft.com/office/drawing/2014/main" id="{9995C5C4-10B8-3487-960A-B9D407E5DA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0363" y="5572125"/>
              <a:ext cx="317500" cy="319088"/>
            </a:xfrm>
            <a:custGeom>
              <a:avLst/>
              <a:gdLst>
                <a:gd name="T0" fmla="*/ 413 w 414"/>
                <a:gd name="T1" fmla="*/ 171 h 415"/>
                <a:gd name="T2" fmla="*/ 398 w 414"/>
                <a:gd name="T3" fmla="*/ 124 h 415"/>
                <a:gd name="T4" fmla="*/ 385 w 414"/>
                <a:gd name="T5" fmla="*/ 116 h 415"/>
                <a:gd name="T6" fmla="*/ 331 w 414"/>
                <a:gd name="T7" fmla="*/ 125 h 415"/>
                <a:gd name="T8" fmla="*/ 312 w 414"/>
                <a:gd name="T9" fmla="*/ 102 h 415"/>
                <a:gd name="T10" fmla="*/ 332 w 414"/>
                <a:gd name="T11" fmla="*/ 51 h 415"/>
                <a:gd name="T12" fmla="*/ 327 w 414"/>
                <a:gd name="T13" fmla="*/ 36 h 415"/>
                <a:gd name="T14" fmla="*/ 283 w 414"/>
                <a:gd name="T15" fmla="*/ 13 h 415"/>
                <a:gd name="T16" fmla="*/ 268 w 414"/>
                <a:gd name="T17" fmla="*/ 17 h 415"/>
                <a:gd name="T18" fmla="*/ 236 w 414"/>
                <a:gd name="T19" fmla="*/ 62 h 415"/>
                <a:gd name="T20" fmla="*/ 207 w 414"/>
                <a:gd name="T21" fmla="*/ 59 h 415"/>
                <a:gd name="T22" fmla="*/ 184 w 414"/>
                <a:gd name="T23" fmla="*/ 8 h 415"/>
                <a:gd name="T24" fmla="*/ 171 w 414"/>
                <a:gd name="T25" fmla="*/ 2 h 415"/>
                <a:gd name="T26" fmla="*/ 124 w 414"/>
                <a:gd name="T27" fmla="*/ 16 h 415"/>
                <a:gd name="T28" fmla="*/ 116 w 414"/>
                <a:gd name="T29" fmla="*/ 29 h 415"/>
                <a:gd name="T30" fmla="*/ 125 w 414"/>
                <a:gd name="T31" fmla="*/ 84 h 415"/>
                <a:gd name="T32" fmla="*/ 102 w 414"/>
                <a:gd name="T33" fmla="*/ 102 h 415"/>
                <a:gd name="T34" fmla="*/ 50 w 414"/>
                <a:gd name="T35" fmla="*/ 83 h 415"/>
                <a:gd name="T36" fmla="*/ 36 w 414"/>
                <a:gd name="T37" fmla="*/ 88 h 415"/>
                <a:gd name="T38" fmla="*/ 13 w 414"/>
                <a:gd name="T39" fmla="*/ 131 h 415"/>
                <a:gd name="T40" fmla="*/ 16 w 414"/>
                <a:gd name="T41" fmla="*/ 146 h 415"/>
                <a:gd name="T42" fmla="*/ 61 w 414"/>
                <a:gd name="T43" fmla="*/ 178 h 415"/>
                <a:gd name="T44" fmla="*/ 58 w 414"/>
                <a:gd name="T45" fmla="*/ 208 h 415"/>
                <a:gd name="T46" fmla="*/ 8 w 414"/>
                <a:gd name="T47" fmla="*/ 230 h 415"/>
                <a:gd name="T48" fmla="*/ 2 w 414"/>
                <a:gd name="T49" fmla="*/ 244 h 415"/>
                <a:gd name="T50" fmla="*/ 16 w 414"/>
                <a:gd name="T51" fmla="*/ 291 h 415"/>
                <a:gd name="T52" fmla="*/ 29 w 414"/>
                <a:gd name="T53" fmla="*/ 299 h 415"/>
                <a:gd name="T54" fmla="*/ 83 w 414"/>
                <a:gd name="T55" fmla="*/ 290 h 415"/>
                <a:gd name="T56" fmla="*/ 102 w 414"/>
                <a:gd name="T57" fmla="*/ 313 h 415"/>
                <a:gd name="T58" fmla="*/ 82 w 414"/>
                <a:gd name="T59" fmla="*/ 364 h 415"/>
                <a:gd name="T60" fmla="*/ 88 w 414"/>
                <a:gd name="T61" fmla="*/ 379 h 415"/>
                <a:gd name="T62" fmla="*/ 131 w 414"/>
                <a:gd name="T63" fmla="*/ 402 h 415"/>
                <a:gd name="T64" fmla="*/ 146 w 414"/>
                <a:gd name="T65" fmla="*/ 398 h 415"/>
                <a:gd name="T66" fmla="*/ 178 w 414"/>
                <a:gd name="T67" fmla="*/ 353 h 415"/>
                <a:gd name="T68" fmla="*/ 207 w 414"/>
                <a:gd name="T69" fmla="*/ 356 h 415"/>
                <a:gd name="T70" fmla="*/ 230 w 414"/>
                <a:gd name="T71" fmla="*/ 407 h 415"/>
                <a:gd name="T72" fmla="*/ 244 w 414"/>
                <a:gd name="T73" fmla="*/ 413 h 415"/>
                <a:gd name="T74" fmla="*/ 291 w 414"/>
                <a:gd name="T75" fmla="*/ 399 h 415"/>
                <a:gd name="T76" fmla="*/ 299 w 414"/>
                <a:gd name="T77" fmla="*/ 386 h 415"/>
                <a:gd name="T78" fmla="*/ 290 w 414"/>
                <a:gd name="T79" fmla="*/ 331 h 415"/>
                <a:gd name="T80" fmla="*/ 312 w 414"/>
                <a:gd name="T81" fmla="*/ 312 h 415"/>
                <a:gd name="T82" fmla="*/ 364 w 414"/>
                <a:gd name="T83" fmla="*/ 332 h 415"/>
                <a:gd name="T84" fmla="*/ 378 w 414"/>
                <a:gd name="T85" fmla="*/ 327 h 415"/>
                <a:gd name="T86" fmla="*/ 401 w 414"/>
                <a:gd name="T87" fmla="*/ 284 h 415"/>
                <a:gd name="T88" fmla="*/ 398 w 414"/>
                <a:gd name="T89" fmla="*/ 269 h 415"/>
                <a:gd name="T90" fmla="*/ 353 w 414"/>
                <a:gd name="T91" fmla="*/ 237 h 415"/>
                <a:gd name="T92" fmla="*/ 356 w 414"/>
                <a:gd name="T93" fmla="*/ 207 h 415"/>
                <a:gd name="T94" fmla="*/ 406 w 414"/>
                <a:gd name="T95" fmla="*/ 185 h 415"/>
                <a:gd name="T96" fmla="*/ 413 w 414"/>
                <a:gd name="T97" fmla="*/ 171 h 415"/>
                <a:gd name="T98" fmla="*/ 233 w 414"/>
                <a:gd name="T99" fmla="*/ 293 h 415"/>
                <a:gd name="T100" fmla="*/ 122 w 414"/>
                <a:gd name="T101" fmla="*/ 233 h 415"/>
                <a:gd name="T102" fmla="*/ 181 w 414"/>
                <a:gd name="T103" fmla="*/ 122 h 415"/>
                <a:gd name="T104" fmla="*/ 293 w 414"/>
                <a:gd name="T105" fmla="*/ 182 h 415"/>
                <a:gd name="T106" fmla="*/ 233 w 414"/>
                <a:gd name="T107" fmla="*/ 293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4" h="415">
                  <a:moveTo>
                    <a:pt x="413" y="171"/>
                  </a:moveTo>
                  <a:cubicBezTo>
                    <a:pt x="398" y="124"/>
                    <a:pt x="398" y="124"/>
                    <a:pt x="398" y="124"/>
                  </a:cubicBezTo>
                  <a:cubicBezTo>
                    <a:pt x="397" y="119"/>
                    <a:pt x="391" y="115"/>
                    <a:pt x="385" y="116"/>
                  </a:cubicBezTo>
                  <a:cubicBezTo>
                    <a:pt x="331" y="125"/>
                    <a:pt x="331" y="125"/>
                    <a:pt x="331" y="125"/>
                  </a:cubicBezTo>
                  <a:cubicBezTo>
                    <a:pt x="325" y="117"/>
                    <a:pt x="319" y="109"/>
                    <a:pt x="312" y="102"/>
                  </a:cubicBezTo>
                  <a:cubicBezTo>
                    <a:pt x="332" y="51"/>
                    <a:pt x="332" y="51"/>
                    <a:pt x="332" y="51"/>
                  </a:cubicBezTo>
                  <a:cubicBezTo>
                    <a:pt x="334" y="45"/>
                    <a:pt x="332" y="39"/>
                    <a:pt x="327" y="36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78" y="10"/>
                    <a:pt x="272" y="12"/>
                    <a:pt x="268" y="17"/>
                  </a:cubicBezTo>
                  <a:cubicBezTo>
                    <a:pt x="236" y="62"/>
                    <a:pt x="236" y="62"/>
                    <a:pt x="236" y="62"/>
                  </a:cubicBezTo>
                  <a:cubicBezTo>
                    <a:pt x="227" y="60"/>
                    <a:pt x="217" y="59"/>
                    <a:pt x="207" y="59"/>
                  </a:cubicBezTo>
                  <a:cubicBezTo>
                    <a:pt x="184" y="8"/>
                    <a:pt x="184" y="8"/>
                    <a:pt x="184" y="8"/>
                  </a:cubicBezTo>
                  <a:cubicBezTo>
                    <a:pt x="182" y="3"/>
                    <a:pt x="176" y="0"/>
                    <a:pt x="171" y="2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18" y="18"/>
                    <a:pt x="115" y="24"/>
                    <a:pt x="116" y="29"/>
                  </a:cubicBezTo>
                  <a:cubicBezTo>
                    <a:pt x="125" y="84"/>
                    <a:pt x="125" y="84"/>
                    <a:pt x="125" y="84"/>
                  </a:cubicBezTo>
                  <a:cubicBezTo>
                    <a:pt x="116" y="89"/>
                    <a:pt x="109" y="95"/>
                    <a:pt x="102" y="102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45" y="81"/>
                    <a:pt x="39" y="83"/>
                    <a:pt x="36" y="88"/>
                  </a:cubicBezTo>
                  <a:cubicBezTo>
                    <a:pt x="13" y="131"/>
                    <a:pt x="13" y="131"/>
                    <a:pt x="13" y="131"/>
                  </a:cubicBezTo>
                  <a:cubicBezTo>
                    <a:pt x="10" y="136"/>
                    <a:pt x="12" y="143"/>
                    <a:pt x="16" y="146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59" y="188"/>
                    <a:pt x="58" y="198"/>
                    <a:pt x="58" y="208"/>
                  </a:cubicBezTo>
                  <a:cubicBezTo>
                    <a:pt x="8" y="230"/>
                    <a:pt x="8" y="230"/>
                    <a:pt x="8" y="230"/>
                  </a:cubicBezTo>
                  <a:cubicBezTo>
                    <a:pt x="3" y="232"/>
                    <a:pt x="0" y="239"/>
                    <a:pt x="2" y="244"/>
                  </a:cubicBezTo>
                  <a:cubicBezTo>
                    <a:pt x="16" y="291"/>
                    <a:pt x="16" y="291"/>
                    <a:pt x="16" y="291"/>
                  </a:cubicBezTo>
                  <a:cubicBezTo>
                    <a:pt x="18" y="296"/>
                    <a:pt x="23" y="300"/>
                    <a:pt x="29" y="299"/>
                  </a:cubicBezTo>
                  <a:cubicBezTo>
                    <a:pt x="83" y="290"/>
                    <a:pt x="83" y="290"/>
                    <a:pt x="83" y="290"/>
                  </a:cubicBezTo>
                  <a:cubicBezTo>
                    <a:pt x="89" y="298"/>
                    <a:pt x="95" y="306"/>
                    <a:pt x="102" y="313"/>
                  </a:cubicBezTo>
                  <a:cubicBezTo>
                    <a:pt x="82" y="364"/>
                    <a:pt x="82" y="364"/>
                    <a:pt x="82" y="364"/>
                  </a:cubicBezTo>
                  <a:cubicBezTo>
                    <a:pt x="80" y="370"/>
                    <a:pt x="83" y="376"/>
                    <a:pt x="88" y="379"/>
                  </a:cubicBezTo>
                  <a:cubicBezTo>
                    <a:pt x="131" y="402"/>
                    <a:pt x="131" y="402"/>
                    <a:pt x="131" y="402"/>
                  </a:cubicBezTo>
                  <a:cubicBezTo>
                    <a:pt x="136" y="404"/>
                    <a:pt x="143" y="403"/>
                    <a:pt x="146" y="398"/>
                  </a:cubicBezTo>
                  <a:cubicBezTo>
                    <a:pt x="178" y="353"/>
                    <a:pt x="178" y="353"/>
                    <a:pt x="178" y="353"/>
                  </a:cubicBezTo>
                  <a:cubicBezTo>
                    <a:pt x="187" y="355"/>
                    <a:pt x="197" y="356"/>
                    <a:pt x="207" y="356"/>
                  </a:cubicBezTo>
                  <a:cubicBezTo>
                    <a:pt x="230" y="407"/>
                    <a:pt x="230" y="407"/>
                    <a:pt x="230" y="407"/>
                  </a:cubicBezTo>
                  <a:cubicBezTo>
                    <a:pt x="232" y="412"/>
                    <a:pt x="238" y="415"/>
                    <a:pt x="244" y="413"/>
                  </a:cubicBezTo>
                  <a:cubicBezTo>
                    <a:pt x="291" y="399"/>
                    <a:pt x="291" y="399"/>
                    <a:pt x="291" y="399"/>
                  </a:cubicBezTo>
                  <a:cubicBezTo>
                    <a:pt x="296" y="397"/>
                    <a:pt x="300" y="391"/>
                    <a:pt x="299" y="386"/>
                  </a:cubicBezTo>
                  <a:cubicBezTo>
                    <a:pt x="290" y="331"/>
                    <a:pt x="290" y="331"/>
                    <a:pt x="290" y="331"/>
                  </a:cubicBezTo>
                  <a:cubicBezTo>
                    <a:pt x="298" y="326"/>
                    <a:pt x="306" y="319"/>
                    <a:pt x="312" y="312"/>
                  </a:cubicBezTo>
                  <a:cubicBezTo>
                    <a:pt x="364" y="332"/>
                    <a:pt x="364" y="332"/>
                    <a:pt x="364" y="332"/>
                  </a:cubicBezTo>
                  <a:cubicBezTo>
                    <a:pt x="369" y="334"/>
                    <a:pt x="376" y="332"/>
                    <a:pt x="378" y="327"/>
                  </a:cubicBezTo>
                  <a:cubicBezTo>
                    <a:pt x="401" y="284"/>
                    <a:pt x="401" y="284"/>
                    <a:pt x="401" y="284"/>
                  </a:cubicBezTo>
                  <a:cubicBezTo>
                    <a:pt x="404" y="279"/>
                    <a:pt x="403" y="272"/>
                    <a:pt x="398" y="269"/>
                  </a:cubicBezTo>
                  <a:cubicBezTo>
                    <a:pt x="353" y="237"/>
                    <a:pt x="353" y="237"/>
                    <a:pt x="353" y="237"/>
                  </a:cubicBezTo>
                  <a:cubicBezTo>
                    <a:pt x="355" y="227"/>
                    <a:pt x="356" y="217"/>
                    <a:pt x="356" y="207"/>
                  </a:cubicBezTo>
                  <a:cubicBezTo>
                    <a:pt x="406" y="185"/>
                    <a:pt x="406" y="185"/>
                    <a:pt x="406" y="185"/>
                  </a:cubicBezTo>
                  <a:cubicBezTo>
                    <a:pt x="411" y="182"/>
                    <a:pt x="414" y="176"/>
                    <a:pt x="413" y="171"/>
                  </a:cubicBezTo>
                  <a:close/>
                  <a:moveTo>
                    <a:pt x="233" y="293"/>
                  </a:moveTo>
                  <a:cubicBezTo>
                    <a:pt x="186" y="307"/>
                    <a:pt x="136" y="280"/>
                    <a:pt x="122" y="233"/>
                  </a:cubicBezTo>
                  <a:cubicBezTo>
                    <a:pt x="108" y="186"/>
                    <a:pt x="134" y="136"/>
                    <a:pt x="181" y="122"/>
                  </a:cubicBezTo>
                  <a:cubicBezTo>
                    <a:pt x="228" y="108"/>
                    <a:pt x="278" y="134"/>
                    <a:pt x="293" y="182"/>
                  </a:cubicBezTo>
                  <a:cubicBezTo>
                    <a:pt x="307" y="229"/>
                    <a:pt x="280" y="278"/>
                    <a:pt x="233" y="2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AU" sz="2400" dirty="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</p:grpSp>
      <p:sp>
        <p:nvSpPr>
          <p:cNvPr id="11" name="Ellipse 30">
            <a:extLst>
              <a:ext uri="{FF2B5EF4-FFF2-40B4-BE49-F238E27FC236}">
                <a16:creationId xmlns:a16="http://schemas.microsoft.com/office/drawing/2014/main" id="{6F9B4E31-1630-4058-3BC2-8268637D83B2}"/>
              </a:ext>
            </a:extLst>
          </p:cNvPr>
          <p:cNvSpPr/>
          <p:nvPr/>
        </p:nvSpPr>
        <p:spPr>
          <a:xfrm>
            <a:off x="6859164" y="2821730"/>
            <a:ext cx="663989" cy="609896"/>
          </a:xfrm>
          <a:prstGeom prst="ellipse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120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15" name="Textfeld 47">
            <a:extLst>
              <a:ext uri="{FF2B5EF4-FFF2-40B4-BE49-F238E27FC236}">
                <a16:creationId xmlns:a16="http://schemas.microsoft.com/office/drawing/2014/main" id="{169C4CAA-08C9-9CAB-601C-E75760F35F9C}"/>
              </a:ext>
            </a:extLst>
          </p:cNvPr>
          <p:cNvSpPr txBox="1"/>
          <p:nvPr/>
        </p:nvSpPr>
        <p:spPr>
          <a:xfrm>
            <a:off x="7762627" y="2846547"/>
            <a:ext cx="3430196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228600">
              <a:lnSpc>
                <a:spcPct val="150000"/>
              </a:lnSpc>
              <a:defRPr b="1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zh-CN" altLang="en-US" sz="1900" dirty="0">
                <a:solidFill>
                  <a:srgbClr val="F08200"/>
                </a:solidFill>
              </a:rPr>
              <a:t>Features </a:t>
            </a:r>
            <a:r>
              <a:rPr lang="en-US" altLang="zh-CN" sz="1900" dirty="0">
                <a:solidFill>
                  <a:srgbClr val="F08200"/>
                </a:solidFill>
              </a:rPr>
              <a:t>&amp;</a:t>
            </a:r>
            <a:r>
              <a:rPr lang="zh-CN" altLang="en-US" sz="1900" dirty="0">
                <a:solidFill>
                  <a:srgbClr val="F08200"/>
                </a:solidFill>
              </a:rPr>
              <a:t> </a:t>
            </a:r>
            <a:r>
              <a:rPr lang="en-US" altLang="zh-CN" sz="1900" dirty="0">
                <a:solidFill>
                  <a:srgbClr val="F08200"/>
                </a:solidFill>
              </a:rPr>
              <a:t>Benefit</a:t>
            </a:r>
            <a:r>
              <a:rPr lang="zh-CN" altLang="en-US" sz="1900" dirty="0">
                <a:solidFill>
                  <a:srgbClr val="F08200"/>
                </a:solidFill>
              </a:rPr>
              <a:t>s</a:t>
            </a:r>
          </a:p>
        </p:txBody>
      </p:sp>
      <p:sp>
        <p:nvSpPr>
          <p:cNvPr id="16" name="Textfeld 49">
            <a:extLst>
              <a:ext uri="{FF2B5EF4-FFF2-40B4-BE49-F238E27FC236}">
                <a16:creationId xmlns:a16="http://schemas.microsoft.com/office/drawing/2014/main" id="{1A115E41-CDAB-E490-9959-11A96346C535}"/>
              </a:ext>
            </a:extLst>
          </p:cNvPr>
          <p:cNvSpPr txBox="1"/>
          <p:nvPr/>
        </p:nvSpPr>
        <p:spPr>
          <a:xfrm>
            <a:off x="7748123" y="3879593"/>
            <a:ext cx="4430207" cy="48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defTabSz="228600">
              <a:lnSpc>
                <a:spcPct val="150000"/>
              </a:lnSpc>
              <a:defRPr sz="1900" b="1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/>
              <a:t>Competition Analysis</a:t>
            </a:r>
          </a:p>
        </p:txBody>
      </p:sp>
      <p:grpSp>
        <p:nvGrpSpPr>
          <p:cNvPr id="17" name="Group 125">
            <a:extLst>
              <a:ext uri="{FF2B5EF4-FFF2-40B4-BE49-F238E27FC236}">
                <a16:creationId xmlns:a16="http://schemas.microsoft.com/office/drawing/2014/main" id="{C9E1F19A-66B3-C81C-2CEF-B94E1636D456}"/>
              </a:ext>
            </a:extLst>
          </p:cNvPr>
          <p:cNvGrpSpPr/>
          <p:nvPr/>
        </p:nvGrpSpPr>
        <p:grpSpPr>
          <a:xfrm>
            <a:off x="7247168" y="2933598"/>
            <a:ext cx="352425" cy="407988"/>
            <a:chOff x="1285876" y="2968625"/>
            <a:chExt cx="352425" cy="407988"/>
          </a:xfrm>
          <a:solidFill>
            <a:srgbClr val="F08200"/>
          </a:solidFill>
        </p:grpSpPr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EF2961BD-2520-2679-FFDE-DD0075FB3D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5876" y="2968625"/>
              <a:ext cx="352425" cy="407988"/>
            </a:xfrm>
            <a:custGeom>
              <a:avLst/>
              <a:gdLst>
                <a:gd name="T0" fmla="*/ 164 w 166"/>
                <a:gd name="T1" fmla="*/ 163 h 193"/>
                <a:gd name="T2" fmla="*/ 139 w 166"/>
                <a:gd name="T3" fmla="*/ 120 h 193"/>
                <a:gd name="T4" fmla="*/ 150 w 166"/>
                <a:gd name="T5" fmla="*/ 114 h 193"/>
                <a:gd name="T6" fmla="*/ 149 w 166"/>
                <a:gd name="T7" fmla="*/ 94 h 193"/>
                <a:gd name="T8" fmla="*/ 160 w 166"/>
                <a:gd name="T9" fmla="*/ 76 h 193"/>
                <a:gd name="T10" fmla="*/ 149 w 166"/>
                <a:gd name="T11" fmla="*/ 57 h 193"/>
                <a:gd name="T12" fmla="*/ 150 w 166"/>
                <a:gd name="T13" fmla="*/ 36 h 193"/>
                <a:gd name="T14" fmla="*/ 131 w 166"/>
                <a:gd name="T15" fmla="*/ 27 h 193"/>
                <a:gd name="T16" fmla="*/ 121 w 166"/>
                <a:gd name="T17" fmla="*/ 9 h 193"/>
                <a:gd name="T18" fmla="*/ 101 w 166"/>
                <a:gd name="T19" fmla="*/ 11 h 193"/>
                <a:gd name="T20" fmla="*/ 83 w 166"/>
                <a:gd name="T21" fmla="*/ 0 h 193"/>
                <a:gd name="T22" fmla="*/ 65 w 166"/>
                <a:gd name="T23" fmla="*/ 11 h 193"/>
                <a:gd name="T24" fmla="*/ 45 w 166"/>
                <a:gd name="T25" fmla="*/ 9 h 193"/>
                <a:gd name="T26" fmla="*/ 35 w 166"/>
                <a:gd name="T27" fmla="*/ 27 h 193"/>
                <a:gd name="T28" fmla="*/ 16 w 166"/>
                <a:gd name="T29" fmla="*/ 37 h 193"/>
                <a:gd name="T30" fmla="*/ 17 w 166"/>
                <a:gd name="T31" fmla="*/ 57 h 193"/>
                <a:gd name="T32" fmla="*/ 6 w 166"/>
                <a:gd name="T33" fmla="*/ 76 h 193"/>
                <a:gd name="T34" fmla="*/ 17 w 166"/>
                <a:gd name="T35" fmla="*/ 93 h 193"/>
                <a:gd name="T36" fmla="*/ 16 w 166"/>
                <a:gd name="T37" fmla="*/ 114 h 193"/>
                <a:gd name="T38" fmla="*/ 26 w 166"/>
                <a:gd name="T39" fmla="*/ 119 h 193"/>
                <a:gd name="T40" fmla="*/ 27 w 166"/>
                <a:gd name="T41" fmla="*/ 121 h 193"/>
                <a:gd name="T42" fmla="*/ 2 w 166"/>
                <a:gd name="T43" fmla="*/ 163 h 193"/>
                <a:gd name="T44" fmla="*/ 5 w 166"/>
                <a:gd name="T45" fmla="*/ 169 h 193"/>
                <a:gd name="T46" fmla="*/ 22 w 166"/>
                <a:gd name="T47" fmla="*/ 170 h 193"/>
                <a:gd name="T48" fmla="*/ 32 w 166"/>
                <a:gd name="T49" fmla="*/ 175 h 193"/>
                <a:gd name="T50" fmla="*/ 41 w 166"/>
                <a:gd name="T51" fmla="*/ 190 h 193"/>
                <a:gd name="T52" fmla="*/ 47 w 166"/>
                <a:gd name="T53" fmla="*/ 190 h 193"/>
                <a:gd name="T54" fmla="*/ 73 w 166"/>
                <a:gd name="T55" fmla="*/ 146 h 193"/>
                <a:gd name="T56" fmla="*/ 74 w 166"/>
                <a:gd name="T57" fmla="*/ 146 h 193"/>
                <a:gd name="T58" fmla="*/ 84 w 166"/>
                <a:gd name="T59" fmla="*/ 150 h 193"/>
                <a:gd name="T60" fmla="*/ 93 w 166"/>
                <a:gd name="T61" fmla="*/ 146 h 193"/>
                <a:gd name="T62" fmla="*/ 94 w 166"/>
                <a:gd name="T63" fmla="*/ 146 h 193"/>
                <a:gd name="T64" fmla="*/ 119 w 166"/>
                <a:gd name="T65" fmla="*/ 189 h 193"/>
                <a:gd name="T66" fmla="*/ 126 w 166"/>
                <a:gd name="T67" fmla="*/ 189 h 193"/>
                <a:gd name="T68" fmla="*/ 135 w 166"/>
                <a:gd name="T69" fmla="*/ 175 h 193"/>
                <a:gd name="T70" fmla="*/ 144 w 166"/>
                <a:gd name="T71" fmla="*/ 169 h 193"/>
                <a:gd name="T72" fmla="*/ 161 w 166"/>
                <a:gd name="T73" fmla="*/ 169 h 193"/>
                <a:gd name="T74" fmla="*/ 164 w 166"/>
                <a:gd name="T75" fmla="*/ 163 h 193"/>
                <a:gd name="T76" fmla="*/ 111 w 166"/>
                <a:gd name="T77" fmla="*/ 124 h 193"/>
                <a:gd name="T78" fmla="*/ 53 w 166"/>
                <a:gd name="T79" fmla="*/ 123 h 193"/>
                <a:gd name="T80" fmla="*/ 35 w 166"/>
                <a:gd name="T81" fmla="*/ 47 h 193"/>
                <a:gd name="T82" fmla="*/ 110 w 166"/>
                <a:gd name="T83" fmla="*/ 26 h 193"/>
                <a:gd name="T84" fmla="*/ 111 w 166"/>
                <a:gd name="T85" fmla="*/ 26 h 193"/>
                <a:gd name="T86" fmla="*/ 111 w 166"/>
                <a:gd name="T87" fmla="*/ 26 h 193"/>
                <a:gd name="T88" fmla="*/ 132 w 166"/>
                <a:gd name="T89" fmla="*/ 47 h 193"/>
                <a:gd name="T90" fmla="*/ 111 w 166"/>
                <a:gd name="T91" fmla="*/ 12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" h="193">
                  <a:moveTo>
                    <a:pt x="164" y="163"/>
                  </a:moveTo>
                  <a:cubicBezTo>
                    <a:pt x="164" y="163"/>
                    <a:pt x="143" y="126"/>
                    <a:pt x="139" y="120"/>
                  </a:cubicBezTo>
                  <a:cubicBezTo>
                    <a:pt x="144" y="119"/>
                    <a:pt x="148" y="117"/>
                    <a:pt x="150" y="114"/>
                  </a:cubicBezTo>
                  <a:cubicBezTo>
                    <a:pt x="153" y="109"/>
                    <a:pt x="148" y="99"/>
                    <a:pt x="149" y="94"/>
                  </a:cubicBezTo>
                  <a:cubicBezTo>
                    <a:pt x="151" y="87"/>
                    <a:pt x="160" y="82"/>
                    <a:pt x="160" y="76"/>
                  </a:cubicBezTo>
                  <a:cubicBezTo>
                    <a:pt x="160" y="70"/>
                    <a:pt x="150" y="63"/>
                    <a:pt x="149" y="57"/>
                  </a:cubicBezTo>
                  <a:cubicBezTo>
                    <a:pt x="147" y="51"/>
                    <a:pt x="153" y="42"/>
                    <a:pt x="150" y="36"/>
                  </a:cubicBezTo>
                  <a:cubicBezTo>
                    <a:pt x="147" y="31"/>
                    <a:pt x="136" y="31"/>
                    <a:pt x="131" y="27"/>
                  </a:cubicBezTo>
                  <a:cubicBezTo>
                    <a:pt x="127" y="23"/>
                    <a:pt x="127" y="12"/>
                    <a:pt x="121" y="9"/>
                  </a:cubicBezTo>
                  <a:cubicBezTo>
                    <a:pt x="116" y="6"/>
                    <a:pt x="107" y="12"/>
                    <a:pt x="101" y="11"/>
                  </a:cubicBezTo>
                  <a:cubicBezTo>
                    <a:pt x="95" y="9"/>
                    <a:pt x="90" y="0"/>
                    <a:pt x="83" y="0"/>
                  </a:cubicBezTo>
                  <a:cubicBezTo>
                    <a:pt x="77" y="0"/>
                    <a:pt x="67" y="10"/>
                    <a:pt x="65" y="11"/>
                  </a:cubicBezTo>
                  <a:cubicBezTo>
                    <a:pt x="59" y="12"/>
                    <a:pt x="50" y="6"/>
                    <a:pt x="45" y="9"/>
                  </a:cubicBezTo>
                  <a:cubicBezTo>
                    <a:pt x="39" y="12"/>
                    <a:pt x="39" y="23"/>
                    <a:pt x="35" y="27"/>
                  </a:cubicBezTo>
                  <a:cubicBezTo>
                    <a:pt x="30" y="31"/>
                    <a:pt x="20" y="31"/>
                    <a:pt x="16" y="37"/>
                  </a:cubicBezTo>
                  <a:cubicBezTo>
                    <a:pt x="13" y="42"/>
                    <a:pt x="19" y="51"/>
                    <a:pt x="17" y="57"/>
                  </a:cubicBezTo>
                  <a:cubicBezTo>
                    <a:pt x="16" y="63"/>
                    <a:pt x="6" y="69"/>
                    <a:pt x="6" y="76"/>
                  </a:cubicBezTo>
                  <a:cubicBezTo>
                    <a:pt x="6" y="82"/>
                    <a:pt x="16" y="87"/>
                    <a:pt x="17" y="93"/>
                  </a:cubicBezTo>
                  <a:cubicBezTo>
                    <a:pt x="19" y="99"/>
                    <a:pt x="13" y="108"/>
                    <a:pt x="16" y="114"/>
                  </a:cubicBezTo>
                  <a:cubicBezTo>
                    <a:pt x="18" y="117"/>
                    <a:pt x="22" y="118"/>
                    <a:pt x="26" y="119"/>
                  </a:cubicBezTo>
                  <a:cubicBezTo>
                    <a:pt x="26" y="120"/>
                    <a:pt x="27" y="120"/>
                    <a:pt x="27" y="121"/>
                  </a:cubicBezTo>
                  <a:cubicBezTo>
                    <a:pt x="24" y="126"/>
                    <a:pt x="2" y="163"/>
                    <a:pt x="2" y="163"/>
                  </a:cubicBezTo>
                  <a:cubicBezTo>
                    <a:pt x="0" y="166"/>
                    <a:pt x="2" y="169"/>
                    <a:pt x="5" y="169"/>
                  </a:cubicBezTo>
                  <a:cubicBezTo>
                    <a:pt x="22" y="170"/>
                    <a:pt x="22" y="170"/>
                    <a:pt x="22" y="170"/>
                  </a:cubicBezTo>
                  <a:cubicBezTo>
                    <a:pt x="26" y="170"/>
                    <a:pt x="30" y="172"/>
                    <a:pt x="32" y="175"/>
                  </a:cubicBezTo>
                  <a:cubicBezTo>
                    <a:pt x="41" y="190"/>
                    <a:pt x="41" y="190"/>
                    <a:pt x="41" y="190"/>
                  </a:cubicBezTo>
                  <a:cubicBezTo>
                    <a:pt x="43" y="193"/>
                    <a:pt x="46" y="193"/>
                    <a:pt x="47" y="190"/>
                  </a:cubicBezTo>
                  <a:cubicBezTo>
                    <a:pt x="47" y="190"/>
                    <a:pt x="73" y="146"/>
                    <a:pt x="73" y="146"/>
                  </a:cubicBezTo>
                  <a:cubicBezTo>
                    <a:pt x="73" y="145"/>
                    <a:pt x="74" y="145"/>
                    <a:pt x="74" y="146"/>
                  </a:cubicBezTo>
                  <a:cubicBezTo>
                    <a:pt x="77" y="148"/>
                    <a:pt x="80" y="150"/>
                    <a:pt x="84" y="150"/>
                  </a:cubicBezTo>
                  <a:cubicBezTo>
                    <a:pt x="87" y="150"/>
                    <a:pt x="90" y="148"/>
                    <a:pt x="93" y="146"/>
                  </a:cubicBezTo>
                  <a:cubicBezTo>
                    <a:pt x="93" y="145"/>
                    <a:pt x="93" y="145"/>
                    <a:pt x="94" y="146"/>
                  </a:cubicBezTo>
                  <a:cubicBezTo>
                    <a:pt x="94" y="146"/>
                    <a:pt x="119" y="189"/>
                    <a:pt x="119" y="189"/>
                  </a:cubicBezTo>
                  <a:cubicBezTo>
                    <a:pt x="121" y="192"/>
                    <a:pt x="124" y="192"/>
                    <a:pt x="126" y="189"/>
                  </a:cubicBezTo>
                  <a:cubicBezTo>
                    <a:pt x="135" y="175"/>
                    <a:pt x="135" y="175"/>
                    <a:pt x="135" y="175"/>
                  </a:cubicBezTo>
                  <a:cubicBezTo>
                    <a:pt x="137" y="172"/>
                    <a:pt x="141" y="170"/>
                    <a:pt x="144" y="169"/>
                  </a:cubicBezTo>
                  <a:cubicBezTo>
                    <a:pt x="161" y="169"/>
                    <a:pt x="161" y="169"/>
                    <a:pt x="161" y="169"/>
                  </a:cubicBezTo>
                  <a:cubicBezTo>
                    <a:pt x="165" y="169"/>
                    <a:pt x="166" y="166"/>
                    <a:pt x="164" y="163"/>
                  </a:cubicBezTo>
                  <a:close/>
                  <a:moveTo>
                    <a:pt x="111" y="124"/>
                  </a:moveTo>
                  <a:cubicBezTo>
                    <a:pt x="93" y="135"/>
                    <a:pt x="70" y="133"/>
                    <a:pt x="53" y="123"/>
                  </a:cubicBezTo>
                  <a:cubicBezTo>
                    <a:pt x="28" y="107"/>
                    <a:pt x="19" y="73"/>
                    <a:pt x="35" y="47"/>
                  </a:cubicBezTo>
                  <a:cubicBezTo>
                    <a:pt x="50" y="21"/>
                    <a:pt x="83" y="11"/>
                    <a:pt x="110" y="26"/>
                  </a:cubicBezTo>
                  <a:cubicBezTo>
                    <a:pt x="110" y="26"/>
                    <a:pt x="110" y="26"/>
                    <a:pt x="111" y="26"/>
                  </a:cubicBezTo>
                  <a:cubicBezTo>
                    <a:pt x="111" y="26"/>
                    <a:pt x="111" y="26"/>
                    <a:pt x="111" y="26"/>
                  </a:cubicBezTo>
                  <a:cubicBezTo>
                    <a:pt x="119" y="31"/>
                    <a:pt x="126" y="38"/>
                    <a:pt x="132" y="47"/>
                  </a:cubicBezTo>
                  <a:cubicBezTo>
                    <a:pt x="147" y="74"/>
                    <a:pt x="138" y="108"/>
                    <a:pt x="111" y="1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AU" sz="1200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2565783B-82A9-B160-69D2-9A0E332254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7788" y="3021013"/>
              <a:ext cx="228600" cy="220663"/>
            </a:xfrm>
            <a:custGeom>
              <a:avLst/>
              <a:gdLst>
                <a:gd name="T0" fmla="*/ 78 w 108"/>
                <a:gd name="T1" fmla="*/ 9 h 104"/>
                <a:gd name="T2" fmla="*/ 78 w 108"/>
                <a:gd name="T3" fmla="*/ 9 h 104"/>
                <a:gd name="T4" fmla="*/ 30 w 108"/>
                <a:gd name="T5" fmla="*/ 9 h 104"/>
                <a:gd name="T6" fmla="*/ 13 w 108"/>
                <a:gd name="T7" fmla="*/ 74 h 104"/>
                <a:gd name="T8" fmla="*/ 29 w 108"/>
                <a:gd name="T9" fmla="*/ 90 h 104"/>
                <a:gd name="T10" fmla="*/ 31 w 108"/>
                <a:gd name="T11" fmla="*/ 91 h 104"/>
                <a:gd name="T12" fmla="*/ 95 w 108"/>
                <a:gd name="T13" fmla="*/ 74 h 104"/>
                <a:gd name="T14" fmla="*/ 78 w 108"/>
                <a:gd name="T15" fmla="*/ 9 h 104"/>
                <a:gd name="T16" fmla="*/ 84 w 108"/>
                <a:gd name="T17" fmla="*/ 46 h 104"/>
                <a:gd name="T18" fmla="*/ 76 w 108"/>
                <a:gd name="T19" fmla="*/ 54 h 104"/>
                <a:gd name="T20" fmla="*/ 72 w 108"/>
                <a:gd name="T21" fmla="*/ 64 h 104"/>
                <a:gd name="T22" fmla="*/ 74 w 108"/>
                <a:gd name="T23" fmla="*/ 75 h 104"/>
                <a:gd name="T24" fmla="*/ 70 w 108"/>
                <a:gd name="T25" fmla="*/ 79 h 104"/>
                <a:gd name="T26" fmla="*/ 60 w 108"/>
                <a:gd name="T27" fmla="*/ 73 h 104"/>
                <a:gd name="T28" fmla="*/ 49 w 108"/>
                <a:gd name="T29" fmla="*/ 73 h 104"/>
                <a:gd name="T30" fmla="*/ 39 w 108"/>
                <a:gd name="T31" fmla="*/ 79 h 104"/>
                <a:gd name="T32" fmla="*/ 35 w 108"/>
                <a:gd name="T33" fmla="*/ 75 h 104"/>
                <a:gd name="T34" fmla="*/ 37 w 108"/>
                <a:gd name="T35" fmla="*/ 64 h 104"/>
                <a:gd name="T36" fmla="*/ 33 w 108"/>
                <a:gd name="T37" fmla="*/ 54 h 104"/>
                <a:gd name="T38" fmla="*/ 25 w 108"/>
                <a:gd name="T39" fmla="*/ 46 h 104"/>
                <a:gd name="T40" fmla="*/ 27 w 108"/>
                <a:gd name="T41" fmla="*/ 41 h 104"/>
                <a:gd name="T42" fmla="*/ 38 w 108"/>
                <a:gd name="T43" fmla="*/ 39 h 104"/>
                <a:gd name="T44" fmla="*/ 47 w 108"/>
                <a:gd name="T45" fmla="*/ 33 h 104"/>
                <a:gd name="T46" fmla="*/ 52 w 108"/>
                <a:gd name="T47" fmla="*/ 23 h 104"/>
                <a:gd name="T48" fmla="*/ 57 w 108"/>
                <a:gd name="T49" fmla="*/ 23 h 104"/>
                <a:gd name="T50" fmla="*/ 62 w 108"/>
                <a:gd name="T51" fmla="*/ 33 h 104"/>
                <a:gd name="T52" fmla="*/ 71 w 108"/>
                <a:gd name="T53" fmla="*/ 39 h 104"/>
                <a:gd name="T54" fmla="*/ 82 w 108"/>
                <a:gd name="T55" fmla="*/ 41 h 104"/>
                <a:gd name="T56" fmla="*/ 84 w 108"/>
                <a:gd name="T5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4">
                  <a:moveTo>
                    <a:pt x="78" y="9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64" y="1"/>
                    <a:pt x="45" y="0"/>
                    <a:pt x="30" y="9"/>
                  </a:cubicBezTo>
                  <a:cubicBezTo>
                    <a:pt x="8" y="22"/>
                    <a:pt x="0" y="51"/>
                    <a:pt x="13" y="74"/>
                  </a:cubicBezTo>
                  <a:cubicBezTo>
                    <a:pt x="17" y="81"/>
                    <a:pt x="23" y="86"/>
                    <a:pt x="29" y="90"/>
                  </a:cubicBezTo>
                  <a:cubicBezTo>
                    <a:pt x="29" y="91"/>
                    <a:pt x="30" y="91"/>
                    <a:pt x="31" y="91"/>
                  </a:cubicBezTo>
                  <a:cubicBezTo>
                    <a:pt x="53" y="104"/>
                    <a:pt x="82" y="97"/>
                    <a:pt x="95" y="74"/>
                  </a:cubicBezTo>
                  <a:cubicBezTo>
                    <a:pt x="108" y="51"/>
                    <a:pt x="101" y="22"/>
                    <a:pt x="78" y="9"/>
                  </a:cubicBezTo>
                  <a:close/>
                  <a:moveTo>
                    <a:pt x="84" y="46"/>
                  </a:moveTo>
                  <a:cubicBezTo>
                    <a:pt x="76" y="54"/>
                    <a:pt x="76" y="54"/>
                    <a:pt x="76" y="54"/>
                  </a:cubicBezTo>
                  <a:cubicBezTo>
                    <a:pt x="73" y="56"/>
                    <a:pt x="72" y="61"/>
                    <a:pt x="72" y="64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5" y="79"/>
                    <a:pt x="73" y="80"/>
                    <a:pt x="70" y="79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57" y="72"/>
                    <a:pt x="52" y="72"/>
                    <a:pt x="49" y="73"/>
                  </a:cubicBezTo>
                  <a:cubicBezTo>
                    <a:pt x="39" y="79"/>
                    <a:pt x="39" y="79"/>
                    <a:pt x="39" y="79"/>
                  </a:cubicBezTo>
                  <a:cubicBezTo>
                    <a:pt x="36" y="80"/>
                    <a:pt x="34" y="79"/>
                    <a:pt x="35" y="75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61"/>
                    <a:pt x="36" y="56"/>
                    <a:pt x="33" y="54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4"/>
                    <a:pt x="24" y="41"/>
                    <a:pt x="27" y="4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1" y="39"/>
                    <a:pt x="45" y="36"/>
                    <a:pt x="47" y="3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3" y="20"/>
                    <a:pt x="56" y="20"/>
                    <a:pt x="57" y="23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4" y="36"/>
                    <a:pt x="68" y="39"/>
                    <a:pt x="71" y="39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5" y="41"/>
                    <a:pt x="86" y="44"/>
                    <a:pt x="84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AU" sz="1200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FABCFECE-B6EF-1B22-972D-D111263248BF}"/>
              </a:ext>
            </a:extLst>
          </p:cNvPr>
          <p:cNvSpPr txBox="1"/>
          <p:nvPr/>
        </p:nvSpPr>
        <p:spPr>
          <a:xfrm>
            <a:off x="7190082" y="3954352"/>
            <a:ext cx="6639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13253B"/>
                </a:solidFill>
                <a:effectLst/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VS</a:t>
            </a:r>
            <a:endParaRPr lang="zh-CN" altLang="en-US" sz="2400" b="1" i="1" dirty="0">
              <a:solidFill>
                <a:srgbClr val="13253B"/>
              </a:solidFill>
              <a:effectLst/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71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5710FBC-5BC2-7644-EEAE-B7E0FAA67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089" y="1718577"/>
            <a:ext cx="10284822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E1148DA-AD83-3BF9-2B63-F98AB63E51BC}"/>
              </a:ext>
            </a:extLst>
          </p:cNvPr>
          <p:cNvSpPr txBox="1"/>
          <p:nvPr/>
        </p:nvSpPr>
        <p:spPr>
          <a:xfrm>
            <a:off x="322262" y="260478"/>
            <a:ext cx="5588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13253B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sz="3600" dirty="0"/>
              <a:t>Capacitive Touch Screen</a:t>
            </a:r>
            <a:endParaRPr lang="zh-CN" altLang="en-US" sz="36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1CF0C6B-70BE-1DAB-4AE7-9BAB923C5013}"/>
              </a:ext>
            </a:extLst>
          </p:cNvPr>
          <p:cNvSpPr/>
          <p:nvPr/>
        </p:nvSpPr>
        <p:spPr>
          <a:xfrm>
            <a:off x="6182791" y="2394851"/>
            <a:ext cx="6152084" cy="376237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5000"/>
                </a:schemeClr>
              </a:gs>
              <a:gs pos="35000">
                <a:schemeClr val="tx1">
                  <a:alpha val="79000"/>
                </a:schemeClr>
              </a:gs>
              <a:gs pos="70000">
                <a:srgbClr val="000000">
                  <a:alpha val="31000"/>
                </a:srgbClr>
              </a:gs>
              <a:gs pos="100000">
                <a:schemeClr val="tx1">
                  <a:alpha val="33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F34ACD4-F76E-CFAB-3FBA-A79576FC07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"/>
          <a:stretch/>
        </p:blipFill>
        <p:spPr>
          <a:xfrm>
            <a:off x="6182790" y="2820343"/>
            <a:ext cx="6009210" cy="1930771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tx1"/>
              </a:gs>
              <a:gs pos="80000">
                <a:srgbClr val="000000">
                  <a:alpha val="0"/>
                </a:srgbClr>
              </a:gs>
              <a:gs pos="100000">
                <a:schemeClr val="tx1">
                  <a:alpha val="33000"/>
                </a:schemeClr>
              </a:gs>
            </a:gsLst>
            <a:path path="circle">
              <a:fillToRect l="100000" t="100000"/>
            </a:path>
          </a:gradFill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055695D-7FF5-5E16-8292-C2EE54212DAA}"/>
              </a:ext>
            </a:extLst>
          </p:cNvPr>
          <p:cNvSpPr txBox="1"/>
          <p:nvPr/>
        </p:nvSpPr>
        <p:spPr>
          <a:xfrm>
            <a:off x="0" y="2699870"/>
            <a:ext cx="5689378" cy="1895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Blip>
                <a:blip r:embed="rId4"/>
              </a:buBlip>
              <a:defRPr sz="2000"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defRPr>
            </a:lvl1pPr>
          </a:lstStyle>
          <a:p>
            <a:r>
              <a:rPr lang="en-US" altLang="zh-CN" dirty="0">
                <a:solidFill>
                  <a:srgbClr val="F08200"/>
                </a:solidFill>
              </a:rPr>
              <a:t>10.1 ‘’</a:t>
            </a:r>
          </a:p>
          <a:p>
            <a:r>
              <a:rPr lang="en-US" altLang="zh-CN" dirty="0"/>
              <a:t>Waveforms can be quickly adjusted</a:t>
            </a:r>
          </a:p>
          <a:p>
            <a:r>
              <a:rPr lang="en-US" altLang="zh-CN" dirty="0"/>
              <a:t>Functions can be easily activated</a:t>
            </a:r>
          </a:p>
          <a:p>
            <a:r>
              <a:rPr lang="en-US" altLang="zh-CN" dirty="0">
                <a:solidFill>
                  <a:srgbClr val="F08200"/>
                </a:solidFill>
              </a:rPr>
              <a:t>The operation efficiency can be improved</a:t>
            </a:r>
            <a:endParaRPr lang="zh-CN" altLang="en-US" dirty="0">
              <a:solidFill>
                <a:srgbClr val="F082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31FC3A8-7D60-EEB9-F689-C7D72C830711}"/>
              </a:ext>
            </a:extLst>
          </p:cNvPr>
          <p:cNvSpPr/>
          <p:nvPr/>
        </p:nvSpPr>
        <p:spPr>
          <a:xfrm>
            <a:off x="-28891" y="375431"/>
            <a:ext cx="190658" cy="404253"/>
          </a:xfrm>
          <a:prstGeom prst="rect">
            <a:avLst/>
          </a:prstGeom>
          <a:solidFill>
            <a:srgbClr val="003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5374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7461</TotalTime>
  <Words>3133</Words>
  <Application>Microsoft Office PowerPoint</Application>
  <PresentationFormat>宽屏</PresentationFormat>
  <Paragraphs>540</Paragraphs>
  <Slides>40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1" baseType="lpstr">
      <vt:lpstr>阿里巴巴普惠体 M</vt:lpstr>
      <vt:lpstr>Arial</vt:lpstr>
      <vt:lpstr>阿里巴巴普惠体 R</vt:lpstr>
      <vt:lpstr>等线</vt:lpstr>
      <vt:lpstr>Calibri Light</vt:lpstr>
      <vt:lpstr>Lato</vt:lpstr>
      <vt:lpstr>Wingdings</vt:lpstr>
      <vt:lpstr>Calibri</vt:lpstr>
      <vt:lpstr>微软雅黑</vt:lpstr>
      <vt:lpstr>Century Gothic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Markets-唐满丽</dc:creator>
  <cp:lastModifiedBy>Markets-唐满丽</cp:lastModifiedBy>
  <cp:revision>128</cp:revision>
  <dcterms:created xsi:type="dcterms:W3CDTF">2023-03-07T07:21:01Z</dcterms:created>
  <dcterms:modified xsi:type="dcterms:W3CDTF">2024-01-24T07:41:52Z</dcterms:modified>
</cp:coreProperties>
</file>