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0" r:id="rId2"/>
    <p:sldMasterId id="2147483685" r:id="rId3"/>
  </p:sldMasterIdLst>
  <p:notesMasterIdLst>
    <p:notesMasterId r:id="rId43"/>
  </p:notesMasterIdLst>
  <p:sldIdLst>
    <p:sldId id="599" r:id="rId4"/>
    <p:sldId id="681" r:id="rId5"/>
    <p:sldId id="651" r:id="rId6"/>
    <p:sldId id="685" r:id="rId7"/>
    <p:sldId id="703" r:id="rId8"/>
    <p:sldId id="704" r:id="rId9"/>
    <p:sldId id="600" r:id="rId10"/>
    <p:sldId id="682" r:id="rId11"/>
    <p:sldId id="274" r:id="rId12"/>
    <p:sldId id="687" r:id="rId13"/>
    <p:sldId id="319" r:id="rId14"/>
    <p:sldId id="276" r:id="rId15"/>
    <p:sldId id="282" r:id="rId16"/>
    <p:sldId id="283" r:id="rId17"/>
    <p:sldId id="705" r:id="rId18"/>
    <p:sldId id="285" r:id="rId19"/>
    <p:sldId id="288" r:id="rId20"/>
    <p:sldId id="291" r:id="rId21"/>
    <p:sldId id="706" r:id="rId22"/>
    <p:sldId id="286" r:id="rId23"/>
    <p:sldId id="292" r:id="rId24"/>
    <p:sldId id="290" r:id="rId25"/>
    <p:sldId id="287" r:id="rId26"/>
    <p:sldId id="295" r:id="rId27"/>
    <p:sldId id="294" r:id="rId28"/>
    <p:sldId id="296" r:id="rId29"/>
    <p:sldId id="707" r:id="rId30"/>
    <p:sldId id="710" r:id="rId31"/>
    <p:sldId id="700" r:id="rId32"/>
    <p:sldId id="709" r:id="rId33"/>
    <p:sldId id="708" r:id="rId34"/>
    <p:sldId id="711" r:id="rId35"/>
    <p:sldId id="695" r:id="rId36"/>
    <p:sldId id="697" r:id="rId37"/>
    <p:sldId id="694" r:id="rId38"/>
    <p:sldId id="699" r:id="rId39"/>
    <p:sldId id="698" r:id="rId40"/>
    <p:sldId id="701" r:id="rId41"/>
    <p:sldId id="604" r:id="rId42"/>
  </p:sldIdLst>
  <p:sldSz cx="12192000" cy="6858000"/>
  <p:notesSz cx="6858000" cy="9144000"/>
  <p:embeddedFontLst>
    <p:embeddedFont>
      <p:font typeface="Century Gothic" panose="020B0502020202020204" pitchFamily="34" charset="0"/>
      <p:regular r:id="rId44"/>
      <p:bold r:id="rId45"/>
      <p:italic r:id="rId46"/>
      <p:boldItalic r:id="rId47"/>
    </p:embeddedFont>
    <p:embeddedFont>
      <p:font typeface="Lato" panose="020F0502020204030203" pitchFamily="34" charset="0"/>
      <p:regular r:id="rId48"/>
      <p:bold r:id="rId49"/>
      <p:italic r:id="rId50"/>
      <p:boldItalic r:id="rId51"/>
    </p:embeddedFont>
    <p:embeddedFont>
      <p:font typeface="阿里巴巴普惠体 M" panose="00020600040101010101" pitchFamily="18" charset="-122"/>
      <p:regular r:id="rId52"/>
    </p:embeddedFont>
    <p:embeddedFont>
      <p:font typeface="等线" panose="02010600030101010101" pitchFamily="2" charset="-122"/>
      <p:regular r:id="rId53"/>
      <p:bold r:id="rId54"/>
    </p:embeddedFont>
    <p:embeddedFont>
      <p:font typeface="等线 Light" panose="02010600030101010101" pitchFamily="2" charset="-122"/>
      <p:regular r:id="rId55"/>
    </p:embeddedFont>
    <p:embeddedFont>
      <p:font typeface="微软雅黑" panose="020B0503020204020204" pitchFamily="34" charset="-122"/>
      <p:regular r:id="rId56"/>
      <p:bold r:id="rId5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48" autoAdjust="0"/>
    <p:restoredTop sz="93526" autoAdjust="0"/>
  </p:normalViewPr>
  <p:slideViewPr>
    <p:cSldViewPr snapToGrid="0">
      <p:cViewPr varScale="1">
        <p:scale>
          <a:sx n="71" d="100"/>
          <a:sy n="71" d="100"/>
        </p:scale>
        <p:origin x="27" y="51"/>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C3BA55-CDDA-4DCB-B3DA-4F316D938F0A}" type="datetimeFigureOut">
              <a:rPr lang="zh-CN" altLang="en-US" smtClean="0"/>
              <a:t>2024/1/26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FF0D93-3C48-4534-B317-C8B74E58718F}" type="slidenum">
              <a:rPr lang="zh-CN" altLang="en-US" smtClean="0"/>
              <a:t>‹#›</a:t>
            </a:fld>
            <a:endParaRPr lang="zh-CN" altLang="en-US"/>
          </a:p>
        </p:txBody>
      </p:sp>
    </p:spTree>
    <p:extLst>
      <p:ext uri="{BB962C8B-B14F-4D97-AF65-F5344CB8AC3E}">
        <p14:creationId xmlns:p14="http://schemas.microsoft.com/office/powerpoint/2010/main" val="4253472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1</a:t>
            </a:fld>
            <a:endParaRPr lang="zh-CN" altLang="en-US"/>
          </a:p>
        </p:txBody>
      </p:sp>
    </p:spTree>
    <p:extLst>
      <p:ext uri="{BB962C8B-B14F-4D97-AF65-F5344CB8AC3E}">
        <p14:creationId xmlns:p14="http://schemas.microsoft.com/office/powerpoint/2010/main" val="3490844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FF0D93-3C48-4534-B317-C8B74E58718F}" type="slidenum">
              <a:rPr lang="zh-CN" altLang="en-US" smtClean="0"/>
              <a:t>20</a:t>
            </a:fld>
            <a:endParaRPr lang="zh-CN" altLang="en-US"/>
          </a:p>
        </p:txBody>
      </p:sp>
    </p:spTree>
    <p:extLst>
      <p:ext uri="{BB962C8B-B14F-4D97-AF65-F5344CB8AC3E}">
        <p14:creationId xmlns:p14="http://schemas.microsoft.com/office/powerpoint/2010/main" val="938286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84DF2-FC9F-4F0C-B1C9-19779C950DA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944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FF0D93-3C48-4534-B317-C8B74E58718F}" type="slidenum">
              <a:rPr lang="zh-CN" altLang="en-US" smtClean="0"/>
              <a:t>29</a:t>
            </a:fld>
            <a:endParaRPr lang="zh-CN" altLang="en-US"/>
          </a:p>
        </p:txBody>
      </p:sp>
    </p:spTree>
    <p:extLst>
      <p:ext uri="{BB962C8B-B14F-4D97-AF65-F5344CB8AC3E}">
        <p14:creationId xmlns:p14="http://schemas.microsoft.com/office/powerpoint/2010/main" val="4128999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FF0D93-3C48-4534-B317-C8B74E58718F}" type="slidenum">
              <a:rPr lang="zh-CN" altLang="en-US" smtClean="0"/>
              <a:t>30</a:t>
            </a:fld>
            <a:endParaRPr lang="zh-CN" altLang="en-US"/>
          </a:p>
        </p:txBody>
      </p:sp>
    </p:spTree>
    <p:extLst>
      <p:ext uri="{BB962C8B-B14F-4D97-AF65-F5344CB8AC3E}">
        <p14:creationId xmlns:p14="http://schemas.microsoft.com/office/powerpoint/2010/main" val="684053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84DF2-FC9F-4F0C-B1C9-19779C950DA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687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FF0D93-3C48-4534-B317-C8B74E58718F}" type="slidenum">
              <a:rPr lang="zh-CN" altLang="en-US" smtClean="0"/>
              <a:t>33</a:t>
            </a:fld>
            <a:endParaRPr lang="zh-CN" altLang="en-US"/>
          </a:p>
        </p:txBody>
      </p:sp>
    </p:spTree>
    <p:extLst>
      <p:ext uri="{BB962C8B-B14F-4D97-AF65-F5344CB8AC3E}">
        <p14:creationId xmlns:p14="http://schemas.microsoft.com/office/powerpoint/2010/main" val="547911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FF0D93-3C48-4534-B317-C8B74E58718F}" type="slidenum">
              <a:rPr lang="zh-CN" altLang="en-US" smtClean="0"/>
              <a:t>36</a:t>
            </a:fld>
            <a:endParaRPr lang="zh-CN" altLang="en-US"/>
          </a:p>
        </p:txBody>
      </p:sp>
    </p:spTree>
    <p:extLst>
      <p:ext uri="{BB962C8B-B14F-4D97-AF65-F5344CB8AC3E}">
        <p14:creationId xmlns:p14="http://schemas.microsoft.com/office/powerpoint/2010/main" val="2954805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38725-88B0-4898-8583-8FBE9EABD7B3}" type="slidenum">
              <a:rPr kumimoji="0" lang="zh-CN" altLang="en-US" sz="1200" b="0" i="0" u="none" strike="noStrike" kern="1200" cap="none" spc="0" normalizeH="0" baseline="0" noProof="0" smtClean="0">
                <a:ln>
                  <a:noFill/>
                </a:ln>
                <a:solidFill>
                  <a:prstClr val="black"/>
                </a:solidFill>
                <a:effectLst/>
                <a:uLnTx/>
                <a:uFillTx/>
                <a:latin typeface="Calibri"/>
                <a:ea typeface="微软雅黑"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微软雅黑" pitchFamily="34" charset="-122"/>
              <a:cs typeface="+mn-cs"/>
            </a:endParaRPr>
          </a:p>
        </p:txBody>
      </p:sp>
    </p:spTree>
    <p:extLst>
      <p:ext uri="{BB962C8B-B14F-4D97-AF65-F5344CB8AC3E}">
        <p14:creationId xmlns:p14="http://schemas.microsoft.com/office/powerpoint/2010/main" val="102946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84DF2-FC9F-4F0C-B1C9-19779C950DA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2446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FF0D93-3C48-4534-B317-C8B74E58718F}" type="slidenum">
              <a:rPr lang="zh-CN" altLang="en-US" smtClean="0"/>
              <a:t>5</a:t>
            </a:fld>
            <a:endParaRPr lang="zh-CN" altLang="en-US"/>
          </a:p>
        </p:txBody>
      </p:sp>
    </p:spTree>
    <p:extLst>
      <p:ext uri="{BB962C8B-B14F-4D97-AF65-F5344CB8AC3E}">
        <p14:creationId xmlns:p14="http://schemas.microsoft.com/office/powerpoint/2010/main" val="3378577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FF0D93-3C48-4534-B317-C8B74E58718F}" type="slidenum">
              <a:rPr lang="zh-CN" altLang="en-US" smtClean="0"/>
              <a:t>6</a:t>
            </a:fld>
            <a:endParaRPr lang="zh-CN" altLang="en-US"/>
          </a:p>
        </p:txBody>
      </p:sp>
    </p:spTree>
    <p:extLst>
      <p:ext uri="{BB962C8B-B14F-4D97-AF65-F5344CB8AC3E}">
        <p14:creationId xmlns:p14="http://schemas.microsoft.com/office/powerpoint/2010/main" val="2107301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84DF2-FC9F-4F0C-B1C9-19779C950DA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0255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DFF0D93-3C48-4534-B317-C8B74E58718F}" type="slidenum">
              <a:rPr lang="zh-CN" altLang="en-US" smtClean="0"/>
              <a:t>11</a:t>
            </a:fld>
            <a:endParaRPr lang="zh-CN" altLang="en-US"/>
          </a:p>
        </p:txBody>
      </p:sp>
    </p:spTree>
    <p:extLst>
      <p:ext uri="{BB962C8B-B14F-4D97-AF65-F5344CB8AC3E}">
        <p14:creationId xmlns:p14="http://schemas.microsoft.com/office/powerpoint/2010/main" val="3818009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dirty="0">
                <a:solidFill>
                  <a:srgbClr val="000000"/>
                </a:solidFill>
                <a:effectLst/>
                <a:latin typeface="MicrosoftYaHei"/>
              </a:rPr>
              <a:t>普源的凝时模式有限制：光标、解码、搜索、延迟扫描、通过</a:t>
            </a:r>
            <a:r>
              <a:rPr lang="en-US" altLang="zh-CN" sz="1200" b="0" i="0" dirty="0">
                <a:solidFill>
                  <a:srgbClr val="000000"/>
                </a:solidFill>
                <a:effectLst/>
                <a:latin typeface="MicrosoftYaHei"/>
              </a:rPr>
              <a:t>/</a:t>
            </a:r>
            <a:r>
              <a:rPr lang="zh-CN" altLang="en-US" sz="1200" b="0" i="0" dirty="0">
                <a:solidFill>
                  <a:srgbClr val="000000"/>
                </a:solidFill>
                <a:effectLst/>
                <a:latin typeface="MicrosoftYaHei"/>
              </a:rPr>
              <a:t>失败测试、波形录制、参考波形、滚动模式、慢扫描模式、</a:t>
            </a:r>
            <a:r>
              <a:rPr lang="en-US" altLang="zh-CN" sz="1200" b="0" i="0" dirty="0">
                <a:solidFill>
                  <a:srgbClr val="000000"/>
                </a:solidFill>
                <a:effectLst/>
                <a:latin typeface="MicrosoftYaHei"/>
              </a:rPr>
              <a:t>XY </a:t>
            </a:r>
            <a:r>
              <a:rPr lang="zh-CN" altLang="en-US" sz="1200" b="0" i="0" dirty="0">
                <a:solidFill>
                  <a:srgbClr val="000000"/>
                </a:solidFill>
                <a:effectLst/>
                <a:latin typeface="MicrosoftYaHei"/>
              </a:rPr>
              <a:t>任一功能开启时，凝时获取模式不可用</a:t>
            </a:r>
            <a:endParaRPr lang="zh-CN" altLang="en-US" sz="10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E56DB3-CA4E-4E2F-BAF5-E486FA62521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7649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FF0D93-3C48-4534-B317-C8B74E58718F}" type="slidenum">
              <a:rPr lang="zh-CN" altLang="en-US" smtClean="0"/>
              <a:t>15</a:t>
            </a:fld>
            <a:endParaRPr lang="zh-CN" altLang="en-US"/>
          </a:p>
        </p:txBody>
      </p:sp>
    </p:spTree>
    <p:extLst>
      <p:ext uri="{BB962C8B-B14F-4D97-AF65-F5344CB8AC3E}">
        <p14:creationId xmlns:p14="http://schemas.microsoft.com/office/powerpoint/2010/main" val="1435566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E56DB3-CA4E-4E2F-BAF5-E486FA62521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5761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D49BFB-6649-1BC6-7D5E-9648B97220E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F4E7AC-72D4-0661-9AE6-1097AF84D5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4A9D1C-F204-E6C2-9C03-2324AC85FAF5}"/>
              </a:ext>
            </a:extLst>
          </p:cNvPr>
          <p:cNvSpPr>
            <a:spLocks noGrp="1"/>
          </p:cNvSpPr>
          <p:nvPr>
            <p:ph type="dt" sz="half" idx="10"/>
          </p:nvPr>
        </p:nvSpPr>
        <p:spPr/>
        <p:txBody>
          <a:bodyPr/>
          <a:lstStyle/>
          <a:p>
            <a:fld id="{513D40BD-B793-4E1C-A4A1-1EA90E6259DC}"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AF86FB4D-3DA5-769C-1866-A2C941DB1A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3B47E97-D13C-E6CA-3AB2-C6BC45944CDE}"/>
              </a:ext>
            </a:extLst>
          </p:cNvPr>
          <p:cNvSpPr>
            <a:spLocks noGrp="1"/>
          </p:cNvSpPr>
          <p:nvPr>
            <p:ph type="sldNum" sz="quarter" idx="12"/>
          </p:nvPr>
        </p:nvSpPr>
        <p:spPr/>
        <p:txBody>
          <a:bodyPr/>
          <a:lstStyle/>
          <a:p>
            <a:fld id="{32C6EFAB-8F1E-4AEC-8E3C-4D18C1FA5BB2}" type="slidenum">
              <a:rPr lang="zh-CN" altLang="en-US" smtClean="0"/>
              <a:t>‹#›</a:t>
            </a:fld>
            <a:endParaRPr lang="zh-CN" altLang="en-US"/>
          </a:p>
        </p:txBody>
      </p:sp>
    </p:spTree>
    <p:extLst>
      <p:ext uri="{BB962C8B-B14F-4D97-AF65-F5344CB8AC3E}">
        <p14:creationId xmlns:p14="http://schemas.microsoft.com/office/powerpoint/2010/main" val="2222253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2C390F-B1E2-20AE-2686-3E76B6F1213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8D055F0-3493-EC3A-0D26-0C65D4B7181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82F306-03E0-1CF7-BF54-D0102FA32C49}"/>
              </a:ext>
            </a:extLst>
          </p:cNvPr>
          <p:cNvSpPr>
            <a:spLocks noGrp="1"/>
          </p:cNvSpPr>
          <p:nvPr>
            <p:ph type="dt" sz="half" idx="10"/>
          </p:nvPr>
        </p:nvSpPr>
        <p:spPr/>
        <p:txBody>
          <a:bodyPr/>
          <a:lstStyle/>
          <a:p>
            <a:fld id="{513D40BD-B793-4E1C-A4A1-1EA90E6259DC}"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FFA9CB57-84F9-B3EB-E7A9-653C05601F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8C44AD-3228-39C2-145A-D9C43CBD191B}"/>
              </a:ext>
            </a:extLst>
          </p:cNvPr>
          <p:cNvSpPr>
            <a:spLocks noGrp="1"/>
          </p:cNvSpPr>
          <p:nvPr>
            <p:ph type="sldNum" sz="quarter" idx="12"/>
          </p:nvPr>
        </p:nvSpPr>
        <p:spPr/>
        <p:txBody>
          <a:bodyPr/>
          <a:lstStyle/>
          <a:p>
            <a:fld id="{32C6EFAB-8F1E-4AEC-8E3C-4D18C1FA5BB2}" type="slidenum">
              <a:rPr lang="zh-CN" altLang="en-US" smtClean="0"/>
              <a:t>‹#›</a:t>
            </a:fld>
            <a:endParaRPr lang="zh-CN" altLang="en-US"/>
          </a:p>
        </p:txBody>
      </p:sp>
    </p:spTree>
    <p:extLst>
      <p:ext uri="{BB962C8B-B14F-4D97-AF65-F5344CB8AC3E}">
        <p14:creationId xmlns:p14="http://schemas.microsoft.com/office/powerpoint/2010/main" val="2136655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4D35D2D-ED7D-38ED-40D9-61C6783E07D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354AAD8-4496-77DC-9108-B8777637BE7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80BC745-B117-367E-7C09-45A933A1CE0E}"/>
              </a:ext>
            </a:extLst>
          </p:cNvPr>
          <p:cNvSpPr>
            <a:spLocks noGrp="1"/>
          </p:cNvSpPr>
          <p:nvPr>
            <p:ph type="dt" sz="half" idx="10"/>
          </p:nvPr>
        </p:nvSpPr>
        <p:spPr/>
        <p:txBody>
          <a:bodyPr/>
          <a:lstStyle/>
          <a:p>
            <a:fld id="{513D40BD-B793-4E1C-A4A1-1EA90E6259DC}"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747110BA-4FB6-7209-B96C-D95A86FCFB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A8D1F4-C0FA-202B-4FE6-7CE537F8B132}"/>
              </a:ext>
            </a:extLst>
          </p:cNvPr>
          <p:cNvSpPr>
            <a:spLocks noGrp="1"/>
          </p:cNvSpPr>
          <p:nvPr>
            <p:ph type="sldNum" sz="quarter" idx="12"/>
          </p:nvPr>
        </p:nvSpPr>
        <p:spPr/>
        <p:txBody>
          <a:bodyPr/>
          <a:lstStyle/>
          <a:p>
            <a:fld id="{32C6EFAB-8F1E-4AEC-8E3C-4D18C1FA5BB2}" type="slidenum">
              <a:rPr lang="zh-CN" altLang="en-US" smtClean="0"/>
              <a:t>‹#›</a:t>
            </a:fld>
            <a:endParaRPr lang="zh-CN" altLang="en-US"/>
          </a:p>
        </p:txBody>
      </p:sp>
    </p:spTree>
    <p:extLst>
      <p:ext uri="{BB962C8B-B14F-4D97-AF65-F5344CB8AC3E}">
        <p14:creationId xmlns:p14="http://schemas.microsoft.com/office/powerpoint/2010/main" val="3607696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87DF6D2-1BFC-4A98-9751-FE9AE35C1ACF}" type="datetimeFigureOut">
              <a:rPr lang="zh-CN" altLang="en-US" smtClean="0"/>
              <a:t>2024/1/26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147DD18-06EE-4400-9B4F-11273374DE1E}" type="slidenum">
              <a:rPr lang="zh-CN" altLang="en-US" smtClean="0"/>
              <a:t>‹#›</a:t>
            </a:fld>
            <a:endParaRPr lang="zh-CN" altLang="en-US"/>
          </a:p>
        </p:txBody>
      </p:sp>
    </p:spTree>
    <p:extLst>
      <p:ext uri="{BB962C8B-B14F-4D97-AF65-F5344CB8AC3E}">
        <p14:creationId xmlns:p14="http://schemas.microsoft.com/office/powerpoint/2010/main" val="2285054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87DF6D2-1BFC-4A98-9751-FE9AE35C1ACF}" type="datetimeFigureOut">
              <a:rPr lang="zh-CN" altLang="en-US" smtClean="0"/>
              <a:t>2024/1/26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147DD18-06EE-4400-9B4F-11273374DE1E}" type="slidenum">
              <a:rPr lang="zh-CN" altLang="en-US" smtClean="0"/>
              <a:t>‹#›</a:t>
            </a:fld>
            <a:endParaRPr lang="zh-CN" altLang="en-US"/>
          </a:p>
        </p:txBody>
      </p:sp>
    </p:spTree>
    <p:extLst>
      <p:ext uri="{BB962C8B-B14F-4D97-AF65-F5344CB8AC3E}">
        <p14:creationId xmlns:p14="http://schemas.microsoft.com/office/powerpoint/2010/main" val="148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87DF6D2-1BFC-4A98-9751-FE9AE35C1ACF}" type="datetimeFigureOut">
              <a:rPr lang="zh-CN" altLang="en-US" smtClean="0"/>
              <a:t>2024/1/26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147DD18-06EE-4400-9B4F-11273374DE1E}" type="slidenum">
              <a:rPr lang="zh-CN" altLang="en-US" smtClean="0"/>
              <a:t>‹#›</a:t>
            </a:fld>
            <a:endParaRPr lang="zh-CN" altLang="en-US"/>
          </a:p>
        </p:txBody>
      </p:sp>
    </p:spTree>
    <p:extLst>
      <p:ext uri="{BB962C8B-B14F-4D97-AF65-F5344CB8AC3E}">
        <p14:creationId xmlns:p14="http://schemas.microsoft.com/office/powerpoint/2010/main" val="3769347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87DF6D2-1BFC-4A98-9751-FE9AE35C1ACF}" type="datetimeFigureOut">
              <a:rPr lang="zh-CN" altLang="en-US" smtClean="0"/>
              <a:t>2024/1/26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147DD18-06EE-4400-9B4F-11273374DE1E}" type="slidenum">
              <a:rPr lang="zh-CN" altLang="en-US" smtClean="0"/>
              <a:t>‹#›</a:t>
            </a:fld>
            <a:endParaRPr lang="zh-CN" altLang="en-US"/>
          </a:p>
        </p:txBody>
      </p:sp>
    </p:spTree>
    <p:extLst>
      <p:ext uri="{BB962C8B-B14F-4D97-AF65-F5344CB8AC3E}">
        <p14:creationId xmlns:p14="http://schemas.microsoft.com/office/powerpoint/2010/main" val="2972998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87DF6D2-1BFC-4A98-9751-FE9AE35C1ACF}" type="datetimeFigureOut">
              <a:rPr lang="zh-CN" altLang="en-US" smtClean="0"/>
              <a:t>2024/1/26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147DD18-06EE-4400-9B4F-11273374DE1E}" type="slidenum">
              <a:rPr lang="zh-CN" altLang="en-US" smtClean="0"/>
              <a:t>‹#›</a:t>
            </a:fld>
            <a:endParaRPr lang="zh-CN" altLang="en-US"/>
          </a:p>
        </p:txBody>
      </p:sp>
    </p:spTree>
    <p:extLst>
      <p:ext uri="{BB962C8B-B14F-4D97-AF65-F5344CB8AC3E}">
        <p14:creationId xmlns:p14="http://schemas.microsoft.com/office/powerpoint/2010/main" val="657002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87DF6D2-1BFC-4A98-9751-FE9AE35C1ACF}" type="datetimeFigureOut">
              <a:rPr lang="zh-CN" altLang="en-US" smtClean="0"/>
              <a:t>2024/1/26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147DD18-06EE-4400-9B4F-11273374DE1E}" type="slidenum">
              <a:rPr lang="zh-CN" altLang="en-US" smtClean="0"/>
              <a:t>‹#›</a:t>
            </a:fld>
            <a:endParaRPr lang="zh-CN" altLang="en-US"/>
          </a:p>
        </p:txBody>
      </p:sp>
    </p:spTree>
    <p:extLst>
      <p:ext uri="{BB962C8B-B14F-4D97-AF65-F5344CB8AC3E}">
        <p14:creationId xmlns:p14="http://schemas.microsoft.com/office/powerpoint/2010/main" val="964839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749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87DF6D2-1BFC-4A98-9751-FE9AE35C1ACF}" type="datetimeFigureOut">
              <a:rPr lang="zh-CN" altLang="en-US" smtClean="0"/>
              <a:t>2024/1/26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147DD18-06EE-4400-9B4F-11273374DE1E}" type="slidenum">
              <a:rPr lang="zh-CN" altLang="en-US" smtClean="0"/>
              <a:t>‹#›</a:t>
            </a:fld>
            <a:endParaRPr lang="zh-CN" altLang="en-US"/>
          </a:p>
        </p:txBody>
      </p:sp>
    </p:spTree>
    <p:extLst>
      <p:ext uri="{BB962C8B-B14F-4D97-AF65-F5344CB8AC3E}">
        <p14:creationId xmlns:p14="http://schemas.microsoft.com/office/powerpoint/2010/main" val="921921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082C42-0B6A-ED61-DA5C-ADE764A466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216F077-10B3-FA24-DEAF-22C761E51C1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F2FA37-1B81-6354-79A8-F6A796EB707D}"/>
              </a:ext>
            </a:extLst>
          </p:cNvPr>
          <p:cNvSpPr>
            <a:spLocks noGrp="1"/>
          </p:cNvSpPr>
          <p:nvPr>
            <p:ph type="dt" sz="half" idx="10"/>
          </p:nvPr>
        </p:nvSpPr>
        <p:spPr/>
        <p:txBody>
          <a:bodyPr/>
          <a:lstStyle/>
          <a:p>
            <a:fld id="{513D40BD-B793-4E1C-A4A1-1EA90E6259DC}"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12948CFD-1EAF-3546-B88C-5B48248C30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DED7F33-5D60-205E-14DB-DBDAD7D07DCA}"/>
              </a:ext>
            </a:extLst>
          </p:cNvPr>
          <p:cNvSpPr>
            <a:spLocks noGrp="1"/>
          </p:cNvSpPr>
          <p:nvPr>
            <p:ph type="sldNum" sz="quarter" idx="12"/>
          </p:nvPr>
        </p:nvSpPr>
        <p:spPr/>
        <p:txBody>
          <a:bodyPr/>
          <a:lstStyle/>
          <a:p>
            <a:fld id="{32C6EFAB-8F1E-4AEC-8E3C-4D18C1FA5BB2}" type="slidenum">
              <a:rPr lang="zh-CN" altLang="en-US" smtClean="0"/>
              <a:t>‹#›</a:t>
            </a:fld>
            <a:endParaRPr lang="zh-CN" altLang="en-US"/>
          </a:p>
        </p:txBody>
      </p:sp>
    </p:spTree>
    <p:extLst>
      <p:ext uri="{BB962C8B-B14F-4D97-AF65-F5344CB8AC3E}">
        <p14:creationId xmlns:p14="http://schemas.microsoft.com/office/powerpoint/2010/main" val="2403459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87DF6D2-1BFC-4A98-9751-FE9AE35C1ACF}" type="datetimeFigureOut">
              <a:rPr lang="zh-CN" altLang="en-US" smtClean="0"/>
              <a:t>2024/1/26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147DD18-06EE-4400-9B4F-11273374DE1E}" type="slidenum">
              <a:rPr lang="zh-CN" altLang="en-US" smtClean="0"/>
              <a:t>‹#›</a:t>
            </a:fld>
            <a:endParaRPr lang="zh-CN" altLang="en-US"/>
          </a:p>
        </p:txBody>
      </p:sp>
    </p:spTree>
    <p:extLst>
      <p:ext uri="{BB962C8B-B14F-4D97-AF65-F5344CB8AC3E}">
        <p14:creationId xmlns:p14="http://schemas.microsoft.com/office/powerpoint/2010/main" val="537758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44869AD-DC65-B4D3-214A-946339314BDE}"/>
              </a:ext>
            </a:extLst>
          </p:cNvPr>
          <p:cNvSpPr/>
          <p:nvPr userDrawn="1"/>
        </p:nvSpPr>
        <p:spPr>
          <a:xfrm>
            <a:off x="0" y="0"/>
            <a:ext cx="12192000" cy="6858000"/>
          </a:xfrm>
          <a:prstGeom prst="rect">
            <a:avLst/>
          </a:prstGeom>
          <a:gradFill flip="none" rotWithShape="1">
            <a:gsLst>
              <a:gs pos="77000">
                <a:schemeClr val="bg1"/>
              </a:gs>
              <a:gs pos="54000">
                <a:schemeClr val="bg1">
                  <a:lumMod val="95000"/>
                </a:schemeClr>
              </a:gs>
              <a:gs pos="100000">
                <a:schemeClr val="tx1">
                  <a:lumMod val="75000"/>
                  <a:lumOff val="25000"/>
                </a:schemeClr>
              </a:gs>
              <a:gs pos="0">
                <a:schemeClr val="tx1">
                  <a:lumMod val="75000"/>
                  <a:lumOff val="25000"/>
                </a:schemeClr>
              </a:gs>
              <a:gs pos="23000">
                <a:schemeClr val="bg1">
                  <a:lumMod val="95000"/>
                </a:schemeClr>
              </a:gs>
            </a:gsLst>
            <a:lin ang="0" scaled="1"/>
            <a:tileRect/>
          </a:gra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173CA578-13E7-EAF4-B854-63AE56756B9F}"/>
              </a:ext>
            </a:extLst>
          </p:cNvPr>
          <p:cNvPicPr>
            <a:picLocks noChangeAspect="1"/>
          </p:cNvPicPr>
          <p:nvPr userDrawn="1"/>
        </p:nvPicPr>
        <p:blipFill>
          <a:blip r:embed="rId2"/>
          <a:stretch>
            <a:fillRect/>
          </a:stretch>
        </p:blipFill>
        <p:spPr>
          <a:xfrm>
            <a:off x="9375404" y="0"/>
            <a:ext cx="2816596" cy="530398"/>
          </a:xfrm>
          <a:prstGeom prst="rect">
            <a:avLst/>
          </a:prstGeom>
        </p:spPr>
      </p:pic>
    </p:spTree>
    <p:extLst>
      <p:ext uri="{BB962C8B-B14F-4D97-AF65-F5344CB8AC3E}">
        <p14:creationId xmlns:p14="http://schemas.microsoft.com/office/powerpoint/2010/main" val="3346951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A5B6B98-E307-F024-7A99-3AD07A2DA6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94DFAE2A-546A-34AF-8418-5BD5980516E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698561" y="0"/>
            <a:ext cx="2434224" cy="459793"/>
          </a:xfrm>
          <a:prstGeom prst="rect">
            <a:avLst/>
          </a:prstGeom>
        </p:spPr>
      </p:pic>
    </p:spTree>
    <p:extLst>
      <p:ext uri="{BB962C8B-B14F-4D97-AF65-F5344CB8AC3E}">
        <p14:creationId xmlns:p14="http://schemas.microsoft.com/office/powerpoint/2010/main" val="1685354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dirty="0"/>
              <a:t>单击此处编辑母版标题样式</a:t>
            </a:r>
          </a:p>
        </p:txBody>
      </p:sp>
    </p:spTree>
    <p:extLst>
      <p:ext uri="{BB962C8B-B14F-4D97-AF65-F5344CB8AC3E}">
        <p14:creationId xmlns:p14="http://schemas.microsoft.com/office/powerpoint/2010/main" val="3484817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C63E46A6-D854-498A-8C71-681605C7ADC1}"/>
              </a:ext>
            </a:extLst>
          </p:cNvPr>
          <p:cNvSpPr>
            <a:spLocks noGrp="1"/>
          </p:cNvSpPr>
          <p:nvPr>
            <p:ph type="dt" sz="half" idx="10"/>
          </p:nvPr>
        </p:nvSpPr>
        <p:spPr/>
        <p:txBody>
          <a:bodyPr/>
          <a:lstStyle/>
          <a:p>
            <a:fld id="{1687503D-0AF1-48BE-B4B3-7F888A7298BB}"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B8F66D8E-CDD3-41C1-AEBE-1CA584F172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C72CAC9-24A5-4100-8615-98327185ECF5}"/>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2956102493"/>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10A821-BF02-4165-B3F5-7CE878378D9E}"/>
              </a:ext>
            </a:extLst>
          </p:cNvPr>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601B9AB7-3DDF-44BB-9623-39FA36BE1F03}"/>
              </a:ext>
            </a:extLst>
          </p:cNvPr>
          <p:cNvSpPr>
            <a:spLocks noGrp="1"/>
          </p:cNvSpPr>
          <p:nvPr>
            <p:ph idx="1"/>
          </p:nvPr>
        </p:nvSpPr>
        <p:spPr>
          <a:xfrm>
            <a:off x="838200" y="1825625"/>
            <a:ext cx="10515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2026AD5-8139-466A-BF20-A0AC650D9583}"/>
              </a:ext>
            </a:extLst>
          </p:cNvPr>
          <p:cNvSpPr>
            <a:spLocks noGrp="1"/>
          </p:cNvSpPr>
          <p:nvPr>
            <p:ph type="dt" sz="half" idx="10"/>
          </p:nvPr>
        </p:nvSpPr>
        <p:spPr/>
        <p:txBody>
          <a:bodyPr/>
          <a:lstStyle/>
          <a:p>
            <a:fld id="{1687503D-0AF1-48BE-B4B3-7F888A7298BB}"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E0C5C162-2F2A-444A-ADD2-D7CFFD8391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85E2A0-BE4D-4B0C-897B-5EB78BF888B8}"/>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3662585211"/>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4ECFF9-03FA-4DB4-B0C3-4804A340D022}"/>
              </a:ext>
            </a:extLst>
          </p:cNvPr>
          <p:cNvSpPr>
            <a:spLocks noGrp="1"/>
          </p:cNvSpPr>
          <p:nvPr>
            <p:ph type="title"/>
          </p:nvPr>
        </p:nvSpPr>
        <p:spPr>
          <a:xfrm>
            <a:off x="831850" y="1709738"/>
            <a:ext cx="10515600" cy="2852737"/>
          </a:xfrm>
          <a:prstGeom prst="rect">
            <a:avLst/>
          </a:prstGeom>
        </p:spPr>
        <p:txBody>
          <a:bodyPr anchor="b"/>
          <a:lstStyle>
            <a:lvl1pP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60491B38-3C51-4A9F-86B3-D3D8DF67F90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印品黑体" panose="00000500000000000000" pitchFamily="2" charset="-122"/>
                <a:ea typeface="印品黑体" panose="00000500000000000000" pitchFamily="2"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编辑母版文本样式</a:t>
            </a:r>
          </a:p>
        </p:txBody>
      </p:sp>
      <p:sp>
        <p:nvSpPr>
          <p:cNvPr id="4" name="日期占位符 3">
            <a:extLst>
              <a:ext uri="{FF2B5EF4-FFF2-40B4-BE49-F238E27FC236}">
                <a16:creationId xmlns:a16="http://schemas.microsoft.com/office/drawing/2014/main" id="{B1F26798-65A6-40D3-BDD3-FBBA2ED2D5B6}"/>
              </a:ext>
            </a:extLst>
          </p:cNvPr>
          <p:cNvSpPr>
            <a:spLocks noGrp="1"/>
          </p:cNvSpPr>
          <p:nvPr>
            <p:ph type="dt" sz="half" idx="10"/>
          </p:nvPr>
        </p:nvSpPr>
        <p:spPr/>
        <p:txBody>
          <a:bodyPr/>
          <a:lstStyle/>
          <a:p>
            <a:fld id="{1687503D-0AF1-48BE-B4B3-7F888A7298BB}"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D86AD531-D600-48C4-87EC-45FB5508FFA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0BF17E-65D0-4C15-8835-0501ADEBA1B2}"/>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2942292711"/>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74A6F7-2C47-4C81-B3C4-3ED1AC451CAB}"/>
              </a:ext>
            </a:extLst>
          </p:cNvPr>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E3A40B0C-9E6D-44C0-A3CF-159177689B8D}"/>
              </a:ext>
            </a:extLst>
          </p:cNvPr>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a:extLst>
              <a:ext uri="{FF2B5EF4-FFF2-40B4-BE49-F238E27FC236}">
                <a16:creationId xmlns:a16="http://schemas.microsoft.com/office/drawing/2014/main" id="{4ACC88E2-5E0D-4FEB-A4A7-0B4D74DB7D55}"/>
              </a:ext>
            </a:extLst>
          </p:cNvPr>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a:extLst>
              <a:ext uri="{FF2B5EF4-FFF2-40B4-BE49-F238E27FC236}">
                <a16:creationId xmlns:a16="http://schemas.microsoft.com/office/drawing/2014/main" id="{7F9FDE6F-FC97-4307-BDE6-B1D14430E8D0}"/>
              </a:ext>
            </a:extLst>
          </p:cNvPr>
          <p:cNvSpPr>
            <a:spLocks noGrp="1"/>
          </p:cNvSpPr>
          <p:nvPr>
            <p:ph type="dt" sz="half" idx="10"/>
          </p:nvPr>
        </p:nvSpPr>
        <p:spPr/>
        <p:txBody>
          <a:bodyPr/>
          <a:lstStyle/>
          <a:p>
            <a:fld id="{1687503D-0AF1-48BE-B4B3-7F888A7298BB}"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6DBCF54C-BF6A-4EE5-8DF1-57FB59B3272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385CA16-582E-48BF-B620-BDFDCA6A5267}"/>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107129129"/>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A94B05-EE5D-4CB4-9977-0D26EBB82DD5}"/>
              </a:ext>
            </a:extLst>
          </p:cNvPr>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95C3BF6E-E638-427E-AB5C-7CAE709D51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a:extLst>
              <a:ext uri="{FF2B5EF4-FFF2-40B4-BE49-F238E27FC236}">
                <a16:creationId xmlns:a16="http://schemas.microsoft.com/office/drawing/2014/main" id="{BDEE53A9-EEC1-42D2-8F96-8C8D140D2016}"/>
              </a:ext>
            </a:extLst>
          </p:cNvPr>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a:extLst>
              <a:ext uri="{FF2B5EF4-FFF2-40B4-BE49-F238E27FC236}">
                <a16:creationId xmlns:a16="http://schemas.microsoft.com/office/drawing/2014/main" id="{D8A5D725-3AB3-4A70-8F24-D53CEF57BA1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a:extLst>
              <a:ext uri="{FF2B5EF4-FFF2-40B4-BE49-F238E27FC236}">
                <a16:creationId xmlns:a16="http://schemas.microsoft.com/office/drawing/2014/main" id="{D4F0EDCD-375E-4782-85CB-D8F4E70E7911}"/>
              </a:ext>
            </a:extLst>
          </p:cNvPr>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a:extLst>
              <a:ext uri="{FF2B5EF4-FFF2-40B4-BE49-F238E27FC236}">
                <a16:creationId xmlns:a16="http://schemas.microsoft.com/office/drawing/2014/main" id="{2CB91264-E1AC-43C3-B343-1096463D1E9E}"/>
              </a:ext>
            </a:extLst>
          </p:cNvPr>
          <p:cNvSpPr>
            <a:spLocks noGrp="1"/>
          </p:cNvSpPr>
          <p:nvPr>
            <p:ph type="dt" sz="half" idx="10"/>
          </p:nvPr>
        </p:nvSpPr>
        <p:spPr/>
        <p:txBody>
          <a:bodyPr/>
          <a:lstStyle/>
          <a:p>
            <a:fld id="{1687503D-0AF1-48BE-B4B3-7F888A7298BB}" type="datetimeFigureOut">
              <a:rPr lang="zh-CN" altLang="en-US" smtClean="0"/>
              <a:t>2024/1/26</a:t>
            </a:fld>
            <a:endParaRPr lang="zh-CN" altLang="en-US"/>
          </a:p>
        </p:txBody>
      </p:sp>
      <p:sp>
        <p:nvSpPr>
          <p:cNvPr id="8" name="页脚占位符 7">
            <a:extLst>
              <a:ext uri="{FF2B5EF4-FFF2-40B4-BE49-F238E27FC236}">
                <a16:creationId xmlns:a16="http://schemas.microsoft.com/office/drawing/2014/main" id="{4004ABAC-9008-42C6-A6FC-2361147E83E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D8C419-FC22-4831-837D-46546A596C04}"/>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2844279991"/>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E920FDF-D064-6CFC-C8CF-D27F41B7DDED}"/>
              </a:ext>
            </a:extLst>
          </p:cNvPr>
          <p:cNvSpPr/>
          <p:nvPr userDrawn="1"/>
        </p:nvSpPr>
        <p:spPr>
          <a:xfrm>
            <a:off x="0" y="0"/>
            <a:ext cx="12192000" cy="6858000"/>
          </a:xfrm>
          <a:prstGeom prst="rect">
            <a:avLst/>
          </a:prstGeom>
          <a:gradFill flip="none" rotWithShape="1">
            <a:gsLst>
              <a:gs pos="0">
                <a:schemeClr val="accent3">
                  <a:lumMod val="0"/>
                  <a:lumOff val="100000"/>
                </a:schemeClr>
              </a:gs>
              <a:gs pos="40000">
                <a:schemeClr val="accent3">
                  <a:lumMod val="0"/>
                  <a:lumOff val="100000"/>
                </a:schemeClr>
              </a:gs>
              <a:gs pos="100000">
                <a:schemeClr val="accent3">
                  <a:lumMod val="7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pic>
        <p:nvPicPr>
          <p:cNvPr id="4" name="图片 3">
            <a:extLst>
              <a:ext uri="{FF2B5EF4-FFF2-40B4-BE49-F238E27FC236}">
                <a16:creationId xmlns:a16="http://schemas.microsoft.com/office/drawing/2014/main" id="{39C76AA1-00D4-A3AF-3839-5EDB76C39F6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05100" y="0"/>
            <a:ext cx="1986900" cy="365125"/>
          </a:xfrm>
          <a:prstGeom prst="rect">
            <a:avLst/>
          </a:prstGeom>
        </p:spPr>
      </p:pic>
    </p:spTree>
    <p:extLst>
      <p:ext uri="{BB962C8B-B14F-4D97-AF65-F5344CB8AC3E}">
        <p14:creationId xmlns:p14="http://schemas.microsoft.com/office/powerpoint/2010/main" val="4053658252"/>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B17EE-FB19-8836-88F0-2B3120A3396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602FD34-6FF5-02EF-2E5E-3034670B41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30FE0E2-0E84-7B34-EF91-AF0D4FE15CDE}"/>
              </a:ext>
            </a:extLst>
          </p:cNvPr>
          <p:cNvSpPr>
            <a:spLocks noGrp="1"/>
          </p:cNvSpPr>
          <p:nvPr>
            <p:ph type="dt" sz="half" idx="10"/>
          </p:nvPr>
        </p:nvSpPr>
        <p:spPr/>
        <p:txBody>
          <a:bodyPr/>
          <a:lstStyle/>
          <a:p>
            <a:fld id="{513D40BD-B793-4E1C-A4A1-1EA90E6259DC}"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C2A6FC24-5452-B5A6-97DA-AADCC614AD0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B7EDCC1-70B1-AF1F-5AE3-CF7AA3F93129}"/>
              </a:ext>
            </a:extLst>
          </p:cNvPr>
          <p:cNvSpPr>
            <a:spLocks noGrp="1"/>
          </p:cNvSpPr>
          <p:nvPr>
            <p:ph type="sldNum" sz="quarter" idx="12"/>
          </p:nvPr>
        </p:nvSpPr>
        <p:spPr/>
        <p:txBody>
          <a:bodyPr/>
          <a:lstStyle/>
          <a:p>
            <a:fld id="{32C6EFAB-8F1E-4AEC-8E3C-4D18C1FA5BB2}" type="slidenum">
              <a:rPr lang="zh-CN" altLang="en-US" smtClean="0"/>
              <a:t>‹#›</a:t>
            </a:fld>
            <a:endParaRPr lang="zh-CN" altLang="en-US"/>
          </a:p>
        </p:txBody>
      </p:sp>
    </p:spTree>
    <p:extLst>
      <p:ext uri="{BB962C8B-B14F-4D97-AF65-F5344CB8AC3E}">
        <p14:creationId xmlns:p14="http://schemas.microsoft.com/office/powerpoint/2010/main" val="241145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45E551E-C244-4BBE-8A6D-D0E544B77139}"/>
              </a:ext>
            </a:extLst>
          </p:cNvPr>
          <p:cNvSpPr>
            <a:spLocks noGrp="1"/>
          </p:cNvSpPr>
          <p:nvPr>
            <p:ph type="dt" sz="half" idx="10"/>
          </p:nvPr>
        </p:nvSpPr>
        <p:spPr/>
        <p:txBody>
          <a:bodyPr/>
          <a:lstStyle/>
          <a:p>
            <a:fld id="{1687503D-0AF1-48BE-B4B3-7F888A7298BB}" type="datetimeFigureOut">
              <a:rPr lang="zh-CN" altLang="en-US" smtClean="0"/>
              <a:t>2024/1/26</a:t>
            </a:fld>
            <a:endParaRPr lang="zh-CN" altLang="en-US"/>
          </a:p>
        </p:txBody>
      </p:sp>
      <p:sp>
        <p:nvSpPr>
          <p:cNvPr id="3" name="页脚占位符 2">
            <a:extLst>
              <a:ext uri="{FF2B5EF4-FFF2-40B4-BE49-F238E27FC236}">
                <a16:creationId xmlns:a16="http://schemas.microsoft.com/office/drawing/2014/main" id="{21314049-A226-4A4E-96A2-BB7BDDCF2B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42A8570-4DF5-45CB-9DCB-43FAE3837567}"/>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1477595979"/>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770D5C-1394-48AD-9C1E-19563B335105}"/>
              </a:ext>
            </a:extLst>
          </p:cNvPr>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A5B41B-6BA8-4826-B974-6E57D50DD435}"/>
              </a:ext>
            </a:extLst>
          </p:cNvPr>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0C1710CE-4E17-471E-A8C2-81D2228E3C9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06B65F95-606E-4D18-BC3B-2AD61E62B55A}"/>
              </a:ext>
            </a:extLst>
          </p:cNvPr>
          <p:cNvSpPr>
            <a:spLocks noGrp="1"/>
          </p:cNvSpPr>
          <p:nvPr>
            <p:ph type="dt" sz="half" idx="10"/>
          </p:nvPr>
        </p:nvSpPr>
        <p:spPr/>
        <p:txBody>
          <a:bodyPr/>
          <a:lstStyle/>
          <a:p>
            <a:fld id="{1687503D-0AF1-48BE-B4B3-7F888A7298BB}"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B75F9F34-EEAD-49FE-990E-CD9D80DB16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EA3AE24-07CF-4E4E-80EE-0B630CE606EE}"/>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1590379570"/>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E85319-E31B-43D0-8A60-93B652DB1F98}"/>
              </a:ext>
            </a:extLst>
          </p:cNvPr>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324ABEA1-5A2E-4B2B-94F1-979C1484190E}"/>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D15689E9-7147-4581-A475-55F84199C0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36E7F995-BB68-483E-BFE3-1BC8A6A26AF9}"/>
              </a:ext>
            </a:extLst>
          </p:cNvPr>
          <p:cNvSpPr>
            <a:spLocks noGrp="1"/>
          </p:cNvSpPr>
          <p:nvPr>
            <p:ph type="dt" sz="half" idx="10"/>
          </p:nvPr>
        </p:nvSpPr>
        <p:spPr/>
        <p:txBody>
          <a:bodyPr/>
          <a:lstStyle/>
          <a:p>
            <a:fld id="{1687503D-0AF1-48BE-B4B3-7F888A7298BB}"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3AAE7340-1C96-4D8F-A4FC-1FC1B280417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0B30BE-44E3-4A4E-9946-607EB1B908ED}"/>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2872229372"/>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C0AF4-D4D7-4DF0-8A83-E906AF95C367}"/>
              </a:ext>
            </a:extLst>
          </p:cNvPr>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4A656D5F-88FE-48EE-8199-EECA218AA570}"/>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4348CBE3-30D7-42B4-8DC9-423AE059695C}"/>
              </a:ext>
            </a:extLst>
          </p:cNvPr>
          <p:cNvSpPr>
            <a:spLocks noGrp="1"/>
          </p:cNvSpPr>
          <p:nvPr>
            <p:ph type="dt" sz="half" idx="10"/>
          </p:nvPr>
        </p:nvSpPr>
        <p:spPr/>
        <p:txBody>
          <a:bodyPr/>
          <a:lstStyle/>
          <a:p>
            <a:fld id="{1687503D-0AF1-48BE-B4B3-7F888A7298BB}"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45619438-7433-42E9-8372-C3AAFB1666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5D4E83-EDC7-4F42-A576-3593A4ACEBEB}"/>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2935257267"/>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CF1D94B-A939-42AC-95FC-F08751713811}"/>
              </a:ext>
            </a:extLst>
          </p:cNvPr>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B6995C3-37BF-4F53-912F-8C5C1DE829FD}"/>
              </a:ext>
            </a:extLst>
          </p:cNvPr>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E6B3AC-6D87-4119-A3A3-43DCDAFB2CB3}"/>
              </a:ext>
            </a:extLst>
          </p:cNvPr>
          <p:cNvSpPr>
            <a:spLocks noGrp="1"/>
          </p:cNvSpPr>
          <p:nvPr>
            <p:ph type="dt" sz="half" idx="10"/>
          </p:nvPr>
        </p:nvSpPr>
        <p:spPr/>
        <p:txBody>
          <a:bodyPr/>
          <a:lstStyle/>
          <a:p>
            <a:fld id="{1687503D-0AF1-48BE-B4B3-7F888A7298BB}"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4501D28E-08CF-4A1C-9203-204E01988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214EE56-19B6-4091-9380-A186378F72DA}"/>
              </a:ext>
            </a:extLst>
          </p:cNvPr>
          <p:cNvSpPr>
            <a:spLocks noGrp="1"/>
          </p:cNvSpPr>
          <p:nvPr>
            <p:ph type="sldNum" sz="quarter" idx="12"/>
          </p:nvPr>
        </p:nvSpPr>
        <p:spPr/>
        <p:txBody>
          <a:bodyPr/>
          <a:lstStyle/>
          <a:p>
            <a:fld id="{BE7902D8-B4E7-478B-8858-67804743F321}" type="slidenum">
              <a:rPr lang="zh-CN" altLang="en-US" smtClean="0"/>
              <a:t>‹#›</a:t>
            </a:fld>
            <a:endParaRPr lang="zh-CN" altLang="en-US"/>
          </a:p>
        </p:txBody>
      </p:sp>
    </p:spTree>
    <p:extLst>
      <p:ext uri="{BB962C8B-B14F-4D97-AF65-F5344CB8AC3E}">
        <p14:creationId xmlns:p14="http://schemas.microsoft.com/office/powerpoint/2010/main" val="1242718892"/>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76A9D-ED2E-8A38-0D8E-ADEF10FC9E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8E97EA-45A5-7610-D4C6-D1BE375F53A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F5ED78E-39C8-FA39-F50D-554EECAC512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5148E55-E162-48BF-197B-BA4AC741BB2A}"/>
              </a:ext>
            </a:extLst>
          </p:cNvPr>
          <p:cNvSpPr>
            <a:spLocks noGrp="1"/>
          </p:cNvSpPr>
          <p:nvPr>
            <p:ph type="dt" sz="half" idx="10"/>
          </p:nvPr>
        </p:nvSpPr>
        <p:spPr/>
        <p:txBody>
          <a:bodyPr/>
          <a:lstStyle/>
          <a:p>
            <a:fld id="{513D40BD-B793-4E1C-A4A1-1EA90E6259DC}"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61D46BC9-AD5D-A272-F510-FC107E18DDB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44C0D0-507C-C706-FD3E-6CCE781FB366}"/>
              </a:ext>
            </a:extLst>
          </p:cNvPr>
          <p:cNvSpPr>
            <a:spLocks noGrp="1"/>
          </p:cNvSpPr>
          <p:nvPr>
            <p:ph type="sldNum" sz="quarter" idx="12"/>
          </p:nvPr>
        </p:nvSpPr>
        <p:spPr/>
        <p:txBody>
          <a:bodyPr/>
          <a:lstStyle/>
          <a:p>
            <a:fld id="{32C6EFAB-8F1E-4AEC-8E3C-4D18C1FA5BB2}" type="slidenum">
              <a:rPr lang="zh-CN" altLang="en-US" smtClean="0"/>
              <a:t>‹#›</a:t>
            </a:fld>
            <a:endParaRPr lang="zh-CN" altLang="en-US"/>
          </a:p>
        </p:txBody>
      </p:sp>
    </p:spTree>
    <p:extLst>
      <p:ext uri="{BB962C8B-B14F-4D97-AF65-F5344CB8AC3E}">
        <p14:creationId xmlns:p14="http://schemas.microsoft.com/office/powerpoint/2010/main" val="1083061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46F699-DE6D-024A-BFB9-3E5C73945DF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95C1B64-A7B1-CB2C-C1A5-886CADA84F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E33D54E-A2CC-01A1-2FE2-1E93A269706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6FCCDEE-1ED8-07A0-D8F5-DABC65BFE1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F4AB61E-5F15-C2A4-1C30-9EF70429948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FEC115D-84FA-4C66-4518-874085CE86AE}"/>
              </a:ext>
            </a:extLst>
          </p:cNvPr>
          <p:cNvSpPr>
            <a:spLocks noGrp="1"/>
          </p:cNvSpPr>
          <p:nvPr>
            <p:ph type="dt" sz="half" idx="10"/>
          </p:nvPr>
        </p:nvSpPr>
        <p:spPr/>
        <p:txBody>
          <a:bodyPr/>
          <a:lstStyle/>
          <a:p>
            <a:fld id="{513D40BD-B793-4E1C-A4A1-1EA90E6259DC}" type="datetimeFigureOut">
              <a:rPr lang="zh-CN" altLang="en-US" smtClean="0"/>
              <a:t>2024/1/26</a:t>
            </a:fld>
            <a:endParaRPr lang="zh-CN" altLang="en-US"/>
          </a:p>
        </p:txBody>
      </p:sp>
      <p:sp>
        <p:nvSpPr>
          <p:cNvPr id="8" name="页脚占位符 7">
            <a:extLst>
              <a:ext uri="{FF2B5EF4-FFF2-40B4-BE49-F238E27FC236}">
                <a16:creationId xmlns:a16="http://schemas.microsoft.com/office/drawing/2014/main" id="{BE6BA8A2-D8FC-7C94-68AA-21E880F7BDD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67932E1-5072-0A8C-2656-B6FC83C68595}"/>
              </a:ext>
            </a:extLst>
          </p:cNvPr>
          <p:cNvSpPr>
            <a:spLocks noGrp="1"/>
          </p:cNvSpPr>
          <p:nvPr>
            <p:ph type="sldNum" sz="quarter" idx="12"/>
          </p:nvPr>
        </p:nvSpPr>
        <p:spPr/>
        <p:txBody>
          <a:bodyPr/>
          <a:lstStyle/>
          <a:p>
            <a:fld id="{32C6EFAB-8F1E-4AEC-8E3C-4D18C1FA5BB2}" type="slidenum">
              <a:rPr lang="zh-CN" altLang="en-US" smtClean="0"/>
              <a:t>‹#›</a:t>
            </a:fld>
            <a:endParaRPr lang="zh-CN" altLang="en-US"/>
          </a:p>
        </p:txBody>
      </p:sp>
    </p:spTree>
    <p:extLst>
      <p:ext uri="{BB962C8B-B14F-4D97-AF65-F5344CB8AC3E}">
        <p14:creationId xmlns:p14="http://schemas.microsoft.com/office/powerpoint/2010/main" val="3942529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90D804-DF34-4C5E-CC26-9F802BD230F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6B4503E-918E-01B2-6F3F-98CDC6D852B8}"/>
              </a:ext>
            </a:extLst>
          </p:cNvPr>
          <p:cNvSpPr>
            <a:spLocks noGrp="1"/>
          </p:cNvSpPr>
          <p:nvPr>
            <p:ph type="dt" sz="half" idx="10"/>
          </p:nvPr>
        </p:nvSpPr>
        <p:spPr/>
        <p:txBody>
          <a:bodyPr/>
          <a:lstStyle/>
          <a:p>
            <a:fld id="{513D40BD-B793-4E1C-A4A1-1EA90E6259DC}" type="datetimeFigureOut">
              <a:rPr lang="zh-CN" altLang="en-US" smtClean="0"/>
              <a:t>2024/1/26</a:t>
            </a:fld>
            <a:endParaRPr lang="zh-CN" altLang="en-US"/>
          </a:p>
        </p:txBody>
      </p:sp>
      <p:sp>
        <p:nvSpPr>
          <p:cNvPr id="4" name="页脚占位符 3">
            <a:extLst>
              <a:ext uri="{FF2B5EF4-FFF2-40B4-BE49-F238E27FC236}">
                <a16:creationId xmlns:a16="http://schemas.microsoft.com/office/drawing/2014/main" id="{2432237F-0CF1-5DAA-BF1B-2E5168E53C6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229035B-24BE-E453-4942-60C0BE0916C0}"/>
              </a:ext>
            </a:extLst>
          </p:cNvPr>
          <p:cNvSpPr>
            <a:spLocks noGrp="1"/>
          </p:cNvSpPr>
          <p:nvPr>
            <p:ph type="sldNum" sz="quarter" idx="12"/>
          </p:nvPr>
        </p:nvSpPr>
        <p:spPr/>
        <p:txBody>
          <a:bodyPr/>
          <a:lstStyle/>
          <a:p>
            <a:fld id="{32C6EFAB-8F1E-4AEC-8E3C-4D18C1FA5BB2}" type="slidenum">
              <a:rPr lang="zh-CN" altLang="en-US" smtClean="0"/>
              <a:t>‹#›</a:t>
            </a:fld>
            <a:endParaRPr lang="zh-CN" altLang="en-US"/>
          </a:p>
        </p:txBody>
      </p:sp>
    </p:spTree>
    <p:extLst>
      <p:ext uri="{BB962C8B-B14F-4D97-AF65-F5344CB8AC3E}">
        <p14:creationId xmlns:p14="http://schemas.microsoft.com/office/powerpoint/2010/main" val="1798233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3E402A-6BA3-5FB9-CAE6-0259073A1FFD}"/>
              </a:ext>
            </a:extLst>
          </p:cNvPr>
          <p:cNvSpPr>
            <a:spLocks noGrp="1"/>
          </p:cNvSpPr>
          <p:nvPr>
            <p:ph type="dt" sz="half" idx="10"/>
          </p:nvPr>
        </p:nvSpPr>
        <p:spPr/>
        <p:txBody>
          <a:bodyPr/>
          <a:lstStyle/>
          <a:p>
            <a:fld id="{513D40BD-B793-4E1C-A4A1-1EA90E6259DC}" type="datetimeFigureOut">
              <a:rPr lang="zh-CN" altLang="en-US" smtClean="0"/>
              <a:t>2024/1/26</a:t>
            </a:fld>
            <a:endParaRPr lang="zh-CN" altLang="en-US"/>
          </a:p>
        </p:txBody>
      </p:sp>
      <p:sp>
        <p:nvSpPr>
          <p:cNvPr id="3" name="页脚占位符 2">
            <a:extLst>
              <a:ext uri="{FF2B5EF4-FFF2-40B4-BE49-F238E27FC236}">
                <a16:creationId xmlns:a16="http://schemas.microsoft.com/office/drawing/2014/main" id="{D98539D6-EC66-93B5-BB92-65EFA81175F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6B14CC1-1DC3-A248-92DB-7131628F5FC0}"/>
              </a:ext>
            </a:extLst>
          </p:cNvPr>
          <p:cNvSpPr>
            <a:spLocks noGrp="1"/>
          </p:cNvSpPr>
          <p:nvPr>
            <p:ph type="sldNum" sz="quarter" idx="12"/>
          </p:nvPr>
        </p:nvSpPr>
        <p:spPr/>
        <p:txBody>
          <a:bodyPr/>
          <a:lstStyle/>
          <a:p>
            <a:fld id="{32C6EFAB-8F1E-4AEC-8E3C-4D18C1FA5BB2}" type="slidenum">
              <a:rPr lang="zh-CN" altLang="en-US" smtClean="0"/>
              <a:t>‹#›</a:t>
            </a:fld>
            <a:endParaRPr lang="zh-CN" altLang="en-US"/>
          </a:p>
        </p:txBody>
      </p:sp>
    </p:spTree>
    <p:extLst>
      <p:ext uri="{BB962C8B-B14F-4D97-AF65-F5344CB8AC3E}">
        <p14:creationId xmlns:p14="http://schemas.microsoft.com/office/powerpoint/2010/main" val="1537320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F0C090-4792-9A5F-FFE8-2CD2566EE88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D3810A-63E9-D489-0CE2-6A9F0F36A5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6039919-2A48-FB67-F853-D0E69A0038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FCDE8ED-9A82-E2EB-C6F4-89C898BDBD04}"/>
              </a:ext>
            </a:extLst>
          </p:cNvPr>
          <p:cNvSpPr>
            <a:spLocks noGrp="1"/>
          </p:cNvSpPr>
          <p:nvPr>
            <p:ph type="dt" sz="half" idx="10"/>
          </p:nvPr>
        </p:nvSpPr>
        <p:spPr/>
        <p:txBody>
          <a:bodyPr/>
          <a:lstStyle/>
          <a:p>
            <a:fld id="{513D40BD-B793-4E1C-A4A1-1EA90E6259DC}"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265F7445-83BF-6FCC-8EF2-4D3113E69D9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CD884A-13CC-ACBD-B56D-4E804765F556}"/>
              </a:ext>
            </a:extLst>
          </p:cNvPr>
          <p:cNvSpPr>
            <a:spLocks noGrp="1"/>
          </p:cNvSpPr>
          <p:nvPr>
            <p:ph type="sldNum" sz="quarter" idx="12"/>
          </p:nvPr>
        </p:nvSpPr>
        <p:spPr/>
        <p:txBody>
          <a:bodyPr/>
          <a:lstStyle/>
          <a:p>
            <a:fld id="{32C6EFAB-8F1E-4AEC-8E3C-4D18C1FA5BB2}" type="slidenum">
              <a:rPr lang="zh-CN" altLang="en-US" smtClean="0"/>
              <a:t>‹#›</a:t>
            </a:fld>
            <a:endParaRPr lang="zh-CN" altLang="en-US"/>
          </a:p>
        </p:txBody>
      </p:sp>
    </p:spTree>
    <p:extLst>
      <p:ext uri="{BB962C8B-B14F-4D97-AF65-F5344CB8AC3E}">
        <p14:creationId xmlns:p14="http://schemas.microsoft.com/office/powerpoint/2010/main" val="2764987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176C3-7F54-13AE-D80A-88DDA74AB44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B4E0790-39B9-97EF-A464-9C73B10AD6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CEF11C6-8EB5-386F-0887-7CFA2658DF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3DEAF-72B6-20DD-7397-281F696D1CEC}"/>
              </a:ext>
            </a:extLst>
          </p:cNvPr>
          <p:cNvSpPr>
            <a:spLocks noGrp="1"/>
          </p:cNvSpPr>
          <p:nvPr>
            <p:ph type="dt" sz="half" idx="10"/>
          </p:nvPr>
        </p:nvSpPr>
        <p:spPr/>
        <p:txBody>
          <a:bodyPr/>
          <a:lstStyle/>
          <a:p>
            <a:fld id="{513D40BD-B793-4E1C-A4A1-1EA90E6259DC}"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CFCB7588-5ADB-2A4A-00E5-31FB338A564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180A640-3AD8-2600-5B98-EDAB9FD4D9BA}"/>
              </a:ext>
            </a:extLst>
          </p:cNvPr>
          <p:cNvSpPr>
            <a:spLocks noGrp="1"/>
          </p:cNvSpPr>
          <p:nvPr>
            <p:ph type="sldNum" sz="quarter" idx="12"/>
          </p:nvPr>
        </p:nvSpPr>
        <p:spPr/>
        <p:txBody>
          <a:bodyPr/>
          <a:lstStyle/>
          <a:p>
            <a:fld id="{32C6EFAB-8F1E-4AEC-8E3C-4D18C1FA5BB2}" type="slidenum">
              <a:rPr lang="zh-CN" altLang="en-US" smtClean="0"/>
              <a:t>‹#›</a:t>
            </a:fld>
            <a:endParaRPr lang="zh-CN" altLang="en-US"/>
          </a:p>
        </p:txBody>
      </p:sp>
    </p:spTree>
    <p:extLst>
      <p:ext uri="{BB962C8B-B14F-4D97-AF65-F5344CB8AC3E}">
        <p14:creationId xmlns:p14="http://schemas.microsoft.com/office/powerpoint/2010/main" val="964189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7187091-3BE6-C886-C4D1-97E3B3360E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EDC4616-B9A7-6C7C-D640-352F4E92E9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A53A3BC-B92F-78C5-B06F-26737463AB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D40BD-B793-4E1C-A4A1-1EA90E6259DC}"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A97D8C0C-A589-66BF-A928-9A2B38168A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B57DD1D-D3C2-AB08-4E0E-42D0BFF941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6EFAB-8F1E-4AEC-8E3C-4D18C1FA5BB2}" type="slidenum">
              <a:rPr lang="zh-CN" altLang="en-US" smtClean="0"/>
              <a:t>‹#›</a:t>
            </a:fld>
            <a:endParaRPr lang="zh-CN" altLang="en-US"/>
          </a:p>
        </p:txBody>
      </p:sp>
    </p:spTree>
    <p:extLst>
      <p:ext uri="{BB962C8B-B14F-4D97-AF65-F5344CB8AC3E}">
        <p14:creationId xmlns:p14="http://schemas.microsoft.com/office/powerpoint/2010/main" val="1540735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9C76AA1-00D4-A3AF-3839-5EDB76C39F6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205100" y="0"/>
            <a:ext cx="1986900" cy="365125"/>
          </a:xfrm>
          <a:prstGeom prst="rect">
            <a:avLst/>
          </a:prstGeom>
        </p:spPr>
      </p:pic>
    </p:spTree>
    <p:extLst>
      <p:ext uri="{BB962C8B-B14F-4D97-AF65-F5344CB8AC3E}">
        <p14:creationId xmlns:p14="http://schemas.microsoft.com/office/powerpoint/2010/main" val="2823022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849734D1-82CE-4FC5-8AE4-520EDA8587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1687503D-0AF1-48BE-B4B3-7F888A7298BB}" type="datetimeFigureOut">
              <a:rPr lang="zh-CN" altLang="en-US" smtClean="0"/>
              <a:pPr/>
              <a:t>2024/1/26</a:t>
            </a:fld>
            <a:endParaRPr lang="zh-CN" altLang="en-US" dirty="0"/>
          </a:p>
        </p:txBody>
      </p:sp>
      <p:sp>
        <p:nvSpPr>
          <p:cNvPr id="5" name="页脚占位符 4">
            <a:extLst>
              <a:ext uri="{FF2B5EF4-FFF2-40B4-BE49-F238E27FC236}">
                <a16:creationId xmlns:a16="http://schemas.microsoft.com/office/drawing/2014/main" id="{BED9DFCE-DD95-411C-959C-FA765D6580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521A00EA-72EF-4950-8FD9-8D4C14C9F1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BE7902D8-B4E7-478B-8858-67804743F321}" type="slidenum">
              <a:rPr lang="zh-CN" altLang="en-US" smtClean="0"/>
              <a:pPr/>
              <a:t>‹#›</a:t>
            </a:fld>
            <a:endParaRPr lang="zh-CN" altLang="en-US" dirty="0"/>
          </a:p>
        </p:txBody>
      </p:sp>
    </p:spTree>
    <p:extLst>
      <p:ext uri="{BB962C8B-B14F-4D97-AF65-F5344CB8AC3E}">
        <p14:creationId xmlns:p14="http://schemas.microsoft.com/office/powerpoint/2010/main" val="284882802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25591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id="{0595C819-35B3-A2D6-784F-5AC3558848C4}"/>
              </a:ext>
            </a:extLst>
          </p:cNvPr>
          <p:cNvGrpSpPr/>
          <p:nvPr/>
        </p:nvGrpSpPr>
        <p:grpSpPr>
          <a:xfrm>
            <a:off x="653300" y="1849490"/>
            <a:ext cx="9211867" cy="3447532"/>
            <a:chOff x="680711" y="1535165"/>
            <a:chExt cx="9211867" cy="3447532"/>
          </a:xfrm>
        </p:grpSpPr>
        <p:sp>
          <p:nvSpPr>
            <p:cNvPr id="31" name="Shape 4073">
              <a:extLst>
                <a:ext uri="{FF2B5EF4-FFF2-40B4-BE49-F238E27FC236}">
                  <a16:creationId xmlns:a16="http://schemas.microsoft.com/office/drawing/2014/main" id="{78B36C45-AF14-37EE-D80B-C1F947F7B5CB}"/>
                </a:ext>
              </a:extLst>
            </p:cNvPr>
            <p:cNvSpPr/>
            <p:nvPr/>
          </p:nvSpPr>
          <p:spPr>
            <a:xfrm>
              <a:off x="3629378" y="3553160"/>
              <a:ext cx="309825" cy="304290"/>
            </a:xfrm>
            <a:custGeom>
              <a:avLst/>
              <a:gdLst/>
              <a:ahLst/>
              <a:cxnLst/>
              <a:rect l="0" t="0" r="0" b="0"/>
              <a:pathLst>
                <a:path w="120000" h="120000" extrusionOk="0">
                  <a:moveTo>
                    <a:pt x="75403" y="112293"/>
                  </a:moveTo>
                  <a:lnTo>
                    <a:pt x="75403" y="112293"/>
                  </a:lnTo>
                  <a:cubicBezTo>
                    <a:pt x="75403" y="114770"/>
                    <a:pt x="78044" y="117247"/>
                    <a:pt x="80684" y="117247"/>
                  </a:cubicBezTo>
                  <a:cubicBezTo>
                    <a:pt x="109144" y="119724"/>
                    <a:pt x="109144" y="119724"/>
                    <a:pt x="109144" y="119724"/>
                  </a:cubicBezTo>
                  <a:cubicBezTo>
                    <a:pt x="112078" y="119724"/>
                    <a:pt x="112078" y="117247"/>
                    <a:pt x="114718" y="114770"/>
                  </a:cubicBezTo>
                  <a:cubicBezTo>
                    <a:pt x="114718" y="92752"/>
                    <a:pt x="114718" y="92752"/>
                    <a:pt x="114718" y="92752"/>
                  </a:cubicBezTo>
                  <a:cubicBezTo>
                    <a:pt x="78044" y="90275"/>
                    <a:pt x="78044" y="90275"/>
                    <a:pt x="78044" y="90275"/>
                  </a:cubicBezTo>
                  <a:lnTo>
                    <a:pt x="75403" y="112293"/>
                  </a:lnTo>
                  <a:close/>
                  <a:moveTo>
                    <a:pt x="5281" y="92752"/>
                  </a:moveTo>
                  <a:lnTo>
                    <a:pt x="5281" y="92752"/>
                  </a:lnTo>
                  <a:cubicBezTo>
                    <a:pt x="5281" y="114770"/>
                    <a:pt x="5281" y="114770"/>
                    <a:pt x="5281" y="114770"/>
                  </a:cubicBezTo>
                  <a:cubicBezTo>
                    <a:pt x="5281" y="117247"/>
                    <a:pt x="7921" y="119724"/>
                    <a:pt x="10268" y="119724"/>
                  </a:cubicBezTo>
                  <a:cubicBezTo>
                    <a:pt x="39022" y="117247"/>
                    <a:pt x="39022" y="117247"/>
                    <a:pt x="39022" y="117247"/>
                  </a:cubicBezTo>
                  <a:cubicBezTo>
                    <a:pt x="41662" y="117247"/>
                    <a:pt x="44303" y="114770"/>
                    <a:pt x="44303" y="112293"/>
                  </a:cubicBezTo>
                  <a:cubicBezTo>
                    <a:pt x="41662" y="90275"/>
                    <a:pt x="41662" y="90275"/>
                    <a:pt x="41662" y="90275"/>
                  </a:cubicBezTo>
                  <a:lnTo>
                    <a:pt x="5281" y="92752"/>
                  </a:lnTo>
                  <a:close/>
                  <a:moveTo>
                    <a:pt x="0" y="56422"/>
                  </a:moveTo>
                  <a:lnTo>
                    <a:pt x="0" y="56422"/>
                  </a:lnTo>
                  <a:cubicBezTo>
                    <a:pt x="2640" y="80642"/>
                    <a:pt x="2640" y="80642"/>
                    <a:pt x="2640" y="80642"/>
                  </a:cubicBezTo>
                  <a:cubicBezTo>
                    <a:pt x="39022" y="75688"/>
                    <a:pt x="39022" y="75688"/>
                    <a:pt x="39022" y="75688"/>
                  </a:cubicBezTo>
                  <a:cubicBezTo>
                    <a:pt x="39022" y="53944"/>
                    <a:pt x="39022" y="53944"/>
                    <a:pt x="39022" y="53944"/>
                  </a:cubicBezTo>
                  <a:lnTo>
                    <a:pt x="39022" y="51467"/>
                  </a:lnTo>
                  <a:cubicBezTo>
                    <a:pt x="39022" y="41834"/>
                    <a:pt x="46943" y="31926"/>
                    <a:pt x="59853" y="31926"/>
                  </a:cubicBezTo>
                  <a:cubicBezTo>
                    <a:pt x="72762" y="31926"/>
                    <a:pt x="80684" y="41834"/>
                    <a:pt x="80684" y="51467"/>
                  </a:cubicBezTo>
                  <a:lnTo>
                    <a:pt x="80684" y="53944"/>
                  </a:lnTo>
                  <a:cubicBezTo>
                    <a:pt x="78044" y="75688"/>
                    <a:pt x="78044" y="75688"/>
                    <a:pt x="78044" y="75688"/>
                  </a:cubicBezTo>
                  <a:cubicBezTo>
                    <a:pt x="117066" y="80642"/>
                    <a:pt x="117066" y="80642"/>
                    <a:pt x="117066" y="80642"/>
                  </a:cubicBezTo>
                  <a:cubicBezTo>
                    <a:pt x="119706" y="56422"/>
                    <a:pt x="119706" y="56422"/>
                    <a:pt x="119706" y="56422"/>
                  </a:cubicBezTo>
                  <a:cubicBezTo>
                    <a:pt x="119706" y="53944"/>
                    <a:pt x="119706" y="53944"/>
                    <a:pt x="119706" y="51467"/>
                  </a:cubicBezTo>
                  <a:cubicBezTo>
                    <a:pt x="119706" y="22018"/>
                    <a:pt x="93594" y="0"/>
                    <a:pt x="59853" y="0"/>
                  </a:cubicBezTo>
                  <a:cubicBezTo>
                    <a:pt x="25819" y="0"/>
                    <a:pt x="0" y="22018"/>
                    <a:pt x="0" y="51467"/>
                  </a:cubicBezTo>
                  <a:cubicBezTo>
                    <a:pt x="0" y="53944"/>
                    <a:pt x="0" y="53944"/>
                    <a:pt x="0" y="56422"/>
                  </a:cubicBezTo>
                  <a:close/>
                </a:path>
              </a:pathLst>
            </a:custGeom>
            <a:solidFill>
              <a:schemeClr val="tx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Lato"/>
                <a:sym typeface="Lato"/>
              </a:endParaRPr>
            </a:p>
          </p:txBody>
        </p:sp>
        <p:grpSp>
          <p:nvGrpSpPr>
            <p:cNvPr id="32" name="组合 31">
              <a:extLst>
                <a:ext uri="{FF2B5EF4-FFF2-40B4-BE49-F238E27FC236}">
                  <a16:creationId xmlns:a16="http://schemas.microsoft.com/office/drawing/2014/main" id="{D76FD989-B7E4-EF4C-4C71-120760E80C10}"/>
                </a:ext>
              </a:extLst>
            </p:cNvPr>
            <p:cNvGrpSpPr/>
            <p:nvPr/>
          </p:nvGrpSpPr>
          <p:grpSpPr>
            <a:xfrm>
              <a:off x="3196492" y="1535165"/>
              <a:ext cx="6696086" cy="3447532"/>
              <a:chOff x="3196492" y="1535165"/>
              <a:chExt cx="6696086" cy="3447532"/>
            </a:xfrm>
          </p:grpSpPr>
          <p:sp>
            <p:nvSpPr>
              <p:cNvPr id="34" name="Shape 4066">
                <a:extLst>
                  <a:ext uri="{FF2B5EF4-FFF2-40B4-BE49-F238E27FC236}">
                    <a16:creationId xmlns:a16="http://schemas.microsoft.com/office/drawing/2014/main" id="{43EF416B-050E-3A69-89AC-FE8A1FAFF9B9}"/>
                  </a:ext>
                </a:extLst>
              </p:cNvPr>
              <p:cNvSpPr/>
              <p:nvPr/>
            </p:nvSpPr>
            <p:spPr>
              <a:xfrm>
                <a:off x="3616023" y="1717631"/>
                <a:ext cx="349886" cy="260119"/>
              </a:xfrm>
              <a:custGeom>
                <a:avLst/>
                <a:gdLst/>
                <a:ahLst/>
                <a:cxnLst/>
                <a:rect l="0" t="0" r="0" b="0"/>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chemeClr val="tx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latin typeface="微软雅黑" panose="020B0503020204020204" pitchFamily="34" charset="-122"/>
                  <a:ea typeface="微软雅黑" panose="020B0503020204020204" pitchFamily="34" charset="-122"/>
                  <a:cs typeface="Lato"/>
                  <a:sym typeface="Lato"/>
                </a:endParaRPr>
              </a:p>
            </p:txBody>
          </p:sp>
          <p:sp>
            <p:nvSpPr>
              <p:cNvPr id="35" name="Textfeld 37">
                <a:extLst>
                  <a:ext uri="{FF2B5EF4-FFF2-40B4-BE49-F238E27FC236}">
                    <a16:creationId xmlns:a16="http://schemas.microsoft.com/office/drawing/2014/main" id="{49A6DB83-B591-901B-F5C0-42AAA4D0E888}"/>
                  </a:ext>
                </a:extLst>
              </p:cNvPr>
              <p:cNvSpPr txBox="1"/>
              <p:nvPr/>
            </p:nvSpPr>
            <p:spPr>
              <a:xfrm>
                <a:off x="4139157" y="1535165"/>
                <a:ext cx="4584973" cy="499624"/>
              </a:xfrm>
              <a:prstGeom prst="rect">
                <a:avLst/>
              </a:prstGeom>
              <a:noFill/>
            </p:spPr>
            <p:txBody>
              <a:bodyPr wrap="square" rtlCol="0">
                <a:spAutoFit/>
              </a:bodyPr>
              <a:lstStyle/>
              <a:p>
                <a:pPr defTabSz="228600">
                  <a:lnSpc>
                    <a:spcPct val="150000"/>
                  </a:lnSpc>
                  <a:defRPr/>
                </a:pPr>
                <a:r>
                  <a:rPr lang="en-US" altLang="zh-CN" sz="2000" dirty="0">
                    <a:latin typeface="微软雅黑" panose="020B0503020204020204" pitchFamily="34" charset="-122"/>
                    <a:ea typeface="微软雅黑" panose="020B0503020204020204" pitchFamily="34" charset="-122"/>
                    <a:cs typeface="Calibri" panose="020F0502020204030204" pitchFamily="34" charset="0"/>
                  </a:rPr>
                  <a:t>Basic Introduction</a:t>
                </a:r>
              </a:p>
            </p:txBody>
          </p:sp>
          <p:sp>
            <p:nvSpPr>
              <p:cNvPr id="36" name="Textfeld 42">
                <a:extLst>
                  <a:ext uri="{FF2B5EF4-FFF2-40B4-BE49-F238E27FC236}">
                    <a16:creationId xmlns:a16="http://schemas.microsoft.com/office/drawing/2014/main" id="{FAF77B8C-A82C-E840-5005-D82F15A3F531}"/>
                  </a:ext>
                </a:extLst>
              </p:cNvPr>
              <p:cNvSpPr txBox="1"/>
              <p:nvPr/>
            </p:nvSpPr>
            <p:spPr>
              <a:xfrm>
                <a:off x="4139157" y="3386159"/>
                <a:ext cx="5121964" cy="499624"/>
              </a:xfrm>
              <a:prstGeom prst="rect">
                <a:avLst/>
              </a:prstGeom>
              <a:noFill/>
            </p:spPr>
            <p:txBody>
              <a:bodyPr wrap="square" rtlCol="0">
                <a:spAutoFit/>
              </a:bodyPr>
              <a:lstStyle/>
              <a:p>
                <a:pPr lvl="0" defTabSz="228600">
                  <a:lnSpc>
                    <a:spcPct val="150000"/>
                  </a:lnSpc>
                  <a:defRPr/>
                </a:pPr>
                <a:r>
                  <a:rPr lang="en-US" altLang="zh-CN" sz="2000" dirty="0">
                    <a:latin typeface="微软雅黑" panose="020B0503020204020204" pitchFamily="34" charset="-122"/>
                    <a:ea typeface="微软雅黑" panose="020B0503020204020204" pitchFamily="34" charset="-122"/>
                    <a:cs typeface="Calibri" panose="020F0502020204030204" pitchFamily="34" charset="0"/>
                  </a:rPr>
                  <a:t>Product Comparisons</a:t>
                </a:r>
                <a:endPar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cxnSp>
            <p:nvCxnSpPr>
              <p:cNvPr id="37" name="Gerader Verbinder 83">
                <a:extLst>
                  <a:ext uri="{FF2B5EF4-FFF2-40B4-BE49-F238E27FC236}">
                    <a16:creationId xmlns:a16="http://schemas.microsoft.com/office/drawing/2014/main" id="{A574F026-45B5-138F-DFB2-28D2E2672515}"/>
                  </a:ext>
                </a:extLst>
              </p:cNvPr>
              <p:cNvCxnSpPr>
                <a:cxnSpLocks/>
              </p:cNvCxnSpPr>
              <p:nvPr/>
            </p:nvCxnSpPr>
            <p:spPr>
              <a:xfrm>
                <a:off x="3196492" y="1579245"/>
                <a:ext cx="0" cy="340345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Shape 4077">
                <a:extLst>
                  <a:ext uri="{FF2B5EF4-FFF2-40B4-BE49-F238E27FC236}">
                    <a16:creationId xmlns:a16="http://schemas.microsoft.com/office/drawing/2014/main" id="{15CCEDFF-500E-A738-2103-3A40BD288F2D}"/>
                  </a:ext>
                </a:extLst>
              </p:cNvPr>
              <p:cNvSpPr/>
              <p:nvPr/>
            </p:nvSpPr>
            <p:spPr>
              <a:xfrm>
                <a:off x="3616025" y="2602299"/>
                <a:ext cx="341874" cy="321464"/>
              </a:xfrm>
              <a:custGeom>
                <a:avLst/>
                <a:gdLst/>
                <a:ahLst/>
                <a:cxnLst/>
                <a:rect l="0" t="0" r="0" b="0"/>
                <a:pathLst>
                  <a:path w="120000" h="120000" extrusionOk="0">
                    <a:moveTo>
                      <a:pt x="73008" y="78181"/>
                    </a:moveTo>
                    <a:lnTo>
                      <a:pt x="73008" y="78181"/>
                    </a:lnTo>
                    <a:cubicBezTo>
                      <a:pt x="73008" y="78181"/>
                      <a:pt x="119734" y="43896"/>
                      <a:pt x="115221" y="6753"/>
                    </a:cubicBezTo>
                    <a:lnTo>
                      <a:pt x="115221" y="4675"/>
                    </a:lnTo>
                    <a:cubicBezTo>
                      <a:pt x="112831" y="4675"/>
                      <a:pt x="112831" y="4675"/>
                      <a:pt x="112831" y="4675"/>
                    </a:cubicBezTo>
                    <a:cubicBezTo>
                      <a:pt x="75398" y="0"/>
                      <a:pt x="42212" y="46233"/>
                      <a:pt x="42212" y="46233"/>
                    </a:cubicBezTo>
                    <a:cubicBezTo>
                      <a:pt x="14070" y="41298"/>
                      <a:pt x="16460" y="48311"/>
                      <a:pt x="2389" y="78181"/>
                    </a:cubicBezTo>
                    <a:cubicBezTo>
                      <a:pt x="0" y="85194"/>
                      <a:pt x="4778" y="85194"/>
                      <a:pt x="9292" y="85194"/>
                    </a:cubicBezTo>
                    <a:cubicBezTo>
                      <a:pt x="14070" y="82857"/>
                      <a:pt x="23362" y="80519"/>
                      <a:pt x="23362" y="80519"/>
                    </a:cubicBezTo>
                    <a:cubicBezTo>
                      <a:pt x="40088" y="96623"/>
                      <a:pt x="40088" y="96623"/>
                      <a:pt x="40088" y="96623"/>
                    </a:cubicBezTo>
                    <a:cubicBezTo>
                      <a:pt x="40088" y="96623"/>
                      <a:pt x="37433" y="105714"/>
                      <a:pt x="35309" y="110389"/>
                    </a:cubicBezTo>
                    <a:cubicBezTo>
                      <a:pt x="32920" y="115064"/>
                      <a:pt x="35309" y="119740"/>
                      <a:pt x="40088" y="117402"/>
                    </a:cubicBezTo>
                    <a:cubicBezTo>
                      <a:pt x="70619" y="103376"/>
                      <a:pt x="77522" y="105714"/>
                      <a:pt x="73008" y="78181"/>
                    </a:cubicBezTo>
                    <a:close/>
                    <a:moveTo>
                      <a:pt x="79911" y="38961"/>
                    </a:moveTo>
                    <a:lnTo>
                      <a:pt x="79911" y="38961"/>
                    </a:lnTo>
                    <a:cubicBezTo>
                      <a:pt x="75398" y="34545"/>
                      <a:pt x="75398" y="29870"/>
                      <a:pt x="79911" y="25194"/>
                    </a:cubicBezTo>
                    <a:cubicBezTo>
                      <a:pt x="84690" y="20779"/>
                      <a:pt x="91592" y="20779"/>
                      <a:pt x="93982" y="25194"/>
                    </a:cubicBezTo>
                    <a:cubicBezTo>
                      <a:pt x="98761" y="29870"/>
                      <a:pt x="98761" y="34545"/>
                      <a:pt x="93982" y="38961"/>
                    </a:cubicBezTo>
                    <a:cubicBezTo>
                      <a:pt x="91592" y="43896"/>
                      <a:pt x="84690" y="43896"/>
                      <a:pt x="79911" y="38961"/>
                    </a:cubicBezTo>
                    <a:close/>
                  </a:path>
                </a:pathLst>
              </a:custGeom>
              <a:solidFill>
                <a:srgbClr val="F1810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微软雅黑" panose="020B0503020204020204" pitchFamily="34" charset="-122"/>
                  <a:ea typeface="微软雅黑" panose="020B0503020204020204" pitchFamily="34" charset="-122"/>
                  <a:cs typeface="Lato"/>
                  <a:sym typeface="Lato"/>
                </a:endParaRPr>
              </a:p>
            </p:txBody>
          </p:sp>
          <p:sp>
            <p:nvSpPr>
              <p:cNvPr id="39" name="Textfeld 37">
                <a:extLst>
                  <a:ext uri="{FF2B5EF4-FFF2-40B4-BE49-F238E27FC236}">
                    <a16:creationId xmlns:a16="http://schemas.microsoft.com/office/drawing/2014/main" id="{70271457-B4F1-6BA1-EA58-1864682AB719}"/>
                  </a:ext>
                </a:extLst>
              </p:cNvPr>
              <p:cNvSpPr txBox="1"/>
              <p:nvPr/>
            </p:nvSpPr>
            <p:spPr>
              <a:xfrm>
                <a:off x="4139157" y="2434870"/>
                <a:ext cx="5753421" cy="499624"/>
              </a:xfrm>
              <a:prstGeom prst="rect">
                <a:avLst/>
              </a:prstGeom>
              <a:noFill/>
            </p:spPr>
            <p:txBody>
              <a:bodyPr wrap="square" rtlCol="0">
                <a:spAutoFit/>
              </a:bodyPr>
              <a:lstStyle/>
              <a:p>
                <a:pPr defTabSz="228600">
                  <a:lnSpc>
                    <a:spcPct val="150000"/>
                  </a:lnSpc>
                  <a:defRPr/>
                </a:pPr>
                <a:r>
                  <a:rPr lang="en-US" altLang="zh-CN" sz="2000" b="1" dirty="0">
                    <a:solidFill>
                      <a:srgbClr val="F18101"/>
                    </a:solidFill>
                    <a:latin typeface="微软雅黑" panose="020B0503020204020204" pitchFamily="34" charset="-122"/>
                    <a:ea typeface="微软雅黑" panose="020B0503020204020204" pitchFamily="34" charset="-122"/>
                    <a:cs typeface="Calibri" panose="020F0502020204030204" pitchFamily="34" charset="0"/>
                  </a:rPr>
                  <a:t>Function Characteristics</a:t>
                </a:r>
              </a:p>
            </p:txBody>
          </p:sp>
          <p:sp>
            <p:nvSpPr>
              <p:cNvPr id="40" name="Shape 4087">
                <a:extLst>
                  <a:ext uri="{FF2B5EF4-FFF2-40B4-BE49-F238E27FC236}">
                    <a16:creationId xmlns:a16="http://schemas.microsoft.com/office/drawing/2014/main" id="{5BA31C99-7559-AD8E-B56B-F313699EAF9A}"/>
                  </a:ext>
                </a:extLst>
              </p:cNvPr>
              <p:cNvSpPr/>
              <p:nvPr/>
            </p:nvSpPr>
            <p:spPr>
              <a:xfrm>
                <a:off x="3616023" y="4550393"/>
                <a:ext cx="336533" cy="309197"/>
              </a:xfrm>
              <a:custGeom>
                <a:avLst/>
                <a:gdLst/>
                <a:ahLst/>
                <a:cxnLst/>
                <a:rect l="0" t="0" r="0" b="0"/>
                <a:pathLst>
                  <a:path w="120000" h="120000" extrusionOk="0">
                    <a:moveTo>
                      <a:pt x="18918" y="107865"/>
                    </a:moveTo>
                    <a:lnTo>
                      <a:pt x="18918" y="107865"/>
                    </a:lnTo>
                    <a:cubicBezTo>
                      <a:pt x="18918" y="114876"/>
                      <a:pt x="26486" y="119730"/>
                      <a:pt x="33513" y="119730"/>
                    </a:cubicBezTo>
                    <a:cubicBezTo>
                      <a:pt x="40810" y="119730"/>
                      <a:pt x="45405" y="114876"/>
                      <a:pt x="45405" y="107865"/>
                    </a:cubicBezTo>
                    <a:cubicBezTo>
                      <a:pt x="45405" y="100584"/>
                      <a:pt x="40810" y="93303"/>
                      <a:pt x="33513" y="93303"/>
                    </a:cubicBezTo>
                    <a:cubicBezTo>
                      <a:pt x="26486" y="93303"/>
                      <a:pt x="18918" y="100584"/>
                      <a:pt x="18918" y="107865"/>
                    </a:cubicBezTo>
                    <a:close/>
                    <a:moveTo>
                      <a:pt x="86216" y="107865"/>
                    </a:moveTo>
                    <a:lnTo>
                      <a:pt x="86216" y="107865"/>
                    </a:lnTo>
                    <a:cubicBezTo>
                      <a:pt x="86216" y="114876"/>
                      <a:pt x="93243" y="119730"/>
                      <a:pt x="100540" y="119730"/>
                    </a:cubicBezTo>
                    <a:cubicBezTo>
                      <a:pt x="107837" y="119730"/>
                      <a:pt x="112702" y="114876"/>
                      <a:pt x="112702" y="107865"/>
                    </a:cubicBezTo>
                    <a:cubicBezTo>
                      <a:pt x="112702" y="100584"/>
                      <a:pt x="107837" y="93303"/>
                      <a:pt x="100540" y="93303"/>
                    </a:cubicBezTo>
                    <a:cubicBezTo>
                      <a:pt x="93243" y="93303"/>
                      <a:pt x="86216" y="100584"/>
                      <a:pt x="86216" y="107865"/>
                    </a:cubicBezTo>
                    <a:close/>
                    <a:moveTo>
                      <a:pt x="42972" y="76584"/>
                    </a:moveTo>
                    <a:lnTo>
                      <a:pt x="42972" y="76584"/>
                    </a:lnTo>
                    <a:cubicBezTo>
                      <a:pt x="117297" y="55011"/>
                      <a:pt x="117297" y="55011"/>
                      <a:pt x="117297" y="55011"/>
                    </a:cubicBezTo>
                    <a:cubicBezTo>
                      <a:pt x="119729" y="55011"/>
                      <a:pt x="119729" y="52584"/>
                      <a:pt x="119729" y="50426"/>
                    </a:cubicBezTo>
                    <a:cubicBezTo>
                      <a:pt x="119729" y="14561"/>
                      <a:pt x="119729" y="14561"/>
                      <a:pt x="119729" y="14561"/>
                    </a:cubicBezTo>
                    <a:cubicBezTo>
                      <a:pt x="26486" y="14561"/>
                      <a:pt x="26486" y="14561"/>
                      <a:pt x="26486" y="14561"/>
                    </a:cubicBezTo>
                    <a:cubicBezTo>
                      <a:pt x="26486" y="2696"/>
                      <a:pt x="26486" y="2696"/>
                      <a:pt x="26486" y="2696"/>
                    </a:cubicBezTo>
                    <a:lnTo>
                      <a:pt x="24054" y="0"/>
                    </a:lnTo>
                    <a:cubicBezTo>
                      <a:pt x="2432" y="0"/>
                      <a:pt x="2432" y="0"/>
                      <a:pt x="2432" y="0"/>
                    </a:cubicBezTo>
                    <a:cubicBezTo>
                      <a:pt x="0" y="0"/>
                      <a:pt x="0" y="2696"/>
                      <a:pt x="0" y="2696"/>
                    </a:cubicBezTo>
                    <a:cubicBezTo>
                      <a:pt x="0" y="14561"/>
                      <a:pt x="0" y="14561"/>
                      <a:pt x="0" y="14561"/>
                    </a:cubicBezTo>
                    <a:cubicBezTo>
                      <a:pt x="12162" y="14561"/>
                      <a:pt x="12162" y="14561"/>
                      <a:pt x="12162" y="14561"/>
                    </a:cubicBezTo>
                    <a:cubicBezTo>
                      <a:pt x="26486" y="74157"/>
                      <a:pt x="26486" y="74157"/>
                      <a:pt x="26486" y="74157"/>
                    </a:cubicBezTo>
                    <a:cubicBezTo>
                      <a:pt x="26486" y="81438"/>
                      <a:pt x="26486" y="81438"/>
                      <a:pt x="26486" y="81438"/>
                    </a:cubicBezTo>
                    <a:cubicBezTo>
                      <a:pt x="26486" y="91146"/>
                      <a:pt x="26486" y="91146"/>
                      <a:pt x="26486" y="91146"/>
                    </a:cubicBezTo>
                    <a:cubicBezTo>
                      <a:pt x="26486" y="93303"/>
                      <a:pt x="28648" y="93303"/>
                      <a:pt x="28648" y="93303"/>
                    </a:cubicBezTo>
                    <a:cubicBezTo>
                      <a:pt x="33513" y="93303"/>
                      <a:pt x="33513" y="93303"/>
                      <a:pt x="33513" y="93303"/>
                    </a:cubicBezTo>
                    <a:cubicBezTo>
                      <a:pt x="100540" y="93303"/>
                      <a:pt x="100540" y="93303"/>
                      <a:pt x="100540" y="93303"/>
                    </a:cubicBezTo>
                    <a:cubicBezTo>
                      <a:pt x="117297" y="93303"/>
                      <a:pt x="117297" y="93303"/>
                      <a:pt x="117297" y="93303"/>
                    </a:cubicBezTo>
                    <a:cubicBezTo>
                      <a:pt x="119729" y="93303"/>
                      <a:pt x="119729" y="93303"/>
                      <a:pt x="119729" y="91146"/>
                    </a:cubicBezTo>
                    <a:cubicBezTo>
                      <a:pt x="119729" y="81438"/>
                      <a:pt x="119729" y="81438"/>
                      <a:pt x="119729" y="81438"/>
                    </a:cubicBezTo>
                    <a:cubicBezTo>
                      <a:pt x="45405" y="81438"/>
                      <a:pt x="45405" y="81438"/>
                      <a:pt x="45405" y="81438"/>
                    </a:cubicBezTo>
                    <a:cubicBezTo>
                      <a:pt x="35945" y="81438"/>
                      <a:pt x="35945" y="76584"/>
                      <a:pt x="42972" y="76584"/>
                    </a:cubicBezTo>
                    <a:close/>
                  </a:path>
                </a:pathLst>
              </a:custGeom>
              <a:solidFill>
                <a:schemeClr val="tx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F9F9F9">
                      <a:lumMod val="50000"/>
                    </a:srgbClr>
                  </a:solidFill>
                  <a:effectLst/>
                  <a:uLnTx/>
                  <a:uFillTx/>
                  <a:latin typeface="微软雅黑" panose="020B0503020204020204" pitchFamily="34" charset="-122"/>
                  <a:ea typeface="微软雅黑" panose="020B0503020204020204" pitchFamily="34" charset="-122"/>
                  <a:cs typeface="Lato"/>
                  <a:sym typeface="Lato"/>
                </a:endParaRPr>
              </a:p>
            </p:txBody>
          </p:sp>
          <p:sp>
            <p:nvSpPr>
              <p:cNvPr id="41" name="Textfeld 42">
                <a:extLst>
                  <a:ext uri="{FF2B5EF4-FFF2-40B4-BE49-F238E27FC236}">
                    <a16:creationId xmlns:a16="http://schemas.microsoft.com/office/drawing/2014/main" id="{EA506DC9-3EE9-4854-8700-EEE20B51D910}"/>
                  </a:ext>
                </a:extLst>
              </p:cNvPr>
              <p:cNvSpPr txBox="1"/>
              <p:nvPr/>
            </p:nvSpPr>
            <p:spPr>
              <a:xfrm>
                <a:off x="4139157" y="4337448"/>
                <a:ext cx="3686600" cy="589072"/>
              </a:xfrm>
              <a:prstGeom prst="rect">
                <a:avLst/>
              </a:prstGeom>
              <a:noFill/>
            </p:spPr>
            <p:txBody>
              <a:bodyPr wrap="square" rtlCol="0">
                <a:spAutoFit/>
              </a:bodyPr>
              <a:lstStyle/>
              <a:p>
                <a:pPr lvl="0" defTabSz="228600">
                  <a:lnSpc>
                    <a:spcPct val="150000"/>
                  </a:lnSpc>
                  <a:defRPr/>
                </a:pPr>
                <a:r>
                  <a:rPr lang="en-US" altLang="zh-CN" sz="2400" dirty="0">
                    <a:latin typeface="微软雅黑" panose="020B0503020204020204" pitchFamily="34" charset="-122"/>
                    <a:ea typeface="微软雅黑" panose="020B0503020204020204" pitchFamily="34" charset="-122"/>
                    <a:cs typeface="Calibri" panose="020F0502020204030204" pitchFamily="34" charset="0"/>
                  </a:rPr>
                  <a:t>Applications</a:t>
                </a:r>
                <a:endParaRPr kumimoji="0" lang="en-US" altLang="zh-CN" sz="2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grpSp>
        <p:sp>
          <p:nvSpPr>
            <p:cNvPr id="33" name="矩形 32">
              <a:extLst>
                <a:ext uri="{FF2B5EF4-FFF2-40B4-BE49-F238E27FC236}">
                  <a16:creationId xmlns:a16="http://schemas.microsoft.com/office/drawing/2014/main" id="{6FCCBF23-10C9-F847-4FFC-8DA303661EBD}"/>
                </a:ext>
              </a:extLst>
            </p:cNvPr>
            <p:cNvSpPr/>
            <p:nvPr/>
          </p:nvSpPr>
          <p:spPr>
            <a:xfrm>
              <a:off x="680711" y="2934494"/>
              <a:ext cx="4160074" cy="586957"/>
            </a:xfrm>
            <a:prstGeom prst="rect">
              <a:avLst/>
            </a:prstGeom>
          </p:spPr>
          <p:txBody>
            <a:bodyPr wrap="square" lIns="90000" tIns="46800" rIns="90000" bIns="46800" anchor="b" anchorCtr="0">
              <a:spAutoFit/>
            </a:bodyPr>
            <a:lstStyle/>
            <a:p>
              <a:pPr lvl="0">
                <a:buSzPct val="25000"/>
                <a:defRPr/>
              </a:pPr>
              <a:r>
                <a:rPr lang="en-US" altLang="zh-CN" sz="3200" b="1" dirty="0">
                  <a:latin typeface="微软雅黑" panose="020B0503020204020204" pitchFamily="34" charset="-122"/>
                  <a:ea typeface="微软雅黑" panose="020B0503020204020204" pitchFamily="34" charset="-122"/>
                </a:rPr>
                <a:t>CONTENTS</a:t>
              </a:r>
              <a:endParaRPr kumimoji="0" lang="en-US" altLang="zh-CN" sz="3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6782" y="-100584"/>
            <a:ext cx="10285714" cy="6858000"/>
          </a:xfrm>
          <a:prstGeom prst="rect">
            <a:avLst/>
          </a:prstGeom>
        </p:spPr>
      </p:pic>
    </p:spTree>
    <p:extLst>
      <p:ext uri="{BB962C8B-B14F-4D97-AF65-F5344CB8AC3E}">
        <p14:creationId xmlns:p14="http://schemas.microsoft.com/office/powerpoint/2010/main" val="4107910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859" y="1512302"/>
            <a:ext cx="6583564" cy="3857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文本框 1">
            <a:extLst>
              <a:ext uri="{FF2B5EF4-FFF2-40B4-BE49-F238E27FC236}">
                <a16:creationId xmlns:a16="http://schemas.microsoft.com/office/drawing/2014/main" id="{F7A8CBFE-1F28-5D2C-AD68-52D658F0BA02}"/>
              </a:ext>
            </a:extLst>
          </p:cNvPr>
          <p:cNvSpPr txBox="1"/>
          <p:nvPr/>
        </p:nvSpPr>
        <p:spPr>
          <a:xfrm>
            <a:off x="611303" y="1512302"/>
            <a:ext cx="3876189" cy="584775"/>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lvl="0">
              <a:defRPr/>
            </a:pPr>
            <a:r>
              <a:rPr lang="en-US" altLang="zh-CN" sz="3200" b="1" dirty="0">
                <a:solidFill>
                  <a:schemeClr val="tx1"/>
                </a:solidFill>
                <a:latin typeface="微软雅黑" panose="020B0503020204020204" pitchFamily="34" charset="-122"/>
                <a:ea typeface="微软雅黑" panose="020B0503020204020204" pitchFamily="34" charset="-122"/>
              </a:rPr>
              <a:t>High Sample Rate</a:t>
            </a:r>
            <a:endParaRPr kumimoji="0" lang="zh-CN" altLang="en-US" sz="3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829D4E53-0E3A-C5F8-3679-CAE24A73AA41}"/>
              </a:ext>
            </a:extLst>
          </p:cNvPr>
          <p:cNvSpPr txBox="1"/>
          <p:nvPr/>
        </p:nvSpPr>
        <p:spPr>
          <a:xfrm>
            <a:off x="309843" y="2192992"/>
            <a:ext cx="4606069" cy="2862322"/>
          </a:xfrm>
          <a:prstGeom prst="rect">
            <a:avLst/>
          </a:prstGeom>
          <a:noFill/>
        </p:spPr>
        <p:txBody>
          <a:bodyPr wrap="none" rtlCol="0">
            <a:spAutoFit/>
          </a:bodyPr>
          <a:lstStyle>
            <a:defPPr>
              <a:defRPr lang="zh-CN"/>
            </a:defPPr>
            <a:lvl1pPr marL="285750" indent="-285750">
              <a:lnSpc>
                <a:spcPct val="150000"/>
              </a:lnSpc>
              <a:buBlip>
                <a:blip r:embed="rId4"/>
              </a:buBlip>
              <a:defRPr sz="2000">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marR="0" lvl="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rPr>
              <a:t>2G Sa/s </a:t>
            </a:r>
            <a:r>
              <a:rPr kumimoji="0" lang="en-US" altLang="zh-CN"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Sample rate</a:t>
            </a: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a:t>
            </a:r>
            <a:r>
              <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single-channel</a:t>
            </a: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a:t>
            </a:r>
            <a:endPar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pPr marR="0" lvl="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altLang="zh-CN" sz="1800" dirty="0">
                <a:solidFill>
                  <a:srgbClr val="F18101"/>
                </a:solidFill>
                <a:latin typeface="微软雅黑" panose="020B0503020204020204" pitchFamily="34" charset="-122"/>
                <a:ea typeface="微软雅黑" panose="020B0503020204020204" pitchFamily="34" charset="-122"/>
              </a:rPr>
              <a:t>1G </a:t>
            </a:r>
            <a:r>
              <a:rPr kumimoji="0" lang="en-US" altLang="zh-CN" sz="1800" b="0" i="0" u="none" strike="noStrike" kern="12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rPr>
              <a:t>Sa/s </a:t>
            </a:r>
            <a:r>
              <a:rPr lang="en-US" altLang="zh-CN" sz="1800" dirty="0">
                <a:latin typeface="微软雅黑" panose="020B0503020204020204" pitchFamily="34" charset="-122"/>
                <a:ea typeface="微软雅黑" panose="020B0503020204020204" pitchFamily="34" charset="-122"/>
              </a:rPr>
              <a:t>Sample rate </a:t>
            </a: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a:t>
            </a:r>
            <a:r>
              <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dual-channel</a:t>
            </a: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a:t>
            </a:r>
            <a:endPar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pPr>
              <a:lnSpc>
                <a:spcPct val="200000"/>
              </a:lnSpc>
              <a:buFont typeface="Arial" panose="020B0604020202020204" pitchFamily="34" charset="0"/>
              <a:buChar char="•"/>
              <a:defRPr/>
            </a:pPr>
            <a:r>
              <a:rPr lang="en-US" altLang="zh-CN" sz="1800" dirty="0">
                <a:solidFill>
                  <a:srgbClr val="F18101"/>
                </a:solidFill>
                <a:latin typeface="微软雅黑" panose="020B0503020204020204" pitchFamily="34" charset="-122"/>
                <a:ea typeface="微软雅黑" panose="020B0503020204020204" pitchFamily="34" charset="-122"/>
              </a:rPr>
              <a:t>500M </a:t>
            </a:r>
            <a:r>
              <a:rPr kumimoji="0" lang="en-US" altLang="zh-CN" sz="1800" i="0" u="none" strike="noStrike" kern="12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rPr>
              <a:t>Sa/s </a:t>
            </a:r>
            <a:r>
              <a:rPr kumimoji="0" lang="en-US" altLang="zh-CN"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Sample rate</a:t>
            </a: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4 channels</a:t>
            </a:r>
            <a:r>
              <a:rPr kumimoji="0" lang="zh-CN" altLang="en-US"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a:t>
            </a:r>
            <a:endParaRPr kumimoji="0" lang="en-US" altLang="zh-CN" sz="16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pPr>
              <a:lnSpc>
                <a:spcPct val="200000"/>
              </a:lnSpc>
              <a:buFont typeface="Arial" panose="020B0604020202020204" pitchFamily="34" charset="0"/>
              <a:buChar char="•"/>
            </a:pPr>
            <a:r>
              <a:rPr lang="en-US" altLang="zh-CN" sz="1800" dirty="0">
                <a:latin typeface="微软雅黑" panose="020B0503020204020204" pitchFamily="34" charset="-122"/>
                <a:ea typeface="微软雅黑" panose="020B0503020204020204" pitchFamily="34" charset="-122"/>
              </a:rPr>
              <a:t>Realistically reconstructed waveforms</a:t>
            </a:r>
          </a:p>
          <a:p>
            <a:pPr>
              <a:lnSpc>
                <a:spcPct val="200000"/>
              </a:lnSpc>
              <a:buFont typeface="Arial" panose="020B0604020202020204" pitchFamily="34" charset="0"/>
              <a:buChar char="•"/>
            </a:pPr>
            <a:r>
              <a:rPr lang="en-US" altLang="zh-CN" sz="1800" dirty="0">
                <a:latin typeface="微软雅黑" panose="020B0503020204020204" pitchFamily="34" charset="-122"/>
                <a:ea typeface="微软雅黑" panose="020B0503020204020204" pitchFamily="34" charset="-122"/>
              </a:rPr>
              <a:t>Precisely Measured Parameters</a:t>
            </a:r>
            <a:endParaRPr kumimoji="0" lang="en-US" altLang="zh-CN"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65EF62A9-B21F-9653-CD3E-27BD2C7E5243}"/>
              </a:ext>
            </a:extLst>
          </p:cNvPr>
          <p:cNvSpPr/>
          <p:nvPr/>
        </p:nvSpPr>
        <p:spPr>
          <a:xfrm>
            <a:off x="9385757" y="4801438"/>
            <a:ext cx="1248228" cy="714872"/>
          </a:xfrm>
          <a:prstGeom prst="ellipse">
            <a:avLst/>
          </a:prstGeom>
          <a:noFill/>
          <a:ln w="38100">
            <a:solidFill>
              <a:srgbClr val="FF000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7786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17A09BA-8C11-44D4-2F47-0B9C5065C1FE}"/>
              </a:ext>
            </a:extLst>
          </p:cNvPr>
          <p:cNvSpPr txBox="1"/>
          <p:nvPr/>
        </p:nvSpPr>
        <p:spPr>
          <a:xfrm>
            <a:off x="872223" y="547486"/>
            <a:ext cx="3957750" cy="584775"/>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solidFill>
                  <a:schemeClr val="tx1"/>
                </a:solidFill>
                <a:latin typeface="微软雅黑" panose="020B0503020204020204" pitchFamily="34" charset="-122"/>
                <a:ea typeface="微软雅黑" panose="020B0503020204020204" pitchFamily="34" charset="-122"/>
              </a:rPr>
              <a:t>Vertical resolution</a:t>
            </a:r>
            <a:endParaRPr lang="zh-CN" altLang="en-US" sz="3200" b="1" dirty="0">
              <a:solidFill>
                <a:schemeClr val="tx1"/>
              </a:solidFill>
              <a:latin typeface="微软雅黑" panose="020B0503020204020204" pitchFamily="34" charset="-122"/>
              <a:ea typeface="微软雅黑" panose="020B0503020204020204" pitchFamily="34" charset="-122"/>
            </a:endParaRPr>
          </a:p>
        </p:txBody>
      </p:sp>
      <p:grpSp>
        <p:nvGrpSpPr>
          <p:cNvPr id="9" name="组合 8">
            <a:extLst>
              <a:ext uri="{FF2B5EF4-FFF2-40B4-BE49-F238E27FC236}">
                <a16:creationId xmlns:a16="http://schemas.microsoft.com/office/drawing/2014/main" id="{A7B37227-7A5A-5A42-EAA8-2703FD03BEA2}"/>
              </a:ext>
            </a:extLst>
          </p:cNvPr>
          <p:cNvGrpSpPr/>
          <p:nvPr/>
        </p:nvGrpSpPr>
        <p:grpSpPr>
          <a:xfrm>
            <a:off x="3401092" y="3939772"/>
            <a:ext cx="5079370" cy="2726094"/>
            <a:chOff x="3401092" y="3939772"/>
            <a:chExt cx="5079370" cy="2726094"/>
          </a:xfrm>
        </p:grpSpPr>
        <p:pic>
          <p:nvPicPr>
            <p:cNvPr id="3" name="图片 2">
              <a:extLst>
                <a:ext uri="{FF2B5EF4-FFF2-40B4-BE49-F238E27FC236}">
                  <a16:creationId xmlns:a16="http://schemas.microsoft.com/office/drawing/2014/main" id="{BEBD5C65-D464-D503-86DD-2255D24A8B90}"/>
                </a:ext>
              </a:extLst>
            </p:cNvPr>
            <p:cNvPicPr>
              <a:picLocks noChangeAspect="1"/>
            </p:cNvPicPr>
            <p:nvPr/>
          </p:nvPicPr>
          <p:blipFill>
            <a:blip r:embed="rId2"/>
            <a:stretch>
              <a:fillRect/>
            </a:stretch>
          </p:blipFill>
          <p:spPr>
            <a:xfrm>
              <a:off x="3401092" y="3939772"/>
              <a:ext cx="5079370" cy="2726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文本框 2">
              <a:extLst>
                <a:ext uri="{FF2B5EF4-FFF2-40B4-BE49-F238E27FC236}">
                  <a16:creationId xmlns:a16="http://schemas.microsoft.com/office/drawing/2014/main" id="{09794213-F552-AFF6-F494-04E6AD55DAE2}"/>
                </a:ext>
              </a:extLst>
            </p:cNvPr>
            <p:cNvSpPr txBox="1">
              <a:spLocks noChangeArrowheads="1"/>
            </p:cNvSpPr>
            <p:nvPr/>
          </p:nvSpPr>
          <p:spPr bwMode="auto">
            <a:xfrm>
              <a:off x="4068285" y="4793530"/>
              <a:ext cx="976467" cy="41846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rPr>
                <a:t>8-bit</a:t>
              </a:r>
              <a:endParaRPr kumimoji="0" lang="zh-CN" altLang="en-US" sz="2000" b="1"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grpSp>
        <p:nvGrpSpPr>
          <p:cNvPr id="12" name="组合 11">
            <a:extLst>
              <a:ext uri="{FF2B5EF4-FFF2-40B4-BE49-F238E27FC236}">
                <a16:creationId xmlns:a16="http://schemas.microsoft.com/office/drawing/2014/main" id="{1B41550C-F55A-B906-F20E-FD1A4893B14E}"/>
              </a:ext>
            </a:extLst>
          </p:cNvPr>
          <p:cNvGrpSpPr/>
          <p:nvPr/>
        </p:nvGrpSpPr>
        <p:grpSpPr>
          <a:xfrm>
            <a:off x="7067337" y="768672"/>
            <a:ext cx="4939250" cy="2865720"/>
            <a:chOff x="6930488" y="796331"/>
            <a:chExt cx="4939250" cy="2726094"/>
          </a:xfrm>
        </p:grpSpPr>
        <p:pic>
          <p:nvPicPr>
            <p:cNvPr id="4" name="图片 3">
              <a:extLst>
                <a:ext uri="{FF2B5EF4-FFF2-40B4-BE49-F238E27FC236}">
                  <a16:creationId xmlns:a16="http://schemas.microsoft.com/office/drawing/2014/main" id="{8D6C7AEF-1188-B29A-A488-8D262A5B1AA0}"/>
                </a:ext>
              </a:extLst>
            </p:cNvPr>
            <p:cNvPicPr>
              <a:picLocks noChangeAspect="1"/>
            </p:cNvPicPr>
            <p:nvPr/>
          </p:nvPicPr>
          <p:blipFill>
            <a:blip r:embed="rId3"/>
            <a:stretch>
              <a:fillRect/>
            </a:stretch>
          </p:blipFill>
          <p:spPr>
            <a:xfrm>
              <a:off x="6930488" y="796331"/>
              <a:ext cx="4939250" cy="2726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文本框 2">
              <a:extLst>
                <a:ext uri="{FF2B5EF4-FFF2-40B4-BE49-F238E27FC236}">
                  <a16:creationId xmlns:a16="http://schemas.microsoft.com/office/drawing/2014/main" id="{5A8C88E8-F021-1AB6-120F-739756E135C7}"/>
                </a:ext>
              </a:extLst>
            </p:cNvPr>
            <p:cNvSpPr txBox="1">
              <a:spLocks noChangeArrowheads="1"/>
            </p:cNvSpPr>
            <p:nvPr/>
          </p:nvSpPr>
          <p:spPr bwMode="auto">
            <a:xfrm>
              <a:off x="7432344" y="1593432"/>
              <a:ext cx="1353966" cy="45119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rPr>
                <a:t>12-bit</a:t>
              </a:r>
              <a:endParaRPr kumimoji="0" lang="zh-CN" altLang="en-US" sz="2000" b="1" i="0" u="none" strike="noStrike" kern="1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sp>
        <p:nvSpPr>
          <p:cNvPr id="8" name="文本框 7">
            <a:extLst>
              <a:ext uri="{FF2B5EF4-FFF2-40B4-BE49-F238E27FC236}">
                <a16:creationId xmlns:a16="http://schemas.microsoft.com/office/drawing/2014/main" id="{0966B88F-BD8C-0303-CC60-FFD7CCCC1AFA}"/>
              </a:ext>
            </a:extLst>
          </p:cNvPr>
          <p:cNvSpPr txBox="1"/>
          <p:nvPr/>
        </p:nvSpPr>
        <p:spPr>
          <a:xfrm>
            <a:off x="872223" y="1218757"/>
            <a:ext cx="5817943" cy="258532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i="0" u="none" strike="noStrike" kern="12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12-bit </a:t>
            </a:r>
            <a:r>
              <a:rPr kumimoji="0" lang="en-US" altLang="zh-CN" b="0" i="0" u="none" strike="noStrike" kern="12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vertical</a:t>
            </a:r>
            <a:r>
              <a:rPr kumimoji="0" lang="en-US" altLang="zh-CN" b="0" i="0" u="none" strike="noStrike" kern="1200" cap="none" spc="0" normalizeH="0" noProof="0" dirty="0">
                <a:ln>
                  <a:noFill/>
                </a:ln>
                <a:solidFill>
                  <a:srgbClr val="F18101"/>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 resolution</a:t>
            </a:r>
            <a:endParaRPr kumimoji="0" lang="en-US" altLang="zh-CN" b="0" i="0" u="none" strike="noStrike" kern="12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endParaRPr>
          </a:p>
          <a:p>
            <a:pPr marL="285750" indent="-285750">
              <a:lnSpc>
                <a:spcPct val="150000"/>
              </a:lnSpc>
              <a:buFont typeface="Arial" panose="020B0604020202020204" pitchFamily="34" charset="0"/>
              <a:buChar char="•"/>
              <a:defRPr/>
            </a:pPr>
            <a:r>
              <a:rPr lang="en-US" altLang="zh-CN" dirty="0">
                <a:solidFill>
                  <a:prstClr val="black"/>
                </a:solidFill>
                <a:latin typeface="微软雅黑" panose="020B0503020204020204" pitchFamily="34" charset="-122"/>
                <a:ea typeface="微软雅黑" panose="020B0503020204020204" pitchFamily="34" charset="-122"/>
                <a:cs typeface="阿里巴巴普惠体 M" panose="00020600040101010101" pitchFamily="18" charset="-122"/>
              </a:rPr>
              <a:t>16 times more accurate than 8-bit oscilloscopes</a:t>
            </a:r>
          </a:p>
          <a:p>
            <a:pPr marL="285750" indent="-28575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3-bit software enhanced resolution</a:t>
            </a:r>
          </a:p>
          <a:p>
            <a:pPr marL="285750" lvl="0" indent="-28575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Clean and clear presentation of waveforms</a:t>
            </a:r>
          </a:p>
          <a:p>
            <a:pPr marL="285750" lvl="0" indent="-285750">
              <a:lnSpc>
                <a:spcPct val="15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Enables observation of details of complex signals</a:t>
            </a:r>
            <a:endParaRPr lang="en-US" altLang="zh-CN"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箭头: 圆角右 9">
            <a:extLst>
              <a:ext uri="{FF2B5EF4-FFF2-40B4-BE49-F238E27FC236}">
                <a16:creationId xmlns:a16="http://schemas.microsoft.com/office/drawing/2014/main" id="{E0379669-ECCD-2C99-D9E9-AD902EC2EFBB}"/>
              </a:ext>
            </a:extLst>
          </p:cNvPr>
          <p:cNvSpPr/>
          <p:nvPr/>
        </p:nvSpPr>
        <p:spPr>
          <a:xfrm rot="10800000" flipH="1" flipV="1">
            <a:off x="5972166" y="3006884"/>
            <a:ext cx="850900" cy="844232"/>
          </a:xfrm>
          <a:prstGeom prst="bentArrow">
            <a:avLst>
              <a:gd name="adj1" fmla="val 25000"/>
              <a:gd name="adj2" fmla="val 25752"/>
              <a:gd name="adj3" fmla="val 26504"/>
              <a:gd name="adj4" fmla="val 7428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7094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84BD6E2-3327-A433-3880-503DA97E9EAE}"/>
              </a:ext>
            </a:extLst>
          </p:cNvPr>
          <p:cNvSpPr txBox="1"/>
          <p:nvPr/>
        </p:nvSpPr>
        <p:spPr>
          <a:xfrm>
            <a:off x="3672897" y="660430"/>
            <a:ext cx="4665060" cy="584775"/>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lvl="0">
              <a:defRPr/>
            </a:pPr>
            <a:r>
              <a:rPr lang="en-US" altLang="zh-CN" sz="3200" dirty="0"/>
              <a:t>Waveform update rate</a:t>
            </a:r>
            <a:endParaRPr lang="zh-CN" altLang="en-US" sz="3200" b="1" dirty="0">
              <a:solidFill>
                <a:schemeClr val="tx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6DD8F5B3-2B34-6552-7855-BC17162BD71A}"/>
              </a:ext>
            </a:extLst>
          </p:cNvPr>
          <p:cNvPicPr>
            <a:picLocks noChangeAspect="1"/>
          </p:cNvPicPr>
          <p:nvPr/>
        </p:nvPicPr>
        <p:blipFill rotWithShape="1">
          <a:blip r:embed="rId3"/>
          <a:srcRect t="6619" b="15432"/>
          <a:stretch/>
        </p:blipFill>
        <p:spPr>
          <a:xfrm>
            <a:off x="1286871" y="3297151"/>
            <a:ext cx="9437113" cy="3207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文本框 4">
            <a:extLst>
              <a:ext uri="{FF2B5EF4-FFF2-40B4-BE49-F238E27FC236}">
                <a16:creationId xmlns:a16="http://schemas.microsoft.com/office/drawing/2014/main" id="{82BD5E0B-A4F5-B6AB-CFBB-C9AE976D9DB8}"/>
              </a:ext>
            </a:extLst>
          </p:cNvPr>
          <p:cNvSpPr txBox="1"/>
          <p:nvPr/>
        </p:nvSpPr>
        <p:spPr>
          <a:xfrm>
            <a:off x="3602868" y="1245205"/>
            <a:ext cx="5259773" cy="1938992"/>
          </a:xfrm>
          <a:prstGeom prst="rect">
            <a:avLst/>
          </a:prstGeom>
          <a:noFill/>
        </p:spPr>
        <p:txBody>
          <a:bodyPr wrap="none" rtlCol="0">
            <a:spAutoFit/>
          </a:bodyPr>
          <a:lstStyle>
            <a:defPPr>
              <a:defRPr lang="zh-CN"/>
            </a:defPPr>
            <a:lvl1pPr marL="285750" indent="-285750">
              <a:lnSpc>
                <a:spcPct val="150000"/>
              </a:lnSpc>
              <a:buBlip>
                <a:blip r:embed="rId4"/>
              </a:buBlip>
              <a:defRPr sz="2000">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marR="0" lvl="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ea typeface="阿里巴巴普惠体 M" panose="00020600040101010101" pitchFamily="18" charset="-122"/>
              </a:rPr>
              <a:t>Normal mode</a:t>
            </a:r>
            <a:r>
              <a:rPr kumimoji="0" lang="zh-CN" altLang="en-US" sz="2000" b="0" i="0" u="none" strike="noStrike" kern="1200" cap="none" spc="0" normalizeH="0" baseline="0" noProof="0" dirty="0">
                <a:ln>
                  <a:noFill/>
                </a:ln>
                <a:solidFill>
                  <a:prstClr val="black"/>
                </a:solidFill>
                <a:effectLst/>
                <a:uLnTx/>
                <a:uFillTx/>
                <a:ea typeface="阿里巴巴普惠体 M" panose="00020600040101010101" pitchFamily="18" charset="-122"/>
              </a:rPr>
              <a:t>：</a:t>
            </a:r>
            <a:r>
              <a:rPr kumimoji="0" lang="en-US" altLang="zh-CN" sz="2000" b="0" i="0" u="none" strike="noStrike" kern="1200" cap="none" spc="0" normalizeH="0" baseline="0" noProof="0" dirty="0">
                <a:ln>
                  <a:noFill/>
                </a:ln>
                <a:solidFill>
                  <a:srgbClr val="F18101"/>
                </a:solidFill>
                <a:effectLst/>
                <a:uLnTx/>
                <a:uFillTx/>
                <a:ea typeface="阿里巴巴普惠体 M" panose="00020600040101010101" pitchFamily="18" charset="-122"/>
              </a:rPr>
              <a:t>120,000 wfm/s .max</a:t>
            </a:r>
          </a:p>
          <a:p>
            <a:pPr marR="0" lvl="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ea typeface="阿里巴巴普惠体 M" panose="00020600040101010101" pitchFamily="18" charset="-122"/>
              </a:rPr>
              <a:t>Sequence</a:t>
            </a:r>
            <a:r>
              <a:rPr lang="en-US" altLang="zh-CN" dirty="0">
                <a:solidFill>
                  <a:prstClr val="black"/>
                </a:solidFill>
              </a:rPr>
              <a:t> mode</a:t>
            </a:r>
            <a:r>
              <a:rPr kumimoji="0" lang="zh-CN" altLang="en-US" sz="2000" b="0" i="0" u="none" strike="noStrike" kern="1200" cap="none" spc="0" normalizeH="0" baseline="0" noProof="0" dirty="0">
                <a:ln>
                  <a:noFill/>
                </a:ln>
                <a:solidFill>
                  <a:prstClr val="black"/>
                </a:solidFill>
                <a:effectLst/>
                <a:uLnTx/>
                <a:uFillTx/>
                <a:ea typeface="阿里巴巴普惠体 M" panose="00020600040101010101" pitchFamily="18" charset="-122"/>
              </a:rPr>
              <a:t>：</a:t>
            </a:r>
            <a:r>
              <a:rPr kumimoji="0" lang="en-US" altLang="zh-CN" sz="2000" b="0" i="0" u="none" strike="noStrike" kern="1200" cap="none" spc="0" normalizeH="0" baseline="0" noProof="0" dirty="0">
                <a:ln>
                  <a:noFill/>
                </a:ln>
                <a:solidFill>
                  <a:srgbClr val="F18101"/>
                </a:solidFill>
                <a:effectLst/>
                <a:uLnTx/>
                <a:uFillTx/>
                <a:ea typeface="阿里巴巴普惠体 M" panose="00020600040101010101" pitchFamily="18" charset="-122"/>
              </a:rPr>
              <a:t>500,000 wfm/s .max</a:t>
            </a:r>
          </a:p>
          <a:p>
            <a:pPr lvl="0">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Fast capture of high-speed transients</a:t>
            </a:r>
          </a:p>
          <a:p>
            <a:pPr lvl="0">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rPr>
              <a:t>Waveform details at a glance</a:t>
            </a:r>
            <a:endPar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54960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6301816-2700-FC9A-3440-09E1A32293C8}"/>
              </a:ext>
            </a:extLst>
          </p:cNvPr>
          <p:cNvSpPr txBox="1"/>
          <p:nvPr/>
        </p:nvSpPr>
        <p:spPr>
          <a:xfrm>
            <a:off x="215159" y="557893"/>
            <a:ext cx="3441968" cy="646331"/>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lvl="0">
              <a:defRPr/>
            </a:pPr>
            <a:r>
              <a:rPr lang="en-US" altLang="zh-CN" sz="3600" dirty="0"/>
              <a:t>Memory depth</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C41F9CB2-5F30-D9CF-1490-70A213CA391B}"/>
              </a:ext>
            </a:extLst>
          </p:cNvPr>
          <p:cNvSpPr txBox="1"/>
          <p:nvPr/>
        </p:nvSpPr>
        <p:spPr>
          <a:xfrm>
            <a:off x="291224" y="1204224"/>
            <a:ext cx="4528163" cy="3886770"/>
          </a:xfrm>
          <a:prstGeom prst="rect">
            <a:avLst/>
          </a:prstGeom>
          <a:noFill/>
        </p:spPr>
        <p:txBody>
          <a:bodyPr wrap="none" rtlCol="0">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b="0" i="0" u="none" strike="noStrike" kern="1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100 </a:t>
            </a:r>
            <a:r>
              <a:rPr kumimoji="0" lang="en-US" altLang="zh-CN" b="0" i="0" u="none" strike="noStrike" kern="100" cap="none" spc="0" normalizeH="0" baseline="0" noProof="0" dirty="0" err="1">
                <a:ln>
                  <a:noFill/>
                </a:ln>
                <a:solidFill>
                  <a:srgbClr val="F18101"/>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Mpts</a:t>
            </a:r>
            <a:r>
              <a:rPr kumimoji="0" lang="zh-CN" altLang="en-US"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a:t>
            </a:r>
            <a:r>
              <a:rPr kumimoji="0" lang="en-US" altLang="zh-CN"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single</a:t>
            </a:r>
            <a:r>
              <a:rPr lang="en-US" altLang="zh-CN" kern="100" dirty="0">
                <a:solidFill>
                  <a:prstClr val="black"/>
                </a:solidFill>
                <a:latin typeface="微软雅黑" panose="020B0503020204020204" pitchFamily="34" charset="-122"/>
                <a:ea typeface="微软雅黑" panose="020B0503020204020204" pitchFamily="34" charset="-122"/>
                <a:cs typeface="阿里巴巴普惠体 M" panose="00020600040101010101" pitchFamily="18" charset="-122"/>
              </a:rPr>
              <a:t>-channel</a:t>
            </a:r>
            <a:r>
              <a:rPr kumimoji="0" lang="zh-CN" altLang="en-US"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a:t>
            </a:r>
            <a:r>
              <a:rPr kumimoji="0" lang="en-US" altLang="zh-CN"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.max</a:t>
            </a:r>
          </a:p>
          <a:p>
            <a:pPr marL="285750" indent="-285750">
              <a:lnSpc>
                <a:spcPct val="200000"/>
              </a:lnSpc>
              <a:buFont typeface="Arial" panose="020B0604020202020204" pitchFamily="34" charset="0"/>
              <a:buChar char="•"/>
              <a:defRPr/>
            </a:pPr>
            <a:r>
              <a:rPr kumimoji="0" lang="en-US" altLang="zh-CN" b="0" i="0" u="none" strike="noStrike" kern="1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50 </a:t>
            </a:r>
            <a:r>
              <a:rPr kumimoji="0" lang="en-US" altLang="zh-CN" b="0" i="0" u="none" strike="noStrike" kern="100" cap="none" spc="0" normalizeH="0" baseline="0" noProof="0" dirty="0" err="1">
                <a:ln>
                  <a:noFill/>
                </a:ln>
                <a:solidFill>
                  <a:srgbClr val="F18101"/>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Mpts</a:t>
            </a:r>
            <a:r>
              <a:rPr kumimoji="0" lang="zh-CN" altLang="en-US"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a:t>
            </a:r>
            <a:r>
              <a:rPr lang="en-US" altLang="zh-CN" kern="100" dirty="0">
                <a:solidFill>
                  <a:prstClr val="black"/>
                </a:solidFill>
                <a:latin typeface="微软雅黑" panose="020B0503020204020204" pitchFamily="34" charset="-122"/>
                <a:ea typeface="微软雅黑" panose="020B0503020204020204" pitchFamily="34" charset="-122"/>
                <a:cs typeface="阿里巴巴普惠体 M" panose="00020600040101010101" pitchFamily="18" charset="-122"/>
              </a:rPr>
              <a:t>dual-channel</a:t>
            </a:r>
            <a:r>
              <a:rPr kumimoji="0" lang="zh-CN" altLang="en-US"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  </a:t>
            </a:r>
            <a:r>
              <a:rPr kumimoji="0" lang="en-US" altLang="zh-CN"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.max</a:t>
            </a:r>
          </a:p>
          <a:p>
            <a:pPr marL="285750" indent="-285750">
              <a:lnSpc>
                <a:spcPct val="200000"/>
              </a:lnSpc>
              <a:buFont typeface="Arial" panose="020B0604020202020204" pitchFamily="34" charset="0"/>
              <a:buChar char="•"/>
              <a:defRPr/>
            </a:pPr>
            <a:r>
              <a:rPr kumimoji="0" lang="en-US" altLang="zh-CN" b="0" i="0" u="none" strike="noStrike" kern="1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25 </a:t>
            </a:r>
            <a:r>
              <a:rPr kumimoji="0" lang="en-US" altLang="zh-CN" b="0" i="0" u="none" strike="noStrike" kern="100" cap="none" spc="0" normalizeH="0" baseline="0" noProof="0" dirty="0" err="1">
                <a:ln>
                  <a:noFill/>
                </a:ln>
                <a:solidFill>
                  <a:srgbClr val="F18101"/>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Mpts</a:t>
            </a:r>
            <a:r>
              <a:rPr kumimoji="0" lang="zh-CN" altLang="en-US"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a:t>
            </a:r>
            <a:r>
              <a:rPr lang="en-US" altLang="zh-CN" kern="100" dirty="0">
                <a:solidFill>
                  <a:prstClr val="black"/>
                </a:solidFill>
                <a:latin typeface="微软雅黑" panose="020B0503020204020204" pitchFamily="34" charset="-122"/>
                <a:ea typeface="微软雅黑" panose="020B0503020204020204" pitchFamily="34" charset="-122"/>
                <a:cs typeface="阿里巴巴普惠体 M" panose="00020600040101010101" pitchFamily="18" charset="-122"/>
              </a:rPr>
              <a:t>4 channels</a:t>
            </a:r>
            <a:r>
              <a:rPr kumimoji="0" lang="zh-CN" altLang="en-US"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  </a:t>
            </a:r>
            <a:r>
              <a:rPr kumimoji="0" lang="en-US" altLang="zh-CN"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.max</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Zoom</a:t>
            </a:r>
            <a:r>
              <a:rPr kumimoji="0" lang="en-US" altLang="zh-CN" b="0" i="0" u="none" strike="noStrike" kern="1200" cap="none" spc="0" normalizeH="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 mode</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vertical + horizontal</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a:t>
            </a:r>
            <a:endPar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endParaRPr>
          </a:p>
          <a:p>
            <a:pPr marL="285750" lvl="0" indent="-285750">
              <a:lnSpc>
                <a:spcPct val="200000"/>
              </a:lnSpc>
              <a:buFont typeface="Arial" panose="020B0604020202020204" pitchFamily="34" charset="0"/>
              <a:buChar char="•"/>
              <a:defRPr/>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Long-term data recording</a:t>
            </a:r>
          </a:p>
          <a:p>
            <a:pPr marL="285750" lvl="0" indent="-285750">
              <a:lnSpc>
                <a:spcPct val="200000"/>
              </a:lnSpc>
              <a:buFont typeface="Arial" panose="020B0604020202020204" pitchFamily="34" charset="0"/>
              <a:buChar char="•"/>
              <a:defRPr/>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Long storage depth ensures that </a:t>
            </a:r>
          </a:p>
          <a:p>
            <a:pPr lvl="0">
              <a:lnSpc>
                <a:spcPct val="200000"/>
              </a:lnSpc>
              <a:defRPr/>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    waveform details are captured</a:t>
            </a:r>
            <a:endParaRPr lang="zh-CN" altLang="zh-CN"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4" name="图片 13">
            <a:extLst>
              <a:ext uri="{FF2B5EF4-FFF2-40B4-BE49-F238E27FC236}">
                <a16:creationId xmlns:a16="http://schemas.microsoft.com/office/drawing/2014/main" id="{7CFAC206-B83A-33E6-B49D-0B383BF5F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5544" y="825881"/>
            <a:ext cx="5071494" cy="305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图片 15">
            <a:extLst>
              <a:ext uri="{FF2B5EF4-FFF2-40B4-BE49-F238E27FC236}">
                <a16:creationId xmlns:a16="http://schemas.microsoft.com/office/drawing/2014/main" id="{D8CA4D9E-7C33-43D4-C611-270F1F6EE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184" y="3478438"/>
            <a:ext cx="5337111" cy="30598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06692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6870" y="1421477"/>
            <a:ext cx="7965108" cy="4667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文本框 4">
            <a:extLst>
              <a:ext uri="{FF2B5EF4-FFF2-40B4-BE49-F238E27FC236}">
                <a16:creationId xmlns:a16="http://schemas.microsoft.com/office/drawing/2014/main" id="{93ABAA47-CE78-3D28-B20E-41B909F04764}"/>
              </a:ext>
            </a:extLst>
          </p:cNvPr>
          <p:cNvSpPr txBox="1"/>
          <p:nvPr/>
        </p:nvSpPr>
        <p:spPr>
          <a:xfrm>
            <a:off x="340822" y="1421477"/>
            <a:ext cx="2777171" cy="646331"/>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a:defRPr/>
            </a:pPr>
            <a:r>
              <a:rPr lang="en-US" altLang="zh-CN" sz="3600" b="1" dirty="0">
                <a:solidFill>
                  <a:schemeClr val="tx1"/>
                </a:solidFill>
                <a:latin typeface="微软雅黑" panose="020B0503020204020204" pitchFamily="34" charset="-122"/>
                <a:ea typeface="微软雅黑" panose="020B0503020204020204" pitchFamily="34" charset="-122"/>
              </a:rPr>
              <a:t>Noise floor</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F6268645-616D-5AED-14AD-FEA9C056799F}"/>
              </a:ext>
            </a:extLst>
          </p:cNvPr>
          <p:cNvSpPr txBox="1"/>
          <p:nvPr/>
        </p:nvSpPr>
        <p:spPr>
          <a:xfrm>
            <a:off x="144053" y="2232709"/>
            <a:ext cx="4210555" cy="3170099"/>
          </a:xfrm>
          <a:prstGeom prst="rect">
            <a:avLst/>
          </a:prstGeom>
          <a:noFill/>
        </p:spPr>
        <p:txBody>
          <a:bodyPr wrap="square" rtlCol="0">
            <a:spAutoFit/>
          </a:bodyPr>
          <a:lstStyle/>
          <a:p>
            <a:pPr marL="342900" indent="-342900">
              <a:lnSpc>
                <a:spcPct val="200000"/>
              </a:lnSpc>
              <a:buFont typeface="Arial" panose="020B0604020202020204" pitchFamily="34" charset="0"/>
              <a:buChar char="•"/>
              <a:defRPr/>
            </a:pPr>
            <a:r>
              <a:rPr lang="el-GR" altLang="zh-CN" sz="2000" dirty="0">
                <a:solidFill>
                  <a:srgbClr val="F18101"/>
                </a:solidFill>
                <a:latin typeface="微软雅黑" panose="020B0503020204020204" pitchFamily="34" charset="-122"/>
                <a:ea typeface="微软雅黑" panose="020B0503020204020204" pitchFamily="34" charset="-122"/>
                <a:cs typeface="阿里巴巴普惠体 M" panose="00020600040101010101" pitchFamily="18" charset="-122"/>
              </a:rPr>
              <a:t>70 μ</a:t>
            </a:r>
            <a:r>
              <a:rPr lang="en-US" altLang="zh-CN" sz="2000" dirty="0" err="1">
                <a:solidFill>
                  <a:srgbClr val="F18101"/>
                </a:solidFill>
                <a:latin typeface="微软雅黑" panose="020B0503020204020204" pitchFamily="34" charset="-122"/>
                <a:ea typeface="微软雅黑" panose="020B0503020204020204" pitchFamily="34" charset="-122"/>
                <a:cs typeface="阿里巴巴普惠体 M" panose="00020600040101010101" pitchFamily="18" charset="-122"/>
              </a:rPr>
              <a:t>Vrms</a:t>
            </a:r>
            <a:endParaRPr lang="en-US" altLang="zh-CN" sz="2000" dirty="0">
              <a:latin typeface="微软雅黑" panose="020B0503020204020204" pitchFamily="34" charset="-122"/>
              <a:ea typeface="微软雅黑" panose="020B0503020204020204" pitchFamily="34" charset="-122"/>
              <a:cs typeface="阿里巴巴普惠体 M" panose="00020600040101010101" pitchFamily="18" charset="-122"/>
            </a:endParaRPr>
          </a:p>
          <a:p>
            <a:pPr marL="342900" indent="-342900">
              <a:lnSpc>
                <a:spcPct val="20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cs typeface="阿里巴巴普惠体 M" panose="00020600040101010101" pitchFamily="18" charset="-122"/>
              </a:rPr>
              <a:t>Pure signal</a:t>
            </a:r>
          </a:p>
          <a:p>
            <a:pPr marL="342900" indent="-342900">
              <a:lnSpc>
                <a:spcPct val="200000"/>
              </a:lnSpc>
              <a:buFont typeface="Arial" panose="020B0604020202020204" pitchFamily="34" charset="0"/>
              <a:buChar char="•"/>
              <a:defRPr/>
            </a:pPr>
            <a:r>
              <a:rPr lang="en-US" altLang="zh-CN" sz="2000" dirty="0">
                <a:latin typeface="微软雅黑" panose="020B0503020204020204" pitchFamily="34" charset="-122"/>
                <a:ea typeface="微软雅黑" panose="020B0503020204020204" pitchFamily="34" charset="-122"/>
                <a:cs typeface="阿里巴巴普惠体 M" panose="00020600040101010101" pitchFamily="18" charset="-122"/>
              </a:rPr>
              <a:t>More accurate measurement</a:t>
            </a:r>
            <a:endPar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阿里巴巴普惠体 M" panose="00020600040101010101" pitchFamily="18" charset="-122"/>
            </a:endParaRPr>
          </a:p>
          <a:p>
            <a:pPr marL="342900" marR="0" lvl="0" indent="-342900"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Power analysis</a:t>
            </a:r>
            <a:r>
              <a:rPr kumimoji="0" lang="en-US" altLang="zh-CN" sz="2000" b="0" i="0" u="none" strike="noStrike" kern="1200" cap="none" spc="0" normalizeH="0" noProof="0" dirty="0">
                <a:ln>
                  <a:noFill/>
                </a:ln>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 at Millivolt level</a:t>
            </a:r>
            <a:endParaRPr kumimoji="0" lang="zh-CN" altLang="en-US"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阿里巴巴普惠体 M" panose="00020600040101010101" pitchFamily="18" charset="-122"/>
            </a:endParaRPr>
          </a:p>
        </p:txBody>
      </p:sp>
    </p:spTree>
    <p:extLst>
      <p:ext uri="{BB962C8B-B14F-4D97-AF65-F5344CB8AC3E}">
        <p14:creationId xmlns:p14="http://schemas.microsoft.com/office/powerpoint/2010/main" val="1568987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00852A6-968D-859E-B433-DDCDBFAB752A}"/>
              </a:ext>
            </a:extLst>
          </p:cNvPr>
          <p:cNvSpPr txBox="1"/>
          <p:nvPr/>
        </p:nvSpPr>
        <p:spPr>
          <a:xfrm>
            <a:off x="2715404" y="481480"/>
            <a:ext cx="6485493" cy="646331"/>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dirty="0">
                <a:solidFill>
                  <a:schemeClr val="tx1"/>
                </a:solidFill>
                <a:latin typeface="微软雅黑" panose="020B0503020204020204" pitchFamily="34" charset="-122"/>
                <a:ea typeface="微软雅黑" panose="020B0503020204020204" pitchFamily="34" charset="-122"/>
              </a:rPr>
              <a:t>256-level Intensity Grading</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5DA84209-AF44-5838-E2E3-380EF2F7D053}"/>
              </a:ext>
            </a:extLst>
          </p:cNvPr>
          <p:cNvSpPr txBox="1"/>
          <p:nvPr/>
        </p:nvSpPr>
        <p:spPr>
          <a:xfrm>
            <a:off x="2964614" y="1127811"/>
            <a:ext cx="5987088" cy="1384995"/>
          </a:xfrm>
          <a:prstGeom prst="rect">
            <a:avLst/>
          </a:prstGeom>
          <a:noFill/>
        </p:spPr>
        <p:txBody>
          <a:bodyPr wrap="none" rtlCol="0">
            <a:spAutoFit/>
          </a:bodyPr>
          <a:lstStyle/>
          <a:p>
            <a:pPr marR="0" lvl="0" algn="ctr" fontAlgn="auto">
              <a:lnSpc>
                <a:spcPct val="150000"/>
              </a:lnSpc>
              <a:spcBef>
                <a:spcPts val="0"/>
              </a:spcBef>
              <a:spcAft>
                <a:spcPts val="0"/>
              </a:spcAft>
              <a:buClrTx/>
              <a:buSzTx/>
              <a:tabLst/>
              <a:defRPr/>
            </a:pPr>
            <a:r>
              <a:rPr lang="en-US" altLang="zh-CN" sz="2000" dirty="0">
                <a:latin typeface="微软雅黑" panose="020B0503020204020204" pitchFamily="34" charset="-122"/>
                <a:ea typeface="微软雅黑" panose="020B0503020204020204" pitchFamily="34" charset="-122"/>
              </a:rPr>
              <a:t>Display the probability of waveform occurrence</a:t>
            </a:r>
          </a:p>
          <a:p>
            <a:pPr marR="0" lvl="0" algn="ctr" fontAlgn="auto">
              <a:lnSpc>
                <a:spcPct val="150000"/>
              </a:lnSpc>
              <a:spcBef>
                <a:spcPts val="0"/>
              </a:spcBef>
              <a:spcAft>
                <a:spcPts val="0"/>
              </a:spcAft>
              <a:buClrTx/>
              <a:buSzTx/>
              <a:tabLst/>
              <a:defRPr/>
            </a:pPr>
            <a:r>
              <a:rPr lang="en-US" altLang="zh-CN" dirty="0">
                <a:latin typeface="微软雅黑" panose="020B0503020204020204" pitchFamily="34" charset="-122"/>
                <a:ea typeface="微软雅黑" panose="020B0503020204020204" pitchFamily="34" charset="-122"/>
              </a:rPr>
              <a:t>The higher the probability, the warmer the color</a:t>
            </a:r>
          </a:p>
          <a:p>
            <a:pPr marR="0" lvl="0" algn="ctr" fontAlgn="auto">
              <a:lnSpc>
                <a:spcPct val="150000"/>
              </a:lnSpc>
              <a:spcBef>
                <a:spcPts val="0"/>
              </a:spcBef>
              <a:spcAft>
                <a:spcPts val="0"/>
              </a:spcAft>
              <a:buClrTx/>
              <a:buSzTx/>
              <a:tabLst/>
              <a:defRPr/>
            </a:pPr>
            <a:r>
              <a:rPr lang="en-US" altLang="zh-CN" dirty="0">
                <a:latin typeface="微软雅黑" panose="020B0503020204020204" pitchFamily="34" charset="-122"/>
                <a:ea typeface="微软雅黑" panose="020B0503020204020204" pitchFamily="34" charset="-122"/>
              </a:rPr>
              <a:t>The smaller the probability, the colder the color</a:t>
            </a:r>
          </a:p>
        </p:txBody>
      </p:sp>
      <p:pic>
        <p:nvPicPr>
          <p:cNvPr id="6" name="图片 5">
            <a:extLst>
              <a:ext uri="{FF2B5EF4-FFF2-40B4-BE49-F238E27FC236}">
                <a16:creationId xmlns:a16="http://schemas.microsoft.com/office/drawing/2014/main" id="{5FE0CFDC-29DB-1D4A-FFF4-1856F5B00071}"/>
              </a:ext>
            </a:extLst>
          </p:cNvPr>
          <p:cNvPicPr>
            <a:picLocks noChangeAspect="1"/>
          </p:cNvPicPr>
          <p:nvPr/>
        </p:nvPicPr>
        <p:blipFill rotWithShape="1">
          <a:blip r:embed="rId2"/>
          <a:srcRect l="10341" t="22872" r="9886" b="23309"/>
          <a:stretch/>
        </p:blipFill>
        <p:spPr>
          <a:xfrm>
            <a:off x="2067797" y="2771766"/>
            <a:ext cx="7780713" cy="36908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55075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B5CA9C7-D0B6-E9A7-3A0B-6946F85EA22E}"/>
              </a:ext>
            </a:extLst>
          </p:cNvPr>
          <p:cNvSpPr txBox="1"/>
          <p:nvPr/>
        </p:nvSpPr>
        <p:spPr>
          <a:xfrm>
            <a:off x="7847121" y="893794"/>
            <a:ext cx="4267199" cy="954107"/>
          </a:xfrm>
          <a:prstGeom prst="rect">
            <a:avLst/>
          </a:prstGeom>
          <a:noFill/>
        </p:spPr>
        <p:txBody>
          <a:bodyPr wrap="squar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lvl="0">
              <a:defRPr/>
            </a:pPr>
            <a:r>
              <a:rPr lang="en-US" altLang="zh-CN" sz="2800" b="1" dirty="0">
                <a:solidFill>
                  <a:schemeClr val="tx1"/>
                </a:solidFill>
                <a:latin typeface="微软雅黑" panose="020B0503020204020204" pitchFamily="34" charset="-122"/>
                <a:ea typeface="微软雅黑" panose="020B0503020204020204" pitchFamily="34" charset="-122"/>
              </a:rPr>
              <a:t>Hardware-accelerated digital FFT</a:t>
            </a:r>
            <a:endParaRPr lang="zh-CN" altLang="en-US" sz="2800" b="1" dirty="0">
              <a:solidFill>
                <a:schemeClr val="tx1"/>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C958E74C-9A60-35C3-042C-4241D8F1C977}"/>
              </a:ext>
            </a:extLst>
          </p:cNvPr>
          <p:cNvSpPr txBox="1"/>
          <p:nvPr/>
        </p:nvSpPr>
        <p:spPr>
          <a:xfrm>
            <a:off x="7847122" y="1855296"/>
            <a:ext cx="4267199" cy="4330416"/>
          </a:xfrm>
          <a:prstGeom prst="rect">
            <a:avLst/>
          </a:prstGeom>
          <a:noFill/>
        </p:spPr>
        <p:txBody>
          <a:bodyPr wrap="square" rtlCol="0">
            <a:spAutoFit/>
          </a:bodyPr>
          <a:lstStyle>
            <a:defPPr>
              <a:defRPr lang="zh-CN"/>
            </a:defPPr>
            <a:lvl1pPr marL="285750" indent="-285750" algn="ctr">
              <a:lnSpc>
                <a:spcPct val="150000"/>
              </a:lnSpc>
              <a:buBlip>
                <a:blip r:embed="rId2"/>
              </a:buBlip>
              <a:defRPr sz="2000" kern="100">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marR="0" lvl="0" algn="l" defTabSz="914400"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altLang="zh-CN" sz="1800" b="0" i="0" u="none" strike="noStrike" kern="100" cap="none" spc="0" normalizeH="0" baseline="0" noProof="0" dirty="0">
                <a:ln>
                  <a:noFill/>
                </a:ln>
                <a:solidFill>
                  <a:srgbClr val="F08200"/>
                </a:solidFill>
                <a:effectLst/>
                <a:uLnTx/>
                <a:uFillTx/>
                <a:latin typeface="微软雅黑" panose="020B0503020204020204" pitchFamily="34" charset="-122"/>
                <a:ea typeface="微软雅黑" panose="020B0503020204020204" pitchFamily="34" charset="-122"/>
              </a:rPr>
              <a:t>2M points</a:t>
            </a:r>
          </a:p>
          <a:p>
            <a:pPr lvl="0" algn="l">
              <a:lnSpc>
                <a:spcPct val="170000"/>
              </a:lnSpc>
              <a:buFont typeface="Arial" panose="020B0604020202020204" pitchFamily="34" charset="0"/>
              <a:buChar char="•"/>
              <a:defRPr/>
            </a:pPr>
            <a:r>
              <a:rPr lang="en-US" altLang="zh-CN" sz="1800" dirty="0">
                <a:solidFill>
                  <a:prstClr val="black"/>
                </a:solidFill>
                <a:latin typeface="微软雅黑" panose="020B0503020204020204" pitchFamily="34" charset="-122"/>
                <a:ea typeface="微软雅黑" panose="020B0503020204020204" pitchFamily="34" charset="-122"/>
              </a:rPr>
              <a:t>Full/Split Screen Display</a:t>
            </a:r>
          </a:p>
          <a:p>
            <a:pPr lvl="0" algn="l">
              <a:lnSpc>
                <a:spcPct val="170000"/>
              </a:lnSpc>
              <a:buFont typeface="Arial" panose="020B0604020202020204" pitchFamily="34" charset="0"/>
              <a:buChar char="•"/>
              <a:defRPr/>
            </a:pPr>
            <a:r>
              <a:rPr lang="en-US" altLang="zh-CN" sz="18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Support for multiple window functions</a:t>
            </a:r>
          </a:p>
          <a:p>
            <a:pPr lvl="0" algn="l">
              <a:lnSpc>
                <a:spcPct val="170000"/>
              </a:lnSpc>
              <a:buFont typeface="Arial" panose="020B0604020202020204" pitchFamily="34" charset="0"/>
              <a:buChar char="•"/>
              <a:defRPr/>
            </a:pPr>
            <a:r>
              <a:rPr lang="en-US" altLang="zh-CN" sz="18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Peak detection detects spurious frequencies</a:t>
            </a:r>
          </a:p>
          <a:p>
            <a:pPr lvl="0" algn="l">
              <a:lnSpc>
                <a:spcPct val="170000"/>
              </a:lnSpc>
              <a:buFont typeface="Arial" panose="020B0604020202020204" pitchFamily="34" charset="0"/>
              <a:buChar char="•"/>
              <a:defRPr/>
            </a:pPr>
            <a:r>
              <a:rPr lang="en-US" altLang="zh-CN" sz="18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Lists for peak markers</a:t>
            </a:r>
          </a:p>
          <a:p>
            <a:pPr lvl="0" algn="l">
              <a:lnSpc>
                <a:spcPct val="170000"/>
              </a:lnSpc>
              <a:buFont typeface="Arial" panose="020B0604020202020204" pitchFamily="34" charset="0"/>
              <a:buChar char="•"/>
              <a:defRPr/>
            </a:pPr>
            <a:r>
              <a:rPr lang="en-US" altLang="zh-CN" sz="18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Supports normal, average, and maximum hold modes</a:t>
            </a:r>
            <a:endParaRPr lang="en-US" altLang="zh-CN" sz="18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39" y="893793"/>
            <a:ext cx="6788101" cy="3977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1183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56F0BA9-7D17-D5F6-8B6F-54DB5D3045AD}"/>
              </a:ext>
            </a:extLst>
          </p:cNvPr>
          <p:cNvSpPr txBox="1"/>
          <p:nvPr/>
        </p:nvSpPr>
        <p:spPr>
          <a:xfrm>
            <a:off x="961603" y="819150"/>
            <a:ext cx="1640514" cy="646331"/>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dirty="0">
                <a:solidFill>
                  <a:schemeClr val="tx1"/>
                </a:solidFill>
                <a:latin typeface="微软雅黑" panose="020B0503020204020204" pitchFamily="34" charset="-122"/>
                <a:ea typeface="微软雅黑" panose="020B0503020204020204" pitchFamily="34" charset="-122"/>
              </a:rPr>
              <a:t>MATH</a:t>
            </a:r>
            <a:endParaRPr lang="zh-CN" altLang="en-US" sz="36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文本框 3">
            <a:extLst>
              <a:ext uri="{FF2B5EF4-FFF2-40B4-BE49-F238E27FC236}">
                <a16:creationId xmlns:a16="http://schemas.microsoft.com/office/drawing/2014/main" id="{C717F6FE-4656-E7CA-F143-3244DE39FE4C}"/>
              </a:ext>
            </a:extLst>
          </p:cNvPr>
          <p:cNvSpPr txBox="1"/>
          <p:nvPr/>
        </p:nvSpPr>
        <p:spPr>
          <a:xfrm>
            <a:off x="374901" y="1654831"/>
            <a:ext cx="4150308" cy="4579715"/>
          </a:xfrm>
          <a:prstGeom prst="rect">
            <a:avLst/>
          </a:prstGeom>
          <a:noFill/>
        </p:spPr>
        <p:txBody>
          <a:bodyPr wrap="square" rtlCol="0">
            <a:spAutoFit/>
          </a:bodyPr>
          <a:lstStyle>
            <a:defPPr>
              <a:defRPr lang="zh-CN"/>
            </a:defPPr>
            <a:lvl1pPr marL="285750" indent="-285750">
              <a:lnSpc>
                <a:spcPct val="150000"/>
              </a:lnSpc>
              <a:buBlip>
                <a:blip r:embed="rId3"/>
              </a:buBlip>
              <a:defRPr sz="2000" kern="100">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marR="0" lvl="0" fontAlgn="auto">
              <a:lnSpc>
                <a:spcPct val="180000"/>
              </a:lnSpc>
              <a:spcBef>
                <a:spcPts val="0"/>
              </a:spcBef>
              <a:spcAft>
                <a:spcPts val="0"/>
              </a:spcAft>
              <a:buClrTx/>
              <a:buSzTx/>
              <a:buFont typeface="Arial" panose="020B0604020202020204" pitchFamily="34" charset="0"/>
              <a:buChar char="•"/>
              <a:tabLst/>
              <a:defRPr/>
            </a:pPr>
            <a:r>
              <a:rPr lang="en-US" altLang="zh-CN" sz="1800" dirty="0">
                <a:solidFill>
                  <a:srgbClr val="F18101"/>
                </a:solidFill>
                <a:latin typeface="Arial" panose="020B0604020202020204" pitchFamily="34" charset="0"/>
                <a:ea typeface="微软雅黑" panose="020B0503020204020204" pitchFamily="34" charset="-122"/>
                <a:cs typeface="Arial" panose="020B0604020202020204" pitchFamily="34" charset="0"/>
              </a:rPr>
              <a:t>4 independent Math channels</a:t>
            </a:r>
          </a:p>
          <a:p>
            <a:pPr marR="0" lvl="0" fontAlgn="auto">
              <a:lnSpc>
                <a:spcPct val="180000"/>
              </a:lnSpc>
              <a:spcBef>
                <a:spcPts val="0"/>
              </a:spcBef>
              <a:spcAft>
                <a:spcPts val="0"/>
              </a:spcAft>
              <a:buClrTx/>
              <a:buSzTx/>
              <a:buFont typeface="Arial" panose="020B0604020202020204" pitchFamily="34" charset="0"/>
              <a:buChar char="•"/>
              <a:tabLst/>
              <a:defRPr/>
            </a:pPr>
            <a:r>
              <a:rPr lang="en-US" altLang="zh-CN" sz="1800" dirty="0">
                <a:latin typeface="Arial" panose="020B0604020202020204" pitchFamily="34" charset="0"/>
                <a:ea typeface="微软雅黑" panose="020B0503020204020204" pitchFamily="34" charset="-122"/>
                <a:cs typeface="Arial" panose="020B0604020202020204" pitchFamily="34" charset="0"/>
              </a:rPr>
              <a:t>digital filter</a:t>
            </a:r>
          </a:p>
          <a:p>
            <a:pPr marR="0" lvl="0" fontAlgn="auto">
              <a:lnSpc>
                <a:spcPct val="180000"/>
              </a:lnSpc>
              <a:spcBef>
                <a:spcPts val="0"/>
              </a:spcBef>
              <a:spcAft>
                <a:spcPts val="0"/>
              </a:spcAft>
              <a:buClrTx/>
              <a:buSzTx/>
              <a:buFont typeface="Arial" panose="020B0604020202020204" pitchFamily="34" charset="0"/>
              <a:buChar char="•"/>
              <a:tabLst/>
              <a:defRPr/>
            </a:pPr>
            <a:r>
              <a:rPr lang="en-US" altLang="zh-CN" sz="1800" dirty="0">
                <a:latin typeface="Arial" panose="020B0604020202020204" pitchFamily="34" charset="0"/>
                <a:ea typeface="微软雅黑" panose="020B0503020204020204" pitchFamily="34" charset="-122"/>
                <a:cs typeface="Arial" panose="020B0604020202020204" pitchFamily="34" charset="0"/>
              </a:rPr>
              <a:t>Formula Editor for Complex Nested Operations</a:t>
            </a:r>
          </a:p>
          <a:p>
            <a:pPr marR="0" lvl="0" fontAlgn="auto">
              <a:lnSpc>
                <a:spcPct val="180000"/>
              </a:lnSpc>
              <a:spcBef>
                <a:spcPts val="0"/>
              </a:spcBef>
              <a:spcAft>
                <a:spcPts val="0"/>
              </a:spcAft>
              <a:buClrTx/>
              <a:buSzTx/>
              <a:buFont typeface="Arial" panose="020B0604020202020204" pitchFamily="34" charset="0"/>
              <a:buChar char="•"/>
              <a:tabLst/>
              <a:defRPr/>
            </a:pPr>
            <a:r>
              <a:rPr lang="en-US" altLang="zh-CN" sz="1800" dirty="0">
                <a:latin typeface="Arial" panose="020B0604020202020204" pitchFamily="34" charset="0"/>
                <a:ea typeface="微软雅黑" panose="020B0503020204020204" pitchFamily="34" charset="-122"/>
                <a:cs typeface="Arial" panose="020B0604020202020204" pitchFamily="34" charset="0"/>
              </a:rPr>
              <a:t>Supports time-domain operations such as +, -, x, ÷, ∫</a:t>
            </a:r>
            <a:r>
              <a:rPr lang="en-US" altLang="zh-CN" sz="1800" dirty="0" err="1">
                <a:latin typeface="Arial" panose="020B0604020202020204" pitchFamily="34" charset="0"/>
                <a:ea typeface="微软雅黑" panose="020B0503020204020204" pitchFamily="34" charset="-122"/>
                <a:cs typeface="Arial" panose="020B0604020202020204" pitchFamily="34" charset="0"/>
              </a:rPr>
              <a:t>dt</a:t>
            </a:r>
            <a:r>
              <a:rPr lang="en-US" altLang="zh-CN" sz="1800" dirty="0">
                <a:latin typeface="Arial" panose="020B0604020202020204" pitchFamily="34" charset="0"/>
                <a:ea typeface="微软雅黑" panose="020B0503020204020204" pitchFamily="34" charset="-122"/>
                <a:cs typeface="Arial" panose="020B0604020202020204" pitchFamily="34" charset="0"/>
              </a:rPr>
              <a:t>, d/</a:t>
            </a:r>
            <a:r>
              <a:rPr lang="en-US" altLang="zh-CN" sz="1800" dirty="0" err="1">
                <a:latin typeface="Arial" panose="020B0604020202020204" pitchFamily="34" charset="0"/>
                <a:ea typeface="微软雅黑" panose="020B0503020204020204" pitchFamily="34" charset="-122"/>
                <a:cs typeface="Arial" panose="020B0604020202020204" pitchFamily="34" charset="0"/>
              </a:rPr>
              <a:t>dt</a:t>
            </a:r>
            <a:r>
              <a:rPr lang="en-US" altLang="zh-CN" sz="1800" dirty="0">
                <a:latin typeface="Arial" panose="020B0604020202020204" pitchFamily="34" charset="0"/>
                <a:ea typeface="微软雅黑" panose="020B0503020204020204" pitchFamily="34" charset="-122"/>
                <a:cs typeface="Arial" panose="020B0604020202020204" pitchFamily="34" charset="0"/>
              </a:rPr>
              <a:t>, √, Identity, Negation, |x|, Sign, ex , 10x , ln, </a:t>
            </a:r>
            <a:r>
              <a:rPr lang="en-US" altLang="zh-CN" sz="1800" dirty="0" err="1">
                <a:latin typeface="Arial" panose="020B0604020202020204" pitchFamily="34" charset="0"/>
                <a:ea typeface="微软雅黑" panose="020B0503020204020204" pitchFamily="34" charset="-122"/>
                <a:cs typeface="Arial" panose="020B0604020202020204" pitchFamily="34" charset="0"/>
              </a:rPr>
              <a:t>lg</a:t>
            </a:r>
            <a:r>
              <a:rPr lang="en-US" altLang="zh-CN" sz="1800" dirty="0">
                <a:latin typeface="Arial" panose="020B0604020202020204" pitchFamily="34" charset="0"/>
                <a:ea typeface="微软雅黑" panose="020B0503020204020204" pitchFamily="34" charset="-122"/>
                <a:cs typeface="Arial" panose="020B0604020202020204" pitchFamily="34" charset="0"/>
              </a:rPr>
              <a:t>, Interpolation, Max hold, Min hold, ERES, Average</a:t>
            </a:r>
          </a:p>
        </p:txBody>
      </p:sp>
      <p:pic>
        <p:nvPicPr>
          <p:cNvPr id="3" name="图片 2"/>
          <p:cNvPicPr>
            <a:picLocks noChangeAspect="1"/>
          </p:cNvPicPr>
          <p:nvPr/>
        </p:nvPicPr>
        <p:blipFill>
          <a:blip r:embed="rId4"/>
          <a:stretch>
            <a:fillRect/>
          </a:stretch>
        </p:blipFill>
        <p:spPr>
          <a:xfrm>
            <a:off x="4605891" y="819150"/>
            <a:ext cx="7377953" cy="4323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10593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B44AB78-EBE3-512A-0228-C0AAFD530E80}"/>
              </a:ext>
            </a:extLst>
          </p:cNvPr>
          <p:cNvSpPr txBox="1"/>
          <p:nvPr/>
        </p:nvSpPr>
        <p:spPr>
          <a:xfrm>
            <a:off x="7350249" y="846726"/>
            <a:ext cx="4734615" cy="1077218"/>
          </a:xfrm>
          <a:prstGeom prst="rect">
            <a:avLst/>
          </a:prstGeom>
          <a:noFill/>
        </p:spPr>
        <p:txBody>
          <a:bodyPr wrap="squar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lvl="0">
              <a:defRPr/>
            </a:pPr>
            <a:r>
              <a:rPr lang="en-US" altLang="zh-CN" sz="3200" dirty="0"/>
              <a:t>Multiple measurement parameters</a:t>
            </a:r>
            <a:endParaRPr lang="zh-CN" altLang="en-US" sz="3200" dirty="0"/>
          </a:p>
        </p:txBody>
      </p:sp>
      <p:sp>
        <p:nvSpPr>
          <p:cNvPr id="6" name="文本框 5">
            <a:extLst>
              <a:ext uri="{FF2B5EF4-FFF2-40B4-BE49-F238E27FC236}">
                <a16:creationId xmlns:a16="http://schemas.microsoft.com/office/drawing/2014/main" id="{B3C3DDD4-84BF-8FBE-1D57-04E90DD86DBB}"/>
              </a:ext>
            </a:extLst>
          </p:cNvPr>
          <p:cNvSpPr txBox="1"/>
          <p:nvPr/>
        </p:nvSpPr>
        <p:spPr>
          <a:xfrm>
            <a:off x="7517245" y="1822800"/>
            <a:ext cx="4400622" cy="5078313"/>
          </a:xfrm>
          <a:prstGeom prst="rect">
            <a:avLst/>
          </a:prstGeom>
          <a:noFill/>
        </p:spPr>
        <p:txBody>
          <a:bodyPr wrap="square" rtlCol="0">
            <a:spAutoFit/>
          </a:bodyPr>
          <a:lstStyle>
            <a:defPPr>
              <a:defRPr lang="zh-CN"/>
            </a:defPPr>
            <a:lvl1pPr marL="285750" indent="-285750" algn="ctr">
              <a:lnSpc>
                <a:spcPct val="150000"/>
              </a:lnSpc>
              <a:buBlip>
                <a:blip r:embed="rId2"/>
              </a:buBlip>
              <a:defRPr sz="2000" kern="100">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marR="0" lvl="0" algn="l" fontAlgn="auto">
              <a:lnSpc>
                <a:spcPct val="200000"/>
              </a:lnSpc>
              <a:spcBef>
                <a:spcPts val="0"/>
              </a:spcBef>
              <a:spcAft>
                <a:spcPts val="0"/>
              </a:spcAft>
              <a:buClrTx/>
              <a:buSzTx/>
              <a:buFont typeface="Arial" panose="020B0604020202020204" pitchFamily="34" charset="0"/>
              <a:buChar char="•"/>
              <a:tabLst/>
              <a:defRPr/>
            </a:pPr>
            <a:r>
              <a:rPr lang="en-US" altLang="zh-CN" sz="1800" dirty="0">
                <a:solidFill>
                  <a:srgbClr val="F18101"/>
                </a:solidFill>
                <a:latin typeface="微软雅黑" panose="020B0503020204020204" pitchFamily="34" charset="-122"/>
                <a:ea typeface="微软雅黑" panose="020B0503020204020204" pitchFamily="34" charset="-122"/>
              </a:rPr>
              <a:t>66 measurement parameters</a:t>
            </a:r>
          </a:p>
          <a:p>
            <a:pPr marR="0" lvl="0" algn="l" fontAlgn="auto">
              <a:lnSpc>
                <a:spcPct val="200000"/>
              </a:lnSpc>
              <a:spcBef>
                <a:spcPts val="0"/>
              </a:spcBef>
              <a:spcAft>
                <a:spcPts val="0"/>
              </a:spcAft>
              <a:buClrTx/>
              <a:buSzTx/>
              <a:buFont typeface="Arial" panose="020B0604020202020204" pitchFamily="34" charset="0"/>
              <a:buChar char="•"/>
              <a:tabLst/>
              <a:defRPr/>
            </a:pPr>
            <a:r>
              <a:rPr lang="en-US" altLang="zh-CN" sz="1800" dirty="0">
                <a:latin typeface="微软雅黑" panose="020B0503020204020204" pitchFamily="34" charset="-122"/>
                <a:ea typeface="微软雅黑" panose="020B0503020204020204" pitchFamily="34" charset="-122"/>
              </a:rPr>
              <a:t>Measurement types</a:t>
            </a: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Horizontal, Vertical, Miscellaneous Parameters, Delay Parameters</a:t>
            </a:r>
          </a:p>
          <a:p>
            <a:pPr marR="0" lvl="0" algn="l" fontAlgn="auto">
              <a:lnSpc>
                <a:spcPct val="200000"/>
              </a:lnSpc>
              <a:spcBef>
                <a:spcPts val="0"/>
              </a:spcBef>
              <a:spcAft>
                <a:spcPts val="0"/>
              </a:spcAft>
              <a:buClrTx/>
              <a:buSzTx/>
              <a:buFont typeface="Arial" panose="020B0604020202020204" pitchFamily="34" charset="0"/>
              <a:buChar char="•"/>
              <a:tabLst/>
              <a:defRPr/>
            </a:pPr>
            <a:r>
              <a:rPr lang="en-US" altLang="zh-CN" sz="1800" dirty="0">
                <a:latin typeface="微软雅黑" panose="020B0503020204020204" pitchFamily="34" charset="-122"/>
                <a:ea typeface="微软雅黑" panose="020B0503020204020204" pitchFamily="34" charset="-122"/>
              </a:rPr>
              <a:t>Source: CH1~CH4, D0~D15, F1~F4, Z1~Z4,Ref, History</a:t>
            </a:r>
          </a:p>
          <a:p>
            <a:pPr marR="0" lvl="0" algn="l" fontAlgn="auto">
              <a:lnSpc>
                <a:spcPct val="200000"/>
              </a:lnSpc>
              <a:spcBef>
                <a:spcPts val="0"/>
              </a:spcBef>
              <a:spcAft>
                <a:spcPts val="0"/>
              </a:spcAft>
              <a:buClrTx/>
              <a:buSzTx/>
              <a:buFont typeface="Arial" panose="020B0604020202020204" pitchFamily="34" charset="0"/>
              <a:buChar char="•"/>
              <a:tabLst/>
              <a:defRPr/>
            </a:pPr>
            <a:r>
              <a:rPr lang="en-US" altLang="zh-CN" sz="1800" dirty="0">
                <a:latin typeface="微软雅黑" panose="020B0503020204020204" pitchFamily="34" charset="-122"/>
                <a:ea typeface="微软雅黑" panose="020B0503020204020204" pitchFamily="34" charset="-122"/>
              </a:rPr>
              <a:t>Statistics: Current, Mean, Min, Max, Stdev, Count, Histogram, Trend, Track</a:t>
            </a: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86" y="1054366"/>
            <a:ext cx="6470247" cy="3795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62409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72BF0482-D287-DD0B-3223-18C984F2E6D7}"/>
              </a:ext>
            </a:extLst>
          </p:cNvPr>
          <p:cNvSpPr/>
          <p:nvPr/>
        </p:nvSpPr>
        <p:spPr>
          <a:xfrm>
            <a:off x="-23342" y="0"/>
            <a:ext cx="12192000" cy="6858000"/>
          </a:xfrm>
          <a:prstGeom prst="rect">
            <a:avLst/>
          </a:prstGeom>
          <a:gradFill flip="none" rotWithShape="1">
            <a:gsLst>
              <a:gs pos="0">
                <a:schemeClr val="tx1">
                  <a:lumMod val="85000"/>
                  <a:lumOff val="15000"/>
                </a:schemeClr>
              </a:gs>
              <a:gs pos="72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a:extLst>
              <a:ext uri="{FF2B5EF4-FFF2-40B4-BE49-F238E27FC236}">
                <a16:creationId xmlns:a16="http://schemas.microsoft.com/office/drawing/2014/main" id="{3DDB52BB-A248-6030-1773-4D77FEFCCAE9}"/>
              </a:ext>
            </a:extLst>
          </p:cNvPr>
          <p:cNvSpPr txBox="1"/>
          <p:nvPr/>
        </p:nvSpPr>
        <p:spPr>
          <a:xfrm>
            <a:off x="1344968" y="1117290"/>
            <a:ext cx="4251485" cy="1661993"/>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effectLst/>
                <a:uLnTx/>
                <a:uFillTx/>
                <a:latin typeface="Calibri" panose="020F0502020204030204"/>
                <a:ea typeface="宋体" panose="02010600030101010101" pitchFamily="2" charset="-122"/>
                <a:cs typeface="+mn-cs"/>
              </a:rPr>
              <a:t>SIGLENT </a:t>
            </a:r>
            <a:r>
              <a:rPr kumimoji="0" lang="en-US" altLang="zh-CN" sz="36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 </a:t>
            </a:r>
          </a:p>
          <a:p>
            <a:pPr lvl="0">
              <a:lnSpc>
                <a:spcPct val="150000"/>
              </a:lnSpc>
              <a:defRPr/>
            </a:pPr>
            <a:r>
              <a:rPr lang="en-US" altLang="zh-CN" sz="3200" dirty="0">
                <a:latin typeface="微软雅黑" panose="020B0503020204020204" pitchFamily="34" charset="-122"/>
                <a:ea typeface="微软雅黑" panose="020B0503020204020204" pitchFamily="34" charset="-122"/>
              </a:rPr>
              <a:t>Digital Oscilloscopes</a:t>
            </a:r>
            <a:endParaRPr kumimoji="0" lang="zh-CN" altLang="en-US" sz="3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cxnSp>
        <p:nvCxnSpPr>
          <p:cNvPr id="11" name="直接连接符 10">
            <a:extLst>
              <a:ext uri="{FF2B5EF4-FFF2-40B4-BE49-F238E27FC236}">
                <a16:creationId xmlns:a16="http://schemas.microsoft.com/office/drawing/2014/main" id="{074E534B-5F7B-A713-CF13-9325797B39DB}"/>
              </a:ext>
            </a:extLst>
          </p:cNvPr>
          <p:cNvCxnSpPr>
            <a:cxnSpLocks/>
          </p:cNvCxnSpPr>
          <p:nvPr/>
        </p:nvCxnSpPr>
        <p:spPr>
          <a:xfrm>
            <a:off x="1439418" y="2705547"/>
            <a:ext cx="3064158"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85CA2D6C-A47C-AAC0-C01B-98BD6CE52FC4}"/>
              </a:ext>
            </a:extLst>
          </p:cNvPr>
          <p:cNvSpPr txBox="1"/>
          <p:nvPr/>
        </p:nvSpPr>
        <p:spPr>
          <a:xfrm>
            <a:off x="1344968" y="2947132"/>
            <a:ext cx="3843681" cy="1384995"/>
          </a:xfrm>
          <a:prstGeom prst="rect">
            <a:avLst/>
          </a:prstGeom>
          <a:noFill/>
        </p:spPr>
        <p:txBody>
          <a:bodyPr wrap="none" rtlCol="0">
            <a:spAutoFit/>
          </a:bodyPr>
          <a:lstStyle/>
          <a:p>
            <a:pPr marL="285750" lvl="0" indent="-285750">
              <a:lnSpc>
                <a:spcPct val="150000"/>
              </a:lnSpc>
              <a:buFont typeface="Arial" panose="020B0604020202020204" pitchFamily="34" charset="0"/>
              <a:buChar char="•"/>
              <a:defRPr/>
            </a:pPr>
            <a:r>
              <a:rPr lang="en-US" altLang="zh-CN" sz="1400" dirty="0">
                <a:solidFill>
                  <a:schemeClr val="bg2">
                    <a:lumMod val="25000"/>
                  </a:schemeClr>
                </a:solidFill>
                <a:ea typeface="微软雅黑" panose="020B0503020204020204" pitchFamily="34" charset="-122"/>
              </a:rPr>
              <a:t>High-resolution, high-bandwidth oscilloscopes</a:t>
            </a:r>
          </a:p>
          <a:p>
            <a:pPr marL="285750" lvl="0" indent="-285750">
              <a:lnSpc>
                <a:spcPct val="150000"/>
              </a:lnSpc>
              <a:buFont typeface="Arial" panose="020B0604020202020204" pitchFamily="34" charset="0"/>
              <a:buChar char="•"/>
              <a:defRPr/>
            </a:pPr>
            <a:r>
              <a:rPr lang="en-US" altLang="zh-CN" sz="1400" dirty="0">
                <a:solidFill>
                  <a:schemeClr val="bg2">
                    <a:lumMod val="25000"/>
                  </a:schemeClr>
                </a:solidFill>
                <a:ea typeface="微软雅黑" panose="020B0503020204020204" pitchFamily="34" charset="-122"/>
              </a:rPr>
              <a:t>High-resolution oscilloscopes</a:t>
            </a:r>
          </a:p>
          <a:p>
            <a:pPr marL="285750" lvl="0" indent="-285750">
              <a:lnSpc>
                <a:spcPct val="150000"/>
              </a:lnSpc>
              <a:buFont typeface="Arial" panose="020B0604020202020204" pitchFamily="34" charset="0"/>
              <a:buChar char="•"/>
              <a:defRPr/>
            </a:pPr>
            <a:r>
              <a:rPr lang="en-US" altLang="zh-CN" sz="1400" dirty="0">
                <a:solidFill>
                  <a:schemeClr val="bg2">
                    <a:lumMod val="25000"/>
                  </a:schemeClr>
                </a:solidFill>
                <a:ea typeface="微软雅黑" panose="020B0503020204020204" pitchFamily="34" charset="-122"/>
              </a:rPr>
              <a:t>Compact Oscilloscopes</a:t>
            </a:r>
          </a:p>
          <a:p>
            <a:pPr marL="285750" lvl="0" indent="-285750">
              <a:lnSpc>
                <a:spcPct val="150000"/>
              </a:lnSpc>
              <a:buFont typeface="Arial" panose="020B0604020202020204" pitchFamily="34" charset="0"/>
              <a:buChar char="•"/>
              <a:defRPr/>
            </a:pPr>
            <a:r>
              <a:rPr kumimoji="0" lang="en-US" altLang="zh-CN" sz="1400" b="0" i="0" u="none" strike="noStrike" kern="1200" cap="none" spc="0" normalizeH="0" baseline="0" noProof="0" dirty="0">
                <a:ln>
                  <a:noFill/>
                </a:ln>
                <a:solidFill>
                  <a:schemeClr val="bg2">
                    <a:lumMod val="25000"/>
                  </a:schemeClr>
                </a:solidFill>
                <a:effectLst/>
                <a:uLnTx/>
                <a:uFillTx/>
                <a:latin typeface="Calibri" panose="020F0502020204030204"/>
                <a:ea typeface="微软雅黑" panose="020B0503020204020204" pitchFamily="34" charset="-122"/>
                <a:cs typeface="+mn-cs"/>
              </a:rPr>
              <a:t>Handheld Oscilloscopes</a:t>
            </a:r>
            <a:endParaRPr kumimoji="0" lang="zh-CN" altLang="en-US" sz="1400" b="0" i="0" u="none" strike="noStrike" kern="1200" cap="none" spc="0" normalizeH="0" baseline="0" noProof="0" dirty="0">
              <a:ln>
                <a:noFill/>
              </a:ln>
              <a:solidFill>
                <a:schemeClr val="bg2">
                  <a:lumMod val="25000"/>
                </a:schemeClr>
              </a:solidFill>
              <a:effectLst/>
              <a:uLnTx/>
              <a:uFillTx/>
              <a:latin typeface="Calibri" panose="020F0502020204030204"/>
              <a:ea typeface="微软雅黑" panose="020B0503020204020204" pitchFamily="34" charset="-122"/>
              <a:cs typeface="+mn-cs"/>
            </a:endParaRPr>
          </a:p>
        </p:txBody>
      </p:sp>
      <p:pic>
        <p:nvPicPr>
          <p:cNvPr id="14" name="图片 13">
            <a:extLst>
              <a:ext uri="{FF2B5EF4-FFF2-40B4-BE49-F238E27FC236}">
                <a16:creationId xmlns:a16="http://schemas.microsoft.com/office/drawing/2014/main" id="{D082FEE2-BF03-C3FD-AAA3-D7E73499DEA4}"/>
              </a:ext>
            </a:extLst>
          </p:cNvPr>
          <p:cNvPicPr>
            <a:picLocks noChangeAspect="1"/>
          </p:cNvPicPr>
          <p:nvPr/>
        </p:nvPicPr>
        <p:blipFill rotWithShape="1">
          <a:blip r:embed="rId2">
            <a:extLst>
              <a:ext uri="{28A0092B-C50C-407E-A947-70E740481C1C}">
                <a14:useLocalDpi xmlns:a14="http://schemas.microsoft.com/office/drawing/2010/main" val="0"/>
              </a:ext>
            </a:extLst>
          </a:blip>
          <a:srcRect b="4410"/>
          <a:stretch/>
        </p:blipFill>
        <p:spPr>
          <a:xfrm>
            <a:off x="10058915" y="5800228"/>
            <a:ext cx="1659171" cy="1057772"/>
          </a:xfrm>
          <a:prstGeom prst="rect">
            <a:avLst/>
          </a:prstGeom>
        </p:spPr>
      </p:pic>
      <p:pic>
        <p:nvPicPr>
          <p:cNvPr id="20" name="图片 19">
            <a:extLst>
              <a:ext uri="{FF2B5EF4-FFF2-40B4-BE49-F238E27FC236}">
                <a16:creationId xmlns:a16="http://schemas.microsoft.com/office/drawing/2014/main" id="{E50D4C4D-8503-7990-22D7-AC33EEF8C946}"/>
              </a:ext>
            </a:extLst>
          </p:cNvPr>
          <p:cNvPicPr>
            <a:picLocks noChangeAspect="1"/>
          </p:cNvPicPr>
          <p:nvPr/>
        </p:nvPicPr>
        <p:blipFill rotWithShape="1">
          <a:blip r:embed="rId3">
            <a:extLst>
              <a:ext uri="{28A0092B-C50C-407E-A947-70E740481C1C}">
                <a14:useLocalDpi xmlns:a14="http://schemas.microsoft.com/office/drawing/2010/main" val="0"/>
              </a:ext>
            </a:extLst>
          </a:blip>
          <a:srcRect l="14630" t="2778" r="16347" b="8612"/>
          <a:stretch/>
        </p:blipFill>
        <p:spPr>
          <a:xfrm>
            <a:off x="9781089" y="774706"/>
            <a:ext cx="2106565" cy="1802916"/>
          </a:xfrm>
          <a:prstGeom prst="rect">
            <a:avLst/>
          </a:prstGeom>
        </p:spPr>
      </p:pic>
      <p:pic>
        <p:nvPicPr>
          <p:cNvPr id="22" name="图片 21">
            <a:extLst>
              <a:ext uri="{FF2B5EF4-FFF2-40B4-BE49-F238E27FC236}">
                <a16:creationId xmlns:a16="http://schemas.microsoft.com/office/drawing/2014/main" id="{57D0EA18-90F2-05F7-5B1A-F2B8E0706815}"/>
              </a:ext>
            </a:extLst>
          </p:cNvPr>
          <p:cNvPicPr>
            <a:picLocks noChangeAspect="1"/>
          </p:cNvPicPr>
          <p:nvPr/>
        </p:nvPicPr>
        <p:blipFill rotWithShape="1">
          <a:blip r:embed="rId4">
            <a:extLst>
              <a:ext uri="{28A0092B-C50C-407E-A947-70E740481C1C}">
                <a14:useLocalDpi xmlns:a14="http://schemas.microsoft.com/office/drawing/2010/main" val="0"/>
              </a:ext>
            </a:extLst>
          </a:blip>
          <a:srcRect l="17648" t="5186" r="17991" b="10741"/>
          <a:stretch/>
        </p:blipFill>
        <p:spPr>
          <a:xfrm>
            <a:off x="9889348" y="3324973"/>
            <a:ext cx="1998306" cy="1740598"/>
          </a:xfrm>
          <a:prstGeom prst="rect">
            <a:avLst/>
          </a:prstGeom>
        </p:spPr>
      </p:pic>
      <p:pic>
        <p:nvPicPr>
          <p:cNvPr id="24" name="图片 23">
            <a:extLst>
              <a:ext uri="{FF2B5EF4-FFF2-40B4-BE49-F238E27FC236}">
                <a16:creationId xmlns:a16="http://schemas.microsoft.com/office/drawing/2014/main" id="{BE7A08E4-021C-782B-2C88-AE485677CCD2}"/>
              </a:ext>
            </a:extLst>
          </p:cNvPr>
          <p:cNvPicPr>
            <a:picLocks noChangeAspect="1"/>
          </p:cNvPicPr>
          <p:nvPr/>
        </p:nvPicPr>
        <p:blipFill rotWithShape="1">
          <a:blip r:embed="rId5">
            <a:extLst>
              <a:ext uri="{28A0092B-C50C-407E-A947-70E740481C1C}">
                <a14:useLocalDpi xmlns:a14="http://schemas.microsoft.com/office/drawing/2010/main" val="0"/>
              </a:ext>
            </a:extLst>
          </a:blip>
          <a:srcRect t="37959" b="31389"/>
          <a:stretch/>
        </p:blipFill>
        <p:spPr>
          <a:xfrm>
            <a:off x="6204670" y="5114424"/>
            <a:ext cx="2539059" cy="518898"/>
          </a:xfrm>
          <a:prstGeom prst="rect">
            <a:avLst/>
          </a:prstGeom>
        </p:spPr>
      </p:pic>
      <p:pic>
        <p:nvPicPr>
          <p:cNvPr id="3" name="图片 2">
            <a:extLst>
              <a:ext uri="{FF2B5EF4-FFF2-40B4-BE49-F238E27FC236}">
                <a16:creationId xmlns:a16="http://schemas.microsoft.com/office/drawing/2014/main" id="{9E176F9A-3A7C-8E29-9C3D-7021C61BA558}"/>
              </a:ext>
            </a:extLst>
          </p:cNvPr>
          <p:cNvPicPr>
            <a:picLocks noChangeAspect="1"/>
          </p:cNvPicPr>
          <p:nvPr/>
        </p:nvPicPr>
        <p:blipFill rotWithShape="1">
          <a:blip r:embed="rId6"/>
          <a:srcRect l="9200" t="23674" r="9701" b="11564"/>
          <a:stretch/>
        </p:blipFill>
        <p:spPr>
          <a:xfrm>
            <a:off x="6231579" y="2285514"/>
            <a:ext cx="2485239" cy="1323237"/>
          </a:xfrm>
          <a:prstGeom prst="rect">
            <a:avLst/>
          </a:prstGeom>
        </p:spPr>
      </p:pic>
    </p:spTree>
    <p:extLst>
      <p:ext uri="{BB962C8B-B14F-4D97-AF65-F5344CB8AC3E}">
        <p14:creationId xmlns:p14="http://schemas.microsoft.com/office/powerpoint/2010/main" val="240857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4503E80-1634-D3E5-4E1B-9F407A32FBE7}"/>
              </a:ext>
            </a:extLst>
          </p:cNvPr>
          <p:cNvSpPr txBox="1"/>
          <p:nvPr/>
        </p:nvSpPr>
        <p:spPr>
          <a:xfrm>
            <a:off x="6768480" y="897238"/>
            <a:ext cx="5141279" cy="646331"/>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lvl="0">
              <a:defRPr/>
            </a:pPr>
            <a:r>
              <a:rPr lang="en-US" altLang="zh-CN" sz="3600" dirty="0"/>
              <a:t>Sequence</a:t>
            </a:r>
            <a:r>
              <a:rPr lang="zh-CN" altLang="en-US" sz="3600" b="1" dirty="0">
                <a:solidFill>
                  <a:schemeClr val="tx1"/>
                </a:solidFill>
                <a:latin typeface="微软雅黑" panose="020B0503020204020204" pitchFamily="34" charset="-122"/>
                <a:ea typeface="微软雅黑" panose="020B0503020204020204" pitchFamily="34" charset="-122"/>
              </a:rPr>
              <a:t> </a:t>
            </a:r>
            <a:r>
              <a:rPr lang="en-US" altLang="zh-CN" sz="3600" b="1" dirty="0">
                <a:solidFill>
                  <a:schemeClr val="tx1"/>
                </a:solidFill>
                <a:latin typeface="微软雅黑" panose="020B0503020204020204" pitchFamily="34" charset="-122"/>
                <a:ea typeface="微软雅黑" panose="020B0503020204020204" pitchFamily="34" charset="-122"/>
              </a:rPr>
              <a:t>and</a:t>
            </a:r>
            <a:r>
              <a:rPr lang="zh-CN" altLang="en-US" sz="3600" b="1" dirty="0">
                <a:solidFill>
                  <a:schemeClr val="tx1"/>
                </a:solidFill>
                <a:latin typeface="微软雅黑" panose="020B0503020204020204" pitchFamily="34" charset="-122"/>
                <a:ea typeface="微软雅黑" panose="020B0503020204020204" pitchFamily="34" charset="-122"/>
              </a:rPr>
              <a:t> </a:t>
            </a:r>
            <a:r>
              <a:rPr lang="en-US" altLang="zh-CN" sz="3600" b="1" dirty="0">
                <a:solidFill>
                  <a:schemeClr val="tx1"/>
                </a:solidFill>
                <a:latin typeface="微软雅黑" panose="020B0503020204020204" pitchFamily="34" charset="-122"/>
                <a:ea typeface="微软雅黑" panose="020B0503020204020204" pitchFamily="34" charset="-122"/>
              </a:rPr>
              <a:t>history</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548100CD-132B-7EDA-E2BD-B43E97C8D663}"/>
              </a:ext>
            </a:extLst>
          </p:cNvPr>
          <p:cNvSpPr txBox="1"/>
          <p:nvPr/>
        </p:nvSpPr>
        <p:spPr>
          <a:xfrm>
            <a:off x="6768480" y="1543569"/>
            <a:ext cx="5244226" cy="4401205"/>
          </a:xfrm>
          <a:prstGeom prst="rect">
            <a:avLst/>
          </a:prstGeom>
          <a:noFill/>
        </p:spPr>
        <p:txBody>
          <a:bodyPr wrap="square" rtlCol="0">
            <a:spAutoFit/>
          </a:bodyPr>
          <a:lstStyle/>
          <a:p>
            <a:pPr marL="285750" lvl="0" indent="-285750">
              <a:lnSpc>
                <a:spcPct val="200000"/>
              </a:lnSpc>
              <a:buFont typeface="Arial" panose="020B0604020202020204" pitchFamily="34" charset="0"/>
              <a:buChar char="•"/>
              <a:defRPr/>
            </a:pPr>
            <a:r>
              <a:rPr lang="en-US" altLang="zh-CN" sz="2000" dirty="0">
                <a:solidFill>
                  <a:prstClr val="black"/>
                </a:solidFill>
                <a:latin typeface="微软雅黑" panose="020B0503020204020204" pitchFamily="34" charset="-122"/>
                <a:ea typeface="微软雅黑" panose="020B0503020204020204" pitchFamily="34" charset="-122"/>
                <a:cs typeface="阿里巴巴普惠体 M" panose="00020600040101010101" pitchFamily="18" charset="-122"/>
              </a:rPr>
              <a:t>Storage depth is divided into 80,000 segments</a:t>
            </a:r>
          </a:p>
          <a:p>
            <a:pPr marL="285750" lvl="0" indent="-285750">
              <a:lnSpc>
                <a:spcPct val="200000"/>
              </a:lnSpc>
              <a:buFont typeface="Arial" panose="020B0604020202020204" pitchFamily="34" charset="0"/>
              <a:buChar char="•"/>
              <a:defRPr/>
            </a:pPr>
            <a:r>
              <a:rPr kumimoji="0" lang="en-US"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2 </a:t>
            </a:r>
            <a:r>
              <a:rPr kumimoji="0" lang="zh-CN"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μ</a:t>
            </a:r>
            <a:r>
              <a:rPr kumimoji="0" lang="en-US"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阿里巴巴普惠体 M" panose="00020600040101010101" pitchFamily="18" charset="-122"/>
              </a:rPr>
              <a:t>s trigger interval</a:t>
            </a:r>
          </a:p>
          <a:p>
            <a:pPr marL="285750" indent="-285750">
              <a:lnSpc>
                <a:spcPct val="200000"/>
              </a:lnSpc>
              <a:buFont typeface="Arial" panose="020B0604020202020204" pitchFamily="34" charset="0"/>
              <a:buChar char="•"/>
              <a:defRPr/>
            </a:pPr>
            <a:r>
              <a:rPr lang="en-US" altLang="zh-CN" sz="2000" dirty="0">
                <a:solidFill>
                  <a:prstClr val="black"/>
                </a:solidFill>
                <a:latin typeface="微软雅黑" panose="020B0503020204020204" pitchFamily="34" charset="-122"/>
                <a:ea typeface="微软雅黑" panose="020B0503020204020204" pitchFamily="34" charset="-122"/>
              </a:rPr>
              <a:t>Single- frame/rolling display historical </a:t>
            </a:r>
            <a:r>
              <a:rPr lang="en-US" altLang="zh-CN" sz="2000" dirty="0" err="1">
                <a:solidFill>
                  <a:prstClr val="black"/>
                </a:solidFill>
                <a:latin typeface="微软雅黑" panose="020B0503020204020204" pitchFamily="34" charset="-122"/>
                <a:ea typeface="微软雅黑" panose="020B0503020204020204" pitchFamily="34" charset="-122"/>
              </a:rPr>
              <a:t>waveformes</a:t>
            </a:r>
            <a:endParaRPr lang="en-US" altLang="zh-CN" sz="2000" dirty="0">
              <a:solidFill>
                <a:prstClr val="black"/>
              </a:solidFill>
              <a:latin typeface="微软雅黑" panose="020B0503020204020204" pitchFamily="34" charset="-122"/>
              <a:ea typeface="微软雅黑" panose="020B0503020204020204" pitchFamily="34" charset="-122"/>
            </a:endParaRPr>
          </a:p>
          <a:p>
            <a:pPr marL="285750" lvl="0" indent="-285750">
              <a:lnSpc>
                <a:spcPct val="200000"/>
              </a:lnSpc>
              <a:buFont typeface="Arial" panose="020B0604020202020204" pitchFamily="34" charset="0"/>
              <a:buChar char="•"/>
              <a:defRPr/>
            </a:pPr>
            <a:r>
              <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More probability of capturing anomalous signals</a:t>
            </a:r>
            <a:endParaRPr lang="en-US" altLang="zh-CN" sz="20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p:cNvPicPr/>
          <p:nvPr/>
        </p:nvPicPr>
        <p:blipFill>
          <a:blip r:embed="rId3" cstate="print">
            <a:extLst>
              <a:ext uri="{28A0092B-C50C-407E-A947-70E740481C1C}">
                <a14:useLocalDpi xmlns:a14="http://schemas.microsoft.com/office/drawing/2010/main" val="0"/>
              </a:ext>
            </a:extLst>
          </a:blip>
          <a:stretch>
            <a:fillRect/>
          </a:stretch>
        </p:blipFill>
        <p:spPr>
          <a:xfrm>
            <a:off x="398390" y="1130319"/>
            <a:ext cx="6065161" cy="3498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8757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A519166-C76A-2F61-9B12-ED3E8B352227}"/>
              </a:ext>
            </a:extLst>
          </p:cNvPr>
          <p:cNvSpPr txBox="1"/>
          <p:nvPr/>
        </p:nvSpPr>
        <p:spPr>
          <a:xfrm>
            <a:off x="190051" y="1182193"/>
            <a:ext cx="4965334" cy="646331"/>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dirty="0">
                <a:solidFill>
                  <a:schemeClr val="tx1"/>
                </a:solidFill>
                <a:latin typeface="微软雅黑" panose="020B0503020204020204" pitchFamily="34" charset="-122"/>
                <a:ea typeface="微软雅黑" panose="020B0503020204020204" pitchFamily="34" charset="-122"/>
              </a:rPr>
              <a:t>Search and Navigate</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96CFE2AD-31B1-7358-25CC-4A529E956F0B}"/>
              </a:ext>
            </a:extLst>
          </p:cNvPr>
          <p:cNvSpPr txBox="1"/>
          <p:nvPr/>
        </p:nvSpPr>
        <p:spPr>
          <a:xfrm>
            <a:off x="190051" y="2111330"/>
            <a:ext cx="4590661" cy="3416320"/>
          </a:xfrm>
          <a:prstGeom prst="rect">
            <a:avLst/>
          </a:prstGeom>
          <a:noFill/>
        </p:spPr>
        <p:txBody>
          <a:bodyPr wrap="square" rtlCol="0">
            <a:spAutoFit/>
          </a:bodyPr>
          <a:lstStyle>
            <a:defPPr>
              <a:defRPr lang="zh-CN"/>
            </a:defPPr>
            <a:lvl1pPr marL="285750" indent="-285750" algn="ctr">
              <a:lnSpc>
                <a:spcPct val="150000"/>
              </a:lnSpc>
              <a:buBlip>
                <a:blip r:embed="rId2"/>
              </a:buBlip>
              <a:defRPr sz="2000" kern="100">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lvl="0" algn="l">
              <a:lnSpc>
                <a:spcPct val="200000"/>
              </a:lnSpc>
              <a:buFont typeface="Arial" panose="020B0604020202020204" pitchFamily="34" charset="0"/>
              <a:buChar char="•"/>
              <a:defRPr/>
            </a:pPr>
            <a:r>
              <a:rPr lang="en-US" altLang="zh-CN" sz="1800" dirty="0">
                <a:latin typeface="微软雅黑" panose="020B0503020204020204" pitchFamily="34" charset="-122"/>
                <a:ea typeface="微软雅黑" panose="020B0503020204020204" pitchFamily="34" charset="-122"/>
              </a:rPr>
              <a:t>white triangle symbol</a:t>
            </a:r>
          </a:p>
          <a:p>
            <a:pPr lvl="0" algn="l">
              <a:lnSpc>
                <a:spcPct val="200000"/>
              </a:lnSpc>
              <a:buFont typeface="Arial" panose="020B0604020202020204" pitchFamily="34" charset="0"/>
              <a:buChar char="•"/>
              <a:defRPr/>
            </a:pPr>
            <a:r>
              <a:rPr lang="en-US" altLang="zh-CN" sz="1800" dirty="0">
                <a:latin typeface="微软雅黑" panose="020B0503020204020204" pitchFamily="34" charset="-122"/>
                <a:ea typeface="微软雅黑" panose="020B0503020204020204" pitchFamily="34" charset="-122"/>
              </a:rPr>
              <a:t>Quickly locate events of interest</a:t>
            </a:r>
          </a:p>
          <a:p>
            <a:pPr algn="l">
              <a:lnSpc>
                <a:spcPct val="200000"/>
              </a:lnSpc>
              <a:buFont typeface="Arial" panose="020B0604020202020204" pitchFamily="34" charset="0"/>
              <a:buChar char="•"/>
              <a:defRPr/>
            </a:pPr>
            <a:r>
              <a:rPr lang="en-US" altLang="zh-CN" sz="1800" dirty="0">
                <a:latin typeface="微软雅黑" panose="020B0503020204020204" pitchFamily="34" charset="-122"/>
                <a:ea typeface="微软雅黑" panose="020B0503020204020204" pitchFamily="34" charset="-122"/>
              </a:rPr>
              <a:t>Search mode</a:t>
            </a:r>
            <a:r>
              <a:rPr kumimoji="0" lang="zh-CN" altLang="en-US" sz="1800" b="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rPr>
              <a:t>：</a:t>
            </a:r>
            <a:r>
              <a:rPr kumimoji="0" lang="en-US" altLang="zh-CN" sz="1800" b="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rPr>
              <a:t>edge, slope,</a:t>
            </a:r>
            <a:r>
              <a:rPr kumimoji="0" lang="en-US" altLang="zh-CN" sz="1800" b="0" i="0" u="none" strike="noStrike" kern="100" cap="none" spc="0" normalizeH="0" noProof="0" dirty="0">
                <a:ln>
                  <a:noFill/>
                </a:ln>
                <a:effectLst/>
                <a:uLnTx/>
                <a:uFillTx/>
                <a:latin typeface="微软雅黑" panose="020B0503020204020204" pitchFamily="34" charset="-122"/>
                <a:ea typeface="微软雅黑" panose="020B0503020204020204" pitchFamily="34" charset="-122"/>
              </a:rPr>
              <a:t> pulse, interval, runt</a:t>
            </a:r>
            <a:endParaRPr kumimoji="0" lang="en-US" altLang="zh-CN" sz="1800" b="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endParaRPr>
          </a:p>
          <a:p>
            <a:pPr marR="0" lvl="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altLang="zh-CN" sz="1800" dirty="0">
                <a:latin typeface="微软雅黑" panose="020B0503020204020204" pitchFamily="34" charset="-122"/>
                <a:ea typeface="微软雅黑" panose="020B0503020204020204" pitchFamily="34" charset="-122"/>
              </a:rPr>
              <a:t>Navigate type</a:t>
            </a:r>
            <a:r>
              <a:rPr kumimoji="0" lang="zh-CN" altLang="en-US" sz="1800" b="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search event, </a:t>
            </a:r>
            <a:r>
              <a:rPr kumimoji="0" lang="en-US" altLang="zh-CN" sz="1800" b="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rPr>
              <a:t>time</a:t>
            </a:r>
            <a:r>
              <a:rPr lang="en-US" altLang="zh-CN" sz="1800" dirty="0">
                <a:latin typeface="微软雅黑" panose="020B0503020204020204" pitchFamily="34" charset="-122"/>
                <a:ea typeface="微软雅黑" panose="020B0503020204020204" pitchFamily="34" charset="-122"/>
              </a:rPr>
              <a:t>, History frame</a:t>
            </a:r>
            <a:endParaRPr kumimoji="0" lang="en-US" altLang="zh-CN" sz="1800" b="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6069" y="1505359"/>
            <a:ext cx="6228219" cy="3649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5304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3A26626-9D0D-ACEA-3A8A-137216FC0DF4}"/>
              </a:ext>
            </a:extLst>
          </p:cNvPr>
          <p:cNvSpPr txBox="1"/>
          <p:nvPr/>
        </p:nvSpPr>
        <p:spPr>
          <a:xfrm>
            <a:off x="1319625" y="859008"/>
            <a:ext cx="2442848" cy="646331"/>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dirty="0">
                <a:solidFill>
                  <a:schemeClr val="tx1"/>
                </a:solidFill>
                <a:latin typeface="微软雅黑" panose="020B0503020204020204" pitchFamily="34" charset="-122"/>
                <a:ea typeface="微软雅黑" panose="020B0503020204020204" pitchFamily="34" charset="-122"/>
              </a:rPr>
              <a:t>Mask test</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791D2A23-169D-7D6A-99A6-E63E5C7853A4}"/>
              </a:ext>
            </a:extLst>
          </p:cNvPr>
          <p:cNvSpPr txBox="1"/>
          <p:nvPr/>
        </p:nvSpPr>
        <p:spPr>
          <a:xfrm>
            <a:off x="414146" y="1505339"/>
            <a:ext cx="5630536" cy="3970318"/>
          </a:xfrm>
          <a:prstGeom prst="rect">
            <a:avLst/>
          </a:prstGeom>
          <a:noFill/>
        </p:spPr>
        <p:txBody>
          <a:bodyPr wrap="square" rtlCol="0">
            <a:spAutoFit/>
          </a:bodyPr>
          <a:lstStyle>
            <a:defPPr>
              <a:defRPr lang="zh-CN"/>
            </a:defPPr>
            <a:lvl1pPr marL="285750" indent="-285750">
              <a:lnSpc>
                <a:spcPct val="150000"/>
              </a:lnSpc>
              <a:buBlip>
                <a:blip r:embed="rId2"/>
              </a:buBlip>
              <a:defRPr sz="2000" kern="100">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a:lnSpc>
                <a:spcPct val="200000"/>
              </a:lnSpc>
              <a:buFont typeface="Arial" panose="020B0604020202020204" pitchFamily="34" charset="0"/>
              <a:buChar char="•"/>
              <a:defRPr/>
            </a:pPr>
            <a:r>
              <a:rPr lang="en-US" altLang="zh-CN" sz="1800" dirty="0">
                <a:solidFill>
                  <a:srgbClr val="F18101"/>
                </a:solidFill>
                <a:latin typeface="微软雅黑" panose="020B0503020204020204" pitchFamily="34" charset="-122"/>
                <a:ea typeface="微软雅黑" panose="020B0503020204020204" pitchFamily="34" charset="-122"/>
              </a:rPr>
              <a:t>80000 tests per second</a:t>
            </a:r>
          </a:p>
          <a:p>
            <a:pPr>
              <a:lnSpc>
                <a:spcPct val="200000"/>
              </a:lnSpc>
              <a:buFont typeface="Arial" panose="020B0604020202020204" pitchFamily="34" charset="0"/>
              <a:buChar char="•"/>
              <a:defRPr/>
            </a:pPr>
            <a:r>
              <a:rPr lang="en-US" altLang="zh-CN" sz="1800" dirty="0">
                <a:latin typeface="微软雅黑" panose="020B0503020204020204" pitchFamily="34" charset="-122"/>
                <a:ea typeface="微软雅黑" panose="020B0503020204020204" pitchFamily="34" charset="-122"/>
              </a:rPr>
              <a:t>Customizable template creation</a:t>
            </a:r>
          </a:p>
          <a:p>
            <a:pPr>
              <a:lnSpc>
                <a:spcPct val="200000"/>
              </a:lnSpc>
              <a:buFont typeface="Arial" panose="020B0604020202020204" pitchFamily="34" charset="0"/>
              <a:buChar char="•"/>
              <a:defRPr/>
            </a:pPr>
            <a:r>
              <a:rPr lang="en-US" altLang="zh-CN" sz="1800" dirty="0">
                <a:latin typeface="微软雅黑" panose="020B0503020204020204" pitchFamily="34" charset="-122"/>
                <a:ea typeface="微软雅黑" panose="020B0503020204020204" pitchFamily="34" charset="-122"/>
              </a:rPr>
              <a:t>Automatically determines whether the measured signal is qualified or not</a:t>
            </a:r>
          </a:p>
          <a:p>
            <a:pPr>
              <a:lnSpc>
                <a:spcPct val="200000"/>
              </a:lnSpc>
              <a:buFont typeface="Arial" panose="020B0604020202020204" pitchFamily="34" charset="0"/>
              <a:buChar char="•"/>
              <a:defRPr/>
            </a:pPr>
            <a:r>
              <a:rPr lang="en-US" altLang="zh-CN" sz="1800" dirty="0">
                <a:latin typeface="微软雅黑" panose="020B0503020204020204" pitchFamily="34" charset="-122"/>
                <a:ea typeface="微软雅黑" panose="020B0503020204020204" pitchFamily="34" charset="-122"/>
              </a:rPr>
              <a:t>Suitable for automated measurements</a:t>
            </a:r>
          </a:p>
          <a:p>
            <a:pPr>
              <a:lnSpc>
                <a:spcPct val="200000"/>
              </a:lnSpc>
              <a:buFont typeface="Arial" panose="020B0604020202020204" pitchFamily="34" charset="0"/>
              <a:buChar char="•"/>
              <a:defRPr/>
            </a:pPr>
            <a:r>
              <a:rPr lang="en-US" altLang="zh-CN" sz="1800" dirty="0">
                <a:latin typeface="微软雅黑" panose="020B0503020204020204" pitchFamily="34" charset="-122"/>
                <a:ea typeface="微软雅黑" panose="020B0503020204020204" pitchFamily="34" charset="-122"/>
                <a:cs typeface="Times New Roman" panose="02020603050405020304" pitchFamily="18" charset="0"/>
              </a:rPr>
              <a:t>Widely used in signal quality assessment, reliability verification</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386" y="1505339"/>
            <a:ext cx="6172200" cy="3616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66212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D77C3E5-F726-4106-A24C-ADB9798418C7}"/>
              </a:ext>
            </a:extLst>
          </p:cNvPr>
          <p:cNvSpPr txBox="1"/>
          <p:nvPr/>
        </p:nvSpPr>
        <p:spPr>
          <a:xfrm>
            <a:off x="591773" y="1109676"/>
            <a:ext cx="4686283" cy="646331"/>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dirty="0">
                <a:solidFill>
                  <a:schemeClr val="tx1"/>
                </a:solidFill>
                <a:latin typeface="微软雅黑" panose="020B0503020204020204" pitchFamily="34" charset="-122"/>
                <a:ea typeface="微软雅黑" panose="020B0503020204020204" pitchFamily="34" charset="-122"/>
              </a:rPr>
              <a:t>Trigger and decode</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BD947F47-30DD-F22D-0307-6A547233BC49}"/>
              </a:ext>
            </a:extLst>
          </p:cNvPr>
          <p:cNvSpPr txBox="1"/>
          <p:nvPr/>
        </p:nvSpPr>
        <p:spPr>
          <a:xfrm>
            <a:off x="109733" y="2064622"/>
            <a:ext cx="5650365" cy="4524315"/>
          </a:xfrm>
          <a:prstGeom prst="rect">
            <a:avLst/>
          </a:prstGeom>
          <a:noFill/>
        </p:spPr>
        <p:txBody>
          <a:bodyPr wrap="square" rtlCol="0">
            <a:spAutoFit/>
          </a:bodyPr>
          <a:lstStyle>
            <a:defPPr>
              <a:defRPr lang="zh-CN"/>
            </a:defPPr>
            <a:lvl1pPr marL="285750" indent="-285750" algn="ctr">
              <a:lnSpc>
                <a:spcPct val="150000"/>
              </a:lnSpc>
              <a:buBlip>
                <a:blip r:embed="rId2"/>
              </a:buBlip>
              <a:defRPr sz="2000" kern="100">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algn="l">
              <a:lnSpc>
                <a:spcPct val="200000"/>
              </a:lnSpc>
              <a:buFont typeface="Arial" panose="020B0604020202020204" pitchFamily="34" charset="0"/>
              <a:buChar char="•"/>
              <a:defRPr/>
            </a:pPr>
            <a:r>
              <a:rPr lang="en-US" altLang="zh-CN" sz="1600" dirty="0">
                <a:solidFill>
                  <a:srgbClr val="F18101"/>
                </a:solidFill>
                <a:latin typeface="微软雅黑" panose="020B0503020204020204" pitchFamily="34" charset="-122"/>
                <a:ea typeface="微软雅黑" panose="020B0503020204020204" pitchFamily="34" charset="-122"/>
              </a:rPr>
              <a:t>Simultaneous decoding of 2 parallel buses</a:t>
            </a:r>
          </a:p>
          <a:p>
            <a:pPr algn="l">
              <a:lnSpc>
                <a:spcPct val="200000"/>
              </a:lnSpc>
              <a:buFont typeface="Arial" panose="020B0604020202020204" pitchFamily="34" charset="0"/>
              <a:buChar char="•"/>
              <a:defRPr/>
            </a:pPr>
            <a:r>
              <a:rPr lang="en-US" altLang="zh-CN" sz="1600" dirty="0">
                <a:solidFill>
                  <a:srgbClr val="F18101"/>
                </a:solidFill>
                <a:latin typeface="微软雅黑" panose="020B0503020204020204" pitchFamily="34" charset="-122"/>
                <a:ea typeface="微软雅黑" panose="020B0503020204020204" pitchFamily="34" charset="-122"/>
              </a:rPr>
              <a:t>5 bus triggers and decodes are standard </a:t>
            </a:r>
            <a:r>
              <a:rPr kumimoji="0" lang="zh-CN" altLang="en-US" sz="1600" b="0" i="0" u="none" strike="noStrike" kern="1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rPr>
              <a:t>：</a:t>
            </a:r>
            <a:r>
              <a:rPr kumimoji="0" lang="en-US" altLang="zh-CN" sz="1600" b="0" i="0" u="none" strike="noStrike" kern="1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rPr>
              <a:t> IIC</a:t>
            </a:r>
            <a:r>
              <a:rPr kumimoji="0" lang="zh-CN" altLang="zh-CN" sz="1600" b="0" i="0" u="none" strike="noStrike" kern="1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rPr>
              <a:t>、</a:t>
            </a:r>
            <a:r>
              <a:rPr kumimoji="0" lang="en-US" altLang="zh-CN" sz="1600" b="0" i="0" u="none" strike="noStrike" kern="1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rPr>
              <a:t>SPI</a:t>
            </a:r>
            <a:r>
              <a:rPr kumimoji="0" lang="zh-CN" altLang="zh-CN" sz="1600" b="0" i="0" u="none" strike="noStrike" kern="1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rPr>
              <a:t>、</a:t>
            </a:r>
            <a:r>
              <a:rPr kumimoji="0" lang="en-US" altLang="zh-CN" sz="1600" b="0" i="0" u="none" strike="noStrike" kern="1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rPr>
              <a:t>UART</a:t>
            </a:r>
            <a:r>
              <a:rPr kumimoji="0" lang="zh-CN" altLang="zh-CN" sz="1600" b="0" i="0" u="none" strike="noStrike" kern="1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rPr>
              <a:t>、</a:t>
            </a:r>
            <a:r>
              <a:rPr kumimoji="0" lang="en-US" altLang="zh-CN" sz="1600" b="0" i="0" u="none" strike="noStrike" kern="1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rPr>
              <a:t> CAN</a:t>
            </a:r>
            <a:r>
              <a:rPr kumimoji="0" lang="zh-CN" altLang="zh-CN" sz="1600" b="0" i="0" u="none" strike="noStrike" kern="1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rPr>
              <a:t>、</a:t>
            </a:r>
            <a:r>
              <a:rPr kumimoji="0" lang="en-US" altLang="zh-CN" sz="1600" b="0" i="0" u="none" strike="noStrike" kern="1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rPr>
              <a:t> LIN</a:t>
            </a:r>
          </a:p>
          <a:p>
            <a:pPr algn="l">
              <a:lnSpc>
                <a:spcPct val="200000"/>
              </a:lnSpc>
              <a:buFont typeface="Arial" panose="020B0604020202020204" pitchFamily="34" charset="0"/>
              <a:buChar char="•"/>
              <a:defRPr/>
            </a:pP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Trigger Configure can be copied from the bus.</a:t>
            </a:r>
          </a:p>
          <a:p>
            <a:pPr algn="l">
              <a:lnSpc>
                <a:spcPct val="200000"/>
              </a:lnSpc>
              <a:buFont typeface="Arial" panose="020B0604020202020204" pitchFamily="34" charset="0"/>
              <a:buChar char="•"/>
              <a:defRPr/>
            </a:pPr>
            <a:r>
              <a:rPr lang="en-US" altLang="zh-CN" sz="1600" dirty="0">
                <a:latin typeface="微软雅黑" panose="020B0503020204020204" pitchFamily="34" charset="-122"/>
                <a:ea typeface="微软雅黑" panose="020B0503020204020204" pitchFamily="34" charset="-122"/>
              </a:rPr>
              <a:t>Display</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waveform and decoding results and timestamps for each frame</a:t>
            </a:r>
          </a:p>
          <a:p>
            <a:pPr algn="l">
              <a:lnSpc>
                <a:spcPct val="200000"/>
              </a:lnSpc>
              <a:buFont typeface="Arial" panose="020B0604020202020204" pitchFamily="34" charset="0"/>
              <a:buChar char="•"/>
              <a:defRPr/>
            </a:pP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decoding results in hex, decimal, binary, or ASCII </a:t>
            </a:r>
          </a:p>
          <a:p>
            <a:pPr algn="l">
              <a:lnSpc>
                <a:spcPct val="200000"/>
              </a:lnSpc>
              <a:buFont typeface="Arial" panose="020B0604020202020204" pitchFamily="34" charset="0"/>
              <a:buChar char="•"/>
              <a:defRPr/>
            </a:pP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Widely used in embedded design, automotive electronics, and other fields</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098" y="1432841"/>
            <a:ext cx="6216461" cy="3642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4831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15F3881-7B43-1CD4-ADD3-C4E1A74C5984}"/>
              </a:ext>
            </a:extLst>
          </p:cNvPr>
          <p:cNvSpPr txBox="1"/>
          <p:nvPr/>
        </p:nvSpPr>
        <p:spPr>
          <a:xfrm>
            <a:off x="926883" y="822547"/>
            <a:ext cx="5184496" cy="646331"/>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en-US" altLang="zh-CN" sz="3600" b="1" dirty="0">
                <a:solidFill>
                  <a:schemeClr val="tx1"/>
                </a:solidFill>
                <a:latin typeface="微软雅黑" panose="020B0503020204020204" pitchFamily="34" charset="-122"/>
                <a:ea typeface="微软雅黑" panose="020B0503020204020204" pitchFamily="34" charset="-122"/>
              </a:rPr>
              <a:t>Power analysis</a:t>
            </a:r>
            <a:r>
              <a:rPr lang="zh-CN" altLang="en-US" sz="2000" b="1" dirty="0">
                <a:solidFill>
                  <a:schemeClr val="tx1"/>
                </a:solidFill>
                <a:latin typeface="微软雅黑" panose="020B0503020204020204" pitchFamily="34" charset="-122"/>
                <a:ea typeface="微软雅黑" panose="020B0503020204020204" pitchFamily="34" charset="-122"/>
              </a:rPr>
              <a:t>（</a:t>
            </a:r>
            <a:r>
              <a:rPr lang="en-US" altLang="zh-CN" sz="2000" b="1" dirty="0">
                <a:solidFill>
                  <a:schemeClr val="tx1"/>
                </a:solidFill>
                <a:latin typeface="微软雅黑" panose="020B0503020204020204" pitchFamily="34" charset="-122"/>
                <a:ea typeface="微软雅黑" panose="020B0503020204020204" pitchFamily="34" charset="-122"/>
              </a:rPr>
              <a:t>optional</a:t>
            </a:r>
            <a:r>
              <a:rPr lang="zh-CN" altLang="en-US" sz="2000" b="1" dirty="0">
                <a:solidFill>
                  <a:schemeClr val="tx1"/>
                </a:solidFill>
                <a:latin typeface="微软雅黑" panose="020B0503020204020204" pitchFamily="34" charset="-122"/>
                <a:ea typeface="微软雅黑" panose="020B0503020204020204" pitchFamily="34" charset="-122"/>
              </a:rPr>
              <a:t>）</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0F161230-18CF-65E9-246A-4D6834944815}"/>
              </a:ext>
            </a:extLst>
          </p:cNvPr>
          <p:cNvSpPr txBox="1"/>
          <p:nvPr/>
        </p:nvSpPr>
        <p:spPr>
          <a:xfrm>
            <a:off x="211362" y="1611232"/>
            <a:ext cx="5900017" cy="5078313"/>
          </a:xfrm>
          <a:prstGeom prst="rect">
            <a:avLst/>
          </a:prstGeom>
          <a:noFill/>
        </p:spPr>
        <p:txBody>
          <a:bodyPr wrap="square" rtlCol="0">
            <a:spAutoFit/>
          </a:bodyPr>
          <a:lstStyle>
            <a:defPPr>
              <a:defRPr lang="zh-CN"/>
            </a:defPPr>
            <a:lvl1pPr marL="285750" indent="-285750">
              <a:lnSpc>
                <a:spcPct val="150000"/>
              </a:lnSpc>
              <a:buBlip>
                <a:blip r:embed="rId2"/>
              </a:buBlip>
              <a:defRPr sz="2000" kern="100">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a:lnSpc>
                <a:spcPct val="200000"/>
              </a:lnSpc>
              <a:buFont typeface="Arial" panose="020B0604020202020204" pitchFamily="34" charset="0"/>
              <a:buChar char="•"/>
              <a:defRPr/>
            </a:pPr>
            <a:r>
              <a:rPr lang="en-US" altLang="zh-CN" sz="1800" dirty="0">
                <a:latin typeface="Arial" panose="020B0604020202020204" pitchFamily="34" charset="0"/>
                <a:ea typeface="微软雅黑" panose="020B0503020204020204" pitchFamily="34" charset="-122"/>
                <a:cs typeface="Arial" panose="020B0604020202020204" pitchFamily="34" charset="0"/>
              </a:rPr>
              <a:t>Line power harmonic analysis</a:t>
            </a:r>
          </a:p>
          <a:p>
            <a:pPr>
              <a:lnSpc>
                <a:spcPct val="200000"/>
              </a:lnSpc>
              <a:buFont typeface="Arial" panose="020B0604020202020204" pitchFamily="34" charset="0"/>
              <a:buChar char="•"/>
              <a:defRPr/>
            </a:pPr>
            <a:r>
              <a:rPr lang="en-US" altLang="zh-CN" sz="1800" dirty="0">
                <a:latin typeface="Arial" panose="020B0604020202020204" pitchFamily="34" charset="0"/>
                <a:ea typeface="微软雅黑" panose="020B0503020204020204" pitchFamily="34" charset="-122"/>
                <a:cs typeface="Arial" panose="020B0604020202020204" pitchFamily="34" charset="0"/>
              </a:rPr>
              <a:t>Switching power device parameter measurement </a:t>
            </a:r>
          </a:p>
          <a:p>
            <a:pPr>
              <a:lnSpc>
                <a:spcPct val="200000"/>
              </a:lnSpc>
              <a:buFont typeface="Arial" panose="020B0604020202020204" pitchFamily="34" charset="0"/>
              <a:buChar char="•"/>
              <a:defRPr/>
            </a:pPr>
            <a:r>
              <a:rPr lang="en-US" altLang="zh-CN" sz="1800" dirty="0">
                <a:latin typeface="Arial" panose="020B0604020202020204" pitchFamily="34" charset="0"/>
                <a:ea typeface="微软雅黑" panose="020B0503020204020204" pitchFamily="34" charset="-122"/>
                <a:cs typeface="Arial" panose="020B0604020202020204" pitchFamily="34" charset="0"/>
              </a:rPr>
              <a:t>Characterization of power control loop modulation</a:t>
            </a:r>
          </a:p>
          <a:p>
            <a:pPr>
              <a:lnSpc>
                <a:spcPct val="200000"/>
              </a:lnSpc>
              <a:buFont typeface="Arial" panose="020B0604020202020204" pitchFamily="34" charset="0"/>
              <a:buChar char="•"/>
              <a:defRPr/>
            </a:pPr>
            <a:r>
              <a:rPr lang="en-US" altLang="zh-CN" sz="1800" dirty="0">
                <a:latin typeface="Arial" panose="020B0604020202020204" pitchFamily="34" charset="0"/>
                <a:ea typeface="微软雅黑" panose="020B0503020204020204" pitchFamily="34" charset="-122"/>
                <a:cs typeface="Arial" panose="020B0604020202020204" pitchFamily="34" charset="0"/>
              </a:rPr>
              <a:t>With </a:t>
            </a:r>
            <a:r>
              <a:rPr lang="en-US" altLang="zh-CN" sz="1800" dirty="0" err="1">
                <a:latin typeface="Arial" panose="020B0604020202020204" pitchFamily="34" charset="0"/>
                <a:ea typeface="微软雅黑" panose="020B0503020204020204" pitchFamily="34" charset="-122"/>
                <a:cs typeface="Arial" panose="020B0604020202020204" pitchFamily="34" charset="0"/>
              </a:rPr>
              <a:t>Siglent's</a:t>
            </a:r>
            <a:r>
              <a:rPr lang="en-US" altLang="zh-CN" sz="1800" dirty="0">
                <a:latin typeface="Arial" panose="020B0604020202020204" pitchFamily="34" charset="0"/>
                <a:ea typeface="微软雅黑" panose="020B0503020204020204" pitchFamily="34" charset="-122"/>
                <a:cs typeface="Arial" panose="020B0604020202020204" pitchFamily="34" charset="0"/>
              </a:rPr>
              <a:t> voltage probes (e.g. DPB5000 series) and current probes (CP6000 series), you can quickly and accurately analyze 12 parameters, such as power quality, current harmonics, inrush current, transient response, and MSO tube safe operating area (SOA), etc.</a:t>
            </a:r>
            <a:endParaRPr lang="zh-CN" altLang="en-US" sz="1800" dirty="0">
              <a:latin typeface="Arial" panose="020B0604020202020204" pitchFamily="34" charset="0"/>
              <a:ea typeface="微软雅黑" panose="020B0503020204020204" pitchFamily="34" charset="-122"/>
              <a:cs typeface="Arial" panose="020B0604020202020204" pitchFamily="34" charset="0"/>
            </a:endParaRPr>
          </a:p>
        </p:txBody>
      </p:sp>
      <p:pic>
        <p:nvPicPr>
          <p:cNvPr id="10" name="图片 9">
            <a:extLst>
              <a:ext uri="{FF2B5EF4-FFF2-40B4-BE49-F238E27FC236}">
                <a16:creationId xmlns:a16="http://schemas.microsoft.com/office/drawing/2014/main" id="{28EFAA94-0C76-A28D-96B3-FFCABEF44AD9}"/>
              </a:ext>
            </a:extLst>
          </p:cNvPr>
          <p:cNvPicPr>
            <a:picLocks noChangeAspect="1"/>
          </p:cNvPicPr>
          <p:nvPr/>
        </p:nvPicPr>
        <p:blipFill>
          <a:blip r:embed="rId3"/>
          <a:stretch>
            <a:fillRect/>
          </a:stretch>
        </p:blipFill>
        <p:spPr>
          <a:xfrm>
            <a:off x="5531481" y="822547"/>
            <a:ext cx="7313125" cy="5798457"/>
          </a:xfrm>
          <a:prstGeom prst="rect">
            <a:avLst/>
          </a:prstGeom>
        </p:spPr>
      </p:pic>
    </p:spTree>
    <p:extLst>
      <p:ext uri="{BB962C8B-B14F-4D97-AF65-F5344CB8AC3E}">
        <p14:creationId xmlns:p14="http://schemas.microsoft.com/office/powerpoint/2010/main" val="405962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C2D3E47-5D46-28E3-6BE2-B45249FA3CDA}"/>
              </a:ext>
            </a:extLst>
          </p:cNvPr>
          <p:cNvSpPr txBox="1"/>
          <p:nvPr/>
        </p:nvSpPr>
        <p:spPr>
          <a:xfrm>
            <a:off x="8562821" y="963206"/>
            <a:ext cx="2454518" cy="646331"/>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a:defRPr/>
            </a:pPr>
            <a:r>
              <a:rPr lang="en-US" altLang="zh-CN" sz="3600" b="1" dirty="0">
                <a:solidFill>
                  <a:schemeClr val="tx1"/>
                </a:solidFill>
                <a:latin typeface="微软雅黑" panose="020B0503020204020204" pitchFamily="34" charset="-122"/>
                <a:ea typeface="微软雅黑" panose="020B0503020204020204" pitchFamily="34" charset="-122"/>
              </a:rPr>
              <a:t>Bode plot</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BA6D41C2-6EC0-2CC9-14B2-8424FF704FFA}"/>
              </a:ext>
            </a:extLst>
          </p:cNvPr>
          <p:cNvSpPr txBox="1"/>
          <p:nvPr/>
        </p:nvSpPr>
        <p:spPr>
          <a:xfrm>
            <a:off x="7333731" y="1748210"/>
            <a:ext cx="4912698" cy="3332772"/>
          </a:xfrm>
          <a:prstGeom prst="rect">
            <a:avLst/>
          </a:prstGeom>
          <a:noFill/>
        </p:spPr>
        <p:txBody>
          <a:bodyPr wrap="square" rtlCol="0">
            <a:spAutoFit/>
          </a:bodyPr>
          <a:lstStyle>
            <a:defPPr>
              <a:defRPr lang="zh-CN"/>
            </a:defPPr>
            <a:lvl1pPr marL="285750" indent="-285750">
              <a:lnSpc>
                <a:spcPct val="150000"/>
              </a:lnSpc>
              <a:buBlip>
                <a:blip r:embed="rId2"/>
              </a:buBlip>
              <a:defRPr sz="2000" kern="100">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a:lnSpc>
                <a:spcPct val="200000"/>
              </a:lnSpc>
              <a:buFont typeface="Arial" panose="020B0604020202020204" pitchFamily="34" charset="0"/>
              <a:buChar char="•"/>
              <a:defRPr/>
            </a:pPr>
            <a:r>
              <a:rPr lang="en-US" altLang="zh-CN" sz="1800" dirty="0">
                <a:latin typeface="微软雅黑" panose="020B0503020204020204" pitchFamily="34" charset="-122"/>
                <a:ea typeface="微软雅黑" panose="020B0503020204020204" pitchFamily="34" charset="-122"/>
              </a:rPr>
              <a:t>Power loop response analysis</a:t>
            </a:r>
          </a:p>
          <a:p>
            <a:pPr>
              <a:lnSpc>
                <a:spcPct val="200000"/>
              </a:lnSpc>
              <a:buFont typeface="Arial" panose="020B0604020202020204" pitchFamily="34" charset="0"/>
              <a:buChar char="•"/>
              <a:defRPr/>
            </a:pPr>
            <a:r>
              <a:rPr lang="en-US" altLang="zh-CN" sz="1800" dirty="0">
                <a:latin typeface="微软雅黑" panose="020B0503020204020204" pitchFamily="34" charset="-122"/>
                <a:ea typeface="微软雅黑" panose="020B0503020204020204" pitchFamily="34" charset="-122"/>
              </a:rPr>
              <a:t>Amplitude-frequency characteristics and phase-frequency characteristics</a:t>
            </a:r>
          </a:p>
          <a:p>
            <a:pPr>
              <a:lnSpc>
                <a:spcPct val="200000"/>
              </a:lnSpc>
              <a:buFont typeface="Arial" panose="020B0604020202020204" pitchFamily="34" charset="0"/>
              <a:buChar char="•"/>
              <a:defRPr/>
            </a:pPr>
            <a:r>
              <a:rPr kumimoji="0" lang="en-US" altLang="zh-CN" sz="1800" b="0" i="0" u="none" strike="noStrike" kern="100" cap="none" spc="0" normalizeH="0" baseline="0" noProof="0" dirty="0">
                <a:ln>
                  <a:noFill/>
                </a:ln>
                <a:effectLst/>
                <a:uLnTx/>
                <a:uFillTx/>
                <a:latin typeface="微软雅黑" panose="020B0503020204020204" pitchFamily="34" charset="-122"/>
                <a:ea typeface="微软雅黑" panose="020B0503020204020204" pitchFamily="34" charset="-122"/>
              </a:rPr>
              <a:t>Measurement</a:t>
            </a:r>
            <a:r>
              <a:rPr kumimoji="0" lang="en-US" altLang="zh-CN" sz="1800" b="0" i="0" u="none" strike="noStrike" kern="100" cap="none" spc="0" normalizeH="0" noProof="0" dirty="0">
                <a:ln>
                  <a:noFill/>
                </a:ln>
                <a:effectLst/>
                <a:uLnTx/>
                <a:uFillTx/>
                <a:latin typeface="微软雅黑" panose="020B0503020204020204" pitchFamily="34" charset="-122"/>
                <a:ea typeface="微软雅黑" panose="020B0503020204020204" pitchFamily="34" charset="-122"/>
              </a:rPr>
              <a:t> types </a:t>
            </a:r>
            <a:r>
              <a:rPr lang="en-US" altLang="zh-CN" sz="1800" dirty="0">
                <a:latin typeface="微软雅黑" panose="020B0503020204020204" pitchFamily="34" charset="-122"/>
                <a:ea typeface="微软雅黑" panose="020B0503020204020204" pitchFamily="34" charset="-122"/>
              </a:rPr>
              <a:t>: Upper cutoff frequency, Lower cutoff frequency, Bandwidth, Gain margin, Phase margin</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721" y="1286372"/>
            <a:ext cx="6619916" cy="3878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64984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3B590AD-663B-AEA2-08D8-75FF43E763A7}"/>
              </a:ext>
            </a:extLst>
          </p:cNvPr>
          <p:cNvSpPr txBox="1"/>
          <p:nvPr/>
        </p:nvSpPr>
        <p:spPr>
          <a:xfrm>
            <a:off x="246544" y="658052"/>
            <a:ext cx="5487400" cy="646331"/>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en-US" altLang="zh-CN" sz="3600" b="1" dirty="0">
                <a:solidFill>
                  <a:schemeClr val="tx1"/>
                </a:solidFill>
                <a:latin typeface="微软雅黑" panose="020B0503020204020204" pitchFamily="34" charset="-122"/>
                <a:ea typeface="微软雅黑" panose="020B0503020204020204" pitchFamily="34" charset="-122"/>
              </a:rPr>
              <a:t>Digital channels</a:t>
            </a:r>
            <a:r>
              <a:rPr lang="zh-CN" altLang="en-US" sz="2000" b="1" dirty="0">
                <a:solidFill>
                  <a:schemeClr val="tx1"/>
                </a:solidFill>
                <a:latin typeface="微软雅黑" panose="020B0503020204020204" pitchFamily="34" charset="-122"/>
                <a:ea typeface="微软雅黑" panose="020B0503020204020204" pitchFamily="34" charset="-122"/>
              </a:rPr>
              <a:t>（</a:t>
            </a:r>
            <a:r>
              <a:rPr lang="en-US" altLang="zh-CN" sz="2000" b="1" dirty="0">
                <a:solidFill>
                  <a:schemeClr val="tx1"/>
                </a:solidFill>
                <a:latin typeface="微软雅黑" panose="020B0503020204020204" pitchFamily="34" charset="-122"/>
                <a:ea typeface="微软雅黑" panose="020B0503020204020204" pitchFamily="34" charset="-122"/>
              </a:rPr>
              <a:t>optional</a:t>
            </a:r>
            <a:r>
              <a:rPr lang="zh-CN" altLang="en-US" sz="2000" b="1" dirty="0">
                <a:solidFill>
                  <a:schemeClr val="tx1"/>
                </a:solidFill>
                <a:latin typeface="微软雅黑" panose="020B0503020204020204" pitchFamily="34" charset="-122"/>
                <a:ea typeface="微软雅黑" panose="020B0503020204020204" pitchFamily="34" charset="-122"/>
              </a:rPr>
              <a:t>）</a:t>
            </a:r>
          </a:p>
        </p:txBody>
      </p:sp>
      <p:sp>
        <p:nvSpPr>
          <p:cNvPr id="4" name="文本框 3">
            <a:extLst>
              <a:ext uri="{FF2B5EF4-FFF2-40B4-BE49-F238E27FC236}">
                <a16:creationId xmlns:a16="http://schemas.microsoft.com/office/drawing/2014/main" id="{046431CE-A9E8-6010-131B-F853263BD06B}"/>
              </a:ext>
            </a:extLst>
          </p:cNvPr>
          <p:cNvSpPr txBox="1"/>
          <p:nvPr/>
        </p:nvSpPr>
        <p:spPr>
          <a:xfrm>
            <a:off x="246544" y="1304383"/>
            <a:ext cx="4686023" cy="5078313"/>
          </a:xfrm>
          <a:prstGeom prst="rect">
            <a:avLst/>
          </a:prstGeom>
          <a:noFill/>
        </p:spPr>
        <p:txBody>
          <a:bodyPr wrap="square" rtlCol="0">
            <a:spAutoFit/>
          </a:bodyPr>
          <a:lstStyle>
            <a:defPPr>
              <a:defRPr lang="zh-CN"/>
            </a:defPPr>
            <a:lvl1pPr marL="285750" indent="-285750">
              <a:lnSpc>
                <a:spcPct val="150000"/>
              </a:lnSpc>
              <a:buBlip>
                <a:blip r:embed="rId2"/>
              </a:buBlip>
              <a:defRPr sz="2000" kern="100">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a:lnSpc>
                <a:spcPct val="200000"/>
              </a:lnSpc>
              <a:buFont typeface="Arial" panose="020B0604020202020204" pitchFamily="34" charset="0"/>
              <a:buChar char="•"/>
              <a:defRPr/>
            </a:pPr>
            <a:r>
              <a:rPr lang="en-US" altLang="zh-CN" sz="1800" dirty="0">
                <a:latin typeface="Arial" panose="020B0604020202020204" pitchFamily="34" charset="0"/>
                <a:ea typeface="微软雅黑" panose="020B0503020204020204" pitchFamily="34" charset="-122"/>
                <a:cs typeface="Arial" panose="020B0604020202020204" pitchFamily="34" charset="0"/>
              </a:rPr>
              <a:t>mixed-signal acquisition and analysis functions</a:t>
            </a:r>
          </a:p>
          <a:p>
            <a:pPr>
              <a:lnSpc>
                <a:spcPct val="200000"/>
              </a:lnSpc>
              <a:buFont typeface="Arial" panose="020B0604020202020204" pitchFamily="34" charset="0"/>
              <a:buChar char="•"/>
              <a:defRPr/>
            </a:pPr>
            <a:r>
              <a:rPr lang="en-US" altLang="zh-CN" sz="1800" dirty="0">
                <a:latin typeface="Arial" panose="020B0604020202020204" pitchFamily="34" charset="0"/>
                <a:ea typeface="微软雅黑" panose="020B0503020204020204" pitchFamily="34" charset="-122"/>
                <a:cs typeface="Arial" panose="020B0604020202020204" pitchFamily="34" charset="0"/>
              </a:rPr>
              <a:t>Simultaneous acquisition of two different digital logic level signals</a:t>
            </a:r>
          </a:p>
          <a:p>
            <a:pPr>
              <a:lnSpc>
                <a:spcPct val="200000"/>
              </a:lnSpc>
              <a:buFont typeface="Arial" panose="020B0604020202020204" pitchFamily="34" charset="0"/>
              <a:buChar char="•"/>
              <a:defRPr/>
            </a:pPr>
            <a:r>
              <a:rPr lang="en-US" altLang="zh-CN" sz="1800" dirty="0">
                <a:latin typeface="Arial" panose="020B0604020202020204" pitchFamily="34" charset="0"/>
                <a:ea typeface="微软雅黑" panose="020B0503020204020204" pitchFamily="34" charset="-122"/>
                <a:cs typeface="Arial" panose="020B0604020202020204" pitchFamily="34" charset="0"/>
              </a:rPr>
              <a:t>Add 16 digital channels to your instrument with the 16 logic analyzer probes</a:t>
            </a:r>
          </a:p>
          <a:p>
            <a:pPr>
              <a:lnSpc>
                <a:spcPct val="200000"/>
              </a:lnSpc>
              <a:buFont typeface="Arial" panose="020B0604020202020204" pitchFamily="34" charset="0"/>
              <a:buChar char="•"/>
              <a:defRPr/>
            </a:pPr>
            <a:r>
              <a:rPr lang="en-US" altLang="zh-CN" sz="1800" dirty="0">
                <a:latin typeface="Arial" panose="020B0604020202020204" pitchFamily="34" charset="0"/>
                <a:ea typeface="微软雅黑" panose="020B0503020204020204" pitchFamily="34" charset="-122"/>
                <a:cs typeface="Arial" panose="020B0604020202020204" pitchFamily="34" charset="0"/>
              </a:rPr>
              <a:t>Solutions to Analog-Digital Mixed-Signal Design and Analysis Problems</a:t>
            </a:r>
          </a:p>
        </p:txBody>
      </p:sp>
      <p:pic>
        <p:nvPicPr>
          <p:cNvPr id="3" name="图片 2">
            <a:extLst>
              <a:ext uri="{FF2B5EF4-FFF2-40B4-BE49-F238E27FC236}">
                <a16:creationId xmlns:a16="http://schemas.microsoft.com/office/drawing/2014/main" id="{FC7DFEF2-14DC-6F81-F991-D0A92C2F77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8635175" y="3417045"/>
            <a:ext cx="2751965" cy="3604953"/>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3944" y="981217"/>
            <a:ext cx="4579282" cy="268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73515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C1E80B45-39BC-A3A2-E5F0-B2CA98FB9E51}"/>
              </a:ext>
            </a:extLst>
          </p:cNvPr>
          <p:cNvGraphicFramePr>
            <a:graphicFrameLocks noGrp="1"/>
          </p:cNvGraphicFramePr>
          <p:nvPr>
            <p:extLst>
              <p:ext uri="{D42A27DB-BD31-4B8C-83A1-F6EECF244321}">
                <p14:modId xmlns:p14="http://schemas.microsoft.com/office/powerpoint/2010/main" val="426686634"/>
              </p:ext>
            </p:extLst>
          </p:nvPr>
        </p:nvGraphicFramePr>
        <p:xfrm>
          <a:off x="220330" y="1318184"/>
          <a:ext cx="7527635" cy="5019040"/>
        </p:xfrm>
        <a:graphic>
          <a:graphicData uri="http://schemas.openxmlformats.org/drawingml/2006/table">
            <a:tbl>
              <a:tblPr firstRow="1" bandRow="1">
                <a:tableStyleId>{7E9639D4-E3E2-4D34-9284-5A2195B3D0D7}</a:tableStyleId>
              </a:tblPr>
              <a:tblGrid>
                <a:gridCol w="2138258">
                  <a:extLst>
                    <a:ext uri="{9D8B030D-6E8A-4147-A177-3AD203B41FA5}">
                      <a16:colId xmlns:a16="http://schemas.microsoft.com/office/drawing/2014/main" val="2456602665"/>
                    </a:ext>
                  </a:extLst>
                </a:gridCol>
                <a:gridCol w="5389377">
                  <a:extLst>
                    <a:ext uri="{9D8B030D-6E8A-4147-A177-3AD203B41FA5}">
                      <a16:colId xmlns:a16="http://schemas.microsoft.com/office/drawing/2014/main" val="432015891"/>
                    </a:ext>
                  </a:extLst>
                </a:gridCol>
              </a:tblGrid>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1" kern="100" dirty="0">
                          <a:solidFill>
                            <a:schemeClr val="bg1"/>
                          </a:solidFill>
                          <a:effectLst/>
                        </a:rPr>
                        <a:t>USB Arbitrary Waveform Generator SAG1021I </a:t>
                      </a:r>
                      <a:endParaRPr lang="zh-CN" altLang="en-US" sz="2000" b="1"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USB</a:t>
                      </a:r>
                      <a:r>
                        <a:rPr lang="zh-CN" altLang="en-US" sz="1800" b="0"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任意波形发生器</a:t>
                      </a:r>
                      <a:r>
                        <a:rPr lang="en-US" altLang="zh-CN" sz="1800" b="0"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rPr>
                        <a:t>SAG1021I </a:t>
                      </a:r>
                      <a:endParaRPr lang="zh-CN" altLang="en-US" sz="1800" b="0" kern="100" dirty="0">
                        <a:solidFill>
                          <a:schemeClr val="bg1"/>
                        </a:solidFill>
                        <a:effectLst/>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3064813902"/>
                  </a:ext>
                </a:extLst>
              </a:tr>
              <a:tr h="370840">
                <a:tc>
                  <a:txBody>
                    <a:bodyPr/>
                    <a:lstStyle/>
                    <a:p>
                      <a:pPr algn="just"/>
                      <a:r>
                        <a:rPr lang="en-US" altLang="zh-CN"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Output</a:t>
                      </a:r>
                      <a:r>
                        <a:rPr lang="en-US" altLang="zh-CN" sz="1500" b="0" kern="100" baseline="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 channel</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just"/>
                      <a:r>
                        <a:rPr 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1</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extLst>
                  <a:ext uri="{0D108BD9-81ED-4DB2-BD59-A6C34878D82A}">
                    <a16:rowId xmlns:a16="http://schemas.microsoft.com/office/drawing/2014/main" val="1717579526"/>
                  </a:ext>
                </a:extLst>
              </a:tr>
              <a:tr h="370840">
                <a:tc>
                  <a:txBody>
                    <a:bodyPr/>
                    <a:lstStyle/>
                    <a:p>
                      <a:pPr algn="just"/>
                      <a:r>
                        <a:rPr lang="en-US" altLang="zh-CN"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Max. output frequency</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just"/>
                      <a:r>
                        <a:rPr 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25 MHz</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extLst>
                  <a:ext uri="{0D108BD9-81ED-4DB2-BD59-A6C34878D82A}">
                    <a16:rowId xmlns:a16="http://schemas.microsoft.com/office/drawing/2014/main" val="1925457035"/>
                  </a:ext>
                </a:extLst>
              </a:tr>
              <a:tr h="370840">
                <a:tc>
                  <a:txBody>
                    <a:bodyPr/>
                    <a:lstStyle/>
                    <a:p>
                      <a:pPr algn="just"/>
                      <a:r>
                        <a:rPr lang="en-US" altLang="zh-CN"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Sample rate</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just"/>
                      <a:r>
                        <a:rPr 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125 MSa/s</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extLst>
                  <a:ext uri="{0D108BD9-81ED-4DB2-BD59-A6C34878D82A}">
                    <a16:rowId xmlns:a16="http://schemas.microsoft.com/office/drawing/2014/main" val="366781916"/>
                  </a:ext>
                </a:extLst>
              </a:tr>
              <a:tr h="370840">
                <a:tc>
                  <a:txBody>
                    <a:bodyPr/>
                    <a:lstStyle/>
                    <a:p>
                      <a:pPr algn="just"/>
                      <a:r>
                        <a:rPr lang="en-US" altLang="zh-CN"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Frequency</a:t>
                      </a:r>
                      <a:r>
                        <a:rPr lang="en-US" altLang="zh-CN" sz="1500" b="0" kern="100" baseline="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 resolution</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just"/>
                      <a:r>
                        <a:rPr 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1 </a:t>
                      </a:r>
                      <a:r>
                        <a:rPr lang="en-US" altLang="zh-CN" sz="1500" b="0" kern="100" dirty="0" err="1">
                          <a:solidFill>
                            <a:schemeClr val="dk1"/>
                          </a:solidFill>
                          <a:effectLst/>
                          <a:latin typeface="Arial" panose="020B0604020202020204" pitchFamily="34" charset="0"/>
                          <a:ea typeface="微软雅黑" panose="020B0503020204020204" pitchFamily="34" charset="-122"/>
                          <a:cs typeface="Arial" panose="020B0604020202020204" pitchFamily="34" charset="0"/>
                        </a:rPr>
                        <a:t>μ</a:t>
                      </a:r>
                      <a:r>
                        <a:rPr lang="en-US" sz="1500" b="0" kern="100" dirty="0" err="1">
                          <a:solidFill>
                            <a:schemeClr val="dk1"/>
                          </a:solidFill>
                          <a:effectLst/>
                          <a:latin typeface="Arial" panose="020B0604020202020204" pitchFamily="34" charset="0"/>
                          <a:ea typeface="微软雅黑" panose="020B0503020204020204" pitchFamily="34" charset="-122"/>
                          <a:cs typeface="Arial" panose="020B0604020202020204" pitchFamily="34" charset="0"/>
                        </a:rPr>
                        <a:t>Hz</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extLst>
                  <a:ext uri="{0D108BD9-81ED-4DB2-BD59-A6C34878D82A}">
                    <a16:rowId xmlns:a16="http://schemas.microsoft.com/office/drawing/2014/main" val="2312286808"/>
                  </a:ext>
                </a:extLst>
              </a:tr>
              <a:tr h="370840">
                <a:tc>
                  <a:txBody>
                    <a:bodyPr/>
                    <a:lstStyle/>
                    <a:p>
                      <a:pPr algn="just"/>
                      <a:r>
                        <a:rPr lang="en-US" altLang="zh-CN"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Frequency accuracy</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just"/>
                      <a:r>
                        <a:rPr lang="en-US" altLang="zh-CN"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a:t>
                      </a:r>
                      <a:r>
                        <a:rPr 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50 ppm</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extLst>
                  <a:ext uri="{0D108BD9-81ED-4DB2-BD59-A6C34878D82A}">
                    <a16:rowId xmlns:a16="http://schemas.microsoft.com/office/drawing/2014/main" val="400813138"/>
                  </a:ext>
                </a:extLst>
              </a:tr>
              <a:tr h="370840">
                <a:tc>
                  <a:txBody>
                    <a:bodyPr/>
                    <a:lstStyle/>
                    <a:p>
                      <a:pPr algn="just"/>
                      <a:r>
                        <a:rPr lang="en-US" altLang="zh-CN"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Vertical resolution</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just"/>
                      <a:r>
                        <a:rPr 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14-bit</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extLst>
                  <a:ext uri="{0D108BD9-81ED-4DB2-BD59-A6C34878D82A}">
                    <a16:rowId xmlns:a16="http://schemas.microsoft.com/office/drawing/2014/main" val="3810318791"/>
                  </a:ext>
                </a:extLst>
              </a:tr>
              <a:tr h="370840">
                <a:tc>
                  <a:txBody>
                    <a:bodyPr/>
                    <a:lstStyle/>
                    <a:p>
                      <a:pPr algn="just"/>
                      <a:r>
                        <a:rPr lang="en-US" altLang="zh-CN"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Amplitude</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just"/>
                      <a:r>
                        <a:rPr 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-1.5 V </a:t>
                      </a:r>
                      <a:r>
                        <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a:t>
                      </a:r>
                      <a:r>
                        <a:rPr 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 +1.5 V ( 50 </a:t>
                      </a:r>
                      <a:r>
                        <a:rPr lang="en-US" altLang="zh-CN"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Ω</a:t>
                      </a:r>
                      <a:r>
                        <a:rPr 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p>
                      <a:pPr algn="just"/>
                      <a:r>
                        <a:rPr 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-3 V </a:t>
                      </a:r>
                      <a:r>
                        <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a:t>
                      </a:r>
                      <a:r>
                        <a:rPr 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 +3 V ( </a:t>
                      </a:r>
                      <a:r>
                        <a:rPr lang="en-US" altLang="zh-CN" sz="1500" b="0" kern="100" dirty="0" err="1">
                          <a:solidFill>
                            <a:schemeClr val="dk1"/>
                          </a:solidFill>
                          <a:effectLst/>
                          <a:latin typeface="Arial" panose="020B0604020202020204" pitchFamily="34" charset="0"/>
                          <a:ea typeface="微软雅黑" panose="020B0503020204020204" pitchFamily="34" charset="-122"/>
                          <a:cs typeface="Arial" panose="020B0604020202020204" pitchFamily="34" charset="0"/>
                        </a:rPr>
                        <a:t>HiZ</a:t>
                      </a:r>
                      <a:r>
                        <a:rPr 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extLst>
                  <a:ext uri="{0D108BD9-81ED-4DB2-BD59-A6C34878D82A}">
                    <a16:rowId xmlns:a16="http://schemas.microsoft.com/office/drawing/2014/main" val="3359114015"/>
                  </a:ext>
                </a:extLst>
              </a:tr>
              <a:tr h="370840">
                <a:tc>
                  <a:txBody>
                    <a:bodyPr/>
                    <a:lstStyle/>
                    <a:p>
                      <a:pPr algn="just"/>
                      <a:r>
                        <a:rPr lang="en-US" altLang="zh-CN"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Waveform</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just"/>
                      <a:r>
                        <a:rPr lang="en-US" altLang="zh-CN"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Sine,</a:t>
                      </a:r>
                      <a:r>
                        <a:rPr lang="en-US" altLang="zh-CN" sz="1500" b="0" kern="100" baseline="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 Square, Pulse, Ramp, Gaussian Noise. 45 built-in arbitrary waveforms (include DC)</a:t>
                      </a:r>
                      <a:endParaRPr lang="zh-CN" altLang="en-US" sz="1500" b="0" kern="100" baseline="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extLst>
                  <a:ext uri="{0D108BD9-81ED-4DB2-BD59-A6C34878D82A}">
                    <a16:rowId xmlns:a16="http://schemas.microsoft.com/office/drawing/2014/main" val="256678661"/>
                  </a:ext>
                </a:extLst>
              </a:tr>
              <a:tr h="370840">
                <a:tc>
                  <a:txBody>
                    <a:bodyPr/>
                    <a:lstStyle/>
                    <a:p>
                      <a:pPr algn="just"/>
                      <a:r>
                        <a:rPr lang="en-US" altLang="zh-CN"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Output impedance</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just"/>
                      <a:r>
                        <a:rPr 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50 </a:t>
                      </a:r>
                      <a:r>
                        <a:rPr lang="en-US" altLang="zh-CN"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Ω±</a:t>
                      </a:r>
                      <a:r>
                        <a:rPr 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2%</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extLst>
                  <a:ext uri="{0D108BD9-81ED-4DB2-BD59-A6C34878D82A}">
                    <a16:rowId xmlns:a16="http://schemas.microsoft.com/office/drawing/2014/main" val="2842152507"/>
                  </a:ext>
                </a:extLst>
              </a:tr>
              <a:tr h="370840">
                <a:tc>
                  <a:txBody>
                    <a:bodyPr/>
                    <a:lstStyle/>
                    <a:p>
                      <a:pPr algn="just"/>
                      <a:r>
                        <a:rPr lang="en-US" altLang="zh-CN"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Protection</a:t>
                      </a:r>
                      <a:r>
                        <a:rPr lang="en-US" altLang="zh-CN" sz="1500" b="0" kern="100" baseline="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 </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just"/>
                      <a:r>
                        <a:rPr lang="en-US" altLang="zh-CN"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Over</a:t>
                      </a:r>
                      <a:r>
                        <a:rPr lang="en-US" altLang="zh-CN" sz="1500" b="0" kern="100" baseline="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-voltage protection, over-current protection</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extLst>
                  <a:ext uri="{0D108BD9-81ED-4DB2-BD59-A6C34878D82A}">
                    <a16:rowId xmlns:a16="http://schemas.microsoft.com/office/drawing/2014/main" val="3969167626"/>
                  </a:ext>
                </a:extLst>
              </a:tr>
              <a:tr h="370840">
                <a:tc>
                  <a:txBody>
                    <a:bodyPr/>
                    <a:lstStyle/>
                    <a:p>
                      <a:pPr algn="just"/>
                      <a:r>
                        <a:rPr lang="en-US" altLang="zh-CN"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Host computer</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500" b="0" u="none" strike="noStrike" kern="1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EasyWave</a:t>
                      </a:r>
                      <a:r>
                        <a:rPr kumimoji="0" lang="en-US" altLang="zh-CN" sz="1500" b="0" u="none" strike="noStrike" kern="1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edit arbitrary waveforms</a:t>
                      </a:r>
                      <a:endParaRPr kumimoji="0" lang="en-US" altLang="zh-CN" sz="1500" b="0" i="0" u="none" strike="noStrike" kern="1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extLst>
                  <a:ext uri="{0D108BD9-81ED-4DB2-BD59-A6C34878D82A}">
                    <a16:rowId xmlns:a16="http://schemas.microsoft.com/office/drawing/2014/main" val="2269895324"/>
                  </a:ext>
                </a:extLst>
              </a:tr>
              <a:tr h="370840">
                <a:tc>
                  <a:txBody>
                    <a:bodyPr/>
                    <a:lstStyle/>
                    <a:p>
                      <a:pPr algn="just"/>
                      <a:r>
                        <a:rPr kumimoji="0" lang="en-US" altLang="zh-CN" sz="1500" b="0" u="none" strike="noStrike" kern="1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Power Loop Analysis</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just"/>
                      <a:r>
                        <a:rPr lang="en-US" altLang="zh-CN"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rPr>
                        <a:t>Support and no external isolation transformer required</a:t>
                      </a:r>
                      <a:endParaRPr lang="zh-CN" altLang="en-US" sz="1500" b="0" kern="100" dirty="0">
                        <a:solidFill>
                          <a:schemeClr val="dk1"/>
                        </a:solidFill>
                        <a:effectLst/>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extLst>
                  <a:ext uri="{0D108BD9-81ED-4DB2-BD59-A6C34878D82A}">
                    <a16:rowId xmlns:a16="http://schemas.microsoft.com/office/drawing/2014/main" val="2128656373"/>
                  </a:ext>
                </a:extLst>
              </a:tr>
            </a:tbl>
          </a:graphicData>
        </a:graphic>
      </p:graphicFrame>
      <p:sp>
        <p:nvSpPr>
          <p:cNvPr id="3" name="文本框 2">
            <a:extLst>
              <a:ext uri="{FF2B5EF4-FFF2-40B4-BE49-F238E27FC236}">
                <a16:creationId xmlns:a16="http://schemas.microsoft.com/office/drawing/2014/main" id="{C0241621-1416-8F97-4EF1-05E9A65EE91F}"/>
              </a:ext>
            </a:extLst>
          </p:cNvPr>
          <p:cNvSpPr txBox="1"/>
          <p:nvPr/>
        </p:nvSpPr>
        <p:spPr>
          <a:xfrm>
            <a:off x="143636" y="369300"/>
            <a:ext cx="6034024" cy="584775"/>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pPr>
              <a:defRPr/>
            </a:pPr>
            <a:r>
              <a:rPr lang="en-US" altLang="zh-CN" sz="3200" dirty="0"/>
              <a:t>Waveform Generator </a:t>
            </a:r>
            <a:r>
              <a:rPr lang="zh-CN" altLang="en-US" sz="2000" b="1" dirty="0">
                <a:solidFill>
                  <a:schemeClr val="tx1"/>
                </a:solidFill>
                <a:latin typeface="微软雅黑" panose="020B0503020204020204" pitchFamily="34" charset="-122"/>
                <a:ea typeface="微软雅黑" panose="020B0503020204020204" pitchFamily="34" charset="-122"/>
              </a:rPr>
              <a:t>（</a:t>
            </a:r>
            <a:r>
              <a:rPr lang="en-US" altLang="zh-CN" sz="2000" b="1" dirty="0">
                <a:solidFill>
                  <a:schemeClr val="tx1"/>
                </a:solidFill>
                <a:latin typeface="微软雅黑" panose="020B0503020204020204" pitchFamily="34" charset="-122"/>
                <a:ea typeface="微软雅黑" panose="020B0503020204020204" pitchFamily="34" charset="-122"/>
              </a:rPr>
              <a:t>optional</a:t>
            </a:r>
            <a:r>
              <a:rPr lang="zh-CN" altLang="en-US" sz="2000" b="1" dirty="0">
                <a:solidFill>
                  <a:schemeClr val="tx1"/>
                </a:solidFill>
                <a:latin typeface="微软雅黑" panose="020B0503020204020204" pitchFamily="34" charset="-122"/>
                <a:ea typeface="微软雅黑" panose="020B0503020204020204" pitchFamily="34" charset="-122"/>
              </a:rPr>
              <a:t>）</a:t>
            </a:r>
          </a:p>
        </p:txBody>
      </p:sp>
      <p:pic>
        <p:nvPicPr>
          <p:cNvPr id="6" name="图片 5">
            <a:extLst>
              <a:ext uri="{FF2B5EF4-FFF2-40B4-BE49-F238E27FC236}">
                <a16:creationId xmlns:a16="http://schemas.microsoft.com/office/drawing/2014/main" id="{74D4AF45-9214-A0F1-7939-1995151BB0D5}"/>
              </a:ext>
            </a:extLst>
          </p:cNvPr>
          <p:cNvPicPr>
            <a:picLocks noChangeAspect="1"/>
          </p:cNvPicPr>
          <p:nvPr/>
        </p:nvPicPr>
        <p:blipFill rotWithShape="1">
          <a:blip r:embed="rId2">
            <a:extLst>
              <a:ext uri="{28A0092B-C50C-407E-A947-70E740481C1C}">
                <a14:useLocalDpi xmlns:a14="http://schemas.microsoft.com/office/drawing/2010/main" val="0"/>
              </a:ext>
            </a:extLst>
          </a:blip>
          <a:srcRect l="1" t="18011" r="-1909" b="19381"/>
          <a:stretch/>
        </p:blipFill>
        <p:spPr>
          <a:xfrm>
            <a:off x="7891401" y="1106475"/>
            <a:ext cx="3303402" cy="1522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图片 1"/>
          <p:cNvPicPr>
            <a:picLocks noChangeAspect="1"/>
          </p:cNvPicPr>
          <p:nvPr/>
        </p:nvPicPr>
        <p:blipFill>
          <a:blip r:embed="rId3"/>
          <a:stretch>
            <a:fillRect/>
          </a:stretch>
        </p:blipFill>
        <p:spPr>
          <a:xfrm>
            <a:off x="7891401" y="3272119"/>
            <a:ext cx="3968906" cy="2504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99655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0595C819-35B3-A2D6-784F-5AC3558848C4}"/>
              </a:ext>
            </a:extLst>
          </p:cNvPr>
          <p:cNvGrpSpPr/>
          <p:nvPr/>
        </p:nvGrpSpPr>
        <p:grpSpPr>
          <a:xfrm>
            <a:off x="653300" y="1765878"/>
            <a:ext cx="9211867" cy="3531144"/>
            <a:chOff x="680711" y="1451553"/>
            <a:chExt cx="9211867" cy="3531144"/>
          </a:xfrm>
        </p:grpSpPr>
        <p:sp>
          <p:nvSpPr>
            <p:cNvPr id="2" name="Shape 4073">
              <a:extLst>
                <a:ext uri="{FF2B5EF4-FFF2-40B4-BE49-F238E27FC236}">
                  <a16:creationId xmlns:a16="http://schemas.microsoft.com/office/drawing/2014/main" id="{78B36C45-AF14-37EE-D80B-C1F947F7B5CB}"/>
                </a:ext>
              </a:extLst>
            </p:cNvPr>
            <p:cNvSpPr/>
            <p:nvPr/>
          </p:nvSpPr>
          <p:spPr>
            <a:xfrm>
              <a:off x="3629378" y="3553160"/>
              <a:ext cx="309825" cy="304290"/>
            </a:xfrm>
            <a:custGeom>
              <a:avLst/>
              <a:gdLst/>
              <a:ahLst/>
              <a:cxnLst/>
              <a:rect l="0" t="0" r="0" b="0"/>
              <a:pathLst>
                <a:path w="120000" h="120000" extrusionOk="0">
                  <a:moveTo>
                    <a:pt x="75403" y="112293"/>
                  </a:moveTo>
                  <a:lnTo>
                    <a:pt x="75403" y="112293"/>
                  </a:lnTo>
                  <a:cubicBezTo>
                    <a:pt x="75403" y="114770"/>
                    <a:pt x="78044" y="117247"/>
                    <a:pt x="80684" y="117247"/>
                  </a:cubicBezTo>
                  <a:cubicBezTo>
                    <a:pt x="109144" y="119724"/>
                    <a:pt x="109144" y="119724"/>
                    <a:pt x="109144" y="119724"/>
                  </a:cubicBezTo>
                  <a:cubicBezTo>
                    <a:pt x="112078" y="119724"/>
                    <a:pt x="112078" y="117247"/>
                    <a:pt x="114718" y="114770"/>
                  </a:cubicBezTo>
                  <a:cubicBezTo>
                    <a:pt x="114718" y="92752"/>
                    <a:pt x="114718" y="92752"/>
                    <a:pt x="114718" y="92752"/>
                  </a:cubicBezTo>
                  <a:cubicBezTo>
                    <a:pt x="78044" y="90275"/>
                    <a:pt x="78044" y="90275"/>
                    <a:pt x="78044" y="90275"/>
                  </a:cubicBezTo>
                  <a:lnTo>
                    <a:pt x="75403" y="112293"/>
                  </a:lnTo>
                  <a:close/>
                  <a:moveTo>
                    <a:pt x="5281" y="92752"/>
                  </a:moveTo>
                  <a:lnTo>
                    <a:pt x="5281" y="92752"/>
                  </a:lnTo>
                  <a:cubicBezTo>
                    <a:pt x="5281" y="114770"/>
                    <a:pt x="5281" y="114770"/>
                    <a:pt x="5281" y="114770"/>
                  </a:cubicBezTo>
                  <a:cubicBezTo>
                    <a:pt x="5281" y="117247"/>
                    <a:pt x="7921" y="119724"/>
                    <a:pt x="10268" y="119724"/>
                  </a:cubicBezTo>
                  <a:cubicBezTo>
                    <a:pt x="39022" y="117247"/>
                    <a:pt x="39022" y="117247"/>
                    <a:pt x="39022" y="117247"/>
                  </a:cubicBezTo>
                  <a:cubicBezTo>
                    <a:pt x="41662" y="117247"/>
                    <a:pt x="44303" y="114770"/>
                    <a:pt x="44303" y="112293"/>
                  </a:cubicBezTo>
                  <a:cubicBezTo>
                    <a:pt x="41662" y="90275"/>
                    <a:pt x="41662" y="90275"/>
                    <a:pt x="41662" y="90275"/>
                  </a:cubicBezTo>
                  <a:lnTo>
                    <a:pt x="5281" y="92752"/>
                  </a:lnTo>
                  <a:close/>
                  <a:moveTo>
                    <a:pt x="0" y="56422"/>
                  </a:moveTo>
                  <a:lnTo>
                    <a:pt x="0" y="56422"/>
                  </a:lnTo>
                  <a:cubicBezTo>
                    <a:pt x="2640" y="80642"/>
                    <a:pt x="2640" y="80642"/>
                    <a:pt x="2640" y="80642"/>
                  </a:cubicBezTo>
                  <a:cubicBezTo>
                    <a:pt x="39022" y="75688"/>
                    <a:pt x="39022" y="75688"/>
                    <a:pt x="39022" y="75688"/>
                  </a:cubicBezTo>
                  <a:cubicBezTo>
                    <a:pt x="39022" y="53944"/>
                    <a:pt x="39022" y="53944"/>
                    <a:pt x="39022" y="53944"/>
                  </a:cubicBezTo>
                  <a:lnTo>
                    <a:pt x="39022" y="51467"/>
                  </a:lnTo>
                  <a:cubicBezTo>
                    <a:pt x="39022" y="41834"/>
                    <a:pt x="46943" y="31926"/>
                    <a:pt x="59853" y="31926"/>
                  </a:cubicBezTo>
                  <a:cubicBezTo>
                    <a:pt x="72762" y="31926"/>
                    <a:pt x="80684" y="41834"/>
                    <a:pt x="80684" y="51467"/>
                  </a:cubicBezTo>
                  <a:lnTo>
                    <a:pt x="80684" y="53944"/>
                  </a:lnTo>
                  <a:cubicBezTo>
                    <a:pt x="78044" y="75688"/>
                    <a:pt x="78044" y="75688"/>
                    <a:pt x="78044" y="75688"/>
                  </a:cubicBezTo>
                  <a:cubicBezTo>
                    <a:pt x="117066" y="80642"/>
                    <a:pt x="117066" y="80642"/>
                    <a:pt x="117066" y="80642"/>
                  </a:cubicBezTo>
                  <a:cubicBezTo>
                    <a:pt x="119706" y="56422"/>
                    <a:pt x="119706" y="56422"/>
                    <a:pt x="119706" y="56422"/>
                  </a:cubicBezTo>
                  <a:cubicBezTo>
                    <a:pt x="119706" y="53944"/>
                    <a:pt x="119706" y="53944"/>
                    <a:pt x="119706" y="51467"/>
                  </a:cubicBezTo>
                  <a:cubicBezTo>
                    <a:pt x="119706" y="22018"/>
                    <a:pt x="93594" y="0"/>
                    <a:pt x="59853" y="0"/>
                  </a:cubicBezTo>
                  <a:cubicBezTo>
                    <a:pt x="25819" y="0"/>
                    <a:pt x="0" y="22018"/>
                    <a:pt x="0" y="51467"/>
                  </a:cubicBezTo>
                  <a:cubicBezTo>
                    <a:pt x="0" y="53944"/>
                    <a:pt x="0" y="53944"/>
                    <a:pt x="0" y="56422"/>
                  </a:cubicBezTo>
                  <a:close/>
                </a:path>
              </a:pathLst>
            </a:custGeom>
            <a:solidFill>
              <a:srgbClr val="F1810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微软雅黑" panose="020B0503020204020204" pitchFamily="34" charset="-122"/>
                <a:ea typeface="微软雅黑" panose="020B0503020204020204" pitchFamily="34" charset="-122"/>
                <a:cs typeface="Lato"/>
                <a:sym typeface="Lato"/>
              </a:endParaRPr>
            </a:p>
          </p:txBody>
        </p:sp>
        <p:grpSp>
          <p:nvGrpSpPr>
            <p:cNvPr id="18" name="组合 17">
              <a:extLst>
                <a:ext uri="{FF2B5EF4-FFF2-40B4-BE49-F238E27FC236}">
                  <a16:creationId xmlns:a16="http://schemas.microsoft.com/office/drawing/2014/main" id="{D76FD989-B7E4-EF4C-4C71-120760E80C10}"/>
                </a:ext>
              </a:extLst>
            </p:cNvPr>
            <p:cNvGrpSpPr/>
            <p:nvPr/>
          </p:nvGrpSpPr>
          <p:grpSpPr>
            <a:xfrm>
              <a:off x="3196492" y="1451553"/>
              <a:ext cx="6696086" cy="3531144"/>
              <a:chOff x="3196492" y="1451553"/>
              <a:chExt cx="6696086" cy="3531144"/>
            </a:xfrm>
          </p:grpSpPr>
          <p:sp>
            <p:nvSpPr>
              <p:cNvPr id="3" name="Shape 4066">
                <a:extLst>
                  <a:ext uri="{FF2B5EF4-FFF2-40B4-BE49-F238E27FC236}">
                    <a16:creationId xmlns:a16="http://schemas.microsoft.com/office/drawing/2014/main" id="{43EF416B-050E-3A69-89AC-FE8A1FAFF9B9}"/>
                  </a:ext>
                </a:extLst>
              </p:cNvPr>
              <p:cNvSpPr/>
              <p:nvPr/>
            </p:nvSpPr>
            <p:spPr>
              <a:xfrm>
                <a:off x="3616025" y="1624351"/>
                <a:ext cx="349886" cy="260119"/>
              </a:xfrm>
              <a:custGeom>
                <a:avLst/>
                <a:gdLst/>
                <a:ahLst/>
                <a:cxnLst/>
                <a:rect l="0" t="0" r="0" b="0"/>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chemeClr val="tx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微软雅黑" panose="020B0503020204020204" pitchFamily="34" charset="-122"/>
                  <a:ea typeface="微软雅黑" panose="020B0503020204020204" pitchFamily="34" charset="-122"/>
                  <a:cs typeface="Lato"/>
                  <a:sym typeface="Lato"/>
                </a:endParaRPr>
              </a:p>
            </p:txBody>
          </p:sp>
          <p:sp>
            <p:nvSpPr>
              <p:cNvPr id="4" name="Textfeld 37">
                <a:extLst>
                  <a:ext uri="{FF2B5EF4-FFF2-40B4-BE49-F238E27FC236}">
                    <a16:creationId xmlns:a16="http://schemas.microsoft.com/office/drawing/2014/main" id="{49A6DB83-B591-901B-F5C0-42AAA4D0E888}"/>
                  </a:ext>
                </a:extLst>
              </p:cNvPr>
              <p:cNvSpPr txBox="1"/>
              <p:nvPr/>
            </p:nvSpPr>
            <p:spPr>
              <a:xfrm>
                <a:off x="4139157" y="1451553"/>
                <a:ext cx="4584973" cy="499624"/>
              </a:xfrm>
              <a:prstGeom prst="rect">
                <a:avLst/>
              </a:prstGeom>
              <a:noFill/>
            </p:spPr>
            <p:txBody>
              <a:bodyPr wrap="square" rtlCol="0">
                <a:spAutoFit/>
              </a:bodyPr>
              <a:lstStyle>
                <a:defPPr>
                  <a:defRPr lang="zh-CN"/>
                </a:defPPr>
                <a:lvl1pPr lvl="0" defTabSz="228600">
                  <a:lnSpc>
                    <a:spcPct val="150000"/>
                  </a:lnSpc>
                  <a:defRPr sz="2000">
                    <a:latin typeface="微软雅黑" panose="020B0503020204020204" pitchFamily="34" charset="-122"/>
                    <a:ea typeface="微软雅黑" panose="020B0503020204020204" pitchFamily="34" charset="-122"/>
                    <a:cs typeface="Calibri" panose="020F0502020204030204" pitchFamily="34" charset="0"/>
                  </a:defRPr>
                </a:lvl1pPr>
              </a:lstStyle>
              <a:p>
                <a:r>
                  <a:rPr lang="en-US" altLang="zh-CN" dirty="0"/>
                  <a:t>Basic Introduction</a:t>
                </a:r>
              </a:p>
            </p:txBody>
          </p:sp>
          <p:sp>
            <p:nvSpPr>
              <p:cNvPr id="5" name="Textfeld 42">
                <a:extLst>
                  <a:ext uri="{FF2B5EF4-FFF2-40B4-BE49-F238E27FC236}">
                    <a16:creationId xmlns:a16="http://schemas.microsoft.com/office/drawing/2014/main" id="{FAF77B8C-A82C-E840-5005-D82F15A3F531}"/>
                  </a:ext>
                </a:extLst>
              </p:cNvPr>
              <p:cNvSpPr txBox="1"/>
              <p:nvPr/>
            </p:nvSpPr>
            <p:spPr>
              <a:xfrm>
                <a:off x="4139157" y="3386159"/>
                <a:ext cx="5121964" cy="499624"/>
              </a:xfrm>
              <a:prstGeom prst="rect">
                <a:avLst/>
              </a:prstGeom>
              <a:noFill/>
            </p:spPr>
            <p:txBody>
              <a:bodyPr wrap="square" rtlCol="0">
                <a:spAutoFit/>
              </a:bodyPr>
              <a:lstStyle/>
              <a:p>
                <a:pPr defTabSz="228600">
                  <a:lnSpc>
                    <a:spcPct val="150000"/>
                  </a:lnSpc>
                  <a:defRPr/>
                </a:pPr>
                <a:r>
                  <a:rPr lang="en-US" altLang="zh-CN" sz="2000" b="1" dirty="0">
                    <a:solidFill>
                      <a:srgbClr val="F18101"/>
                    </a:solidFill>
                    <a:latin typeface="微软雅黑" panose="020B0503020204020204" pitchFamily="34" charset="-122"/>
                    <a:ea typeface="微软雅黑" panose="020B0503020204020204" pitchFamily="34" charset="-122"/>
                    <a:cs typeface="Calibri" panose="020F0502020204030204" pitchFamily="34" charset="0"/>
                  </a:rPr>
                  <a:t>Product Comparisons</a:t>
                </a:r>
              </a:p>
            </p:txBody>
          </p:sp>
          <p:cxnSp>
            <p:nvCxnSpPr>
              <p:cNvPr id="6" name="Gerader Verbinder 83">
                <a:extLst>
                  <a:ext uri="{FF2B5EF4-FFF2-40B4-BE49-F238E27FC236}">
                    <a16:creationId xmlns:a16="http://schemas.microsoft.com/office/drawing/2014/main" id="{A574F026-45B5-138F-DFB2-28D2E2672515}"/>
                  </a:ext>
                </a:extLst>
              </p:cNvPr>
              <p:cNvCxnSpPr>
                <a:cxnSpLocks/>
              </p:cNvCxnSpPr>
              <p:nvPr/>
            </p:nvCxnSpPr>
            <p:spPr>
              <a:xfrm>
                <a:off x="3196492" y="1579245"/>
                <a:ext cx="0" cy="340345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Shape 4077">
                <a:extLst>
                  <a:ext uri="{FF2B5EF4-FFF2-40B4-BE49-F238E27FC236}">
                    <a16:creationId xmlns:a16="http://schemas.microsoft.com/office/drawing/2014/main" id="{15CCEDFF-500E-A738-2103-3A40BD288F2D}"/>
                  </a:ext>
                </a:extLst>
              </p:cNvPr>
              <p:cNvSpPr/>
              <p:nvPr/>
            </p:nvSpPr>
            <p:spPr>
              <a:xfrm>
                <a:off x="3616025" y="2602299"/>
                <a:ext cx="341874" cy="321464"/>
              </a:xfrm>
              <a:custGeom>
                <a:avLst/>
                <a:gdLst/>
                <a:ahLst/>
                <a:cxnLst/>
                <a:rect l="0" t="0" r="0" b="0"/>
                <a:pathLst>
                  <a:path w="120000" h="120000" extrusionOk="0">
                    <a:moveTo>
                      <a:pt x="73008" y="78181"/>
                    </a:moveTo>
                    <a:lnTo>
                      <a:pt x="73008" y="78181"/>
                    </a:lnTo>
                    <a:cubicBezTo>
                      <a:pt x="73008" y="78181"/>
                      <a:pt x="119734" y="43896"/>
                      <a:pt x="115221" y="6753"/>
                    </a:cubicBezTo>
                    <a:lnTo>
                      <a:pt x="115221" y="4675"/>
                    </a:lnTo>
                    <a:cubicBezTo>
                      <a:pt x="112831" y="4675"/>
                      <a:pt x="112831" y="4675"/>
                      <a:pt x="112831" y="4675"/>
                    </a:cubicBezTo>
                    <a:cubicBezTo>
                      <a:pt x="75398" y="0"/>
                      <a:pt x="42212" y="46233"/>
                      <a:pt x="42212" y="46233"/>
                    </a:cubicBezTo>
                    <a:cubicBezTo>
                      <a:pt x="14070" y="41298"/>
                      <a:pt x="16460" y="48311"/>
                      <a:pt x="2389" y="78181"/>
                    </a:cubicBezTo>
                    <a:cubicBezTo>
                      <a:pt x="0" y="85194"/>
                      <a:pt x="4778" y="85194"/>
                      <a:pt x="9292" y="85194"/>
                    </a:cubicBezTo>
                    <a:cubicBezTo>
                      <a:pt x="14070" y="82857"/>
                      <a:pt x="23362" y="80519"/>
                      <a:pt x="23362" y="80519"/>
                    </a:cubicBezTo>
                    <a:cubicBezTo>
                      <a:pt x="40088" y="96623"/>
                      <a:pt x="40088" y="96623"/>
                      <a:pt x="40088" y="96623"/>
                    </a:cubicBezTo>
                    <a:cubicBezTo>
                      <a:pt x="40088" y="96623"/>
                      <a:pt x="37433" y="105714"/>
                      <a:pt x="35309" y="110389"/>
                    </a:cubicBezTo>
                    <a:cubicBezTo>
                      <a:pt x="32920" y="115064"/>
                      <a:pt x="35309" y="119740"/>
                      <a:pt x="40088" y="117402"/>
                    </a:cubicBezTo>
                    <a:cubicBezTo>
                      <a:pt x="70619" y="103376"/>
                      <a:pt x="77522" y="105714"/>
                      <a:pt x="73008" y="78181"/>
                    </a:cubicBezTo>
                    <a:close/>
                    <a:moveTo>
                      <a:pt x="79911" y="38961"/>
                    </a:moveTo>
                    <a:lnTo>
                      <a:pt x="79911" y="38961"/>
                    </a:lnTo>
                    <a:cubicBezTo>
                      <a:pt x="75398" y="34545"/>
                      <a:pt x="75398" y="29870"/>
                      <a:pt x="79911" y="25194"/>
                    </a:cubicBezTo>
                    <a:cubicBezTo>
                      <a:pt x="84690" y="20779"/>
                      <a:pt x="91592" y="20779"/>
                      <a:pt x="93982" y="25194"/>
                    </a:cubicBezTo>
                    <a:cubicBezTo>
                      <a:pt x="98761" y="29870"/>
                      <a:pt x="98761" y="34545"/>
                      <a:pt x="93982" y="38961"/>
                    </a:cubicBezTo>
                    <a:cubicBezTo>
                      <a:pt x="91592" y="43896"/>
                      <a:pt x="84690" y="43896"/>
                      <a:pt x="79911" y="38961"/>
                    </a:cubicBezTo>
                    <a:close/>
                  </a:path>
                </a:pathLst>
              </a:custGeom>
              <a:solidFill>
                <a:schemeClr val="tx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F9F9F9">
                      <a:lumMod val="50000"/>
                    </a:srgbClr>
                  </a:solidFill>
                  <a:effectLst/>
                  <a:uLnTx/>
                  <a:uFillTx/>
                  <a:latin typeface="微软雅黑" panose="020B0503020204020204" pitchFamily="34" charset="-122"/>
                  <a:ea typeface="微软雅黑" panose="020B0503020204020204" pitchFamily="34" charset="-122"/>
                  <a:cs typeface="Lato"/>
                  <a:sym typeface="Lato"/>
                </a:endParaRPr>
              </a:p>
            </p:txBody>
          </p:sp>
          <p:sp>
            <p:nvSpPr>
              <p:cNvPr id="10" name="Textfeld 37">
                <a:extLst>
                  <a:ext uri="{FF2B5EF4-FFF2-40B4-BE49-F238E27FC236}">
                    <a16:creationId xmlns:a16="http://schemas.microsoft.com/office/drawing/2014/main" id="{70271457-B4F1-6BA1-EA58-1864682AB719}"/>
                  </a:ext>
                </a:extLst>
              </p:cNvPr>
              <p:cNvSpPr txBox="1"/>
              <p:nvPr/>
            </p:nvSpPr>
            <p:spPr>
              <a:xfrm>
                <a:off x="4139157" y="2434870"/>
                <a:ext cx="5753421" cy="499624"/>
              </a:xfrm>
              <a:prstGeom prst="rect">
                <a:avLst/>
              </a:prstGeom>
              <a:noFill/>
            </p:spPr>
            <p:txBody>
              <a:bodyPr wrap="square" rtlCol="0">
                <a:spAutoFit/>
              </a:bodyPr>
              <a:lstStyle/>
              <a:p>
                <a:pPr lvl="0" defTabSz="228600">
                  <a:lnSpc>
                    <a:spcPct val="150000"/>
                  </a:lnSpc>
                  <a:defRPr/>
                </a:pPr>
                <a:r>
                  <a:rPr lang="en-US" altLang="zh-CN" sz="2000" dirty="0">
                    <a:latin typeface="微软雅黑" panose="020B0503020204020204" pitchFamily="34" charset="-122"/>
                    <a:ea typeface="微软雅黑" panose="020B0503020204020204" pitchFamily="34" charset="-122"/>
                    <a:cs typeface="Calibri" panose="020F0502020204030204" pitchFamily="34" charset="0"/>
                  </a:rPr>
                  <a:t>Function Characteristics</a:t>
                </a:r>
                <a:endPar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11" name="Shape 4087">
                <a:extLst>
                  <a:ext uri="{FF2B5EF4-FFF2-40B4-BE49-F238E27FC236}">
                    <a16:creationId xmlns:a16="http://schemas.microsoft.com/office/drawing/2014/main" id="{5BA31C99-7559-AD8E-B56B-F313699EAF9A}"/>
                  </a:ext>
                </a:extLst>
              </p:cNvPr>
              <p:cNvSpPr/>
              <p:nvPr/>
            </p:nvSpPr>
            <p:spPr>
              <a:xfrm>
                <a:off x="3616023" y="4550393"/>
                <a:ext cx="336533" cy="309197"/>
              </a:xfrm>
              <a:custGeom>
                <a:avLst/>
                <a:gdLst/>
                <a:ahLst/>
                <a:cxnLst/>
                <a:rect l="0" t="0" r="0" b="0"/>
                <a:pathLst>
                  <a:path w="120000" h="120000" extrusionOk="0">
                    <a:moveTo>
                      <a:pt x="18918" y="107865"/>
                    </a:moveTo>
                    <a:lnTo>
                      <a:pt x="18918" y="107865"/>
                    </a:lnTo>
                    <a:cubicBezTo>
                      <a:pt x="18918" y="114876"/>
                      <a:pt x="26486" y="119730"/>
                      <a:pt x="33513" y="119730"/>
                    </a:cubicBezTo>
                    <a:cubicBezTo>
                      <a:pt x="40810" y="119730"/>
                      <a:pt x="45405" y="114876"/>
                      <a:pt x="45405" y="107865"/>
                    </a:cubicBezTo>
                    <a:cubicBezTo>
                      <a:pt x="45405" y="100584"/>
                      <a:pt x="40810" y="93303"/>
                      <a:pt x="33513" y="93303"/>
                    </a:cubicBezTo>
                    <a:cubicBezTo>
                      <a:pt x="26486" y="93303"/>
                      <a:pt x="18918" y="100584"/>
                      <a:pt x="18918" y="107865"/>
                    </a:cubicBezTo>
                    <a:close/>
                    <a:moveTo>
                      <a:pt x="86216" y="107865"/>
                    </a:moveTo>
                    <a:lnTo>
                      <a:pt x="86216" y="107865"/>
                    </a:lnTo>
                    <a:cubicBezTo>
                      <a:pt x="86216" y="114876"/>
                      <a:pt x="93243" y="119730"/>
                      <a:pt x="100540" y="119730"/>
                    </a:cubicBezTo>
                    <a:cubicBezTo>
                      <a:pt x="107837" y="119730"/>
                      <a:pt x="112702" y="114876"/>
                      <a:pt x="112702" y="107865"/>
                    </a:cubicBezTo>
                    <a:cubicBezTo>
                      <a:pt x="112702" y="100584"/>
                      <a:pt x="107837" y="93303"/>
                      <a:pt x="100540" y="93303"/>
                    </a:cubicBezTo>
                    <a:cubicBezTo>
                      <a:pt x="93243" y="93303"/>
                      <a:pt x="86216" y="100584"/>
                      <a:pt x="86216" y="107865"/>
                    </a:cubicBezTo>
                    <a:close/>
                    <a:moveTo>
                      <a:pt x="42972" y="76584"/>
                    </a:moveTo>
                    <a:lnTo>
                      <a:pt x="42972" y="76584"/>
                    </a:lnTo>
                    <a:cubicBezTo>
                      <a:pt x="117297" y="55011"/>
                      <a:pt x="117297" y="55011"/>
                      <a:pt x="117297" y="55011"/>
                    </a:cubicBezTo>
                    <a:cubicBezTo>
                      <a:pt x="119729" y="55011"/>
                      <a:pt x="119729" y="52584"/>
                      <a:pt x="119729" y="50426"/>
                    </a:cubicBezTo>
                    <a:cubicBezTo>
                      <a:pt x="119729" y="14561"/>
                      <a:pt x="119729" y="14561"/>
                      <a:pt x="119729" y="14561"/>
                    </a:cubicBezTo>
                    <a:cubicBezTo>
                      <a:pt x="26486" y="14561"/>
                      <a:pt x="26486" y="14561"/>
                      <a:pt x="26486" y="14561"/>
                    </a:cubicBezTo>
                    <a:cubicBezTo>
                      <a:pt x="26486" y="2696"/>
                      <a:pt x="26486" y="2696"/>
                      <a:pt x="26486" y="2696"/>
                    </a:cubicBezTo>
                    <a:lnTo>
                      <a:pt x="24054" y="0"/>
                    </a:lnTo>
                    <a:cubicBezTo>
                      <a:pt x="2432" y="0"/>
                      <a:pt x="2432" y="0"/>
                      <a:pt x="2432" y="0"/>
                    </a:cubicBezTo>
                    <a:cubicBezTo>
                      <a:pt x="0" y="0"/>
                      <a:pt x="0" y="2696"/>
                      <a:pt x="0" y="2696"/>
                    </a:cubicBezTo>
                    <a:cubicBezTo>
                      <a:pt x="0" y="14561"/>
                      <a:pt x="0" y="14561"/>
                      <a:pt x="0" y="14561"/>
                    </a:cubicBezTo>
                    <a:cubicBezTo>
                      <a:pt x="12162" y="14561"/>
                      <a:pt x="12162" y="14561"/>
                      <a:pt x="12162" y="14561"/>
                    </a:cubicBezTo>
                    <a:cubicBezTo>
                      <a:pt x="26486" y="74157"/>
                      <a:pt x="26486" y="74157"/>
                      <a:pt x="26486" y="74157"/>
                    </a:cubicBezTo>
                    <a:cubicBezTo>
                      <a:pt x="26486" y="81438"/>
                      <a:pt x="26486" y="81438"/>
                      <a:pt x="26486" y="81438"/>
                    </a:cubicBezTo>
                    <a:cubicBezTo>
                      <a:pt x="26486" y="91146"/>
                      <a:pt x="26486" y="91146"/>
                      <a:pt x="26486" y="91146"/>
                    </a:cubicBezTo>
                    <a:cubicBezTo>
                      <a:pt x="26486" y="93303"/>
                      <a:pt x="28648" y="93303"/>
                      <a:pt x="28648" y="93303"/>
                    </a:cubicBezTo>
                    <a:cubicBezTo>
                      <a:pt x="33513" y="93303"/>
                      <a:pt x="33513" y="93303"/>
                      <a:pt x="33513" y="93303"/>
                    </a:cubicBezTo>
                    <a:cubicBezTo>
                      <a:pt x="100540" y="93303"/>
                      <a:pt x="100540" y="93303"/>
                      <a:pt x="100540" y="93303"/>
                    </a:cubicBezTo>
                    <a:cubicBezTo>
                      <a:pt x="117297" y="93303"/>
                      <a:pt x="117297" y="93303"/>
                      <a:pt x="117297" y="93303"/>
                    </a:cubicBezTo>
                    <a:cubicBezTo>
                      <a:pt x="119729" y="93303"/>
                      <a:pt x="119729" y="93303"/>
                      <a:pt x="119729" y="91146"/>
                    </a:cubicBezTo>
                    <a:cubicBezTo>
                      <a:pt x="119729" y="81438"/>
                      <a:pt x="119729" y="81438"/>
                      <a:pt x="119729" y="81438"/>
                    </a:cubicBezTo>
                    <a:cubicBezTo>
                      <a:pt x="45405" y="81438"/>
                      <a:pt x="45405" y="81438"/>
                      <a:pt x="45405" y="81438"/>
                    </a:cubicBezTo>
                    <a:cubicBezTo>
                      <a:pt x="35945" y="81438"/>
                      <a:pt x="35945" y="76584"/>
                      <a:pt x="42972" y="76584"/>
                    </a:cubicBezTo>
                    <a:close/>
                  </a:path>
                </a:pathLst>
              </a:custGeom>
              <a:solidFill>
                <a:schemeClr val="tx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F9F9F9">
                      <a:lumMod val="50000"/>
                    </a:srgbClr>
                  </a:solidFill>
                  <a:effectLst/>
                  <a:uLnTx/>
                  <a:uFillTx/>
                  <a:latin typeface="微软雅黑" panose="020B0503020204020204" pitchFamily="34" charset="-122"/>
                  <a:ea typeface="微软雅黑" panose="020B0503020204020204" pitchFamily="34" charset="-122"/>
                  <a:cs typeface="Lato"/>
                  <a:sym typeface="Lato"/>
                </a:endParaRPr>
              </a:p>
            </p:txBody>
          </p:sp>
          <p:sp>
            <p:nvSpPr>
              <p:cNvPr id="12" name="Textfeld 42">
                <a:extLst>
                  <a:ext uri="{FF2B5EF4-FFF2-40B4-BE49-F238E27FC236}">
                    <a16:creationId xmlns:a16="http://schemas.microsoft.com/office/drawing/2014/main" id="{EA506DC9-3EE9-4854-8700-EEE20B51D910}"/>
                  </a:ext>
                </a:extLst>
              </p:cNvPr>
              <p:cNvSpPr txBox="1"/>
              <p:nvPr/>
            </p:nvSpPr>
            <p:spPr>
              <a:xfrm>
                <a:off x="4139157" y="4337448"/>
                <a:ext cx="3686600" cy="589072"/>
              </a:xfrm>
              <a:prstGeom prst="rect">
                <a:avLst/>
              </a:prstGeom>
              <a:noFill/>
            </p:spPr>
            <p:txBody>
              <a:bodyPr wrap="square" rtlCol="0">
                <a:spAutoFit/>
              </a:bodyPr>
              <a:lstStyle/>
              <a:p>
                <a:pPr lvl="0" defTabSz="228600">
                  <a:lnSpc>
                    <a:spcPct val="150000"/>
                  </a:lnSpc>
                  <a:defRPr/>
                </a:pPr>
                <a:r>
                  <a:rPr lang="en-US" altLang="zh-CN" sz="2400" dirty="0">
                    <a:latin typeface="微软雅黑" panose="020B0503020204020204" pitchFamily="34" charset="-122"/>
                    <a:ea typeface="微软雅黑" panose="020B0503020204020204" pitchFamily="34" charset="-122"/>
                    <a:cs typeface="Calibri" panose="020F0502020204030204" pitchFamily="34" charset="0"/>
                  </a:rPr>
                  <a:t>Applications</a:t>
                </a:r>
                <a:endParaRPr kumimoji="0" lang="en-US" altLang="zh-CN" sz="2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grpSp>
        <p:sp>
          <p:nvSpPr>
            <p:cNvPr id="17" name="矩形 16">
              <a:extLst>
                <a:ext uri="{FF2B5EF4-FFF2-40B4-BE49-F238E27FC236}">
                  <a16:creationId xmlns:a16="http://schemas.microsoft.com/office/drawing/2014/main" id="{6FCCBF23-10C9-F847-4FFC-8DA303661EBD}"/>
                </a:ext>
              </a:extLst>
            </p:cNvPr>
            <p:cNvSpPr/>
            <p:nvPr/>
          </p:nvSpPr>
          <p:spPr>
            <a:xfrm>
              <a:off x="680711" y="2934494"/>
              <a:ext cx="4160074" cy="586957"/>
            </a:xfrm>
            <a:prstGeom prst="rect">
              <a:avLst/>
            </a:prstGeom>
          </p:spPr>
          <p:txBody>
            <a:bodyPr wrap="square" lIns="90000" tIns="46800" rIns="90000" bIns="46800" anchor="b" anchorCtr="0">
              <a:spAutoFit/>
            </a:bodyPr>
            <a:lstStyle/>
            <a:p>
              <a:pPr lvl="0">
                <a:buSzPct val="25000"/>
                <a:defRPr/>
              </a:pPr>
              <a:r>
                <a:rPr lang="en-US" altLang="zh-CN" sz="3200" b="1" dirty="0">
                  <a:latin typeface="微软雅黑" panose="020B0503020204020204" pitchFamily="34" charset="-122"/>
                  <a:ea typeface="微软雅黑" panose="020B0503020204020204" pitchFamily="34" charset="-122"/>
                </a:rPr>
                <a:t>CONTENTS</a:t>
              </a:r>
              <a:endParaRPr kumimoji="0" lang="en-US" altLang="zh-CN" sz="3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232" y="-180181"/>
            <a:ext cx="10285714" cy="6858000"/>
          </a:xfrm>
          <a:prstGeom prst="rect">
            <a:avLst/>
          </a:prstGeom>
        </p:spPr>
      </p:pic>
    </p:spTree>
    <p:extLst>
      <p:ext uri="{BB962C8B-B14F-4D97-AF65-F5344CB8AC3E}">
        <p14:creationId xmlns:p14="http://schemas.microsoft.com/office/powerpoint/2010/main" val="3961228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A71C09FD-8D80-57C9-44C1-72D361785BA6}"/>
              </a:ext>
            </a:extLst>
          </p:cNvPr>
          <p:cNvGraphicFramePr>
            <a:graphicFrameLocks noGrp="1"/>
          </p:cNvGraphicFramePr>
          <p:nvPr>
            <p:extLst>
              <p:ext uri="{D42A27DB-BD31-4B8C-83A1-F6EECF244321}">
                <p14:modId xmlns:p14="http://schemas.microsoft.com/office/powerpoint/2010/main" val="2364959339"/>
              </p:ext>
            </p:extLst>
          </p:nvPr>
        </p:nvGraphicFramePr>
        <p:xfrm>
          <a:off x="1099858" y="950826"/>
          <a:ext cx="9896523" cy="5912901"/>
        </p:xfrm>
        <a:graphic>
          <a:graphicData uri="http://schemas.openxmlformats.org/drawingml/2006/table">
            <a:tbl>
              <a:tblPr firstRow="1" bandRow="1">
                <a:tableStyleId>{8EC20E35-A176-4012-BC5E-935CFFF8708E}</a:tableStyleId>
              </a:tblPr>
              <a:tblGrid>
                <a:gridCol w="1387229">
                  <a:extLst>
                    <a:ext uri="{9D8B030D-6E8A-4147-A177-3AD203B41FA5}">
                      <a16:colId xmlns:a16="http://schemas.microsoft.com/office/drawing/2014/main" val="1292862205"/>
                    </a:ext>
                  </a:extLst>
                </a:gridCol>
                <a:gridCol w="3584889">
                  <a:extLst>
                    <a:ext uri="{9D8B030D-6E8A-4147-A177-3AD203B41FA5}">
                      <a16:colId xmlns:a16="http://schemas.microsoft.com/office/drawing/2014/main" val="1179341997"/>
                    </a:ext>
                  </a:extLst>
                </a:gridCol>
                <a:gridCol w="391648">
                  <a:extLst>
                    <a:ext uri="{9D8B030D-6E8A-4147-A177-3AD203B41FA5}">
                      <a16:colId xmlns:a16="http://schemas.microsoft.com/office/drawing/2014/main" val="176799787"/>
                    </a:ext>
                  </a:extLst>
                </a:gridCol>
                <a:gridCol w="391648">
                  <a:extLst>
                    <a:ext uri="{9D8B030D-6E8A-4147-A177-3AD203B41FA5}">
                      <a16:colId xmlns:a16="http://schemas.microsoft.com/office/drawing/2014/main" val="4069812427"/>
                    </a:ext>
                  </a:extLst>
                </a:gridCol>
                <a:gridCol w="3737953">
                  <a:extLst>
                    <a:ext uri="{9D8B030D-6E8A-4147-A177-3AD203B41FA5}">
                      <a16:colId xmlns:a16="http://schemas.microsoft.com/office/drawing/2014/main" val="2390548164"/>
                    </a:ext>
                  </a:extLst>
                </a:gridCol>
                <a:gridCol w="403156">
                  <a:extLst>
                    <a:ext uri="{9D8B030D-6E8A-4147-A177-3AD203B41FA5}">
                      <a16:colId xmlns:a16="http://schemas.microsoft.com/office/drawing/2014/main" val="3815480003"/>
                    </a:ext>
                  </a:extLst>
                </a:gridCol>
              </a:tblGrid>
              <a:tr h="219267">
                <a:tc>
                  <a:txBody>
                    <a:bodyPr/>
                    <a:lstStyle/>
                    <a:p>
                      <a:pPr algn="ctr" fontAlgn="ctr">
                        <a:lnSpc>
                          <a:spcPct val="50000"/>
                        </a:lnSpc>
                      </a:pP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gridSpan="2">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100" b="1" i="0" u="none" strike="noStrike" kern="1200" cap="none" spc="0" normalizeH="0" baseline="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SIGLENT SDSS800X HD</a:t>
                      </a:r>
                      <a:endParaRPr kumimoji="0" lang="zh-CN" altLang="en-US" sz="1100" b="1" i="0" u="none" strike="noStrike" kern="1200" cap="none" spc="0" normalizeH="0" baseline="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pPr>
                        <a:lnSpc>
                          <a:spcPct val="50000"/>
                        </a:lnSpc>
                      </a:pPr>
                      <a:endParaRPr lang="zh-CN" altLang="en-US" dirty="0"/>
                    </a:p>
                  </a:txBody>
                  <a:tcPr/>
                </a:tc>
                <a:tc>
                  <a:txBody>
                    <a:bodyPr/>
                    <a:lstStyle/>
                    <a:p>
                      <a:pPr marL="0" algn="l" defTabSz="914400" rtl="0" eaLnBrk="1" fontAlgn="ctr" latinLnBrk="0" hangingPunct="1">
                        <a:lnSpc>
                          <a:spcPct val="50000"/>
                        </a:lnSpc>
                      </a:pPr>
                      <a:endParaRPr lang="zh-CN" alt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tc gridSpan="2">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100" b="1" i="0" u="none" strike="noStrike" kern="1200" cap="none" spc="0" normalizeH="0" baseline="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SIGLENT</a:t>
                      </a:r>
                      <a:r>
                        <a:rPr kumimoji="0" lang="zh-CN" altLang="en-US" sz="1100" b="1" i="0" u="none" strike="noStrike" kern="1200" cap="none" spc="0" normalizeH="0" baseline="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100" b="1" i="0" u="none" strike="noStrike" kern="1200" cap="none" spc="0" normalizeH="0" baseline="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SDS1000X-E</a:t>
                      </a:r>
                      <a:endParaRPr kumimoji="0" lang="zh-CN" altLang="en-US" sz="1100" b="1" i="0" u="none" strike="noStrike" kern="1200" cap="none" spc="0" normalizeH="0" baseline="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75397348"/>
                  </a:ext>
                </a:extLst>
              </a:tr>
              <a:tr h="568978">
                <a:tc>
                  <a:txBody>
                    <a:bodyPr/>
                    <a:lstStyle/>
                    <a:p>
                      <a:pPr algn="ctr" fontAlgn="ctr">
                        <a:lnSpc>
                          <a:spcPct val="50000"/>
                        </a:lnSpc>
                      </a:pPr>
                      <a:r>
                        <a:rPr lang="en-US" altLang="zh-CN"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Model</a:t>
                      </a:r>
                      <a:endParaRPr lang="zh-CN" alt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SDS802X HD(70MHz、2CH)</a:t>
                      </a:r>
                      <a:r>
                        <a:rPr lang="en-US" sz="900" b="0" u="none" strike="noStrike" kern="120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SDS812X HD(100MHz、2CH)</a:t>
                      </a:r>
                      <a:b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SDS822X HD(200MHz、2CH)</a:t>
                      </a:r>
                      <a:r>
                        <a:rPr lang="en-US" sz="900" b="0" u="none" strike="noStrike" kern="120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SDS804X HD(70MHz、4CH)</a:t>
                      </a:r>
                      <a:b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SDS814X HD(100MHz、4CH)</a:t>
                      </a:r>
                      <a:r>
                        <a:rPr lang="en-US" sz="900" b="0" u="none" strike="noStrike" kern="120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SDS824X HD(200MHz、4CH)</a:t>
                      </a:r>
                      <a:b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(no EXT)</a:t>
                      </a:r>
                    </a:p>
                  </a:txBody>
                  <a:tcPr marL="9525" marR="9525" marT="9525"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lang="zh-CN" altLang="en-US" sz="900" b="1" kern="1200" dirty="0">
                          <a:solidFill>
                            <a:srgbClr val="00B050"/>
                          </a:solidFill>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algn="l" defTabSz="914400" rtl="0" eaLnBrk="1" fontAlgn="ctr" latinLnBrk="0" hangingPunct="1">
                        <a:lnSpc>
                          <a:spcPct val="50000"/>
                        </a:lnSpc>
                      </a:pPr>
                      <a:endParaRPr lang="zh-CN" alt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algn="l" defTabSz="914400" rtl="0" eaLnBrk="1" fontAlgn="ctr" latinLnBrk="0" hangingPunct="1"/>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SDS1202X-E(200MHz、2CH)</a:t>
                      </a:r>
                      <a:b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SDS1104X-E(100MHz、4CH)</a:t>
                      </a:r>
                      <a:b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SDS1204X-E(200MHz、4CH)</a:t>
                      </a:r>
                      <a:b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(2CH-EXT)</a:t>
                      </a:r>
                    </a:p>
                  </a:txBody>
                  <a:tcPr marL="9525" marR="9525" marT="9525" marB="0" anchor="ctr"/>
                </a:tc>
                <a:tc>
                  <a:txBody>
                    <a:bodyPr/>
                    <a:lstStyle/>
                    <a:p>
                      <a:pPr algn="ctr">
                        <a:lnSpc>
                          <a:spcPct val="50000"/>
                        </a:lnSpc>
                      </a:pPr>
                      <a:r>
                        <a:rPr lang="en-US" altLang="zh-CN" sz="12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lang="zh-CN" altLang="en-US" sz="12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353545193"/>
                  </a:ext>
                </a:extLst>
              </a:tr>
              <a:tr h="285182">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Sample</a:t>
                      </a:r>
                      <a:r>
                        <a:rPr lang="en-US" altLang="zh-CN" sz="900" b="1"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rate(Max.)</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GSa</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s（single</a:t>
                      </a:r>
                      <a:r>
                        <a:rPr lang="en-US" sz="900" b="0" u="none" strike="noStrike" baseline="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-channel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GSa</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s（dual-channel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500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MSa</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s（full</a:t>
                      </a:r>
                      <a:r>
                        <a:rPr lang="en-US"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channels</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lang="zh-CN" altLang="en-US" sz="900" b="1" dirty="0">
                          <a:solidFill>
                            <a:srgbClr val="00B050"/>
                          </a:solidFill>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lang="zh-CN" altLang="en-US" sz="900" b="1"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GSa</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s（single</a:t>
                      </a:r>
                      <a:r>
                        <a:rPr lang="en-US"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channel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500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MSa</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s（full</a:t>
                      </a:r>
                      <a:r>
                        <a:rPr lang="en-US"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channels</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4148822229"/>
                  </a:ext>
                </a:extLst>
              </a:tr>
              <a:tr h="376700">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Memory depth(Max.)</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50 </a:t>
                      </a:r>
                      <a:r>
                        <a:rPr lang="en-US" altLang="zh-CN"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Mpts（single</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25 </a:t>
                      </a:r>
                      <a:r>
                        <a:rPr lang="en-US" altLang="zh-CN"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Mpts（dual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10 </a:t>
                      </a:r>
                      <a:r>
                        <a:rPr lang="en-US" altLang="zh-CN"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Mpts（four</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802/804/812/814</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(single</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50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Mpts（dual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25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Mpts（four</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822/824</a:t>
                      </a: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lang="zh-CN" altLang="en-US" sz="900" b="1" dirty="0">
                          <a:solidFill>
                            <a:srgbClr val="00B050"/>
                          </a:solidFill>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lang="zh-CN" altLang="en-US" sz="900" b="1"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14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Mpts（single</a:t>
                      </a:r>
                      <a:r>
                        <a:rPr lang="en-US"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channel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7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Mpts（full</a:t>
                      </a:r>
                      <a:r>
                        <a:rPr lang="en-US"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channels</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592416043"/>
                  </a:ext>
                </a:extLst>
              </a:tr>
              <a:tr h="428805">
                <a:tc>
                  <a:txBody>
                    <a:bodyPr/>
                    <a:lstStyle/>
                    <a:p>
                      <a:pPr algn="ctr" fontAlgn="ctr">
                        <a:lnSpc>
                          <a:spcPct val="10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Waveform capture rate(Max.)</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80,000/120,000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wfms</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   ( Normal）  500,000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wfms</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 （Sequence ）</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lang="zh-CN" altLang="en-US" sz="900" b="1" dirty="0">
                          <a:solidFill>
                            <a:srgbClr val="00B050"/>
                          </a:solidFill>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lang="zh-CN" altLang="en-US" sz="900" b="1"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400,000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wfms</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 （Sequence ）</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2300081207"/>
                  </a:ext>
                </a:extLst>
              </a:tr>
              <a:tr h="251957">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Vertical resolution</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12-bit</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lang="zh-CN" altLang="en-US" sz="900" b="1" dirty="0">
                          <a:solidFill>
                            <a:srgbClr val="00B050"/>
                          </a:solidFill>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lang="zh-CN" altLang="en-US" sz="900" b="1"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8-bit</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725548093"/>
                  </a:ext>
                </a:extLst>
              </a:tr>
              <a:tr h="251957">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ERES</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3bit</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lang="zh-CN" altLang="en-US" sz="900" b="1" dirty="0">
                          <a:solidFill>
                            <a:srgbClr val="00B050"/>
                          </a:solidFill>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lang="zh-CN" altLang="en-US" sz="900" b="1"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3bit</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lang="zh-CN" altLang="en-US" sz="900" b="1" dirty="0">
                          <a:solidFill>
                            <a:srgbClr val="00B050"/>
                          </a:solidFill>
                          <a:latin typeface="Arial" panose="020B0604020202020204" pitchFamily="34" charset="0"/>
                          <a:ea typeface="微软雅黑" panose="020B0503020204020204" pitchFamily="34" charset="-122"/>
                          <a:cs typeface="Arial" panose="020B0604020202020204" pitchFamily="34" charset="0"/>
                        </a:rPr>
                        <a:t>✔</a:t>
                      </a:r>
                    </a:p>
                  </a:txBody>
                  <a:tcPr anchor="ctr"/>
                </a:tc>
                <a:extLst>
                  <a:ext uri="{0D108BD9-81ED-4DB2-BD59-A6C34878D82A}">
                    <a16:rowId xmlns:a16="http://schemas.microsoft.com/office/drawing/2014/main" val="3347950626"/>
                  </a:ext>
                </a:extLst>
              </a:tr>
              <a:tr h="251957">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History mode</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80000</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frames</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lang="zh-CN" altLang="en-US" sz="900" b="1" dirty="0">
                          <a:solidFill>
                            <a:srgbClr val="00B050"/>
                          </a:solidFill>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lang="zh-CN" altLang="en-US" sz="900" b="1"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80000</a:t>
                      </a:r>
                      <a:r>
                        <a:rPr lang="zh-CN" altLang="en-US"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frames</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lang="zh-CN" altLang="en-US" sz="900" b="1" dirty="0">
                          <a:solidFill>
                            <a:srgbClr val="00B050"/>
                          </a:solidFill>
                          <a:latin typeface="Arial" panose="020B0604020202020204" pitchFamily="34" charset="0"/>
                          <a:ea typeface="微软雅黑" panose="020B0503020204020204" pitchFamily="34" charset="-122"/>
                          <a:cs typeface="Arial" panose="020B0604020202020204" pitchFamily="34" charset="0"/>
                        </a:rPr>
                        <a:t>✔</a:t>
                      </a:r>
                    </a:p>
                  </a:txBody>
                  <a:tcPr anchor="ctr"/>
                </a:tc>
                <a:extLst>
                  <a:ext uri="{0D108BD9-81ED-4DB2-BD59-A6C34878D82A}">
                    <a16:rowId xmlns:a16="http://schemas.microsoft.com/office/drawing/2014/main" val="2700301959"/>
                  </a:ext>
                </a:extLst>
              </a:tr>
              <a:tr h="251957">
                <a:tc>
                  <a:txBody>
                    <a:bodyPr/>
                    <a:lstStyle/>
                    <a:p>
                      <a:pPr algn="ctr" fontAlgn="ctr">
                        <a:lnSpc>
                          <a:spcPct val="50000"/>
                        </a:lnSpc>
                      </a:pP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Digital</a:t>
                      </a:r>
                      <a:r>
                        <a:rPr lang="en-US" altLang="zh-CN" sz="900" b="1" i="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voltmeter</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146274798"/>
                  </a:ext>
                </a:extLst>
              </a:tr>
              <a:tr h="251957">
                <a:tc>
                  <a:txBody>
                    <a:bodyPr/>
                    <a:lstStyle/>
                    <a:p>
                      <a:pPr algn="ctr" fontAlgn="ctr">
                        <a:lnSpc>
                          <a:spcPct val="50000"/>
                        </a:lnSpc>
                      </a:pP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Counter</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2881651898"/>
                  </a:ext>
                </a:extLst>
              </a:tr>
              <a:tr h="251957">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Bar</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113378397"/>
                  </a:ext>
                </a:extLst>
              </a:tr>
              <a:tr h="247030">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Trend</a:t>
                      </a:r>
                      <a:r>
                        <a:rPr lang="en-US" altLang="zh-CN" sz="900" b="1"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and Track</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982155405"/>
                  </a:ext>
                </a:extLst>
              </a:tr>
              <a:tr h="218392">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Math customize</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Arial" panose="020B0604020202020204" pitchFamily="34" charset="0"/>
                        </a:rPr>
                        <a:t>support</a:t>
                      </a:r>
                      <a:endParaRPr kumimoji="0" lang="zh-CN" altLang="en-US" sz="9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847613998"/>
                  </a:ext>
                </a:extLst>
              </a:tr>
              <a:tr h="268421">
                <a:tc>
                  <a:txBody>
                    <a:bodyPr/>
                    <a:lstStyle/>
                    <a:p>
                      <a:pPr algn="ctr" fontAlgn="ctr">
                        <a:lnSpc>
                          <a:spcPct val="100000"/>
                        </a:lnSpc>
                      </a:pPr>
                      <a:r>
                        <a:rPr lang="en-US"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Zoom (vertical</a:t>
                      </a:r>
                      <a:r>
                        <a:rPr lang="en-US" sz="900" b="1"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&amp; horizontal</a:t>
                      </a:r>
                      <a:r>
                        <a:rPr lang="zh-CN" altLang="en-US"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114059152"/>
                  </a:ext>
                </a:extLst>
              </a:tr>
              <a:tr h="207733">
                <a:tc>
                  <a:txBody>
                    <a:bodyPr/>
                    <a:lstStyle/>
                    <a:p>
                      <a:pPr algn="ctr" fontAlgn="ct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Decoder type</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I2C、SPI、RS232/UART、CAN、LIN</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rPr>
                        <a:t>IIC、SPI、UART、CAN、LIN</a:t>
                      </a:r>
                      <a:endParaRPr lang="en-US" sz="9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353266973"/>
                  </a:ext>
                </a:extLst>
              </a:tr>
              <a:tr h="206056">
                <a:tc>
                  <a:txBody>
                    <a:bodyPr/>
                    <a:lstStyle/>
                    <a:p>
                      <a:pPr algn="ctr" fontAlgn="ct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Mask</a:t>
                      </a:r>
                      <a:r>
                        <a:rPr lang="en-US" altLang="zh-CN" sz="900" b="1" i="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Test</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4CH</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743428404"/>
                  </a:ext>
                </a:extLst>
              </a:tr>
              <a:tr h="213610">
                <a:tc>
                  <a:txBody>
                    <a:bodyPr/>
                    <a:lstStyle/>
                    <a:p>
                      <a:pPr algn="ctr" fontAlgn="ct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Bode</a:t>
                      </a:r>
                      <a:r>
                        <a:rPr lang="en-US" altLang="zh-CN" sz="900" b="1" i="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plot</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4CH</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extLst>
                  <a:ext uri="{0D108BD9-81ED-4DB2-BD59-A6C34878D82A}">
                    <a16:rowId xmlns:a16="http://schemas.microsoft.com/office/drawing/2014/main" val="4089027564"/>
                  </a:ext>
                </a:extLst>
              </a:tr>
              <a:tr h="197327">
                <a:tc>
                  <a:txBody>
                    <a:bodyPr/>
                    <a:lstStyle/>
                    <a:p>
                      <a:pPr algn="ctr" fontAlgn="ct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Power</a:t>
                      </a:r>
                      <a:r>
                        <a:rPr lang="en-US" altLang="zh-CN" sz="900" b="1" i="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Analysis</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optional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669564472"/>
                  </a:ext>
                </a:extLst>
              </a:tr>
              <a:tr h="266300">
                <a:tc>
                  <a:txBody>
                    <a:bodyPr/>
                    <a:lstStyle/>
                    <a:p>
                      <a:pPr algn="ctr" fontAlgn="ct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Digital</a:t>
                      </a:r>
                      <a:r>
                        <a:rPr lang="en-US" altLang="zh-CN" sz="900" b="1" i="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channel</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optional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optional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4CH</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470284085"/>
                  </a:ext>
                </a:extLst>
              </a:tr>
              <a:tr h="237406">
                <a:tc>
                  <a:txBody>
                    <a:bodyPr/>
                    <a:lstStyle/>
                    <a:p>
                      <a:pPr algn="ctr" fontAlgn="ct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USB</a:t>
                      </a:r>
                      <a:r>
                        <a:rPr lang="en-US" altLang="zh-CN" sz="900" b="1"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waveform generator</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optional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optional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4CH</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858215090"/>
                  </a:ext>
                </a:extLst>
              </a:tr>
              <a:tr h="261921">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I/O</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USB2.0 Host, USB2.0 Device, LAN , TRIG OUT, PASS/FAIL OUT, SBUS</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USB Host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USB Device, LAN, Pass/Fail, Trigger Out,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SBUS</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962957480"/>
                  </a:ext>
                </a:extLst>
              </a:tr>
              <a:tr h="163120">
                <a:tc>
                  <a:txBody>
                    <a:bodyPr/>
                    <a:lstStyle/>
                    <a:p>
                      <a:pPr algn="ctr" fontAlgn="ctr">
                        <a:lnSpc>
                          <a:spcPct val="50000"/>
                        </a:lnSpc>
                      </a:pPr>
                      <a:r>
                        <a:rPr lang="en-US" altLang="zh-CN" sz="900" b="1"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Display&amp;weight</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7’’ TFT-LCD with capacitive touch screen</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2.6 kg</a:t>
                      </a:r>
                      <a:endPar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7’’ TFT-LCD</a:t>
                      </a:r>
                      <a:r>
                        <a:rPr lang="en-US" altLang="zh-CN"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2.6 kg</a:t>
                      </a:r>
                      <a:endPar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extLst>
                  <a:ext uri="{0D108BD9-81ED-4DB2-BD59-A6C34878D82A}">
                    <a16:rowId xmlns:a16="http://schemas.microsoft.com/office/drawing/2014/main" val="3117984566"/>
                  </a:ext>
                </a:extLst>
              </a:tr>
            </a:tbl>
          </a:graphicData>
        </a:graphic>
      </p:graphicFrame>
      <p:pic>
        <p:nvPicPr>
          <p:cNvPr id="3" name="图片 2">
            <a:extLst>
              <a:ext uri="{FF2B5EF4-FFF2-40B4-BE49-F238E27FC236}">
                <a16:creationId xmlns:a16="http://schemas.microsoft.com/office/drawing/2014/main" id="{245152C1-04F2-B641-2790-13EE8B785E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01" t="28105" r="10190" b="9751"/>
          <a:stretch/>
        </p:blipFill>
        <p:spPr>
          <a:xfrm>
            <a:off x="8048515" y="-8469"/>
            <a:ext cx="1832502" cy="959295"/>
          </a:xfrm>
          <a:prstGeom prst="rect">
            <a:avLst/>
          </a:prstGeom>
        </p:spPr>
      </p:pic>
      <p:pic>
        <p:nvPicPr>
          <p:cNvPr id="4" name="图片 3">
            <a:extLst>
              <a:ext uri="{FF2B5EF4-FFF2-40B4-BE49-F238E27FC236}">
                <a16:creationId xmlns:a16="http://schemas.microsoft.com/office/drawing/2014/main" id="{AE667BAB-86E9-595F-B6DE-6A9383C7FEE7}"/>
              </a:ext>
            </a:extLst>
          </p:cNvPr>
          <p:cNvPicPr>
            <a:picLocks noChangeAspect="1"/>
          </p:cNvPicPr>
          <p:nvPr/>
        </p:nvPicPr>
        <p:blipFill rotWithShape="1">
          <a:blip r:embed="rId4"/>
          <a:srcRect l="9058" t="24490" r="9783" b="11111"/>
          <a:stretch/>
        </p:blipFill>
        <p:spPr>
          <a:xfrm>
            <a:off x="3667585" y="-8469"/>
            <a:ext cx="1813203" cy="959295"/>
          </a:xfrm>
          <a:prstGeom prst="rect">
            <a:avLst/>
          </a:prstGeom>
        </p:spPr>
      </p:pic>
    </p:spTree>
    <p:extLst>
      <p:ext uri="{BB962C8B-B14F-4D97-AF65-F5344CB8AC3E}">
        <p14:creationId xmlns:p14="http://schemas.microsoft.com/office/powerpoint/2010/main" val="3444870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0595C819-35B3-A2D6-784F-5AC3558848C4}"/>
              </a:ext>
            </a:extLst>
          </p:cNvPr>
          <p:cNvGrpSpPr/>
          <p:nvPr/>
        </p:nvGrpSpPr>
        <p:grpSpPr>
          <a:xfrm>
            <a:off x="653300" y="1765878"/>
            <a:ext cx="9211867" cy="3531144"/>
            <a:chOff x="680711" y="1451553"/>
            <a:chExt cx="9211867" cy="3531144"/>
          </a:xfrm>
        </p:grpSpPr>
        <p:sp>
          <p:nvSpPr>
            <p:cNvPr id="2" name="Shape 4073">
              <a:extLst>
                <a:ext uri="{FF2B5EF4-FFF2-40B4-BE49-F238E27FC236}">
                  <a16:creationId xmlns:a16="http://schemas.microsoft.com/office/drawing/2014/main" id="{78B36C45-AF14-37EE-D80B-C1F947F7B5CB}"/>
                </a:ext>
              </a:extLst>
            </p:cNvPr>
            <p:cNvSpPr/>
            <p:nvPr/>
          </p:nvSpPr>
          <p:spPr>
            <a:xfrm>
              <a:off x="3629378" y="3553160"/>
              <a:ext cx="309825" cy="304290"/>
            </a:xfrm>
            <a:custGeom>
              <a:avLst/>
              <a:gdLst/>
              <a:ahLst/>
              <a:cxnLst/>
              <a:rect l="0" t="0" r="0" b="0"/>
              <a:pathLst>
                <a:path w="120000" h="120000" extrusionOk="0">
                  <a:moveTo>
                    <a:pt x="75403" y="112293"/>
                  </a:moveTo>
                  <a:lnTo>
                    <a:pt x="75403" y="112293"/>
                  </a:lnTo>
                  <a:cubicBezTo>
                    <a:pt x="75403" y="114770"/>
                    <a:pt x="78044" y="117247"/>
                    <a:pt x="80684" y="117247"/>
                  </a:cubicBezTo>
                  <a:cubicBezTo>
                    <a:pt x="109144" y="119724"/>
                    <a:pt x="109144" y="119724"/>
                    <a:pt x="109144" y="119724"/>
                  </a:cubicBezTo>
                  <a:cubicBezTo>
                    <a:pt x="112078" y="119724"/>
                    <a:pt x="112078" y="117247"/>
                    <a:pt x="114718" y="114770"/>
                  </a:cubicBezTo>
                  <a:cubicBezTo>
                    <a:pt x="114718" y="92752"/>
                    <a:pt x="114718" y="92752"/>
                    <a:pt x="114718" y="92752"/>
                  </a:cubicBezTo>
                  <a:cubicBezTo>
                    <a:pt x="78044" y="90275"/>
                    <a:pt x="78044" y="90275"/>
                    <a:pt x="78044" y="90275"/>
                  </a:cubicBezTo>
                  <a:lnTo>
                    <a:pt x="75403" y="112293"/>
                  </a:lnTo>
                  <a:close/>
                  <a:moveTo>
                    <a:pt x="5281" y="92752"/>
                  </a:moveTo>
                  <a:lnTo>
                    <a:pt x="5281" y="92752"/>
                  </a:lnTo>
                  <a:cubicBezTo>
                    <a:pt x="5281" y="114770"/>
                    <a:pt x="5281" y="114770"/>
                    <a:pt x="5281" y="114770"/>
                  </a:cubicBezTo>
                  <a:cubicBezTo>
                    <a:pt x="5281" y="117247"/>
                    <a:pt x="7921" y="119724"/>
                    <a:pt x="10268" y="119724"/>
                  </a:cubicBezTo>
                  <a:cubicBezTo>
                    <a:pt x="39022" y="117247"/>
                    <a:pt x="39022" y="117247"/>
                    <a:pt x="39022" y="117247"/>
                  </a:cubicBezTo>
                  <a:cubicBezTo>
                    <a:pt x="41662" y="117247"/>
                    <a:pt x="44303" y="114770"/>
                    <a:pt x="44303" y="112293"/>
                  </a:cubicBezTo>
                  <a:cubicBezTo>
                    <a:pt x="41662" y="90275"/>
                    <a:pt x="41662" y="90275"/>
                    <a:pt x="41662" y="90275"/>
                  </a:cubicBezTo>
                  <a:lnTo>
                    <a:pt x="5281" y="92752"/>
                  </a:lnTo>
                  <a:close/>
                  <a:moveTo>
                    <a:pt x="0" y="56422"/>
                  </a:moveTo>
                  <a:lnTo>
                    <a:pt x="0" y="56422"/>
                  </a:lnTo>
                  <a:cubicBezTo>
                    <a:pt x="2640" y="80642"/>
                    <a:pt x="2640" y="80642"/>
                    <a:pt x="2640" y="80642"/>
                  </a:cubicBezTo>
                  <a:cubicBezTo>
                    <a:pt x="39022" y="75688"/>
                    <a:pt x="39022" y="75688"/>
                    <a:pt x="39022" y="75688"/>
                  </a:cubicBezTo>
                  <a:cubicBezTo>
                    <a:pt x="39022" y="53944"/>
                    <a:pt x="39022" y="53944"/>
                    <a:pt x="39022" y="53944"/>
                  </a:cubicBezTo>
                  <a:lnTo>
                    <a:pt x="39022" y="51467"/>
                  </a:lnTo>
                  <a:cubicBezTo>
                    <a:pt x="39022" y="41834"/>
                    <a:pt x="46943" y="31926"/>
                    <a:pt x="59853" y="31926"/>
                  </a:cubicBezTo>
                  <a:cubicBezTo>
                    <a:pt x="72762" y="31926"/>
                    <a:pt x="80684" y="41834"/>
                    <a:pt x="80684" y="51467"/>
                  </a:cubicBezTo>
                  <a:lnTo>
                    <a:pt x="80684" y="53944"/>
                  </a:lnTo>
                  <a:cubicBezTo>
                    <a:pt x="78044" y="75688"/>
                    <a:pt x="78044" y="75688"/>
                    <a:pt x="78044" y="75688"/>
                  </a:cubicBezTo>
                  <a:cubicBezTo>
                    <a:pt x="117066" y="80642"/>
                    <a:pt x="117066" y="80642"/>
                    <a:pt x="117066" y="80642"/>
                  </a:cubicBezTo>
                  <a:cubicBezTo>
                    <a:pt x="119706" y="56422"/>
                    <a:pt x="119706" y="56422"/>
                    <a:pt x="119706" y="56422"/>
                  </a:cubicBezTo>
                  <a:cubicBezTo>
                    <a:pt x="119706" y="53944"/>
                    <a:pt x="119706" y="53944"/>
                    <a:pt x="119706" y="51467"/>
                  </a:cubicBezTo>
                  <a:cubicBezTo>
                    <a:pt x="119706" y="22018"/>
                    <a:pt x="93594" y="0"/>
                    <a:pt x="59853" y="0"/>
                  </a:cubicBezTo>
                  <a:cubicBezTo>
                    <a:pt x="25819" y="0"/>
                    <a:pt x="0" y="22018"/>
                    <a:pt x="0" y="51467"/>
                  </a:cubicBezTo>
                  <a:cubicBezTo>
                    <a:pt x="0" y="53944"/>
                    <a:pt x="0" y="53944"/>
                    <a:pt x="0" y="56422"/>
                  </a:cubicBezTo>
                  <a:close/>
                </a:path>
              </a:pathLst>
            </a:custGeom>
            <a:solidFill>
              <a:schemeClr val="tx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Lato"/>
                <a:sym typeface="Lato"/>
              </a:endParaRPr>
            </a:p>
          </p:txBody>
        </p:sp>
        <p:grpSp>
          <p:nvGrpSpPr>
            <p:cNvPr id="18" name="组合 17">
              <a:extLst>
                <a:ext uri="{FF2B5EF4-FFF2-40B4-BE49-F238E27FC236}">
                  <a16:creationId xmlns:a16="http://schemas.microsoft.com/office/drawing/2014/main" id="{D76FD989-B7E4-EF4C-4C71-120760E80C10}"/>
                </a:ext>
              </a:extLst>
            </p:cNvPr>
            <p:cNvGrpSpPr/>
            <p:nvPr/>
          </p:nvGrpSpPr>
          <p:grpSpPr>
            <a:xfrm>
              <a:off x="3196492" y="1451553"/>
              <a:ext cx="6696086" cy="3531144"/>
              <a:chOff x="3196492" y="1451553"/>
              <a:chExt cx="6696086" cy="3531144"/>
            </a:xfrm>
          </p:grpSpPr>
          <p:sp>
            <p:nvSpPr>
              <p:cNvPr id="3" name="Shape 4066">
                <a:extLst>
                  <a:ext uri="{FF2B5EF4-FFF2-40B4-BE49-F238E27FC236}">
                    <a16:creationId xmlns:a16="http://schemas.microsoft.com/office/drawing/2014/main" id="{43EF416B-050E-3A69-89AC-FE8A1FAFF9B9}"/>
                  </a:ext>
                </a:extLst>
              </p:cNvPr>
              <p:cNvSpPr/>
              <p:nvPr/>
            </p:nvSpPr>
            <p:spPr>
              <a:xfrm>
                <a:off x="3616025" y="1624351"/>
                <a:ext cx="349886" cy="260119"/>
              </a:xfrm>
              <a:custGeom>
                <a:avLst/>
                <a:gdLst/>
                <a:ahLst/>
                <a:cxnLst/>
                <a:rect l="0" t="0" r="0" b="0"/>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rgbClr val="F1810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F9F9F9">
                      <a:lumMod val="50000"/>
                    </a:srgbClr>
                  </a:solidFill>
                  <a:effectLst/>
                  <a:uLnTx/>
                  <a:uFillTx/>
                  <a:latin typeface="微软雅黑" panose="020B0503020204020204" pitchFamily="34" charset="-122"/>
                  <a:ea typeface="微软雅黑" panose="020B0503020204020204" pitchFamily="34" charset="-122"/>
                  <a:cs typeface="Lato"/>
                  <a:sym typeface="Lato"/>
                </a:endParaRPr>
              </a:p>
            </p:txBody>
          </p:sp>
          <p:sp>
            <p:nvSpPr>
              <p:cNvPr id="4" name="Textfeld 37">
                <a:extLst>
                  <a:ext uri="{FF2B5EF4-FFF2-40B4-BE49-F238E27FC236}">
                    <a16:creationId xmlns:a16="http://schemas.microsoft.com/office/drawing/2014/main" id="{49A6DB83-B591-901B-F5C0-42AAA4D0E888}"/>
                  </a:ext>
                </a:extLst>
              </p:cNvPr>
              <p:cNvSpPr txBox="1"/>
              <p:nvPr/>
            </p:nvSpPr>
            <p:spPr>
              <a:xfrm>
                <a:off x="4139157" y="1451553"/>
                <a:ext cx="4584973" cy="499624"/>
              </a:xfrm>
              <a:prstGeom prst="rect">
                <a:avLst/>
              </a:prstGeom>
              <a:noFill/>
            </p:spPr>
            <p:txBody>
              <a:bodyPr wrap="square" rtlCol="0">
                <a:spAutoFit/>
              </a:bodyPr>
              <a:lstStyle/>
              <a:p>
                <a:pPr lvl="0" defTabSz="228600">
                  <a:lnSpc>
                    <a:spcPct val="150000"/>
                  </a:lnSpc>
                  <a:defRPr/>
                </a:pPr>
                <a:r>
                  <a:rPr lang="en-US" altLang="zh-CN" sz="2000" b="1" dirty="0">
                    <a:solidFill>
                      <a:srgbClr val="F18101"/>
                    </a:solidFill>
                    <a:latin typeface="微软雅黑" panose="020B0503020204020204" pitchFamily="34" charset="-122"/>
                    <a:ea typeface="微软雅黑" panose="020B0503020204020204" pitchFamily="34" charset="-122"/>
                    <a:cs typeface="Calibri" panose="020F0502020204030204" pitchFamily="34" charset="0"/>
                  </a:rPr>
                  <a:t>Basic Introduction</a:t>
                </a:r>
                <a:endParaRPr kumimoji="0" lang="en-US" altLang="zh-CN" sz="2000" b="1" i="0" u="none" strike="noStrike" kern="1200" cap="none" spc="0" normalizeH="0" baseline="0" noProof="0" dirty="0">
                  <a:ln>
                    <a:noFill/>
                  </a:ln>
                  <a:solidFill>
                    <a:srgbClr val="F18101"/>
                  </a:solidFill>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5" name="Textfeld 42">
                <a:extLst>
                  <a:ext uri="{FF2B5EF4-FFF2-40B4-BE49-F238E27FC236}">
                    <a16:creationId xmlns:a16="http://schemas.microsoft.com/office/drawing/2014/main" id="{FAF77B8C-A82C-E840-5005-D82F15A3F531}"/>
                  </a:ext>
                </a:extLst>
              </p:cNvPr>
              <p:cNvSpPr txBox="1"/>
              <p:nvPr/>
            </p:nvSpPr>
            <p:spPr>
              <a:xfrm>
                <a:off x="4139157" y="3386159"/>
                <a:ext cx="5121964" cy="499624"/>
              </a:xfrm>
              <a:prstGeom prst="rect">
                <a:avLst/>
              </a:prstGeom>
              <a:noFill/>
            </p:spPr>
            <p:txBody>
              <a:bodyPr wrap="square" rtlCol="0">
                <a:spAutoFit/>
              </a:bodyPr>
              <a:lstStyle/>
              <a:p>
                <a:pPr lvl="0" defTabSz="228600">
                  <a:lnSpc>
                    <a:spcPct val="150000"/>
                  </a:lnSpc>
                  <a:defRPr/>
                </a:pPr>
                <a:r>
                  <a:rPr lang="en-US" altLang="zh-CN" sz="2000" dirty="0">
                    <a:latin typeface="微软雅黑" panose="020B0503020204020204" pitchFamily="34" charset="-122"/>
                    <a:ea typeface="微软雅黑" panose="020B0503020204020204" pitchFamily="34" charset="-122"/>
                    <a:cs typeface="Calibri" panose="020F0502020204030204" pitchFamily="34" charset="0"/>
                  </a:rPr>
                  <a:t>Product Comparisons</a:t>
                </a:r>
                <a:endPar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cxnSp>
            <p:nvCxnSpPr>
              <p:cNvPr id="6" name="Gerader Verbinder 83">
                <a:extLst>
                  <a:ext uri="{FF2B5EF4-FFF2-40B4-BE49-F238E27FC236}">
                    <a16:creationId xmlns:a16="http://schemas.microsoft.com/office/drawing/2014/main" id="{A574F026-45B5-138F-DFB2-28D2E2672515}"/>
                  </a:ext>
                </a:extLst>
              </p:cNvPr>
              <p:cNvCxnSpPr>
                <a:cxnSpLocks/>
              </p:cNvCxnSpPr>
              <p:nvPr/>
            </p:nvCxnSpPr>
            <p:spPr>
              <a:xfrm>
                <a:off x="3196492" y="1579245"/>
                <a:ext cx="0" cy="340345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Shape 4077">
                <a:extLst>
                  <a:ext uri="{FF2B5EF4-FFF2-40B4-BE49-F238E27FC236}">
                    <a16:creationId xmlns:a16="http://schemas.microsoft.com/office/drawing/2014/main" id="{15CCEDFF-500E-A738-2103-3A40BD288F2D}"/>
                  </a:ext>
                </a:extLst>
              </p:cNvPr>
              <p:cNvSpPr/>
              <p:nvPr/>
            </p:nvSpPr>
            <p:spPr>
              <a:xfrm>
                <a:off x="3616025" y="2602299"/>
                <a:ext cx="341874" cy="321464"/>
              </a:xfrm>
              <a:custGeom>
                <a:avLst/>
                <a:gdLst/>
                <a:ahLst/>
                <a:cxnLst/>
                <a:rect l="0" t="0" r="0" b="0"/>
                <a:pathLst>
                  <a:path w="120000" h="120000" extrusionOk="0">
                    <a:moveTo>
                      <a:pt x="73008" y="78181"/>
                    </a:moveTo>
                    <a:lnTo>
                      <a:pt x="73008" y="78181"/>
                    </a:lnTo>
                    <a:cubicBezTo>
                      <a:pt x="73008" y="78181"/>
                      <a:pt x="119734" y="43896"/>
                      <a:pt x="115221" y="6753"/>
                    </a:cubicBezTo>
                    <a:lnTo>
                      <a:pt x="115221" y="4675"/>
                    </a:lnTo>
                    <a:cubicBezTo>
                      <a:pt x="112831" y="4675"/>
                      <a:pt x="112831" y="4675"/>
                      <a:pt x="112831" y="4675"/>
                    </a:cubicBezTo>
                    <a:cubicBezTo>
                      <a:pt x="75398" y="0"/>
                      <a:pt x="42212" y="46233"/>
                      <a:pt x="42212" y="46233"/>
                    </a:cubicBezTo>
                    <a:cubicBezTo>
                      <a:pt x="14070" y="41298"/>
                      <a:pt x="16460" y="48311"/>
                      <a:pt x="2389" y="78181"/>
                    </a:cubicBezTo>
                    <a:cubicBezTo>
                      <a:pt x="0" y="85194"/>
                      <a:pt x="4778" y="85194"/>
                      <a:pt x="9292" y="85194"/>
                    </a:cubicBezTo>
                    <a:cubicBezTo>
                      <a:pt x="14070" y="82857"/>
                      <a:pt x="23362" y="80519"/>
                      <a:pt x="23362" y="80519"/>
                    </a:cubicBezTo>
                    <a:cubicBezTo>
                      <a:pt x="40088" y="96623"/>
                      <a:pt x="40088" y="96623"/>
                      <a:pt x="40088" y="96623"/>
                    </a:cubicBezTo>
                    <a:cubicBezTo>
                      <a:pt x="40088" y="96623"/>
                      <a:pt x="37433" y="105714"/>
                      <a:pt x="35309" y="110389"/>
                    </a:cubicBezTo>
                    <a:cubicBezTo>
                      <a:pt x="32920" y="115064"/>
                      <a:pt x="35309" y="119740"/>
                      <a:pt x="40088" y="117402"/>
                    </a:cubicBezTo>
                    <a:cubicBezTo>
                      <a:pt x="70619" y="103376"/>
                      <a:pt x="77522" y="105714"/>
                      <a:pt x="73008" y="78181"/>
                    </a:cubicBezTo>
                    <a:close/>
                    <a:moveTo>
                      <a:pt x="79911" y="38961"/>
                    </a:moveTo>
                    <a:lnTo>
                      <a:pt x="79911" y="38961"/>
                    </a:lnTo>
                    <a:cubicBezTo>
                      <a:pt x="75398" y="34545"/>
                      <a:pt x="75398" y="29870"/>
                      <a:pt x="79911" y="25194"/>
                    </a:cubicBezTo>
                    <a:cubicBezTo>
                      <a:pt x="84690" y="20779"/>
                      <a:pt x="91592" y="20779"/>
                      <a:pt x="93982" y="25194"/>
                    </a:cubicBezTo>
                    <a:cubicBezTo>
                      <a:pt x="98761" y="29870"/>
                      <a:pt x="98761" y="34545"/>
                      <a:pt x="93982" y="38961"/>
                    </a:cubicBezTo>
                    <a:cubicBezTo>
                      <a:pt x="91592" y="43896"/>
                      <a:pt x="84690" y="43896"/>
                      <a:pt x="79911" y="38961"/>
                    </a:cubicBezTo>
                    <a:close/>
                  </a:path>
                </a:pathLst>
              </a:custGeom>
              <a:solidFill>
                <a:schemeClr val="tx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F9F9F9">
                      <a:lumMod val="50000"/>
                    </a:srgbClr>
                  </a:solidFill>
                  <a:effectLst/>
                  <a:uLnTx/>
                  <a:uFillTx/>
                  <a:latin typeface="微软雅黑" panose="020B0503020204020204" pitchFamily="34" charset="-122"/>
                  <a:ea typeface="微软雅黑" panose="020B0503020204020204" pitchFamily="34" charset="-122"/>
                  <a:cs typeface="Lato"/>
                  <a:sym typeface="Lato"/>
                </a:endParaRPr>
              </a:p>
            </p:txBody>
          </p:sp>
          <p:sp>
            <p:nvSpPr>
              <p:cNvPr id="10" name="Textfeld 37">
                <a:extLst>
                  <a:ext uri="{FF2B5EF4-FFF2-40B4-BE49-F238E27FC236}">
                    <a16:creationId xmlns:a16="http://schemas.microsoft.com/office/drawing/2014/main" id="{70271457-B4F1-6BA1-EA58-1864682AB719}"/>
                  </a:ext>
                </a:extLst>
              </p:cNvPr>
              <p:cNvSpPr txBox="1"/>
              <p:nvPr/>
            </p:nvSpPr>
            <p:spPr>
              <a:xfrm>
                <a:off x="4139157" y="2434870"/>
                <a:ext cx="5753421" cy="499624"/>
              </a:xfrm>
              <a:prstGeom prst="rect">
                <a:avLst/>
              </a:prstGeom>
              <a:noFill/>
            </p:spPr>
            <p:txBody>
              <a:bodyPr wrap="square" rtlCol="0">
                <a:spAutoFit/>
              </a:bodyPr>
              <a:lstStyle>
                <a:defPPr>
                  <a:defRPr lang="zh-CN"/>
                </a:defPPr>
                <a:lvl1pPr lvl="0" defTabSz="228600">
                  <a:lnSpc>
                    <a:spcPct val="150000"/>
                  </a:lnSpc>
                  <a:defRPr sz="2000">
                    <a:latin typeface="微软雅黑" panose="020B0503020204020204" pitchFamily="34" charset="-122"/>
                    <a:ea typeface="微软雅黑" panose="020B0503020204020204" pitchFamily="34" charset="-122"/>
                    <a:cs typeface="Calibri" panose="020F0502020204030204" pitchFamily="34" charset="0"/>
                  </a:defRPr>
                </a:lvl1pPr>
              </a:lstStyle>
              <a:p>
                <a:r>
                  <a:rPr lang="en-US" altLang="zh-CN" dirty="0"/>
                  <a:t>Function Characteristics</a:t>
                </a:r>
              </a:p>
            </p:txBody>
          </p:sp>
          <p:sp>
            <p:nvSpPr>
              <p:cNvPr id="11" name="Shape 4087">
                <a:extLst>
                  <a:ext uri="{FF2B5EF4-FFF2-40B4-BE49-F238E27FC236}">
                    <a16:creationId xmlns:a16="http://schemas.microsoft.com/office/drawing/2014/main" id="{5BA31C99-7559-AD8E-B56B-F313699EAF9A}"/>
                  </a:ext>
                </a:extLst>
              </p:cNvPr>
              <p:cNvSpPr/>
              <p:nvPr/>
            </p:nvSpPr>
            <p:spPr>
              <a:xfrm>
                <a:off x="3616023" y="4550393"/>
                <a:ext cx="336533" cy="309197"/>
              </a:xfrm>
              <a:custGeom>
                <a:avLst/>
                <a:gdLst/>
                <a:ahLst/>
                <a:cxnLst/>
                <a:rect l="0" t="0" r="0" b="0"/>
                <a:pathLst>
                  <a:path w="120000" h="120000" extrusionOk="0">
                    <a:moveTo>
                      <a:pt x="18918" y="107865"/>
                    </a:moveTo>
                    <a:lnTo>
                      <a:pt x="18918" y="107865"/>
                    </a:lnTo>
                    <a:cubicBezTo>
                      <a:pt x="18918" y="114876"/>
                      <a:pt x="26486" y="119730"/>
                      <a:pt x="33513" y="119730"/>
                    </a:cubicBezTo>
                    <a:cubicBezTo>
                      <a:pt x="40810" y="119730"/>
                      <a:pt x="45405" y="114876"/>
                      <a:pt x="45405" y="107865"/>
                    </a:cubicBezTo>
                    <a:cubicBezTo>
                      <a:pt x="45405" y="100584"/>
                      <a:pt x="40810" y="93303"/>
                      <a:pt x="33513" y="93303"/>
                    </a:cubicBezTo>
                    <a:cubicBezTo>
                      <a:pt x="26486" y="93303"/>
                      <a:pt x="18918" y="100584"/>
                      <a:pt x="18918" y="107865"/>
                    </a:cubicBezTo>
                    <a:close/>
                    <a:moveTo>
                      <a:pt x="86216" y="107865"/>
                    </a:moveTo>
                    <a:lnTo>
                      <a:pt x="86216" y="107865"/>
                    </a:lnTo>
                    <a:cubicBezTo>
                      <a:pt x="86216" y="114876"/>
                      <a:pt x="93243" y="119730"/>
                      <a:pt x="100540" y="119730"/>
                    </a:cubicBezTo>
                    <a:cubicBezTo>
                      <a:pt x="107837" y="119730"/>
                      <a:pt x="112702" y="114876"/>
                      <a:pt x="112702" y="107865"/>
                    </a:cubicBezTo>
                    <a:cubicBezTo>
                      <a:pt x="112702" y="100584"/>
                      <a:pt x="107837" y="93303"/>
                      <a:pt x="100540" y="93303"/>
                    </a:cubicBezTo>
                    <a:cubicBezTo>
                      <a:pt x="93243" y="93303"/>
                      <a:pt x="86216" y="100584"/>
                      <a:pt x="86216" y="107865"/>
                    </a:cubicBezTo>
                    <a:close/>
                    <a:moveTo>
                      <a:pt x="42972" y="76584"/>
                    </a:moveTo>
                    <a:lnTo>
                      <a:pt x="42972" y="76584"/>
                    </a:lnTo>
                    <a:cubicBezTo>
                      <a:pt x="117297" y="55011"/>
                      <a:pt x="117297" y="55011"/>
                      <a:pt x="117297" y="55011"/>
                    </a:cubicBezTo>
                    <a:cubicBezTo>
                      <a:pt x="119729" y="55011"/>
                      <a:pt x="119729" y="52584"/>
                      <a:pt x="119729" y="50426"/>
                    </a:cubicBezTo>
                    <a:cubicBezTo>
                      <a:pt x="119729" y="14561"/>
                      <a:pt x="119729" y="14561"/>
                      <a:pt x="119729" y="14561"/>
                    </a:cubicBezTo>
                    <a:cubicBezTo>
                      <a:pt x="26486" y="14561"/>
                      <a:pt x="26486" y="14561"/>
                      <a:pt x="26486" y="14561"/>
                    </a:cubicBezTo>
                    <a:cubicBezTo>
                      <a:pt x="26486" y="2696"/>
                      <a:pt x="26486" y="2696"/>
                      <a:pt x="26486" y="2696"/>
                    </a:cubicBezTo>
                    <a:lnTo>
                      <a:pt x="24054" y="0"/>
                    </a:lnTo>
                    <a:cubicBezTo>
                      <a:pt x="2432" y="0"/>
                      <a:pt x="2432" y="0"/>
                      <a:pt x="2432" y="0"/>
                    </a:cubicBezTo>
                    <a:cubicBezTo>
                      <a:pt x="0" y="0"/>
                      <a:pt x="0" y="2696"/>
                      <a:pt x="0" y="2696"/>
                    </a:cubicBezTo>
                    <a:cubicBezTo>
                      <a:pt x="0" y="14561"/>
                      <a:pt x="0" y="14561"/>
                      <a:pt x="0" y="14561"/>
                    </a:cubicBezTo>
                    <a:cubicBezTo>
                      <a:pt x="12162" y="14561"/>
                      <a:pt x="12162" y="14561"/>
                      <a:pt x="12162" y="14561"/>
                    </a:cubicBezTo>
                    <a:cubicBezTo>
                      <a:pt x="26486" y="74157"/>
                      <a:pt x="26486" y="74157"/>
                      <a:pt x="26486" y="74157"/>
                    </a:cubicBezTo>
                    <a:cubicBezTo>
                      <a:pt x="26486" y="81438"/>
                      <a:pt x="26486" y="81438"/>
                      <a:pt x="26486" y="81438"/>
                    </a:cubicBezTo>
                    <a:cubicBezTo>
                      <a:pt x="26486" y="91146"/>
                      <a:pt x="26486" y="91146"/>
                      <a:pt x="26486" y="91146"/>
                    </a:cubicBezTo>
                    <a:cubicBezTo>
                      <a:pt x="26486" y="93303"/>
                      <a:pt x="28648" y="93303"/>
                      <a:pt x="28648" y="93303"/>
                    </a:cubicBezTo>
                    <a:cubicBezTo>
                      <a:pt x="33513" y="93303"/>
                      <a:pt x="33513" y="93303"/>
                      <a:pt x="33513" y="93303"/>
                    </a:cubicBezTo>
                    <a:cubicBezTo>
                      <a:pt x="100540" y="93303"/>
                      <a:pt x="100540" y="93303"/>
                      <a:pt x="100540" y="93303"/>
                    </a:cubicBezTo>
                    <a:cubicBezTo>
                      <a:pt x="117297" y="93303"/>
                      <a:pt x="117297" y="93303"/>
                      <a:pt x="117297" y="93303"/>
                    </a:cubicBezTo>
                    <a:cubicBezTo>
                      <a:pt x="119729" y="93303"/>
                      <a:pt x="119729" y="93303"/>
                      <a:pt x="119729" y="91146"/>
                    </a:cubicBezTo>
                    <a:cubicBezTo>
                      <a:pt x="119729" y="81438"/>
                      <a:pt x="119729" y="81438"/>
                      <a:pt x="119729" y="81438"/>
                    </a:cubicBezTo>
                    <a:cubicBezTo>
                      <a:pt x="45405" y="81438"/>
                      <a:pt x="45405" y="81438"/>
                      <a:pt x="45405" y="81438"/>
                    </a:cubicBezTo>
                    <a:cubicBezTo>
                      <a:pt x="35945" y="81438"/>
                      <a:pt x="35945" y="76584"/>
                      <a:pt x="42972" y="76584"/>
                    </a:cubicBezTo>
                    <a:close/>
                  </a:path>
                </a:pathLst>
              </a:custGeom>
              <a:solidFill>
                <a:schemeClr val="tx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F9F9F9">
                      <a:lumMod val="50000"/>
                    </a:srgbClr>
                  </a:solidFill>
                  <a:effectLst/>
                  <a:uLnTx/>
                  <a:uFillTx/>
                  <a:latin typeface="微软雅黑" panose="020B0503020204020204" pitchFamily="34" charset="-122"/>
                  <a:ea typeface="微软雅黑" panose="020B0503020204020204" pitchFamily="34" charset="-122"/>
                  <a:cs typeface="Lato"/>
                  <a:sym typeface="Lato"/>
                </a:endParaRPr>
              </a:p>
            </p:txBody>
          </p:sp>
          <p:sp>
            <p:nvSpPr>
              <p:cNvPr id="12" name="Textfeld 42">
                <a:extLst>
                  <a:ext uri="{FF2B5EF4-FFF2-40B4-BE49-F238E27FC236}">
                    <a16:creationId xmlns:a16="http://schemas.microsoft.com/office/drawing/2014/main" id="{EA506DC9-3EE9-4854-8700-EEE20B51D910}"/>
                  </a:ext>
                </a:extLst>
              </p:cNvPr>
              <p:cNvSpPr txBox="1"/>
              <p:nvPr/>
            </p:nvSpPr>
            <p:spPr>
              <a:xfrm>
                <a:off x="4139157" y="4337448"/>
                <a:ext cx="3686600" cy="589072"/>
              </a:xfrm>
              <a:prstGeom prst="rect">
                <a:avLst/>
              </a:prstGeom>
              <a:noFill/>
            </p:spPr>
            <p:txBody>
              <a:bodyPr wrap="square" rtlCol="0">
                <a:spAutoFit/>
              </a:bodyPr>
              <a:lstStyle/>
              <a:p>
                <a:pPr lvl="0" defTabSz="228600">
                  <a:lnSpc>
                    <a:spcPct val="150000"/>
                  </a:lnSpc>
                  <a:defRPr/>
                </a:pPr>
                <a:r>
                  <a:rPr lang="en-US" altLang="zh-CN" sz="2400" dirty="0">
                    <a:latin typeface="微软雅黑" panose="020B0503020204020204" pitchFamily="34" charset="-122"/>
                    <a:ea typeface="微软雅黑" panose="020B0503020204020204" pitchFamily="34" charset="-122"/>
                    <a:cs typeface="Calibri" panose="020F0502020204030204" pitchFamily="34" charset="0"/>
                  </a:rPr>
                  <a:t>Applications</a:t>
                </a:r>
                <a:endParaRPr kumimoji="0" lang="en-US" altLang="zh-CN" sz="2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grpSp>
        <p:sp>
          <p:nvSpPr>
            <p:cNvPr id="17" name="矩形 16">
              <a:extLst>
                <a:ext uri="{FF2B5EF4-FFF2-40B4-BE49-F238E27FC236}">
                  <a16:creationId xmlns:a16="http://schemas.microsoft.com/office/drawing/2014/main" id="{6FCCBF23-10C9-F847-4FFC-8DA303661EBD}"/>
                </a:ext>
              </a:extLst>
            </p:cNvPr>
            <p:cNvSpPr/>
            <p:nvPr/>
          </p:nvSpPr>
          <p:spPr>
            <a:xfrm>
              <a:off x="680711" y="2934494"/>
              <a:ext cx="4160074" cy="586957"/>
            </a:xfrm>
            <a:prstGeom prst="rect">
              <a:avLst/>
            </a:prstGeom>
          </p:spPr>
          <p:txBody>
            <a:bodyPr wrap="square" lIns="90000" tIns="46800" rIns="90000" bIns="46800" anchor="b" anchorCtr="0">
              <a:spAutoFit/>
            </a:bodyPr>
            <a:lstStyle/>
            <a:p>
              <a:pPr lvl="0">
                <a:buSzPct val="25000"/>
                <a:defRPr/>
              </a:pPr>
              <a:r>
                <a:rPr lang="en-US" altLang="zh-CN" sz="3200" b="1" dirty="0">
                  <a:latin typeface="微软雅黑" panose="020B0503020204020204" pitchFamily="34" charset="-122"/>
                  <a:ea typeface="微软雅黑" panose="020B0503020204020204" pitchFamily="34" charset="-122"/>
                </a:rPr>
                <a:t>CONTENTS</a:t>
              </a:r>
              <a:endParaRPr kumimoji="0" lang="en-US" altLang="zh-CN" sz="3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232" y="-180181"/>
            <a:ext cx="10285714" cy="6858000"/>
          </a:xfrm>
          <a:prstGeom prst="rect">
            <a:avLst/>
          </a:prstGeom>
        </p:spPr>
      </p:pic>
    </p:spTree>
    <p:extLst>
      <p:ext uri="{BB962C8B-B14F-4D97-AF65-F5344CB8AC3E}">
        <p14:creationId xmlns:p14="http://schemas.microsoft.com/office/powerpoint/2010/main" val="1309642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A15589B8-68C7-7DAF-B9D4-90D85FEB76C6}"/>
              </a:ext>
            </a:extLst>
          </p:cNvPr>
          <p:cNvGraphicFramePr>
            <a:graphicFrameLocks noGrp="1"/>
          </p:cNvGraphicFramePr>
          <p:nvPr>
            <p:extLst>
              <p:ext uri="{D42A27DB-BD31-4B8C-83A1-F6EECF244321}">
                <p14:modId xmlns:p14="http://schemas.microsoft.com/office/powerpoint/2010/main" val="3310131217"/>
              </p:ext>
            </p:extLst>
          </p:nvPr>
        </p:nvGraphicFramePr>
        <p:xfrm>
          <a:off x="1061695" y="947838"/>
          <a:ext cx="9956639" cy="5928120"/>
        </p:xfrm>
        <a:graphic>
          <a:graphicData uri="http://schemas.openxmlformats.org/drawingml/2006/table">
            <a:tbl>
              <a:tblPr firstRow="1" bandRow="1">
                <a:tableStyleId>{8EC20E35-A176-4012-BC5E-935CFFF8708E}</a:tableStyleId>
              </a:tblPr>
              <a:tblGrid>
                <a:gridCol w="1403262">
                  <a:extLst>
                    <a:ext uri="{9D8B030D-6E8A-4147-A177-3AD203B41FA5}">
                      <a16:colId xmlns:a16="http://schemas.microsoft.com/office/drawing/2014/main" val="1292862205"/>
                    </a:ext>
                  </a:extLst>
                </a:gridCol>
                <a:gridCol w="3605004">
                  <a:extLst>
                    <a:ext uri="{9D8B030D-6E8A-4147-A177-3AD203B41FA5}">
                      <a16:colId xmlns:a16="http://schemas.microsoft.com/office/drawing/2014/main" val="1179341997"/>
                    </a:ext>
                  </a:extLst>
                </a:gridCol>
                <a:gridCol w="393555">
                  <a:extLst>
                    <a:ext uri="{9D8B030D-6E8A-4147-A177-3AD203B41FA5}">
                      <a16:colId xmlns:a16="http://schemas.microsoft.com/office/drawing/2014/main" val="176799787"/>
                    </a:ext>
                  </a:extLst>
                </a:gridCol>
                <a:gridCol w="393555">
                  <a:extLst>
                    <a:ext uri="{9D8B030D-6E8A-4147-A177-3AD203B41FA5}">
                      <a16:colId xmlns:a16="http://schemas.microsoft.com/office/drawing/2014/main" val="1021529137"/>
                    </a:ext>
                  </a:extLst>
                </a:gridCol>
                <a:gridCol w="3756145">
                  <a:extLst>
                    <a:ext uri="{9D8B030D-6E8A-4147-A177-3AD203B41FA5}">
                      <a16:colId xmlns:a16="http://schemas.microsoft.com/office/drawing/2014/main" val="2390548164"/>
                    </a:ext>
                  </a:extLst>
                </a:gridCol>
                <a:gridCol w="405118">
                  <a:extLst>
                    <a:ext uri="{9D8B030D-6E8A-4147-A177-3AD203B41FA5}">
                      <a16:colId xmlns:a16="http://schemas.microsoft.com/office/drawing/2014/main" val="3815480003"/>
                    </a:ext>
                  </a:extLst>
                </a:gridCol>
              </a:tblGrid>
              <a:tr h="247169">
                <a:tc>
                  <a:txBody>
                    <a:bodyPr/>
                    <a:lstStyle/>
                    <a:p>
                      <a:pPr algn="ctr" fontAlgn="ctr">
                        <a:lnSpc>
                          <a:spcPct val="50000"/>
                        </a:lnSpc>
                      </a:pPr>
                      <a:r>
                        <a:rPr lang="zh-CN" altLang="en-US" sz="900" b="0" u="none" strike="noStrike" dirty="0">
                          <a:solidFill>
                            <a:srgbClr val="000000"/>
                          </a:solidFill>
                          <a:effectLst/>
                        </a:rPr>
                        <a:t>　</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gridSpan="2">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SIGLENT</a:t>
                      </a:r>
                      <a:r>
                        <a:rPr kumimoji="0" lang="zh-CN" altLang="en-US"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SDS800X HD</a:t>
                      </a:r>
                      <a:endParaRPr kumimoji="0" lang="zh-CN" altLang="en-US"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pPr>
                        <a:lnSpc>
                          <a:spcPct val="50000"/>
                        </a:lnSpc>
                      </a:pPr>
                      <a:endParaRPr lang="zh-CN" altLang="en-US" dirty="0"/>
                    </a:p>
                  </a:txBody>
                  <a:tcP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zh-CN" altLang="en-US"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gridSpan="2">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RIGOL</a:t>
                      </a:r>
                      <a:r>
                        <a:rPr kumimoji="0" lang="zh-CN" altLang="en-US"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DHO800</a:t>
                      </a:r>
                      <a:endParaRPr kumimoji="0" lang="zh-CN" altLang="en-US"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75397348"/>
                  </a:ext>
                </a:extLst>
              </a:tr>
              <a:tr h="327151">
                <a:tc>
                  <a:txBody>
                    <a:bodyPr/>
                    <a:lstStyle/>
                    <a:p>
                      <a:pPr algn="ctr" fontAlgn="ctr">
                        <a:lnSpc>
                          <a:spcPct val="50000"/>
                        </a:lnSpc>
                      </a:pPr>
                      <a:r>
                        <a:rPr lang="en-US" altLang="zh-CN"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Model</a:t>
                      </a:r>
                      <a:endParaRPr lang="zh-CN" alt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SDS802X HD(70MHz、2CH)</a:t>
                      </a:r>
                      <a:r>
                        <a:rPr lang="en-US" sz="900" b="0" u="none" strike="noStrike" kern="120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SDS812X HD(100MHz、2CH)</a:t>
                      </a:r>
                      <a:b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SDS822X HD(200MHz、2CH)</a:t>
                      </a:r>
                      <a:r>
                        <a:rPr lang="en-US" sz="900" b="0" u="none" strike="noStrike" kern="120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SDS804X HD(70MHz、4CH)</a:t>
                      </a:r>
                      <a:b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SDS814X HD(100MHz、4CH)</a:t>
                      </a:r>
                      <a:r>
                        <a:rPr lang="en-US" sz="900" b="0" u="none" strike="noStrike" kern="120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SDS824X HD(200MHz、4CH)</a:t>
                      </a:r>
                      <a:b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(no EXT)</a:t>
                      </a:r>
                    </a:p>
                  </a:txBody>
                  <a:tcPr marL="9525" marR="9525" marT="9525"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lang="zh-CN" altLang="en-US" sz="900" b="1" dirty="0">
                          <a:solidFill>
                            <a:srgbClr val="00B050"/>
                          </a:solidFill>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DHO802（70MHz、2</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CH</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DHO804（70MHz、4CH</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b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DHO812（100MHz、2CH</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DHO814（100MHz、4CH</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353545193"/>
                  </a:ext>
                </a:extLst>
              </a:tr>
              <a:tr h="216870">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Sample</a:t>
                      </a:r>
                      <a:r>
                        <a:rPr lang="en-US" altLang="zh-CN" sz="900" b="1"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rate(Max.)</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GSa</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s（single</a:t>
                      </a:r>
                      <a:r>
                        <a:rPr lang="en-US" sz="900" b="0" u="none" strike="noStrike" baseline="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-channel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GSa</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s（dual-channel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500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MSa</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s（four</a:t>
                      </a:r>
                      <a:r>
                        <a:rPr lang="en-US"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channels</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1.25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GSa</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s（single-channel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625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MSa</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s（dual-channel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312.5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MSa</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s（four</a:t>
                      </a:r>
                      <a:r>
                        <a:rPr lang="en-US"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channels</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4148822229"/>
                  </a:ext>
                </a:extLst>
              </a:tr>
              <a:tr h="29619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Memory depth(Max.)</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50 </a:t>
                      </a:r>
                      <a:r>
                        <a:rPr lang="en-US" altLang="zh-CN"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Mpts（single</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25 </a:t>
                      </a:r>
                      <a:r>
                        <a:rPr lang="en-US" altLang="zh-CN"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Mpts（dual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10 </a:t>
                      </a:r>
                      <a:r>
                        <a:rPr lang="en-US" altLang="zh-CN"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Mpts（four</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802/804/812/814</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(single</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50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Mpts（dual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25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Mpts（four</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822/824</a:t>
                      </a: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25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a:t>
                      </a:r>
                      <a:r>
                        <a:rPr lang="en-US" altLang="zh-CN"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single</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Mpts（dual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Mpts（four</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channels</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592416043"/>
                  </a:ext>
                </a:extLst>
              </a:tr>
              <a:tr h="247169">
                <a:tc>
                  <a:txBody>
                    <a:bodyPr/>
                    <a:lstStyle/>
                    <a:p>
                      <a:pPr algn="ctr" fontAlgn="ctr">
                        <a:lnSpc>
                          <a:spcPct val="10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Waveform capture rate(Max.)</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80,000/120,000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wfms</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   ( Normal）  500,000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wfms</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 （Sequence ）</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ctr">
                        <a:lnSpc>
                          <a:spcPct val="50000"/>
                        </a:lnSpc>
                      </a:pPr>
                      <a:r>
                        <a:rPr lang="zh-CN" altLang="en-US" sz="1050" b="1" dirty="0">
                          <a:solidFill>
                            <a:schemeClr val="accent1"/>
                          </a:solidFill>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30,000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wfms</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s（Vector</a:t>
                      </a:r>
                      <a:r>
                        <a:rPr lang="en-US"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mode</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1,000,000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wfms</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s（UltraAcquire</a:t>
                      </a:r>
                      <a:r>
                        <a:rPr lang="en-US"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mode</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1050" b="1" i="0" u="none" strike="noStrike" kern="1200" cap="none" spc="0" normalizeH="0" baseline="0" noProof="0" dirty="0">
                          <a:ln>
                            <a:noFill/>
                          </a:ln>
                          <a:solidFill>
                            <a:srgbClr val="4472C4"/>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extLst>
                  <a:ext uri="{0D108BD9-81ED-4DB2-BD59-A6C34878D82A}">
                    <a16:rowId xmlns:a16="http://schemas.microsoft.com/office/drawing/2014/main" val="2300081207"/>
                  </a:ext>
                </a:extLst>
              </a:tr>
              <a:tr h="24716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Vertical resolution</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12-bit</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12-bit</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725548093"/>
                  </a:ext>
                </a:extLst>
              </a:tr>
              <a:tr h="24716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ERES</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3bit</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N/A</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347950626"/>
                  </a:ext>
                </a:extLst>
              </a:tr>
              <a:tr h="24716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History mode</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80000</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frames</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500000</a:t>
                      </a:r>
                      <a:r>
                        <a:rPr lang="zh-CN" altLang="en-US"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frames</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2700301959"/>
                  </a:ext>
                </a:extLst>
              </a:tr>
              <a:tr h="247169">
                <a:tc>
                  <a:txBody>
                    <a:bodyPr/>
                    <a:lstStyle/>
                    <a:p>
                      <a:pPr algn="ctr" fontAlgn="ctr">
                        <a:lnSpc>
                          <a:spcPct val="50000"/>
                        </a:lnSpc>
                      </a:pP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Digital</a:t>
                      </a:r>
                      <a:r>
                        <a:rPr lang="en-US" altLang="zh-CN" sz="900" b="1" i="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voltmeter</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3bit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extLst>
                  <a:ext uri="{0D108BD9-81ED-4DB2-BD59-A6C34878D82A}">
                    <a16:rowId xmlns:a16="http://schemas.microsoft.com/office/drawing/2014/main" val="3146274798"/>
                  </a:ext>
                </a:extLst>
              </a:tr>
              <a:tr h="24716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Bar</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extLst>
                  <a:ext uri="{0D108BD9-81ED-4DB2-BD59-A6C34878D82A}">
                    <a16:rowId xmlns:a16="http://schemas.microsoft.com/office/drawing/2014/main" val="3113378397"/>
                  </a:ext>
                </a:extLst>
              </a:tr>
              <a:tr h="24716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Trend</a:t>
                      </a:r>
                      <a:r>
                        <a:rPr lang="en-US" altLang="zh-CN" sz="900" b="1"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and Track</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982155405"/>
                  </a:ext>
                </a:extLst>
              </a:tr>
              <a:tr h="24716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Math customize</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847613998"/>
                  </a:ext>
                </a:extLst>
              </a:tr>
              <a:tr h="247169">
                <a:tc>
                  <a:txBody>
                    <a:bodyPr/>
                    <a:lstStyle/>
                    <a:p>
                      <a:pPr algn="ctr" fontAlgn="ctr">
                        <a:lnSpc>
                          <a:spcPct val="100000"/>
                        </a:lnSpc>
                      </a:pPr>
                      <a:r>
                        <a:rPr lang="en-US"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Zoom (vertical</a:t>
                      </a:r>
                      <a:r>
                        <a:rPr lang="en-US" sz="900" b="1"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&amp; horizontal</a:t>
                      </a:r>
                      <a:r>
                        <a:rPr lang="zh-CN" altLang="en-US"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114059152"/>
                  </a:ext>
                </a:extLst>
              </a:tr>
              <a:tr h="247169">
                <a:tc>
                  <a:txBody>
                    <a:bodyPr/>
                    <a:lstStyle/>
                    <a:p>
                      <a:pPr algn="ctr" fontAlgn="ct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Decoder type</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I2C、SPI、RS232/UART、CAN、LIN</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parallel signal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RS232/UART、I2C、SPI</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353266973"/>
                  </a:ext>
                </a:extLst>
              </a:tr>
              <a:tr h="247169">
                <a:tc>
                  <a:txBody>
                    <a:bodyPr/>
                    <a:lstStyle/>
                    <a:p>
                      <a:pPr algn="ctr" fontAlgn="ct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Mask</a:t>
                      </a:r>
                      <a:r>
                        <a:rPr lang="en-US" altLang="zh-CN" sz="900" b="1" i="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Test</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extLst>
                  <a:ext uri="{0D108BD9-81ED-4DB2-BD59-A6C34878D82A}">
                    <a16:rowId xmlns:a16="http://schemas.microsoft.com/office/drawing/2014/main" val="1743428404"/>
                  </a:ext>
                </a:extLst>
              </a:tr>
              <a:tr h="247169">
                <a:tc>
                  <a:txBody>
                    <a:bodyPr/>
                    <a:lstStyle/>
                    <a:p>
                      <a:pPr algn="ctr" fontAlgn="ct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Bode</a:t>
                      </a:r>
                      <a:r>
                        <a:rPr lang="en-US" altLang="zh-CN" sz="900" b="1" i="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plot</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4089027564"/>
                  </a:ext>
                </a:extLst>
              </a:tr>
              <a:tr h="247169">
                <a:tc>
                  <a:txBody>
                    <a:bodyPr/>
                    <a:lstStyle/>
                    <a:p>
                      <a:pPr algn="ctr" fontAlgn="ct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Power</a:t>
                      </a:r>
                      <a:r>
                        <a:rPr lang="en-US" altLang="zh-CN" sz="900" b="1" i="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Analysis</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optional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669564472"/>
                  </a:ext>
                </a:extLst>
              </a:tr>
              <a:tr h="247169">
                <a:tc>
                  <a:txBody>
                    <a:bodyPr/>
                    <a:lstStyle/>
                    <a:p>
                      <a:pPr algn="ctr" fontAlgn="ct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Digital</a:t>
                      </a:r>
                      <a:r>
                        <a:rPr lang="en-US" altLang="zh-CN" sz="900" b="1" i="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channel</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optional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N/A</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470284085"/>
                  </a:ext>
                </a:extLst>
              </a:tr>
              <a:tr h="247169">
                <a:tc>
                  <a:txBody>
                    <a:bodyPr/>
                    <a:lstStyle/>
                    <a:p>
                      <a:pPr algn="ctr" fontAlgn="ct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USB</a:t>
                      </a:r>
                      <a:r>
                        <a:rPr lang="en-US" altLang="zh-CN" sz="900" b="1"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waveform generator</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optional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N/A</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858215090"/>
                  </a:ext>
                </a:extLst>
              </a:tr>
              <a:tr h="24716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I/O</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USB2.0 Host, USB2.0 Device, LAN , TRIG OUT, PASS/FAIL OUT, SBUS</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USB2.0 Host, USB2.0 Device, LAN , AUX OUT, EXT , HDMI, Type-C </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962957480"/>
                  </a:ext>
                </a:extLst>
              </a:tr>
              <a:tr h="247169">
                <a:tc>
                  <a:txBody>
                    <a:bodyPr/>
                    <a:lstStyle/>
                    <a:p>
                      <a:pPr algn="ctr" fontAlgn="ctr">
                        <a:lnSpc>
                          <a:spcPct val="50000"/>
                        </a:lnSpc>
                      </a:pP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Display</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7’’ TFT-LCD with capacitive touch screen</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7’’ TFT-LCD with capacitive touch screen</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117984566"/>
                  </a:ext>
                </a:extLst>
              </a:tr>
              <a:tr h="24716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weight</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2.6 kg</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1.78 kg</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extLst>
                  <a:ext uri="{0D108BD9-81ED-4DB2-BD59-A6C34878D82A}">
                    <a16:rowId xmlns:a16="http://schemas.microsoft.com/office/drawing/2014/main" val="1887071467"/>
                  </a:ext>
                </a:extLst>
              </a:tr>
            </a:tbl>
          </a:graphicData>
        </a:graphic>
      </p:graphicFrame>
      <p:pic>
        <p:nvPicPr>
          <p:cNvPr id="3" name="图片 2">
            <a:extLst>
              <a:ext uri="{FF2B5EF4-FFF2-40B4-BE49-F238E27FC236}">
                <a16:creationId xmlns:a16="http://schemas.microsoft.com/office/drawing/2014/main" id="{3A34D829-0818-33B4-CB1E-7332AA39D054}"/>
              </a:ext>
            </a:extLst>
          </p:cNvPr>
          <p:cNvPicPr>
            <a:picLocks noChangeAspect="1"/>
          </p:cNvPicPr>
          <p:nvPr/>
        </p:nvPicPr>
        <p:blipFill rotWithShape="1">
          <a:blip r:embed="rId3"/>
          <a:srcRect l="9058" t="24490" r="9783" b="11111"/>
          <a:stretch/>
        </p:blipFill>
        <p:spPr>
          <a:xfrm>
            <a:off x="3678018" y="17955"/>
            <a:ext cx="1757611" cy="929883"/>
          </a:xfrm>
          <a:prstGeom prst="rect">
            <a:avLst/>
          </a:prstGeom>
        </p:spPr>
      </p:pic>
      <p:pic>
        <p:nvPicPr>
          <p:cNvPr id="4" name="图片 3">
            <a:extLst>
              <a:ext uri="{FF2B5EF4-FFF2-40B4-BE49-F238E27FC236}">
                <a16:creationId xmlns:a16="http://schemas.microsoft.com/office/drawing/2014/main" id="{3C04EE1C-B5C4-AAA8-CC71-C8A9B7FD3E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46" t="8909" r="4014" b="8140"/>
          <a:stretch/>
        </p:blipFill>
        <p:spPr>
          <a:xfrm>
            <a:off x="8051952" y="-7320"/>
            <a:ext cx="1591799" cy="980432"/>
          </a:xfrm>
          <a:prstGeom prst="rect">
            <a:avLst/>
          </a:prstGeom>
        </p:spPr>
      </p:pic>
    </p:spTree>
    <p:extLst>
      <p:ext uri="{BB962C8B-B14F-4D97-AF65-F5344CB8AC3E}">
        <p14:creationId xmlns:p14="http://schemas.microsoft.com/office/powerpoint/2010/main" val="2185568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83287024-9D94-72DC-9A3C-F18DE8D6A75C}"/>
              </a:ext>
            </a:extLst>
          </p:cNvPr>
          <p:cNvGraphicFramePr>
            <a:graphicFrameLocks noGrp="1"/>
          </p:cNvGraphicFramePr>
          <p:nvPr>
            <p:extLst>
              <p:ext uri="{D42A27DB-BD31-4B8C-83A1-F6EECF244321}">
                <p14:modId xmlns:p14="http://schemas.microsoft.com/office/powerpoint/2010/main" val="1248750564"/>
              </p:ext>
            </p:extLst>
          </p:nvPr>
        </p:nvGraphicFramePr>
        <p:xfrm>
          <a:off x="1081821" y="929880"/>
          <a:ext cx="9956639" cy="5928120"/>
        </p:xfrm>
        <a:graphic>
          <a:graphicData uri="http://schemas.openxmlformats.org/drawingml/2006/table">
            <a:tbl>
              <a:tblPr firstRow="1" bandRow="1">
                <a:tableStyleId>{8EC20E35-A176-4012-BC5E-935CFFF8708E}</a:tableStyleId>
              </a:tblPr>
              <a:tblGrid>
                <a:gridCol w="1403262">
                  <a:extLst>
                    <a:ext uri="{9D8B030D-6E8A-4147-A177-3AD203B41FA5}">
                      <a16:colId xmlns:a16="http://schemas.microsoft.com/office/drawing/2014/main" val="1292862205"/>
                    </a:ext>
                  </a:extLst>
                </a:gridCol>
                <a:gridCol w="3605004">
                  <a:extLst>
                    <a:ext uri="{9D8B030D-6E8A-4147-A177-3AD203B41FA5}">
                      <a16:colId xmlns:a16="http://schemas.microsoft.com/office/drawing/2014/main" val="1179341997"/>
                    </a:ext>
                  </a:extLst>
                </a:gridCol>
                <a:gridCol w="393555">
                  <a:extLst>
                    <a:ext uri="{9D8B030D-6E8A-4147-A177-3AD203B41FA5}">
                      <a16:colId xmlns:a16="http://schemas.microsoft.com/office/drawing/2014/main" val="176799787"/>
                    </a:ext>
                  </a:extLst>
                </a:gridCol>
                <a:gridCol w="393555">
                  <a:extLst>
                    <a:ext uri="{9D8B030D-6E8A-4147-A177-3AD203B41FA5}">
                      <a16:colId xmlns:a16="http://schemas.microsoft.com/office/drawing/2014/main" val="3043209428"/>
                    </a:ext>
                  </a:extLst>
                </a:gridCol>
                <a:gridCol w="3729183">
                  <a:extLst>
                    <a:ext uri="{9D8B030D-6E8A-4147-A177-3AD203B41FA5}">
                      <a16:colId xmlns:a16="http://schemas.microsoft.com/office/drawing/2014/main" val="2390548164"/>
                    </a:ext>
                  </a:extLst>
                </a:gridCol>
                <a:gridCol w="432080">
                  <a:extLst>
                    <a:ext uri="{9D8B030D-6E8A-4147-A177-3AD203B41FA5}">
                      <a16:colId xmlns:a16="http://schemas.microsoft.com/office/drawing/2014/main" val="3815480003"/>
                    </a:ext>
                  </a:extLst>
                </a:gridCol>
              </a:tblGrid>
              <a:tr h="247169">
                <a:tc>
                  <a:txBody>
                    <a:bodyPr/>
                    <a:lstStyle/>
                    <a:p>
                      <a:pPr algn="ctr" fontAlgn="ctr">
                        <a:lnSpc>
                          <a:spcPct val="50000"/>
                        </a:lnSpc>
                      </a:pPr>
                      <a:r>
                        <a:rPr lang="zh-CN" altLang="en-US" sz="900" b="0" u="none" strike="noStrike" dirty="0">
                          <a:solidFill>
                            <a:srgbClr val="000000"/>
                          </a:solidFill>
                          <a:effectLst/>
                        </a:rPr>
                        <a:t>　</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gridSpan="2">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SIGLENT</a:t>
                      </a:r>
                      <a:r>
                        <a:rPr kumimoji="0" lang="zh-CN" altLang="en-US"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SDS800X HD</a:t>
                      </a:r>
                      <a:endParaRPr kumimoji="0" lang="zh-CN" altLang="en-US"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pPr>
                        <a:lnSpc>
                          <a:spcPct val="50000"/>
                        </a:lnSpc>
                      </a:pPr>
                      <a:endParaRPr lang="zh-CN" altLang="en-US" dirty="0"/>
                    </a:p>
                  </a:txBody>
                  <a:tcP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zh-CN" altLang="en-US"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gridSpan="2">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RIGOL</a:t>
                      </a:r>
                      <a:r>
                        <a:rPr kumimoji="0" lang="zh-CN" altLang="en-US"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DHO900</a:t>
                      </a:r>
                      <a:endParaRPr kumimoji="0" lang="zh-CN" altLang="en-US" sz="11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75397348"/>
                  </a:ext>
                </a:extLst>
              </a:tr>
              <a:tr h="327151">
                <a:tc>
                  <a:txBody>
                    <a:bodyPr/>
                    <a:lstStyle/>
                    <a:p>
                      <a:pPr algn="ctr" fontAlgn="ctr">
                        <a:lnSpc>
                          <a:spcPct val="50000"/>
                        </a:lnSpc>
                      </a:pPr>
                      <a:r>
                        <a:rPr lang="en-US" altLang="zh-CN"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Model</a:t>
                      </a:r>
                      <a:endParaRPr lang="zh-CN" alt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SDS802X HD(70MHz、2CH)</a:t>
                      </a:r>
                      <a:r>
                        <a:rPr lang="en-US" sz="900" b="0" u="none" strike="noStrike" kern="120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SDS812X HD(100MHz、2CH)</a:t>
                      </a:r>
                      <a:b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SDS822X HD(200MHz、2CH)</a:t>
                      </a:r>
                      <a:r>
                        <a:rPr lang="en-US" sz="900" b="0" u="none" strike="noStrike" kern="120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SDS804X HD(70MHz、4CH)</a:t>
                      </a:r>
                      <a:b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SDS814X HD(100MHz、4CH)</a:t>
                      </a:r>
                      <a:r>
                        <a:rPr lang="en-US" sz="900" b="0" u="none" strike="noStrike" kern="120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SDS824X HD(200MHz、4CH)</a:t>
                      </a:r>
                      <a:b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900" b="0" u="none" strike="noStrike"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(no EXT)</a:t>
                      </a:r>
                    </a:p>
                  </a:txBody>
                  <a:tcPr marL="9525" marR="9525" marT="9525"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DHO914  （125MHz、4</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CH</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DHO924  （250MHz、4CH</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b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DHO914S（125MHz、4CH</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DHO924S（250MHz、4CH</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lang="zh-CN" altLang="en-US" sz="900" b="1" dirty="0">
                          <a:solidFill>
                            <a:srgbClr val="00B050"/>
                          </a:solidFill>
                          <a:latin typeface="Arial" panose="020B0604020202020204" pitchFamily="34" charset="0"/>
                          <a:ea typeface="微软雅黑" panose="020B0503020204020204" pitchFamily="34" charset="-122"/>
                          <a:cs typeface="Arial" panose="020B0604020202020204" pitchFamily="34" charset="0"/>
                        </a:rPr>
                        <a:t>✔</a:t>
                      </a:r>
                    </a:p>
                  </a:txBody>
                  <a:tcPr anchor="ctr"/>
                </a:tc>
                <a:extLst>
                  <a:ext uri="{0D108BD9-81ED-4DB2-BD59-A6C34878D82A}">
                    <a16:rowId xmlns:a16="http://schemas.microsoft.com/office/drawing/2014/main" val="3353545193"/>
                  </a:ext>
                </a:extLst>
              </a:tr>
              <a:tr h="191345">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Sample</a:t>
                      </a:r>
                      <a:r>
                        <a:rPr lang="en-US" altLang="zh-CN" sz="900" b="1"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rate(Max.)</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GSa</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s（single</a:t>
                      </a:r>
                      <a:r>
                        <a:rPr lang="en-US" sz="900" b="0" u="none" strike="noStrike" baseline="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-channel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GSa</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s（dual-channel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500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MSa</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s（four</a:t>
                      </a:r>
                      <a:r>
                        <a:rPr lang="en-US"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channels</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1.25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GSa</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s（single-channel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625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MSa</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s（dual-channel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312.5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MSa</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s（four</a:t>
                      </a:r>
                      <a:r>
                        <a:rPr lang="en-US"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channels</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4148822229"/>
                  </a:ext>
                </a:extLst>
              </a:tr>
              <a:tr h="29619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Memory depth(Max.)</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50 </a:t>
                      </a:r>
                      <a:r>
                        <a:rPr lang="en-US" altLang="zh-CN"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Mpts（single</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25 </a:t>
                      </a:r>
                      <a:r>
                        <a:rPr lang="en-US" altLang="zh-CN"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Mpts（dual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10 </a:t>
                      </a:r>
                      <a:r>
                        <a:rPr lang="en-US" altLang="zh-CN"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Mpts（four</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802/804/812/814</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(single</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50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Mpts（dual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25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Mpts（four</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822/824</a:t>
                      </a: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50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Mpts（single</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25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Mpts（dual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Mpts（four</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592416043"/>
                  </a:ext>
                </a:extLst>
              </a:tr>
              <a:tr h="247169">
                <a:tc>
                  <a:txBody>
                    <a:bodyPr/>
                    <a:lstStyle/>
                    <a:p>
                      <a:pPr algn="ctr" fontAlgn="ctr">
                        <a:lnSpc>
                          <a:spcPct val="10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Waveform capture rate(Max.)</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80,000/120,000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wfms</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   ( Normal）  500,000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wfms</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 （Sequence ）</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rgbClr val="4472C4"/>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a:lnSpc>
                          <a:spcPct val="50000"/>
                        </a:lnSpc>
                      </a:pPr>
                      <a:endParaRPr lang="zh-CN" altLang="en-US" sz="90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30,000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wfms</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s（vector</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mode</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1,000,000 </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wfms</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s（UltraAccqire</a:t>
                      </a:r>
                      <a:r>
                        <a:rPr lang="en-US"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mode</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rgbClr val="4472C4"/>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extLst>
                  <a:ext uri="{0D108BD9-81ED-4DB2-BD59-A6C34878D82A}">
                    <a16:rowId xmlns:a16="http://schemas.microsoft.com/office/drawing/2014/main" val="2300081207"/>
                  </a:ext>
                </a:extLst>
              </a:tr>
              <a:tr h="24716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Vertical resolution</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12-bit</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rPr>
                        <a:t>12-bit</a:t>
                      </a:r>
                      <a:endParaRPr lang="en-US" sz="9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lang="zh-CN" altLang="en-US" sz="900" b="1" dirty="0">
                          <a:solidFill>
                            <a:srgbClr val="00B050"/>
                          </a:solidFill>
                          <a:latin typeface="Arial" panose="020B0604020202020204" pitchFamily="34" charset="0"/>
                          <a:ea typeface="微软雅黑" panose="020B0503020204020204" pitchFamily="34" charset="-122"/>
                          <a:cs typeface="Arial" panose="020B0604020202020204" pitchFamily="34" charset="0"/>
                        </a:rPr>
                        <a:t>✔</a:t>
                      </a:r>
                    </a:p>
                  </a:txBody>
                  <a:tcPr anchor="ctr"/>
                </a:tc>
                <a:extLst>
                  <a:ext uri="{0D108BD9-81ED-4DB2-BD59-A6C34878D82A}">
                    <a16:rowId xmlns:a16="http://schemas.microsoft.com/office/drawing/2014/main" val="725548093"/>
                  </a:ext>
                </a:extLst>
              </a:tr>
              <a:tr h="24716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ERES</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3bit</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347950626"/>
                  </a:ext>
                </a:extLst>
              </a:tr>
              <a:tr h="24716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History mode</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80000</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frames</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500000</a:t>
                      </a:r>
                      <a:r>
                        <a:rPr lang="zh-CN" altLang="en-US" sz="900" b="0" i="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900" b="0" i="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frames</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2700301959"/>
                  </a:ext>
                </a:extLst>
              </a:tr>
              <a:tr h="247169">
                <a:tc>
                  <a:txBody>
                    <a:bodyPr/>
                    <a:lstStyle/>
                    <a:p>
                      <a:pPr algn="ctr" fontAlgn="ctr">
                        <a:lnSpc>
                          <a:spcPct val="50000"/>
                        </a:lnSpc>
                      </a:pP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Digital</a:t>
                      </a:r>
                      <a:r>
                        <a:rPr lang="en-US" altLang="zh-CN" sz="900" b="1" i="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voltmeter</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3-</a:t>
                      </a:r>
                      <a:r>
                        <a:rPr lang="en-US" altLang="zh-CN" sz="900" b="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bit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146274798"/>
                  </a:ext>
                </a:extLst>
              </a:tr>
              <a:tr h="24716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Bar</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i="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extLst>
                  <a:ext uri="{0D108BD9-81ED-4DB2-BD59-A6C34878D82A}">
                    <a16:rowId xmlns:a16="http://schemas.microsoft.com/office/drawing/2014/main" val="3113378397"/>
                  </a:ext>
                </a:extLst>
              </a:tr>
              <a:tr h="24716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Trend</a:t>
                      </a:r>
                      <a:r>
                        <a:rPr lang="en-US" altLang="zh-CN" sz="900" b="1"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and Track</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982155405"/>
                  </a:ext>
                </a:extLst>
              </a:tr>
              <a:tr h="24716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Math customize</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847613998"/>
                  </a:ext>
                </a:extLst>
              </a:tr>
              <a:tr h="247169">
                <a:tc>
                  <a:txBody>
                    <a:bodyPr/>
                    <a:lstStyle/>
                    <a:p>
                      <a:pPr algn="ctr" fontAlgn="ctr">
                        <a:lnSpc>
                          <a:spcPct val="100000"/>
                        </a:lnSpc>
                      </a:pPr>
                      <a:r>
                        <a:rPr lang="en-US"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Zoom (vertical</a:t>
                      </a:r>
                      <a:r>
                        <a:rPr lang="en-US" sz="900" b="1"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&amp; horizontal</a:t>
                      </a:r>
                      <a:r>
                        <a:rPr lang="zh-CN" altLang="en-US"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114059152"/>
                  </a:ext>
                </a:extLst>
              </a:tr>
              <a:tr h="247169">
                <a:tc>
                  <a:txBody>
                    <a:bodyPr/>
                    <a:lstStyle/>
                    <a:p>
                      <a:pPr algn="ctr" fontAlgn="ct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Decoder type</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I2C、SPI、RS232/UART、CAN、LIN</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parallel signal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RS232/UART、I2C、SPI、LIN、CAN</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353266973"/>
                  </a:ext>
                </a:extLst>
              </a:tr>
              <a:tr h="247169">
                <a:tc>
                  <a:txBody>
                    <a:bodyPr/>
                    <a:lstStyle/>
                    <a:p>
                      <a:pPr algn="ctr" fontAlgn="ct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Mask</a:t>
                      </a:r>
                      <a:r>
                        <a:rPr lang="en-US" altLang="zh-CN" sz="900" b="1" i="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Test</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extLst>
                  <a:ext uri="{0D108BD9-81ED-4DB2-BD59-A6C34878D82A}">
                    <a16:rowId xmlns:a16="http://schemas.microsoft.com/office/drawing/2014/main" val="1743428404"/>
                  </a:ext>
                </a:extLst>
              </a:tr>
              <a:tr h="247169">
                <a:tc>
                  <a:txBody>
                    <a:bodyPr/>
                    <a:lstStyle/>
                    <a:p>
                      <a:pPr algn="ctr" fontAlgn="ct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Bode</a:t>
                      </a:r>
                      <a:r>
                        <a:rPr lang="en-US" altLang="zh-CN" sz="900" b="1" i="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plot</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S-series supports</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4089027564"/>
                  </a:ext>
                </a:extLst>
              </a:tr>
              <a:tr h="247169">
                <a:tc>
                  <a:txBody>
                    <a:bodyPr/>
                    <a:lstStyle/>
                    <a:p>
                      <a:pPr algn="ctr" fontAlgn="ct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Power</a:t>
                      </a:r>
                      <a:r>
                        <a:rPr lang="en-US" altLang="zh-CN" sz="900" b="1" i="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Analysis</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optional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900" b="0" u="none" strike="noStrike"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unsupport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669564472"/>
                  </a:ext>
                </a:extLst>
              </a:tr>
              <a:tr h="247169">
                <a:tc>
                  <a:txBody>
                    <a:bodyPr/>
                    <a:lstStyle/>
                    <a:p>
                      <a:pPr algn="ctr" fontAlgn="ct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Digital</a:t>
                      </a:r>
                      <a:r>
                        <a:rPr lang="en-US" altLang="zh-CN" sz="900" b="1" i="0"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channel</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optional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optional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extLst>
                  <a:ext uri="{0D108BD9-81ED-4DB2-BD59-A6C34878D82A}">
                    <a16:rowId xmlns:a16="http://schemas.microsoft.com/office/drawing/2014/main" val="3470284085"/>
                  </a:ext>
                </a:extLst>
              </a:tr>
              <a:tr h="247169">
                <a:tc>
                  <a:txBody>
                    <a:bodyPr/>
                    <a:lstStyle/>
                    <a:p>
                      <a:pPr algn="ctr" fontAlgn="ct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USB</a:t>
                      </a:r>
                      <a:r>
                        <a:rPr lang="en-US" altLang="zh-CN" sz="900" b="1" u="none" strike="noStrike"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waveform generator</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support</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optional</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inside</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S-series standard</a:t>
                      </a:r>
                      <a:r>
                        <a:rPr lang="zh-CN" alt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extLst>
                  <a:ext uri="{0D108BD9-81ED-4DB2-BD59-A6C34878D82A}">
                    <a16:rowId xmlns:a16="http://schemas.microsoft.com/office/drawing/2014/main" val="3858215090"/>
                  </a:ext>
                </a:extLst>
              </a:tr>
              <a:tr h="24716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I/O</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USB2.0 Host, USB2.0 Device, LAN , TRIG OUT, PASS/FAIL OUT, SBUS</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rPr>
                        <a:t>USB2.0 Host, USB2.0 Device，LAN , AUX OUT, AFG OUT, HDMI, Type-C </a:t>
                      </a:r>
                      <a:endParaRPr lang="en-US" sz="9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962957480"/>
                  </a:ext>
                </a:extLst>
              </a:tr>
              <a:tr h="247169">
                <a:tc>
                  <a:txBody>
                    <a:bodyPr/>
                    <a:lstStyle/>
                    <a:p>
                      <a:pPr algn="ctr" fontAlgn="ctr">
                        <a:lnSpc>
                          <a:spcPct val="50000"/>
                        </a:lnSpc>
                      </a:pPr>
                      <a:r>
                        <a:rPr lang="en-US" altLang="zh-CN"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Display</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7’’ TFT-LCD with capacitive touch screen</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altLang="zh-CN"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7’’ TFT-LCD with capacitive touch screen</a:t>
                      </a:r>
                      <a:endParaRPr lang="zh-CN" alt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117984566"/>
                  </a:ext>
                </a:extLst>
              </a:tr>
              <a:tr h="247169">
                <a:tc>
                  <a:txBody>
                    <a:bodyPr/>
                    <a:lstStyle/>
                    <a:p>
                      <a:pPr algn="ctr" fontAlgn="ctr">
                        <a:lnSpc>
                          <a:spcPct val="50000"/>
                        </a:lnSpc>
                      </a:pPr>
                      <a:r>
                        <a:rPr lang="en-US" altLang="zh-CN" sz="900" b="1"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weight</a:t>
                      </a:r>
                      <a:endParaRPr lang="zh-CN" altLang="en-US" sz="9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2.6 kg</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nSpc>
                          <a:spcPct val="50000"/>
                        </a:lnSpc>
                      </a:pPr>
                      <a:endParaRPr lang="zh-CN" altLang="en-US" sz="9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l" fontAlgn="ctr"/>
                      <a:r>
                        <a:rPr lang="en-US" sz="900" b="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1.78 kg</a:t>
                      </a:r>
                      <a:endParaRPr lang="en-US" sz="9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5443" marR="5443" marT="5443" marB="0" anchor="ctr"/>
                </a:tc>
                <a:tc>
                  <a:txBody>
                    <a:bodyP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zh-CN" altLang="en-US" sz="9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a:t>
                      </a:r>
                    </a:p>
                  </a:txBody>
                  <a:tcPr anchor="ctr"/>
                </a:tc>
                <a:extLst>
                  <a:ext uri="{0D108BD9-81ED-4DB2-BD59-A6C34878D82A}">
                    <a16:rowId xmlns:a16="http://schemas.microsoft.com/office/drawing/2014/main" val="1887071467"/>
                  </a:ext>
                </a:extLst>
              </a:tr>
            </a:tbl>
          </a:graphicData>
        </a:graphic>
      </p:graphicFrame>
      <p:pic>
        <p:nvPicPr>
          <p:cNvPr id="5" name="图片 4">
            <a:extLst>
              <a:ext uri="{FF2B5EF4-FFF2-40B4-BE49-F238E27FC236}">
                <a16:creationId xmlns:a16="http://schemas.microsoft.com/office/drawing/2014/main" id="{B01972F2-13D9-E2A7-8252-B63439732D57}"/>
              </a:ext>
            </a:extLst>
          </p:cNvPr>
          <p:cNvPicPr>
            <a:picLocks noChangeAspect="1"/>
          </p:cNvPicPr>
          <p:nvPr/>
        </p:nvPicPr>
        <p:blipFill rotWithShape="1">
          <a:blip r:embed="rId2"/>
          <a:srcRect l="9058" t="24490" r="9783" b="11111"/>
          <a:stretch/>
        </p:blipFill>
        <p:spPr>
          <a:xfrm>
            <a:off x="3719152" y="18621"/>
            <a:ext cx="1784018" cy="943855"/>
          </a:xfrm>
          <a:prstGeom prst="rect">
            <a:avLst/>
          </a:prstGeom>
        </p:spPr>
      </p:pic>
      <p:pic>
        <p:nvPicPr>
          <p:cNvPr id="7" name="图片 6">
            <a:extLst>
              <a:ext uri="{FF2B5EF4-FFF2-40B4-BE49-F238E27FC236}">
                <a16:creationId xmlns:a16="http://schemas.microsoft.com/office/drawing/2014/main" id="{55034355-D496-FC6E-5D57-BFAB74F103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05" t="9005" r="3090" b="9030"/>
          <a:stretch/>
        </p:blipFill>
        <p:spPr>
          <a:xfrm>
            <a:off x="8104642" y="-5611"/>
            <a:ext cx="1646543" cy="992318"/>
          </a:xfrm>
          <a:prstGeom prst="rect">
            <a:avLst/>
          </a:prstGeom>
        </p:spPr>
      </p:pic>
    </p:spTree>
    <p:extLst>
      <p:ext uri="{BB962C8B-B14F-4D97-AF65-F5344CB8AC3E}">
        <p14:creationId xmlns:p14="http://schemas.microsoft.com/office/powerpoint/2010/main" val="3618963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0595C819-35B3-A2D6-784F-5AC3558848C4}"/>
              </a:ext>
            </a:extLst>
          </p:cNvPr>
          <p:cNvGrpSpPr/>
          <p:nvPr/>
        </p:nvGrpSpPr>
        <p:grpSpPr>
          <a:xfrm>
            <a:off x="653300" y="1765878"/>
            <a:ext cx="9211867" cy="3531144"/>
            <a:chOff x="680711" y="1451553"/>
            <a:chExt cx="9211867" cy="3531144"/>
          </a:xfrm>
        </p:grpSpPr>
        <p:sp>
          <p:nvSpPr>
            <p:cNvPr id="2" name="Shape 4073">
              <a:extLst>
                <a:ext uri="{FF2B5EF4-FFF2-40B4-BE49-F238E27FC236}">
                  <a16:creationId xmlns:a16="http://schemas.microsoft.com/office/drawing/2014/main" id="{78B36C45-AF14-37EE-D80B-C1F947F7B5CB}"/>
                </a:ext>
              </a:extLst>
            </p:cNvPr>
            <p:cNvSpPr/>
            <p:nvPr/>
          </p:nvSpPr>
          <p:spPr>
            <a:xfrm>
              <a:off x="3629378" y="3553160"/>
              <a:ext cx="309825" cy="304290"/>
            </a:xfrm>
            <a:custGeom>
              <a:avLst/>
              <a:gdLst/>
              <a:ahLst/>
              <a:cxnLst/>
              <a:rect l="0" t="0" r="0" b="0"/>
              <a:pathLst>
                <a:path w="120000" h="120000" extrusionOk="0">
                  <a:moveTo>
                    <a:pt x="75403" y="112293"/>
                  </a:moveTo>
                  <a:lnTo>
                    <a:pt x="75403" y="112293"/>
                  </a:lnTo>
                  <a:cubicBezTo>
                    <a:pt x="75403" y="114770"/>
                    <a:pt x="78044" y="117247"/>
                    <a:pt x="80684" y="117247"/>
                  </a:cubicBezTo>
                  <a:cubicBezTo>
                    <a:pt x="109144" y="119724"/>
                    <a:pt x="109144" y="119724"/>
                    <a:pt x="109144" y="119724"/>
                  </a:cubicBezTo>
                  <a:cubicBezTo>
                    <a:pt x="112078" y="119724"/>
                    <a:pt x="112078" y="117247"/>
                    <a:pt x="114718" y="114770"/>
                  </a:cubicBezTo>
                  <a:cubicBezTo>
                    <a:pt x="114718" y="92752"/>
                    <a:pt x="114718" y="92752"/>
                    <a:pt x="114718" y="92752"/>
                  </a:cubicBezTo>
                  <a:cubicBezTo>
                    <a:pt x="78044" y="90275"/>
                    <a:pt x="78044" y="90275"/>
                    <a:pt x="78044" y="90275"/>
                  </a:cubicBezTo>
                  <a:lnTo>
                    <a:pt x="75403" y="112293"/>
                  </a:lnTo>
                  <a:close/>
                  <a:moveTo>
                    <a:pt x="5281" y="92752"/>
                  </a:moveTo>
                  <a:lnTo>
                    <a:pt x="5281" y="92752"/>
                  </a:lnTo>
                  <a:cubicBezTo>
                    <a:pt x="5281" y="114770"/>
                    <a:pt x="5281" y="114770"/>
                    <a:pt x="5281" y="114770"/>
                  </a:cubicBezTo>
                  <a:cubicBezTo>
                    <a:pt x="5281" y="117247"/>
                    <a:pt x="7921" y="119724"/>
                    <a:pt x="10268" y="119724"/>
                  </a:cubicBezTo>
                  <a:cubicBezTo>
                    <a:pt x="39022" y="117247"/>
                    <a:pt x="39022" y="117247"/>
                    <a:pt x="39022" y="117247"/>
                  </a:cubicBezTo>
                  <a:cubicBezTo>
                    <a:pt x="41662" y="117247"/>
                    <a:pt x="44303" y="114770"/>
                    <a:pt x="44303" y="112293"/>
                  </a:cubicBezTo>
                  <a:cubicBezTo>
                    <a:pt x="41662" y="90275"/>
                    <a:pt x="41662" y="90275"/>
                    <a:pt x="41662" y="90275"/>
                  </a:cubicBezTo>
                  <a:lnTo>
                    <a:pt x="5281" y="92752"/>
                  </a:lnTo>
                  <a:close/>
                  <a:moveTo>
                    <a:pt x="0" y="56422"/>
                  </a:moveTo>
                  <a:lnTo>
                    <a:pt x="0" y="56422"/>
                  </a:lnTo>
                  <a:cubicBezTo>
                    <a:pt x="2640" y="80642"/>
                    <a:pt x="2640" y="80642"/>
                    <a:pt x="2640" y="80642"/>
                  </a:cubicBezTo>
                  <a:cubicBezTo>
                    <a:pt x="39022" y="75688"/>
                    <a:pt x="39022" y="75688"/>
                    <a:pt x="39022" y="75688"/>
                  </a:cubicBezTo>
                  <a:cubicBezTo>
                    <a:pt x="39022" y="53944"/>
                    <a:pt x="39022" y="53944"/>
                    <a:pt x="39022" y="53944"/>
                  </a:cubicBezTo>
                  <a:lnTo>
                    <a:pt x="39022" y="51467"/>
                  </a:lnTo>
                  <a:cubicBezTo>
                    <a:pt x="39022" y="41834"/>
                    <a:pt x="46943" y="31926"/>
                    <a:pt x="59853" y="31926"/>
                  </a:cubicBezTo>
                  <a:cubicBezTo>
                    <a:pt x="72762" y="31926"/>
                    <a:pt x="80684" y="41834"/>
                    <a:pt x="80684" y="51467"/>
                  </a:cubicBezTo>
                  <a:lnTo>
                    <a:pt x="80684" y="53944"/>
                  </a:lnTo>
                  <a:cubicBezTo>
                    <a:pt x="78044" y="75688"/>
                    <a:pt x="78044" y="75688"/>
                    <a:pt x="78044" y="75688"/>
                  </a:cubicBezTo>
                  <a:cubicBezTo>
                    <a:pt x="117066" y="80642"/>
                    <a:pt x="117066" y="80642"/>
                    <a:pt x="117066" y="80642"/>
                  </a:cubicBezTo>
                  <a:cubicBezTo>
                    <a:pt x="119706" y="56422"/>
                    <a:pt x="119706" y="56422"/>
                    <a:pt x="119706" y="56422"/>
                  </a:cubicBezTo>
                  <a:cubicBezTo>
                    <a:pt x="119706" y="53944"/>
                    <a:pt x="119706" y="53944"/>
                    <a:pt x="119706" y="51467"/>
                  </a:cubicBezTo>
                  <a:cubicBezTo>
                    <a:pt x="119706" y="22018"/>
                    <a:pt x="93594" y="0"/>
                    <a:pt x="59853" y="0"/>
                  </a:cubicBezTo>
                  <a:cubicBezTo>
                    <a:pt x="25819" y="0"/>
                    <a:pt x="0" y="22018"/>
                    <a:pt x="0" y="51467"/>
                  </a:cubicBezTo>
                  <a:cubicBezTo>
                    <a:pt x="0" y="53944"/>
                    <a:pt x="0" y="53944"/>
                    <a:pt x="0" y="56422"/>
                  </a:cubicBezTo>
                  <a:close/>
                </a:path>
              </a:pathLst>
            </a:custGeom>
            <a:solidFill>
              <a:schemeClr val="tx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微软雅黑" panose="020B0503020204020204" pitchFamily="34" charset="-122"/>
                <a:ea typeface="微软雅黑" panose="020B0503020204020204" pitchFamily="34" charset="-122"/>
                <a:cs typeface="Lato"/>
                <a:sym typeface="Lato"/>
              </a:endParaRPr>
            </a:p>
          </p:txBody>
        </p:sp>
        <p:grpSp>
          <p:nvGrpSpPr>
            <p:cNvPr id="18" name="组合 17">
              <a:extLst>
                <a:ext uri="{FF2B5EF4-FFF2-40B4-BE49-F238E27FC236}">
                  <a16:creationId xmlns:a16="http://schemas.microsoft.com/office/drawing/2014/main" id="{D76FD989-B7E4-EF4C-4C71-120760E80C10}"/>
                </a:ext>
              </a:extLst>
            </p:cNvPr>
            <p:cNvGrpSpPr/>
            <p:nvPr/>
          </p:nvGrpSpPr>
          <p:grpSpPr>
            <a:xfrm>
              <a:off x="3196492" y="1451553"/>
              <a:ext cx="6696086" cy="3531144"/>
              <a:chOff x="3196492" y="1451553"/>
              <a:chExt cx="6696086" cy="3531144"/>
            </a:xfrm>
          </p:grpSpPr>
          <p:sp>
            <p:nvSpPr>
              <p:cNvPr id="3" name="Shape 4066">
                <a:extLst>
                  <a:ext uri="{FF2B5EF4-FFF2-40B4-BE49-F238E27FC236}">
                    <a16:creationId xmlns:a16="http://schemas.microsoft.com/office/drawing/2014/main" id="{43EF416B-050E-3A69-89AC-FE8A1FAFF9B9}"/>
                  </a:ext>
                </a:extLst>
              </p:cNvPr>
              <p:cNvSpPr/>
              <p:nvPr/>
            </p:nvSpPr>
            <p:spPr>
              <a:xfrm>
                <a:off x="3616025" y="1624351"/>
                <a:ext cx="349886" cy="260119"/>
              </a:xfrm>
              <a:custGeom>
                <a:avLst/>
                <a:gdLst/>
                <a:ahLst/>
                <a:cxnLst/>
                <a:rect l="0" t="0" r="0" b="0"/>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chemeClr val="tx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微软雅黑" panose="020B0503020204020204" pitchFamily="34" charset="-122"/>
                  <a:ea typeface="微软雅黑" panose="020B0503020204020204" pitchFamily="34" charset="-122"/>
                  <a:cs typeface="Lato"/>
                  <a:sym typeface="Lato"/>
                </a:endParaRPr>
              </a:p>
            </p:txBody>
          </p:sp>
          <p:sp>
            <p:nvSpPr>
              <p:cNvPr id="4" name="Textfeld 37">
                <a:extLst>
                  <a:ext uri="{FF2B5EF4-FFF2-40B4-BE49-F238E27FC236}">
                    <a16:creationId xmlns:a16="http://schemas.microsoft.com/office/drawing/2014/main" id="{49A6DB83-B591-901B-F5C0-42AAA4D0E888}"/>
                  </a:ext>
                </a:extLst>
              </p:cNvPr>
              <p:cNvSpPr txBox="1"/>
              <p:nvPr/>
            </p:nvSpPr>
            <p:spPr>
              <a:xfrm>
                <a:off x="4139157" y="1451553"/>
                <a:ext cx="4584973" cy="499624"/>
              </a:xfrm>
              <a:prstGeom prst="rect">
                <a:avLst/>
              </a:prstGeom>
              <a:noFill/>
            </p:spPr>
            <p:txBody>
              <a:bodyPr wrap="square" rtlCol="0">
                <a:spAutoFit/>
              </a:bodyPr>
              <a:lstStyle>
                <a:defPPr>
                  <a:defRPr lang="zh-CN"/>
                </a:defPPr>
                <a:lvl1pPr lvl="0" defTabSz="228600">
                  <a:lnSpc>
                    <a:spcPct val="150000"/>
                  </a:lnSpc>
                  <a:defRPr sz="2000">
                    <a:latin typeface="微软雅黑" panose="020B0503020204020204" pitchFamily="34" charset="-122"/>
                    <a:ea typeface="微软雅黑" panose="020B0503020204020204" pitchFamily="34" charset="-122"/>
                    <a:cs typeface="Calibri" panose="020F0502020204030204" pitchFamily="34" charset="0"/>
                  </a:defRPr>
                </a:lvl1pPr>
              </a:lstStyle>
              <a:p>
                <a:r>
                  <a:rPr lang="en-US" altLang="zh-CN" dirty="0"/>
                  <a:t>Basic Introduction</a:t>
                </a:r>
              </a:p>
            </p:txBody>
          </p:sp>
          <p:sp>
            <p:nvSpPr>
              <p:cNvPr id="5" name="Textfeld 42">
                <a:extLst>
                  <a:ext uri="{FF2B5EF4-FFF2-40B4-BE49-F238E27FC236}">
                    <a16:creationId xmlns:a16="http://schemas.microsoft.com/office/drawing/2014/main" id="{FAF77B8C-A82C-E840-5005-D82F15A3F531}"/>
                  </a:ext>
                </a:extLst>
              </p:cNvPr>
              <p:cNvSpPr txBox="1"/>
              <p:nvPr/>
            </p:nvSpPr>
            <p:spPr>
              <a:xfrm>
                <a:off x="4139157" y="3386159"/>
                <a:ext cx="5121964" cy="499624"/>
              </a:xfrm>
              <a:prstGeom prst="rect">
                <a:avLst/>
              </a:prstGeom>
              <a:noFill/>
            </p:spPr>
            <p:txBody>
              <a:bodyPr wrap="square" rtlCol="0">
                <a:spAutoFit/>
              </a:bodyPr>
              <a:lstStyle>
                <a:defPPr>
                  <a:defRPr lang="zh-CN"/>
                </a:defPPr>
                <a:lvl1pPr lvl="0" defTabSz="228600">
                  <a:lnSpc>
                    <a:spcPct val="150000"/>
                  </a:lnSpc>
                  <a:defRPr sz="2000">
                    <a:latin typeface="微软雅黑" panose="020B0503020204020204" pitchFamily="34" charset="-122"/>
                    <a:ea typeface="微软雅黑" panose="020B0503020204020204" pitchFamily="34" charset="-122"/>
                    <a:cs typeface="Calibri" panose="020F0502020204030204" pitchFamily="34" charset="0"/>
                  </a:defRPr>
                </a:lvl1pPr>
              </a:lstStyle>
              <a:p>
                <a:r>
                  <a:rPr lang="en-US" altLang="zh-CN" dirty="0"/>
                  <a:t>Product Comparisons</a:t>
                </a:r>
              </a:p>
            </p:txBody>
          </p:sp>
          <p:cxnSp>
            <p:nvCxnSpPr>
              <p:cNvPr id="6" name="Gerader Verbinder 83">
                <a:extLst>
                  <a:ext uri="{FF2B5EF4-FFF2-40B4-BE49-F238E27FC236}">
                    <a16:creationId xmlns:a16="http://schemas.microsoft.com/office/drawing/2014/main" id="{A574F026-45B5-138F-DFB2-28D2E2672515}"/>
                  </a:ext>
                </a:extLst>
              </p:cNvPr>
              <p:cNvCxnSpPr>
                <a:cxnSpLocks/>
              </p:cNvCxnSpPr>
              <p:nvPr/>
            </p:nvCxnSpPr>
            <p:spPr>
              <a:xfrm>
                <a:off x="3196492" y="1579245"/>
                <a:ext cx="0" cy="340345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Shape 4077">
                <a:extLst>
                  <a:ext uri="{FF2B5EF4-FFF2-40B4-BE49-F238E27FC236}">
                    <a16:creationId xmlns:a16="http://schemas.microsoft.com/office/drawing/2014/main" id="{15CCEDFF-500E-A738-2103-3A40BD288F2D}"/>
                  </a:ext>
                </a:extLst>
              </p:cNvPr>
              <p:cNvSpPr/>
              <p:nvPr/>
            </p:nvSpPr>
            <p:spPr>
              <a:xfrm>
                <a:off x="3616025" y="2602299"/>
                <a:ext cx="341874" cy="321464"/>
              </a:xfrm>
              <a:custGeom>
                <a:avLst/>
                <a:gdLst/>
                <a:ahLst/>
                <a:cxnLst/>
                <a:rect l="0" t="0" r="0" b="0"/>
                <a:pathLst>
                  <a:path w="120000" h="120000" extrusionOk="0">
                    <a:moveTo>
                      <a:pt x="73008" y="78181"/>
                    </a:moveTo>
                    <a:lnTo>
                      <a:pt x="73008" y="78181"/>
                    </a:lnTo>
                    <a:cubicBezTo>
                      <a:pt x="73008" y="78181"/>
                      <a:pt x="119734" y="43896"/>
                      <a:pt x="115221" y="6753"/>
                    </a:cubicBezTo>
                    <a:lnTo>
                      <a:pt x="115221" y="4675"/>
                    </a:lnTo>
                    <a:cubicBezTo>
                      <a:pt x="112831" y="4675"/>
                      <a:pt x="112831" y="4675"/>
                      <a:pt x="112831" y="4675"/>
                    </a:cubicBezTo>
                    <a:cubicBezTo>
                      <a:pt x="75398" y="0"/>
                      <a:pt x="42212" y="46233"/>
                      <a:pt x="42212" y="46233"/>
                    </a:cubicBezTo>
                    <a:cubicBezTo>
                      <a:pt x="14070" y="41298"/>
                      <a:pt x="16460" y="48311"/>
                      <a:pt x="2389" y="78181"/>
                    </a:cubicBezTo>
                    <a:cubicBezTo>
                      <a:pt x="0" y="85194"/>
                      <a:pt x="4778" y="85194"/>
                      <a:pt x="9292" y="85194"/>
                    </a:cubicBezTo>
                    <a:cubicBezTo>
                      <a:pt x="14070" y="82857"/>
                      <a:pt x="23362" y="80519"/>
                      <a:pt x="23362" y="80519"/>
                    </a:cubicBezTo>
                    <a:cubicBezTo>
                      <a:pt x="40088" y="96623"/>
                      <a:pt x="40088" y="96623"/>
                      <a:pt x="40088" y="96623"/>
                    </a:cubicBezTo>
                    <a:cubicBezTo>
                      <a:pt x="40088" y="96623"/>
                      <a:pt x="37433" y="105714"/>
                      <a:pt x="35309" y="110389"/>
                    </a:cubicBezTo>
                    <a:cubicBezTo>
                      <a:pt x="32920" y="115064"/>
                      <a:pt x="35309" y="119740"/>
                      <a:pt x="40088" y="117402"/>
                    </a:cubicBezTo>
                    <a:cubicBezTo>
                      <a:pt x="70619" y="103376"/>
                      <a:pt x="77522" y="105714"/>
                      <a:pt x="73008" y="78181"/>
                    </a:cubicBezTo>
                    <a:close/>
                    <a:moveTo>
                      <a:pt x="79911" y="38961"/>
                    </a:moveTo>
                    <a:lnTo>
                      <a:pt x="79911" y="38961"/>
                    </a:lnTo>
                    <a:cubicBezTo>
                      <a:pt x="75398" y="34545"/>
                      <a:pt x="75398" y="29870"/>
                      <a:pt x="79911" y="25194"/>
                    </a:cubicBezTo>
                    <a:cubicBezTo>
                      <a:pt x="84690" y="20779"/>
                      <a:pt x="91592" y="20779"/>
                      <a:pt x="93982" y="25194"/>
                    </a:cubicBezTo>
                    <a:cubicBezTo>
                      <a:pt x="98761" y="29870"/>
                      <a:pt x="98761" y="34545"/>
                      <a:pt x="93982" y="38961"/>
                    </a:cubicBezTo>
                    <a:cubicBezTo>
                      <a:pt x="91592" y="43896"/>
                      <a:pt x="84690" y="43896"/>
                      <a:pt x="79911" y="38961"/>
                    </a:cubicBezTo>
                    <a:close/>
                  </a:path>
                </a:pathLst>
              </a:custGeom>
              <a:solidFill>
                <a:schemeClr val="tx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F9F9F9">
                      <a:lumMod val="50000"/>
                    </a:srgbClr>
                  </a:solidFill>
                  <a:effectLst/>
                  <a:uLnTx/>
                  <a:uFillTx/>
                  <a:latin typeface="微软雅黑" panose="020B0503020204020204" pitchFamily="34" charset="-122"/>
                  <a:ea typeface="微软雅黑" panose="020B0503020204020204" pitchFamily="34" charset="-122"/>
                  <a:cs typeface="Lato"/>
                  <a:sym typeface="Lato"/>
                </a:endParaRPr>
              </a:p>
            </p:txBody>
          </p:sp>
          <p:sp>
            <p:nvSpPr>
              <p:cNvPr id="10" name="Textfeld 37">
                <a:extLst>
                  <a:ext uri="{FF2B5EF4-FFF2-40B4-BE49-F238E27FC236}">
                    <a16:creationId xmlns:a16="http://schemas.microsoft.com/office/drawing/2014/main" id="{70271457-B4F1-6BA1-EA58-1864682AB719}"/>
                  </a:ext>
                </a:extLst>
              </p:cNvPr>
              <p:cNvSpPr txBox="1"/>
              <p:nvPr/>
            </p:nvSpPr>
            <p:spPr>
              <a:xfrm>
                <a:off x="4139157" y="2434870"/>
                <a:ext cx="5753421" cy="499624"/>
              </a:xfrm>
              <a:prstGeom prst="rect">
                <a:avLst/>
              </a:prstGeom>
              <a:noFill/>
            </p:spPr>
            <p:txBody>
              <a:bodyPr wrap="square" rtlCol="0">
                <a:spAutoFit/>
              </a:bodyPr>
              <a:lstStyle/>
              <a:p>
                <a:pPr lvl="0" defTabSz="228600">
                  <a:lnSpc>
                    <a:spcPct val="150000"/>
                  </a:lnSpc>
                  <a:defRPr/>
                </a:pPr>
                <a:r>
                  <a:rPr lang="en-US" altLang="zh-CN" sz="2000" dirty="0">
                    <a:latin typeface="微软雅黑" panose="020B0503020204020204" pitchFamily="34" charset="-122"/>
                    <a:ea typeface="微软雅黑" panose="020B0503020204020204" pitchFamily="34" charset="-122"/>
                    <a:cs typeface="Calibri" panose="020F0502020204030204" pitchFamily="34" charset="0"/>
                  </a:rPr>
                  <a:t>Function Characteristics</a:t>
                </a:r>
                <a:endParaRPr kumimoji="0" lang="en-US" altLang="zh-CN" sz="20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Calibri" panose="020F0502020204030204" pitchFamily="34" charset="0"/>
                </a:endParaRPr>
              </a:p>
            </p:txBody>
          </p:sp>
          <p:sp>
            <p:nvSpPr>
              <p:cNvPr id="11" name="Shape 4087">
                <a:extLst>
                  <a:ext uri="{FF2B5EF4-FFF2-40B4-BE49-F238E27FC236}">
                    <a16:creationId xmlns:a16="http://schemas.microsoft.com/office/drawing/2014/main" id="{5BA31C99-7559-AD8E-B56B-F313699EAF9A}"/>
                  </a:ext>
                </a:extLst>
              </p:cNvPr>
              <p:cNvSpPr/>
              <p:nvPr/>
            </p:nvSpPr>
            <p:spPr>
              <a:xfrm>
                <a:off x="3616023" y="4550393"/>
                <a:ext cx="336533" cy="309197"/>
              </a:xfrm>
              <a:custGeom>
                <a:avLst/>
                <a:gdLst/>
                <a:ahLst/>
                <a:cxnLst/>
                <a:rect l="0" t="0" r="0" b="0"/>
                <a:pathLst>
                  <a:path w="120000" h="120000" extrusionOk="0">
                    <a:moveTo>
                      <a:pt x="18918" y="107865"/>
                    </a:moveTo>
                    <a:lnTo>
                      <a:pt x="18918" y="107865"/>
                    </a:lnTo>
                    <a:cubicBezTo>
                      <a:pt x="18918" y="114876"/>
                      <a:pt x="26486" y="119730"/>
                      <a:pt x="33513" y="119730"/>
                    </a:cubicBezTo>
                    <a:cubicBezTo>
                      <a:pt x="40810" y="119730"/>
                      <a:pt x="45405" y="114876"/>
                      <a:pt x="45405" y="107865"/>
                    </a:cubicBezTo>
                    <a:cubicBezTo>
                      <a:pt x="45405" y="100584"/>
                      <a:pt x="40810" y="93303"/>
                      <a:pt x="33513" y="93303"/>
                    </a:cubicBezTo>
                    <a:cubicBezTo>
                      <a:pt x="26486" y="93303"/>
                      <a:pt x="18918" y="100584"/>
                      <a:pt x="18918" y="107865"/>
                    </a:cubicBezTo>
                    <a:close/>
                    <a:moveTo>
                      <a:pt x="86216" y="107865"/>
                    </a:moveTo>
                    <a:lnTo>
                      <a:pt x="86216" y="107865"/>
                    </a:lnTo>
                    <a:cubicBezTo>
                      <a:pt x="86216" y="114876"/>
                      <a:pt x="93243" y="119730"/>
                      <a:pt x="100540" y="119730"/>
                    </a:cubicBezTo>
                    <a:cubicBezTo>
                      <a:pt x="107837" y="119730"/>
                      <a:pt x="112702" y="114876"/>
                      <a:pt x="112702" y="107865"/>
                    </a:cubicBezTo>
                    <a:cubicBezTo>
                      <a:pt x="112702" y="100584"/>
                      <a:pt x="107837" y="93303"/>
                      <a:pt x="100540" y="93303"/>
                    </a:cubicBezTo>
                    <a:cubicBezTo>
                      <a:pt x="93243" y="93303"/>
                      <a:pt x="86216" y="100584"/>
                      <a:pt x="86216" y="107865"/>
                    </a:cubicBezTo>
                    <a:close/>
                    <a:moveTo>
                      <a:pt x="42972" y="76584"/>
                    </a:moveTo>
                    <a:lnTo>
                      <a:pt x="42972" y="76584"/>
                    </a:lnTo>
                    <a:cubicBezTo>
                      <a:pt x="117297" y="55011"/>
                      <a:pt x="117297" y="55011"/>
                      <a:pt x="117297" y="55011"/>
                    </a:cubicBezTo>
                    <a:cubicBezTo>
                      <a:pt x="119729" y="55011"/>
                      <a:pt x="119729" y="52584"/>
                      <a:pt x="119729" y="50426"/>
                    </a:cubicBezTo>
                    <a:cubicBezTo>
                      <a:pt x="119729" y="14561"/>
                      <a:pt x="119729" y="14561"/>
                      <a:pt x="119729" y="14561"/>
                    </a:cubicBezTo>
                    <a:cubicBezTo>
                      <a:pt x="26486" y="14561"/>
                      <a:pt x="26486" y="14561"/>
                      <a:pt x="26486" y="14561"/>
                    </a:cubicBezTo>
                    <a:cubicBezTo>
                      <a:pt x="26486" y="2696"/>
                      <a:pt x="26486" y="2696"/>
                      <a:pt x="26486" y="2696"/>
                    </a:cubicBezTo>
                    <a:lnTo>
                      <a:pt x="24054" y="0"/>
                    </a:lnTo>
                    <a:cubicBezTo>
                      <a:pt x="2432" y="0"/>
                      <a:pt x="2432" y="0"/>
                      <a:pt x="2432" y="0"/>
                    </a:cubicBezTo>
                    <a:cubicBezTo>
                      <a:pt x="0" y="0"/>
                      <a:pt x="0" y="2696"/>
                      <a:pt x="0" y="2696"/>
                    </a:cubicBezTo>
                    <a:cubicBezTo>
                      <a:pt x="0" y="14561"/>
                      <a:pt x="0" y="14561"/>
                      <a:pt x="0" y="14561"/>
                    </a:cubicBezTo>
                    <a:cubicBezTo>
                      <a:pt x="12162" y="14561"/>
                      <a:pt x="12162" y="14561"/>
                      <a:pt x="12162" y="14561"/>
                    </a:cubicBezTo>
                    <a:cubicBezTo>
                      <a:pt x="26486" y="74157"/>
                      <a:pt x="26486" y="74157"/>
                      <a:pt x="26486" y="74157"/>
                    </a:cubicBezTo>
                    <a:cubicBezTo>
                      <a:pt x="26486" y="81438"/>
                      <a:pt x="26486" y="81438"/>
                      <a:pt x="26486" y="81438"/>
                    </a:cubicBezTo>
                    <a:cubicBezTo>
                      <a:pt x="26486" y="91146"/>
                      <a:pt x="26486" y="91146"/>
                      <a:pt x="26486" y="91146"/>
                    </a:cubicBezTo>
                    <a:cubicBezTo>
                      <a:pt x="26486" y="93303"/>
                      <a:pt x="28648" y="93303"/>
                      <a:pt x="28648" y="93303"/>
                    </a:cubicBezTo>
                    <a:cubicBezTo>
                      <a:pt x="33513" y="93303"/>
                      <a:pt x="33513" y="93303"/>
                      <a:pt x="33513" y="93303"/>
                    </a:cubicBezTo>
                    <a:cubicBezTo>
                      <a:pt x="100540" y="93303"/>
                      <a:pt x="100540" y="93303"/>
                      <a:pt x="100540" y="93303"/>
                    </a:cubicBezTo>
                    <a:cubicBezTo>
                      <a:pt x="117297" y="93303"/>
                      <a:pt x="117297" y="93303"/>
                      <a:pt x="117297" y="93303"/>
                    </a:cubicBezTo>
                    <a:cubicBezTo>
                      <a:pt x="119729" y="93303"/>
                      <a:pt x="119729" y="93303"/>
                      <a:pt x="119729" y="91146"/>
                    </a:cubicBezTo>
                    <a:cubicBezTo>
                      <a:pt x="119729" y="81438"/>
                      <a:pt x="119729" y="81438"/>
                      <a:pt x="119729" y="81438"/>
                    </a:cubicBezTo>
                    <a:cubicBezTo>
                      <a:pt x="45405" y="81438"/>
                      <a:pt x="45405" y="81438"/>
                      <a:pt x="45405" y="81438"/>
                    </a:cubicBezTo>
                    <a:cubicBezTo>
                      <a:pt x="35945" y="81438"/>
                      <a:pt x="35945" y="76584"/>
                      <a:pt x="42972" y="76584"/>
                    </a:cubicBezTo>
                    <a:close/>
                  </a:path>
                </a:pathLst>
              </a:custGeom>
              <a:solidFill>
                <a:srgbClr val="F1810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微软雅黑" panose="020B0503020204020204" pitchFamily="34" charset="-122"/>
                  <a:ea typeface="微软雅黑" panose="020B0503020204020204" pitchFamily="34" charset="-122"/>
                  <a:cs typeface="Lato"/>
                  <a:sym typeface="Lato"/>
                </a:endParaRPr>
              </a:p>
            </p:txBody>
          </p:sp>
          <p:sp>
            <p:nvSpPr>
              <p:cNvPr id="12" name="Textfeld 42">
                <a:extLst>
                  <a:ext uri="{FF2B5EF4-FFF2-40B4-BE49-F238E27FC236}">
                    <a16:creationId xmlns:a16="http://schemas.microsoft.com/office/drawing/2014/main" id="{EA506DC9-3EE9-4854-8700-EEE20B51D910}"/>
                  </a:ext>
                </a:extLst>
              </p:cNvPr>
              <p:cNvSpPr txBox="1"/>
              <p:nvPr/>
            </p:nvSpPr>
            <p:spPr>
              <a:xfrm>
                <a:off x="4139157" y="4337448"/>
                <a:ext cx="3686600" cy="589072"/>
              </a:xfrm>
              <a:prstGeom prst="rect">
                <a:avLst/>
              </a:prstGeom>
              <a:noFill/>
            </p:spPr>
            <p:txBody>
              <a:bodyPr wrap="square" rtlCol="0">
                <a:spAutoFit/>
              </a:bodyPr>
              <a:lstStyle>
                <a:defPPr>
                  <a:defRPr lang="zh-CN"/>
                </a:defPPr>
                <a:lvl1pPr defTabSz="228600">
                  <a:lnSpc>
                    <a:spcPct val="150000"/>
                  </a:lnSpc>
                  <a:defRPr sz="2000" b="1">
                    <a:solidFill>
                      <a:srgbClr val="F18101"/>
                    </a:solidFill>
                    <a:latin typeface="微软雅黑" panose="020B0503020204020204" pitchFamily="34" charset="-122"/>
                    <a:ea typeface="微软雅黑" panose="020B0503020204020204" pitchFamily="34" charset="-122"/>
                    <a:cs typeface="Calibri" panose="020F0502020204030204" pitchFamily="34" charset="0"/>
                  </a:defRPr>
                </a:lvl1pPr>
              </a:lstStyle>
              <a:p>
                <a:r>
                  <a:rPr lang="en-US" altLang="zh-CN" dirty="0"/>
                  <a:t>Applications</a:t>
                </a:r>
              </a:p>
            </p:txBody>
          </p:sp>
        </p:grpSp>
        <p:sp>
          <p:nvSpPr>
            <p:cNvPr id="17" name="矩形 16">
              <a:extLst>
                <a:ext uri="{FF2B5EF4-FFF2-40B4-BE49-F238E27FC236}">
                  <a16:creationId xmlns:a16="http://schemas.microsoft.com/office/drawing/2014/main" id="{6FCCBF23-10C9-F847-4FFC-8DA303661EBD}"/>
                </a:ext>
              </a:extLst>
            </p:cNvPr>
            <p:cNvSpPr/>
            <p:nvPr/>
          </p:nvSpPr>
          <p:spPr>
            <a:xfrm>
              <a:off x="680711" y="2934494"/>
              <a:ext cx="4160074" cy="586957"/>
            </a:xfrm>
            <a:prstGeom prst="rect">
              <a:avLst/>
            </a:prstGeom>
          </p:spPr>
          <p:txBody>
            <a:bodyPr wrap="square" lIns="90000" tIns="46800" rIns="90000" bIns="46800" anchor="b" anchorCtr="0">
              <a:spAutoFit/>
            </a:bodyPr>
            <a:lstStyle/>
            <a:p>
              <a:pPr lvl="0">
                <a:buSzPct val="25000"/>
                <a:defRPr/>
              </a:pPr>
              <a:r>
                <a:rPr lang="en-US" altLang="zh-CN" sz="3200" b="1" dirty="0">
                  <a:latin typeface="微软雅黑" panose="020B0503020204020204" pitchFamily="34" charset="-122"/>
                  <a:ea typeface="微软雅黑" panose="020B0503020204020204" pitchFamily="34" charset="-122"/>
                </a:rPr>
                <a:t>CONTENTS</a:t>
              </a:r>
              <a:endParaRPr kumimoji="0" lang="en-US" altLang="zh-CN" sz="3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232" y="-180181"/>
            <a:ext cx="10285714" cy="6858000"/>
          </a:xfrm>
          <a:prstGeom prst="rect">
            <a:avLst/>
          </a:prstGeom>
        </p:spPr>
      </p:pic>
    </p:spTree>
    <p:extLst>
      <p:ext uri="{BB962C8B-B14F-4D97-AF65-F5344CB8AC3E}">
        <p14:creationId xmlns:p14="http://schemas.microsoft.com/office/powerpoint/2010/main" val="2623244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4DD7BF-5110-E51F-5E6C-EDB0ED9BF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01E34F5A-A041-DC6F-ABED-A629BB67C125}"/>
              </a:ext>
            </a:extLst>
          </p:cNvPr>
          <p:cNvGrpSpPr/>
          <p:nvPr/>
        </p:nvGrpSpPr>
        <p:grpSpPr>
          <a:xfrm>
            <a:off x="0" y="0"/>
            <a:ext cx="12192000" cy="6858001"/>
            <a:chOff x="-203201" y="-122618"/>
            <a:chExt cx="12192000" cy="6858001"/>
          </a:xfrm>
        </p:grpSpPr>
        <p:sp>
          <p:nvSpPr>
            <p:cNvPr id="4" name="矩形 3">
              <a:extLst>
                <a:ext uri="{FF2B5EF4-FFF2-40B4-BE49-F238E27FC236}">
                  <a16:creationId xmlns:a16="http://schemas.microsoft.com/office/drawing/2014/main" id="{3D1C7BF1-002E-E76A-E92E-3846024C65E9}"/>
                </a:ext>
              </a:extLst>
            </p:cNvPr>
            <p:cNvSpPr/>
            <p:nvPr/>
          </p:nvSpPr>
          <p:spPr>
            <a:xfrm>
              <a:off x="-203201" y="-122618"/>
              <a:ext cx="12192000" cy="6858001"/>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73E335F5-7551-4A63-6B9D-88B02BFCB35A}"/>
                </a:ext>
              </a:extLst>
            </p:cNvPr>
            <p:cNvSpPr/>
            <p:nvPr/>
          </p:nvSpPr>
          <p:spPr>
            <a:xfrm>
              <a:off x="-203201" y="-122618"/>
              <a:ext cx="4181475" cy="6858000"/>
            </a:xfrm>
            <a:prstGeom prst="rect">
              <a:avLst/>
            </a:prstGeom>
            <a:solidFill>
              <a:sysClr val="windowText" lastClr="000000">
                <a:lumMod val="65000"/>
                <a:alpha val="5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sp>
        <p:nvSpPr>
          <p:cNvPr id="6" name="文本框 5">
            <a:extLst>
              <a:ext uri="{FF2B5EF4-FFF2-40B4-BE49-F238E27FC236}">
                <a16:creationId xmlns:a16="http://schemas.microsoft.com/office/drawing/2014/main" id="{4A8F10A0-BA94-6182-8C1E-42826A4D4E37}"/>
              </a:ext>
            </a:extLst>
          </p:cNvPr>
          <p:cNvSpPr txBox="1"/>
          <p:nvPr/>
        </p:nvSpPr>
        <p:spPr>
          <a:xfrm>
            <a:off x="588841" y="967955"/>
            <a:ext cx="3232360" cy="523220"/>
          </a:xfrm>
          <a:prstGeom prst="rect">
            <a:avLst/>
          </a:prstGeom>
          <a:noFill/>
        </p:spPr>
        <p:txBody>
          <a:bodyPr wrap="none" rtlCol="0">
            <a:spAutoFit/>
          </a:bodyPr>
          <a:lstStyle>
            <a:defPPr>
              <a:defRPr lang="zh-CN"/>
            </a:defPPr>
            <a:lvl1pPr>
              <a:defRPr sz="2800">
                <a:solidFill>
                  <a:srgbClr val="F08200"/>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en-US" altLang="zh-CN" b="1" dirty="0">
                <a:solidFill>
                  <a:srgbClr val="F18101"/>
                </a:solidFill>
                <a:latin typeface="微软雅黑" panose="020B0503020204020204" pitchFamily="34" charset="-122"/>
                <a:ea typeface="微软雅黑" panose="020B0503020204020204" pitchFamily="34" charset="-122"/>
              </a:rPr>
              <a:t>Appliance Repair</a:t>
            </a:r>
            <a:endParaRPr lang="zh-CN" altLang="en-US" b="1" dirty="0">
              <a:solidFill>
                <a:srgbClr val="F18101"/>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573C0904-BB5D-BA5B-2681-062D6253969A}"/>
              </a:ext>
            </a:extLst>
          </p:cNvPr>
          <p:cNvSpPr txBox="1"/>
          <p:nvPr/>
        </p:nvSpPr>
        <p:spPr>
          <a:xfrm>
            <a:off x="228568" y="1491175"/>
            <a:ext cx="3952906" cy="5170646"/>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ltLang="zh-CN" sz="1500" b="1" dirty="0">
                <a:solidFill>
                  <a:schemeClr val="bg1"/>
                </a:solidFill>
              </a:rPr>
              <a:t>Detecting signal interruptions</a:t>
            </a:r>
          </a:p>
          <a:p>
            <a:pPr marL="285750" indent="-285750">
              <a:lnSpc>
                <a:spcPct val="200000"/>
              </a:lnSpc>
              <a:buFont typeface="Arial" panose="020B0604020202020204" pitchFamily="34" charset="0"/>
              <a:buChar char="•"/>
            </a:pPr>
            <a:r>
              <a:rPr lang="en-US" altLang="zh-CN" sz="1500" b="1" dirty="0">
                <a:solidFill>
                  <a:schemeClr val="bg1"/>
                </a:solidFill>
              </a:rPr>
              <a:t>Troubleshooting Companion Circuit</a:t>
            </a:r>
          </a:p>
          <a:p>
            <a:pPr marL="285750" indent="-285750">
              <a:lnSpc>
                <a:spcPct val="200000"/>
              </a:lnSpc>
              <a:buFont typeface="Arial" panose="020B0604020202020204" pitchFamily="34" charset="0"/>
              <a:buChar char="•"/>
            </a:pPr>
            <a:r>
              <a:rPr lang="en-US" altLang="zh-CN" sz="1500" b="1" dirty="0">
                <a:solidFill>
                  <a:schemeClr val="bg1"/>
                </a:solidFill>
              </a:rPr>
              <a:t>Measuring voltage waveforms at certain critical points</a:t>
            </a:r>
          </a:p>
          <a:p>
            <a:pPr marL="285750" indent="-285750">
              <a:lnSpc>
                <a:spcPct val="200000"/>
              </a:lnSpc>
              <a:buFont typeface="Arial" panose="020B0604020202020204" pitchFamily="34" charset="0"/>
              <a:buChar char="•"/>
            </a:pPr>
            <a:r>
              <a:rPr lang="en-US" altLang="zh-CN" sz="1500" b="1" dirty="0">
                <a:solidFill>
                  <a:schemeClr val="bg1"/>
                </a:solidFill>
              </a:rPr>
              <a:t>Measuring higher amplitude voltage waveforms such as backward pulses</a:t>
            </a:r>
          </a:p>
          <a:p>
            <a:pPr marL="285750" indent="-285750">
              <a:lnSpc>
                <a:spcPct val="200000"/>
              </a:lnSpc>
              <a:buFont typeface="Arial" panose="020B0604020202020204" pitchFamily="34" charset="0"/>
              <a:buChar char="•"/>
            </a:pPr>
            <a:r>
              <a:rPr lang="en-US" altLang="zh-CN" sz="1500" b="1" dirty="0">
                <a:solidFill>
                  <a:schemeClr val="bg1"/>
                </a:solidFill>
              </a:rPr>
              <a:t>Long-term measurements to detect accidental breakdowns</a:t>
            </a:r>
          </a:p>
          <a:p>
            <a:pPr marL="285750" indent="-285750">
              <a:lnSpc>
                <a:spcPct val="200000"/>
              </a:lnSpc>
              <a:buFont typeface="Arial" panose="020B0604020202020204" pitchFamily="34" charset="0"/>
              <a:buChar char="•"/>
            </a:pPr>
            <a:r>
              <a:rPr lang="en-US" altLang="zh-CN" sz="1500" b="1" dirty="0">
                <a:solidFill>
                  <a:schemeClr val="bg1"/>
                </a:solidFill>
              </a:rPr>
              <a:t>Inspection and repair TVs, computers, induction cookers, audio equipment, etc.</a:t>
            </a:r>
          </a:p>
          <a:p>
            <a:pPr marL="285750" indent="-285750">
              <a:lnSpc>
                <a:spcPct val="200000"/>
              </a:lnSpc>
              <a:buFont typeface="Arial" panose="020B0604020202020204" pitchFamily="34" charset="0"/>
              <a:buChar char="•"/>
            </a:pPr>
            <a:r>
              <a:rPr lang="en-US" altLang="zh-CN" sz="1500" b="1" dirty="0">
                <a:solidFill>
                  <a:schemeClr val="bg1"/>
                </a:solidFill>
              </a:rPr>
              <a:t>……</a:t>
            </a:r>
            <a:endParaRPr lang="zh-CN" altLang="en-US" sz="1500" b="1" dirty="0">
              <a:solidFill>
                <a:schemeClr val="bg1"/>
              </a:solidFill>
            </a:endParaRPr>
          </a:p>
        </p:txBody>
      </p:sp>
    </p:spTree>
    <p:extLst>
      <p:ext uri="{BB962C8B-B14F-4D97-AF65-F5344CB8AC3E}">
        <p14:creationId xmlns:p14="http://schemas.microsoft.com/office/powerpoint/2010/main" val="941567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56B1763-8744-B8CE-1EFB-FB2CFE688CA7}"/>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5699376A-5A89-DA41-C6CC-5112CF1255CD}"/>
              </a:ext>
            </a:extLst>
          </p:cNvPr>
          <p:cNvGrpSpPr/>
          <p:nvPr/>
        </p:nvGrpSpPr>
        <p:grpSpPr>
          <a:xfrm>
            <a:off x="9522" y="-42033"/>
            <a:ext cx="12192000" cy="6900033"/>
            <a:chOff x="9521" y="-42033"/>
            <a:chExt cx="12192000" cy="6858001"/>
          </a:xfrm>
        </p:grpSpPr>
        <p:sp>
          <p:nvSpPr>
            <p:cNvPr id="8" name="矩形 7">
              <a:extLst>
                <a:ext uri="{FF2B5EF4-FFF2-40B4-BE49-F238E27FC236}">
                  <a16:creationId xmlns:a16="http://schemas.microsoft.com/office/drawing/2014/main" id="{AAADA802-533F-C300-4753-52C055559BDD}"/>
                </a:ext>
              </a:extLst>
            </p:cNvPr>
            <p:cNvSpPr/>
            <p:nvPr/>
          </p:nvSpPr>
          <p:spPr>
            <a:xfrm>
              <a:off x="9521" y="-42033"/>
              <a:ext cx="12192000" cy="6858001"/>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2FC8A3E8-7148-F823-BA72-974A107C66E9}"/>
                </a:ext>
              </a:extLst>
            </p:cNvPr>
            <p:cNvSpPr/>
            <p:nvPr/>
          </p:nvSpPr>
          <p:spPr>
            <a:xfrm>
              <a:off x="9521" y="-42033"/>
              <a:ext cx="4181475" cy="6858000"/>
            </a:xfrm>
            <a:prstGeom prst="rect">
              <a:avLst/>
            </a:prstGeom>
            <a:solidFill>
              <a:sysClr val="windowText" lastClr="000000">
                <a:lumMod val="65000"/>
                <a:alpha val="6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1" name="文本框 10">
            <a:extLst>
              <a:ext uri="{FF2B5EF4-FFF2-40B4-BE49-F238E27FC236}">
                <a16:creationId xmlns:a16="http://schemas.microsoft.com/office/drawing/2014/main" id="{172F8FCB-51FD-1FE8-1C67-AD632B71BA7C}"/>
              </a:ext>
            </a:extLst>
          </p:cNvPr>
          <p:cNvSpPr txBox="1"/>
          <p:nvPr/>
        </p:nvSpPr>
        <p:spPr>
          <a:xfrm>
            <a:off x="659383" y="698446"/>
            <a:ext cx="2881751" cy="954107"/>
          </a:xfrm>
          <a:prstGeom prst="rect">
            <a:avLst/>
          </a:prstGeom>
          <a:noFill/>
        </p:spPr>
        <p:txBody>
          <a:bodyPr wrap="square">
            <a:spAutoFit/>
          </a:bodyPr>
          <a:lstStyle/>
          <a:p>
            <a:pPr algn="ctr"/>
            <a:r>
              <a:rPr lang="en-US" altLang="zh-CN" sz="2800" b="1" dirty="0">
                <a:solidFill>
                  <a:srgbClr val="F18101"/>
                </a:solidFill>
                <a:latin typeface="微软雅黑" panose="020B0503020204020204" pitchFamily="34" charset="-122"/>
                <a:ea typeface="微软雅黑" panose="020B0503020204020204" pitchFamily="34" charset="-122"/>
              </a:rPr>
              <a:t>Education and Research</a:t>
            </a:r>
          </a:p>
        </p:txBody>
      </p:sp>
      <p:sp>
        <p:nvSpPr>
          <p:cNvPr id="2" name="文本框 1">
            <a:extLst>
              <a:ext uri="{FF2B5EF4-FFF2-40B4-BE49-F238E27FC236}">
                <a16:creationId xmlns:a16="http://schemas.microsoft.com/office/drawing/2014/main" id="{D029349D-6597-8444-895F-DB9E8ABEC118}"/>
              </a:ext>
            </a:extLst>
          </p:cNvPr>
          <p:cNvSpPr txBox="1"/>
          <p:nvPr/>
        </p:nvSpPr>
        <p:spPr>
          <a:xfrm>
            <a:off x="387356" y="1652554"/>
            <a:ext cx="3724334" cy="4708981"/>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ltLang="zh-CN" sz="1500" b="1" dirty="0">
                <a:solidFill>
                  <a:schemeClr val="bg1"/>
                </a:solidFill>
              </a:rPr>
              <a:t>Used in university laboratories</a:t>
            </a:r>
          </a:p>
          <a:p>
            <a:pPr marL="285750" indent="-285750">
              <a:lnSpc>
                <a:spcPct val="200000"/>
              </a:lnSpc>
              <a:buFont typeface="Arial" panose="020B0604020202020204" pitchFamily="34" charset="0"/>
              <a:buChar char="•"/>
            </a:pPr>
            <a:r>
              <a:rPr lang="en-US" altLang="zh-CN" sz="1500" b="1" dirty="0">
                <a:solidFill>
                  <a:schemeClr val="bg1"/>
                </a:solidFill>
              </a:rPr>
              <a:t>Introduce students to oscilloscopes</a:t>
            </a:r>
          </a:p>
          <a:p>
            <a:pPr marL="285750" indent="-285750">
              <a:lnSpc>
                <a:spcPct val="200000"/>
              </a:lnSpc>
              <a:buFont typeface="Arial" panose="020B0604020202020204" pitchFamily="34" charset="0"/>
              <a:buChar char="•"/>
            </a:pPr>
            <a:r>
              <a:rPr lang="en-US" altLang="zh-CN" sz="1500" b="1" dirty="0">
                <a:solidFill>
                  <a:schemeClr val="bg1"/>
                </a:solidFill>
              </a:rPr>
              <a:t>For participation in electronic design and other competitions</a:t>
            </a:r>
          </a:p>
          <a:p>
            <a:pPr marL="285750" indent="-285750">
              <a:lnSpc>
                <a:spcPct val="200000"/>
              </a:lnSpc>
              <a:buFont typeface="Arial" panose="020B0604020202020204" pitchFamily="34" charset="0"/>
              <a:buChar char="•"/>
            </a:pPr>
            <a:r>
              <a:rPr lang="en-US" altLang="zh-CN" sz="1500" b="1" dirty="0">
                <a:solidFill>
                  <a:schemeClr val="bg1"/>
                </a:solidFill>
              </a:rPr>
              <a:t>Examining rectifier filter circuits</a:t>
            </a:r>
          </a:p>
          <a:p>
            <a:pPr marL="285750" indent="-285750">
              <a:lnSpc>
                <a:spcPct val="200000"/>
              </a:lnSpc>
              <a:buFont typeface="Arial" panose="020B0604020202020204" pitchFamily="34" charset="0"/>
              <a:buChar char="•"/>
            </a:pPr>
            <a:r>
              <a:rPr lang="en-US" altLang="zh-CN" sz="1500" b="1" dirty="0">
                <a:solidFill>
                  <a:schemeClr val="bg1"/>
                </a:solidFill>
              </a:rPr>
              <a:t>Study of the effects of capacitance and inductance on alternating current</a:t>
            </a:r>
          </a:p>
          <a:p>
            <a:pPr marL="285750" indent="-285750">
              <a:lnSpc>
                <a:spcPct val="200000"/>
              </a:lnSpc>
              <a:buFont typeface="Arial" panose="020B0604020202020204" pitchFamily="34" charset="0"/>
              <a:buChar char="•"/>
            </a:pPr>
            <a:r>
              <a:rPr lang="en-US" altLang="zh-CN" sz="1500" b="1" dirty="0">
                <a:solidFill>
                  <a:schemeClr val="bg1"/>
                </a:solidFill>
              </a:rPr>
              <a:t>Observe the transformation process of special signals</a:t>
            </a:r>
          </a:p>
          <a:p>
            <a:pPr marL="285750" indent="-285750">
              <a:lnSpc>
                <a:spcPct val="200000"/>
              </a:lnSpc>
              <a:buFont typeface="Arial" panose="020B0604020202020204" pitchFamily="34" charset="0"/>
              <a:buChar char="•"/>
            </a:pPr>
            <a:r>
              <a:rPr lang="en-US" altLang="zh-CN" sz="1500" b="1" dirty="0">
                <a:solidFill>
                  <a:schemeClr val="bg1"/>
                </a:solidFill>
              </a:rPr>
              <a:t>……</a:t>
            </a:r>
            <a:endParaRPr lang="zh-CN" altLang="en-US" sz="1500" b="1" dirty="0">
              <a:solidFill>
                <a:schemeClr val="bg1"/>
              </a:solidFill>
            </a:endParaRPr>
          </a:p>
        </p:txBody>
      </p:sp>
    </p:spTree>
    <p:extLst>
      <p:ext uri="{BB962C8B-B14F-4D97-AF65-F5344CB8AC3E}">
        <p14:creationId xmlns:p14="http://schemas.microsoft.com/office/powerpoint/2010/main" val="1480951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37DA86-AE20-3E61-D51B-790CBF373160}"/>
              </a:ext>
            </a:extLst>
          </p:cNvPr>
          <p:cNvPicPr>
            <a:picLocks noChangeAspect="1"/>
          </p:cNvPicPr>
          <p:nvPr/>
        </p:nvPicPr>
        <p:blipFill rotWithShape="1">
          <a:blip r:embed="rId2">
            <a:extLst>
              <a:ext uri="{28A0092B-C50C-407E-A947-70E740481C1C}">
                <a14:useLocalDpi xmlns:a14="http://schemas.microsoft.com/office/drawing/2010/main" val="0"/>
              </a:ext>
            </a:extLst>
          </a:blip>
          <a:srcRect b="15174"/>
          <a:stretch/>
        </p:blipFill>
        <p:spPr>
          <a:xfrm>
            <a:off x="-1" y="-42033"/>
            <a:ext cx="12201523" cy="6900034"/>
          </a:xfrm>
          <a:prstGeom prst="rect">
            <a:avLst/>
          </a:prstGeom>
        </p:spPr>
      </p:pic>
      <p:grpSp>
        <p:nvGrpSpPr>
          <p:cNvPr id="5" name="组合 4">
            <a:extLst>
              <a:ext uri="{FF2B5EF4-FFF2-40B4-BE49-F238E27FC236}">
                <a16:creationId xmlns:a16="http://schemas.microsoft.com/office/drawing/2014/main" id="{98E79EDF-945B-FF6D-229A-16EC19F71305}"/>
              </a:ext>
            </a:extLst>
          </p:cNvPr>
          <p:cNvGrpSpPr/>
          <p:nvPr/>
        </p:nvGrpSpPr>
        <p:grpSpPr>
          <a:xfrm>
            <a:off x="9522" y="-42033"/>
            <a:ext cx="12192000" cy="6900033"/>
            <a:chOff x="9521" y="-42033"/>
            <a:chExt cx="12192000" cy="6858001"/>
          </a:xfrm>
        </p:grpSpPr>
        <p:sp>
          <p:nvSpPr>
            <p:cNvPr id="3" name="矩形 2">
              <a:extLst>
                <a:ext uri="{FF2B5EF4-FFF2-40B4-BE49-F238E27FC236}">
                  <a16:creationId xmlns:a16="http://schemas.microsoft.com/office/drawing/2014/main" id="{1D2ABD77-3450-AC57-A4B5-2AF698B58C86}"/>
                </a:ext>
              </a:extLst>
            </p:cNvPr>
            <p:cNvSpPr/>
            <p:nvPr/>
          </p:nvSpPr>
          <p:spPr>
            <a:xfrm>
              <a:off x="9521" y="-42033"/>
              <a:ext cx="12192000" cy="6858001"/>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矩形 3">
              <a:extLst>
                <a:ext uri="{FF2B5EF4-FFF2-40B4-BE49-F238E27FC236}">
                  <a16:creationId xmlns:a16="http://schemas.microsoft.com/office/drawing/2014/main" id="{FB091FEF-A250-713D-BAA6-3CF9F7A3C37E}"/>
                </a:ext>
              </a:extLst>
            </p:cNvPr>
            <p:cNvSpPr/>
            <p:nvPr/>
          </p:nvSpPr>
          <p:spPr>
            <a:xfrm>
              <a:off x="9521" y="-42033"/>
              <a:ext cx="4181475" cy="6858000"/>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9" name="文本框 8">
            <a:extLst>
              <a:ext uri="{FF2B5EF4-FFF2-40B4-BE49-F238E27FC236}">
                <a16:creationId xmlns:a16="http://schemas.microsoft.com/office/drawing/2014/main" id="{8CA3C74C-D6D9-079C-5DDC-2B3692225788}"/>
              </a:ext>
            </a:extLst>
          </p:cNvPr>
          <p:cNvSpPr txBox="1"/>
          <p:nvPr/>
        </p:nvSpPr>
        <p:spPr>
          <a:xfrm>
            <a:off x="587707" y="1143233"/>
            <a:ext cx="3891799" cy="523220"/>
          </a:xfrm>
          <a:prstGeom prst="rect">
            <a:avLst/>
          </a:prstGeom>
          <a:noFill/>
        </p:spPr>
        <p:txBody>
          <a:bodyPr wrap="square">
            <a:spAutoFit/>
          </a:bodyPr>
          <a:lstStyle/>
          <a:p>
            <a:r>
              <a:rPr lang="en-US" altLang="zh-CN" sz="2800" b="1" dirty="0">
                <a:solidFill>
                  <a:srgbClr val="F18101"/>
                </a:solidFill>
                <a:latin typeface="微软雅黑" panose="020B0503020204020204" pitchFamily="34" charset="-122"/>
                <a:ea typeface="微软雅黑" panose="020B0503020204020204" pitchFamily="34" charset="-122"/>
              </a:rPr>
              <a:t>Embedded Design</a:t>
            </a:r>
            <a:endParaRPr lang="zh-CN" altLang="en-US" sz="2800" b="1" dirty="0">
              <a:solidFill>
                <a:srgbClr val="F18101"/>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E1600802-C953-08BC-F428-E9F0E0BAC997}"/>
              </a:ext>
            </a:extLst>
          </p:cNvPr>
          <p:cNvSpPr txBox="1"/>
          <p:nvPr/>
        </p:nvSpPr>
        <p:spPr>
          <a:xfrm>
            <a:off x="587707" y="1895042"/>
            <a:ext cx="3183276" cy="193899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ltLang="zh-CN" sz="1500" b="1" dirty="0">
                <a:solidFill>
                  <a:schemeClr val="bg1"/>
                </a:solidFill>
              </a:rPr>
              <a:t>Detection of tiny signals due to interference</a:t>
            </a:r>
          </a:p>
          <a:p>
            <a:pPr marL="285750" indent="-285750">
              <a:lnSpc>
                <a:spcPct val="200000"/>
              </a:lnSpc>
              <a:buFont typeface="Arial" panose="020B0604020202020204" pitchFamily="34" charset="0"/>
              <a:buChar char="•"/>
            </a:pPr>
            <a:r>
              <a:rPr lang="en-US" altLang="zh-CN" sz="1500" b="1" dirty="0">
                <a:solidFill>
                  <a:schemeClr val="bg1"/>
                </a:solidFill>
              </a:rPr>
              <a:t>Serial bus protocol analysis</a:t>
            </a:r>
          </a:p>
          <a:p>
            <a:pPr marL="285750" indent="-285750">
              <a:lnSpc>
                <a:spcPct val="200000"/>
              </a:lnSpc>
              <a:buFont typeface="Arial" panose="020B0604020202020204" pitchFamily="34" charset="0"/>
              <a:buChar char="•"/>
            </a:pPr>
            <a:r>
              <a:rPr lang="en-US" altLang="zh-CN" sz="1500" b="1" dirty="0">
                <a:solidFill>
                  <a:schemeClr val="bg1"/>
                </a:solidFill>
              </a:rPr>
              <a:t>Debugging Communication Errors</a:t>
            </a:r>
            <a:endParaRPr lang="zh-CN" altLang="en-US" dirty="0">
              <a:solidFill>
                <a:schemeClr val="bg1"/>
              </a:solidFill>
            </a:endParaRPr>
          </a:p>
        </p:txBody>
      </p:sp>
    </p:spTree>
    <p:extLst>
      <p:ext uri="{BB962C8B-B14F-4D97-AF65-F5344CB8AC3E}">
        <p14:creationId xmlns:p14="http://schemas.microsoft.com/office/powerpoint/2010/main" val="3986470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0032"/>
          </a:xfrm>
          <a:prstGeom prst="rect">
            <a:avLst/>
          </a:prstGeom>
        </p:spPr>
      </p:pic>
      <p:grpSp>
        <p:nvGrpSpPr>
          <p:cNvPr id="4" name="组合 3">
            <a:extLst>
              <a:ext uri="{FF2B5EF4-FFF2-40B4-BE49-F238E27FC236}">
                <a16:creationId xmlns:a16="http://schemas.microsoft.com/office/drawing/2014/main" id="{D38F84D9-E4D6-A496-D36B-E71C44BAB6D9}"/>
              </a:ext>
            </a:extLst>
          </p:cNvPr>
          <p:cNvGrpSpPr/>
          <p:nvPr/>
        </p:nvGrpSpPr>
        <p:grpSpPr>
          <a:xfrm>
            <a:off x="0" y="-1"/>
            <a:ext cx="12192000" cy="6900033"/>
            <a:chOff x="9521" y="-42033"/>
            <a:chExt cx="12192000" cy="6858001"/>
          </a:xfrm>
          <a:solidFill>
            <a:schemeClr val="tx1">
              <a:alpha val="60000"/>
            </a:schemeClr>
          </a:solidFill>
        </p:grpSpPr>
        <p:sp>
          <p:nvSpPr>
            <p:cNvPr id="5" name="矩形 4">
              <a:extLst>
                <a:ext uri="{FF2B5EF4-FFF2-40B4-BE49-F238E27FC236}">
                  <a16:creationId xmlns:a16="http://schemas.microsoft.com/office/drawing/2014/main" id="{FEAFB22B-9457-82C0-C1ED-B6B006729B7D}"/>
                </a:ext>
              </a:extLst>
            </p:cNvPr>
            <p:cNvSpPr/>
            <p:nvPr/>
          </p:nvSpPr>
          <p:spPr>
            <a:xfrm>
              <a:off x="9521" y="-42033"/>
              <a:ext cx="12192000" cy="6858001"/>
            </a:xfrm>
            <a:prstGeom prst="rect">
              <a:avLst/>
            </a:prstGeom>
            <a:grp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2D27304E-BCCD-B062-B9E5-C5AB9BC5C2ED}"/>
                </a:ext>
              </a:extLst>
            </p:cNvPr>
            <p:cNvSpPr/>
            <p:nvPr/>
          </p:nvSpPr>
          <p:spPr>
            <a:xfrm>
              <a:off x="9521" y="-42033"/>
              <a:ext cx="4181475" cy="6858000"/>
            </a:xfrm>
            <a:prstGeom prst="rect">
              <a:avLst/>
            </a:prstGeom>
            <a:grp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0" name="文本框 9">
            <a:extLst>
              <a:ext uri="{FF2B5EF4-FFF2-40B4-BE49-F238E27FC236}">
                <a16:creationId xmlns:a16="http://schemas.microsoft.com/office/drawing/2014/main" id="{8DC90B63-A3BE-9483-C308-47A4FA198057}"/>
              </a:ext>
            </a:extLst>
          </p:cNvPr>
          <p:cNvSpPr txBox="1"/>
          <p:nvPr/>
        </p:nvSpPr>
        <p:spPr>
          <a:xfrm>
            <a:off x="908699" y="1212408"/>
            <a:ext cx="2767874" cy="523220"/>
          </a:xfrm>
          <a:prstGeom prst="rect">
            <a:avLst/>
          </a:prstGeom>
          <a:noFill/>
        </p:spPr>
        <p:txBody>
          <a:bodyPr wrap="none" rtlCol="0">
            <a:spAutoFit/>
          </a:bodyPr>
          <a:lstStyle>
            <a:defPPr>
              <a:defRPr lang="zh-CN"/>
            </a:defPPr>
            <a:lvl1pPr>
              <a:defRPr sz="2800">
                <a:solidFill>
                  <a:srgbClr val="F08200"/>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en-US" altLang="zh-CN" b="1" dirty="0">
                <a:solidFill>
                  <a:srgbClr val="F18101"/>
                </a:solidFill>
                <a:latin typeface="微软雅黑" panose="020B0503020204020204" pitchFamily="34" charset="-122"/>
                <a:ea typeface="微软雅黑" panose="020B0503020204020204" pitchFamily="34" charset="-122"/>
                <a:cs typeface="+mn-cs"/>
              </a:rPr>
              <a:t>Power analyze</a:t>
            </a:r>
          </a:p>
        </p:txBody>
      </p:sp>
      <p:sp>
        <p:nvSpPr>
          <p:cNvPr id="3" name="文本框 2">
            <a:extLst>
              <a:ext uri="{FF2B5EF4-FFF2-40B4-BE49-F238E27FC236}">
                <a16:creationId xmlns:a16="http://schemas.microsoft.com/office/drawing/2014/main" id="{759EB85E-6DDE-D142-C57A-E53E53135146}"/>
              </a:ext>
            </a:extLst>
          </p:cNvPr>
          <p:cNvSpPr txBox="1"/>
          <p:nvPr/>
        </p:nvSpPr>
        <p:spPr>
          <a:xfrm>
            <a:off x="339172" y="1849287"/>
            <a:ext cx="3740703" cy="3785652"/>
          </a:xfrm>
          <a:prstGeom prst="rect">
            <a:avLst/>
          </a:prstGeom>
          <a:noFill/>
        </p:spPr>
        <p:txBody>
          <a:bodyPr wrap="square" numCol="2">
            <a:spAutoFit/>
          </a:bodyPr>
          <a:lstStyle/>
          <a:p>
            <a:pPr marL="285750" indent="-285750">
              <a:lnSpc>
                <a:spcPct val="200000"/>
              </a:lnSpc>
              <a:buFont typeface="Arial" panose="020B0604020202020204" pitchFamily="34" charset="0"/>
              <a:buChar char="•"/>
            </a:pPr>
            <a:r>
              <a:rPr lang="en-US" altLang="zh-CN" sz="1500" b="1" dirty="0">
                <a:solidFill>
                  <a:schemeClr val="bg1"/>
                </a:solidFill>
              </a:rPr>
              <a:t>Power quality</a:t>
            </a:r>
            <a:endParaRPr lang="zh-CN" altLang="en-US" sz="1500" b="1" dirty="0">
              <a:solidFill>
                <a:schemeClr val="bg1"/>
              </a:solidFill>
            </a:endParaRPr>
          </a:p>
          <a:p>
            <a:pPr marL="285750" indent="-285750">
              <a:lnSpc>
                <a:spcPct val="200000"/>
              </a:lnSpc>
              <a:buFont typeface="Arial" panose="020B0604020202020204" pitchFamily="34" charset="0"/>
              <a:buChar char="•"/>
            </a:pPr>
            <a:r>
              <a:rPr lang="en-US" altLang="zh-CN" sz="1500" b="1" dirty="0">
                <a:solidFill>
                  <a:schemeClr val="bg1"/>
                </a:solidFill>
              </a:rPr>
              <a:t>Current Harmonics</a:t>
            </a:r>
            <a:endParaRPr lang="zh-CN" altLang="en-US" sz="1500" b="1" dirty="0">
              <a:solidFill>
                <a:schemeClr val="bg1"/>
              </a:solidFill>
            </a:endParaRPr>
          </a:p>
          <a:p>
            <a:pPr marL="285750" indent="-285750">
              <a:lnSpc>
                <a:spcPct val="200000"/>
              </a:lnSpc>
              <a:buFont typeface="Arial" panose="020B0604020202020204" pitchFamily="34" charset="0"/>
              <a:buChar char="•"/>
            </a:pPr>
            <a:r>
              <a:rPr lang="en-US" altLang="zh-CN" sz="1500" b="1" dirty="0">
                <a:solidFill>
                  <a:schemeClr val="bg1"/>
                </a:solidFill>
              </a:rPr>
              <a:t>Inrush current</a:t>
            </a:r>
            <a:endParaRPr lang="zh-CN" altLang="en-US" sz="1500" b="1" dirty="0">
              <a:solidFill>
                <a:schemeClr val="bg1"/>
              </a:solidFill>
            </a:endParaRPr>
          </a:p>
          <a:p>
            <a:pPr marL="285750" indent="-285750">
              <a:lnSpc>
                <a:spcPct val="200000"/>
              </a:lnSpc>
              <a:buFont typeface="Arial" panose="020B0604020202020204" pitchFamily="34" charset="0"/>
              <a:buChar char="•"/>
            </a:pPr>
            <a:r>
              <a:rPr lang="en-US" altLang="zh-CN" sz="1500" b="1" dirty="0">
                <a:solidFill>
                  <a:schemeClr val="bg1"/>
                </a:solidFill>
              </a:rPr>
              <a:t>Switching loss</a:t>
            </a:r>
            <a:endParaRPr lang="zh-CN" altLang="en-US" sz="1500" b="1" dirty="0">
              <a:solidFill>
                <a:schemeClr val="bg1"/>
              </a:solidFill>
            </a:endParaRPr>
          </a:p>
          <a:p>
            <a:pPr marL="285750" indent="-285750">
              <a:lnSpc>
                <a:spcPct val="200000"/>
              </a:lnSpc>
              <a:buFont typeface="Arial" panose="020B0604020202020204" pitchFamily="34" charset="0"/>
              <a:buChar char="•"/>
            </a:pPr>
            <a:r>
              <a:rPr lang="en-US" altLang="zh-CN" sz="1500" b="1" dirty="0">
                <a:solidFill>
                  <a:schemeClr val="bg1"/>
                </a:solidFill>
              </a:rPr>
              <a:t>Slew rate</a:t>
            </a:r>
            <a:endParaRPr lang="zh-CN" altLang="en-US" sz="1500" b="1" dirty="0">
              <a:solidFill>
                <a:schemeClr val="bg1"/>
              </a:solidFill>
            </a:endParaRPr>
          </a:p>
          <a:p>
            <a:pPr marL="285750" indent="-285750">
              <a:lnSpc>
                <a:spcPct val="200000"/>
              </a:lnSpc>
              <a:buFont typeface="Arial" panose="020B0604020202020204" pitchFamily="34" charset="0"/>
              <a:buChar char="•"/>
            </a:pPr>
            <a:r>
              <a:rPr lang="en-US" altLang="zh-CN" sz="1500" b="1" dirty="0">
                <a:solidFill>
                  <a:schemeClr val="bg1"/>
                </a:solidFill>
              </a:rPr>
              <a:t>Modulation</a:t>
            </a:r>
          </a:p>
          <a:p>
            <a:pPr marL="285750" indent="-285750">
              <a:lnSpc>
                <a:spcPct val="200000"/>
              </a:lnSpc>
              <a:buFont typeface="Arial" panose="020B0604020202020204" pitchFamily="34" charset="0"/>
              <a:buChar char="•"/>
            </a:pPr>
            <a:endParaRPr lang="en-US" altLang="zh-CN" sz="1500" b="1" dirty="0">
              <a:solidFill>
                <a:schemeClr val="bg1"/>
              </a:solidFill>
            </a:endParaRPr>
          </a:p>
          <a:p>
            <a:pPr>
              <a:lnSpc>
                <a:spcPct val="200000"/>
              </a:lnSpc>
            </a:pPr>
            <a:endParaRPr lang="en-US" altLang="zh-CN" sz="1500" b="1" dirty="0">
              <a:solidFill>
                <a:schemeClr val="bg1"/>
              </a:solidFill>
            </a:endParaRPr>
          </a:p>
          <a:p>
            <a:pPr marL="285750" indent="-285750">
              <a:lnSpc>
                <a:spcPct val="200000"/>
              </a:lnSpc>
              <a:buFont typeface="Arial" panose="020B0604020202020204" pitchFamily="34" charset="0"/>
              <a:buChar char="•"/>
            </a:pPr>
            <a:r>
              <a:rPr lang="en-US" altLang="zh-CN" sz="1500" b="1" dirty="0">
                <a:solidFill>
                  <a:schemeClr val="bg1"/>
                </a:solidFill>
              </a:rPr>
              <a:t>Output ripple</a:t>
            </a:r>
            <a:endParaRPr lang="zh-CN" altLang="en-US" sz="1500" b="1" dirty="0">
              <a:solidFill>
                <a:schemeClr val="bg1"/>
              </a:solidFill>
            </a:endParaRPr>
          </a:p>
          <a:p>
            <a:pPr marL="285750" indent="-285750">
              <a:lnSpc>
                <a:spcPct val="200000"/>
              </a:lnSpc>
              <a:buFont typeface="Arial" panose="020B0604020202020204" pitchFamily="34" charset="0"/>
              <a:buChar char="•"/>
            </a:pPr>
            <a:r>
              <a:rPr lang="en-US" altLang="zh-CN" sz="1500" b="1" dirty="0">
                <a:solidFill>
                  <a:schemeClr val="bg1"/>
                </a:solidFill>
              </a:rPr>
              <a:t>Turn on/turn off</a:t>
            </a:r>
            <a:endParaRPr lang="zh-CN" altLang="en-US" sz="1500" b="1" dirty="0">
              <a:solidFill>
                <a:schemeClr val="bg1"/>
              </a:solidFill>
            </a:endParaRPr>
          </a:p>
          <a:p>
            <a:pPr marL="285750" indent="-285750">
              <a:lnSpc>
                <a:spcPct val="200000"/>
              </a:lnSpc>
              <a:buFont typeface="Arial" panose="020B0604020202020204" pitchFamily="34" charset="0"/>
              <a:buChar char="•"/>
            </a:pPr>
            <a:r>
              <a:rPr lang="en-US" altLang="zh-CN" sz="1500" b="1" dirty="0">
                <a:solidFill>
                  <a:schemeClr val="bg1"/>
                </a:solidFill>
              </a:rPr>
              <a:t>Transient response</a:t>
            </a:r>
            <a:endParaRPr lang="zh-CN" altLang="en-US" sz="1500" b="1" dirty="0">
              <a:solidFill>
                <a:schemeClr val="bg1"/>
              </a:solidFill>
            </a:endParaRPr>
          </a:p>
          <a:p>
            <a:pPr marL="285750" indent="-285750">
              <a:lnSpc>
                <a:spcPct val="200000"/>
              </a:lnSpc>
              <a:buFont typeface="Arial" panose="020B0604020202020204" pitchFamily="34" charset="0"/>
              <a:buChar char="•"/>
            </a:pPr>
            <a:r>
              <a:rPr lang="en-US" altLang="zh-CN" sz="1500" b="1" dirty="0">
                <a:solidFill>
                  <a:schemeClr val="bg1"/>
                </a:solidFill>
              </a:rPr>
              <a:t>PSRR</a:t>
            </a:r>
            <a:endParaRPr lang="zh-CN" altLang="en-US" sz="1500" b="1" dirty="0">
              <a:solidFill>
                <a:schemeClr val="bg1"/>
              </a:solidFill>
            </a:endParaRPr>
          </a:p>
          <a:p>
            <a:pPr marL="285750" indent="-285750">
              <a:lnSpc>
                <a:spcPct val="200000"/>
              </a:lnSpc>
              <a:buFont typeface="Arial" panose="020B0604020202020204" pitchFamily="34" charset="0"/>
              <a:buChar char="•"/>
            </a:pPr>
            <a:r>
              <a:rPr lang="en-US" altLang="zh-CN" sz="1500" b="1" dirty="0">
                <a:solidFill>
                  <a:schemeClr val="bg1"/>
                </a:solidFill>
              </a:rPr>
              <a:t>Efficiency</a:t>
            </a:r>
            <a:endParaRPr lang="zh-CN" altLang="en-US" sz="1500" b="1" dirty="0">
              <a:solidFill>
                <a:schemeClr val="bg1"/>
              </a:solidFill>
            </a:endParaRPr>
          </a:p>
          <a:p>
            <a:pPr marL="285750" indent="-285750">
              <a:lnSpc>
                <a:spcPct val="200000"/>
              </a:lnSpc>
              <a:buFont typeface="Arial" panose="020B0604020202020204" pitchFamily="34" charset="0"/>
              <a:buChar char="•"/>
            </a:pPr>
            <a:r>
              <a:rPr lang="en-US" altLang="zh-CN" sz="1500" b="1" dirty="0">
                <a:solidFill>
                  <a:schemeClr val="bg1"/>
                </a:solidFill>
              </a:rPr>
              <a:t>SOA</a:t>
            </a:r>
            <a:endParaRPr lang="zh-CN" altLang="en-US" sz="1500" b="1" dirty="0">
              <a:solidFill>
                <a:schemeClr val="bg1"/>
              </a:solidFill>
            </a:endParaRPr>
          </a:p>
        </p:txBody>
      </p:sp>
    </p:spTree>
    <p:extLst>
      <p:ext uri="{BB962C8B-B14F-4D97-AF65-F5344CB8AC3E}">
        <p14:creationId xmlns:p14="http://schemas.microsoft.com/office/powerpoint/2010/main" val="2878355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C88E7181-FAA2-897A-7B60-ADBFF1674022}"/>
              </a:ext>
            </a:extLst>
          </p:cNvPr>
          <p:cNvSpPr txBox="1"/>
          <p:nvPr/>
        </p:nvSpPr>
        <p:spPr>
          <a:xfrm>
            <a:off x="845583" y="619200"/>
            <a:ext cx="2031325" cy="461665"/>
          </a:xfrm>
          <a:prstGeom prst="rect">
            <a:avLst/>
          </a:prstGeom>
          <a:noFill/>
        </p:spPr>
        <p:txBody>
          <a:bodyPr wrap="none" rtlCol="0">
            <a:spAutoFit/>
          </a:bodyPr>
          <a:lstStyle>
            <a:defPPr>
              <a:defRPr lang="zh-CN"/>
            </a:defPPr>
            <a:lvl1pPr>
              <a:defRPr sz="2800">
                <a:solidFill>
                  <a:srgbClr val="F08200"/>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zh-CN" altLang="en-US" sz="2400" dirty="0">
                <a:solidFill>
                  <a:schemeClr val="bg1"/>
                </a:solidFill>
                <a:latin typeface="微软雅黑" panose="020B0503020204020204" pitchFamily="34" charset="-122"/>
                <a:ea typeface="微软雅黑" panose="020B0503020204020204" pitchFamily="34" charset="-122"/>
              </a:rPr>
              <a:t>汽车电子测试</a:t>
            </a:r>
          </a:p>
        </p:txBody>
      </p:sp>
      <p:pic>
        <p:nvPicPr>
          <p:cNvPr id="4" name="图片 3">
            <a:extLst>
              <a:ext uri="{FF2B5EF4-FFF2-40B4-BE49-F238E27FC236}">
                <a16:creationId xmlns:a16="http://schemas.microsoft.com/office/drawing/2014/main" id="{816948B9-7503-373F-FF65-78A5B0F9981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id="{35F62004-DF0D-5C2C-F501-885F28FE9F4D}"/>
              </a:ext>
            </a:extLst>
          </p:cNvPr>
          <p:cNvGrpSpPr/>
          <p:nvPr/>
        </p:nvGrpSpPr>
        <p:grpSpPr>
          <a:xfrm>
            <a:off x="0" y="0"/>
            <a:ext cx="12192000" cy="6858001"/>
            <a:chOff x="-203201" y="-122618"/>
            <a:chExt cx="12192000" cy="6858001"/>
          </a:xfrm>
        </p:grpSpPr>
        <p:sp>
          <p:nvSpPr>
            <p:cNvPr id="10" name="矩形 9">
              <a:extLst>
                <a:ext uri="{FF2B5EF4-FFF2-40B4-BE49-F238E27FC236}">
                  <a16:creationId xmlns:a16="http://schemas.microsoft.com/office/drawing/2014/main" id="{B245F1EF-094B-54D2-4649-B8443E67CED6}"/>
                </a:ext>
              </a:extLst>
            </p:cNvPr>
            <p:cNvSpPr/>
            <p:nvPr/>
          </p:nvSpPr>
          <p:spPr>
            <a:xfrm>
              <a:off x="-203201" y="-122618"/>
              <a:ext cx="12192000" cy="6858001"/>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1" name="矩形 10">
              <a:extLst>
                <a:ext uri="{FF2B5EF4-FFF2-40B4-BE49-F238E27FC236}">
                  <a16:creationId xmlns:a16="http://schemas.microsoft.com/office/drawing/2014/main" id="{5C4EA7E5-587F-F444-ADA4-3F1E1FC1CA8F}"/>
                </a:ext>
              </a:extLst>
            </p:cNvPr>
            <p:cNvSpPr/>
            <p:nvPr/>
          </p:nvSpPr>
          <p:spPr>
            <a:xfrm>
              <a:off x="-203201" y="-122618"/>
              <a:ext cx="4181475" cy="6858000"/>
            </a:xfrm>
            <a:prstGeom prst="rect">
              <a:avLst/>
            </a:prstGeom>
            <a:solidFill>
              <a:sysClr val="windowText" lastClr="000000">
                <a:lumMod val="65000"/>
                <a:alpha val="6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3" name="文本框 12">
            <a:extLst>
              <a:ext uri="{FF2B5EF4-FFF2-40B4-BE49-F238E27FC236}">
                <a16:creationId xmlns:a16="http://schemas.microsoft.com/office/drawing/2014/main" id="{AB0FF2D5-8273-D40F-D62C-C475C9176FEF}"/>
              </a:ext>
            </a:extLst>
          </p:cNvPr>
          <p:cNvSpPr txBox="1"/>
          <p:nvPr/>
        </p:nvSpPr>
        <p:spPr>
          <a:xfrm>
            <a:off x="633221" y="913412"/>
            <a:ext cx="3650094" cy="954107"/>
          </a:xfrm>
          <a:prstGeom prst="rect">
            <a:avLst/>
          </a:prstGeom>
          <a:noFill/>
        </p:spPr>
        <p:txBody>
          <a:bodyPr wrap="square">
            <a:spAutoFit/>
          </a:bodyPr>
          <a:lstStyle/>
          <a:p>
            <a:r>
              <a:rPr lang="en-US" altLang="zh-CN" sz="2800" b="1" dirty="0">
                <a:solidFill>
                  <a:srgbClr val="F18101"/>
                </a:solidFill>
                <a:latin typeface="微软雅黑" panose="020B0503020204020204" pitchFamily="34" charset="-122"/>
                <a:ea typeface="微软雅黑" panose="020B0503020204020204" pitchFamily="34" charset="-122"/>
              </a:rPr>
              <a:t>Automotive Electronics Test</a:t>
            </a:r>
            <a:endParaRPr lang="zh-CN" altLang="en-US" sz="2800" b="1" dirty="0">
              <a:solidFill>
                <a:srgbClr val="F18101"/>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5E4BD7C7-311A-A130-0EF0-B803048F30D2}"/>
              </a:ext>
            </a:extLst>
          </p:cNvPr>
          <p:cNvSpPr txBox="1"/>
          <p:nvPr/>
        </p:nvSpPr>
        <p:spPr>
          <a:xfrm>
            <a:off x="633221" y="1700065"/>
            <a:ext cx="3183276" cy="33239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altLang="zh-CN" sz="1500" b="1" dirty="0">
                <a:solidFill>
                  <a:schemeClr val="bg1"/>
                </a:solidFill>
              </a:rPr>
              <a:t>Circuit fault analysis</a:t>
            </a:r>
          </a:p>
          <a:p>
            <a:pPr marL="285750" indent="-285750">
              <a:lnSpc>
                <a:spcPct val="200000"/>
              </a:lnSpc>
              <a:buFont typeface="Arial" panose="020B0604020202020204" pitchFamily="34" charset="0"/>
              <a:buChar char="•"/>
            </a:pPr>
            <a:r>
              <a:rPr lang="en-US" altLang="zh-CN" sz="1500" b="1" dirty="0">
                <a:solidFill>
                  <a:schemeClr val="bg1"/>
                </a:solidFill>
              </a:rPr>
              <a:t>Measuring sensor signals</a:t>
            </a:r>
          </a:p>
          <a:p>
            <a:pPr marL="285750" indent="-285750">
              <a:lnSpc>
                <a:spcPct val="200000"/>
              </a:lnSpc>
              <a:buFont typeface="Arial" panose="020B0604020202020204" pitchFamily="34" charset="0"/>
              <a:buChar char="•"/>
            </a:pPr>
            <a:r>
              <a:rPr lang="en-US" altLang="zh-CN" sz="1500" b="1" dirty="0">
                <a:solidFill>
                  <a:schemeClr val="bg1"/>
                </a:solidFill>
              </a:rPr>
              <a:t>Measuring device signals</a:t>
            </a:r>
          </a:p>
          <a:p>
            <a:pPr marL="285750" indent="-285750">
              <a:lnSpc>
                <a:spcPct val="200000"/>
              </a:lnSpc>
              <a:buFont typeface="Arial" panose="020B0604020202020204" pitchFamily="34" charset="0"/>
              <a:buChar char="•"/>
            </a:pPr>
            <a:r>
              <a:rPr lang="en-US" altLang="zh-CN" sz="1500" b="1" dirty="0">
                <a:solidFill>
                  <a:schemeClr val="bg1"/>
                </a:solidFill>
              </a:rPr>
              <a:t>Measuring communication signals</a:t>
            </a:r>
          </a:p>
          <a:p>
            <a:pPr marL="285750" indent="-285750">
              <a:lnSpc>
                <a:spcPct val="200000"/>
              </a:lnSpc>
              <a:buFont typeface="Arial" panose="020B0604020202020204" pitchFamily="34" charset="0"/>
              <a:buChar char="•"/>
            </a:pPr>
            <a:r>
              <a:rPr lang="en-US" altLang="zh-CN" sz="1500" b="1" dirty="0">
                <a:solidFill>
                  <a:schemeClr val="bg1"/>
                </a:solidFill>
              </a:rPr>
              <a:t>Detecting cylinder operating conditions</a:t>
            </a:r>
          </a:p>
          <a:p>
            <a:pPr marL="285750" indent="-285750">
              <a:lnSpc>
                <a:spcPct val="200000"/>
              </a:lnSpc>
              <a:buFont typeface="Arial" panose="020B0604020202020204" pitchFamily="34" charset="0"/>
              <a:buChar char="•"/>
            </a:pPr>
            <a:r>
              <a:rPr lang="en-US" altLang="zh-CN" sz="1500" b="1" dirty="0">
                <a:solidFill>
                  <a:schemeClr val="bg1"/>
                </a:solidFill>
              </a:rPr>
              <a:t>……</a:t>
            </a:r>
          </a:p>
        </p:txBody>
      </p:sp>
    </p:spTree>
    <p:extLst>
      <p:ext uri="{BB962C8B-B14F-4D97-AF65-F5344CB8AC3E}">
        <p14:creationId xmlns:p14="http://schemas.microsoft.com/office/powerpoint/2010/main" val="1341913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8BD0F8E-DF7C-3A1E-8CB6-293EE7A6C30C}"/>
              </a:ext>
            </a:extLst>
          </p:cNvPr>
          <p:cNvSpPr txBox="1"/>
          <p:nvPr/>
        </p:nvSpPr>
        <p:spPr>
          <a:xfrm>
            <a:off x="429847" y="173486"/>
            <a:ext cx="2647969" cy="523220"/>
          </a:xfrm>
          <a:prstGeom prst="rect">
            <a:avLst/>
          </a:prstGeom>
          <a:noFill/>
        </p:spPr>
        <p:txBody>
          <a:bodyPr wrap="none" rtlCol="0">
            <a:spAutoFit/>
          </a:bodyPr>
          <a:lstStyle/>
          <a:p>
            <a:r>
              <a:rPr lang="en-US" altLang="zh-CN" sz="2800" b="1" dirty="0">
                <a:latin typeface="微软雅黑" panose="020B0503020204020204" pitchFamily="34" charset="-122"/>
                <a:ea typeface="微软雅黑" panose="020B0503020204020204" pitchFamily="34" charset="-122"/>
              </a:rPr>
              <a:t>Ordering Info</a:t>
            </a:r>
            <a:endParaRPr lang="zh-CN" altLang="en-US" sz="2800" b="1" dirty="0">
              <a:latin typeface="微软雅黑" panose="020B0503020204020204" pitchFamily="34" charset="-122"/>
              <a:ea typeface="微软雅黑" panose="020B0503020204020204" pitchFamily="34" charset="-122"/>
            </a:endParaRPr>
          </a:p>
        </p:txBody>
      </p:sp>
      <p:graphicFrame>
        <p:nvGraphicFramePr>
          <p:cNvPr id="7" name="表格 6">
            <a:extLst>
              <a:ext uri="{FF2B5EF4-FFF2-40B4-BE49-F238E27FC236}">
                <a16:creationId xmlns:a16="http://schemas.microsoft.com/office/drawing/2014/main" id="{CF39E967-83DF-C534-BABC-A7DB9EC63C03}"/>
              </a:ext>
            </a:extLst>
          </p:cNvPr>
          <p:cNvGraphicFramePr>
            <a:graphicFrameLocks noGrp="1"/>
          </p:cNvGraphicFramePr>
          <p:nvPr>
            <p:extLst>
              <p:ext uri="{D42A27DB-BD31-4B8C-83A1-F6EECF244321}">
                <p14:modId xmlns:p14="http://schemas.microsoft.com/office/powerpoint/2010/main" val="1712228284"/>
              </p:ext>
            </p:extLst>
          </p:nvPr>
        </p:nvGraphicFramePr>
        <p:xfrm>
          <a:off x="2461027" y="731450"/>
          <a:ext cx="7269941" cy="1936837"/>
        </p:xfrm>
        <a:graphic>
          <a:graphicData uri="http://schemas.openxmlformats.org/drawingml/2006/table">
            <a:tbl>
              <a:tblPr firstRow="1" bandRow="1">
                <a:tableStyleId>{7E9639D4-E3E2-4D34-9284-5A2195B3D0D7}</a:tableStyleId>
              </a:tblPr>
              <a:tblGrid>
                <a:gridCol w="1930591">
                  <a:extLst>
                    <a:ext uri="{9D8B030D-6E8A-4147-A177-3AD203B41FA5}">
                      <a16:colId xmlns:a16="http://schemas.microsoft.com/office/drawing/2014/main" val="2682750243"/>
                    </a:ext>
                  </a:extLst>
                </a:gridCol>
                <a:gridCol w="5339350">
                  <a:extLst>
                    <a:ext uri="{9D8B030D-6E8A-4147-A177-3AD203B41FA5}">
                      <a16:colId xmlns:a16="http://schemas.microsoft.com/office/drawing/2014/main" val="2307696821"/>
                    </a:ext>
                  </a:extLst>
                </a:gridCol>
              </a:tblGrid>
              <a:tr h="276691">
                <a:tc>
                  <a:txBody>
                    <a:bodyPr/>
                    <a:lstStyle/>
                    <a:p>
                      <a:r>
                        <a:rPr lang="en-US" altLang="zh-CN" sz="1000" b="0" dirty="0">
                          <a:solidFill>
                            <a:srgbClr val="FFFFFF"/>
                          </a:solidFill>
                          <a:effectLst/>
                          <a:latin typeface="Arial" panose="020B0604020202020204" pitchFamily="34" charset="0"/>
                          <a:ea typeface="微软雅黑" panose="020B0503020204020204" pitchFamily="34" charset="-122"/>
                          <a:cs typeface="Arial" panose="020B0604020202020204" pitchFamily="34" charset="0"/>
                        </a:rPr>
                        <a:t>Model</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altLang="zh-CN" sz="1000" b="0" dirty="0">
                          <a:solidFill>
                            <a:srgbClr val="FFFFFF"/>
                          </a:solidFill>
                          <a:effectLst/>
                          <a:latin typeface="Arial" panose="020B0604020202020204" pitchFamily="34" charset="0"/>
                          <a:ea typeface="微软雅黑" panose="020B0503020204020204" pitchFamily="34" charset="-122"/>
                          <a:cs typeface="Arial" panose="020B0604020202020204" pitchFamily="34" charset="0"/>
                        </a:rPr>
                        <a:t>Description</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502283653"/>
                  </a:ext>
                </a:extLst>
              </a:tr>
              <a:tr h="276691">
                <a:tc>
                  <a:txBody>
                    <a:bodyPr/>
                    <a:lstStyle/>
                    <a:p>
                      <a:r>
                        <a:rPr lang="en-US" sz="1000" b="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SDS824X HD </a:t>
                      </a:r>
                      <a:endParaRPr lang="en-US">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4</a:t>
                      </a:r>
                      <a:r>
                        <a:rPr lang="en-US" altLang="zh-CN" sz="1000" b="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channels</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200 MHz</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bandwidth</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 </a:t>
                      </a:r>
                      <a:r>
                        <a:rPr lang="en-US" altLang="zh-CN" sz="1000" b="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GSa</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sample</a:t>
                      </a:r>
                      <a:r>
                        <a:rPr lang="en-US" altLang="zh-CN" sz="1000" b="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rate</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2058963056"/>
                  </a:ext>
                </a:extLst>
              </a:tr>
              <a:tr h="276691">
                <a:tc>
                  <a:txBody>
                    <a:bodyPr/>
                    <a:lstStyle/>
                    <a:p>
                      <a:r>
                        <a:rPr 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SDS814X HD </a:t>
                      </a:r>
                      <a:endParaRPr 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4 </a:t>
                      </a:r>
                      <a:r>
                        <a:rPr lang="en-US" altLang="zh-CN" sz="1000" b="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channels</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100 MHz</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bandwidth</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 </a:t>
                      </a:r>
                      <a:r>
                        <a:rPr lang="en-US" altLang="zh-CN" sz="1000" b="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GSa</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 sample</a:t>
                      </a:r>
                      <a:r>
                        <a:rPr lang="en-US" altLang="zh-CN" sz="1000" b="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rate</a:t>
                      </a:r>
                      <a:endParaRPr lang="zh-CN" altLang="en-US" sz="100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58940954"/>
                  </a:ext>
                </a:extLst>
              </a:tr>
              <a:tr h="276691">
                <a:tc>
                  <a:txBody>
                    <a:bodyPr/>
                    <a:lstStyle/>
                    <a:p>
                      <a:r>
                        <a:rPr 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SDS804X HD </a:t>
                      </a:r>
                      <a:endParaRPr 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4 </a:t>
                      </a:r>
                      <a:r>
                        <a:rPr lang="en-US" altLang="zh-CN" sz="1000" b="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channels</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70 MHz</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bandwidth</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 </a:t>
                      </a:r>
                      <a:r>
                        <a:rPr lang="en-US" altLang="zh-CN" sz="1000" b="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GSa</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0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sample rate</a:t>
                      </a:r>
                      <a:endParaRPr lang="zh-CN" altLang="en-US" sz="100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2218898355"/>
                  </a:ext>
                </a:extLst>
              </a:tr>
              <a:tr h="276691">
                <a:tc>
                  <a:txBody>
                    <a:bodyPr/>
                    <a:lstStyle/>
                    <a:p>
                      <a:r>
                        <a:rPr 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SDS822X HD </a:t>
                      </a:r>
                      <a:endParaRPr 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algn="l" defTabSz="914400" rtl="0" eaLnBrk="1" latinLnBrk="0" hangingPunct="1"/>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 </a:t>
                      </a:r>
                      <a:r>
                        <a:rPr lang="en-US" altLang="zh-CN" sz="1000" b="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channels</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200 MHz</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bandwidth</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 </a:t>
                      </a:r>
                      <a:r>
                        <a:rPr lang="en-US" altLang="zh-CN" sz="1000" b="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GSa</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0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sample rate</a:t>
                      </a:r>
                      <a:endParaRPr lang="zh-CN" altLang="en-US" sz="100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69376057"/>
                  </a:ext>
                </a:extLst>
              </a:tr>
              <a:tr h="276691">
                <a:tc>
                  <a:txBody>
                    <a:bodyPr/>
                    <a:lstStyle/>
                    <a:p>
                      <a:r>
                        <a:rPr 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SDS812X HD </a:t>
                      </a:r>
                      <a:endParaRPr 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algn="l" defTabSz="914400" rtl="0" eaLnBrk="1" latinLnBrk="0" hangingPunct="1"/>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 </a:t>
                      </a:r>
                      <a:r>
                        <a:rPr lang="en-US" altLang="zh-CN" sz="1000" b="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channels</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100 MHz</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bandwidth</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 </a:t>
                      </a:r>
                      <a:r>
                        <a:rPr lang="en-US" altLang="zh-CN" sz="1000" b="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GSa</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0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sample rate</a:t>
                      </a:r>
                      <a:endParaRPr lang="zh-CN" altLang="en-US" sz="100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525965156"/>
                  </a:ext>
                </a:extLst>
              </a:tr>
              <a:tr h="276691">
                <a:tc>
                  <a:txBody>
                    <a:bodyPr/>
                    <a:lstStyle/>
                    <a:p>
                      <a:r>
                        <a:rPr 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SDS802X HD </a:t>
                      </a:r>
                      <a:endParaRPr 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 </a:t>
                      </a:r>
                      <a:r>
                        <a:rPr lang="en-US" altLang="zh-CN" sz="1000" b="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channels</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70 MHz</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bandwidth</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 </a:t>
                      </a:r>
                      <a:r>
                        <a:rPr lang="en-US" altLang="zh-CN" sz="1000" b="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GSa</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0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sample rate</a:t>
                      </a:r>
                      <a:endParaRPr lang="zh-CN" altLang="en-US" sz="100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505087524"/>
                  </a:ext>
                </a:extLst>
              </a:tr>
            </a:tbl>
          </a:graphicData>
        </a:graphic>
      </p:graphicFrame>
      <p:graphicFrame>
        <p:nvGraphicFramePr>
          <p:cNvPr id="8" name="表格 7">
            <a:extLst>
              <a:ext uri="{FF2B5EF4-FFF2-40B4-BE49-F238E27FC236}">
                <a16:creationId xmlns:a16="http://schemas.microsoft.com/office/drawing/2014/main" id="{FC3A7F86-383A-D176-A41D-AB9965385D5E}"/>
              </a:ext>
            </a:extLst>
          </p:cNvPr>
          <p:cNvGraphicFramePr>
            <a:graphicFrameLocks noGrp="1"/>
          </p:cNvGraphicFramePr>
          <p:nvPr>
            <p:extLst>
              <p:ext uri="{D42A27DB-BD31-4B8C-83A1-F6EECF244321}">
                <p14:modId xmlns:p14="http://schemas.microsoft.com/office/powerpoint/2010/main" val="1914098321"/>
              </p:ext>
            </p:extLst>
          </p:nvPr>
        </p:nvGraphicFramePr>
        <p:xfrm>
          <a:off x="2461029" y="2799213"/>
          <a:ext cx="7278253" cy="1491522"/>
        </p:xfrm>
        <a:graphic>
          <a:graphicData uri="http://schemas.openxmlformats.org/drawingml/2006/table">
            <a:tbl>
              <a:tblPr firstRow="1" bandRow="1">
                <a:tableStyleId>{7E9639D4-E3E2-4D34-9284-5A2195B3D0D7}</a:tableStyleId>
              </a:tblPr>
              <a:tblGrid>
                <a:gridCol w="1930591">
                  <a:extLst>
                    <a:ext uri="{9D8B030D-6E8A-4147-A177-3AD203B41FA5}">
                      <a16:colId xmlns:a16="http://schemas.microsoft.com/office/drawing/2014/main" val="91769088"/>
                    </a:ext>
                  </a:extLst>
                </a:gridCol>
                <a:gridCol w="5347662">
                  <a:extLst>
                    <a:ext uri="{9D8B030D-6E8A-4147-A177-3AD203B41FA5}">
                      <a16:colId xmlns:a16="http://schemas.microsoft.com/office/drawing/2014/main" val="4235152937"/>
                    </a:ext>
                  </a:extLst>
                </a:gridCol>
              </a:tblGrid>
              <a:tr h="248587">
                <a:tc>
                  <a:txBody>
                    <a:bodyPr/>
                    <a:lstStyle/>
                    <a:p>
                      <a:r>
                        <a:rPr lang="en-US" altLang="zh-CN" sz="1000" b="0" dirty="0">
                          <a:solidFill>
                            <a:srgbClr val="FFFFFF"/>
                          </a:solidFill>
                          <a:effectLst/>
                          <a:latin typeface="Arial" panose="020B0604020202020204" pitchFamily="34" charset="0"/>
                          <a:ea typeface="微软雅黑" panose="020B0503020204020204" pitchFamily="34" charset="-122"/>
                          <a:cs typeface="Arial" panose="020B0604020202020204" pitchFamily="34" charset="0"/>
                        </a:rPr>
                        <a:t>Standard accessories</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altLang="zh-CN" sz="1000" b="0" dirty="0">
                          <a:solidFill>
                            <a:srgbClr val="FFFFFF"/>
                          </a:solidFill>
                          <a:effectLst/>
                          <a:latin typeface="Arial" panose="020B0604020202020204" pitchFamily="34" charset="0"/>
                          <a:ea typeface="微软雅黑" panose="020B0503020204020204" pitchFamily="34" charset="-122"/>
                          <a:cs typeface="Arial" panose="020B0604020202020204" pitchFamily="34" charset="0"/>
                        </a:rPr>
                        <a:t>quantity</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707053613"/>
                  </a:ext>
                </a:extLst>
              </a:tr>
              <a:tr h="248587">
                <a:tc>
                  <a:txBody>
                    <a:bodyPr/>
                    <a:lstStyle/>
                    <a:p>
                      <a:r>
                        <a:rPr 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USB cable</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154453014"/>
                  </a:ext>
                </a:extLst>
              </a:tr>
              <a:tr h="248587">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Quick start</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45042435"/>
                  </a:ext>
                </a:extLst>
              </a:tr>
              <a:tr h="248587">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Passive Probe</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1/channel</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450661836"/>
                  </a:ext>
                </a:extLst>
              </a:tr>
              <a:tr h="248587">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Calibration certificate</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886057571"/>
                  </a:ext>
                </a:extLst>
              </a:tr>
              <a:tr h="248587">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power cable</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963984198"/>
                  </a:ext>
                </a:extLst>
              </a:tr>
            </a:tbl>
          </a:graphicData>
        </a:graphic>
      </p:graphicFrame>
      <p:graphicFrame>
        <p:nvGraphicFramePr>
          <p:cNvPr id="9" name="表格 8">
            <a:extLst>
              <a:ext uri="{FF2B5EF4-FFF2-40B4-BE49-F238E27FC236}">
                <a16:creationId xmlns:a16="http://schemas.microsoft.com/office/drawing/2014/main" id="{2E346D26-1AB6-57CC-E21A-B0B12FF2E184}"/>
              </a:ext>
            </a:extLst>
          </p:cNvPr>
          <p:cNvGraphicFramePr>
            <a:graphicFrameLocks noGrp="1"/>
          </p:cNvGraphicFramePr>
          <p:nvPr>
            <p:extLst>
              <p:ext uri="{D42A27DB-BD31-4B8C-83A1-F6EECF244321}">
                <p14:modId xmlns:p14="http://schemas.microsoft.com/office/powerpoint/2010/main" val="429964084"/>
              </p:ext>
            </p:extLst>
          </p:nvPr>
        </p:nvGraphicFramePr>
        <p:xfrm>
          <a:off x="2461026" y="4421661"/>
          <a:ext cx="7269941" cy="2018735"/>
        </p:xfrm>
        <a:graphic>
          <a:graphicData uri="http://schemas.openxmlformats.org/drawingml/2006/table">
            <a:tbl>
              <a:tblPr firstRow="1" bandRow="1">
                <a:tableStyleId>{7E9639D4-E3E2-4D34-9284-5A2195B3D0D7}</a:tableStyleId>
              </a:tblPr>
              <a:tblGrid>
                <a:gridCol w="2018209">
                  <a:extLst>
                    <a:ext uri="{9D8B030D-6E8A-4147-A177-3AD203B41FA5}">
                      <a16:colId xmlns:a16="http://schemas.microsoft.com/office/drawing/2014/main" val="1760102388"/>
                    </a:ext>
                  </a:extLst>
                </a:gridCol>
                <a:gridCol w="5251732">
                  <a:extLst>
                    <a:ext uri="{9D8B030D-6E8A-4147-A177-3AD203B41FA5}">
                      <a16:colId xmlns:a16="http://schemas.microsoft.com/office/drawing/2014/main" val="4009618828"/>
                    </a:ext>
                  </a:extLst>
                </a:gridCol>
              </a:tblGrid>
              <a:tr h="217758">
                <a:tc>
                  <a:txBody>
                    <a:bodyPr/>
                    <a:lstStyle/>
                    <a:p>
                      <a:r>
                        <a:rPr lang="en-US" altLang="zh-CN" sz="1000" b="0" dirty="0">
                          <a:solidFill>
                            <a:srgbClr val="FFFFFF"/>
                          </a:solidFill>
                          <a:effectLst/>
                          <a:latin typeface="Arial" panose="020B0604020202020204" pitchFamily="34" charset="0"/>
                          <a:ea typeface="微软雅黑" panose="020B0503020204020204" pitchFamily="34" charset="-122"/>
                          <a:cs typeface="Arial" panose="020B0604020202020204" pitchFamily="34" charset="0"/>
                        </a:rPr>
                        <a:t>Optional accessories</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altLang="zh-CN" sz="1000" b="0" dirty="0">
                          <a:solidFill>
                            <a:srgbClr val="FFFFFF"/>
                          </a:solidFill>
                          <a:effectLst/>
                          <a:latin typeface="Arial" panose="020B0604020202020204" pitchFamily="34" charset="0"/>
                          <a:ea typeface="微软雅黑" panose="020B0503020204020204" pitchFamily="34" charset="-122"/>
                          <a:cs typeface="Arial" panose="020B0604020202020204" pitchFamily="34" charset="0"/>
                        </a:rPr>
                        <a:t>Specification</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626894418"/>
                  </a:ext>
                </a:extLst>
              </a:tr>
              <a:tr h="353857">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Waveform generator</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software</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SDS800XHD-FG</a:t>
                      </a:r>
                      <a:endParaRPr 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2798834139"/>
                  </a:ext>
                </a:extLst>
              </a:tr>
              <a:tr h="353857">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USB</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waveform</a:t>
                      </a:r>
                      <a:r>
                        <a:rPr lang="en-US" altLang="zh-CN" sz="1000" b="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generator</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SAG1021I</a:t>
                      </a:r>
                      <a:endParaRPr 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7437044"/>
                  </a:ext>
                </a:extLst>
              </a:tr>
              <a:tr h="274447">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16</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digital channels</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software</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SDS800XHD-16LA</a:t>
                      </a:r>
                      <a:endParaRPr 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851642610"/>
                  </a:ext>
                </a:extLst>
              </a:tr>
              <a:tr h="274447">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16-channel</a:t>
                      </a:r>
                      <a:r>
                        <a:rPr lang="en-US" altLang="zh-CN" sz="1000" b="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logic probe</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SLA1016</a:t>
                      </a:r>
                      <a:endParaRPr 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102199163"/>
                  </a:ext>
                </a:extLst>
              </a:tr>
              <a:tr h="274447">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Power Analysis</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software</a:t>
                      </a:r>
                      <a:r>
                        <a:rPr lang="zh-CN" alt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SDS800XHD-PA</a:t>
                      </a:r>
                      <a:endParaRPr 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725642717"/>
                  </a:ext>
                </a:extLst>
              </a:tr>
              <a:tr h="217758">
                <a:tc>
                  <a:txBody>
                    <a:bodyPr/>
                    <a:lstStyle/>
                    <a:p>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Power Analyses </a:t>
                      </a:r>
                      <a:r>
                        <a:rPr lang="en-US" altLang="zh-CN" sz="1000" b="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deskew</a:t>
                      </a:r>
                      <a:r>
                        <a:rPr lang="en-US" altLang="zh-CN"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fixture</a:t>
                      </a:r>
                      <a:endParaRPr lang="zh-CN" alt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sz="100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DF2001A</a:t>
                      </a:r>
                      <a:endParaRPr lang="en-US"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866494632"/>
                  </a:ext>
                </a:extLst>
              </a:tr>
            </a:tbl>
          </a:graphicData>
        </a:graphic>
      </p:graphicFrame>
    </p:spTree>
    <p:extLst>
      <p:ext uri="{BB962C8B-B14F-4D97-AF65-F5344CB8AC3E}">
        <p14:creationId xmlns:p14="http://schemas.microsoft.com/office/powerpoint/2010/main" val="957526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8"/>
          <p:cNvSpPr/>
          <p:nvPr/>
        </p:nvSpPr>
        <p:spPr>
          <a:xfrm>
            <a:off x="1588" y="3790339"/>
            <a:ext cx="12188825" cy="3067663"/>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a:ln>
                <a:noFill/>
              </a:ln>
              <a:solidFill>
                <a:srgbClr val="F9F9F9">
                  <a:lumMod val="50000"/>
                </a:srgbClr>
              </a:solidFill>
              <a:effectLst/>
              <a:uLnTx/>
              <a:uFillTx/>
              <a:latin typeface="Calibri" panose="020F0502020204030204"/>
              <a:ea typeface="+mn-ea"/>
              <a:cs typeface="+mn-cs"/>
            </a:endParaRPr>
          </a:p>
        </p:txBody>
      </p:sp>
      <p:cxnSp>
        <p:nvCxnSpPr>
          <p:cNvPr id="3" name="Gerader Verbinder 35"/>
          <p:cNvCxnSpPr/>
          <p:nvPr/>
        </p:nvCxnSpPr>
        <p:spPr>
          <a:xfrm flipH="1">
            <a:off x="1590" y="3790338"/>
            <a:ext cx="1218882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Shape 4073"/>
          <p:cNvSpPr/>
          <p:nvPr/>
        </p:nvSpPr>
        <p:spPr>
          <a:xfrm>
            <a:off x="8894837" y="5065977"/>
            <a:ext cx="233816" cy="250006"/>
          </a:xfrm>
          <a:custGeom>
            <a:avLst/>
            <a:gdLst/>
            <a:ahLst/>
            <a:cxnLst/>
            <a:rect l="0" t="0" r="0" b="0"/>
            <a:pathLst>
              <a:path w="120000" h="120000" extrusionOk="0">
                <a:moveTo>
                  <a:pt x="75403" y="112293"/>
                </a:moveTo>
                <a:lnTo>
                  <a:pt x="75403" y="112293"/>
                </a:lnTo>
                <a:cubicBezTo>
                  <a:pt x="75403" y="114770"/>
                  <a:pt x="78044" y="117247"/>
                  <a:pt x="80684" y="117247"/>
                </a:cubicBezTo>
                <a:cubicBezTo>
                  <a:pt x="109144" y="119724"/>
                  <a:pt x="109144" y="119724"/>
                  <a:pt x="109144" y="119724"/>
                </a:cubicBezTo>
                <a:cubicBezTo>
                  <a:pt x="112078" y="119724"/>
                  <a:pt x="112078" y="117247"/>
                  <a:pt x="114718" y="114770"/>
                </a:cubicBezTo>
                <a:cubicBezTo>
                  <a:pt x="114718" y="92752"/>
                  <a:pt x="114718" y="92752"/>
                  <a:pt x="114718" y="92752"/>
                </a:cubicBezTo>
                <a:cubicBezTo>
                  <a:pt x="78044" y="90275"/>
                  <a:pt x="78044" y="90275"/>
                  <a:pt x="78044" y="90275"/>
                </a:cubicBezTo>
                <a:lnTo>
                  <a:pt x="75403" y="112293"/>
                </a:lnTo>
                <a:close/>
                <a:moveTo>
                  <a:pt x="5281" y="92752"/>
                </a:moveTo>
                <a:lnTo>
                  <a:pt x="5281" y="92752"/>
                </a:lnTo>
                <a:cubicBezTo>
                  <a:pt x="5281" y="114770"/>
                  <a:pt x="5281" y="114770"/>
                  <a:pt x="5281" y="114770"/>
                </a:cubicBezTo>
                <a:cubicBezTo>
                  <a:pt x="5281" y="117247"/>
                  <a:pt x="7921" y="119724"/>
                  <a:pt x="10268" y="119724"/>
                </a:cubicBezTo>
                <a:cubicBezTo>
                  <a:pt x="39022" y="117247"/>
                  <a:pt x="39022" y="117247"/>
                  <a:pt x="39022" y="117247"/>
                </a:cubicBezTo>
                <a:cubicBezTo>
                  <a:pt x="41662" y="117247"/>
                  <a:pt x="44303" y="114770"/>
                  <a:pt x="44303" y="112293"/>
                </a:cubicBezTo>
                <a:cubicBezTo>
                  <a:pt x="41662" y="90275"/>
                  <a:pt x="41662" y="90275"/>
                  <a:pt x="41662" y="90275"/>
                </a:cubicBezTo>
                <a:lnTo>
                  <a:pt x="5281" y="92752"/>
                </a:lnTo>
                <a:close/>
                <a:moveTo>
                  <a:pt x="0" y="56422"/>
                </a:moveTo>
                <a:lnTo>
                  <a:pt x="0" y="56422"/>
                </a:lnTo>
                <a:cubicBezTo>
                  <a:pt x="2640" y="80642"/>
                  <a:pt x="2640" y="80642"/>
                  <a:pt x="2640" y="80642"/>
                </a:cubicBezTo>
                <a:cubicBezTo>
                  <a:pt x="39022" y="75688"/>
                  <a:pt x="39022" y="75688"/>
                  <a:pt x="39022" y="75688"/>
                </a:cubicBezTo>
                <a:cubicBezTo>
                  <a:pt x="39022" y="53944"/>
                  <a:pt x="39022" y="53944"/>
                  <a:pt x="39022" y="53944"/>
                </a:cubicBezTo>
                <a:lnTo>
                  <a:pt x="39022" y="51467"/>
                </a:lnTo>
                <a:cubicBezTo>
                  <a:pt x="39022" y="41834"/>
                  <a:pt x="46943" y="31926"/>
                  <a:pt x="59853" y="31926"/>
                </a:cubicBezTo>
                <a:cubicBezTo>
                  <a:pt x="72762" y="31926"/>
                  <a:pt x="80684" y="41834"/>
                  <a:pt x="80684" y="51467"/>
                </a:cubicBezTo>
                <a:lnTo>
                  <a:pt x="80684" y="53944"/>
                </a:lnTo>
                <a:cubicBezTo>
                  <a:pt x="78044" y="75688"/>
                  <a:pt x="78044" y="75688"/>
                  <a:pt x="78044" y="75688"/>
                </a:cubicBezTo>
                <a:cubicBezTo>
                  <a:pt x="117066" y="80642"/>
                  <a:pt x="117066" y="80642"/>
                  <a:pt x="117066" y="80642"/>
                </a:cubicBezTo>
                <a:cubicBezTo>
                  <a:pt x="119706" y="56422"/>
                  <a:pt x="119706" y="56422"/>
                  <a:pt x="119706" y="56422"/>
                </a:cubicBezTo>
                <a:cubicBezTo>
                  <a:pt x="119706" y="53944"/>
                  <a:pt x="119706" y="53944"/>
                  <a:pt x="119706" y="51467"/>
                </a:cubicBezTo>
                <a:cubicBezTo>
                  <a:pt x="119706" y="22018"/>
                  <a:pt x="93594" y="0"/>
                  <a:pt x="59853" y="0"/>
                </a:cubicBezTo>
                <a:cubicBezTo>
                  <a:pt x="25819" y="0"/>
                  <a:pt x="0" y="22018"/>
                  <a:pt x="0" y="51467"/>
                </a:cubicBezTo>
                <a:cubicBezTo>
                  <a:pt x="0" y="53944"/>
                  <a:pt x="0" y="53944"/>
                  <a:pt x="0" y="56422"/>
                </a:cubicBezTo>
                <a:close/>
              </a:path>
            </a:pathLst>
          </a:custGeom>
          <a:solidFill>
            <a:schemeClr val="lt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9F9F9"/>
              </a:solidFill>
              <a:effectLst/>
              <a:uLnTx/>
              <a:uFillTx/>
              <a:latin typeface="Lato"/>
              <a:ea typeface="Lato"/>
              <a:cs typeface="Lato"/>
              <a:sym typeface="Lato"/>
            </a:endParaRPr>
          </a:p>
        </p:txBody>
      </p:sp>
      <p:sp>
        <p:nvSpPr>
          <p:cNvPr id="5" name="Shape 4066"/>
          <p:cNvSpPr/>
          <p:nvPr/>
        </p:nvSpPr>
        <p:spPr>
          <a:xfrm>
            <a:off x="5088015" y="5110191"/>
            <a:ext cx="264049" cy="213715"/>
          </a:xfrm>
          <a:custGeom>
            <a:avLst/>
            <a:gdLst/>
            <a:ahLst/>
            <a:cxnLst/>
            <a:rect l="0" t="0" r="0" b="0"/>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chemeClr val="lt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9F9F9"/>
              </a:solidFill>
              <a:effectLst/>
              <a:uLnTx/>
              <a:uFillTx/>
              <a:latin typeface="Lato"/>
              <a:ea typeface="Lato"/>
              <a:cs typeface="Lato"/>
              <a:sym typeface="Lato"/>
            </a:endParaRPr>
          </a:p>
        </p:txBody>
      </p:sp>
      <p:sp>
        <p:nvSpPr>
          <p:cNvPr id="6" name="Ellipse 38"/>
          <p:cNvSpPr/>
          <p:nvPr/>
        </p:nvSpPr>
        <p:spPr>
          <a:xfrm>
            <a:off x="4981517" y="4952986"/>
            <a:ext cx="501094" cy="501094"/>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a:ln>
                <a:noFill/>
              </a:ln>
              <a:solidFill>
                <a:srgbClr val="F9F9F9"/>
              </a:solidFill>
              <a:effectLst/>
              <a:uLnTx/>
              <a:uFillTx/>
              <a:latin typeface="Calibri" panose="020F0502020204030204"/>
              <a:ea typeface="+mn-ea"/>
              <a:cs typeface="+mn-cs"/>
            </a:endParaRPr>
          </a:p>
        </p:txBody>
      </p:sp>
      <p:sp>
        <p:nvSpPr>
          <p:cNvPr id="7" name="Ellipse 39"/>
          <p:cNvSpPr/>
          <p:nvPr/>
        </p:nvSpPr>
        <p:spPr>
          <a:xfrm>
            <a:off x="8751867" y="4951137"/>
            <a:ext cx="501094" cy="501094"/>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a:ln>
                <a:noFill/>
              </a:ln>
              <a:solidFill>
                <a:srgbClr val="F9F9F9"/>
              </a:solidFill>
              <a:effectLst/>
              <a:uLnTx/>
              <a:uFillTx/>
              <a:latin typeface="Calibri" panose="020F0502020204030204"/>
              <a:ea typeface="+mn-ea"/>
              <a:cs typeface="+mn-cs"/>
            </a:endParaRPr>
          </a:p>
        </p:txBody>
      </p:sp>
      <p:sp>
        <p:nvSpPr>
          <p:cNvPr id="8" name="Textfeld 40"/>
          <p:cNvSpPr txBox="1"/>
          <p:nvPr/>
        </p:nvSpPr>
        <p:spPr>
          <a:xfrm>
            <a:off x="5611454" y="4971721"/>
            <a:ext cx="2382414" cy="323165"/>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lang="en-US" sz="1500" dirty="0">
                <a:solidFill>
                  <a:srgbClr val="F9F9F9"/>
                </a:solidFill>
                <a:latin typeface="Calibri Light" panose="020F0302020204030204" pitchFamily="34" charset="0"/>
                <a:ea typeface="微软雅黑" pitchFamily="34" charset="-122"/>
              </a:rPr>
              <a:t>Company address</a:t>
            </a:r>
            <a:endParaRPr kumimoji="0" lang="de-DE" sz="1500" b="0" i="0" u="none" strike="noStrike" kern="1200" cap="none" spc="0" normalizeH="0" baseline="0" noProof="0" dirty="0">
              <a:ln>
                <a:noFill/>
              </a:ln>
              <a:solidFill>
                <a:srgbClr val="F9F9F9"/>
              </a:solidFill>
              <a:effectLst/>
              <a:uLnTx/>
              <a:uFillTx/>
              <a:latin typeface="Calibri Light" panose="020F0302020204030204" pitchFamily="34" charset="0"/>
              <a:ea typeface="+mn-ea"/>
              <a:cs typeface="+mn-cs"/>
            </a:endParaRPr>
          </a:p>
        </p:txBody>
      </p:sp>
      <p:sp>
        <p:nvSpPr>
          <p:cNvPr id="9" name="Textfeld 41"/>
          <p:cNvSpPr txBox="1"/>
          <p:nvPr/>
        </p:nvSpPr>
        <p:spPr>
          <a:xfrm>
            <a:off x="5626201" y="5207383"/>
            <a:ext cx="2496509" cy="507831"/>
          </a:xfrm>
          <a:prstGeom prst="rect">
            <a:avLst/>
          </a:prstGeom>
          <a:noFill/>
        </p:spPr>
        <p:txBody>
          <a:bodyPr wrap="square" rtlCol="0">
            <a:spAutoFit/>
          </a:bodyPr>
          <a:lstStyle/>
          <a:p>
            <a:pPr marL="0" marR="0" lvl="0" indent="0" algn="l" defTabSz="228600" rtl="0" eaLnBrk="1" fontAlgn="auto" latinLnBrk="0" hangingPunct="1">
              <a:lnSpc>
                <a:spcPct val="15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F9F9F9"/>
                </a:solidFill>
                <a:effectLst/>
                <a:uLnTx/>
                <a:uFillTx/>
                <a:latin typeface="Century Gothic" panose="020B0502020202020204" pitchFamily="34" charset="0"/>
                <a:ea typeface="微软雅黑" pitchFamily="34" charset="-122"/>
                <a:cs typeface="+mn-cs"/>
              </a:rPr>
              <a:t>Building 4-5, </a:t>
            </a:r>
            <a:r>
              <a:rPr kumimoji="0" lang="en-US" altLang="zh-CN" sz="900" b="0" i="0" u="none" strike="noStrike" kern="1200" cap="none" spc="0" normalizeH="0" baseline="0" noProof="0" dirty="0" err="1">
                <a:ln>
                  <a:noFill/>
                </a:ln>
                <a:solidFill>
                  <a:srgbClr val="F9F9F9"/>
                </a:solidFill>
                <a:effectLst/>
                <a:uLnTx/>
                <a:uFillTx/>
                <a:latin typeface="Century Gothic" panose="020B0502020202020204" pitchFamily="34" charset="0"/>
                <a:ea typeface="微软雅黑" pitchFamily="34" charset="-122"/>
                <a:cs typeface="+mn-cs"/>
              </a:rPr>
              <a:t>Antongda</a:t>
            </a:r>
            <a:r>
              <a:rPr kumimoji="0" lang="en-US" altLang="zh-CN" sz="900" b="0" i="0" u="none" strike="noStrike" kern="1200" cap="none" spc="0" normalizeH="0" noProof="0" dirty="0">
                <a:ln>
                  <a:noFill/>
                </a:ln>
                <a:solidFill>
                  <a:srgbClr val="F9F9F9"/>
                </a:solidFill>
                <a:effectLst/>
                <a:uLnTx/>
                <a:uFillTx/>
                <a:latin typeface="Century Gothic" panose="020B0502020202020204" pitchFamily="34" charset="0"/>
                <a:ea typeface="微软雅黑" pitchFamily="34" charset="-122"/>
                <a:cs typeface="+mn-cs"/>
              </a:rPr>
              <a:t> industrial Park, Zone 68, </a:t>
            </a:r>
            <a:r>
              <a:rPr kumimoji="0" lang="en-US" altLang="zh-CN" sz="900" b="0" i="0" u="none" strike="noStrike" kern="1200" cap="none" spc="0" normalizeH="0" noProof="0" dirty="0" err="1">
                <a:ln>
                  <a:noFill/>
                </a:ln>
                <a:solidFill>
                  <a:srgbClr val="F9F9F9"/>
                </a:solidFill>
                <a:effectLst/>
                <a:uLnTx/>
                <a:uFillTx/>
                <a:latin typeface="Century Gothic" panose="020B0502020202020204" pitchFamily="34" charset="0"/>
                <a:ea typeface="微软雅黑" pitchFamily="34" charset="-122"/>
                <a:cs typeface="+mn-cs"/>
              </a:rPr>
              <a:t>BaoanDistrict</a:t>
            </a:r>
            <a:r>
              <a:rPr kumimoji="0" lang="en-US" altLang="zh-CN" sz="900" b="0" i="0" u="none" strike="noStrike" kern="1200" cap="none" spc="0" normalizeH="0" noProof="0" dirty="0">
                <a:ln>
                  <a:noFill/>
                </a:ln>
                <a:solidFill>
                  <a:srgbClr val="F9F9F9"/>
                </a:solidFill>
                <a:effectLst/>
                <a:uLnTx/>
                <a:uFillTx/>
                <a:latin typeface="Century Gothic" panose="020B0502020202020204" pitchFamily="34" charset="0"/>
                <a:ea typeface="微软雅黑" pitchFamily="34" charset="-122"/>
                <a:cs typeface="+mn-cs"/>
              </a:rPr>
              <a:t>, Shenzhen City</a:t>
            </a:r>
            <a:endParaRPr kumimoji="0" lang="de-DE" sz="900" b="0" i="0" u="none" strike="noStrike" kern="1200" cap="none" spc="0" normalizeH="0" baseline="0" noProof="0" dirty="0">
              <a:ln>
                <a:noFill/>
              </a:ln>
              <a:solidFill>
                <a:srgbClr val="F9F9F9"/>
              </a:solidFill>
              <a:effectLst/>
              <a:uLnTx/>
              <a:uFillTx/>
              <a:latin typeface="Century Gothic" panose="020B0502020202020204" pitchFamily="34" charset="0"/>
              <a:ea typeface="+mn-ea"/>
              <a:cs typeface="+mn-cs"/>
            </a:endParaRPr>
          </a:p>
        </p:txBody>
      </p:sp>
      <p:sp>
        <p:nvSpPr>
          <p:cNvPr id="12" name="Shape 4087"/>
          <p:cNvSpPr/>
          <p:nvPr/>
        </p:nvSpPr>
        <p:spPr>
          <a:xfrm>
            <a:off x="1399103" y="5097221"/>
            <a:ext cx="253972" cy="254038"/>
          </a:xfrm>
          <a:custGeom>
            <a:avLst/>
            <a:gdLst/>
            <a:ahLst/>
            <a:cxnLst/>
            <a:rect l="0" t="0" r="0" b="0"/>
            <a:pathLst>
              <a:path w="120000" h="120000" extrusionOk="0">
                <a:moveTo>
                  <a:pt x="18918" y="107865"/>
                </a:moveTo>
                <a:lnTo>
                  <a:pt x="18918" y="107865"/>
                </a:lnTo>
                <a:cubicBezTo>
                  <a:pt x="18918" y="114876"/>
                  <a:pt x="26486" y="119730"/>
                  <a:pt x="33513" y="119730"/>
                </a:cubicBezTo>
                <a:cubicBezTo>
                  <a:pt x="40810" y="119730"/>
                  <a:pt x="45405" y="114876"/>
                  <a:pt x="45405" y="107865"/>
                </a:cubicBezTo>
                <a:cubicBezTo>
                  <a:pt x="45405" y="100584"/>
                  <a:pt x="40810" y="93303"/>
                  <a:pt x="33513" y="93303"/>
                </a:cubicBezTo>
                <a:cubicBezTo>
                  <a:pt x="26486" y="93303"/>
                  <a:pt x="18918" y="100584"/>
                  <a:pt x="18918" y="107865"/>
                </a:cubicBezTo>
                <a:close/>
                <a:moveTo>
                  <a:pt x="86216" y="107865"/>
                </a:moveTo>
                <a:lnTo>
                  <a:pt x="86216" y="107865"/>
                </a:lnTo>
                <a:cubicBezTo>
                  <a:pt x="86216" y="114876"/>
                  <a:pt x="93243" y="119730"/>
                  <a:pt x="100540" y="119730"/>
                </a:cubicBezTo>
                <a:cubicBezTo>
                  <a:pt x="107837" y="119730"/>
                  <a:pt x="112702" y="114876"/>
                  <a:pt x="112702" y="107865"/>
                </a:cubicBezTo>
                <a:cubicBezTo>
                  <a:pt x="112702" y="100584"/>
                  <a:pt x="107837" y="93303"/>
                  <a:pt x="100540" y="93303"/>
                </a:cubicBezTo>
                <a:cubicBezTo>
                  <a:pt x="93243" y="93303"/>
                  <a:pt x="86216" y="100584"/>
                  <a:pt x="86216" y="107865"/>
                </a:cubicBezTo>
                <a:close/>
                <a:moveTo>
                  <a:pt x="42972" y="76584"/>
                </a:moveTo>
                <a:lnTo>
                  <a:pt x="42972" y="76584"/>
                </a:lnTo>
                <a:cubicBezTo>
                  <a:pt x="117297" y="55011"/>
                  <a:pt x="117297" y="55011"/>
                  <a:pt x="117297" y="55011"/>
                </a:cubicBezTo>
                <a:cubicBezTo>
                  <a:pt x="119729" y="55011"/>
                  <a:pt x="119729" y="52584"/>
                  <a:pt x="119729" y="50426"/>
                </a:cubicBezTo>
                <a:cubicBezTo>
                  <a:pt x="119729" y="14561"/>
                  <a:pt x="119729" y="14561"/>
                  <a:pt x="119729" y="14561"/>
                </a:cubicBezTo>
                <a:cubicBezTo>
                  <a:pt x="26486" y="14561"/>
                  <a:pt x="26486" y="14561"/>
                  <a:pt x="26486" y="14561"/>
                </a:cubicBezTo>
                <a:cubicBezTo>
                  <a:pt x="26486" y="2696"/>
                  <a:pt x="26486" y="2696"/>
                  <a:pt x="26486" y="2696"/>
                </a:cubicBezTo>
                <a:lnTo>
                  <a:pt x="24054" y="0"/>
                </a:lnTo>
                <a:cubicBezTo>
                  <a:pt x="2432" y="0"/>
                  <a:pt x="2432" y="0"/>
                  <a:pt x="2432" y="0"/>
                </a:cubicBezTo>
                <a:cubicBezTo>
                  <a:pt x="0" y="0"/>
                  <a:pt x="0" y="2696"/>
                  <a:pt x="0" y="2696"/>
                </a:cubicBezTo>
                <a:cubicBezTo>
                  <a:pt x="0" y="14561"/>
                  <a:pt x="0" y="14561"/>
                  <a:pt x="0" y="14561"/>
                </a:cubicBezTo>
                <a:cubicBezTo>
                  <a:pt x="12162" y="14561"/>
                  <a:pt x="12162" y="14561"/>
                  <a:pt x="12162" y="14561"/>
                </a:cubicBezTo>
                <a:cubicBezTo>
                  <a:pt x="26486" y="74157"/>
                  <a:pt x="26486" y="74157"/>
                  <a:pt x="26486" y="74157"/>
                </a:cubicBezTo>
                <a:cubicBezTo>
                  <a:pt x="26486" y="81438"/>
                  <a:pt x="26486" y="81438"/>
                  <a:pt x="26486" y="81438"/>
                </a:cubicBezTo>
                <a:cubicBezTo>
                  <a:pt x="26486" y="91146"/>
                  <a:pt x="26486" y="91146"/>
                  <a:pt x="26486" y="91146"/>
                </a:cubicBezTo>
                <a:cubicBezTo>
                  <a:pt x="26486" y="93303"/>
                  <a:pt x="28648" y="93303"/>
                  <a:pt x="28648" y="93303"/>
                </a:cubicBezTo>
                <a:cubicBezTo>
                  <a:pt x="33513" y="93303"/>
                  <a:pt x="33513" y="93303"/>
                  <a:pt x="33513" y="93303"/>
                </a:cubicBezTo>
                <a:cubicBezTo>
                  <a:pt x="100540" y="93303"/>
                  <a:pt x="100540" y="93303"/>
                  <a:pt x="100540" y="93303"/>
                </a:cubicBezTo>
                <a:cubicBezTo>
                  <a:pt x="117297" y="93303"/>
                  <a:pt x="117297" y="93303"/>
                  <a:pt x="117297" y="93303"/>
                </a:cubicBezTo>
                <a:cubicBezTo>
                  <a:pt x="119729" y="93303"/>
                  <a:pt x="119729" y="93303"/>
                  <a:pt x="119729" y="91146"/>
                </a:cubicBezTo>
                <a:cubicBezTo>
                  <a:pt x="119729" y="81438"/>
                  <a:pt x="119729" y="81438"/>
                  <a:pt x="119729" y="81438"/>
                </a:cubicBezTo>
                <a:cubicBezTo>
                  <a:pt x="45405" y="81438"/>
                  <a:pt x="45405" y="81438"/>
                  <a:pt x="45405" y="81438"/>
                </a:cubicBezTo>
                <a:cubicBezTo>
                  <a:pt x="35945" y="81438"/>
                  <a:pt x="35945" y="76584"/>
                  <a:pt x="42972" y="76584"/>
                </a:cubicBezTo>
                <a:close/>
              </a:path>
            </a:pathLst>
          </a:custGeom>
          <a:solidFill>
            <a:schemeClr val="lt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9F9F9"/>
              </a:solidFill>
              <a:effectLst/>
              <a:uLnTx/>
              <a:uFillTx/>
              <a:latin typeface="Lato"/>
              <a:ea typeface="Lato"/>
              <a:cs typeface="Lato"/>
              <a:sym typeface="Lato"/>
            </a:endParaRPr>
          </a:p>
        </p:txBody>
      </p:sp>
      <p:sp>
        <p:nvSpPr>
          <p:cNvPr id="13" name="Ellipse 45"/>
          <p:cNvSpPr/>
          <p:nvPr/>
        </p:nvSpPr>
        <p:spPr>
          <a:xfrm>
            <a:off x="1279852" y="4960316"/>
            <a:ext cx="501094" cy="501094"/>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a:ln>
                <a:noFill/>
              </a:ln>
              <a:solidFill>
                <a:srgbClr val="F9F9F9"/>
              </a:solidFill>
              <a:effectLst/>
              <a:uLnTx/>
              <a:uFillTx/>
              <a:latin typeface="Calibri" panose="020F0502020204030204"/>
              <a:ea typeface="+mn-ea"/>
              <a:cs typeface="+mn-cs"/>
            </a:endParaRPr>
          </a:p>
        </p:txBody>
      </p:sp>
      <p:sp>
        <p:nvSpPr>
          <p:cNvPr id="14" name="Textfeld 46"/>
          <p:cNvSpPr txBox="1"/>
          <p:nvPr/>
        </p:nvSpPr>
        <p:spPr>
          <a:xfrm>
            <a:off x="1927615" y="4971721"/>
            <a:ext cx="2382414" cy="323165"/>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lang="en-US" sz="1500" dirty="0">
                <a:solidFill>
                  <a:srgbClr val="F9F9F9"/>
                </a:solidFill>
                <a:latin typeface="Calibri Light" panose="020F0302020204030204" pitchFamily="34" charset="0"/>
                <a:ea typeface="微软雅黑" pitchFamily="34" charset="-122"/>
              </a:rPr>
              <a:t>Contact information</a:t>
            </a:r>
            <a:endParaRPr kumimoji="0" lang="de-DE" sz="1500" b="0" i="0" u="none" strike="noStrike" kern="1200" cap="none" spc="0" normalizeH="0" baseline="0" noProof="0" dirty="0">
              <a:ln>
                <a:noFill/>
              </a:ln>
              <a:solidFill>
                <a:srgbClr val="F9F9F9"/>
              </a:solidFill>
              <a:effectLst/>
              <a:uLnTx/>
              <a:uFillTx/>
              <a:latin typeface="Calibri Light" panose="020F0302020204030204" pitchFamily="34" charset="0"/>
              <a:ea typeface="+mn-ea"/>
              <a:cs typeface="+mn-cs"/>
            </a:endParaRPr>
          </a:p>
        </p:txBody>
      </p:sp>
      <p:sp>
        <p:nvSpPr>
          <p:cNvPr id="15" name="Textfeld 47"/>
          <p:cNvSpPr txBox="1"/>
          <p:nvPr/>
        </p:nvSpPr>
        <p:spPr>
          <a:xfrm>
            <a:off x="1942363" y="5180893"/>
            <a:ext cx="2600453" cy="715581"/>
          </a:xfrm>
          <a:prstGeom prst="rect">
            <a:avLst/>
          </a:prstGeom>
          <a:noFill/>
        </p:spPr>
        <p:txBody>
          <a:bodyPr wrap="square" rtlCol="0">
            <a:spAutoFit/>
          </a:bodyPr>
          <a:lstStyle/>
          <a:p>
            <a:pPr marL="0" marR="0" lvl="0" indent="0" algn="l" defTabSz="228600" rtl="0" eaLnBrk="1" fontAlgn="auto" latinLnBrk="0" hangingPunct="1">
              <a:lnSpc>
                <a:spcPct val="15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ea typeface="微软雅黑" pitchFamily="34" charset="-122"/>
                <a:cs typeface="+mn-cs"/>
              </a:rPr>
              <a:t>www.siglent.com</a:t>
            </a:r>
          </a:p>
          <a:p>
            <a:pPr marL="0" marR="0" lvl="0" indent="0" algn="l" defTabSz="228600" rtl="0" eaLnBrk="1" fontAlgn="auto" latinLnBrk="0" hangingPunct="1">
              <a:lnSpc>
                <a:spcPct val="15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F9F9F9"/>
                </a:solidFill>
                <a:effectLst/>
                <a:uLnTx/>
                <a:uFillTx/>
                <a:latin typeface="Calibri"/>
                <a:ea typeface="微软雅黑" pitchFamily="34" charset="-122"/>
                <a:cs typeface="+mn-cs"/>
              </a:rPr>
              <a:t>Service Tel</a:t>
            </a:r>
            <a:r>
              <a:rPr kumimoji="0" lang="zh-CN" altLang="en-US" sz="900" b="0" i="0" u="none" strike="noStrike" kern="1200" cap="none" spc="0" normalizeH="0" baseline="0" noProof="0" dirty="0">
                <a:ln>
                  <a:noFill/>
                </a:ln>
                <a:solidFill>
                  <a:srgbClr val="F9F9F9"/>
                </a:solidFill>
                <a:effectLst/>
                <a:uLnTx/>
                <a:uFillTx/>
                <a:latin typeface="Calibri"/>
                <a:ea typeface="微软雅黑" pitchFamily="34" charset="-122"/>
                <a:cs typeface="+mn-cs"/>
              </a:rPr>
              <a:t>：</a:t>
            </a:r>
            <a:r>
              <a:rPr kumimoji="0" lang="en-US" sz="900" b="0" i="0" u="none" strike="noStrike" kern="1200" cap="none" spc="0" normalizeH="0" baseline="0" noProof="0" dirty="0">
                <a:ln>
                  <a:noFill/>
                </a:ln>
                <a:solidFill>
                  <a:srgbClr val="F9F9F9"/>
                </a:solidFill>
                <a:effectLst/>
                <a:uLnTx/>
                <a:uFillTx/>
                <a:latin typeface="Calibri"/>
                <a:ea typeface="+mn-ea"/>
                <a:cs typeface="+mn-cs"/>
              </a:rPr>
              <a:t>400-878-0807</a:t>
            </a:r>
          </a:p>
          <a:p>
            <a:pPr marL="0" marR="0" lvl="0" indent="0" algn="l" defTabSz="228600" rtl="0" eaLnBrk="1" fontAlgn="auto" latinLnBrk="0" hangingPunct="1">
              <a:lnSpc>
                <a:spcPct val="15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F9F9F9"/>
                </a:solidFill>
                <a:effectLst/>
                <a:uLnTx/>
                <a:uFillTx/>
                <a:latin typeface="Calibri"/>
                <a:ea typeface="微软雅黑" pitchFamily="34" charset="-122"/>
                <a:cs typeface="+mn-cs"/>
              </a:rPr>
              <a:t>Tel</a:t>
            </a:r>
            <a:r>
              <a:rPr kumimoji="0" lang="zh-CN" altLang="en-US" sz="900" b="0" i="0" u="none" strike="noStrike" kern="1200" cap="none" spc="0" normalizeH="0" baseline="0" noProof="0" dirty="0">
                <a:ln>
                  <a:noFill/>
                </a:ln>
                <a:solidFill>
                  <a:srgbClr val="F9F9F9"/>
                </a:solidFill>
                <a:effectLst/>
                <a:uLnTx/>
                <a:uFillTx/>
                <a:latin typeface="Calibri"/>
                <a:ea typeface="微软雅黑" pitchFamily="34" charset="-122"/>
                <a:cs typeface="+mn-cs"/>
              </a:rPr>
              <a:t>：</a:t>
            </a:r>
            <a:r>
              <a:rPr kumimoji="0" lang="en-US" altLang="zh-CN" sz="900" b="0" i="0" u="none" strike="noStrike" kern="1200" cap="none" spc="0" normalizeH="0" baseline="0" noProof="0" dirty="0">
                <a:ln>
                  <a:noFill/>
                </a:ln>
                <a:solidFill>
                  <a:srgbClr val="F9F9F9"/>
                </a:solidFill>
                <a:effectLst/>
                <a:uLnTx/>
                <a:uFillTx/>
                <a:latin typeface="Calibri"/>
                <a:ea typeface="微软雅黑" pitchFamily="34" charset="-122"/>
                <a:cs typeface="+mn-cs"/>
              </a:rPr>
              <a:t>0755-36887876</a:t>
            </a:r>
            <a:endParaRPr kumimoji="0" lang="de-DE" sz="900" b="0" i="0" u="none" strike="noStrike" kern="1200" cap="none" spc="0" normalizeH="0" baseline="0" noProof="0" dirty="0">
              <a:ln>
                <a:noFill/>
              </a:ln>
              <a:solidFill>
                <a:srgbClr val="F9F9F9"/>
              </a:solidFill>
              <a:effectLst/>
              <a:uLnTx/>
              <a:uFillTx/>
              <a:latin typeface="Calibri"/>
              <a:ea typeface="+mn-ea"/>
              <a:cs typeface="+mn-cs"/>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2492" y="4649421"/>
            <a:ext cx="1459549" cy="1459549"/>
          </a:xfrm>
          <a:prstGeom prst="rect">
            <a:avLst/>
          </a:prstGeom>
        </p:spPr>
      </p:pic>
      <p:sp>
        <p:nvSpPr>
          <p:cNvPr id="10" name="Textfeld 50">
            <a:extLst>
              <a:ext uri="{FF2B5EF4-FFF2-40B4-BE49-F238E27FC236}">
                <a16:creationId xmlns:a16="http://schemas.microsoft.com/office/drawing/2014/main" id="{89D30C60-FA94-A22C-4EE0-B1D90CC2B01A}"/>
              </a:ext>
            </a:extLst>
          </p:cNvPr>
          <p:cNvSpPr txBox="1"/>
          <p:nvPr/>
        </p:nvSpPr>
        <p:spPr>
          <a:xfrm>
            <a:off x="1724607" y="2935535"/>
            <a:ext cx="8742786" cy="4616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65000"/>
                  </a:prstClr>
                </a:solidFill>
                <a:effectLst/>
                <a:uLnTx/>
                <a:uFillTx/>
                <a:latin typeface="微软雅黑" panose="020B0503020204020204" pitchFamily="34" charset="-122"/>
                <a:ea typeface="微软雅黑" panose="020B0503020204020204" pitchFamily="34" charset="-122"/>
                <a:cs typeface="+mn-cs"/>
              </a:rPr>
              <a:t>Industry leader in the field of general electronic test and measurement instruments</a:t>
            </a:r>
            <a:endParaRPr kumimoji="0" lang="zh-CN" altLang="en-US" sz="1600" b="0" i="0" u="none" strike="noStrike" kern="1200" cap="none" spc="0" normalizeH="0" baseline="0" noProof="0" dirty="0">
              <a:ln>
                <a:noFill/>
              </a:ln>
              <a:solidFill>
                <a:prstClr val="white">
                  <a:lumMod val="65000"/>
                </a:prstClr>
              </a:solidFill>
              <a:effectLst/>
              <a:uLnTx/>
              <a:uFillTx/>
              <a:latin typeface="微软雅黑" panose="020B0503020204020204" pitchFamily="34" charset="-122"/>
              <a:ea typeface="微软雅黑" panose="020B0503020204020204" pitchFamily="34" charset="-122"/>
              <a:cs typeface="+mn-cs"/>
            </a:endParaRPr>
          </a:p>
        </p:txBody>
      </p:sp>
      <p:sp>
        <p:nvSpPr>
          <p:cNvPr id="11" name="Textfeld 33">
            <a:extLst>
              <a:ext uri="{FF2B5EF4-FFF2-40B4-BE49-F238E27FC236}">
                <a16:creationId xmlns:a16="http://schemas.microsoft.com/office/drawing/2014/main" id="{F560C97B-3298-2691-DD44-96D3E0CCBF6A}"/>
              </a:ext>
            </a:extLst>
          </p:cNvPr>
          <p:cNvSpPr txBox="1"/>
          <p:nvPr/>
        </p:nvSpPr>
        <p:spPr>
          <a:xfrm>
            <a:off x="3038208" y="1622536"/>
            <a:ext cx="6115584" cy="1323439"/>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srgbClr val="0065FA"/>
              </a:solidFill>
              <a:effectLst/>
              <a:uLnTx/>
              <a:uFillTx/>
              <a:latin typeface="Century Gothic" panose="020B0502020202020204" pitchFamily="34" charset="0"/>
              <a:ea typeface="+mn-ea"/>
              <a:cs typeface="+mn-cs"/>
            </a:endParaRP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noFill/>
                </a:ln>
                <a:solidFill>
                  <a:srgbClr val="003B90"/>
                </a:solidFill>
                <a:effectLst/>
                <a:uLnTx/>
                <a:uFillTx/>
                <a:latin typeface="Century Gothic" panose="020B0502020202020204" pitchFamily="34" charset="0"/>
                <a:ea typeface="+mn-ea"/>
                <a:cs typeface="+mn-cs"/>
              </a:rPr>
              <a:t>Thank You</a:t>
            </a:r>
            <a:endParaRPr kumimoji="0" lang="de-DE" sz="4000" b="0" i="0" u="none" strike="noStrike" kern="1200" cap="none" spc="0" normalizeH="0" baseline="0" noProof="0" dirty="0">
              <a:ln>
                <a:noFill/>
              </a:ln>
              <a:solidFill>
                <a:srgbClr val="003B9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8447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56F3F09-64A0-7A66-C599-0101FB3B0BBD}"/>
              </a:ext>
            </a:extLst>
          </p:cNvPr>
          <p:cNvSpPr txBox="1"/>
          <p:nvPr/>
        </p:nvSpPr>
        <p:spPr>
          <a:xfrm>
            <a:off x="141315" y="148115"/>
            <a:ext cx="3255507" cy="523220"/>
          </a:xfrm>
          <a:prstGeom prst="rect">
            <a:avLst/>
          </a:prstGeom>
          <a:noFill/>
        </p:spPr>
        <p:txBody>
          <a:bodyPr wrap="none" rtlCol="0">
            <a:spAutoFit/>
          </a:bodyPr>
          <a:lstStyle/>
          <a:p>
            <a:r>
              <a:rPr lang="en-US" altLang="zh-CN" sz="2800" b="1" dirty="0">
                <a:latin typeface="微软雅黑" panose="020B0503020204020204" pitchFamily="34" charset="-122"/>
                <a:ea typeface="微软雅黑" panose="020B0503020204020204" pitchFamily="34" charset="-122"/>
              </a:rPr>
              <a:t>Main parameters</a:t>
            </a:r>
            <a:endParaRPr lang="zh-CN" altLang="en-US" sz="2800" b="1" dirty="0">
              <a:latin typeface="微软雅黑" panose="020B0503020204020204" pitchFamily="34" charset="-122"/>
              <a:ea typeface="微软雅黑" panose="020B0503020204020204" pitchFamily="34" charset="-122"/>
            </a:endParaRPr>
          </a:p>
        </p:txBody>
      </p:sp>
      <p:graphicFrame>
        <p:nvGraphicFramePr>
          <p:cNvPr id="3" name="表格 2">
            <a:extLst>
              <a:ext uri="{FF2B5EF4-FFF2-40B4-BE49-F238E27FC236}">
                <a16:creationId xmlns:a16="http://schemas.microsoft.com/office/drawing/2014/main" id="{287DC1CD-AFB7-EC37-0875-F2ABB7321F91}"/>
              </a:ext>
            </a:extLst>
          </p:cNvPr>
          <p:cNvGraphicFramePr>
            <a:graphicFrameLocks noGrp="1"/>
          </p:cNvGraphicFramePr>
          <p:nvPr>
            <p:extLst>
              <p:ext uri="{D42A27DB-BD31-4B8C-83A1-F6EECF244321}">
                <p14:modId xmlns:p14="http://schemas.microsoft.com/office/powerpoint/2010/main" val="2951970096"/>
              </p:ext>
            </p:extLst>
          </p:nvPr>
        </p:nvGraphicFramePr>
        <p:xfrm>
          <a:off x="251962" y="964163"/>
          <a:ext cx="7483080" cy="5545952"/>
        </p:xfrm>
        <a:graphic>
          <a:graphicData uri="http://schemas.openxmlformats.org/drawingml/2006/table">
            <a:tbl>
              <a:tblPr firstRow="1" bandRow="1">
                <a:tableStyleId>{8EC20E35-A176-4012-BC5E-935CFFF8708E}</a:tableStyleId>
              </a:tblPr>
              <a:tblGrid>
                <a:gridCol w="1870770">
                  <a:extLst>
                    <a:ext uri="{9D8B030D-6E8A-4147-A177-3AD203B41FA5}">
                      <a16:colId xmlns:a16="http://schemas.microsoft.com/office/drawing/2014/main" val="12739268"/>
                    </a:ext>
                  </a:extLst>
                </a:gridCol>
                <a:gridCol w="1870770">
                  <a:extLst>
                    <a:ext uri="{9D8B030D-6E8A-4147-A177-3AD203B41FA5}">
                      <a16:colId xmlns:a16="http://schemas.microsoft.com/office/drawing/2014/main" val="3972672127"/>
                    </a:ext>
                  </a:extLst>
                </a:gridCol>
                <a:gridCol w="1870770">
                  <a:extLst>
                    <a:ext uri="{9D8B030D-6E8A-4147-A177-3AD203B41FA5}">
                      <a16:colId xmlns:a16="http://schemas.microsoft.com/office/drawing/2014/main" val="1106915021"/>
                    </a:ext>
                  </a:extLst>
                </a:gridCol>
                <a:gridCol w="1870770">
                  <a:extLst>
                    <a:ext uri="{9D8B030D-6E8A-4147-A177-3AD203B41FA5}">
                      <a16:colId xmlns:a16="http://schemas.microsoft.com/office/drawing/2014/main" val="3252090571"/>
                    </a:ext>
                  </a:extLst>
                </a:gridCol>
              </a:tblGrid>
              <a:tr h="452499">
                <a:tc>
                  <a:txBody>
                    <a:bodyPr/>
                    <a:lstStyle/>
                    <a:p>
                      <a:pPr algn="ctr"/>
                      <a:endParaRPr lang="zh-CN" altLang="en-US"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txBody>
                  <a:tcPr anchor="ctr"/>
                </a:tc>
                <a:tc>
                  <a:txBody>
                    <a:bodyPr/>
                    <a:lstStyle/>
                    <a:p>
                      <a:r>
                        <a:rPr lang="en-US" sz="1200" b="1" dirty="0">
                          <a:solidFill>
                            <a:schemeClr val="bg1"/>
                          </a:solidFill>
                          <a:effectLst/>
                          <a:latin typeface="微软雅黑" panose="020B0503020204020204" pitchFamily="34" charset="-122"/>
                          <a:ea typeface="微软雅黑" panose="020B0503020204020204" pitchFamily="34" charset="-122"/>
                        </a:rPr>
                        <a:t>SDS804X HD</a:t>
                      </a:r>
                      <a:br>
                        <a:rPr lang="en-US" sz="1200" b="1" dirty="0">
                          <a:solidFill>
                            <a:schemeClr val="bg1"/>
                          </a:solidFill>
                          <a:effectLst/>
                          <a:latin typeface="微软雅黑" panose="020B0503020204020204" pitchFamily="34" charset="-122"/>
                          <a:ea typeface="微软雅黑" panose="020B0503020204020204" pitchFamily="34" charset="-122"/>
                        </a:rPr>
                      </a:br>
                      <a:r>
                        <a:rPr lang="en-US" sz="1200" b="1" dirty="0">
                          <a:solidFill>
                            <a:schemeClr val="bg1"/>
                          </a:solidFill>
                          <a:effectLst/>
                          <a:latin typeface="微软雅黑" panose="020B0503020204020204" pitchFamily="34" charset="-122"/>
                          <a:ea typeface="微软雅黑" panose="020B0503020204020204" pitchFamily="34" charset="-122"/>
                        </a:rPr>
                        <a:t>SDS802X HD</a:t>
                      </a:r>
                      <a:endParaRPr lang="en-US" sz="120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a:tc>
                <a:tc>
                  <a:txBody>
                    <a:bodyPr/>
                    <a:lstStyle/>
                    <a:p>
                      <a:r>
                        <a:rPr lang="en-US" sz="1200" b="1" dirty="0">
                          <a:solidFill>
                            <a:schemeClr val="bg1"/>
                          </a:solidFill>
                          <a:effectLst/>
                          <a:latin typeface="微软雅黑" panose="020B0503020204020204" pitchFamily="34" charset="-122"/>
                          <a:ea typeface="微软雅黑" panose="020B0503020204020204" pitchFamily="34" charset="-122"/>
                        </a:rPr>
                        <a:t>SDS814X HD</a:t>
                      </a:r>
                      <a:br>
                        <a:rPr lang="en-US" sz="1200" b="1" dirty="0">
                          <a:solidFill>
                            <a:schemeClr val="bg1"/>
                          </a:solidFill>
                          <a:effectLst/>
                          <a:latin typeface="微软雅黑" panose="020B0503020204020204" pitchFamily="34" charset="-122"/>
                          <a:ea typeface="微软雅黑" panose="020B0503020204020204" pitchFamily="34" charset="-122"/>
                        </a:rPr>
                      </a:br>
                      <a:r>
                        <a:rPr lang="en-US" sz="1200" b="1" dirty="0">
                          <a:solidFill>
                            <a:schemeClr val="bg1"/>
                          </a:solidFill>
                          <a:effectLst/>
                          <a:latin typeface="微软雅黑" panose="020B0503020204020204" pitchFamily="34" charset="-122"/>
                          <a:ea typeface="微软雅黑" panose="020B0503020204020204" pitchFamily="34" charset="-122"/>
                        </a:rPr>
                        <a:t>SDS812X HD</a:t>
                      </a:r>
                      <a:endParaRPr lang="en-US" sz="120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a:tc>
                <a:tc>
                  <a:txBody>
                    <a:bodyPr/>
                    <a:lstStyle/>
                    <a:p>
                      <a:r>
                        <a:rPr lang="en-US" sz="1200" b="1" dirty="0">
                          <a:solidFill>
                            <a:schemeClr val="bg1"/>
                          </a:solidFill>
                          <a:effectLst/>
                          <a:latin typeface="微软雅黑" panose="020B0503020204020204" pitchFamily="34" charset="-122"/>
                          <a:ea typeface="微软雅黑" panose="020B0503020204020204" pitchFamily="34" charset="-122"/>
                        </a:rPr>
                        <a:t>SDS824X HD</a:t>
                      </a:r>
                      <a:br>
                        <a:rPr lang="en-US" sz="1200" b="1" dirty="0">
                          <a:solidFill>
                            <a:schemeClr val="bg1"/>
                          </a:solidFill>
                          <a:effectLst/>
                          <a:latin typeface="微软雅黑" panose="020B0503020204020204" pitchFamily="34" charset="-122"/>
                          <a:ea typeface="微软雅黑" panose="020B0503020204020204" pitchFamily="34" charset="-122"/>
                        </a:rPr>
                      </a:br>
                      <a:r>
                        <a:rPr lang="en-US" sz="1200" b="1" dirty="0">
                          <a:solidFill>
                            <a:schemeClr val="bg1"/>
                          </a:solidFill>
                          <a:effectLst/>
                          <a:latin typeface="微软雅黑" panose="020B0503020204020204" pitchFamily="34" charset="-122"/>
                          <a:ea typeface="微软雅黑" panose="020B0503020204020204" pitchFamily="34" charset="-122"/>
                        </a:rPr>
                        <a:t>SDS822X HD</a:t>
                      </a:r>
                      <a:endParaRPr lang="en-US" sz="120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2036360857"/>
                  </a:ext>
                </a:extLst>
              </a:tr>
              <a:tr h="422332">
                <a:tc>
                  <a:txBody>
                    <a:bodyPr/>
                    <a:lstStyle/>
                    <a:p>
                      <a:pPr algn="ctr"/>
                      <a:r>
                        <a:rPr lang="en-US" altLang="zh-CN" sz="1100" b="1" dirty="0">
                          <a:solidFill>
                            <a:srgbClr val="000000"/>
                          </a:solidFill>
                          <a:effectLst/>
                          <a:latin typeface="微软雅黑" panose="020B0503020204020204" pitchFamily="34" charset="-122"/>
                          <a:ea typeface="微软雅黑" panose="020B0503020204020204" pitchFamily="34" charset="-122"/>
                        </a:rPr>
                        <a:t>Channels</a:t>
                      </a:r>
                      <a:endParaRPr lang="zh-CN" altLang="en-US" sz="1100" b="1" dirty="0">
                        <a:effectLst/>
                        <a:latin typeface="微软雅黑" panose="020B0503020204020204" pitchFamily="34" charset="-122"/>
                        <a:ea typeface="微软雅黑" panose="020B0503020204020204" pitchFamily="34" charset="-122"/>
                        <a:cs typeface="Arial" panose="020B0604020202020204" pitchFamily="34" charset="0"/>
                      </a:endParaRPr>
                    </a:p>
                  </a:txBody>
                  <a:tcPr anchor="ctr"/>
                </a:tc>
                <a:tc gridSpan="3">
                  <a:txBody>
                    <a:bodyPr/>
                    <a:lstStyle/>
                    <a:p>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4</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4-Channel Series</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b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br>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2-Channel Series</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zh-CN" altLang="en-US" sz="105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endParaRPr lang="zh-CN" altLang="en-US" dirty="0">
                        <a:effectLst/>
                      </a:endParaRPr>
                    </a:p>
                  </a:txBody>
                  <a:tcPr anchor="ctr"/>
                </a:tc>
                <a:tc hMerge="1">
                  <a:txBody>
                    <a:bodyPr/>
                    <a:lstStyle/>
                    <a:p>
                      <a:endParaRPr lang="zh-CN" altLang="en-US" dirty="0">
                        <a:effectLst/>
                      </a:endParaRPr>
                    </a:p>
                  </a:txBody>
                  <a:tcPr anchor="ctr"/>
                </a:tc>
                <a:extLst>
                  <a:ext uri="{0D108BD9-81ED-4DB2-BD59-A6C34878D82A}">
                    <a16:rowId xmlns:a16="http://schemas.microsoft.com/office/drawing/2014/main" val="2073291901"/>
                  </a:ext>
                </a:extLst>
              </a:tr>
              <a:tr h="350300">
                <a:tc>
                  <a:txBody>
                    <a:bodyPr/>
                    <a:lstStyle/>
                    <a:p>
                      <a:pPr algn="ctr"/>
                      <a:r>
                        <a:rPr lang="en-US" altLang="zh-CN" sz="1100" b="1" dirty="0" err="1">
                          <a:solidFill>
                            <a:srgbClr val="000000"/>
                          </a:solidFill>
                          <a:effectLst/>
                          <a:latin typeface="微软雅黑" panose="020B0503020204020204" pitchFamily="34" charset="-122"/>
                          <a:ea typeface="微软雅黑" panose="020B0503020204020204" pitchFamily="34" charset="-122"/>
                        </a:rPr>
                        <a:t>Band</a:t>
                      </a:r>
                      <a:r>
                        <a:rPr lang="en-US" altLang="zh-CN" sz="1100" b="1" baseline="0" dirty="0" err="1">
                          <a:solidFill>
                            <a:srgbClr val="000000"/>
                          </a:solidFill>
                          <a:effectLst/>
                          <a:latin typeface="微软雅黑" panose="020B0503020204020204" pitchFamily="34" charset="-122"/>
                          <a:ea typeface="微软雅黑" panose="020B0503020204020204" pitchFamily="34" charset="-122"/>
                        </a:rPr>
                        <a:t>with</a:t>
                      </a:r>
                      <a:r>
                        <a:rPr lang="zh-CN" altLang="en-US" sz="1100" b="1" dirty="0">
                          <a:solidFill>
                            <a:srgbClr val="000000"/>
                          </a:solidFill>
                          <a:effectLst/>
                          <a:latin typeface="微软雅黑" panose="020B0503020204020204" pitchFamily="34" charset="-122"/>
                          <a:ea typeface="微软雅黑" panose="020B0503020204020204" pitchFamily="34" charset="-122"/>
                        </a:rPr>
                        <a:t> </a:t>
                      </a:r>
                      <a:endParaRPr lang="zh-CN" altLang="en-US" sz="1100" b="1" dirty="0">
                        <a:effectLst/>
                        <a:latin typeface="微软雅黑" panose="020B0503020204020204" pitchFamily="34" charset="-122"/>
                        <a:ea typeface="微软雅黑" panose="020B0503020204020204" pitchFamily="34" charset="-122"/>
                        <a:cs typeface="Arial" panose="020B0604020202020204" pitchFamily="34" charset="0"/>
                      </a:endParaRPr>
                    </a:p>
                  </a:txBody>
                  <a:tcPr anchor="ctr"/>
                </a:tc>
                <a:tc>
                  <a:txBody>
                    <a:bodyPr/>
                    <a:lstStyle/>
                    <a:p>
                      <a:r>
                        <a:rPr 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70 MHz </a:t>
                      </a:r>
                      <a:endParaRPr lang="en-US" sz="105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100 MHz </a:t>
                      </a:r>
                      <a:endParaRPr lang="en-US" sz="105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r>
                        <a:rPr lang="en-US" sz="1050" b="0" dirty="0">
                          <a:solidFill>
                            <a:srgbClr val="000000"/>
                          </a:solidFill>
                          <a:effectLst/>
                          <a:latin typeface="Arial" panose="020B0604020202020204" pitchFamily="34" charset="0"/>
                          <a:cs typeface="Arial" panose="020B0604020202020204" pitchFamily="34" charset="0"/>
                        </a:rPr>
                        <a:t>200 MHz</a:t>
                      </a:r>
                      <a:endParaRPr lang="en-US" sz="105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2026097845"/>
                  </a:ext>
                </a:extLst>
              </a:tr>
              <a:tr h="350300">
                <a:tc>
                  <a:txBody>
                    <a:bodyPr/>
                    <a:lstStyle/>
                    <a:p>
                      <a:pPr algn="ctr"/>
                      <a:r>
                        <a:rPr lang="en-US" altLang="zh-CN" sz="1100" b="1" dirty="0">
                          <a:solidFill>
                            <a:srgbClr val="000000"/>
                          </a:solidFill>
                          <a:effectLst/>
                          <a:latin typeface="微软雅黑" panose="020B0503020204020204" pitchFamily="34" charset="-122"/>
                          <a:ea typeface="微软雅黑" panose="020B0503020204020204" pitchFamily="34" charset="-122"/>
                        </a:rPr>
                        <a:t>Sample rate(Max.)</a:t>
                      </a:r>
                      <a:endParaRPr lang="zh-CN" altLang="en-US" sz="1100" b="1" dirty="0">
                        <a:effectLst/>
                        <a:latin typeface="微软雅黑" panose="020B0503020204020204" pitchFamily="34" charset="-122"/>
                        <a:ea typeface="微软雅黑" panose="020B0503020204020204" pitchFamily="34" charset="-122"/>
                        <a:cs typeface="Arial" panose="020B0604020202020204" pitchFamily="34" charset="0"/>
                      </a:endParaRPr>
                    </a:p>
                  </a:txBody>
                  <a:tcPr anchor="ctr"/>
                </a:tc>
                <a:tc gridSpan="3">
                  <a:txBody>
                    <a:bodyPr/>
                    <a:lstStyle/>
                    <a:p>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 </a:t>
                      </a:r>
                      <a:r>
                        <a:rPr lang="en-US" sz="1050" b="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GSa</a:t>
                      </a:r>
                      <a:r>
                        <a:rPr 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single</a:t>
                      </a:r>
                      <a:r>
                        <a:rPr lang="en-US" altLang="zh-CN" sz="1050" b="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-channel</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 </a:t>
                      </a:r>
                      <a:r>
                        <a:rPr lang="en-US" sz="1050" b="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GSa</a:t>
                      </a:r>
                      <a:r>
                        <a:rPr 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 </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50" dirty="0"/>
                        <a:t>(</a:t>
                      </a:r>
                      <a:r>
                        <a:rPr lang="en-US" altLang="zh-CN"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dual-channel</a:t>
                      </a:r>
                      <a:r>
                        <a:rPr lang="en-US" altLang="zh-CN" sz="1050" dirty="0"/>
                        <a:t>)</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500 </a:t>
                      </a:r>
                      <a:r>
                        <a:rPr lang="en-US" sz="1050" b="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MSa</a:t>
                      </a:r>
                      <a:r>
                        <a:rPr 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 </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4 channels</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en-US" sz="105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1973328548"/>
                  </a:ext>
                </a:extLst>
              </a:tr>
              <a:tr h="350300">
                <a:tc>
                  <a:txBody>
                    <a:bodyPr/>
                    <a:lstStyle/>
                    <a:p>
                      <a:pPr algn="ctr"/>
                      <a:r>
                        <a:rPr lang="en-US" altLang="zh-CN" sz="1100" b="1" dirty="0">
                          <a:solidFill>
                            <a:srgbClr val="000000"/>
                          </a:solidFill>
                          <a:effectLst/>
                          <a:latin typeface="微软雅黑" panose="020B0503020204020204" pitchFamily="34" charset="-122"/>
                          <a:ea typeface="微软雅黑" panose="020B0503020204020204" pitchFamily="34" charset="-122"/>
                        </a:rPr>
                        <a:t>Memory depth(Max.)</a:t>
                      </a:r>
                      <a:endParaRPr lang="zh-CN" altLang="en-US" sz="1100" b="1" dirty="0">
                        <a:effectLst/>
                        <a:latin typeface="微软雅黑" panose="020B0503020204020204" pitchFamily="34" charset="-122"/>
                        <a:ea typeface="微软雅黑" panose="020B0503020204020204" pitchFamily="34" charset="-122"/>
                        <a:cs typeface="Arial" panose="020B0604020202020204" pitchFamily="34" charset="0"/>
                      </a:endParaRPr>
                    </a:p>
                  </a:txBody>
                  <a:tcPr anchor="ct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100 </a:t>
                      </a:r>
                      <a:r>
                        <a:rPr lang="en-US" altLang="zh-CN" sz="1050" b="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single</a:t>
                      </a:r>
                      <a:r>
                        <a:rPr lang="en-US" altLang="zh-CN" sz="1050" b="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-channel</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50 </a:t>
                      </a:r>
                      <a:r>
                        <a:rPr lang="en-US" altLang="zh-CN" sz="1050" b="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50" dirty="0"/>
                        <a:t>(</a:t>
                      </a:r>
                      <a:r>
                        <a:rPr lang="en-US" altLang="zh-CN"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dual-channel</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25 </a:t>
                      </a:r>
                      <a:r>
                        <a:rPr lang="en-US" altLang="zh-CN" sz="1050" b="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4 channels</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endParaRPr lang="en-US" altLang="zh-CN" sz="105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endParaRPr lang="zh-CN" altLang="en-US"/>
                    </a:p>
                  </a:txBody>
                  <a:tcPr/>
                </a:tc>
                <a:tc hMerge="1">
                  <a:txBody>
                    <a:bodyPr/>
                    <a:lstStyle/>
                    <a:p>
                      <a:endParaRPr lang="zh-CN" altLang="en-US" dirty="0"/>
                    </a:p>
                  </a:txBody>
                  <a:tcPr/>
                </a:tc>
                <a:extLst>
                  <a:ext uri="{0D108BD9-81ED-4DB2-BD59-A6C34878D82A}">
                    <a16:rowId xmlns:a16="http://schemas.microsoft.com/office/drawing/2014/main" val="902280520"/>
                  </a:ext>
                </a:extLst>
              </a:tr>
              <a:tr h="350300">
                <a:tc>
                  <a:txBody>
                    <a:bodyPr/>
                    <a:lstStyle/>
                    <a:p>
                      <a:pPr algn="ctr"/>
                      <a:r>
                        <a:rPr lang="en-US" altLang="zh-CN" sz="1100" b="1" dirty="0">
                          <a:solidFill>
                            <a:srgbClr val="000000"/>
                          </a:solidFill>
                          <a:effectLst/>
                          <a:latin typeface="微软雅黑" panose="020B0503020204020204" pitchFamily="34" charset="-122"/>
                          <a:ea typeface="微软雅黑" panose="020B0503020204020204" pitchFamily="34" charset="-122"/>
                        </a:rPr>
                        <a:t>Waveform capture rate(Max.)</a:t>
                      </a:r>
                      <a:endParaRPr lang="zh-CN" altLang="en-US" sz="1100" b="1" dirty="0">
                        <a:effectLst/>
                        <a:latin typeface="微软雅黑" panose="020B0503020204020204" pitchFamily="34" charset="-122"/>
                        <a:ea typeface="微软雅黑" panose="020B0503020204020204" pitchFamily="34" charset="-122"/>
                        <a:cs typeface="Arial" panose="020B0604020202020204" pitchFamily="34" charset="0"/>
                      </a:endParaRPr>
                    </a:p>
                  </a:txBody>
                  <a:tcPr anchor="ctr"/>
                </a:tc>
                <a:tc gridSpan="3">
                  <a:txBody>
                    <a:bodyPr/>
                    <a:lstStyle/>
                    <a:p>
                      <a:r>
                        <a:rPr lang="en-US" altLang="zh-CN" sz="1050" b="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Nomore</a:t>
                      </a:r>
                      <a:r>
                        <a:rPr lang="en-US" altLang="zh-CN" sz="1050" b="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mode</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120,000 </a:t>
                      </a:r>
                      <a:r>
                        <a:rPr lang="en-US" sz="1050" b="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wfm</a:t>
                      </a:r>
                      <a:r>
                        <a:rPr 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a:t>
                      </a:r>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500,000 </a:t>
                      </a:r>
                      <a:r>
                        <a:rPr lang="en-US" sz="1050" b="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wfm</a:t>
                      </a:r>
                      <a:r>
                        <a:rPr 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 in sequence mode</a:t>
                      </a:r>
                      <a:endParaRPr lang="en-US" sz="105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3267057334"/>
                  </a:ext>
                </a:extLst>
              </a:tr>
              <a:tr h="350300">
                <a:tc>
                  <a:txBody>
                    <a:bodyPr/>
                    <a:lstStyle/>
                    <a:p>
                      <a:pPr algn="ctr"/>
                      <a:r>
                        <a:rPr lang="en-US" altLang="zh-CN" sz="1100" b="1" dirty="0">
                          <a:solidFill>
                            <a:srgbClr val="000000"/>
                          </a:solidFill>
                          <a:effectLst/>
                          <a:latin typeface="微软雅黑" panose="020B0503020204020204" pitchFamily="34" charset="-122"/>
                          <a:ea typeface="微软雅黑" panose="020B0503020204020204" pitchFamily="34" charset="-122"/>
                        </a:rPr>
                        <a:t>Vertical resolution</a:t>
                      </a:r>
                      <a:endParaRPr lang="zh-CN" altLang="en-US" sz="1100" b="1" dirty="0">
                        <a:effectLst/>
                        <a:latin typeface="微软雅黑" panose="020B0503020204020204" pitchFamily="34" charset="-122"/>
                        <a:ea typeface="微软雅黑" panose="020B0503020204020204" pitchFamily="34" charset="-122"/>
                        <a:cs typeface="Arial" panose="020B0604020202020204" pitchFamily="34" charset="0"/>
                      </a:endParaRPr>
                    </a:p>
                  </a:txBody>
                  <a:tcPr anchor="ctr"/>
                </a:tc>
                <a:tc gridSpan="3">
                  <a:txBody>
                    <a:bodyPr/>
                    <a:lstStyle/>
                    <a:p>
                      <a:r>
                        <a:rPr 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12-bit</a:t>
                      </a:r>
                      <a:endParaRPr lang="en-US" sz="105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endParaRPr lang="zh-CN" altLang="en-US"/>
                    </a:p>
                  </a:txBody>
                  <a:tcPr/>
                </a:tc>
                <a:tc hMerge="1">
                  <a:txBody>
                    <a:bodyPr/>
                    <a:lstStyle/>
                    <a:p>
                      <a:endParaRPr lang="zh-CN" altLang="en-US" dirty="0"/>
                    </a:p>
                  </a:txBody>
                  <a:tcPr/>
                </a:tc>
                <a:extLst>
                  <a:ext uri="{0D108BD9-81ED-4DB2-BD59-A6C34878D82A}">
                    <a16:rowId xmlns:a16="http://schemas.microsoft.com/office/drawing/2014/main" val="2169728994"/>
                  </a:ext>
                </a:extLst>
              </a:tr>
              <a:tr h="350300">
                <a:tc>
                  <a:txBody>
                    <a:bodyPr/>
                    <a:lstStyle/>
                    <a:p>
                      <a:pPr algn="ctr"/>
                      <a:r>
                        <a:rPr lang="en-US" altLang="zh-CN" sz="1100" b="1" dirty="0">
                          <a:solidFill>
                            <a:srgbClr val="000000"/>
                          </a:solidFill>
                          <a:effectLst/>
                          <a:latin typeface="微软雅黑" panose="020B0503020204020204" pitchFamily="34" charset="-122"/>
                          <a:ea typeface="微软雅黑" panose="020B0503020204020204" pitchFamily="34" charset="-122"/>
                        </a:rPr>
                        <a:t>Serial trigger and decoder</a:t>
                      </a:r>
                      <a:endParaRPr lang="zh-CN" altLang="en-US" sz="1100" b="1" dirty="0">
                        <a:effectLst/>
                        <a:latin typeface="微软雅黑" panose="020B0503020204020204" pitchFamily="34" charset="-122"/>
                        <a:ea typeface="微软雅黑" panose="020B0503020204020204" pitchFamily="34" charset="-122"/>
                        <a:cs typeface="Arial" panose="020B0604020202020204" pitchFamily="34" charset="0"/>
                      </a:endParaRPr>
                    </a:p>
                  </a:txBody>
                  <a:tcPr anchor="ctr"/>
                </a:tc>
                <a:tc gridSpan="3">
                  <a:txBody>
                    <a:bodyPr/>
                    <a:lstStyle/>
                    <a:p>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standard</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50" b="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I</a:t>
                      </a:r>
                      <a:r>
                        <a:rPr lang="en-US" altLang="zh-CN" sz="1050" b="0" baseline="300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a:t>
                      </a:r>
                      <a:r>
                        <a:rPr lang="en-US" sz="1050" b="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a:t>
                      </a:r>
                      <a:r>
                        <a:rPr 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、SPI、UART、CAN、LIN</a:t>
                      </a:r>
                      <a:endParaRPr lang="en-US" sz="105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endParaRPr lang="en-US">
                        <a:effectLst/>
                      </a:endParaRPr>
                    </a:p>
                  </a:txBody>
                  <a:tcPr anchor="ctr"/>
                </a:tc>
                <a:tc hMerge="1">
                  <a:txBody>
                    <a:bodyPr/>
                    <a:lstStyle/>
                    <a:p>
                      <a:endParaRPr lang="en-US" dirty="0">
                        <a:effectLst/>
                      </a:endParaRPr>
                    </a:p>
                  </a:txBody>
                  <a:tcPr anchor="ctr"/>
                </a:tc>
                <a:extLst>
                  <a:ext uri="{0D108BD9-81ED-4DB2-BD59-A6C34878D82A}">
                    <a16:rowId xmlns:a16="http://schemas.microsoft.com/office/drawing/2014/main" val="2532621870"/>
                  </a:ext>
                </a:extLst>
              </a:tr>
              <a:tr h="350300">
                <a:tc>
                  <a:txBody>
                    <a:bodyPr/>
                    <a:lstStyle/>
                    <a:p>
                      <a:pPr algn="ctr"/>
                      <a:r>
                        <a:rPr lang="en-US" altLang="zh-CN" sz="1100" b="1" dirty="0">
                          <a:solidFill>
                            <a:srgbClr val="000000"/>
                          </a:solidFill>
                          <a:effectLst/>
                          <a:latin typeface="微软雅黑" panose="020B0503020204020204" pitchFamily="34" charset="-122"/>
                          <a:ea typeface="微软雅黑" panose="020B0503020204020204" pitchFamily="34" charset="-122"/>
                        </a:rPr>
                        <a:t>Measurement</a:t>
                      </a:r>
                      <a:r>
                        <a:rPr lang="zh-CN" altLang="en-US" sz="1100" b="1" dirty="0">
                          <a:solidFill>
                            <a:srgbClr val="000000"/>
                          </a:solidFill>
                          <a:effectLst/>
                          <a:latin typeface="微软雅黑" panose="020B0503020204020204" pitchFamily="34" charset="-122"/>
                          <a:ea typeface="微软雅黑" panose="020B0503020204020204" pitchFamily="34" charset="-122"/>
                        </a:rPr>
                        <a:t> </a:t>
                      </a:r>
                      <a:endParaRPr lang="zh-CN" altLang="en-US" sz="1100" b="1" dirty="0">
                        <a:effectLst/>
                        <a:latin typeface="微软雅黑" panose="020B0503020204020204" pitchFamily="34" charset="-122"/>
                        <a:ea typeface="微软雅黑" panose="020B0503020204020204" pitchFamily="34" charset="-122"/>
                        <a:cs typeface="Arial" panose="020B0604020202020204" pitchFamily="34" charset="0"/>
                      </a:endParaRPr>
                    </a:p>
                  </a:txBody>
                  <a:tcPr anchor="ctr"/>
                </a:tc>
                <a:tc gridSpan="3">
                  <a:txBody>
                    <a:bodyPr/>
                    <a:lstStyle/>
                    <a:p>
                      <a:r>
                        <a:rPr lang="en-US" altLang="zh-CN" sz="1050" dirty="0">
                          <a:effectLst/>
                          <a:latin typeface="Arial" panose="020B0604020202020204" pitchFamily="34" charset="0"/>
                          <a:ea typeface="微软雅黑" panose="020B0503020204020204" pitchFamily="34" charset="-122"/>
                          <a:cs typeface="Arial" panose="020B0604020202020204" pitchFamily="34" charset="0"/>
                        </a:rPr>
                        <a:t>50+ parameters; statistics, histogram,</a:t>
                      </a:r>
                      <a:r>
                        <a:rPr lang="en-US" altLang="zh-CN" sz="1050" baseline="0" dirty="0">
                          <a:effectLst/>
                          <a:latin typeface="Arial" panose="020B0604020202020204" pitchFamily="34" charset="0"/>
                          <a:ea typeface="微软雅黑" panose="020B0503020204020204" pitchFamily="34" charset="-122"/>
                          <a:cs typeface="Arial" panose="020B0604020202020204" pitchFamily="34" charset="0"/>
                        </a:rPr>
                        <a:t> trend and track supported</a:t>
                      </a:r>
                      <a:endParaRPr lang="zh-CN" altLang="en-US" sz="105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endParaRPr lang="zh-CN" altLang="en-US"/>
                    </a:p>
                  </a:txBody>
                  <a:tcPr/>
                </a:tc>
                <a:tc hMerge="1">
                  <a:txBody>
                    <a:bodyPr/>
                    <a:lstStyle/>
                    <a:p>
                      <a:endParaRPr lang="zh-CN" altLang="en-US" dirty="0"/>
                    </a:p>
                  </a:txBody>
                  <a:tcPr/>
                </a:tc>
                <a:extLst>
                  <a:ext uri="{0D108BD9-81ED-4DB2-BD59-A6C34878D82A}">
                    <a16:rowId xmlns:a16="http://schemas.microsoft.com/office/drawing/2014/main" val="2322061064"/>
                  </a:ext>
                </a:extLst>
              </a:tr>
              <a:tr h="350300">
                <a:tc>
                  <a:txBody>
                    <a:bodyPr/>
                    <a:lstStyle/>
                    <a:p>
                      <a:pPr algn="ctr"/>
                      <a:r>
                        <a:rPr lang="en-US" altLang="zh-CN" sz="1100" b="1" dirty="0">
                          <a:solidFill>
                            <a:srgbClr val="000000"/>
                          </a:solidFill>
                          <a:effectLst/>
                          <a:latin typeface="微软雅黑" panose="020B0503020204020204" pitchFamily="34" charset="-122"/>
                          <a:ea typeface="微软雅黑" panose="020B0503020204020204" pitchFamily="34" charset="-122"/>
                        </a:rPr>
                        <a:t>Data analysis</a:t>
                      </a:r>
                      <a:endParaRPr lang="zh-CN" altLang="en-US" sz="1100" b="1" dirty="0">
                        <a:effectLst/>
                        <a:latin typeface="微软雅黑" panose="020B0503020204020204" pitchFamily="34" charset="-122"/>
                        <a:ea typeface="微软雅黑" panose="020B0503020204020204" pitchFamily="34" charset="-122"/>
                        <a:cs typeface="Arial" panose="020B0604020202020204" pitchFamily="34" charset="0"/>
                      </a:endParaRPr>
                    </a:p>
                  </a:txBody>
                  <a:tcPr anchor="ctr"/>
                </a:tc>
                <a:tc gridSpan="3">
                  <a:txBody>
                    <a:bodyPr/>
                    <a:lstStyle/>
                    <a:p>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Search, Navigate,</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History, Mask Test,</a:t>
                      </a:r>
                      <a:r>
                        <a:rPr lang="en-US" altLang="zh-CN" sz="1050" b="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Counter, Bode plot and Power Analysis(Optional)</a:t>
                      </a:r>
                      <a:endParaRPr lang="zh-CN" altLang="en-US" sz="105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1288030884"/>
                  </a:ext>
                </a:extLst>
              </a:tr>
              <a:tr h="588248">
                <a:tc>
                  <a:txBody>
                    <a:bodyPr/>
                    <a:lstStyle/>
                    <a:p>
                      <a:pPr algn="ctr"/>
                      <a:r>
                        <a:rPr lang="en-US" altLang="zh-CN" sz="1100" b="1" dirty="0">
                          <a:solidFill>
                            <a:srgbClr val="000000"/>
                          </a:solidFill>
                          <a:effectLst/>
                          <a:latin typeface="微软雅黑" panose="020B0503020204020204" pitchFamily="34" charset="-122"/>
                          <a:ea typeface="微软雅黑" panose="020B0503020204020204" pitchFamily="34" charset="-122"/>
                        </a:rPr>
                        <a:t>Math</a:t>
                      </a:r>
                      <a:endParaRPr lang="zh-CN" altLang="en-US" sz="1100" b="1" dirty="0">
                        <a:effectLst/>
                        <a:latin typeface="微软雅黑" panose="020B0503020204020204" pitchFamily="34" charset="-122"/>
                        <a:ea typeface="微软雅黑" panose="020B0503020204020204" pitchFamily="34" charset="-122"/>
                        <a:cs typeface="Arial" panose="020B0604020202020204" pitchFamily="34" charset="0"/>
                      </a:endParaRPr>
                    </a:p>
                  </a:txBody>
                  <a:tcPr anchor="ctr"/>
                </a:tc>
                <a:tc gridSpan="3">
                  <a:txBody>
                    <a:bodyPr/>
                    <a:lstStyle/>
                    <a:p>
                      <a:r>
                        <a:rPr lang="en-US" altLang="zh-CN"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4 traces </a:t>
                      </a:r>
                    </a:p>
                    <a:p>
                      <a:r>
                        <a:rPr lang="en-US" altLang="zh-CN"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 </a:t>
                      </a:r>
                      <a:r>
                        <a:rPr lang="en-US" altLang="zh-CN" sz="1050" b="0" kern="120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Mpts</a:t>
                      </a:r>
                      <a:r>
                        <a:rPr lang="en-US" altLang="zh-CN"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FFT, +, -, x, ÷, ∫</a:t>
                      </a:r>
                      <a:r>
                        <a:rPr lang="en-US" altLang="zh-CN" sz="1050" b="0" kern="120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dt</a:t>
                      </a:r>
                      <a:r>
                        <a:rPr lang="en-US" altLang="zh-CN"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d/</a:t>
                      </a:r>
                      <a:r>
                        <a:rPr lang="en-US" altLang="zh-CN" sz="1050" b="0" kern="120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dt</a:t>
                      </a:r>
                      <a:r>
                        <a:rPr lang="en-US" altLang="zh-CN"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 Identity, Negation, Absolute, Sign, ex , 10x , ln, </a:t>
                      </a:r>
                      <a:r>
                        <a:rPr lang="en-US" altLang="zh-CN" sz="1050" b="0" kern="120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lg</a:t>
                      </a:r>
                      <a:r>
                        <a:rPr lang="en-US" altLang="zh-CN"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Interpolation, </a:t>
                      </a:r>
                      <a:r>
                        <a:rPr lang="en-US" altLang="zh-CN" sz="1050" b="0" kern="120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MaxHold</a:t>
                      </a:r>
                      <a:r>
                        <a:rPr lang="en-US" altLang="zh-CN"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50" b="0" kern="1200" dirty="0" err="1">
                          <a:solidFill>
                            <a:srgbClr val="000000"/>
                          </a:solidFill>
                          <a:effectLst/>
                          <a:latin typeface="Arial" panose="020B0604020202020204" pitchFamily="34" charset="0"/>
                          <a:ea typeface="微软雅黑" panose="020B0503020204020204" pitchFamily="34" charset="-122"/>
                          <a:cs typeface="Arial" panose="020B0604020202020204" pitchFamily="34" charset="0"/>
                        </a:rPr>
                        <a:t>MinHold</a:t>
                      </a:r>
                      <a:r>
                        <a:rPr lang="en-US" altLang="zh-CN"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ERES, Average, Filter. Supports formula editor</a:t>
                      </a:r>
                      <a:endParaRPr lang="zh-CN" altLang="en-US"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endParaRPr lang="zh-CN" altLang="en-US" dirty="0">
                        <a:effectLst/>
                      </a:endParaRPr>
                    </a:p>
                  </a:txBody>
                  <a:tcPr anchor="ctr"/>
                </a:tc>
                <a:tc hMerge="1">
                  <a:txBody>
                    <a:bodyPr/>
                    <a:lstStyle/>
                    <a:p>
                      <a:endParaRPr lang="zh-CN" altLang="en-US" dirty="0">
                        <a:effectLst/>
                      </a:endParaRPr>
                    </a:p>
                  </a:txBody>
                  <a:tcPr anchor="ctr"/>
                </a:tc>
                <a:extLst>
                  <a:ext uri="{0D108BD9-81ED-4DB2-BD59-A6C34878D82A}">
                    <a16:rowId xmlns:a16="http://schemas.microsoft.com/office/drawing/2014/main" val="3952633677"/>
                  </a:ext>
                </a:extLst>
              </a:tr>
              <a:tr h="422332">
                <a:tc>
                  <a:txBody>
                    <a:bodyPr/>
                    <a:lstStyle/>
                    <a:p>
                      <a:pPr algn="ctr"/>
                      <a:r>
                        <a:rPr lang="en-US" altLang="zh-CN" sz="1100" b="1" dirty="0">
                          <a:solidFill>
                            <a:srgbClr val="000000"/>
                          </a:solidFill>
                          <a:effectLst/>
                          <a:latin typeface="微软雅黑" panose="020B0503020204020204" pitchFamily="34" charset="-122"/>
                          <a:ea typeface="微软雅黑" panose="020B0503020204020204" pitchFamily="34" charset="-122"/>
                        </a:rPr>
                        <a:t>I/O</a:t>
                      </a:r>
                      <a:endParaRPr lang="zh-CN" altLang="en-US" sz="1100" b="1" dirty="0">
                        <a:effectLst/>
                        <a:latin typeface="微软雅黑" panose="020B0503020204020204" pitchFamily="34" charset="-122"/>
                        <a:ea typeface="微软雅黑" panose="020B0503020204020204" pitchFamily="34" charset="-122"/>
                        <a:cs typeface="Arial" panose="020B0604020202020204" pitchFamily="34" charset="0"/>
                      </a:endParaRPr>
                    </a:p>
                  </a:txBody>
                  <a:tcPr anchor="ctr"/>
                </a:tc>
                <a:tc gridSpan="3">
                  <a:txBody>
                    <a:bodyPr/>
                    <a:lstStyle/>
                    <a:p>
                      <a:r>
                        <a:rPr 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a:t>
                      </a:r>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x </a:t>
                      </a:r>
                      <a:r>
                        <a:rPr 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USB 2.0 Host,</a:t>
                      </a:r>
                      <a:r>
                        <a:rPr lang="en-US" sz="1050" b="0" baseline="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USB 2.0 Device，10M/100M LAN，</a:t>
                      </a:r>
                      <a:r>
                        <a:rPr lang="en-US" altLang="zh-CN"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AUX out</a:t>
                      </a:r>
                      <a:r>
                        <a:rPr lang="zh-CN" altLang="en-US"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t>
                      </a:r>
                      <a:r>
                        <a:rPr lang="en-US" altLang="zh-CN"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TRIG OUT，PASS/FAIL）SBUS(Logic Analyzer)</a:t>
                      </a:r>
                      <a:endParaRPr lang="en-US"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endParaRPr lang="zh-CN" altLang="en-US"/>
                    </a:p>
                  </a:txBody>
                  <a:tcPr/>
                </a:tc>
                <a:tc hMerge="1">
                  <a:txBody>
                    <a:bodyPr/>
                    <a:lstStyle/>
                    <a:p>
                      <a:endParaRPr lang="zh-CN" altLang="en-US" dirty="0"/>
                    </a:p>
                  </a:txBody>
                  <a:tcPr/>
                </a:tc>
                <a:extLst>
                  <a:ext uri="{0D108BD9-81ED-4DB2-BD59-A6C34878D82A}">
                    <a16:rowId xmlns:a16="http://schemas.microsoft.com/office/drawing/2014/main" val="552376942"/>
                  </a:ext>
                </a:extLst>
              </a:tr>
              <a:tr h="350300">
                <a:tc>
                  <a:txBody>
                    <a:bodyPr/>
                    <a:lstStyle/>
                    <a:p>
                      <a:pPr marL="0" algn="ctr" defTabSz="914400" rtl="0" eaLnBrk="1" latinLnBrk="0" hangingPunct="1"/>
                      <a:r>
                        <a:rPr lang="en-US" altLang="zh-CN" sz="1100" b="1" kern="1200" dirty="0">
                          <a:solidFill>
                            <a:srgbClr val="000000"/>
                          </a:solidFill>
                          <a:effectLst/>
                          <a:latin typeface="微软雅黑" panose="020B0503020204020204" pitchFamily="34" charset="-122"/>
                          <a:ea typeface="微软雅黑" panose="020B0503020204020204" pitchFamily="34" charset="-122"/>
                          <a:cs typeface="+mn-cs"/>
                        </a:rPr>
                        <a:t>Display</a:t>
                      </a:r>
                      <a:endParaRPr lang="zh-CN" altLang="en-US" sz="1100" b="1" kern="1200" dirty="0">
                        <a:solidFill>
                          <a:srgbClr val="000000"/>
                        </a:solidFill>
                        <a:effectLst/>
                        <a:latin typeface="微软雅黑" panose="020B0503020204020204" pitchFamily="34" charset="-122"/>
                        <a:ea typeface="微软雅黑" panose="020B0503020204020204" pitchFamily="34" charset="-122"/>
                        <a:cs typeface="+mn-cs"/>
                      </a:endParaRPr>
                    </a:p>
                  </a:txBody>
                  <a:tcPr anchor="ctr"/>
                </a:tc>
                <a:tc gridSpan="3">
                  <a:txBody>
                    <a:bodyPr/>
                    <a:lstStyle/>
                    <a:p>
                      <a:r>
                        <a:rPr lang="en-US" altLang="zh-CN"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7 ” HD capacitive touch screen(1024*600)</a:t>
                      </a:r>
                      <a:endParaRPr lang="zh-CN" altLang="en-US" sz="1050" b="0" kern="1200"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endParaRPr lang="zh-CN" altLang="en-US"/>
                    </a:p>
                  </a:txBody>
                  <a:tcPr/>
                </a:tc>
                <a:tc hMerge="1">
                  <a:txBody>
                    <a:bodyPr/>
                    <a:lstStyle/>
                    <a:p>
                      <a:endParaRPr lang="zh-CN" altLang="en-US" dirty="0"/>
                    </a:p>
                  </a:txBody>
                  <a:tcPr/>
                </a:tc>
                <a:extLst>
                  <a:ext uri="{0D108BD9-81ED-4DB2-BD59-A6C34878D82A}">
                    <a16:rowId xmlns:a16="http://schemas.microsoft.com/office/drawing/2014/main" val="1369672240"/>
                  </a:ext>
                </a:extLst>
              </a:tr>
              <a:tr h="350300">
                <a:tc>
                  <a:txBody>
                    <a:bodyPr/>
                    <a:lstStyle/>
                    <a:p>
                      <a:pPr algn="ctr"/>
                      <a:r>
                        <a:rPr lang="en-US" altLang="zh-CN" sz="1100" b="1" dirty="0">
                          <a:effectLst/>
                          <a:latin typeface="微软雅黑" panose="020B0503020204020204" pitchFamily="34" charset="-122"/>
                          <a:ea typeface="微软雅黑" panose="020B0503020204020204" pitchFamily="34" charset="-122"/>
                        </a:rPr>
                        <a:t>Mechanical dimensions</a:t>
                      </a:r>
                      <a:endParaRPr lang="zh-CN" altLang="en-US" sz="1100" b="1" dirty="0">
                        <a:effectLst/>
                        <a:latin typeface="微软雅黑" panose="020B0503020204020204" pitchFamily="34" charset="-122"/>
                        <a:ea typeface="微软雅黑" panose="020B0503020204020204" pitchFamily="34" charset="-122"/>
                        <a:cs typeface="Arial" panose="020B0604020202020204" pitchFamily="34" charset="0"/>
                      </a:endParaRPr>
                    </a:p>
                  </a:txBody>
                  <a:tcPr anchor="ctr"/>
                </a:tc>
                <a:tc gridSpan="3">
                  <a:txBody>
                    <a:bodyPr/>
                    <a:lstStyle/>
                    <a:p>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Weight: 2.6 kg          Width</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Height</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Depth</a:t>
                      </a:r>
                      <a:r>
                        <a:rPr lang="zh-CN" altLang="en-US"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t>
                      </a:r>
                      <a:r>
                        <a:rPr lang="en-US" altLang="zh-CN" sz="1050" b="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312 mm × 151 mm × 132.6 mm</a:t>
                      </a:r>
                      <a:endParaRPr lang="zh-CN" altLang="en-US" sz="1050" dirty="0">
                        <a:effectLst/>
                        <a:latin typeface="Arial" panose="020B0604020202020204" pitchFamily="34" charset="0"/>
                        <a:ea typeface="微软雅黑" panose="020B0503020204020204" pitchFamily="34" charset="-122"/>
                        <a:cs typeface="Arial" panose="020B0604020202020204" pitchFamily="34" charset="0"/>
                      </a:endParaRPr>
                    </a:p>
                  </a:txBody>
                  <a:tcPr anchor="ctr"/>
                </a:tc>
                <a:tc hMerge="1">
                  <a:txBody>
                    <a:bodyPr/>
                    <a:lstStyle/>
                    <a:p>
                      <a:endParaRPr lang="zh-CN" altLang="en-US" dirty="0">
                        <a:effectLst/>
                      </a:endParaRPr>
                    </a:p>
                  </a:txBody>
                  <a:tcPr anchor="ctr"/>
                </a:tc>
                <a:tc hMerge="1">
                  <a:txBody>
                    <a:bodyPr/>
                    <a:lstStyle/>
                    <a:p>
                      <a:endParaRPr lang="zh-CN" altLang="en-US" dirty="0">
                        <a:effectLst/>
                      </a:endParaRPr>
                    </a:p>
                  </a:txBody>
                  <a:tcPr anchor="ctr"/>
                </a:tc>
                <a:extLst>
                  <a:ext uri="{0D108BD9-81ED-4DB2-BD59-A6C34878D82A}">
                    <a16:rowId xmlns:a16="http://schemas.microsoft.com/office/drawing/2014/main" val="942482520"/>
                  </a:ext>
                </a:extLst>
              </a:tr>
            </a:tbl>
          </a:graphicData>
        </a:graphic>
      </p:graphicFrame>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5042" y="3844590"/>
            <a:ext cx="4436975" cy="2958353"/>
          </a:xfrm>
          <a:prstGeom prst="rect">
            <a:avLst/>
          </a:prstGeom>
        </p:spPr>
      </p:pic>
    </p:spTree>
    <p:extLst>
      <p:ext uri="{BB962C8B-B14F-4D97-AF65-F5344CB8AC3E}">
        <p14:creationId xmlns:p14="http://schemas.microsoft.com/office/powerpoint/2010/main" val="739619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箭头: 五边形 3">
            <a:extLst>
              <a:ext uri="{FF2B5EF4-FFF2-40B4-BE49-F238E27FC236}">
                <a16:creationId xmlns:a16="http://schemas.microsoft.com/office/drawing/2014/main" id="{2FC6769B-107C-7985-AD7D-AC85780E9FE7}"/>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800" dirty="0">
                <a:solidFill>
                  <a:prstClr val="white"/>
                </a:solidFill>
                <a:latin typeface="Arial" panose="020B0604020202020204" pitchFamily="34" charset="0"/>
                <a:ea typeface="微软雅黑" panose="020B0503020204020204" pitchFamily="34" charset="-122"/>
                <a:cs typeface="Arial" panose="020B0604020202020204" pitchFamily="34" charset="0"/>
              </a:rPr>
              <a:t>Key Features</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 name="矩形 4">
            <a:extLst>
              <a:ext uri="{FF2B5EF4-FFF2-40B4-BE49-F238E27FC236}">
                <a16:creationId xmlns:a16="http://schemas.microsoft.com/office/drawing/2014/main" id="{DAAB5E20-D14A-9B60-0AAD-B8168323B999}"/>
              </a:ext>
            </a:extLst>
          </p:cNvPr>
          <p:cNvSpPr/>
          <p:nvPr/>
        </p:nvSpPr>
        <p:spPr>
          <a:xfrm>
            <a:off x="8934633" y="1746522"/>
            <a:ext cx="3257367" cy="830997"/>
          </a:xfrm>
          <a:prstGeom prst="rect">
            <a:avLst/>
          </a:prstGeom>
        </p:spPr>
        <p:txBody>
          <a:bodyPr wrap="none">
            <a:spAutoFit/>
          </a:bodyPr>
          <a:lstStyle/>
          <a:p>
            <a:pPr>
              <a:lnSpc>
                <a:spcPct val="150000"/>
              </a:lnSpc>
            </a:pPr>
            <a:r>
              <a:rPr lang="en-US" altLang="zh-CN" b="1" dirty="0">
                <a:latin typeface="Arial" panose="020B0604020202020204" pitchFamily="34" charset="0"/>
                <a:ea typeface="微软雅黑" panose="020B0503020204020204" pitchFamily="34" charset="-122"/>
                <a:cs typeface="Arial" panose="020B0604020202020204" pitchFamily="34" charset="0"/>
              </a:rPr>
              <a:t>Excellent noise floor</a:t>
            </a:r>
          </a:p>
          <a:p>
            <a:pPr>
              <a:lnSpc>
                <a:spcPct val="150000"/>
              </a:lnSpc>
            </a:pPr>
            <a:r>
              <a:rPr lang="en-US"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rPr>
              <a:t>Full bandwidth noise down to 70μVrms</a:t>
            </a:r>
            <a:endParaRPr lang="zh-CN" altLang="en-US" sz="1400" dirty="0">
              <a:solidFill>
                <a:srgbClr val="302F33"/>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矩形 6">
            <a:extLst>
              <a:ext uri="{FF2B5EF4-FFF2-40B4-BE49-F238E27FC236}">
                <a16:creationId xmlns:a16="http://schemas.microsoft.com/office/drawing/2014/main" id="{2C0913E7-BDD2-2115-8E9F-360EBAD82064}"/>
              </a:ext>
            </a:extLst>
          </p:cNvPr>
          <p:cNvSpPr/>
          <p:nvPr/>
        </p:nvSpPr>
        <p:spPr>
          <a:xfrm>
            <a:off x="8934633" y="3092249"/>
            <a:ext cx="3565442" cy="1569660"/>
          </a:xfrm>
          <a:prstGeom prst="rect">
            <a:avLst/>
          </a:prstGeom>
        </p:spPr>
        <p:txBody>
          <a:bodyPr wrap="square">
            <a:spAutoFit/>
          </a:bodyPr>
          <a:lstStyle/>
          <a:p>
            <a:pPr lvl="0">
              <a:lnSpc>
                <a:spcPct val="150000"/>
              </a:lnSpc>
              <a:defRPr/>
            </a:pPr>
            <a:r>
              <a:rPr lang="en-US" altLang="zh-CN" b="1" dirty="0">
                <a:latin typeface="Arial" panose="020B0604020202020204" pitchFamily="34" charset="0"/>
                <a:ea typeface="微软雅黑" panose="020B0503020204020204" pitchFamily="34" charset="-122"/>
                <a:cs typeface="Arial" panose="020B0604020202020204" pitchFamily="34" charset="0"/>
              </a:rPr>
              <a:t>Persistence and Intensity grading</a:t>
            </a:r>
          </a:p>
          <a:p>
            <a:pPr lvl="0">
              <a:lnSpc>
                <a:spcPct val="150000"/>
              </a:lnSpc>
              <a:defRPr/>
            </a:pPr>
            <a:r>
              <a:rPr lang="en-US"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rPr>
              <a:t>Find out the probability of the waveform appearance and detect abnormalities</a:t>
            </a:r>
            <a:endParaRPr lang="zh-CN" altLang="en-US" sz="1400" dirty="0">
              <a:solidFill>
                <a:srgbClr val="302F33"/>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矩形 8">
            <a:extLst>
              <a:ext uri="{FF2B5EF4-FFF2-40B4-BE49-F238E27FC236}">
                <a16:creationId xmlns:a16="http://schemas.microsoft.com/office/drawing/2014/main" id="{F6C2284F-6D55-FE80-5DBF-C55F02B17E89}"/>
              </a:ext>
            </a:extLst>
          </p:cNvPr>
          <p:cNvSpPr/>
          <p:nvPr/>
        </p:nvSpPr>
        <p:spPr>
          <a:xfrm>
            <a:off x="8533608" y="4475055"/>
            <a:ext cx="3078019" cy="1154162"/>
          </a:xfrm>
          <a:prstGeom prst="rect">
            <a:avLst/>
          </a:prstGeom>
        </p:spPr>
        <p:txBody>
          <a:bodyPr wrap="square">
            <a:spAutoFit/>
          </a:bodyPr>
          <a:lstStyle/>
          <a:p>
            <a:pPr>
              <a:lnSpc>
                <a:spcPct val="150000"/>
              </a:lnSpc>
              <a:defRPr/>
            </a:pPr>
            <a:r>
              <a:rPr lang="en-US" altLang="zh-CN" b="1" dirty="0">
                <a:latin typeface="Arial" panose="020B0604020202020204" pitchFamily="34" charset="0"/>
                <a:ea typeface="微软雅黑" panose="020B0503020204020204" pitchFamily="34" charset="-122"/>
                <a:cs typeface="Arial" panose="020B0604020202020204" pitchFamily="34" charset="0"/>
              </a:rPr>
              <a:t>History</a:t>
            </a:r>
          </a:p>
          <a:p>
            <a:pPr>
              <a:lnSpc>
                <a:spcPct val="150000"/>
              </a:lnSpc>
              <a:defRPr/>
            </a:pPr>
            <a:r>
              <a:rPr lang="en-US"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rPr>
              <a:t>Automatic live recording to quickly locate problems</a:t>
            </a:r>
            <a:endParaRPr lang="zh-CN" altLang="en-US" sz="1400" dirty="0">
              <a:solidFill>
                <a:srgbClr val="302F33"/>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矩形 10">
            <a:extLst>
              <a:ext uri="{FF2B5EF4-FFF2-40B4-BE49-F238E27FC236}">
                <a16:creationId xmlns:a16="http://schemas.microsoft.com/office/drawing/2014/main" id="{8CB1F350-CE11-6373-F1E0-29FD13A5A311}"/>
              </a:ext>
            </a:extLst>
          </p:cNvPr>
          <p:cNvSpPr/>
          <p:nvPr/>
        </p:nvSpPr>
        <p:spPr>
          <a:xfrm>
            <a:off x="912024" y="1825170"/>
            <a:ext cx="2852063" cy="830997"/>
          </a:xfrm>
          <a:prstGeom prst="rect">
            <a:avLst/>
          </a:prstGeom>
        </p:spPr>
        <p:txBody>
          <a:bodyPr wrap="none">
            <a:spAutoFit/>
          </a:bodyPr>
          <a:lstStyle/>
          <a:p>
            <a:pPr>
              <a:lnSpc>
                <a:spcPct val="150000"/>
              </a:lnSpc>
            </a:pPr>
            <a:r>
              <a:rPr lang="en-US" altLang="zh-CN" b="1" dirty="0">
                <a:latin typeface="Arial" panose="020B0604020202020204" pitchFamily="34" charset="0"/>
                <a:ea typeface="微软雅黑" panose="020B0503020204020204" pitchFamily="34" charset="-122"/>
                <a:cs typeface="Arial" panose="020B0604020202020204" pitchFamily="34" charset="0"/>
              </a:rPr>
              <a:t>12-bit</a:t>
            </a:r>
            <a:r>
              <a:rPr lang="zh-CN" altLang="en-US" b="1" dirty="0">
                <a:latin typeface="Arial" panose="020B0604020202020204" pitchFamily="34" charset="0"/>
                <a:ea typeface="微软雅黑" panose="020B0503020204020204" pitchFamily="34" charset="-122"/>
                <a:cs typeface="Arial" panose="020B0604020202020204" pitchFamily="34" charset="0"/>
              </a:rPr>
              <a:t> </a:t>
            </a:r>
            <a:r>
              <a:rPr lang="en-US" altLang="zh-CN" b="1" dirty="0">
                <a:latin typeface="Arial" panose="020B0604020202020204" pitchFamily="34" charset="0"/>
                <a:ea typeface="微软雅黑" panose="020B0503020204020204" pitchFamily="34" charset="-122"/>
                <a:cs typeface="Arial" panose="020B0604020202020204" pitchFamily="34" charset="0"/>
              </a:rPr>
              <a:t>vertical resolution</a:t>
            </a:r>
          </a:p>
          <a:p>
            <a:pPr>
              <a:lnSpc>
                <a:spcPct val="150000"/>
              </a:lnSpc>
            </a:pPr>
            <a:r>
              <a:rPr lang="en-US"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rPr>
              <a:t>Measure small signals accurately</a:t>
            </a:r>
            <a:endParaRPr lang="en-US" altLang="zh-CN" b="1" dirty="0">
              <a:solidFill>
                <a:srgbClr val="302F33"/>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矩形 11">
            <a:extLst>
              <a:ext uri="{FF2B5EF4-FFF2-40B4-BE49-F238E27FC236}">
                <a16:creationId xmlns:a16="http://schemas.microsoft.com/office/drawing/2014/main" id="{2F87A0D5-13CC-E84F-2FF2-6EF8F27A7627}"/>
              </a:ext>
            </a:extLst>
          </p:cNvPr>
          <p:cNvSpPr/>
          <p:nvPr/>
        </p:nvSpPr>
        <p:spPr>
          <a:xfrm>
            <a:off x="912024" y="2369805"/>
            <a:ext cx="2391104" cy="377026"/>
          </a:xfrm>
          <a:prstGeom prst="rect">
            <a:avLst/>
          </a:prstGeom>
        </p:spPr>
        <p:txBody>
          <a:bodyPr wrap="square" anchor="ctr">
            <a:spAutoFit/>
          </a:bodyPr>
          <a:lstStyle/>
          <a:p>
            <a:pPr lvl="0">
              <a:lnSpc>
                <a:spcPct val="150000"/>
              </a:lnSpc>
              <a:defRPr/>
            </a:pPr>
            <a:r>
              <a:rPr lang="zh-CN" altLang="en-US" sz="1400" dirty="0">
                <a:solidFill>
                  <a:srgbClr val="302F33"/>
                </a:solidFill>
                <a:latin typeface="Arial" panose="020B0604020202020204" pitchFamily="34" charset="0"/>
                <a:ea typeface="微软雅黑" panose="020B0503020204020204" pitchFamily="34" charset="-122"/>
                <a:cs typeface="Arial" panose="020B0604020202020204" pitchFamily="34" charset="0"/>
              </a:rPr>
              <a:t> </a:t>
            </a:r>
          </a:p>
        </p:txBody>
      </p:sp>
      <p:sp>
        <p:nvSpPr>
          <p:cNvPr id="13" name="矩形 12">
            <a:extLst>
              <a:ext uri="{FF2B5EF4-FFF2-40B4-BE49-F238E27FC236}">
                <a16:creationId xmlns:a16="http://schemas.microsoft.com/office/drawing/2014/main" id="{89022EA0-4996-E3FC-561F-C442166D537E}"/>
              </a:ext>
            </a:extLst>
          </p:cNvPr>
          <p:cNvSpPr/>
          <p:nvPr/>
        </p:nvSpPr>
        <p:spPr>
          <a:xfrm>
            <a:off x="912024" y="3092249"/>
            <a:ext cx="2573461" cy="1154162"/>
          </a:xfrm>
          <a:prstGeom prst="rect">
            <a:avLst/>
          </a:prstGeom>
        </p:spPr>
        <p:txBody>
          <a:bodyPr wrap="none">
            <a:spAutoFit/>
          </a:bodyPr>
          <a:lstStyle/>
          <a:p>
            <a:pPr>
              <a:lnSpc>
                <a:spcPct val="150000"/>
              </a:lnSpc>
            </a:pPr>
            <a:r>
              <a:rPr lang="en-US" altLang="zh-CN" b="1" dirty="0">
                <a:latin typeface="Arial" panose="020B0604020202020204" pitchFamily="34" charset="0"/>
                <a:ea typeface="微软雅黑" panose="020B0503020204020204" pitchFamily="34" charset="-122"/>
                <a:cs typeface="Arial" panose="020B0604020202020204" pitchFamily="34" charset="0"/>
              </a:rPr>
              <a:t>200M </a:t>
            </a:r>
            <a:r>
              <a:rPr lang="en-US" altLang="zh-CN" b="1" dirty="0">
                <a:solidFill>
                  <a:srgbClr val="000000"/>
                </a:solidFill>
                <a:latin typeface="微软雅黑" panose="020B0503020204020204" pitchFamily="34" charset="-122"/>
                <a:ea typeface="微软雅黑" panose="020B0503020204020204" pitchFamily="34" charset="-122"/>
              </a:rPr>
              <a:t>Memory depth</a:t>
            </a:r>
            <a:endParaRPr lang="en-US" altLang="zh-CN" b="1" dirty="0">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lang="en-US"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rPr>
              <a:t>Long-term observation at </a:t>
            </a:r>
          </a:p>
          <a:p>
            <a:pPr>
              <a:lnSpc>
                <a:spcPct val="150000"/>
              </a:lnSpc>
            </a:pPr>
            <a:r>
              <a:rPr lang="en-US"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rPr>
              <a:t>large sampling rates</a:t>
            </a:r>
          </a:p>
        </p:txBody>
      </p:sp>
      <p:sp>
        <p:nvSpPr>
          <p:cNvPr id="15" name="矩形 14">
            <a:extLst>
              <a:ext uri="{FF2B5EF4-FFF2-40B4-BE49-F238E27FC236}">
                <a16:creationId xmlns:a16="http://schemas.microsoft.com/office/drawing/2014/main" id="{AC6D10C4-2110-ED8F-3FC3-B134DA38719D}"/>
              </a:ext>
            </a:extLst>
          </p:cNvPr>
          <p:cNvSpPr/>
          <p:nvPr/>
        </p:nvSpPr>
        <p:spPr>
          <a:xfrm>
            <a:off x="1598440" y="4475056"/>
            <a:ext cx="3288080" cy="830997"/>
          </a:xfrm>
          <a:prstGeom prst="rect">
            <a:avLst/>
          </a:prstGeom>
        </p:spPr>
        <p:txBody>
          <a:bodyPr wrap="none">
            <a:spAutoFit/>
          </a:bodyPr>
          <a:lstStyle/>
          <a:p>
            <a:pPr>
              <a:lnSpc>
                <a:spcPct val="150000"/>
              </a:lnSpc>
            </a:pPr>
            <a:r>
              <a:rPr lang="en-US" altLang="zh-CN" b="1" dirty="0">
                <a:latin typeface="Arial" panose="020B0604020202020204" pitchFamily="34" charset="0"/>
                <a:ea typeface="微软雅黑" panose="020B0503020204020204" pitchFamily="34" charset="-122"/>
                <a:cs typeface="Arial" panose="020B0604020202020204" pitchFamily="34" charset="0"/>
              </a:rPr>
              <a:t>Trigger and Decode</a:t>
            </a:r>
          </a:p>
          <a:p>
            <a:pPr>
              <a:lnSpc>
                <a:spcPct val="150000"/>
              </a:lnSpc>
            </a:pPr>
            <a:r>
              <a:rPr lang="en-US"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rPr>
              <a:t>Multi-format display of decoding results</a:t>
            </a:r>
            <a:endParaRPr lang="zh-CN" altLang="en-US" sz="1400" dirty="0">
              <a:solidFill>
                <a:srgbClr val="302F33"/>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C0A2F50A-C5D5-3DD4-EED0-A6142B32C33B}"/>
              </a:ext>
            </a:extLst>
          </p:cNvPr>
          <p:cNvSpPr/>
          <p:nvPr/>
        </p:nvSpPr>
        <p:spPr>
          <a:xfrm>
            <a:off x="5488254" y="5193588"/>
            <a:ext cx="1994457" cy="830997"/>
          </a:xfrm>
          <a:prstGeom prst="rect">
            <a:avLst/>
          </a:prstGeom>
        </p:spPr>
        <p:txBody>
          <a:bodyPr wrap="none">
            <a:spAutoFit/>
          </a:bodyPr>
          <a:lstStyle/>
          <a:p>
            <a:pPr>
              <a:lnSpc>
                <a:spcPct val="150000"/>
              </a:lnSpc>
            </a:pPr>
            <a:r>
              <a:rPr lang="en-US" altLang="zh-CN" b="1" dirty="0">
                <a:latin typeface="Arial" panose="020B0604020202020204" pitchFamily="34" charset="0"/>
                <a:ea typeface="微软雅黑" panose="020B0503020204020204" pitchFamily="34" charset="-122"/>
                <a:cs typeface="Arial" panose="020B0604020202020204" pitchFamily="34" charset="0"/>
              </a:rPr>
              <a:t>Remote control</a:t>
            </a:r>
          </a:p>
          <a:p>
            <a:pPr>
              <a:lnSpc>
                <a:spcPct val="150000"/>
              </a:lnSpc>
            </a:pPr>
            <a:r>
              <a:rPr lang="en-US"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rPr>
              <a:t>free built-in web server</a:t>
            </a:r>
            <a:endParaRPr lang="zh-CN"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Freeform 166">
            <a:extLst>
              <a:ext uri="{FF2B5EF4-FFF2-40B4-BE49-F238E27FC236}">
                <a16:creationId xmlns:a16="http://schemas.microsoft.com/office/drawing/2014/main" id="{F1F4CA5E-C0EF-6B1C-759C-16D92CAD56FF}"/>
              </a:ext>
            </a:extLst>
          </p:cNvPr>
          <p:cNvSpPr/>
          <p:nvPr/>
        </p:nvSpPr>
        <p:spPr>
          <a:xfrm>
            <a:off x="614795" y="1934690"/>
            <a:ext cx="338334" cy="305979"/>
          </a:xfrm>
          <a:custGeom>
            <a:avLst/>
            <a:gdLst/>
            <a:ahLst/>
            <a:cxnLst/>
            <a:rect l="l" t="t" r="r" b="b"/>
            <a:pathLst>
              <a:path w="228600" h="228600">
                <a:moveTo>
                  <a:pt x="121444" y="121443"/>
                </a:moveTo>
                <a:lnTo>
                  <a:pt x="121444" y="185291"/>
                </a:lnTo>
                <a:cubicBezTo>
                  <a:pt x="138410" y="183802"/>
                  <a:pt x="152921" y="177031"/>
                  <a:pt x="164976" y="164976"/>
                </a:cubicBezTo>
                <a:cubicBezTo>
                  <a:pt x="177031" y="152921"/>
                  <a:pt x="183803" y="138410"/>
                  <a:pt x="185291" y="121443"/>
                </a:cubicBezTo>
                <a:close/>
                <a:moveTo>
                  <a:pt x="43309" y="121443"/>
                </a:moveTo>
                <a:cubicBezTo>
                  <a:pt x="44798" y="138410"/>
                  <a:pt x="51569" y="152921"/>
                  <a:pt x="63624" y="164976"/>
                </a:cubicBezTo>
                <a:cubicBezTo>
                  <a:pt x="75679" y="177031"/>
                  <a:pt x="90190" y="183802"/>
                  <a:pt x="107156" y="185291"/>
                </a:cubicBezTo>
                <a:lnTo>
                  <a:pt x="107156" y="121443"/>
                </a:lnTo>
                <a:close/>
                <a:moveTo>
                  <a:pt x="121444" y="43309"/>
                </a:moveTo>
                <a:lnTo>
                  <a:pt x="121444" y="107156"/>
                </a:lnTo>
                <a:lnTo>
                  <a:pt x="185291" y="107156"/>
                </a:lnTo>
                <a:cubicBezTo>
                  <a:pt x="183803" y="90189"/>
                  <a:pt x="177031" y="75679"/>
                  <a:pt x="164976" y="63624"/>
                </a:cubicBezTo>
                <a:cubicBezTo>
                  <a:pt x="152921" y="51569"/>
                  <a:pt x="138410" y="44797"/>
                  <a:pt x="121444" y="43309"/>
                </a:cubicBezTo>
                <a:close/>
                <a:moveTo>
                  <a:pt x="107156" y="43309"/>
                </a:moveTo>
                <a:cubicBezTo>
                  <a:pt x="90190" y="44797"/>
                  <a:pt x="75679" y="51569"/>
                  <a:pt x="63624" y="63624"/>
                </a:cubicBezTo>
                <a:cubicBezTo>
                  <a:pt x="51569" y="75679"/>
                  <a:pt x="44798" y="90189"/>
                  <a:pt x="43309" y="107156"/>
                </a:cubicBezTo>
                <a:lnTo>
                  <a:pt x="107156" y="107156"/>
                </a:lnTo>
                <a:close/>
                <a:moveTo>
                  <a:pt x="114300" y="0"/>
                </a:moveTo>
                <a:cubicBezTo>
                  <a:pt x="116384" y="0"/>
                  <a:pt x="118095" y="669"/>
                  <a:pt x="119435" y="2009"/>
                </a:cubicBezTo>
                <a:cubicBezTo>
                  <a:pt x="120774" y="3348"/>
                  <a:pt x="121444" y="5060"/>
                  <a:pt x="121444" y="7143"/>
                </a:cubicBezTo>
                <a:lnTo>
                  <a:pt x="121444" y="29021"/>
                </a:lnTo>
                <a:cubicBezTo>
                  <a:pt x="142280" y="30807"/>
                  <a:pt x="160139" y="39067"/>
                  <a:pt x="175022" y="53801"/>
                </a:cubicBezTo>
                <a:cubicBezTo>
                  <a:pt x="189905" y="68535"/>
                  <a:pt x="198090" y="86320"/>
                  <a:pt x="199579" y="107156"/>
                </a:cubicBezTo>
                <a:lnTo>
                  <a:pt x="221456" y="107156"/>
                </a:lnTo>
                <a:cubicBezTo>
                  <a:pt x="223540" y="107156"/>
                  <a:pt x="225252" y="107826"/>
                  <a:pt x="226591" y="109165"/>
                </a:cubicBezTo>
                <a:cubicBezTo>
                  <a:pt x="227930" y="110505"/>
                  <a:pt x="228600" y="112216"/>
                  <a:pt x="228600" y="114300"/>
                </a:cubicBezTo>
                <a:cubicBezTo>
                  <a:pt x="228600" y="116383"/>
                  <a:pt x="227930" y="118095"/>
                  <a:pt x="226591" y="119434"/>
                </a:cubicBezTo>
                <a:cubicBezTo>
                  <a:pt x="225252" y="120774"/>
                  <a:pt x="223540" y="121443"/>
                  <a:pt x="221456" y="121443"/>
                </a:cubicBezTo>
                <a:lnTo>
                  <a:pt x="199579" y="121443"/>
                </a:lnTo>
                <a:cubicBezTo>
                  <a:pt x="198090" y="142279"/>
                  <a:pt x="189905" y="160064"/>
                  <a:pt x="175022" y="174798"/>
                </a:cubicBezTo>
                <a:cubicBezTo>
                  <a:pt x="160139" y="189532"/>
                  <a:pt x="142280" y="197792"/>
                  <a:pt x="121444" y="199578"/>
                </a:cubicBezTo>
                <a:lnTo>
                  <a:pt x="121444" y="221456"/>
                </a:lnTo>
                <a:cubicBezTo>
                  <a:pt x="121444" y="223539"/>
                  <a:pt x="120774" y="225251"/>
                  <a:pt x="119435" y="226590"/>
                </a:cubicBezTo>
                <a:cubicBezTo>
                  <a:pt x="118095" y="227930"/>
                  <a:pt x="116384" y="228600"/>
                  <a:pt x="114300" y="228600"/>
                </a:cubicBezTo>
                <a:cubicBezTo>
                  <a:pt x="112217" y="228600"/>
                  <a:pt x="110505" y="227930"/>
                  <a:pt x="109166" y="226590"/>
                </a:cubicBezTo>
                <a:cubicBezTo>
                  <a:pt x="107826" y="225251"/>
                  <a:pt x="107156" y="223539"/>
                  <a:pt x="107156" y="221456"/>
                </a:cubicBezTo>
                <a:lnTo>
                  <a:pt x="107156" y="199578"/>
                </a:lnTo>
                <a:cubicBezTo>
                  <a:pt x="86321" y="197792"/>
                  <a:pt x="68461" y="189532"/>
                  <a:pt x="53578" y="174798"/>
                </a:cubicBezTo>
                <a:cubicBezTo>
                  <a:pt x="38696" y="160064"/>
                  <a:pt x="30510" y="142279"/>
                  <a:pt x="29022" y="121443"/>
                </a:cubicBezTo>
                <a:lnTo>
                  <a:pt x="7144" y="121443"/>
                </a:lnTo>
                <a:cubicBezTo>
                  <a:pt x="5060" y="121443"/>
                  <a:pt x="3349" y="120774"/>
                  <a:pt x="2009" y="119434"/>
                </a:cubicBezTo>
                <a:cubicBezTo>
                  <a:pt x="670" y="118095"/>
                  <a:pt x="0" y="116383"/>
                  <a:pt x="0" y="114300"/>
                </a:cubicBezTo>
                <a:cubicBezTo>
                  <a:pt x="0" y="112216"/>
                  <a:pt x="670" y="110505"/>
                  <a:pt x="2009" y="109165"/>
                </a:cubicBezTo>
                <a:cubicBezTo>
                  <a:pt x="3349" y="107826"/>
                  <a:pt x="5060" y="107156"/>
                  <a:pt x="7144" y="107156"/>
                </a:cubicBezTo>
                <a:lnTo>
                  <a:pt x="29022" y="107156"/>
                </a:lnTo>
                <a:cubicBezTo>
                  <a:pt x="30510" y="86320"/>
                  <a:pt x="38696" y="68535"/>
                  <a:pt x="53578" y="53801"/>
                </a:cubicBezTo>
                <a:cubicBezTo>
                  <a:pt x="68461" y="39067"/>
                  <a:pt x="86321" y="30807"/>
                  <a:pt x="107156" y="29021"/>
                </a:cubicBezTo>
                <a:lnTo>
                  <a:pt x="107156" y="7143"/>
                </a:lnTo>
                <a:cubicBezTo>
                  <a:pt x="107156" y="5060"/>
                  <a:pt x="107826" y="3348"/>
                  <a:pt x="109166" y="2009"/>
                </a:cubicBezTo>
                <a:cubicBezTo>
                  <a:pt x="110505" y="669"/>
                  <a:pt x="112217" y="0"/>
                  <a:pt x="114300" y="0"/>
                </a:cubicBezTo>
                <a:close/>
              </a:path>
            </a:pathLst>
          </a:custGeom>
          <a:solidFill>
            <a:schemeClr val="tx1"/>
          </a:solidFill>
          <a:ln w="12700">
            <a:solidFill>
              <a:schemeClr val="tx1"/>
            </a:solidFill>
          </a:ln>
          <a:effectLst/>
        </p:spPr>
        <p:txBody>
          <a:bodyPr rot="0" spcFirstLastPara="0" vertOverflow="overflow" horzOverflow="overflow" vert="horz" wrap="square" lIns="57150" tIns="28575" rIns="57150" bIns="28575" numCol="1" spcCol="0" rtlCol="0" fromWordArt="0" anchor="t" anchorCtr="0" forceAA="0" compatLnSpc="1">
            <a:noAutofit/>
          </a:bodyPr>
          <a:lstStyle/>
          <a:p>
            <a:endParaRPr lang="en-US" sz="1890">
              <a:latin typeface="微软雅黑" panose="020B0503020204020204" pitchFamily="34" charset="-122"/>
              <a:ea typeface="微软雅黑" panose="020B0503020204020204" pitchFamily="34" charset="-122"/>
            </a:endParaRPr>
          </a:p>
        </p:txBody>
      </p:sp>
      <p:grpSp>
        <p:nvGrpSpPr>
          <p:cNvPr id="3" name="组合 2">
            <a:extLst>
              <a:ext uri="{FF2B5EF4-FFF2-40B4-BE49-F238E27FC236}">
                <a16:creationId xmlns:a16="http://schemas.microsoft.com/office/drawing/2014/main" id="{D2EDFCC4-A768-440E-D154-192E174D79DF}"/>
              </a:ext>
            </a:extLst>
          </p:cNvPr>
          <p:cNvGrpSpPr/>
          <p:nvPr/>
        </p:nvGrpSpPr>
        <p:grpSpPr>
          <a:xfrm>
            <a:off x="614795" y="3233653"/>
            <a:ext cx="338334" cy="231767"/>
            <a:chOff x="7047150" y="4605808"/>
            <a:chExt cx="658740" cy="306278"/>
          </a:xfrm>
          <a:noFill/>
        </p:grpSpPr>
        <p:sp>
          <p:nvSpPr>
            <p:cNvPr id="21" name="任意多边形: 形状 20">
              <a:extLst>
                <a:ext uri="{FF2B5EF4-FFF2-40B4-BE49-F238E27FC236}">
                  <a16:creationId xmlns:a16="http://schemas.microsoft.com/office/drawing/2014/main" id="{78441037-6BEE-B866-0D72-E7AD9B39A6D6}"/>
                </a:ext>
              </a:extLst>
            </p:cNvPr>
            <p:cNvSpPr>
              <a:spLocks noChangeAspect="1"/>
            </p:cNvSpPr>
            <p:nvPr/>
          </p:nvSpPr>
          <p:spPr>
            <a:xfrm>
              <a:off x="7047150" y="4605808"/>
              <a:ext cx="638004" cy="130470"/>
            </a:xfrm>
            <a:custGeom>
              <a:avLst/>
              <a:gdLst>
                <a:gd name="connsiteX0" fmla="*/ 0 w 2160396"/>
                <a:gd name="connsiteY0" fmla="*/ 723487 h 733537"/>
                <a:gd name="connsiteX1" fmla="*/ 432079 w 2160396"/>
                <a:gd name="connsiteY1" fmla="*/ 5 h 733537"/>
                <a:gd name="connsiteX2" fmla="*/ 864158 w 2160396"/>
                <a:gd name="connsiteY2" fmla="*/ 733535 h 733537"/>
                <a:gd name="connsiteX3" fmla="*/ 1296238 w 2160396"/>
                <a:gd name="connsiteY3" fmla="*/ 10054 h 733537"/>
                <a:gd name="connsiteX4" fmla="*/ 1738365 w 2160396"/>
                <a:gd name="connsiteY4" fmla="*/ 723487 h 733537"/>
                <a:gd name="connsiteX5" fmla="*/ 2160396 w 2160396"/>
                <a:gd name="connsiteY5" fmla="*/ 30150 h 733537"/>
                <a:gd name="connsiteX6" fmla="*/ 2160396 w 2160396"/>
                <a:gd name="connsiteY6" fmla="*/ 30150 h 73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396" h="733537">
                  <a:moveTo>
                    <a:pt x="0" y="723487"/>
                  </a:moveTo>
                  <a:cubicBezTo>
                    <a:pt x="144026" y="360908"/>
                    <a:pt x="288053" y="-1670"/>
                    <a:pt x="432079" y="5"/>
                  </a:cubicBezTo>
                  <a:cubicBezTo>
                    <a:pt x="576105" y="1680"/>
                    <a:pt x="720132" y="731860"/>
                    <a:pt x="864158" y="733535"/>
                  </a:cubicBezTo>
                  <a:cubicBezTo>
                    <a:pt x="1008184" y="735210"/>
                    <a:pt x="1150537" y="11729"/>
                    <a:pt x="1296238" y="10054"/>
                  </a:cubicBezTo>
                  <a:cubicBezTo>
                    <a:pt x="1441939" y="8379"/>
                    <a:pt x="1594339" y="720138"/>
                    <a:pt x="1738365" y="723487"/>
                  </a:cubicBezTo>
                  <a:cubicBezTo>
                    <a:pt x="1882391" y="726836"/>
                    <a:pt x="2160396" y="30150"/>
                    <a:pt x="2160396" y="30150"/>
                  </a:cubicBezTo>
                  <a:lnTo>
                    <a:pt x="2160396" y="30150"/>
                  </a:lnTo>
                </a:path>
              </a:pathLst>
            </a:custGeom>
            <a:grp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latin typeface="微软雅黑" panose="020B0503020204020204" pitchFamily="34" charset="-122"/>
                <a:ea typeface="微软雅黑" panose="020B0503020204020204" pitchFamily="34" charset="-122"/>
              </a:endParaRPr>
            </a:p>
          </p:txBody>
        </p:sp>
        <p:sp>
          <p:nvSpPr>
            <p:cNvPr id="22" name="任意多边形: 形状 21">
              <a:extLst>
                <a:ext uri="{FF2B5EF4-FFF2-40B4-BE49-F238E27FC236}">
                  <a16:creationId xmlns:a16="http://schemas.microsoft.com/office/drawing/2014/main" id="{9BE7D71C-4B5E-C2EB-6EF5-42085812AAF1}"/>
                </a:ext>
              </a:extLst>
            </p:cNvPr>
            <p:cNvSpPr>
              <a:spLocks noChangeAspect="1"/>
            </p:cNvSpPr>
            <p:nvPr/>
          </p:nvSpPr>
          <p:spPr>
            <a:xfrm rot="10800000">
              <a:off x="7067891" y="4781617"/>
              <a:ext cx="637999" cy="130469"/>
            </a:xfrm>
            <a:custGeom>
              <a:avLst/>
              <a:gdLst>
                <a:gd name="connsiteX0" fmla="*/ 0 w 2160396"/>
                <a:gd name="connsiteY0" fmla="*/ 723487 h 733537"/>
                <a:gd name="connsiteX1" fmla="*/ 432079 w 2160396"/>
                <a:gd name="connsiteY1" fmla="*/ 5 h 733537"/>
                <a:gd name="connsiteX2" fmla="*/ 864158 w 2160396"/>
                <a:gd name="connsiteY2" fmla="*/ 733535 h 733537"/>
                <a:gd name="connsiteX3" fmla="*/ 1296238 w 2160396"/>
                <a:gd name="connsiteY3" fmla="*/ 10054 h 733537"/>
                <a:gd name="connsiteX4" fmla="*/ 1738365 w 2160396"/>
                <a:gd name="connsiteY4" fmla="*/ 723487 h 733537"/>
                <a:gd name="connsiteX5" fmla="*/ 2160396 w 2160396"/>
                <a:gd name="connsiteY5" fmla="*/ 30150 h 733537"/>
                <a:gd name="connsiteX6" fmla="*/ 2160396 w 2160396"/>
                <a:gd name="connsiteY6" fmla="*/ 30150 h 73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396" h="733537">
                  <a:moveTo>
                    <a:pt x="0" y="723487"/>
                  </a:moveTo>
                  <a:cubicBezTo>
                    <a:pt x="144026" y="360908"/>
                    <a:pt x="288053" y="-1670"/>
                    <a:pt x="432079" y="5"/>
                  </a:cubicBezTo>
                  <a:cubicBezTo>
                    <a:pt x="576105" y="1680"/>
                    <a:pt x="720132" y="731860"/>
                    <a:pt x="864158" y="733535"/>
                  </a:cubicBezTo>
                  <a:cubicBezTo>
                    <a:pt x="1008184" y="735210"/>
                    <a:pt x="1150537" y="11729"/>
                    <a:pt x="1296238" y="10054"/>
                  </a:cubicBezTo>
                  <a:cubicBezTo>
                    <a:pt x="1441939" y="8379"/>
                    <a:pt x="1594339" y="720138"/>
                    <a:pt x="1738365" y="723487"/>
                  </a:cubicBezTo>
                  <a:cubicBezTo>
                    <a:pt x="1882391" y="726836"/>
                    <a:pt x="2160396" y="30150"/>
                    <a:pt x="2160396" y="30150"/>
                  </a:cubicBezTo>
                  <a:lnTo>
                    <a:pt x="2160396" y="30150"/>
                  </a:lnTo>
                </a:path>
              </a:pathLst>
            </a:custGeom>
            <a:grp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latin typeface="微软雅黑" panose="020B0503020204020204" pitchFamily="34" charset="-122"/>
                <a:ea typeface="微软雅黑" panose="020B0503020204020204" pitchFamily="34" charset="-122"/>
              </a:endParaRPr>
            </a:p>
          </p:txBody>
        </p:sp>
      </p:grpSp>
      <p:sp>
        <p:nvSpPr>
          <p:cNvPr id="23" name="Freeform 57">
            <a:extLst>
              <a:ext uri="{FF2B5EF4-FFF2-40B4-BE49-F238E27FC236}">
                <a16:creationId xmlns:a16="http://schemas.microsoft.com/office/drawing/2014/main" id="{AED8656F-EF3C-9F0A-E824-183494B3F6F3}"/>
              </a:ext>
            </a:extLst>
          </p:cNvPr>
          <p:cNvSpPr/>
          <p:nvPr/>
        </p:nvSpPr>
        <p:spPr>
          <a:xfrm>
            <a:off x="1295523" y="4653958"/>
            <a:ext cx="327681" cy="178037"/>
          </a:xfrm>
          <a:custGeom>
            <a:avLst/>
            <a:gdLst/>
            <a:ahLst/>
            <a:cxnLst/>
            <a:rect l="l" t="t" r="r" b="b"/>
            <a:pathLst>
              <a:path w="230386" h="114300">
                <a:moveTo>
                  <a:pt x="115193" y="35719"/>
                </a:moveTo>
                <a:cubicBezTo>
                  <a:pt x="109240" y="35719"/>
                  <a:pt x="104180" y="37802"/>
                  <a:pt x="100013" y="41970"/>
                </a:cubicBezTo>
                <a:cubicBezTo>
                  <a:pt x="95846" y="46137"/>
                  <a:pt x="93762" y="51197"/>
                  <a:pt x="93762" y="57150"/>
                </a:cubicBezTo>
                <a:cubicBezTo>
                  <a:pt x="93762" y="63103"/>
                  <a:pt x="95846" y="68163"/>
                  <a:pt x="100013" y="72331"/>
                </a:cubicBezTo>
                <a:cubicBezTo>
                  <a:pt x="104180" y="76498"/>
                  <a:pt x="109240" y="78581"/>
                  <a:pt x="115193" y="78581"/>
                </a:cubicBezTo>
                <a:cubicBezTo>
                  <a:pt x="121146" y="78581"/>
                  <a:pt x="126207" y="76498"/>
                  <a:pt x="130374" y="72331"/>
                </a:cubicBezTo>
                <a:cubicBezTo>
                  <a:pt x="134541" y="68163"/>
                  <a:pt x="136624" y="63103"/>
                  <a:pt x="136624" y="57150"/>
                </a:cubicBezTo>
                <a:cubicBezTo>
                  <a:pt x="136624" y="51197"/>
                  <a:pt x="134541" y="46137"/>
                  <a:pt x="130374" y="41970"/>
                </a:cubicBezTo>
                <a:cubicBezTo>
                  <a:pt x="126207" y="37802"/>
                  <a:pt x="121146" y="35719"/>
                  <a:pt x="115193" y="35719"/>
                </a:cubicBezTo>
                <a:close/>
                <a:moveTo>
                  <a:pt x="115193" y="28575"/>
                </a:moveTo>
                <a:cubicBezTo>
                  <a:pt x="122932" y="28575"/>
                  <a:pt x="129630" y="31403"/>
                  <a:pt x="135285" y="37058"/>
                </a:cubicBezTo>
                <a:cubicBezTo>
                  <a:pt x="140941" y="42714"/>
                  <a:pt x="143768" y="49411"/>
                  <a:pt x="143768" y="57150"/>
                </a:cubicBezTo>
                <a:cubicBezTo>
                  <a:pt x="143768" y="64889"/>
                  <a:pt x="140941" y="71586"/>
                  <a:pt x="135285" y="77242"/>
                </a:cubicBezTo>
                <a:cubicBezTo>
                  <a:pt x="129630" y="82897"/>
                  <a:pt x="122932" y="85725"/>
                  <a:pt x="115193" y="85725"/>
                </a:cubicBezTo>
                <a:cubicBezTo>
                  <a:pt x="107454" y="85725"/>
                  <a:pt x="100757" y="82897"/>
                  <a:pt x="95101" y="77242"/>
                </a:cubicBezTo>
                <a:cubicBezTo>
                  <a:pt x="89446" y="71586"/>
                  <a:pt x="86618" y="64889"/>
                  <a:pt x="86618" y="57150"/>
                </a:cubicBezTo>
                <a:cubicBezTo>
                  <a:pt x="86618" y="49411"/>
                  <a:pt x="89446" y="42714"/>
                  <a:pt x="95101" y="37058"/>
                </a:cubicBezTo>
                <a:cubicBezTo>
                  <a:pt x="100757" y="31403"/>
                  <a:pt x="107454" y="28575"/>
                  <a:pt x="115193" y="28575"/>
                </a:cubicBezTo>
                <a:close/>
                <a:moveTo>
                  <a:pt x="115193" y="7144"/>
                </a:moveTo>
                <a:cubicBezTo>
                  <a:pt x="101203" y="7144"/>
                  <a:pt x="87734" y="9153"/>
                  <a:pt x="74786" y="13171"/>
                </a:cubicBezTo>
                <a:cubicBezTo>
                  <a:pt x="61838" y="17190"/>
                  <a:pt x="50825" y="22399"/>
                  <a:pt x="41747" y="28798"/>
                </a:cubicBezTo>
                <a:cubicBezTo>
                  <a:pt x="32668" y="35198"/>
                  <a:pt x="25822" y="40481"/>
                  <a:pt x="21208" y="44649"/>
                </a:cubicBezTo>
                <a:cubicBezTo>
                  <a:pt x="16595" y="48816"/>
                  <a:pt x="12502" y="52983"/>
                  <a:pt x="8930" y="57150"/>
                </a:cubicBezTo>
                <a:cubicBezTo>
                  <a:pt x="12502" y="61317"/>
                  <a:pt x="16595" y="65485"/>
                  <a:pt x="21208" y="69652"/>
                </a:cubicBezTo>
                <a:cubicBezTo>
                  <a:pt x="25822" y="73819"/>
                  <a:pt x="32668" y="79102"/>
                  <a:pt x="41747" y="85502"/>
                </a:cubicBezTo>
                <a:cubicBezTo>
                  <a:pt x="50825" y="91901"/>
                  <a:pt x="61838" y="97110"/>
                  <a:pt x="74786" y="101129"/>
                </a:cubicBezTo>
                <a:cubicBezTo>
                  <a:pt x="87734" y="105147"/>
                  <a:pt x="101203" y="107156"/>
                  <a:pt x="115193" y="107156"/>
                </a:cubicBezTo>
                <a:cubicBezTo>
                  <a:pt x="129183" y="107156"/>
                  <a:pt x="142652" y="105147"/>
                  <a:pt x="155600" y="101129"/>
                </a:cubicBezTo>
                <a:cubicBezTo>
                  <a:pt x="168548" y="97110"/>
                  <a:pt x="179561" y="91901"/>
                  <a:pt x="188640" y="85502"/>
                </a:cubicBezTo>
                <a:cubicBezTo>
                  <a:pt x="197718" y="79102"/>
                  <a:pt x="204565" y="73819"/>
                  <a:pt x="209178" y="69652"/>
                </a:cubicBezTo>
                <a:cubicBezTo>
                  <a:pt x="213792" y="65485"/>
                  <a:pt x="217885" y="61317"/>
                  <a:pt x="221457" y="57150"/>
                </a:cubicBezTo>
                <a:cubicBezTo>
                  <a:pt x="217885" y="52983"/>
                  <a:pt x="213792" y="48816"/>
                  <a:pt x="209178" y="44649"/>
                </a:cubicBezTo>
                <a:cubicBezTo>
                  <a:pt x="204565" y="40481"/>
                  <a:pt x="197718" y="35198"/>
                  <a:pt x="188640" y="28798"/>
                </a:cubicBezTo>
                <a:cubicBezTo>
                  <a:pt x="179561" y="22399"/>
                  <a:pt x="168548" y="17190"/>
                  <a:pt x="155600" y="13171"/>
                </a:cubicBezTo>
                <a:cubicBezTo>
                  <a:pt x="142652" y="9153"/>
                  <a:pt x="129183" y="7144"/>
                  <a:pt x="115193" y="7144"/>
                </a:cubicBezTo>
                <a:close/>
                <a:moveTo>
                  <a:pt x="115193" y="0"/>
                </a:moveTo>
                <a:cubicBezTo>
                  <a:pt x="128588" y="0"/>
                  <a:pt x="141685" y="1860"/>
                  <a:pt x="154484" y="5581"/>
                </a:cubicBezTo>
                <a:cubicBezTo>
                  <a:pt x="167283" y="9302"/>
                  <a:pt x="177850" y="13618"/>
                  <a:pt x="186184" y="18529"/>
                </a:cubicBezTo>
                <a:cubicBezTo>
                  <a:pt x="194519" y="23441"/>
                  <a:pt x="202109" y="28798"/>
                  <a:pt x="208955" y="34603"/>
                </a:cubicBezTo>
                <a:cubicBezTo>
                  <a:pt x="215801" y="40407"/>
                  <a:pt x="220638" y="44946"/>
                  <a:pt x="223466" y="48220"/>
                </a:cubicBezTo>
                <a:cubicBezTo>
                  <a:pt x="226293" y="51495"/>
                  <a:pt x="228005" y="53727"/>
                  <a:pt x="228600" y="54918"/>
                </a:cubicBezTo>
                <a:lnTo>
                  <a:pt x="230386" y="57150"/>
                </a:lnTo>
                <a:lnTo>
                  <a:pt x="228600" y="59383"/>
                </a:lnTo>
                <a:cubicBezTo>
                  <a:pt x="228005" y="60573"/>
                  <a:pt x="226293" y="62806"/>
                  <a:pt x="223466" y="66080"/>
                </a:cubicBezTo>
                <a:cubicBezTo>
                  <a:pt x="220638" y="69354"/>
                  <a:pt x="215801" y="73893"/>
                  <a:pt x="208955" y="79698"/>
                </a:cubicBezTo>
                <a:cubicBezTo>
                  <a:pt x="202109" y="85502"/>
                  <a:pt x="194519" y="90860"/>
                  <a:pt x="186184" y="95771"/>
                </a:cubicBezTo>
                <a:cubicBezTo>
                  <a:pt x="177850" y="100682"/>
                  <a:pt x="167283" y="104998"/>
                  <a:pt x="154484" y="108719"/>
                </a:cubicBezTo>
                <a:cubicBezTo>
                  <a:pt x="141685" y="112440"/>
                  <a:pt x="128588" y="114300"/>
                  <a:pt x="115193" y="114300"/>
                </a:cubicBezTo>
                <a:cubicBezTo>
                  <a:pt x="101799" y="114300"/>
                  <a:pt x="88702" y="112440"/>
                  <a:pt x="75903" y="108719"/>
                </a:cubicBezTo>
                <a:cubicBezTo>
                  <a:pt x="63103" y="104998"/>
                  <a:pt x="52537" y="100682"/>
                  <a:pt x="44202" y="95771"/>
                </a:cubicBezTo>
                <a:cubicBezTo>
                  <a:pt x="35868" y="90860"/>
                  <a:pt x="28278" y="85502"/>
                  <a:pt x="21432" y="79698"/>
                </a:cubicBezTo>
                <a:cubicBezTo>
                  <a:pt x="14585" y="73893"/>
                  <a:pt x="9749" y="69354"/>
                  <a:pt x="6921" y="66080"/>
                </a:cubicBezTo>
                <a:cubicBezTo>
                  <a:pt x="4093" y="62806"/>
                  <a:pt x="2382" y="60573"/>
                  <a:pt x="1786" y="59383"/>
                </a:cubicBezTo>
                <a:lnTo>
                  <a:pt x="0" y="57150"/>
                </a:lnTo>
                <a:lnTo>
                  <a:pt x="1786" y="54918"/>
                </a:lnTo>
                <a:cubicBezTo>
                  <a:pt x="2382" y="53727"/>
                  <a:pt x="4093" y="51495"/>
                  <a:pt x="6921" y="48220"/>
                </a:cubicBezTo>
                <a:cubicBezTo>
                  <a:pt x="9749" y="44946"/>
                  <a:pt x="14585" y="40407"/>
                  <a:pt x="21432" y="34603"/>
                </a:cubicBezTo>
                <a:cubicBezTo>
                  <a:pt x="28278" y="28798"/>
                  <a:pt x="35868" y="23441"/>
                  <a:pt x="44202" y="18529"/>
                </a:cubicBezTo>
                <a:cubicBezTo>
                  <a:pt x="52537" y="13618"/>
                  <a:pt x="63103" y="9302"/>
                  <a:pt x="75903" y="5581"/>
                </a:cubicBezTo>
                <a:cubicBezTo>
                  <a:pt x="88702" y="1860"/>
                  <a:pt x="101799" y="0"/>
                  <a:pt x="115193" y="0"/>
                </a:cubicBezTo>
                <a:close/>
              </a:path>
            </a:pathLst>
          </a:custGeom>
          <a:solidFill>
            <a:schemeClr val="bg1"/>
          </a:solidFill>
          <a:ln w="28575">
            <a:solidFill>
              <a:schemeClr val="tx1"/>
            </a:solidFill>
          </a:ln>
          <a:effectLst/>
        </p:spPr>
        <p:txBody>
          <a:bodyPr rot="0" spcFirstLastPara="0" vertOverflow="overflow" horzOverflow="overflow" vert="horz" wrap="square" lIns="57150" tIns="28575" rIns="57150" bIns="28575" numCol="1" spcCol="0" rtlCol="0" fromWordArt="0" anchor="t" anchorCtr="0" forceAA="0" compatLnSpc="1">
            <a:noAutofit/>
          </a:bodyPr>
          <a:lstStyle/>
          <a:p>
            <a:endParaRPr lang="en-US" sz="1890">
              <a:latin typeface="微软雅黑" panose="020B0503020204020204" pitchFamily="34" charset="-122"/>
              <a:ea typeface="微软雅黑" panose="020B0503020204020204" pitchFamily="34" charset="-122"/>
            </a:endParaRPr>
          </a:p>
        </p:txBody>
      </p:sp>
      <p:sp>
        <p:nvSpPr>
          <p:cNvPr id="24" name="Freeform 723">
            <a:extLst>
              <a:ext uri="{FF2B5EF4-FFF2-40B4-BE49-F238E27FC236}">
                <a16:creationId xmlns:a16="http://schemas.microsoft.com/office/drawing/2014/main" id="{BA233E62-BFF1-70B1-14F8-23A35EC9567A}"/>
              </a:ext>
            </a:extLst>
          </p:cNvPr>
          <p:cNvSpPr/>
          <p:nvPr/>
        </p:nvSpPr>
        <p:spPr bwMode="auto">
          <a:xfrm>
            <a:off x="8344083" y="1893482"/>
            <a:ext cx="590550" cy="255587"/>
          </a:xfrm>
          <a:custGeom>
            <a:avLst/>
            <a:gdLst>
              <a:gd name="T0" fmla="*/ 0 w 256"/>
              <a:gd name="T1" fmla="*/ 2147483646 h 111"/>
              <a:gd name="T2" fmla="*/ 2147483646 w 256"/>
              <a:gd name="T3" fmla="*/ 2147483646 h 111"/>
              <a:gd name="T4" fmla="*/ 2147483646 w 256"/>
              <a:gd name="T5" fmla="*/ 2147483646 h 111"/>
              <a:gd name="T6" fmla="*/ 2147483646 w 256"/>
              <a:gd name="T7" fmla="*/ 2147483646 h 111"/>
              <a:gd name="T8" fmla="*/ 2147483646 w 256"/>
              <a:gd name="T9" fmla="*/ 2147483646 h 111"/>
              <a:gd name="T10" fmla="*/ 2147483646 w 256"/>
              <a:gd name="T11" fmla="*/ 2147483646 h 111"/>
              <a:gd name="T12" fmla="*/ 2147483646 w 256"/>
              <a:gd name="T13" fmla="*/ 2147483646 h 111"/>
              <a:gd name="T14" fmla="*/ 2147483646 w 256"/>
              <a:gd name="T15" fmla="*/ 2147483646 h 111"/>
              <a:gd name="T16" fmla="*/ 2147483646 w 256"/>
              <a:gd name="T17" fmla="*/ 2147483646 h 111"/>
              <a:gd name="T18" fmla="*/ 2147483646 w 256"/>
              <a:gd name="T19" fmla="*/ 2147483646 h 111"/>
              <a:gd name="T20" fmla="*/ 2147483646 w 256"/>
              <a:gd name="T21" fmla="*/ 2147483646 h 111"/>
              <a:gd name="T22" fmla="*/ 2147483646 w 256"/>
              <a:gd name="T23" fmla="*/ 2147483646 h 111"/>
              <a:gd name="T24" fmla="*/ 2147483646 w 256"/>
              <a:gd name="T25" fmla="*/ 2147483646 h 111"/>
              <a:gd name="T26" fmla="*/ 2147483646 w 256"/>
              <a:gd name="T27" fmla="*/ 2147483646 h 111"/>
              <a:gd name="T28" fmla="*/ 2147483646 w 256"/>
              <a:gd name="T29" fmla="*/ 2147483646 h 111"/>
              <a:gd name="T30" fmla="*/ 2147483646 w 256"/>
              <a:gd name="T31" fmla="*/ 2147483646 h 111"/>
              <a:gd name="T32" fmla="*/ 2147483646 w 256"/>
              <a:gd name="T33" fmla="*/ 2147483646 h 111"/>
              <a:gd name="T34" fmla="*/ 2147483646 w 256"/>
              <a:gd name="T35" fmla="*/ 2147483646 h 111"/>
              <a:gd name="T36" fmla="*/ 2147483646 w 256"/>
              <a:gd name="T37" fmla="*/ 2147483646 h 111"/>
              <a:gd name="T38" fmla="*/ 2147483646 w 256"/>
              <a:gd name="T39" fmla="*/ 2147483646 h 1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6" h="111">
                <a:moveTo>
                  <a:pt x="0" y="54"/>
                </a:moveTo>
                <a:cubicBezTo>
                  <a:pt x="68" y="54"/>
                  <a:pt x="68" y="54"/>
                  <a:pt x="68" y="54"/>
                </a:cubicBezTo>
                <a:cubicBezTo>
                  <a:pt x="69" y="54"/>
                  <a:pt x="71" y="53"/>
                  <a:pt x="71" y="52"/>
                </a:cubicBezTo>
                <a:cubicBezTo>
                  <a:pt x="81" y="34"/>
                  <a:pt x="81" y="34"/>
                  <a:pt x="81" y="34"/>
                </a:cubicBezTo>
                <a:cubicBezTo>
                  <a:pt x="83" y="31"/>
                  <a:pt x="88" y="32"/>
                  <a:pt x="88" y="36"/>
                </a:cubicBezTo>
                <a:cubicBezTo>
                  <a:pt x="88" y="75"/>
                  <a:pt x="88" y="75"/>
                  <a:pt x="88" y="75"/>
                </a:cubicBezTo>
                <a:cubicBezTo>
                  <a:pt x="88" y="79"/>
                  <a:pt x="93" y="80"/>
                  <a:pt x="95" y="76"/>
                </a:cubicBezTo>
                <a:cubicBezTo>
                  <a:pt x="125" y="4"/>
                  <a:pt x="125" y="4"/>
                  <a:pt x="125" y="4"/>
                </a:cubicBezTo>
                <a:cubicBezTo>
                  <a:pt x="126" y="0"/>
                  <a:pt x="131" y="1"/>
                  <a:pt x="132" y="5"/>
                </a:cubicBezTo>
                <a:cubicBezTo>
                  <a:pt x="133" y="106"/>
                  <a:pt x="133" y="106"/>
                  <a:pt x="133" y="106"/>
                </a:cubicBezTo>
                <a:cubicBezTo>
                  <a:pt x="133" y="110"/>
                  <a:pt x="139" y="111"/>
                  <a:pt x="140" y="107"/>
                </a:cubicBezTo>
                <a:cubicBezTo>
                  <a:pt x="165" y="27"/>
                  <a:pt x="165" y="27"/>
                  <a:pt x="165" y="27"/>
                </a:cubicBezTo>
                <a:cubicBezTo>
                  <a:pt x="167" y="23"/>
                  <a:pt x="172" y="24"/>
                  <a:pt x="172" y="28"/>
                </a:cubicBezTo>
                <a:cubicBezTo>
                  <a:pt x="172" y="97"/>
                  <a:pt x="172" y="97"/>
                  <a:pt x="172" y="97"/>
                </a:cubicBezTo>
                <a:cubicBezTo>
                  <a:pt x="172" y="100"/>
                  <a:pt x="177" y="101"/>
                  <a:pt x="179" y="98"/>
                </a:cubicBezTo>
                <a:cubicBezTo>
                  <a:pt x="208" y="46"/>
                  <a:pt x="208" y="46"/>
                  <a:pt x="208" y="46"/>
                </a:cubicBezTo>
                <a:cubicBezTo>
                  <a:pt x="210" y="42"/>
                  <a:pt x="215" y="44"/>
                  <a:pt x="215" y="47"/>
                </a:cubicBezTo>
                <a:cubicBezTo>
                  <a:pt x="215" y="54"/>
                  <a:pt x="215" y="54"/>
                  <a:pt x="215" y="54"/>
                </a:cubicBezTo>
                <a:cubicBezTo>
                  <a:pt x="215" y="56"/>
                  <a:pt x="216" y="58"/>
                  <a:pt x="218" y="58"/>
                </a:cubicBezTo>
                <a:cubicBezTo>
                  <a:pt x="256" y="58"/>
                  <a:pt x="256" y="58"/>
                  <a:pt x="256" y="58"/>
                </a:cubicBezTo>
              </a:path>
            </a:pathLst>
          </a:custGeom>
          <a:solidFill>
            <a:schemeClr val="bg1"/>
          </a:solidFill>
          <a:ln w="19050" cap="rnd">
            <a:solidFill>
              <a:schemeClr val="tx1"/>
            </a:solidFill>
            <a:prstDash val="solid"/>
            <a:miter lim="800000"/>
          </a:ln>
        </p:spPr>
        <p:txBody>
          <a:bodyPr/>
          <a:lstStyle/>
          <a:p>
            <a:endParaRPr lang="zh-CN" altLang="en-US" sz="3025">
              <a:latin typeface="微软雅黑" panose="020B0503020204020204" pitchFamily="34" charset="-122"/>
              <a:ea typeface="微软雅黑" panose="020B0503020204020204" pitchFamily="34" charset="-122"/>
            </a:endParaRPr>
          </a:p>
        </p:txBody>
      </p:sp>
      <p:grpSp>
        <p:nvGrpSpPr>
          <p:cNvPr id="25" name="组合 1">
            <a:extLst>
              <a:ext uri="{FF2B5EF4-FFF2-40B4-BE49-F238E27FC236}">
                <a16:creationId xmlns:a16="http://schemas.microsoft.com/office/drawing/2014/main" id="{7F33D3E2-AD69-F692-0F07-D49DA3568775}"/>
              </a:ext>
            </a:extLst>
          </p:cNvPr>
          <p:cNvGrpSpPr/>
          <p:nvPr/>
        </p:nvGrpSpPr>
        <p:grpSpPr bwMode="auto">
          <a:xfrm>
            <a:off x="8404787" y="3209833"/>
            <a:ext cx="469141" cy="255587"/>
            <a:chOff x="8269288" y="5313363"/>
            <a:chExt cx="574675" cy="295275"/>
          </a:xfrm>
          <a:solidFill>
            <a:schemeClr val="bg1"/>
          </a:solidFill>
        </p:grpSpPr>
        <p:sp>
          <p:nvSpPr>
            <p:cNvPr id="26" name="Freeform 719">
              <a:extLst>
                <a:ext uri="{FF2B5EF4-FFF2-40B4-BE49-F238E27FC236}">
                  <a16:creationId xmlns:a16="http://schemas.microsoft.com/office/drawing/2014/main" id="{F6641E97-5052-A387-A4C6-EE3F1EAE8B8B}"/>
                </a:ext>
              </a:extLst>
            </p:cNvPr>
            <p:cNvSpPr/>
            <p:nvPr/>
          </p:nvSpPr>
          <p:spPr bwMode="auto">
            <a:xfrm>
              <a:off x="8269288" y="5313363"/>
              <a:ext cx="574675" cy="285750"/>
            </a:xfrm>
            <a:custGeom>
              <a:avLst/>
              <a:gdLst>
                <a:gd name="T0" fmla="*/ 0 w 249"/>
                <a:gd name="T1" fmla="*/ 2147483646 h 124"/>
                <a:gd name="T2" fmla="*/ 2147483646 w 249"/>
                <a:gd name="T3" fmla="*/ 0 h 124"/>
                <a:gd name="T4" fmla="*/ 2147483646 w 249"/>
                <a:gd name="T5" fmla="*/ 2147483646 h 124"/>
                <a:gd name="T6" fmla="*/ 0 60000 65536"/>
                <a:gd name="T7" fmla="*/ 0 60000 65536"/>
                <a:gd name="T8" fmla="*/ 0 60000 65536"/>
              </a:gdLst>
              <a:ahLst/>
              <a:cxnLst>
                <a:cxn ang="T6">
                  <a:pos x="T0" y="T1"/>
                </a:cxn>
                <a:cxn ang="T7">
                  <a:pos x="T2" y="T3"/>
                </a:cxn>
                <a:cxn ang="T8">
                  <a:pos x="T4" y="T5"/>
                </a:cxn>
              </a:cxnLst>
              <a:rect l="0" t="0" r="r" b="b"/>
              <a:pathLst>
                <a:path w="249" h="124">
                  <a:moveTo>
                    <a:pt x="0" y="124"/>
                  </a:moveTo>
                  <a:cubicBezTo>
                    <a:pt x="0" y="55"/>
                    <a:pt x="56" y="0"/>
                    <a:pt x="125" y="0"/>
                  </a:cubicBezTo>
                  <a:cubicBezTo>
                    <a:pt x="193" y="0"/>
                    <a:pt x="249" y="55"/>
                    <a:pt x="249" y="124"/>
                  </a:cubicBezTo>
                </a:path>
              </a:pathLst>
            </a:custGeom>
            <a:grpFill/>
            <a:ln w="19050" cap="rnd">
              <a:solidFill>
                <a:schemeClr val="tx1"/>
              </a:solidFill>
              <a:prstDash val="solid"/>
              <a:miter lim="800000"/>
            </a:ln>
          </p:spPr>
          <p:txBody>
            <a:bodyPr/>
            <a:lstStyle/>
            <a:p>
              <a:endParaRPr lang="zh-CN" altLang="en-US" sz="3025">
                <a:latin typeface="微软雅黑" panose="020B0503020204020204" pitchFamily="34" charset="-122"/>
                <a:ea typeface="微软雅黑" panose="020B0503020204020204" pitchFamily="34" charset="-122"/>
              </a:endParaRPr>
            </a:p>
          </p:txBody>
        </p:sp>
        <p:sp>
          <p:nvSpPr>
            <p:cNvPr id="27" name="Freeform 720">
              <a:extLst>
                <a:ext uri="{FF2B5EF4-FFF2-40B4-BE49-F238E27FC236}">
                  <a16:creationId xmlns:a16="http://schemas.microsoft.com/office/drawing/2014/main" id="{7F20320F-7D44-05AD-8C1C-D225B32E5B83}"/>
                </a:ext>
              </a:extLst>
            </p:cNvPr>
            <p:cNvSpPr/>
            <p:nvPr/>
          </p:nvSpPr>
          <p:spPr bwMode="auto">
            <a:xfrm>
              <a:off x="8310563" y="5360988"/>
              <a:ext cx="474662" cy="238125"/>
            </a:xfrm>
            <a:custGeom>
              <a:avLst/>
              <a:gdLst>
                <a:gd name="T0" fmla="*/ 0 w 206"/>
                <a:gd name="T1" fmla="*/ 2147483646 h 103"/>
                <a:gd name="T2" fmla="*/ 2147483646 w 206"/>
                <a:gd name="T3" fmla="*/ 0 h 103"/>
                <a:gd name="T4" fmla="*/ 2147483646 w 206"/>
                <a:gd name="T5" fmla="*/ 2147483646 h 103"/>
                <a:gd name="T6" fmla="*/ 0 60000 65536"/>
                <a:gd name="T7" fmla="*/ 0 60000 65536"/>
                <a:gd name="T8" fmla="*/ 0 60000 65536"/>
              </a:gdLst>
              <a:ahLst/>
              <a:cxnLst>
                <a:cxn ang="T6">
                  <a:pos x="T0" y="T1"/>
                </a:cxn>
                <a:cxn ang="T7">
                  <a:pos x="T2" y="T3"/>
                </a:cxn>
                <a:cxn ang="T8">
                  <a:pos x="T4" y="T5"/>
                </a:cxn>
              </a:cxnLst>
              <a:rect l="0" t="0" r="r" b="b"/>
              <a:pathLst>
                <a:path w="206" h="103">
                  <a:moveTo>
                    <a:pt x="0" y="103"/>
                  </a:moveTo>
                  <a:cubicBezTo>
                    <a:pt x="0" y="46"/>
                    <a:pt x="46" y="0"/>
                    <a:pt x="103" y="0"/>
                  </a:cubicBezTo>
                  <a:cubicBezTo>
                    <a:pt x="160" y="0"/>
                    <a:pt x="206" y="46"/>
                    <a:pt x="206" y="103"/>
                  </a:cubicBezTo>
                </a:path>
              </a:pathLst>
            </a:custGeom>
            <a:grpFill/>
            <a:ln w="19050" cap="rnd">
              <a:solidFill>
                <a:schemeClr val="tx1"/>
              </a:solidFill>
              <a:prstDash val="solid"/>
              <a:miter lim="800000"/>
            </a:ln>
          </p:spPr>
          <p:txBody>
            <a:bodyPr/>
            <a:lstStyle/>
            <a:p>
              <a:endParaRPr lang="zh-CN" altLang="en-US" sz="3025">
                <a:latin typeface="微软雅黑" panose="020B0503020204020204" pitchFamily="34" charset="-122"/>
                <a:ea typeface="微软雅黑" panose="020B0503020204020204" pitchFamily="34" charset="-122"/>
              </a:endParaRPr>
            </a:p>
          </p:txBody>
        </p:sp>
        <p:sp>
          <p:nvSpPr>
            <p:cNvPr id="28" name="Freeform 721">
              <a:extLst>
                <a:ext uri="{FF2B5EF4-FFF2-40B4-BE49-F238E27FC236}">
                  <a16:creationId xmlns:a16="http://schemas.microsoft.com/office/drawing/2014/main" id="{D9620817-E628-DB38-6157-BB11C455C49E}"/>
                </a:ext>
              </a:extLst>
            </p:cNvPr>
            <p:cNvSpPr/>
            <p:nvPr/>
          </p:nvSpPr>
          <p:spPr bwMode="auto">
            <a:xfrm>
              <a:off x="8361363" y="5403850"/>
              <a:ext cx="381000" cy="201613"/>
            </a:xfrm>
            <a:custGeom>
              <a:avLst/>
              <a:gdLst>
                <a:gd name="T0" fmla="*/ 0 w 165"/>
                <a:gd name="T1" fmla="*/ 2147483646 h 88"/>
                <a:gd name="T2" fmla="*/ 2147483646 w 165"/>
                <a:gd name="T3" fmla="*/ 0 h 88"/>
                <a:gd name="T4" fmla="*/ 2147483646 w 165"/>
                <a:gd name="T5" fmla="*/ 2147483646 h 88"/>
                <a:gd name="T6" fmla="*/ 0 60000 65536"/>
                <a:gd name="T7" fmla="*/ 0 60000 65536"/>
                <a:gd name="T8" fmla="*/ 0 60000 65536"/>
              </a:gdLst>
              <a:ahLst/>
              <a:cxnLst>
                <a:cxn ang="T6">
                  <a:pos x="T0" y="T1"/>
                </a:cxn>
                <a:cxn ang="T7">
                  <a:pos x="T2" y="T3"/>
                </a:cxn>
                <a:cxn ang="T8">
                  <a:pos x="T4" y="T5"/>
                </a:cxn>
              </a:cxnLst>
              <a:rect l="0" t="0" r="r" b="b"/>
              <a:pathLst>
                <a:path w="165" h="88">
                  <a:moveTo>
                    <a:pt x="0" y="88"/>
                  </a:moveTo>
                  <a:cubicBezTo>
                    <a:pt x="0" y="43"/>
                    <a:pt x="37" y="0"/>
                    <a:pt x="82" y="0"/>
                  </a:cubicBezTo>
                  <a:cubicBezTo>
                    <a:pt x="127" y="0"/>
                    <a:pt x="165" y="42"/>
                    <a:pt x="165" y="87"/>
                  </a:cubicBezTo>
                </a:path>
              </a:pathLst>
            </a:custGeom>
            <a:grpFill/>
            <a:ln w="19050" cap="rnd">
              <a:solidFill>
                <a:schemeClr val="tx1"/>
              </a:solidFill>
              <a:prstDash val="solid"/>
              <a:miter lim="800000"/>
            </a:ln>
          </p:spPr>
          <p:txBody>
            <a:bodyPr/>
            <a:lstStyle/>
            <a:p>
              <a:endParaRPr lang="zh-CN" altLang="en-US" sz="3025">
                <a:latin typeface="微软雅黑" panose="020B0503020204020204" pitchFamily="34" charset="-122"/>
                <a:ea typeface="微软雅黑" panose="020B0503020204020204" pitchFamily="34" charset="-122"/>
              </a:endParaRPr>
            </a:p>
          </p:txBody>
        </p:sp>
        <p:sp>
          <p:nvSpPr>
            <p:cNvPr id="29" name="Freeform 722">
              <a:extLst>
                <a:ext uri="{FF2B5EF4-FFF2-40B4-BE49-F238E27FC236}">
                  <a16:creationId xmlns:a16="http://schemas.microsoft.com/office/drawing/2014/main" id="{D228C0C2-75C9-E30D-00E2-44F48519FD8E}"/>
                </a:ext>
              </a:extLst>
            </p:cNvPr>
            <p:cNvSpPr/>
            <p:nvPr/>
          </p:nvSpPr>
          <p:spPr bwMode="auto">
            <a:xfrm>
              <a:off x="8402638" y="5461000"/>
              <a:ext cx="295275" cy="147638"/>
            </a:xfrm>
            <a:custGeom>
              <a:avLst/>
              <a:gdLst>
                <a:gd name="T0" fmla="*/ 0 w 128"/>
                <a:gd name="T1" fmla="*/ 2147483646 h 64"/>
                <a:gd name="T2" fmla="*/ 2147483646 w 128"/>
                <a:gd name="T3" fmla="*/ 0 h 64"/>
                <a:gd name="T4" fmla="*/ 2147483646 w 128"/>
                <a:gd name="T5" fmla="*/ 2147483646 h 64"/>
                <a:gd name="T6" fmla="*/ 0 60000 65536"/>
                <a:gd name="T7" fmla="*/ 0 60000 65536"/>
                <a:gd name="T8" fmla="*/ 0 60000 65536"/>
              </a:gdLst>
              <a:ahLst/>
              <a:cxnLst>
                <a:cxn ang="T6">
                  <a:pos x="T0" y="T1"/>
                </a:cxn>
                <a:cxn ang="T7">
                  <a:pos x="T2" y="T3"/>
                </a:cxn>
                <a:cxn ang="T8">
                  <a:pos x="T4" y="T5"/>
                </a:cxn>
              </a:cxnLst>
              <a:rect l="0" t="0" r="r" b="b"/>
              <a:pathLst>
                <a:path w="128" h="64">
                  <a:moveTo>
                    <a:pt x="0" y="64"/>
                  </a:moveTo>
                  <a:cubicBezTo>
                    <a:pt x="0" y="29"/>
                    <a:pt x="29" y="0"/>
                    <a:pt x="64" y="0"/>
                  </a:cubicBezTo>
                  <a:cubicBezTo>
                    <a:pt x="99" y="0"/>
                    <a:pt x="128" y="29"/>
                    <a:pt x="128" y="64"/>
                  </a:cubicBezTo>
                </a:path>
              </a:pathLst>
            </a:custGeom>
            <a:grpFill/>
            <a:ln w="19050" cap="rnd">
              <a:solidFill>
                <a:schemeClr val="tx1"/>
              </a:solidFill>
              <a:prstDash val="solid"/>
              <a:miter lim="800000"/>
            </a:ln>
          </p:spPr>
          <p:txBody>
            <a:bodyPr/>
            <a:lstStyle/>
            <a:p>
              <a:endParaRPr lang="zh-CN" altLang="en-US" sz="3025">
                <a:latin typeface="微软雅黑" panose="020B0503020204020204" pitchFamily="34" charset="-122"/>
                <a:ea typeface="微软雅黑" panose="020B0503020204020204" pitchFamily="34" charset="-122"/>
              </a:endParaRPr>
            </a:p>
          </p:txBody>
        </p:sp>
      </p:grpSp>
      <p:sp>
        <p:nvSpPr>
          <p:cNvPr id="30" name="Freeform 88">
            <a:extLst>
              <a:ext uri="{FF2B5EF4-FFF2-40B4-BE49-F238E27FC236}">
                <a16:creationId xmlns:a16="http://schemas.microsoft.com/office/drawing/2014/main" id="{06BA9ABB-1DEF-4101-AD5F-B96288C4D889}"/>
              </a:ext>
            </a:extLst>
          </p:cNvPr>
          <p:cNvSpPr>
            <a:spLocks noChangeAspect="1"/>
          </p:cNvSpPr>
          <p:nvPr/>
        </p:nvSpPr>
        <p:spPr>
          <a:xfrm>
            <a:off x="8255481" y="4606045"/>
            <a:ext cx="278127" cy="278127"/>
          </a:xfrm>
          <a:custGeom>
            <a:avLst/>
            <a:gdLst/>
            <a:ahLst/>
            <a:cxnLst/>
            <a:rect l="l" t="t" r="r" b="b"/>
            <a:pathLst>
              <a:path w="229940" h="229940">
                <a:moveTo>
                  <a:pt x="157163" y="140643"/>
                </a:moveTo>
                <a:lnTo>
                  <a:pt x="140643" y="157163"/>
                </a:lnTo>
                <a:lnTo>
                  <a:pt x="203597" y="220117"/>
                </a:lnTo>
                <a:lnTo>
                  <a:pt x="220117" y="203597"/>
                </a:lnTo>
                <a:close/>
                <a:moveTo>
                  <a:pt x="71438" y="42863"/>
                </a:moveTo>
                <a:lnTo>
                  <a:pt x="78581" y="42863"/>
                </a:lnTo>
                <a:lnTo>
                  <a:pt x="78581" y="71438"/>
                </a:lnTo>
                <a:lnTo>
                  <a:pt x="107156" y="71438"/>
                </a:lnTo>
                <a:lnTo>
                  <a:pt x="107156" y="78581"/>
                </a:lnTo>
                <a:lnTo>
                  <a:pt x="78581" y="78581"/>
                </a:lnTo>
                <a:lnTo>
                  <a:pt x="78581" y="107156"/>
                </a:lnTo>
                <a:lnTo>
                  <a:pt x="71438" y="107156"/>
                </a:lnTo>
                <a:lnTo>
                  <a:pt x="71438" y="78581"/>
                </a:lnTo>
                <a:lnTo>
                  <a:pt x="42863" y="78581"/>
                </a:lnTo>
                <a:lnTo>
                  <a:pt x="42863" y="71438"/>
                </a:lnTo>
                <a:lnTo>
                  <a:pt x="71438" y="71438"/>
                </a:lnTo>
                <a:close/>
                <a:moveTo>
                  <a:pt x="75010" y="7144"/>
                </a:moveTo>
                <a:cubicBezTo>
                  <a:pt x="56257" y="7144"/>
                  <a:pt x="40258" y="13767"/>
                  <a:pt x="27013" y="27012"/>
                </a:cubicBezTo>
                <a:cubicBezTo>
                  <a:pt x="13767" y="40258"/>
                  <a:pt x="7144" y="56257"/>
                  <a:pt x="7144" y="75010"/>
                </a:cubicBezTo>
                <a:cubicBezTo>
                  <a:pt x="7144" y="93762"/>
                  <a:pt x="13767" y="109761"/>
                  <a:pt x="27013" y="123007"/>
                </a:cubicBezTo>
                <a:cubicBezTo>
                  <a:pt x="40258" y="136252"/>
                  <a:pt x="56257" y="142875"/>
                  <a:pt x="75010" y="142875"/>
                </a:cubicBezTo>
                <a:cubicBezTo>
                  <a:pt x="93762" y="142875"/>
                  <a:pt x="109761" y="136252"/>
                  <a:pt x="123007" y="123007"/>
                </a:cubicBezTo>
                <a:cubicBezTo>
                  <a:pt x="136252" y="109761"/>
                  <a:pt x="142875" y="93762"/>
                  <a:pt x="142875" y="75010"/>
                </a:cubicBezTo>
                <a:cubicBezTo>
                  <a:pt x="142875" y="56257"/>
                  <a:pt x="136252" y="40258"/>
                  <a:pt x="123007" y="27012"/>
                </a:cubicBezTo>
                <a:cubicBezTo>
                  <a:pt x="109761" y="13767"/>
                  <a:pt x="93762" y="7144"/>
                  <a:pt x="75010" y="7144"/>
                </a:cubicBezTo>
                <a:close/>
                <a:moveTo>
                  <a:pt x="75010" y="0"/>
                </a:moveTo>
                <a:cubicBezTo>
                  <a:pt x="95846" y="0"/>
                  <a:pt x="113556" y="7293"/>
                  <a:pt x="128141" y="21878"/>
                </a:cubicBezTo>
                <a:cubicBezTo>
                  <a:pt x="142726" y="36463"/>
                  <a:pt x="150019" y="54174"/>
                  <a:pt x="150019" y="75010"/>
                </a:cubicBezTo>
                <a:cubicBezTo>
                  <a:pt x="150019" y="94060"/>
                  <a:pt x="143471" y="110877"/>
                  <a:pt x="130374" y="125462"/>
                </a:cubicBezTo>
                <a:lnTo>
                  <a:pt x="146447" y="141536"/>
                </a:lnTo>
                <a:lnTo>
                  <a:pt x="157163" y="130820"/>
                </a:lnTo>
                <a:lnTo>
                  <a:pt x="229940" y="203597"/>
                </a:lnTo>
                <a:lnTo>
                  <a:pt x="203597" y="229940"/>
                </a:lnTo>
                <a:lnTo>
                  <a:pt x="130820" y="157163"/>
                </a:lnTo>
                <a:lnTo>
                  <a:pt x="141536" y="146447"/>
                </a:lnTo>
                <a:lnTo>
                  <a:pt x="125462" y="130374"/>
                </a:lnTo>
                <a:cubicBezTo>
                  <a:pt x="110877" y="143470"/>
                  <a:pt x="94060" y="150019"/>
                  <a:pt x="75010" y="150019"/>
                </a:cubicBezTo>
                <a:cubicBezTo>
                  <a:pt x="54174" y="150019"/>
                  <a:pt x="36463" y="142726"/>
                  <a:pt x="21878" y="128141"/>
                </a:cubicBezTo>
                <a:cubicBezTo>
                  <a:pt x="7293" y="113556"/>
                  <a:pt x="0" y="95845"/>
                  <a:pt x="0" y="75010"/>
                </a:cubicBezTo>
                <a:cubicBezTo>
                  <a:pt x="0" y="54174"/>
                  <a:pt x="7293" y="36463"/>
                  <a:pt x="21878" y="21878"/>
                </a:cubicBezTo>
                <a:cubicBezTo>
                  <a:pt x="36463" y="7293"/>
                  <a:pt x="54174" y="0"/>
                  <a:pt x="75010" y="0"/>
                </a:cubicBezTo>
                <a:close/>
              </a:path>
            </a:pathLst>
          </a:custGeom>
          <a:solidFill>
            <a:schemeClr val="bg1"/>
          </a:solidFill>
          <a:ln w="28575">
            <a:solidFill>
              <a:schemeClr val="tx1"/>
            </a:solidFill>
          </a:ln>
          <a:effectLst/>
        </p:spPr>
        <p:txBody>
          <a:bodyPr rot="0" spcFirstLastPara="0" vertOverflow="overflow" horzOverflow="overflow" vert="horz" wrap="square" lIns="57150" tIns="28575" rIns="57150" bIns="28575" numCol="1" spcCol="0" rtlCol="0" fromWordArt="0" anchor="t" anchorCtr="0" forceAA="0" compatLnSpc="1">
            <a:noAutofit/>
          </a:bodyPr>
          <a:lstStyle/>
          <a:p>
            <a:endParaRPr lang="en-US" sz="1890">
              <a:latin typeface="微软雅黑" panose="020B0503020204020204" pitchFamily="34" charset="-122"/>
              <a:ea typeface="微软雅黑" panose="020B0503020204020204" pitchFamily="34" charset="-122"/>
            </a:endParaRPr>
          </a:p>
        </p:txBody>
      </p:sp>
      <p:grpSp>
        <p:nvGrpSpPr>
          <p:cNvPr id="31" name="组合 30">
            <a:extLst>
              <a:ext uri="{FF2B5EF4-FFF2-40B4-BE49-F238E27FC236}">
                <a16:creationId xmlns:a16="http://schemas.microsoft.com/office/drawing/2014/main" id="{3D44A2C9-492C-503C-76AD-F8EBFDF4A72F}"/>
              </a:ext>
            </a:extLst>
          </p:cNvPr>
          <p:cNvGrpSpPr/>
          <p:nvPr/>
        </p:nvGrpSpPr>
        <p:grpSpPr>
          <a:xfrm>
            <a:off x="5054162" y="5286880"/>
            <a:ext cx="482187" cy="302970"/>
            <a:chOff x="4600950" y="4524980"/>
            <a:chExt cx="571500" cy="379444"/>
          </a:xfrm>
          <a:solidFill>
            <a:schemeClr val="bg1"/>
          </a:solidFill>
        </p:grpSpPr>
        <p:sp>
          <p:nvSpPr>
            <p:cNvPr id="32" name="Freeform 49">
              <a:extLst>
                <a:ext uri="{FF2B5EF4-FFF2-40B4-BE49-F238E27FC236}">
                  <a16:creationId xmlns:a16="http://schemas.microsoft.com/office/drawing/2014/main" id="{0EAD9D58-F4D4-21A1-8C50-9ED763486F88}"/>
                </a:ext>
              </a:extLst>
            </p:cNvPr>
            <p:cNvSpPr>
              <a:spLocks noChangeAspect="1"/>
            </p:cNvSpPr>
            <p:nvPr/>
          </p:nvSpPr>
          <p:spPr bwMode="auto">
            <a:xfrm>
              <a:off x="4664450" y="4524980"/>
              <a:ext cx="442912" cy="368402"/>
            </a:xfrm>
            <a:custGeom>
              <a:avLst/>
              <a:gdLst>
                <a:gd name="T0" fmla="*/ 2147483646 w 192"/>
                <a:gd name="T1" fmla="*/ 2147483646 h 136"/>
                <a:gd name="T2" fmla="*/ 2147483646 w 192"/>
                <a:gd name="T3" fmla="*/ 2147483646 h 136"/>
                <a:gd name="T4" fmla="*/ 0 w 192"/>
                <a:gd name="T5" fmla="*/ 2147483646 h 136"/>
                <a:gd name="T6" fmla="*/ 0 w 192"/>
                <a:gd name="T7" fmla="*/ 2147483646 h 136"/>
                <a:gd name="T8" fmla="*/ 2147483646 w 192"/>
                <a:gd name="T9" fmla="*/ 0 h 136"/>
                <a:gd name="T10" fmla="*/ 2147483646 w 192"/>
                <a:gd name="T11" fmla="*/ 0 h 136"/>
                <a:gd name="T12" fmla="*/ 2147483646 w 192"/>
                <a:gd name="T13" fmla="*/ 2147483646 h 136"/>
                <a:gd name="T14" fmla="*/ 2147483646 w 192"/>
                <a:gd name="T15" fmla="*/ 2147483646 h 136"/>
                <a:gd name="T16" fmla="*/ 2147483646 w 192"/>
                <a:gd name="T17" fmla="*/ 2147483646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 h="136">
                  <a:moveTo>
                    <a:pt x="184" y="136"/>
                  </a:moveTo>
                  <a:cubicBezTo>
                    <a:pt x="8" y="136"/>
                    <a:pt x="8" y="136"/>
                    <a:pt x="8" y="136"/>
                  </a:cubicBezTo>
                  <a:cubicBezTo>
                    <a:pt x="3" y="136"/>
                    <a:pt x="0" y="133"/>
                    <a:pt x="0" y="128"/>
                  </a:cubicBezTo>
                  <a:cubicBezTo>
                    <a:pt x="0" y="8"/>
                    <a:pt x="0" y="8"/>
                    <a:pt x="0" y="8"/>
                  </a:cubicBezTo>
                  <a:cubicBezTo>
                    <a:pt x="0" y="3"/>
                    <a:pt x="3" y="0"/>
                    <a:pt x="8" y="0"/>
                  </a:cubicBezTo>
                  <a:cubicBezTo>
                    <a:pt x="184" y="0"/>
                    <a:pt x="184" y="0"/>
                    <a:pt x="184" y="0"/>
                  </a:cubicBezTo>
                  <a:cubicBezTo>
                    <a:pt x="189" y="0"/>
                    <a:pt x="192" y="3"/>
                    <a:pt x="192" y="8"/>
                  </a:cubicBezTo>
                  <a:cubicBezTo>
                    <a:pt x="192" y="128"/>
                    <a:pt x="192" y="128"/>
                    <a:pt x="192" y="128"/>
                  </a:cubicBezTo>
                  <a:cubicBezTo>
                    <a:pt x="192" y="133"/>
                    <a:pt x="189" y="136"/>
                    <a:pt x="184" y="136"/>
                  </a:cubicBezTo>
                  <a:close/>
                </a:path>
              </a:pathLst>
            </a:custGeom>
            <a:grpFill/>
            <a:ln w="28575" cap="rnd">
              <a:solidFill>
                <a:schemeClr val="tx1"/>
              </a:solidFill>
              <a:prstDash val="solid"/>
              <a:miter lim="800000"/>
            </a:ln>
          </p:spPr>
          <p:txBody>
            <a:bodyPr/>
            <a:lstStyle/>
            <a:p>
              <a:endParaRPr lang="zh-CN" altLang="en-US" sz="3025">
                <a:latin typeface="微软雅黑" panose="020B0503020204020204" pitchFamily="34" charset="-122"/>
                <a:ea typeface="微软雅黑" panose="020B0503020204020204" pitchFamily="34" charset="-122"/>
              </a:endParaRPr>
            </a:p>
          </p:txBody>
        </p:sp>
        <p:sp>
          <p:nvSpPr>
            <p:cNvPr id="33" name="Freeform 50">
              <a:extLst>
                <a:ext uri="{FF2B5EF4-FFF2-40B4-BE49-F238E27FC236}">
                  <a16:creationId xmlns:a16="http://schemas.microsoft.com/office/drawing/2014/main" id="{C96E04D7-110D-6120-D204-1EF942A32010}"/>
                </a:ext>
              </a:extLst>
            </p:cNvPr>
            <p:cNvSpPr>
              <a:spLocks noChangeAspect="1"/>
            </p:cNvSpPr>
            <p:nvPr/>
          </p:nvSpPr>
          <p:spPr bwMode="auto">
            <a:xfrm>
              <a:off x="4600950" y="4839303"/>
              <a:ext cx="571500" cy="65121"/>
            </a:xfrm>
            <a:custGeom>
              <a:avLst/>
              <a:gdLst>
                <a:gd name="T0" fmla="*/ 2147483646 w 248"/>
                <a:gd name="T1" fmla="*/ 2147483646 h 24"/>
                <a:gd name="T2" fmla="*/ 2147483646 w 248"/>
                <a:gd name="T3" fmla="*/ 2147483646 h 24"/>
                <a:gd name="T4" fmla="*/ 0 w 248"/>
                <a:gd name="T5" fmla="*/ 2147483646 h 24"/>
                <a:gd name="T6" fmla="*/ 0 w 248"/>
                <a:gd name="T7" fmla="*/ 2147483646 h 24"/>
                <a:gd name="T8" fmla="*/ 2147483646 w 248"/>
                <a:gd name="T9" fmla="*/ 0 h 24"/>
                <a:gd name="T10" fmla="*/ 2147483646 w 248"/>
                <a:gd name="T11" fmla="*/ 0 h 24"/>
                <a:gd name="T12" fmla="*/ 2147483646 w 248"/>
                <a:gd name="T13" fmla="*/ 2147483646 h 24"/>
                <a:gd name="T14" fmla="*/ 2147483646 w 248"/>
                <a:gd name="T15" fmla="*/ 2147483646 h 24"/>
                <a:gd name="T16" fmla="*/ 2147483646 w 248"/>
                <a:gd name="T17" fmla="*/ 214748364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8" h="24">
                  <a:moveTo>
                    <a:pt x="240" y="24"/>
                  </a:moveTo>
                  <a:cubicBezTo>
                    <a:pt x="8" y="24"/>
                    <a:pt x="8" y="24"/>
                    <a:pt x="8" y="24"/>
                  </a:cubicBezTo>
                  <a:cubicBezTo>
                    <a:pt x="3" y="24"/>
                    <a:pt x="0" y="21"/>
                    <a:pt x="0" y="16"/>
                  </a:cubicBezTo>
                  <a:cubicBezTo>
                    <a:pt x="0" y="8"/>
                    <a:pt x="0" y="8"/>
                    <a:pt x="0" y="8"/>
                  </a:cubicBezTo>
                  <a:cubicBezTo>
                    <a:pt x="0" y="3"/>
                    <a:pt x="3" y="0"/>
                    <a:pt x="8" y="0"/>
                  </a:cubicBezTo>
                  <a:cubicBezTo>
                    <a:pt x="240" y="0"/>
                    <a:pt x="240" y="0"/>
                    <a:pt x="240" y="0"/>
                  </a:cubicBezTo>
                  <a:cubicBezTo>
                    <a:pt x="245" y="0"/>
                    <a:pt x="248" y="3"/>
                    <a:pt x="248" y="8"/>
                  </a:cubicBezTo>
                  <a:cubicBezTo>
                    <a:pt x="248" y="16"/>
                    <a:pt x="248" y="16"/>
                    <a:pt x="248" y="16"/>
                  </a:cubicBezTo>
                  <a:cubicBezTo>
                    <a:pt x="248" y="21"/>
                    <a:pt x="245" y="24"/>
                    <a:pt x="240" y="24"/>
                  </a:cubicBezTo>
                  <a:close/>
                </a:path>
              </a:pathLst>
            </a:custGeom>
            <a:grpFill/>
            <a:ln w="28575" cap="rnd">
              <a:solidFill>
                <a:schemeClr val="tx1"/>
              </a:solidFill>
              <a:prstDash val="solid"/>
              <a:miter lim="800000"/>
            </a:ln>
          </p:spPr>
          <p:txBody>
            <a:bodyPr/>
            <a:lstStyle/>
            <a:p>
              <a:endParaRPr lang="zh-CN" altLang="en-US" sz="3025">
                <a:latin typeface="微软雅黑" panose="020B0503020204020204" pitchFamily="34" charset="-122"/>
                <a:ea typeface="微软雅黑" panose="020B0503020204020204" pitchFamily="34" charset="-122"/>
              </a:endParaRPr>
            </a:p>
          </p:txBody>
        </p:sp>
        <p:sp>
          <p:nvSpPr>
            <p:cNvPr id="34" name="任意多边形: 形状 33">
              <a:extLst>
                <a:ext uri="{FF2B5EF4-FFF2-40B4-BE49-F238E27FC236}">
                  <a16:creationId xmlns:a16="http://schemas.microsoft.com/office/drawing/2014/main" id="{FF89FF2C-0905-7062-0D33-268F259BF587}"/>
                </a:ext>
              </a:extLst>
            </p:cNvPr>
            <p:cNvSpPr>
              <a:spLocks noChangeAspect="1"/>
            </p:cNvSpPr>
            <p:nvPr/>
          </p:nvSpPr>
          <p:spPr>
            <a:xfrm>
              <a:off x="4687337" y="4647897"/>
              <a:ext cx="405457" cy="82915"/>
            </a:xfrm>
            <a:custGeom>
              <a:avLst/>
              <a:gdLst>
                <a:gd name="connsiteX0" fmla="*/ 0 w 2160396"/>
                <a:gd name="connsiteY0" fmla="*/ 723487 h 733537"/>
                <a:gd name="connsiteX1" fmla="*/ 432079 w 2160396"/>
                <a:gd name="connsiteY1" fmla="*/ 5 h 733537"/>
                <a:gd name="connsiteX2" fmla="*/ 864158 w 2160396"/>
                <a:gd name="connsiteY2" fmla="*/ 733535 h 733537"/>
                <a:gd name="connsiteX3" fmla="*/ 1296238 w 2160396"/>
                <a:gd name="connsiteY3" fmla="*/ 10054 h 733537"/>
                <a:gd name="connsiteX4" fmla="*/ 1738365 w 2160396"/>
                <a:gd name="connsiteY4" fmla="*/ 723487 h 733537"/>
                <a:gd name="connsiteX5" fmla="*/ 2160396 w 2160396"/>
                <a:gd name="connsiteY5" fmla="*/ 30150 h 733537"/>
                <a:gd name="connsiteX6" fmla="*/ 2160396 w 2160396"/>
                <a:gd name="connsiteY6" fmla="*/ 30150 h 73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396" h="733537">
                  <a:moveTo>
                    <a:pt x="0" y="723487"/>
                  </a:moveTo>
                  <a:cubicBezTo>
                    <a:pt x="144026" y="360908"/>
                    <a:pt x="288053" y="-1670"/>
                    <a:pt x="432079" y="5"/>
                  </a:cubicBezTo>
                  <a:cubicBezTo>
                    <a:pt x="576105" y="1680"/>
                    <a:pt x="720132" y="731860"/>
                    <a:pt x="864158" y="733535"/>
                  </a:cubicBezTo>
                  <a:cubicBezTo>
                    <a:pt x="1008184" y="735210"/>
                    <a:pt x="1150537" y="11729"/>
                    <a:pt x="1296238" y="10054"/>
                  </a:cubicBezTo>
                  <a:cubicBezTo>
                    <a:pt x="1441939" y="8379"/>
                    <a:pt x="1594339" y="720138"/>
                    <a:pt x="1738365" y="723487"/>
                  </a:cubicBezTo>
                  <a:cubicBezTo>
                    <a:pt x="1882391" y="726836"/>
                    <a:pt x="2160396" y="30150"/>
                    <a:pt x="2160396" y="30150"/>
                  </a:cubicBezTo>
                  <a:lnTo>
                    <a:pt x="2160396" y="30150"/>
                  </a:lnTo>
                </a:path>
              </a:pathLst>
            </a:custGeom>
            <a:grp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latin typeface="微软雅黑" panose="020B0503020204020204" pitchFamily="34" charset="-122"/>
                <a:ea typeface="微软雅黑" panose="020B0503020204020204" pitchFamily="34" charset="-122"/>
              </a:endParaRPr>
            </a:p>
          </p:txBody>
        </p:sp>
      </p:gr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4609" y="1498390"/>
            <a:ext cx="4299474" cy="2866674"/>
          </a:xfrm>
          <a:prstGeom prst="rect">
            <a:avLst/>
          </a:prstGeom>
        </p:spPr>
      </p:pic>
    </p:spTree>
    <p:extLst>
      <p:ext uri="{BB962C8B-B14F-4D97-AF65-F5344CB8AC3E}">
        <p14:creationId xmlns:p14="http://schemas.microsoft.com/office/powerpoint/2010/main" val="1607247495"/>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箭头: 五边形 3">
            <a:extLst>
              <a:ext uri="{FF2B5EF4-FFF2-40B4-BE49-F238E27FC236}">
                <a16:creationId xmlns:a16="http://schemas.microsoft.com/office/drawing/2014/main" id="{2FC6769B-107C-7985-AD7D-AC85780E9FE7}"/>
              </a:ext>
            </a:extLst>
          </p:cNvPr>
          <p:cNvSpPr/>
          <p:nvPr/>
        </p:nvSpPr>
        <p:spPr>
          <a:xfrm>
            <a:off x="0" y="323557"/>
            <a:ext cx="2588455" cy="534572"/>
          </a:xfrm>
          <a:prstGeom prst="homePlate">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800" dirty="0">
                <a:solidFill>
                  <a:prstClr val="white"/>
                </a:solidFill>
                <a:latin typeface="Arial" panose="020B0604020202020204" pitchFamily="34" charset="0"/>
                <a:ea typeface="微软雅黑" panose="020B0503020204020204" pitchFamily="34" charset="-122"/>
                <a:cs typeface="Arial" panose="020B0604020202020204" pitchFamily="34" charset="0"/>
              </a:rPr>
              <a:t>Key Features</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 name="矩形 4">
            <a:extLst>
              <a:ext uri="{FF2B5EF4-FFF2-40B4-BE49-F238E27FC236}">
                <a16:creationId xmlns:a16="http://schemas.microsoft.com/office/drawing/2014/main" id="{DAAB5E20-D14A-9B60-0AAD-B8168323B999}"/>
              </a:ext>
            </a:extLst>
          </p:cNvPr>
          <p:cNvSpPr/>
          <p:nvPr/>
        </p:nvSpPr>
        <p:spPr>
          <a:xfrm>
            <a:off x="9171201" y="1409340"/>
            <a:ext cx="3000300" cy="1800493"/>
          </a:xfrm>
          <a:prstGeom prst="rect">
            <a:avLst/>
          </a:prstGeom>
        </p:spPr>
        <p:txBody>
          <a:bodyPr wrap="square">
            <a:spAutoFit/>
          </a:bodyPr>
          <a:lstStyle/>
          <a:p>
            <a:pPr>
              <a:lnSpc>
                <a:spcPct val="150000"/>
              </a:lnSpc>
            </a:pPr>
            <a:r>
              <a:rPr lang="en-US" altLang="zh-CN" b="1" dirty="0">
                <a:latin typeface="Arial" panose="020B0604020202020204" pitchFamily="34" charset="0"/>
                <a:ea typeface="微软雅黑" panose="020B0503020204020204" pitchFamily="34" charset="-122"/>
                <a:cs typeface="Arial" panose="020B0604020202020204" pitchFamily="34" charset="0"/>
              </a:rPr>
              <a:t>FFT</a:t>
            </a:r>
          </a:p>
          <a:p>
            <a:pPr>
              <a:lnSpc>
                <a:spcPct val="150000"/>
              </a:lnSpc>
            </a:pPr>
            <a:r>
              <a:rPr lang="en-US" altLang="zh-CN" sz="1400" kern="100" dirty="0">
                <a:solidFill>
                  <a:srgbClr val="000000"/>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Real-time display the spectrum, marking of peaks and harmonics, and showing the amplitude value.</a:t>
            </a:r>
            <a:endParaRPr lang="zh-CN" altLang="zh-CN" sz="1400" kern="100" dirty="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7" name="矩形 6">
            <a:extLst>
              <a:ext uri="{FF2B5EF4-FFF2-40B4-BE49-F238E27FC236}">
                <a16:creationId xmlns:a16="http://schemas.microsoft.com/office/drawing/2014/main" id="{2C0913E7-BDD2-2115-8E9F-360EBAD82064}"/>
              </a:ext>
            </a:extLst>
          </p:cNvPr>
          <p:cNvSpPr/>
          <p:nvPr/>
        </p:nvSpPr>
        <p:spPr>
          <a:xfrm>
            <a:off x="9171201" y="3092249"/>
            <a:ext cx="2759025" cy="1585049"/>
          </a:xfrm>
          <a:prstGeom prst="rect">
            <a:avLst/>
          </a:prstGeom>
        </p:spPr>
        <p:txBody>
          <a:bodyPr wrap="square">
            <a:spAutoFit/>
          </a:bodyPr>
          <a:lstStyle/>
          <a:p>
            <a:pPr lvl="0">
              <a:lnSpc>
                <a:spcPct val="150000"/>
              </a:lnSpc>
              <a:defRPr/>
            </a:pPr>
            <a:r>
              <a:rPr lang="en-US" altLang="zh-CN" b="1" dirty="0">
                <a:latin typeface="Arial" panose="020B0604020202020204" pitchFamily="34" charset="0"/>
                <a:ea typeface="微软雅黑" panose="020B0503020204020204" pitchFamily="34" charset="-122"/>
                <a:cs typeface="Arial" panose="020B0604020202020204" pitchFamily="34" charset="0"/>
              </a:rPr>
              <a:t>USB-AWG</a:t>
            </a:r>
          </a:p>
          <a:p>
            <a:pPr algn="just"/>
            <a:r>
              <a:rPr lang="en-US" altLang="zh-CN" sz="1400" dirty="0">
                <a:solidFill>
                  <a:srgbClr val="000000"/>
                </a:solidFill>
                <a:latin typeface="Arial" panose="020B0604020202020204" pitchFamily="34" charset="0"/>
                <a:ea typeface="微软雅黑" panose="020B0503020204020204" pitchFamily="34" charset="-122"/>
                <a:cs typeface="Arial" panose="020B0604020202020204" pitchFamily="34" charset="0"/>
              </a:rPr>
              <a:t>SAG1021I</a:t>
            </a:r>
            <a:r>
              <a:rPr lang="en-US"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rPr>
              <a:t> can output arbitrary waveforms edited by </a:t>
            </a:r>
            <a:r>
              <a:rPr lang="en-US" altLang="zh-CN" sz="1400" dirty="0" err="1">
                <a:solidFill>
                  <a:srgbClr val="302F33"/>
                </a:solidFill>
                <a:latin typeface="Arial" panose="020B0604020202020204" pitchFamily="34" charset="0"/>
                <a:ea typeface="微软雅黑" panose="020B0503020204020204" pitchFamily="34" charset="-122"/>
                <a:cs typeface="Arial" panose="020B0604020202020204" pitchFamily="34" charset="0"/>
              </a:rPr>
              <a:t>EasyWave</a:t>
            </a:r>
            <a:r>
              <a:rPr lang="en-US"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rPr>
              <a:t> software, which is suitable for teaching and R&amp;D, and saves space.</a:t>
            </a:r>
            <a:endParaRPr lang="zh-CN"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矩形 8">
            <a:extLst>
              <a:ext uri="{FF2B5EF4-FFF2-40B4-BE49-F238E27FC236}">
                <a16:creationId xmlns:a16="http://schemas.microsoft.com/office/drawing/2014/main" id="{F6C2284F-6D55-FE80-5DBF-C55F02B17E89}"/>
              </a:ext>
            </a:extLst>
          </p:cNvPr>
          <p:cNvSpPr/>
          <p:nvPr/>
        </p:nvSpPr>
        <p:spPr>
          <a:xfrm>
            <a:off x="8879868" y="4760077"/>
            <a:ext cx="2719465" cy="1369606"/>
          </a:xfrm>
          <a:prstGeom prst="rect">
            <a:avLst/>
          </a:prstGeom>
        </p:spPr>
        <p:txBody>
          <a:bodyPr wrap="square">
            <a:spAutoFit/>
          </a:bodyPr>
          <a:lstStyle/>
          <a:p>
            <a:pPr>
              <a:lnSpc>
                <a:spcPct val="150000"/>
              </a:lnSpc>
              <a:defRPr/>
            </a:pPr>
            <a:r>
              <a:rPr lang="en-US" altLang="zh-CN" b="1" dirty="0">
                <a:latin typeface="Arial" panose="020B0604020202020204" pitchFamily="34" charset="0"/>
                <a:ea typeface="微软雅黑" panose="020B0503020204020204" pitchFamily="34" charset="-122"/>
                <a:cs typeface="Arial" panose="020B0604020202020204" pitchFamily="34" charset="0"/>
              </a:rPr>
              <a:t>Math</a:t>
            </a:r>
          </a:p>
          <a:p>
            <a:pPr algn="just"/>
            <a:r>
              <a:rPr lang="en-US"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rPr>
              <a:t>Provide 4 math operation channels, support FFT, exponential, formula editor and other advanced calculations</a:t>
            </a:r>
            <a:endParaRPr lang="zh-CN"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矩形 10">
            <a:extLst>
              <a:ext uri="{FF2B5EF4-FFF2-40B4-BE49-F238E27FC236}">
                <a16:creationId xmlns:a16="http://schemas.microsoft.com/office/drawing/2014/main" id="{8CB1F350-CE11-6373-F1E0-29FD13A5A311}"/>
              </a:ext>
            </a:extLst>
          </p:cNvPr>
          <p:cNvSpPr/>
          <p:nvPr/>
        </p:nvSpPr>
        <p:spPr>
          <a:xfrm>
            <a:off x="940158" y="1561059"/>
            <a:ext cx="2995881" cy="1114216"/>
          </a:xfrm>
          <a:prstGeom prst="rect">
            <a:avLst/>
          </a:prstGeom>
        </p:spPr>
        <p:txBody>
          <a:bodyPr wrap="square">
            <a:spAutoFit/>
          </a:bodyPr>
          <a:lstStyle/>
          <a:p>
            <a:pPr>
              <a:lnSpc>
                <a:spcPct val="150000"/>
              </a:lnSpc>
            </a:pPr>
            <a:r>
              <a:rPr lang="en-US" altLang="zh-CN" b="1" dirty="0">
                <a:latin typeface="Arial" panose="020B0604020202020204" pitchFamily="34" charset="0"/>
                <a:ea typeface="微软雅黑" panose="020B0503020204020204" pitchFamily="34" charset="-122"/>
                <a:cs typeface="Arial" panose="020B0604020202020204" pitchFamily="34" charset="0"/>
              </a:rPr>
              <a:t>Automatic measurement</a:t>
            </a:r>
          </a:p>
          <a:p>
            <a:pPr>
              <a:lnSpc>
                <a:spcPct val="150000"/>
              </a:lnSpc>
            </a:pPr>
            <a:r>
              <a:rPr lang="en-US"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rPr>
              <a:t>Measurement of multiple channels at once for 66 parameters</a:t>
            </a:r>
            <a:endParaRPr lang="zh-CN" altLang="en-US" sz="1400" dirty="0">
              <a:solidFill>
                <a:srgbClr val="302F33"/>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矩形 11">
            <a:extLst>
              <a:ext uri="{FF2B5EF4-FFF2-40B4-BE49-F238E27FC236}">
                <a16:creationId xmlns:a16="http://schemas.microsoft.com/office/drawing/2014/main" id="{2F87A0D5-13CC-E84F-2FF2-6EF8F27A7627}"/>
              </a:ext>
            </a:extLst>
          </p:cNvPr>
          <p:cNvSpPr/>
          <p:nvPr/>
        </p:nvSpPr>
        <p:spPr>
          <a:xfrm>
            <a:off x="940159" y="2105694"/>
            <a:ext cx="2391104" cy="377026"/>
          </a:xfrm>
          <a:prstGeom prst="rect">
            <a:avLst/>
          </a:prstGeom>
        </p:spPr>
        <p:txBody>
          <a:bodyPr wrap="square" anchor="ctr">
            <a:spAutoFit/>
          </a:bodyPr>
          <a:lstStyle/>
          <a:p>
            <a:pPr lvl="0">
              <a:lnSpc>
                <a:spcPct val="150000"/>
              </a:lnSpc>
              <a:defRPr/>
            </a:pPr>
            <a:r>
              <a:rPr lang="zh-CN" altLang="en-US" sz="1400" dirty="0">
                <a:solidFill>
                  <a:srgbClr val="302F33"/>
                </a:solidFill>
                <a:latin typeface="Arial" panose="020B0604020202020204" pitchFamily="34" charset="0"/>
                <a:ea typeface="微软雅黑" panose="020B0503020204020204" pitchFamily="34" charset="-122"/>
                <a:cs typeface="Arial" panose="020B0604020202020204" pitchFamily="34" charset="0"/>
              </a:rPr>
              <a:t> </a:t>
            </a:r>
          </a:p>
        </p:txBody>
      </p:sp>
      <p:sp>
        <p:nvSpPr>
          <p:cNvPr id="13" name="矩形 12">
            <a:extLst>
              <a:ext uri="{FF2B5EF4-FFF2-40B4-BE49-F238E27FC236}">
                <a16:creationId xmlns:a16="http://schemas.microsoft.com/office/drawing/2014/main" id="{89022EA0-4996-E3FC-561F-C442166D537E}"/>
              </a:ext>
            </a:extLst>
          </p:cNvPr>
          <p:cNvSpPr/>
          <p:nvPr/>
        </p:nvSpPr>
        <p:spPr>
          <a:xfrm>
            <a:off x="912024" y="3092249"/>
            <a:ext cx="2573673" cy="1585049"/>
          </a:xfrm>
          <a:prstGeom prst="rect">
            <a:avLst/>
          </a:prstGeom>
        </p:spPr>
        <p:txBody>
          <a:bodyPr wrap="square">
            <a:spAutoFit/>
          </a:bodyPr>
          <a:lstStyle/>
          <a:p>
            <a:pPr>
              <a:lnSpc>
                <a:spcPct val="150000"/>
              </a:lnSpc>
            </a:pPr>
            <a:r>
              <a:rPr lang="en-US" altLang="zh-CN" b="1" dirty="0">
                <a:latin typeface="Arial" panose="020B0604020202020204" pitchFamily="34" charset="0"/>
                <a:ea typeface="微软雅黑" panose="020B0503020204020204" pitchFamily="34" charset="-122"/>
                <a:cs typeface="Arial" panose="020B0604020202020204" pitchFamily="34" charset="0"/>
              </a:rPr>
              <a:t>Mask test</a:t>
            </a:r>
          </a:p>
          <a:p>
            <a:pPr algn="just"/>
            <a:r>
              <a:rPr lang="en-US"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rPr>
              <a:t>Used for signal quality assessment, able to monitor the failure rate of waveforms over time, saving time and money</a:t>
            </a:r>
            <a:endParaRPr lang="zh-CN"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AC6D10C4-2110-ED8F-3FC3-B134DA38719D}"/>
              </a:ext>
            </a:extLst>
          </p:cNvPr>
          <p:cNvSpPr/>
          <p:nvPr/>
        </p:nvSpPr>
        <p:spPr>
          <a:xfrm>
            <a:off x="1629963" y="4703273"/>
            <a:ext cx="2874304" cy="2123658"/>
          </a:xfrm>
          <a:prstGeom prst="rect">
            <a:avLst/>
          </a:prstGeom>
        </p:spPr>
        <p:txBody>
          <a:bodyPr wrap="square">
            <a:spAutoFit/>
          </a:bodyPr>
          <a:lstStyle/>
          <a:p>
            <a:pPr>
              <a:lnSpc>
                <a:spcPct val="150000"/>
              </a:lnSpc>
            </a:pPr>
            <a:r>
              <a:rPr lang="en-US" altLang="zh-CN" b="1" dirty="0">
                <a:latin typeface="Arial" panose="020B0604020202020204" pitchFamily="34" charset="0"/>
                <a:ea typeface="微软雅黑" panose="020B0503020204020204" pitchFamily="34" charset="-122"/>
                <a:cs typeface="Arial" panose="020B0604020202020204" pitchFamily="34" charset="0"/>
              </a:rPr>
              <a:t>Logical channel</a:t>
            </a:r>
          </a:p>
          <a:p>
            <a:pPr algn="just">
              <a:lnSpc>
                <a:spcPct val="150000"/>
              </a:lnSpc>
            </a:pPr>
            <a:r>
              <a:rPr lang="en-US"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rPr>
              <a:t>16 digital channels acquisition function combine digital channels with analog channels to realize mixed signal acquisition and analysis function.</a:t>
            </a:r>
            <a:endParaRPr lang="zh-CN" altLang="en-US" sz="1400" dirty="0">
              <a:solidFill>
                <a:srgbClr val="302F33"/>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C0A2F50A-C5D5-3DD4-EED0-A6142B32C33B}"/>
              </a:ext>
            </a:extLst>
          </p:cNvPr>
          <p:cNvSpPr/>
          <p:nvPr/>
        </p:nvSpPr>
        <p:spPr>
          <a:xfrm>
            <a:off x="5330899" y="5416185"/>
            <a:ext cx="2543102" cy="1154162"/>
          </a:xfrm>
          <a:prstGeom prst="rect">
            <a:avLst/>
          </a:prstGeom>
        </p:spPr>
        <p:txBody>
          <a:bodyPr wrap="square">
            <a:spAutoFit/>
          </a:bodyPr>
          <a:lstStyle/>
          <a:p>
            <a:pPr>
              <a:lnSpc>
                <a:spcPct val="150000"/>
              </a:lnSpc>
            </a:pPr>
            <a:r>
              <a:rPr lang="en-US" altLang="zh-CN" b="1" dirty="0">
                <a:latin typeface="Arial" panose="020B0604020202020204" pitchFamily="34" charset="0"/>
                <a:ea typeface="微软雅黑" panose="020B0503020204020204" pitchFamily="34" charset="-122"/>
                <a:cs typeface="Arial" panose="020B0604020202020204" pitchFamily="34" charset="0"/>
              </a:rPr>
              <a:t>Preset</a:t>
            </a:r>
            <a:r>
              <a:rPr lang="en-US"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rPr>
              <a:t> </a:t>
            </a:r>
          </a:p>
          <a:p>
            <a:pPr>
              <a:lnSpc>
                <a:spcPct val="150000"/>
              </a:lnSpc>
            </a:pPr>
            <a:r>
              <a:rPr lang="en-US" altLang="zh-CN" sz="1400" dirty="0">
                <a:solidFill>
                  <a:srgbClr val="302F33"/>
                </a:solidFill>
                <a:latin typeface="Arial" panose="020B0604020202020204" pitchFamily="34" charset="0"/>
                <a:ea typeface="微软雅黑" panose="020B0503020204020204" pitchFamily="34" charset="-122"/>
                <a:cs typeface="Arial" panose="020B0604020202020204" pitchFamily="34" charset="0"/>
              </a:rPr>
              <a:t>Meet personal habits and improve operational efficiency</a:t>
            </a:r>
            <a:endParaRPr lang="zh-CN" altLang="en-US" sz="1400" dirty="0">
              <a:solidFill>
                <a:srgbClr val="302F33"/>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3" name="组合 2">
            <a:extLst>
              <a:ext uri="{FF2B5EF4-FFF2-40B4-BE49-F238E27FC236}">
                <a16:creationId xmlns:a16="http://schemas.microsoft.com/office/drawing/2014/main" id="{D2EDFCC4-A768-440E-D154-192E174D79DF}"/>
              </a:ext>
            </a:extLst>
          </p:cNvPr>
          <p:cNvGrpSpPr/>
          <p:nvPr/>
        </p:nvGrpSpPr>
        <p:grpSpPr>
          <a:xfrm>
            <a:off x="614795" y="3233653"/>
            <a:ext cx="338334" cy="231767"/>
            <a:chOff x="7047150" y="4605808"/>
            <a:chExt cx="658740" cy="306278"/>
          </a:xfrm>
          <a:solidFill>
            <a:schemeClr val="tx1"/>
          </a:solidFill>
        </p:grpSpPr>
        <p:sp>
          <p:nvSpPr>
            <p:cNvPr id="21" name="任意多边形: 形状 20">
              <a:extLst>
                <a:ext uri="{FF2B5EF4-FFF2-40B4-BE49-F238E27FC236}">
                  <a16:creationId xmlns:a16="http://schemas.microsoft.com/office/drawing/2014/main" id="{78441037-6BEE-B866-0D72-E7AD9B39A6D6}"/>
                </a:ext>
              </a:extLst>
            </p:cNvPr>
            <p:cNvSpPr>
              <a:spLocks noChangeAspect="1"/>
            </p:cNvSpPr>
            <p:nvPr/>
          </p:nvSpPr>
          <p:spPr>
            <a:xfrm>
              <a:off x="7047150" y="4605808"/>
              <a:ext cx="638004" cy="130470"/>
            </a:xfrm>
            <a:custGeom>
              <a:avLst/>
              <a:gdLst>
                <a:gd name="connsiteX0" fmla="*/ 0 w 2160396"/>
                <a:gd name="connsiteY0" fmla="*/ 723487 h 733537"/>
                <a:gd name="connsiteX1" fmla="*/ 432079 w 2160396"/>
                <a:gd name="connsiteY1" fmla="*/ 5 h 733537"/>
                <a:gd name="connsiteX2" fmla="*/ 864158 w 2160396"/>
                <a:gd name="connsiteY2" fmla="*/ 733535 h 733537"/>
                <a:gd name="connsiteX3" fmla="*/ 1296238 w 2160396"/>
                <a:gd name="connsiteY3" fmla="*/ 10054 h 733537"/>
                <a:gd name="connsiteX4" fmla="*/ 1738365 w 2160396"/>
                <a:gd name="connsiteY4" fmla="*/ 723487 h 733537"/>
                <a:gd name="connsiteX5" fmla="*/ 2160396 w 2160396"/>
                <a:gd name="connsiteY5" fmla="*/ 30150 h 733537"/>
                <a:gd name="connsiteX6" fmla="*/ 2160396 w 2160396"/>
                <a:gd name="connsiteY6" fmla="*/ 30150 h 73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396" h="733537">
                  <a:moveTo>
                    <a:pt x="0" y="723487"/>
                  </a:moveTo>
                  <a:cubicBezTo>
                    <a:pt x="144026" y="360908"/>
                    <a:pt x="288053" y="-1670"/>
                    <a:pt x="432079" y="5"/>
                  </a:cubicBezTo>
                  <a:cubicBezTo>
                    <a:pt x="576105" y="1680"/>
                    <a:pt x="720132" y="731860"/>
                    <a:pt x="864158" y="733535"/>
                  </a:cubicBezTo>
                  <a:cubicBezTo>
                    <a:pt x="1008184" y="735210"/>
                    <a:pt x="1150537" y="11729"/>
                    <a:pt x="1296238" y="10054"/>
                  </a:cubicBezTo>
                  <a:cubicBezTo>
                    <a:pt x="1441939" y="8379"/>
                    <a:pt x="1594339" y="720138"/>
                    <a:pt x="1738365" y="723487"/>
                  </a:cubicBezTo>
                  <a:cubicBezTo>
                    <a:pt x="1882391" y="726836"/>
                    <a:pt x="2160396" y="30150"/>
                    <a:pt x="2160396" y="30150"/>
                  </a:cubicBezTo>
                  <a:lnTo>
                    <a:pt x="2160396" y="30150"/>
                  </a:lnTo>
                </a:path>
              </a:pathLst>
            </a:custGeom>
            <a:grp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latin typeface="微软雅黑" panose="020B0503020204020204" pitchFamily="34" charset="-122"/>
                <a:ea typeface="微软雅黑" panose="020B0503020204020204" pitchFamily="34" charset="-122"/>
              </a:endParaRPr>
            </a:p>
          </p:txBody>
        </p:sp>
        <p:sp>
          <p:nvSpPr>
            <p:cNvPr id="22" name="任意多边形: 形状 21">
              <a:extLst>
                <a:ext uri="{FF2B5EF4-FFF2-40B4-BE49-F238E27FC236}">
                  <a16:creationId xmlns:a16="http://schemas.microsoft.com/office/drawing/2014/main" id="{9BE7D71C-4B5E-C2EB-6EF5-42085812AAF1}"/>
                </a:ext>
              </a:extLst>
            </p:cNvPr>
            <p:cNvSpPr>
              <a:spLocks noChangeAspect="1"/>
            </p:cNvSpPr>
            <p:nvPr/>
          </p:nvSpPr>
          <p:spPr>
            <a:xfrm rot="10800000">
              <a:off x="7067891" y="4781617"/>
              <a:ext cx="637999" cy="130469"/>
            </a:xfrm>
            <a:custGeom>
              <a:avLst/>
              <a:gdLst>
                <a:gd name="connsiteX0" fmla="*/ 0 w 2160396"/>
                <a:gd name="connsiteY0" fmla="*/ 723487 h 733537"/>
                <a:gd name="connsiteX1" fmla="*/ 432079 w 2160396"/>
                <a:gd name="connsiteY1" fmla="*/ 5 h 733537"/>
                <a:gd name="connsiteX2" fmla="*/ 864158 w 2160396"/>
                <a:gd name="connsiteY2" fmla="*/ 733535 h 733537"/>
                <a:gd name="connsiteX3" fmla="*/ 1296238 w 2160396"/>
                <a:gd name="connsiteY3" fmla="*/ 10054 h 733537"/>
                <a:gd name="connsiteX4" fmla="*/ 1738365 w 2160396"/>
                <a:gd name="connsiteY4" fmla="*/ 723487 h 733537"/>
                <a:gd name="connsiteX5" fmla="*/ 2160396 w 2160396"/>
                <a:gd name="connsiteY5" fmla="*/ 30150 h 733537"/>
                <a:gd name="connsiteX6" fmla="*/ 2160396 w 2160396"/>
                <a:gd name="connsiteY6" fmla="*/ 30150 h 73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396" h="733537">
                  <a:moveTo>
                    <a:pt x="0" y="723487"/>
                  </a:moveTo>
                  <a:cubicBezTo>
                    <a:pt x="144026" y="360908"/>
                    <a:pt x="288053" y="-1670"/>
                    <a:pt x="432079" y="5"/>
                  </a:cubicBezTo>
                  <a:cubicBezTo>
                    <a:pt x="576105" y="1680"/>
                    <a:pt x="720132" y="731860"/>
                    <a:pt x="864158" y="733535"/>
                  </a:cubicBezTo>
                  <a:cubicBezTo>
                    <a:pt x="1008184" y="735210"/>
                    <a:pt x="1150537" y="11729"/>
                    <a:pt x="1296238" y="10054"/>
                  </a:cubicBezTo>
                  <a:cubicBezTo>
                    <a:pt x="1441939" y="8379"/>
                    <a:pt x="1594339" y="720138"/>
                    <a:pt x="1738365" y="723487"/>
                  </a:cubicBezTo>
                  <a:cubicBezTo>
                    <a:pt x="1882391" y="726836"/>
                    <a:pt x="2160396" y="30150"/>
                    <a:pt x="2160396" y="30150"/>
                  </a:cubicBezTo>
                  <a:lnTo>
                    <a:pt x="2160396" y="30150"/>
                  </a:lnTo>
                </a:path>
              </a:pathLst>
            </a:custGeom>
            <a:grp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latin typeface="微软雅黑" panose="020B0503020204020204" pitchFamily="34" charset="-122"/>
                <a:ea typeface="微软雅黑" panose="020B0503020204020204" pitchFamily="34" charset="-122"/>
              </a:endParaRPr>
            </a:p>
          </p:txBody>
        </p:sp>
      </p:grpSp>
      <p:sp>
        <p:nvSpPr>
          <p:cNvPr id="24" name="Freeform 723">
            <a:extLst>
              <a:ext uri="{FF2B5EF4-FFF2-40B4-BE49-F238E27FC236}">
                <a16:creationId xmlns:a16="http://schemas.microsoft.com/office/drawing/2014/main" id="{BA233E62-BFF1-70B1-14F8-23A35EC9567A}"/>
              </a:ext>
            </a:extLst>
          </p:cNvPr>
          <p:cNvSpPr/>
          <p:nvPr/>
        </p:nvSpPr>
        <p:spPr bwMode="auto">
          <a:xfrm>
            <a:off x="8594467" y="1551720"/>
            <a:ext cx="590550" cy="255587"/>
          </a:xfrm>
          <a:custGeom>
            <a:avLst/>
            <a:gdLst>
              <a:gd name="T0" fmla="*/ 0 w 256"/>
              <a:gd name="T1" fmla="*/ 2147483646 h 111"/>
              <a:gd name="T2" fmla="*/ 2147483646 w 256"/>
              <a:gd name="T3" fmla="*/ 2147483646 h 111"/>
              <a:gd name="T4" fmla="*/ 2147483646 w 256"/>
              <a:gd name="T5" fmla="*/ 2147483646 h 111"/>
              <a:gd name="T6" fmla="*/ 2147483646 w 256"/>
              <a:gd name="T7" fmla="*/ 2147483646 h 111"/>
              <a:gd name="T8" fmla="*/ 2147483646 w 256"/>
              <a:gd name="T9" fmla="*/ 2147483646 h 111"/>
              <a:gd name="T10" fmla="*/ 2147483646 w 256"/>
              <a:gd name="T11" fmla="*/ 2147483646 h 111"/>
              <a:gd name="T12" fmla="*/ 2147483646 w 256"/>
              <a:gd name="T13" fmla="*/ 2147483646 h 111"/>
              <a:gd name="T14" fmla="*/ 2147483646 w 256"/>
              <a:gd name="T15" fmla="*/ 2147483646 h 111"/>
              <a:gd name="T16" fmla="*/ 2147483646 w 256"/>
              <a:gd name="T17" fmla="*/ 2147483646 h 111"/>
              <a:gd name="T18" fmla="*/ 2147483646 w 256"/>
              <a:gd name="T19" fmla="*/ 2147483646 h 111"/>
              <a:gd name="T20" fmla="*/ 2147483646 w 256"/>
              <a:gd name="T21" fmla="*/ 2147483646 h 111"/>
              <a:gd name="T22" fmla="*/ 2147483646 w 256"/>
              <a:gd name="T23" fmla="*/ 2147483646 h 111"/>
              <a:gd name="T24" fmla="*/ 2147483646 w 256"/>
              <a:gd name="T25" fmla="*/ 2147483646 h 111"/>
              <a:gd name="T26" fmla="*/ 2147483646 w 256"/>
              <a:gd name="T27" fmla="*/ 2147483646 h 111"/>
              <a:gd name="T28" fmla="*/ 2147483646 w 256"/>
              <a:gd name="T29" fmla="*/ 2147483646 h 111"/>
              <a:gd name="T30" fmla="*/ 2147483646 w 256"/>
              <a:gd name="T31" fmla="*/ 2147483646 h 111"/>
              <a:gd name="T32" fmla="*/ 2147483646 w 256"/>
              <a:gd name="T33" fmla="*/ 2147483646 h 111"/>
              <a:gd name="T34" fmla="*/ 2147483646 w 256"/>
              <a:gd name="T35" fmla="*/ 2147483646 h 111"/>
              <a:gd name="T36" fmla="*/ 2147483646 w 256"/>
              <a:gd name="T37" fmla="*/ 2147483646 h 111"/>
              <a:gd name="T38" fmla="*/ 2147483646 w 256"/>
              <a:gd name="T39" fmla="*/ 2147483646 h 1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6" h="111">
                <a:moveTo>
                  <a:pt x="0" y="54"/>
                </a:moveTo>
                <a:cubicBezTo>
                  <a:pt x="68" y="54"/>
                  <a:pt x="68" y="54"/>
                  <a:pt x="68" y="54"/>
                </a:cubicBezTo>
                <a:cubicBezTo>
                  <a:pt x="69" y="54"/>
                  <a:pt x="71" y="53"/>
                  <a:pt x="71" y="52"/>
                </a:cubicBezTo>
                <a:cubicBezTo>
                  <a:pt x="81" y="34"/>
                  <a:pt x="81" y="34"/>
                  <a:pt x="81" y="34"/>
                </a:cubicBezTo>
                <a:cubicBezTo>
                  <a:pt x="83" y="31"/>
                  <a:pt x="88" y="32"/>
                  <a:pt x="88" y="36"/>
                </a:cubicBezTo>
                <a:cubicBezTo>
                  <a:pt x="88" y="75"/>
                  <a:pt x="88" y="75"/>
                  <a:pt x="88" y="75"/>
                </a:cubicBezTo>
                <a:cubicBezTo>
                  <a:pt x="88" y="79"/>
                  <a:pt x="93" y="80"/>
                  <a:pt x="95" y="76"/>
                </a:cubicBezTo>
                <a:cubicBezTo>
                  <a:pt x="125" y="4"/>
                  <a:pt x="125" y="4"/>
                  <a:pt x="125" y="4"/>
                </a:cubicBezTo>
                <a:cubicBezTo>
                  <a:pt x="126" y="0"/>
                  <a:pt x="131" y="1"/>
                  <a:pt x="132" y="5"/>
                </a:cubicBezTo>
                <a:cubicBezTo>
                  <a:pt x="133" y="106"/>
                  <a:pt x="133" y="106"/>
                  <a:pt x="133" y="106"/>
                </a:cubicBezTo>
                <a:cubicBezTo>
                  <a:pt x="133" y="110"/>
                  <a:pt x="139" y="111"/>
                  <a:pt x="140" y="107"/>
                </a:cubicBezTo>
                <a:cubicBezTo>
                  <a:pt x="165" y="27"/>
                  <a:pt x="165" y="27"/>
                  <a:pt x="165" y="27"/>
                </a:cubicBezTo>
                <a:cubicBezTo>
                  <a:pt x="167" y="23"/>
                  <a:pt x="172" y="24"/>
                  <a:pt x="172" y="28"/>
                </a:cubicBezTo>
                <a:cubicBezTo>
                  <a:pt x="172" y="97"/>
                  <a:pt x="172" y="97"/>
                  <a:pt x="172" y="97"/>
                </a:cubicBezTo>
                <a:cubicBezTo>
                  <a:pt x="172" y="100"/>
                  <a:pt x="177" y="101"/>
                  <a:pt x="179" y="98"/>
                </a:cubicBezTo>
                <a:cubicBezTo>
                  <a:pt x="208" y="46"/>
                  <a:pt x="208" y="46"/>
                  <a:pt x="208" y="46"/>
                </a:cubicBezTo>
                <a:cubicBezTo>
                  <a:pt x="210" y="42"/>
                  <a:pt x="215" y="44"/>
                  <a:pt x="215" y="47"/>
                </a:cubicBezTo>
                <a:cubicBezTo>
                  <a:pt x="215" y="54"/>
                  <a:pt x="215" y="54"/>
                  <a:pt x="215" y="54"/>
                </a:cubicBezTo>
                <a:cubicBezTo>
                  <a:pt x="215" y="56"/>
                  <a:pt x="216" y="58"/>
                  <a:pt x="218" y="58"/>
                </a:cubicBezTo>
                <a:cubicBezTo>
                  <a:pt x="256" y="58"/>
                  <a:pt x="256" y="58"/>
                  <a:pt x="256" y="58"/>
                </a:cubicBezTo>
              </a:path>
            </a:pathLst>
          </a:custGeom>
          <a:solidFill>
            <a:schemeClr val="tx1"/>
          </a:solidFill>
          <a:ln w="19050" cap="rnd">
            <a:solidFill>
              <a:schemeClr val="tx1"/>
            </a:solidFill>
            <a:prstDash val="solid"/>
            <a:miter lim="800000"/>
          </a:ln>
        </p:spPr>
        <p:txBody>
          <a:bodyPr/>
          <a:lstStyle/>
          <a:p>
            <a:endParaRPr lang="zh-CN" altLang="en-US" sz="3025">
              <a:latin typeface="微软雅黑" panose="020B0503020204020204" pitchFamily="34" charset="-122"/>
              <a:ea typeface="微软雅黑" panose="020B0503020204020204" pitchFamily="34" charset="-122"/>
            </a:endParaRPr>
          </a:p>
        </p:txBody>
      </p:sp>
      <p:sp>
        <p:nvSpPr>
          <p:cNvPr id="6" name="Freeform 59">
            <a:extLst>
              <a:ext uri="{FF2B5EF4-FFF2-40B4-BE49-F238E27FC236}">
                <a16:creationId xmlns:a16="http://schemas.microsoft.com/office/drawing/2014/main" id="{A0BAF9EF-6532-3BDF-C35B-5B89E5F424E1}"/>
              </a:ext>
            </a:extLst>
          </p:cNvPr>
          <p:cNvSpPr>
            <a:spLocks noChangeAspect="1"/>
          </p:cNvSpPr>
          <p:nvPr/>
        </p:nvSpPr>
        <p:spPr>
          <a:xfrm>
            <a:off x="613588" y="1618196"/>
            <a:ext cx="382384" cy="382386"/>
          </a:xfrm>
          <a:custGeom>
            <a:avLst/>
            <a:gdLst/>
            <a:ahLst/>
            <a:cxnLst/>
            <a:rect l="l" t="t" r="r" b="b"/>
            <a:pathLst>
              <a:path w="228600" h="228601">
                <a:moveTo>
                  <a:pt x="25003" y="147340"/>
                </a:moveTo>
                <a:lnTo>
                  <a:pt x="40183" y="155824"/>
                </a:lnTo>
                <a:lnTo>
                  <a:pt x="22324" y="163860"/>
                </a:lnTo>
                <a:lnTo>
                  <a:pt x="112960" y="213420"/>
                </a:lnTo>
                <a:lnTo>
                  <a:pt x="204936" y="163860"/>
                </a:lnTo>
                <a:lnTo>
                  <a:pt x="187970" y="155824"/>
                </a:lnTo>
                <a:lnTo>
                  <a:pt x="203597" y="147340"/>
                </a:lnTo>
                <a:lnTo>
                  <a:pt x="223688" y="157163"/>
                </a:lnTo>
                <a:cubicBezTo>
                  <a:pt x="226070" y="158651"/>
                  <a:pt x="227335" y="160809"/>
                  <a:pt x="227483" y="163637"/>
                </a:cubicBezTo>
                <a:cubicBezTo>
                  <a:pt x="227632" y="166465"/>
                  <a:pt x="226367" y="168623"/>
                  <a:pt x="223688" y="170111"/>
                </a:cubicBezTo>
                <a:lnTo>
                  <a:pt x="116532" y="227708"/>
                </a:lnTo>
                <a:cubicBezTo>
                  <a:pt x="115342" y="228303"/>
                  <a:pt x="114151" y="228601"/>
                  <a:pt x="112960" y="228601"/>
                </a:cubicBezTo>
                <a:cubicBezTo>
                  <a:pt x="111770" y="228601"/>
                  <a:pt x="110728" y="228303"/>
                  <a:pt x="109835" y="227708"/>
                </a:cubicBezTo>
                <a:lnTo>
                  <a:pt x="3572" y="169665"/>
                </a:lnTo>
                <a:cubicBezTo>
                  <a:pt x="1190" y="168474"/>
                  <a:pt x="0" y="166390"/>
                  <a:pt x="0" y="163414"/>
                </a:cubicBezTo>
                <a:cubicBezTo>
                  <a:pt x="0" y="160437"/>
                  <a:pt x="1339" y="158354"/>
                  <a:pt x="4018" y="157163"/>
                </a:cubicBezTo>
                <a:close/>
                <a:moveTo>
                  <a:pt x="26342" y="95995"/>
                </a:moveTo>
                <a:lnTo>
                  <a:pt x="41523" y="104478"/>
                </a:lnTo>
                <a:lnTo>
                  <a:pt x="22324" y="113854"/>
                </a:lnTo>
                <a:lnTo>
                  <a:pt x="112960" y="163414"/>
                </a:lnTo>
                <a:lnTo>
                  <a:pt x="204936" y="113854"/>
                </a:lnTo>
                <a:lnTo>
                  <a:pt x="187077" y="104924"/>
                </a:lnTo>
                <a:lnTo>
                  <a:pt x="202257" y="96441"/>
                </a:lnTo>
                <a:lnTo>
                  <a:pt x="223688" y="107157"/>
                </a:lnTo>
                <a:cubicBezTo>
                  <a:pt x="226070" y="108645"/>
                  <a:pt x="227335" y="110803"/>
                  <a:pt x="227483" y="113631"/>
                </a:cubicBezTo>
                <a:cubicBezTo>
                  <a:pt x="227632" y="116459"/>
                  <a:pt x="226367" y="118468"/>
                  <a:pt x="223688" y="119658"/>
                </a:cubicBezTo>
                <a:lnTo>
                  <a:pt x="116532" y="177701"/>
                </a:lnTo>
                <a:cubicBezTo>
                  <a:pt x="115342" y="178297"/>
                  <a:pt x="114151" y="178594"/>
                  <a:pt x="112960" y="178594"/>
                </a:cubicBezTo>
                <a:cubicBezTo>
                  <a:pt x="111770" y="178594"/>
                  <a:pt x="110728" y="178297"/>
                  <a:pt x="109835" y="177701"/>
                </a:cubicBezTo>
                <a:lnTo>
                  <a:pt x="3572" y="119658"/>
                </a:lnTo>
                <a:cubicBezTo>
                  <a:pt x="1190" y="118468"/>
                  <a:pt x="0" y="116384"/>
                  <a:pt x="0" y="113408"/>
                </a:cubicBezTo>
                <a:cubicBezTo>
                  <a:pt x="0" y="110431"/>
                  <a:pt x="1339" y="108348"/>
                  <a:pt x="4018" y="107157"/>
                </a:cubicBezTo>
                <a:close/>
                <a:moveTo>
                  <a:pt x="115639" y="15181"/>
                </a:moveTo>
                <a:lnTo>
                  <a:pt x="23663" y="61169"/>
                </a:lnTo>
                <a:lnTo>
                  <a:pt x="114300" y="110729"/>
                </a:lnTo>
                <a:lnTo>
                  <a:pt x="206276" y="61169"/>
                </a:lnTo>
                <a:close/>
                <a:moveTo>
                  <a:pt x="112067" y="894"/>
                </a:moveTo>
                <a:cubicBezTo>
                  <a:pt x="114449" y="-297"/>
                  <a:pt x="116681" y="-297"/>
                  <a:pt x="118765" y="894"/>
                </a:cubicBezTo>
                <a:lnTo>
                  <a:pt x="224581" y="54918"/>
                </a:lnTo>
                <a:cubicBezTo>
                  <a:pt x="227260" y="56109"/>
                  <a:pt x="228600" y="58118"/>
                  <a:pt x="228600" y="60946"/>
                </a:cubicBezTo>
                <a:cubicBezTo>
                  <a:pt x="228600" y="63773"/>
                  <a:pt x="227409" y="65931"/>
                  <a:pt x="225028" y="67420"/>
                </a:cubicBezTo>
                <a:lnTo>
                  <a:pt x="117872" y="125016"/>
                </a:lnTo>
                <a:cubicBezTo>
                  <a:pt x="116681" y="125612"/>
                  <a:pt x="115490" y="125909"/>
                  <a:pt x="114300" y="125909"/>
                </a:cubicBezTo>
                <a:cubicBezTo>
                  <a:pt x="113109" y="125909"/>
                  <a:pt x="111918" y="125612"/>
                  <a:pt x="110728" y="125016"/>
                </a:cubicBezTo>
                <a:lnTo>
                  <a:pt x="4911" y="67420"/>
                </a:lnTo>
                <a:cubicBezTo>
                  <a:pt x="2232" y="65931"/>
                  <a:pt x="967" y="63773"/>
                  <a:pt x="1116" y="60946"/>
                </a:cubicBezTo>
                <a:cubicBezTo>
                  <a:pt x="1265" y="58118"/>
                  <a:pt x="2530" y="56109"/>
                  <a:pt x="4911" y="54918"/>
                </a:cubicBezTo>
                <a:close/>
              </a:path>
            </a:pathLst>
          </a:custGeom>
          <a:solidFill>
            <a:schemeClr val="tx1"/>
          </a:solidFill>
          <a:ln>
            <a:solidFill>
              <a:schemeClr val="tx1"/>
            </a:solidFill>
          </a:ln>
          <a:effectLst/>
        </p:spPr>
        <p:txBody>
          <a:bodyPr rot="0" spcFirstLastPara="0" vertOverflow="overflow" horzOverflow="overflow" vert="horz" wrap="square" lIns="57150" tIns="28575" rIns="57150" bIns="28575" numCol="1" spcCol="0" rtlCol="0" fromWordArt="0" anchor="t" anchorCtr="0" forceAA="0" compatLnSpc="1">
            <a:noAutofit/>
          </a:bodyPr>
          <a:lstStyle/>
          <a:p>
            <a:endParaRPr lang="en-US" sz="1890"/>
          </a:p>
        </p:txBody>
      </p:sp>
      <p:sp>
        <p:nvSpPr>
          <p:cNvPr id="8" name="Freeform 20">
            <a:extLst>
              <a:ext uri="{FF2B5EF4-FFF2-40B4-BE49-F238E27FC236}">
                <a16:creationId xmlns:a16="http://schemas.microsoft.com/office/drawing/2014/main" id="{497132DB-9AB1-A424-3D87-5076E1BE138A}"/>
              </a:ext>
            </a:extLst>
          </p:cNvPr>
          <p:cNvSpPr/>
          <p:nvPr/>
        </p:nvSpPr>
        <p:spPr bwMode="auto">
          <a:xfrm>
            <a:off x="1252229" y="4758168"/>
            <a:ext cx="382385" cy="341366"/>
          </a:xfrm>
          <a:custGeom>
            <a:avLst/>
            <a:gdLst>
              <a:gd name="T0" fmla="*/ 83 w 88"/>
              <a:gd name="T1" fmla="*/ 64 h 73"/>
              <a:gd name="T2" fmla="*/ 79 w 88"/>
              <a:gd name="T3" fmla="*/ 64 h 73"/>
              <a:gd name="T4" fmla="*/ 79 w 88"/>
              <a:gd name="T5" fmla="*/ 22 h 73"/>
              <a:gd name="T6" fmla="*/ 66 w 88"/>
              <a:gd name="T7" fmla="*/ 22 h 73"/>
              <a:gd name="T8" fmla="*/ 66 w 88"/>
              <a:gd name="T9" fmla="*/ 64 h 73"/>
              <a:gd name="T10" fmla="*/ 60 w 88"/>
              <a:gd name="T11" fmla="*/ 64 h 73"/>
              <a:gd name="T12" fmla="*/ 60 w 88"/>
              <a:gd name="T13" fmla="*/ 40 h 73"/>
              <a:gd name="T14" fmla="*/ 47 w 88"/>
              <a:gd name="T15" fmla="*/ 40 h 73"/>
              <a:gd name="T16" fmla="*/ 47 w 88"/>
              <a:gd name="T17" fmla="*/ 64 h 73"/>
              <a:gd name="T18" fmla="*/ 41 w 88"/>
              <a:gd name="T19" fmla="*/ 64 h 73"/>
              <a:gd name="T20" fmla="*/ 41 w 88"/>
              <a:gd name="T21" fmla="*/ 0 h 73"/>
              <a:gd name="T22" fmla="*/ 28 w 88"/>
              <a:gd name="T23" fmla="*/ 0 h 73"/>
              <a:gd name="T24" fmla="*/ 28 w 88"/>
              <a:gd name="T25" fmla="*/ 64 h 73"/>
              <a:gd name="T26" fmla="*/ 22 w 88"/>
              <a:gd name="T27" fmla="*/ 64 h 73"/>
              <a:gd name="T28" fmla="*/ 22 w 88"/>
              <a:gd name="T29" fmla="*/ 24 h 73"/>
              <a:gd name="T30" fmla="*/ 9 w 88"/>
              <a:gd name="T31" fmla="*/ 24 h 73"/>
              <a:gd name="T32" fmla="*/ 9 w 88"/>
              <a:gd name="T33" fmla="*/ 64 h 73"/>
              <a:gd name="T34" fmla="*/ 5 w 88"/>
              <a:gd name="T35" fmla="*/ 64 h 73"/>
              <a:gd name="T36" fmla="*/ 0 w 88"/>
              <a:gd name="T37" fmla="*/ 68 h 73"/>
              <a:gd name="T38" fmla="*/ 5 w 88"/>
              <a:gd name="T39" fmla="*/ 73 h 73"/>
              <a:gd name="T40" fmla="*/ 83 w 88"/>
              <a:gd name="T41" fmla="*/ 73 h 73"/>
              <a:gd name="T42" fmla="*/ 88 w 88"/>
              <a:gd name="T43" fmla="*/ 68 h 73"/>
              <a:gd name="T44" fmla="*/ 83 w 88"/>
              <a:gd name="T45" fmla="*/ 6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3">
                <a:moveTo>
                  <a:pt x="83" y="64"/>
                </a:moveTo>
                <a:cubicBezTo>
                  <a:pt x="79" y="64"/>
                  <a:pt x="79" y="64"/>
                  <a:pt x="79" y="64"/>
                </a:cubicBezTo>
                <a:cubicBezTo>
                  <a:pt x="79" y="22"/>
                  <a:pt x="79" y="22"/>
                  <a:pt x="79" y="22"/>
                </a:cubicBezTo>
                <a:cubicBezTo>
                  <a:pt x="66" y="22"/>
                  <a:pt x="66" y="22"/>
                  <a:pt x="66" y="22"/>
                </a:cubicBezTo>
                <a:cubicBezTo>
                  <a:pt x="66" y="64"/>
                  <a:pt x="66" y="64"/>
                  <a:pt x="66" y="64"/>
                </a:cubicBezTo>
                <a:cubicBezTo>
                  <a:pt x="60" y="64"/>
                  <a:pt x="60" y="64"/>
                  <a:pt x="60" y="64"/>
                </a:cubicBezTo>
                <a:cubicBezTo>
                  <a:pt x="60" y="40"/>
                  <a:pt x="60" y="40"/>
                  <a:pt x="60" y="40"/>
                </a:cubicBezTo>
                <a:cubicBezTo>
                  <a:pt x="47" y="40"/>
                  <a:pt x="47" y="40"/>
                  <a:pt x="47" y="40"/>
                </a:cubicBezTo>
                <a:cubicBezTo>
                  <a:pt x="47" y="64"/>
                  <a:pt x="47" y="64"/>
                  <a:pt x="47" y="64"/>
                </a:cubicBezTo>
                <a:cubicBezTo>
                  <a:pt x="41" y="64"/>
                  <a:pt x="41" y="64"/>
                  <a:pt x="41" y="64"/>
                </a:cubicBezTo>
                <a:cubicBezTo>
                  <a:pt x="41" y="0"/>
                  <a:pt x="41" y="0"/>
                  <a:pt x="41" y="0"/>
                </a:cubicBezTo>
                <a:cubicBezTo>
                  <a:pt x="28" y="0"/>
                  <a:pt x="28" y="0"/>
                  <a:pt x="28" y="0"/>
                </a:cubicBezTo>
                <a:cubicBezTo>
                  <a:pt x="28" y="64"/>
                  <a:pt x="28" y="64"/>
                  <a:pt x="28" y="64"/>
                </a:cubicBezTo>
                <a:cubicBezTo>
                  <a:pt x="22" y="64"/>
                  <a:pt x="22" y="64"/>
                  <a:pt x="22" y="64"/>
                </a:cubicBezTo>
                <a:cubicBezTo>
                  <a:pt x="22" y="24"/>
                  <a:pt x="22" y="24"/>
                  <a:pt x="22" y="24"/>
                </a:cubicBezTo>
                <a:cubicBezTo>
                  <a:pt x="9" y="24"/>
                  <a:pt x="9" y="24"/>
                  <a:pt x="9" y="24"/>
                </a:cubicBezTo>
                <a:cubicBezTo>
                  <a:pt x="9" y="64"/>
                  <a:pt x="9" y="64"/>
                  <a:pt x="9" y="64"/>
                </a:cubicBezTo>
                <a:cubicBezTo>
                  <a:pt x="5" y="64"/>
                  <a:pt x="5" y="64"/>
                  <a:pt x="5" y="64"/>
                </a:cubicBezTo>
                <a:cubicBezTo>
                  <a:pt x="2" y="64"/>
                  <a:pt x="0" y="66"/>
                  <a:pt x="0" y="68"/>
                </a:cubicBezTo>
                <a:cubicBezTo>
                  <a:pt x="0" y="71"/>
                  <a:pt x="2" y="73"/>
                  <a:pt x="5" y="73"/>
                </a:cubicBezTo>
                <a:cubicBezTo>
                  <a:pt x="83" y="73"/>
                  <a:pt x="83" y="73"/>
                  <a:pt x="83" y="73"/>
                </a:cubicBezTo>
                <a:cubicBezTo>
                  <a:pt x="86" y="73"/>
                  <a:pt x="88" y="71"/>
                  <a:pt x="88" y="68"/>
                </a:cubicBezTo>
                <a:cubicBezTo>
                  <a:pt x="88" y="66"/>
                  <a:pt x="86" y="64"/>
                  <a:pt x="83" y="64"/>
                </a:cubicBezTo>
                <a:close/>
              </a:path>
            </a:pathLst>
          </a:custGeom>
          <a:solidFill>
            <a:schemeClr val="tx1"/>
          </a:solidFill>
          <a:ln>
            <a:solidFill>
              <a:schemeClr val="tx1"/>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350" b="0" i="0" u="none" strike="noStrike" kern="0" cap="none" spc="0" normalizeH="0" baseline="0" noProof="0">
              <a:ln>
                <a:noFill/>
              </a:ln>
              <a:solidFill>
                <a:srgbClr val="000000"/>
              </a:solidFill>
              <a:effectLst/>
              <a:uLnTx/>
              <a:uFillTx/>
              <a:cs typeface="+mn-ea"/>
              <a:sym typeface="+mn-lt"/>
            </a:endParaRPr>
          </a:p>
        </p:txBody>
      </p:sp>
      <p:grpSp>
        <p:nvGrpSpPr>
          <p:cNvPr id="10" name="组合 2">
            <a:extLst>
              <a:ext uri="{FF2B5EF4-FFF2-40B4-BE49-F238E27FC236}">
                <a16:creationId xmlns:a16="http://schemas.microsoft.com/office/drawing/2014/main" id="{830F2B1E-2525-5945-7CAA-69A16492550B}"/>
              </a:ext>
            </a:extLst>
          </p:cNvPr>
          <p:cNvGrpSpPr/>
          <p:nvPr/>
        </p:nvGrpSpPr>
        <p:grpSpPr bwMode="auto">
          <a:xfrm>
            <a:off x="5016862" y="5410750"/>
            <a:ext cx="307439" cy="401889"/>
            <a:chOff x="10763250" y="469900"/>
            <a:chExt cx="447675" cy="609600"/>
          </a:xfrm>
          <a:noFill/>
        </p:grpSpPr>
        <p:sp>
          <p:nvSpPr>
            <p:cNvPr id="14" name="Freeform 1313">
              <a:extLst>
                <a:ext uri="{FF2B5EF4-FFF2-40B4-BE49-F238E27FC236}">
                  <a16:creationId xmlns:a16="http://schemas.microsoft.com/office/drawing/2014/main" id="{55432198-5C09-784C-1C9F-7FC615EF1491}"/>
                </a:ext>
              </a:extLst>
            </p:cNvPr>
            <p:cNvSpPr/>
            <p:nvPr/>
          </p:nvSpPr>
          <p:spPr bwMode="auto">
            <a:xfrm>
              <a:off x="10796588" y="625475"/>
              <a:ext cx="414337" cy="454025"/>
            </a:xfrm>
            <a:custGeom>
              <a:avLst/>
              <a:gdLst>
                <a:gd name="T0" fmla="*/ 2147483646 w 180"/>
                <a:gd name="T1" fmla="*/ 2147483646 h 197"/>
                <a:gd name="T2" fmla="*/ 2147483646 w 180"/>
                <a:gd name="T3" fmla="*/ 2147483646 h 197"/>
                <a:gd name="T4" fmla="*/ 2147483646 w 180"/>
                <a:gd name="T5" fmla="*/ 2147483646 h 197"/>
                <a:gd name="T6" fmla="*/ 2147483646 w 180"/>
                <a:gd name="T7" fmla="*/ 2147483646 h 197"/>
                <a:gd name="T8" fmla="*/ 2147483646 w 180"/>
                <a:gd name="T9" fmla="*/ 2147483646 h 197"/>
                <a:gd name="T10" fmla="*/ 2147483646 w 180"/>
                <a:gd name="T11" fmla="*/ 2147483646 h 197"/>
                <a:gd name="T12" fmla="*/ 2147483646 w 180"/>
                <a:gd name="T13" fmla="*/ 2147483646 h 197"/>
                <a:gd name="T14" fmla="*/ 2147483646 w 180"/>
                <a:gd name="T15" fmla="*/ 2147483646 h 197"/>
                <a:gd name="T16" fmla="*/ 2147483646 w 180"/>
                <a:gd name="T17" fmla="*/ 2147483646 h 197"/>
                <a:gd name="T18" fmla="*/ 2147483646 w 180"/>
                <a:gd name="T19" fmla="*/ 2147483646 h 197"/>
                <a:gd name="T20" fmla="*/ 2147483646 w 180"/>
                <a:gd name="T21" fmla="*/ 2147483646 h 197"/>
                <a:gd name="T22" fmla="*/ 2147483646 w 180"/>
                <a:gd name="T23" fmla="*/ 2147483646 h 197"/>
                <a:gd name="T24" fmla="*/ 2147483646 w 180"/>
                <a:gd name="T25" fmla="*/ 2147483646 h 197"/>
                <a:gd name="T26" fmla="*/ 2147483646 w 180"/>
                <a:gd name="T27" fmla="*/ 0 h 197"/>
                <a:gd name="T28" fmla="*/ 2147483646 w 180"/>
                <a:gd name="T29" fmla="*/ 0 h 197"/>
                <a:gd name="T30" fmla="*/ 2147483646 w 180"/>
                <a:gd name="T31" fmla="*/ 2147483646 h 197"/>
                <a:gd name="T32" fmla="*/ 2147483646 w 180"/>
                <a:gd name="T33" fmla="*/ 2147483646 h 197"/>
                <a:gd name="T34" fmla="*/ 2147483646 w 180"/>
                <a:gd name="T35" fmla="*/ 2147483646 h 197"/>
                <a:gd name="T36" fmla="*/ 2147483646 w 180"/>
                <a:gd name="T37" fmla="*/ 2147483646 h 197"/>
                <a:gd name="T38" fmla="*/ 2147483646 w 180"/>
                <a:gd name="T39" fmla="*/ 2147483646 h 197"/>
                <a:gd name="T40" fmla="*/ 2147483646 w 180"/>
                <a:gd name="T41" fmla="*/ 2147483646 h 197"/>
                <a:gd name="T42" fmla="*/ 2147483646 w 180"/>
                <a:gd name="T43" fmla="*/ 2147483646 h 197"/>
                <a:gd name="T44" fmla="*/ 2147483646 w 180"/>
                <a:gd name="T45" fmla="*/ 2147483646 h 197"/>
                <a:gd name="T46" fmla="*/ 2147483646 w 180"/>
                <a:gd name="T47" fmla="*/ 2147483646 h 197"/>
                <a:gd name="T48" fmla="*/ 2147483646 w 180"/>
                <a:gd name="T49" fmla="*/ 2147483646 h 197"/>
                <a:gd name="T50" fmla="*/ 2147483646 w 180"/>
                <a:gd name="T51" fmla="*/ 2147483646 h 197"/>
                <a:gd name="T52" fmla="*/ 2147483646 w 180"/>
                <a:gd name="T53" fmla="*/ 2147483646 h 197"/>
                <a:gd name="T54" fmla="*/ 2147483646 w 180"/>
                <a:gd name="T55" fmla="*/ 2147483646 h 19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0" h="197">
                  <a:moveTo>
                    <a:pt x="180" y="108"/>
                  </a:moveTo>
                  <a:cubicBezTo>
                    <a:pt x="180" y="100"/>
                    <a:pt x="173" y="94"/>
                    <a:pt x="165" y="94"/>
                  </a:cubicBezTo>
                  <a:cubicBezTo>
                    <a:pt x="163" y="94"/>
                    <a:pt x="163" y="94"/>
                    <a:pt x="163" y="94"/>
                  </a:cubicBezTo>
                  <a:cubicBezTo>
                    <a:pt x="156" y="94"/>
                    <a:pt x="149" y="99"/>
                    <a:pt x="148" y="106"/>
                  </a:cubicBezTo>
                  <a:cubicBezTo>
                    <a:pt x="148" y="93"/>
                    <a:pt x="148" y="93"/>
                    <a:pt x="148" y="93"/>
                  </a:cubicBezTo>
                  <a:cubicBezTo>
                    <a:pt x="148" y="85"/>
                    <a:pt x="142" y="78"/>
                    <a:pt x="133" y="78"/>
                  </a:cubicBezTo>
                  <a:cubicBezTo>
                    <a:pt x="132" y="78"/>
                    <a:pt x="132" y="78"/>
                    <a:pt x="132" y="78"/>
                  </a:cubicBezTo>
                  <a:cubicBezTo>
                    <a:pt x="124" y="78"/>
                    <a:pt x="118" y="83"/>
                    <a:pt x="117" y="90"/>
                  </a:cubicBezTo>
                  <a:cubicBezTo>
                    <a:pt x="117" y="77"/>
                    <a:pt x="117" y="77"/>
                    <a:pt x="117" y="77"/>
                  </a:cubicBezTo>
                  <a:cubicBezTo>
                    <a:pt x="117" y="69"/>
                    <a:pt x="110" y="62"/>
                    <a:pt x="102" y="62"/>
                  </a:cubicBezTo>
                  <a:cubicBezTo>
                    <a:pt x="100" y="62"/>
                    <a:pt x="100" y="62"/>
                    <a:pt x="100" y="62"/>
                  </a:cubicBezTo>
                  <a:cubicBezTo>
                    <a:pt x="92" y="62"/>
                    <a:pt x="86" y="67"/>
                    <a:pt x="85" y="74"/>
                  </a:cubicBezTo>
                  <a:cubicBezTo>
                    <a:pt x="85" y="15"/>
                    <a:pt x="85" y="15"/>
                    <a:pt x="85" y="15"/>
                  </a:cubicBezTo>
                  <a:cubicBezTo>
                    <a:pt x="85" y="7"/>
                    <a:pt x="78" y="0"/>
                    <a:pt x="70" y="0"/>
                  </a:cubicBezTo>
                  <a:cubicBezTo>
                    <a:pt x="68" y="0"/>
                    <a:pt x="68" y="0"/>
                    <a:pt x="68" y="0"/>
                  </a:cubicBezTo>
                  <a:cubicBezTo>
                    <a:pt x="60" y="0"/>
                    <a:pt x="53" y="7"/>
                    <a:pt x="53" y="15"/>
                  </a:cubicBezTo>
                  <a:cubicBezTo>
                    <a:pt x="53" y="144"/>
                    <a:pt x="53" y="144"/>
                    <a:pt x="53" y="144"/>
                  </a:cubicBezTo>
                  <a:cubicBezTo>
                    <a:pt x="29" y="120"/>
                    <a:pt x="29" y="120"/>
                    <a:pt x="29" y="120"/>
                  </a:cubicBezTo>
                  <a:cubicBezTo>
                    <a:pt x="23" y="114"/>
                    <a:pt x="13" y="114"/>
                    <a:pt x="7" y="120"/>
                  </a:cubicBezTo>
                  <a:cubicBezTo>
                    <a:pt x="6" y="121"/>
                    <a:pt x="6" y="121"/>
                    <a:pt x="6" y="121"/>
                  </a:cubicBezTo>
                  <a:cubicBezTo>
                    <a:pt x="0" y="127"/>
                    <a:pt x="0" y="136"/>
                    <a:pt x="6" y="142"/>
                  </a:cubicBezTo>
                  <a:cubicBezTo>
                    <a:pt x="52" y="193"/>
                    <a:pt x="52" y="193"/>
                    <a:pt x="52" y="193"/>
                  </a:cubicBezTo>
                  <a:cubicBezTo>
                    <a:pt x="55" y="195"/>
                    <a:pt x="58" y="197"/>
                    <a:pt x="62" y="197"/>
                  </a:cubicBezTo>
                  <a:cubicBezTo>
                    <a:pt x="168" y="197"/>
                    <a:pt x="168" y="197"/>
                    <a:pt x="168" y="197"/>
                  </a:cubicBezTo>
                  <a:cubicBezTo>
                    <a:pt x="175" y="197"/>
                    <a:pt x="180" y="192"/>
                    <a:pt x="180" y="185"/>
                  </a:cubicBezTo>
                  <a:cubicBezTo>
                    <a:pt x="180" y="185"/>
                    <a:pt x="180" y="185"/>
                    <a:pt x="180" y="185"/>
                  </a:cubicBezTo>
                  <a:cubicBezTo>
                    <a:pt x="180" y="185"/>
                    <a:pt x="180" y="185"/>
                    <a:pt x="180" y="185"/>
                  </a:cubicBezTo>
                  <a:lnTo>
                    <a:pt x="180" y="108"/>
                  </a:lnTo>
                  <a:close/>
                </a:path>
              </a:pathLst>
            </a:custGeom>
            <a:grpFill/>
            <a:ln w="28575" cap="rnd">
              <a:solidFill>
                <a:schemeClr val="tx1"/>
              </a:solidFill>
              <a:prstDash val="solid"/>
              <a:miter lim="800000"/>
            </a:ln>
          </p:spPr>
          <p:txBody>
            <a:bodyPr/>
            <a:lstStyle/>
            <a:p>
              <a:endParaRPr lang="zh-CN" altLang="en-US" sz="3025">
                <a:latin typeface="微软雅黑" panose="020B0503020204020204" pitchFamily="34" charset="-122"/>
                <a:ea typeface="微软雅黑" panose="020B0503020204020204" pitchFamily="34" charset="-122"/>
              </a:endParaRPr>
            </a:p>
          </p:txBody>
        </p:sp>
        <p:sp>
          <p:nvSpPr>
            <p:cNvPr id="16" name="Freeform 1314">
              <a:extLst>
                <a:ext uri="{FF2B5EF4-FFF2-40B4-BE49-F238E27FC236}">
                  <a16:creationId xmlns:a16="http://schemas.microsoft.com/office/drawing/2014/main" id="{DA1BD124-6EA5-747C-F940-5791CBE4D5B0}"/>
                </a:ext>
              </a:extLst>
            </p:cNvPr>
            <p:cNvSpPr/>
            <p:nvPr/>
          </p:nvSpPr>
          <p:spPr bwMode="auto">
            <a:xfrm>
              <a:off x="10763250" y="638175"/>
              <a:ext cx="69850" cy="0"/>
            </a:xfrm>
            <a:custGeom>
              <a:avLst/>
              <a:gdLst>
                <a:gd name="T0" fmla="*/ 2147483646 w 30"/>
                <a:gd name="T1" fmla="*/ 2147483646 w 30"/>
                <a:gd name="T2" fmla="*/ 0 w 30"/>
                <a:gd name="T3" fmla="*/ 0 w 30"/>
                <a:gd name="T4" fmla="*/ 2147483646 w 30"/>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30">
                  <a:moveTo>
                    <a:pt x="30" y="0"/>
                  </a:moveTo>
                  <a:cubicBezTo>
                    <a:pt x="30" y="0"/>
                    <a:pt x="30" y="0"/>
                    <a:pt x="30" y="0"/>
                  </a:cubicBezTo>
                  <a:cubicBezTo>
                    <a:pt x="25" y="0"/>
                    <a:pt x="5" y="0"/>
                    <a:pt x="0" y="0"/>
                  </a:cubicBezTo>
                  <a:cubicBezTo>
                    <a:pt x="0" y="0"/>
                    <a:pt x="0" y="0"/>
                    <a:pt x="0" y="0"/>
                  </a:cubicBezTo>
                  <a:lnTo>
                    <a:pt x="30" y="0"/>
                  </a:lnTo>
                  <a:close/>
                </a:path>
              </a:pathLst>
            </a:custGeom>
            <a:grpFill/>
            <a:ln w="28575" cap="rnd">
              <a:solidFill>
                <a:schemeClr val="tx1"/>
              </a:solidFill>
              <a:prstDash val="solid"/>
              <a:miter lim="800000"/>
            </a:ln>
          </p:spPr>
          <p:txBody>
            <a:bodyPr/>
            <a:lstStyle/>
            <a:p>
              <a:endParaRPr lang="zh-CN" altLang="en-US" sz="3025">
                <a:latin typeface="微软雅黑" panose="020B0503020204020204" pitchFamily="34" charset="-122"/>
                <a:ea typeface="微软雅黑" panose="020B0503020204020204" pitchFamily="34" charset="-122"/>
              </a:endParaRPr>
            </a:p>
          </p:txBody>
        </p:sp>
        <p:sp>
          <p:nvSpPr>
            <p:cNvPr id="18" name="Freeform 1315">
              <a:extLst>
                <a:ext uri="{FF2B5EF4-FFF2-40B4-BE49-F238E27FC236}">
                  <a16:creationId xmlns:a16="http://schemas.microsoft.com/office/drawing/2014/main" id="{CC673B05-9F59-885A-A58B-8ABB6EAE5305}"/>
                </a:ext>
              </a:extLst>
            </p:cNvPr>
            <p:cNvSpPr/>
            <p:nvPr/>
          </p:nvSpPr>
          <p:spPr bwMode="auto">
            <a:xfrm>
              <a:off x="10958513" y="469900"/>
              <a:ext cx="0" cy="66675"/>
            </a:xfrm>
            <a:custGeom>
              <a:avLst/>
              <a:gdLst>
                <a:gd name="T0" fmla="*/ 0 h 29"/>
                <a:gd name="T1" fmla="*/ 0 h 29"/>
                <a:gd name="T2" fmla="*/ 2147483646 h 29"/>
                <a:gd name="T3" fmla="*/ 2147483646 h 29"/>
                <a:gd name="T4" fmla="*/ 0 h 29"/>
                <a:gd name="T5" fmla="*/ 0 60000 65536"/>
                <a:gd name="T6" fmla="*/ 0 60000 65536"/>
                <a:gd name="T7" fmla="*/ 0 60000 65536"/>
                <a:gd name="T8" fmla="*/ 0 60000 65536"/>
                <a:gd name="T9" fmla="*/ 0 60000 65536"/>
              </a:gdLst>
              <a:ahLst/>
              <a:cxnLst>
                <a:cxn ang="T5">
                  <a:pos x="0" y="T0"/>
                </a:cxn>
                <a:cxn ang="T6">
                  <a:pos x="0" y="T1"/>
                </a:cxn>
                <a:cxn ang="T7">
                  <a:pos x="0" y="T2"/>
                </a:cxn>
                <a:cxn ang="T8">
                  <a:pos x="0" y="T3"/>
                </a:cxn>
                <a:cxn ang="T9">
                  <a:pos x="0" y="T4"/>
                </a:cxn>
              </a:cxnLst>
              <a:rect l="0" t="0" r="r" b="b"/>
              <a:pathLst>
                <a:path h="29">
                  <a:moveTo>
                    <a:pt x="0" y="0"/>
                  </a:moveTo>
                  <a:cubicBezTo>
                    <a:pt x="0" y="0"/>
                    <a:pt x="0" y="0"/>
                    <a:pt x="0" y="0"/>
                  </a:cubicBezTo>
                  <a:cubicBezTo>
                    <a:pt x="0" y="5"/>
                    <a:pt x="0" y="24"/>
                    <a:pt x="0" y="29"/>
                  </a:cubicBezTo>
                  <a:cubicBezTo>
                    <a:pt x="0" y="29"/>
                    <a:pt x="0" y="29"/>
                    <a:pt x="0" y="29"/>
                  </a:cubicBezTo>
                  <a:lnTo>
                    <a:pt x="0" y="0"/>
                  </a:lnTo>
                  <a:close/>
                </a:path>
              </a:pathLst>
            </a:custGeom>
            <a:grpFill/>
            <a:ln w="28575" cap="rnd">
              <a:solidFill>
                <a:schemeClr val="tx1"/>
              </a:solidFill>
              <a:prstDash val="solid"/>
              <a:miter lim="800000"/>
            </a:ln>
          </p:spPr>
          <p:txBody>
            <a:bodyPr/>
            <a:lstStyle/>
            <a:p>
              <a:endParaRPr lang="zh-CN" altLang="en-US" sz="3025">
                <a:latin typeface="微软雅黑" panose="020B0503020204020204" pitchFamily="34" charset="-122"/>
                <a:ea typeface="微软雅黑" panose="020B0503020204020204" pitchFamily="34" charset="-122"/>
              </a:endParaRPr>
            </a:p>
          </p:txBody>
        </p:sp>
        <p:sp>
          <p:nvSpPr>
            <p:cNvPr id="35" name="Freeform 1316">
              <a:extLst>
                <a:ext uri="{FF2B5EF4-FFF2-40B4-BE49-F238E27FC236}">
                  <a16:creationId xmlns:a16="http://schemas.microsoft.com/office/drawing/2014/main" id="{21B91FCD-54FD-1DA0-FC27-A6D09C2AA65F}"/>
                </a:ext>
              </a:extLst>
            </p:cNvPr>
            <p:cNvSpPr/>
            <p:nvPr/>
          </p:nvSpPr>
          <p:spPr bwMode="auto">
            <a:xfrm>
              <a:off x="10833100" y="523875"/>
              <a:ext cx="49213" cy="47625"/>
            </a:xfrm>
            <a:custGeom>
              <a:avLst/>
              <a:gdLst>
                <a:gd name="T0" fmla="*/ 2147483646 w 21"/>
                <a:gd name="T1" fmla="*/ 2147483646 h 21"/>
                <a:gd name="T2" fmla="*/ 2147483646 w 21"/>
                <a:gd name="T3" fmla="*/ 2147483646 h 21"/>
                <a:gd name="T4" fmla="*/ 0 w 21"/>
                <a:gd name="T5" fmla="*/ 0 h 21"/>
                <a:gd name="T6" fmla="*/ 0 w 21"/>
                <a:gd name="T7" fmla="*/ 0 h 21"/>
                <a:gd name="T8" fmla="*/ 2147483646 w 21"/>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21">
                  <a:moveTo>
                    <a:pt x="21" y="21"/>
                  </a:moveTo>
                  <a:cubicBezTo>
                    <a:pt x="21" y="21"/>
                    <a:pt x="21" y="21"/>
                    <a:pt x="21" y="21"/>
                  </a:cubicBezTo>
                  <a:cubicBezTo>
                    <a:pt x="17" y="17"/>
                    <a:pt x="3" y="3"/>
                    <a:pt x="0" y="0"/>
                  </a:cubicBezTo>
                  <a:cubicBezTo>
                    <a:pt x="0" y="0"/>
                    <a:pt x="0" y="0"/>
                    <a:pt x="0" y="0"/>
                  </a:cubicBezTo>
                  <a:lnTo>
                    <a:pt x="21" y="21"/>
                  </a:lnTo>
                  <a:close/>
                </a:path>
              </a:pathLst>
            </a:custGeom>
            <a:grpFill/>
            <a:ln w="28575" cap="rnd">
              <a:solidFill>
                <a:schemeClr val="tx1"/>
              </a:solidFill>
              <a:prstDash val="solid"/>
              <a:miter lim="800000"/>
            </a:ln>
          </p:spPr>
          <p:txBody>
            <a:bodyPr/>
            <a:lstStyle/>
            <a:p>
              <a:endParaRPr lang="zh-CN" altLang="en-US" sz="3025">
                <a:latin typeface="微软雅黑" panose="020B0503020204020204" pitchFamily="34" charset="-122"/>
                <a:ea typeface="微软雅黑" panose="020B0503020204020204" pitchFamily="34" charset="-122"/>
              </a:endParaRPr>
            </a:p>
          </p:txBody>
        </p:sp>
        <p:sp>
          <p:nvSpPr>
            <p:cNvPr id="36" name="Freeform 1317">
              <a:extLst>
                <a:ext uri="{FF2B5EF4-FFF2-40B4-BE49-F238E27FC236}">
                  <a16:creationId xmlns:a16="http://schemas.microsoft.com/office/drawing/2014/main" id="{5F87A7B4-B60E-821F-457F-1E117C54E955}"/>
                </a:ext>
              </a:extLst>
            </p:cNvPr>
            <p:cNvSpPr/>
            <p:nvPr/>
          </p:nvSpPr>
          <p:spPr bwMode="auto">
            <a:xfrm>
              <a:off x="11077575" y="638175"/>
              <a:ext cx="69850" cy="0"/>
            </a:xfrm>
            <a:custGeom>
              <a:avLst/>
              <a:gdLst>
                <a:gd name="T0" fmla="*/ 2147483646 w 30"/>
                <a:gd name="T1" fmla="*/ 2147483646 w 30"/>
                <a:gd name="T2" fmla="*/ 0 w 30"/>
                <a:gd name="T3" fmla="*/ 0 w 30"/>
                <a:gd name="T4" fmla="*/ 2147483646 w 30"/>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30">
                  <a:moveTo>
                    <a:pt x="30" y="0"/>
                  </a:moveTo>
                  <a:cubicBezTo>
                    <a:pt x="30" y="0"/>
                    <a:pt x="30" y="0"/>
                    <a:pt x="30" y="0"/>
                  </a:cubicBezTo>
                  <a:cubicBezTo>
                    <a:pt x="25" y="0"/>
                    <a:pt x="5" y="0"/>
                    <a:pt x="0" y="0"/>
                  </a:cubicBezTo>
                  <a:cubicBezTo>
                    <a:pt x="0" y="0"/>
                    <a:pt x="0" y="0"/>
                    <a:pt x="0" y="0"/>
                  </a:cubicBezTo>
                  <a:lnTo>
                    <a:pt x="30" y="0"/>
                  </a:lnTo>
                  <a:close/>
                </a:path>
              </a:pathLst>
            </a:custGeom>
            <a:grpFill/>
            <a:ln w="28575" cap="rnd">
              <a:solidFill>
                <a:schemeClr val="tx1"/>
              </a:solidFill>
              <a:prstDash val="solid"/>
              <a:miter lim="800000"/>
            </a:ln>
          </p:spPr>
          <p:txBody>
            <a:bodyPr/>
            <a:lstStyle/>
            <a:p>
              <a:endParaRPr lang="zh-CN" altLang="en-US" sz="3025">
                <a:latin typeface="微软雅黑" panose="020B0503020204020204" pitchFamily="34" charset="-122"/>
                <a:ea typeface="微软雅黑" panose="020B0503020204020204" pitchFamily="34" charset="-122"/>
              </a:endParaRPr>
            </a:p>
          </p:txBody>
        </p:sp>
        <p:sp>
          <p:nvSpPr>
            <p:cNvPr id="37" name="Freeform 1318">
              <a:extLst>
                <a:ext uri="{FF2B5EF4-FFF2-40B4-BE49-F238E27FC236}">
                  <a16:creationId xmlns:a16="http://schemas.microsoft.com/office/drawing/2014/main" id="{8CC69E58-D6C8-B927-0A9D-072F39846BD9}"/>
                </a:ext>
              </a:extLst>
            </p:cNvPr>
            <p:cNvSpPr/>
            <p:nvPr/>
          </p:nvSpPr>
          <p:spPr bwMode="auto">
            <a:xfrm>
              <a:off x="11031538" y="523875"/>
              <a:ext cx="46037" cy="47625"/>
            </a:xfrm>
            <a:custGeom>
              <a:avLst/>
              <a:gdLst>
                <a:gd name="T0" fmla="*/ 2147483646 w 20"/>
                <a:gd name="T1" fmla="*/ 0 h 21"/>
                <a:gd name="T2" fmla="*/ 2147483646 w 20"/>
                <a:gd name="T3" fmla="*/ 0 h 21"/>
                <a:gd name="T4" fmla="*/ 0 w 20"/>
                <a:gd name="T5" fmla="*/ 2147483646 h 21"/>
                <a:gd name="T6" fmla="*/ 0 w 20"/>
                <a:gd name="T7" fmla="*/ 2147483646 h 21"/>
                <a:gd name="T8" fmla="*/ 2147483646 w 20"/>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1">
                  <a:moveTo>
                    <a:pt x="20" y="0"/>
                  </a:moveTo>
                  <a:cubicBezTo>
                    <a:pt x="20" y="0"/>
                    <a:pt x="20" y="0"/>
                    <a:pt x="20" y="0"/>
                  </a:cubicBezTo>
                  <a:cubicBezTo>
                    <a:pt x="17" y="4"/>
                    <a:pt x="3" y="18"/>
                    <a:pt x="0" y="21"/>
                  </a:cubicBezTo>
                  <a:cubicBezTo>
                    <a:pt x="0" y="21"/>
                    <a:pt x="0" y="21"/>
                    <a:pt x="0" y="21"/>
                  </a:cubicBezTo>
                  <a:lnTo>
                    <a:pt x="20" y="0"/>
                  </a:lnTo>
                  <a:close/>
                </a:path>
              </a:pathLst>
            </a:custGeom>
            <a:grpFill/>
            <a:ln w="28575" cap="rnd">
              <a:solidFill>
                <a:schemeClr val="tx1"/>
              </a:solidFill>
              <a:prstDash val="solid"/>
              <a:miter lim="800000"/>
            </a:ln>
          </p:spPr>
          <p:txBody>
            <a:bodyPr/>
            <a:lstStyle/>
            <a:p>
              <a:endParaRPr lang="zh-CN" altLang="en-US" sz="3025">
                <a:latin typeface="微软雅黑" panose="020B0503020204020204" pitchFamily="34" charset="-122"/>
                <a:ea typeface="微软雅黑" panose="020B0503020204020204" pitchFamily="34" charset="-122"/>
              </a:endParaRPr>
            </a:p>
          </p:txBody>
        </p:sp>
      </p:grpSp>
      <p:grpSp>
        <p:nvGrpSpPr>
          <p:cNvPr id="38" name="Group 1311">
            <a:extLst>
              <a:ext uri="{FF2B5EF4-FFF2-40B4-BE49-F238E27FC236}">
                <a16:creationId xmlns:a16="http://schemas.microsoft.com/office/drawing/2014/main" id="{A56108AB-D871-88A4-5332-4F8D7CEA0B55}"/>
              </a:ext>
            </a:extLst>
          </p:cNvPr>
          <p:cNvGrpSpPr/>
          <p:nvPr/>
        </p:nvGrpSpPr>
        <p:grpSpPr>
          <a:xfrm>
            <a:off x="8529606" y="4836027"/>
            <a:ext cx="354542" cy="353871"/>
            <a:chOff x="3776663" y="4648200"/>
            <a:chExt cx="382588" cy="382588"/>
          </a:xfrm>
          <a:solidFill>
            <a:schemeClr val="tx1"/>
          </a:solidFill>
        </p:grpSpPr>
        <p:sp>
          <p:nvSpPr>
            <p:cNvPr id="39" name="Freeform 195">
              <a:extLst>
                <a:ext uri="{FF2B5EF4-FFF2-40B4-BE49-F238E27FC236}">
                  <a16:creationId xmlns:a16="http://schemas.microsoft.com/office/drawing/2014/main" id="{B4A2113D-1F10-5B63-FB9D-2525B13E4C7F}"/>
                </a:ext>
              </a:extLst>
            </p:cNvPr>
            <p:cNvSpPr>
              <a:spLocks noEditPoints="1"/>
            </p:cNvSpPr>
            <p:nvPr/>
          </p:nvSpPr>
          <p:spPr bwMode="auto">
            <a:xfrm>
              <a:off x="3776663" y="4648200"/>
              <a:ext cx="382588" cy="382588"/>
            </a:xfrm>
            <a:custGeom>
              <a:avLst/>
              <a:gdLst>
                <a:gd name="T0" fmla="*/ 447 w 498"/>
                <a:gd name="T1" fmla="*/ 0 h 498"/>
                <a:gd name="T2" fmla="*/ 51 w 498"/>
                <a:gd name="T3" fmla="*/ 0 h 498"/>
                <a:gd name="T4" fmla="*/ 0 w 498"/>
                <a:gd name="T5" fmla="*/ 51 h 498"/>
                <a:gd name="T6" fmla="*/ 0 w 498"/>
                <a:gd name="T7" fmla="*/ 447 h 498"/>
                <a:gd name="T8" fmla="*/ 51 w 498"/>
                <a:gd name="T9" fmla="*/ 498 h 498"/>
                <a:gd name="T10" fmla="*/ 447 w 498"/>
                <a:gd name="T11" fmla="*/ 498 h 498"/>
                <a:gd name="T12" fmla="*/ 498 w 498"/>
                <a:gd name="T13" fmla="*/ 447 h 498"/>
                <a:gd name="T14" fmla="*/ 498 w 498"/>
                <a:gd name="T15" fmla="*/ 51 h 498"/>
                <a:gd name="T16" fmla="*/ 447 w 498"/>
                <a:gd name="T17" fmla="*/ 0 h 498"/>
                <a:gd name="T18" fmla="*/ 472 w 498"/>
                <a:gd name="T19" fmla="*/ 453 h 498"/>
                <a:gd name="T20" fmla="*/ 452 w 498"/>
                <a:gd name="T21" fmla="*/ 472 h 498"/>
                <a:gd name="T22" fmla="*/ 45 w 498"/>
                <a:gd name="T23" fmla="*/ 472 h 498"/>
                <a:gd name="T24" fmla="*/ 25 w 498"/>
                <a:gd name="T25" fmla="*/ 453 h 498"/>
                <a:gd name="T26" fmla="*/ 25 w 498"/>
                <a:gd name="T27" fmla="*/ 45 h 498"/>
                <a:gd name="T28" fmla="*/ 45 w 498"/>
                <a:gd name="T29" fmla="*/ 26 h 498"/>
                <a:gd name="T30" fmla="*/ 452 w 498"/>
                <a:gd name="T31" fmla="*/ 26 h 498"/>
                <a:gd name="T32" fmla="*/ 472 w 498"/>
                <a:gd name="T33" fmla="*/ 45 h 498"/>
                <a:gd name="T34" fmla="*/ 472 w 498"/>
                <a:gd name="T35" fmla="*/ 45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8" h="498">
                  <a:moveTo>
                    <a:pt x="447" y="0"/>
                  </a:moveTo>
                  <a:cubicBezTo>
                    <a:pt x="51" y="0"/>
                    <a:pt x="51" y="0"/>
                    <a:pt x="51" y="0"/>
                  </a:cubicBezTo>
                  <a:cubicBezTo>
                    <a:pt x="23" y="0"/>
                    <a:pt x="0" y="23"/>
                    <a:pt x="0" y="51"/>
                  </a:cubicBezTo>
                  <a:cubicBezTo>
                    <a:pt x="0" y="447"/>
                    <a:pt x="0" y="447"/>
                    <a:pt x="0" y="447"/>
                  </a:cubicBezTo>
                  <a:cubicBezTo>
                    <a:pt x="0" y="475"/>
                    <a:pt x="23" y="498"/>
                    <a:pt x="51" y="498"/>
                  </a:cubicBezTo>
                  <a:cubicBezTo>
                    <a:pt x="447" y="498"/>
                    <a:pt x="447" y="498"/>
                    <a:pt x="447" y="498"/>
                  </a:cubicBezTo>
                  <a:cubicBezTo>
                    <a:pt x="475" y="498"/>
                    <a:pt x="498" y="475"/>
                    <a:pt x="498" y="447"/>
                  </a:cubicBezTo>
                  <a:cubicBezTo>
                    <a:pt x="498" y="51"/>
                    <a:pt x="498" y="51"/>
                    <a:pt x="498" y="51"/>
                  </a:cubicBezTo>
                  <a:cubicBezTo>
                    <a:pt x="498" y="23"/>
                    <a:pt x="475" y="0"/>
                    <a:pt x="447" y="0"/>
                  </a:cubicBezTo>
                  <a:close/>
                  <a:moveTo>
                    <a:pt x="472" y="453"/>
                  </a:moveTo>
                  <a:cubicBezTo>
                    <a:pt x="472" y="464"/>
                    <a:pt x="463" y="472"/>
                    <a:pt x="452" y="472"/>
                  </a:cubicBezTo>
                  <a:cubicBezTo>
                    <a:pt x="45" y="472"/>
                    <a:pt x="45" y="472"/>
                    <a:pt x="45" y="472"/>
                  </a:cubicBezTo>
                  <a:cubicBezTo>
                    <a:pt x="34" y="472"/>
                    <a:pt x="25" y="464"/>
                    <a:pt x="25" y="453"/>
                  </a:cubicBezTo>
                  <a:cubicBezTo>
                    <a:pt x="25" y="45"/>
                    <a:pt x="25" y="45"/>
                    <a:pt x="25" y="45"/>
                  </a:cubicBezTo>
                  <a:cubicBezTo>
                    <a:pt x="25" y="35"/>
                    <a:pt x="34" y="26"/>
                    <a:pt x="45" y="26"/>
                  </a:cubicBezTo>
                  <a:cubicBezTo>
                    <a:pt x="452" y="26"/>
                    <a:pt x="452" y="26"/>
                    <a:pt x="452" y="26"/>
                  </a:cubicBezTo>
                  <a:cubicBezTo>
                    <a:pt x="463" y="26"/>
                    <a:pt x="472" y="35"/>
                    <a:pt x="472" y="45"/>
                  </a:cubicBezTo>
                  <a:lnTo>
                    <a:pt x="472" y="453"/>
                  </a:lnTo>
                  <a:close/>
                </a:path>
              </a:pathLst>
            </a:custGeom>
            <a:grpFill/>
            <a:ln>
              <a:solidFill>
                <a:schemeClr val="tx1"/>
              </a:solidFill>
            </a:ln>
          </p:spPr>
          <p:txBody>
            <a:bodyPr vert="horz" wrap="square" lIns="91440" tIns="45720" rIns="91440" bIns="45720" numCol="1" anchor="t" anchorCtr="0" compatLnSpc="1"/>
            <a:lstStyle/>
            <a:p>
              <a:endParaRPr lang="en-AU" sz="3025"/>
            </a:p>
          </p:txBody>
        </p:sp>
        <p:sp>
          <p:nvSpPr>
            <p:cNvPr id="40" name="Freeform 196">
              <a:extLst>
                <a:ext uri="{FF2B5EF4-FFF2-40B4-BE49-F238E27FC236}">
                  <a16:creationId xmlns:a16="http://schemas.microsoft.com/office/drawing/2014/main" id="{5B1FBE77-713C-D0BB-488C-2D84B1372313}"/>
                </a:ext>
              </a:extLst>
            </p:cNvPr>
            <p:cNvSpPr>
              <a:spLocks noEditPoints="1"/>
            </p:cNvSpPr>
            <p:nvPr/>
          </p:nvSpPr>
          <p:spPr bwMode="auto">
            <a:xfrm>
              <a:off x="3811588" y="4849813"/>
              <a:ext cx="146050" cy="147638"/>
            </a:xfrm>
            <a:custGeom>
              <a:avLst/>
              <a:gdLst>
                <a:gd name="T0" fmla="*/ 176 w 191"/>
                <a:gd name="T1" fmla="*/ 0 h 192"/>
                <a:gd name="T2" fmla="*/ 14 w 191"/>
                <a:gd name="T3" fmla="*/ 0 h 192"/>
                <a:gd name="T4" fmla="*/ 0 w 191"/>
                <a:gd name="T5" fmla="*/ 15 h 192"/>
                <a:gd name="T6" fmla="*/ 0 w 191"/>
                <a:gd name="T7" fmla="*/ 177 h 192"/>
                <a:gd name="T8" fmla="*/ 14 w 191"/>
                <a:gd name="T9" fmla="*/ 192 h 192"/>
                <a:gd name="T10" fmla="*/ 176 w 191"/>
                <a:gd name="T11" fmla="*/ 192 h 192"/>
                <a:gd name="T12" fmla="*/ 191 w 191"/>
                <a:gd name="T13" fmla="*/ 177 h 192"/>
                <a:gd name="T14" fmla="*/ 191 w 191"/>
                <a:gd name="T15" fmla="*/ 15 h 192"/>
                <a:gd name="T16" fmla="*/ 176 w 191"/>
                <a:gd name="T17" fmla="*/ 0 h 192"/>
                <a:gd name="T18" fmla="*/ 93 w 191"/>
                <a:gd name="T19" fmla="*/ 32 h 192"/>
                <a:gd name="T20" fmla="*/ 111 w 191"/>
                <a:gd name="T21" fmla="*/ 50 h 192"/>
                <a:gd name="T22" fmla="*/ 93 w 191"/>
                <a:gd name="T23" fmla="*/ 69 h 192"/>
                <a:gd name="T24" fmla="*/ 75 w 191"/>
                <a:gd name="T25" fmla="*/ 50 h 192"/>
                <a:gd name="T26" fmla="*/ 93 w 191"/>
                <a:gd name="T27" fmla="*/ 32 h 192"/>
                <a:gd name="T28" fmla="*/ 93 w 191"/>
                <a:gd name="T29" fmla="*/ 157 h 192"/>
                <a:gd name="T30" fmla="*/ 75 w 191"/>
                <a:gd name="T31" fmla="*/ 138 h 192"/>
                <a:gd name="T32" fmla="*/ 93 w 191"/>
                <a:gd name="T33" fmla="*/ 120 h 192"/>
                <a:gd name="T34" fmla="*/ 111 w 191"/>
                <a:gd name="T35" fmla="*/ 138 h 192"/>
                <a:gd name="T36" fmla="*/ 93 w 191"/>
                <a:gd name="T37" fmla="*/ 157 h 192"/>
                <a:gd name="T38" fmla="*/ 158 w 191"/>
                <a:gd name="T39" fmla="*/ 104 h 192"/>
                <a:gd name="T40" fmla="*/ 151 w 191"/>
                <a:gd name="T41" fmla="*/ 112 h 192"/>
                <a:gd name="T42" fmla="*/ 151 w 191"/>
                <a:gd name="T43" fmla="*/ 112 h 192"/>
                <a:gd name="T44" fmla="*/ 146 w 191"/>
                <a:gd name="T45" fmla="*/ 112 h 192"/>
                <a:gd name="T46" fmla="*/ 42 w 191"/>
                <a:gd name="T47" fmla="*/ 112 h 192"/>
                <a:gd name="T48" fmla="*/ 36 w 191"/>
                <a:gd name="T49" fmla="*/ 112 h 192"/>
                <a:gd name="T50" fmla="*/ 29 w 191"/>
                <a:gd name="T51" fmla="*/ 104 h 192"/>
                <a:gd name="T52" fmla="*/ 29 w 191"/>
                <a:gd name="T53" fmla="*/ 93 h 192"/>
                <a:gd name="T54" fmla="*/ 29 w 191"/>
                <a:gd name="T55" fmla="*/ 82 h 192"/>
                <a:gd name="T56" fmla="*/ 36 w 191"/>
                <a:gd name="T57" fmla="*/ 74 h 192"/>
                <a:gd name="T58" fmla="*/ 42 w 191"/>
                <a:gd name="T59" fmla="*/ 74 h 192"/>
                <a:gd name="T60" fmla="*/ 146 w 191"/>
                <a:gd name="T61" fmla="*/ 74 h 192"/>
                <a:gd name="T62" fmla="*/ 151 w 191"/>
                <a:gd name="T63" fmla="*/ 74 h 192"/>
                <a:gd name="T64" fmla="*/ 151 w 191"/>
                <a:gd name="T65" fmla="*/ 74 h 192"/>
                <a:gd name="T66" fmla="*/ 158 w 191"/>
                <a:gd name="T67" fmla="*/ 82 h 192"/>
                <a:gd name="T68" fmla="*/ 158 w 191"/>
                <a:gd name="T69" fmla="*/ 10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1" h="192">
                  <a:moveTo>
                    <a:pt x="176" y="0"/>
                  </a:moveTo>
                  <a:cubicBezTo>
                    <a:pt x="14" y="0"/>
                    <a:pt x="14" y="0"/>
                    <a:pt x="14" y="0"/>
                  </a:cubicBezTo>
                  <a:cubicBezTo>
                    <a:pt x="6" y="0"/>
                    <a:pt x="0" y="7"/>
                    <a:pt x="0" y="15"/>
                  </a:cubicBezTo>
                  <a:cubicBezTo>
                    <a:pt x="0" y="177"/>
                    <a:pt x="0" y="177"/>
                    <a:pt x="0" y="177"/>
                  </a:cubicBezTo>
                  <a:cubicBezTo>
                    <a:pt x="0" y="185"/>
                    <a:pt x="6" y="192"/>
                    <a:pt x="14" y="192"/>
                  </a:cubicBezTo>
                  <a:cubicBezTo>
                    <a:pt x="176" y="192"/>
                    <a:pt x="176" y="192"/>
                    <a:pt x="176" y="192"/>
                  </a:cubicBezTo>
                  <a:cubicBezTo>
                    <a:pt x="184" y="192"/>
                    <a:pt x="191" y="185"/>
                    <a:pt x="191" y="177"/>
                  </a:cubicBezTo>
                  <a:cubicBezTo>
                    <a:pt x="191" y="15"/>
                    <a:pt x="191" y="15"/>
                    <a:pt x="191" y="15"/>
                  </a:cubicBezTo>
                  <a:cubicBezTo>
                    <a:pt x="191" y="7"/>
                    <a:pt x="184" y="0"/>
                    <a:pt x="176" y="0"/>
                  </a:cubicBezTo>
                  <a:close/>
                  <a:moveTo>
                    <a:pt x="93" y="32"/>
                  </a:moveTo>
                  <a:cubicBezTo>
                    <a:pt x="103" y="32"/>
                    <a:pt x="111" y="40"/>
                    <a:pt x="111" y="50"/>
                  </a:cubicBezTo>
                  <a:cubicBezTo>
                    <a:pt x="111" y="60"/>
                    <a:pt x="103" y="69"/>
                    <a:pt x="93" y="69"/>
                  </a:cubicBezTo>
                  <a:cubicBezTo>
                    <a:pt x="83" y="69"/>
                    <a:pt x="75" y="60"/>
                    <a:pt x="75" y="50"/>
                  </a:cubicBezTo>
                  <a:cubicBezTo>
                    <a:pt x="75" y="40"/>
                    <a:pt x="83" y="32"/>
                    <a:pt x="93" y="32"/>
                  </a:cubicBezTo>
                  <a:close/>
                  <a:moveTo>
                    <a:pt x="93" y="157"/>
                  </a:moveTo>
                  <a:cubicBezTo>
                    <a:pt x="83" y="157"/>
                    <a:pt x="75" y="148"/>
                    <a:pt x="75" y="138"/>
                  </a:cubicBezTo>
                  <a:cubicBezTo>
                    <a:pt x="75" y="128"/>
                    <a:pt x="83" y="120"/>
                    <a:pt x="93" y="120"/>
                  </a:cubicBezTo>
                  <a:cubicBezTo>
                    <a:pt x="103" y="120"/>
                    <a:pt x="111" y="128"/>
                    <a:pt x="111" y="138"/>
                  </a:cubicBezTo>
                  <a:cubicBezTo>
                    <a:pt x="111" y="148"/>
                    <a:pt x="103" y="157"/>
                    <a:pt x="93" y="157"/>
                  </a:cubicBezTo>
                  <a:close/>
                  <a:moveTo>
                    <a:pt x="158" y="104"/>
                  </a:moveTo>
                  <a:cubicBezTo>
                    <a:pt x="158" y="108"/>
                    <a:pt x="155" y="112"/>
                    <a:pt x="151" y="112"/>
                  </a:cubicBezTo>
                  <a:cubicBezTo>
                    <a:pt x="151" y="112"/>
                    <a:pt x="151" y="112"/>
                    <a:pt x="151" y="112"/>
                  </a:cubicBezTo>
                  <a:cubicBezTo>
                    <a:pt x="146" y="112"/>
                    <a:pt x="146" y="112"/>
                    <a:pt x="146" y="112"/>
                  </a:cubicBezTo>
                  <a:cubicBezTo>
                    <a:pt x="42" y="112"/>
                    <a:pt x="42" y="112"/>
                    <a:pt x="42" y="112"/>
                  </a:cubicBezTo>
                  <a:cubicBezTo>
                    <a:pt x="36" y="112"/>
                    <a:pt x="36" y="112"/>
                    <a:pt x="36" y="112"/>
                  </a:cubicBezTo>
                  <a:cubicBezTo>
                    <a:pt x="32" y="112"/>
                    <a:pt x="29" y="108"/>
                    <a:pt x="29" y="104"/>
                  </a:cubicBezTo>
                  <a:cubicBezTo>
                    <a:pt x="29" y="93"/>
                    <a:pt x="29" y="93"/>
                    <a:pt x="29" y="93"/>
                  </a:cubicBezTo>
                  <a:cubicBezTo>
                    <a:pt x="29" y="82"/>
                    <a:pt x="29" y="82"/>
                    <a:pt x="29" y="82"/>
                  </a:cubicBezTo>
                  <a:cubicBezTo>
                    <a:pt x="29" y="78"/>
                    <a:pt x="32" y="74"/>
                    <a:pt x="36" y="74"/>
                  </a:cubicBezTo>
                  <a:cubicBezTo>
                    <a:pt x="42" y="74"/>
                    <a:pt x="42" y="74"/>
                    <a:pt x="42" y="74"/>
                  </a:cubicBezTo>
                  <a:cubicBezTo>
                    <a:pt x="146" y="74"/>
                    <a:pt x="146" y="74"/>
                    <a:pt x="146" y="74"/>
                  </a:cubicBezTo>
                  <a:cubicBezTo>
                    <a:pt x="151" y="74"/>
                    <a:pt x="151" y="74"/>
                    <a:pt x="151" y="74"/>
                  </a:cubicBezTo>
                  <a:cubicBezTo>
                    <a:pt x="151" y="74"/>
                    <a:pt x="151" y="74"/>
                    <a:pt x="151" y="74"/>
                  </a:cubicBezTo>
                  <a:cubicBezTo>
                    <a:pt x="155" y="74"/>
                    <a:pt x="158" y="78"/>
                    <a:pt x="158" y="82"/>
                  </a:cubicBezTo>
                  <a:lnTo>
                    <a:pt x="158" y="104"/>
                  </a:lnTo>
                  <a:close/>
                </a:path>
              </a:pathLst>
            </a:custGeom>
            <a:grpFill/>
            <a:ln>
              <a:solidFill>
                <a:schemeClr val="tx1"/>
              </a:solidFill>
            </a:ln>
          </p:spPr>
          <p:txBody>
            <a:bodyPr vert="horz" wrap="square" lIns="91440" tIns="45720" rIns="91440" bIns="45720" numCol="1" anchor="t" anchorCtr="0" compatLnSpc="1"/>
            <a:lstStyle/>
            <a:p>
              <a:endParaRPr lang="en-AU" sz="3025"/>
            </a:p>
          </p:txBody>
        </p:sp>
        <p:sp>
          <p:nvSpPr>
            <p:cNvPr id="41" name="Freeform 197">
              <a:extLst>
                <a:ext uri="{FF2B5EF4-FFF2-40B4-BE49-F238E27FC236}">
                  <a16:creationId xmlns:a16="http://schemas.microsoft.com/office/drawing/2014/main" id="{E3483564-8E65-630C-F1DC-D8422BD79B61}"/>
                </a:ext>
              </a:extLst>
            </p:cNvPr>
            <p:cNvSpPr>
              <a:spLocks noEditPoints="1"/>
            </p:cNvSpPr>
            <p:nvPr/>
          </p:nvSpPr>
          <p:spPr bwMode="auto">
            <a:xfrm>
              <a:off x="3811588" y="4683125"/>
              <a:ext cx="146050" cy="146050"/>
            </a:xfrm>
            <a:custGeom>
              <a:avLst/>
              <a:gdLst>
                <a:gd name="T0" fmla="*/ 176 w 191"/>
                <a:gd name="T1" fmla="*/ 0 h 191"/>
                <a:gd name="T2" fmla="*/ 14 w 191"/>
                <a:gd name="T3" fmla="*/ 0 h 191"/>
                <a:gd name="T4" fmla="*/ 0 w 191"/>
                <a:gd name="T5" fmla="*/ 14 h 191"/>
                <a:gd name="T6" fmla="*/ 0 w 191"/>
                <a:gd name="T7" fmla="*/ 176 h 191"/>
                <a:gd name="T8" fmla="*/ 14 w 191"/>
                <a:gd name="T9" fmla="*/ 191 h 191"/>
                <a:gd name="T10" fmla="*/ 176 w 191"/>
                <a:gd name="T11" fmla="*/ 191 h 191"/>
                <a:gd name="T12" fmla="*/ 191 w 191"/>
                <a:gd name="T13" fmla="*/ 176 h 191"/>
                <a:gd name="T14" fmla="*/ 191 w 191"/>
                <a:gd name="T15" fmla="*/ 14 h 191"/>
                <a:gd name="T16" fmla="*/ 176 w 191"/>
                <a:gd name="T17" fmla="*/ 0 h 191"/>
                <a:gd name="T18" fmla="*/ 158 w 191"/>
                <a:gd name="T19" fmla="*/ 106 h 191"/>
                <a:gd name="T20" fmla="*/ 150 w 191"/>
                <a:gd name="T21" fmla="*/ 113 h 191"/>
                <a:gd name="T22" fmla="*/ 150 w 191"/>
                <a:gd name="T23" fmla="*/ 113 h 191"/>
                <a:gd name="T24" fmla="*/ 145 w 191"/>
                <a:gd name="T25" fmla="*/ 113 h 191"/>
                <a:gd name="T26" fmla="*/ 111 w 191"/>
                <a:gd name="T27" fmla="*/ 113 h 191"/>
                <a:gd name="T28" fmla="*/ 111 w 191"/>
                <a:gd name="T29" fmla="*/ 145 h 191"/>
                <a:gd name="T30" fmla="*/ 111 w 191"/>
                <a:gd name="T31" fmla="*/ 152 h 191"/>
                <a:gd name="T32" fmla="*/ 104 w 191"/>
                <a:gd name="T33" fmla="*/ 159 h 191"/>
                <a:gd name="T34" fmla="*/ 82 w 191"/>
                <a:gd name="T35" fmla="*/ 159 h 191"/>
                <a:gd name="T36" fmla="*/ 74 w 191"/>
                <a:gd name="T37" fmla="*/ 152 h 191"/>
                <a:gd name="T38" fmla="*/ 74 w 191"/>
                <a:gd name="T39" fmla="*/ 145 h 191"/>
                <a:gd name="T40" fmla="*/ 74 w 191"/>
                <a:gd name="T41" fmla="*/ 113 h 191"/>
                <a:gd name="T42" fmla="*/ 41 w 191"/>
                <a:gd name="T43" fmla="*/ 113 h 191"/>
                <a:gd name="T44" fmla="*/ 36 w 191"/>
                <a:gd name="T45" fmla="*/ 113 h 191"/>
                <a:gd name="T46" fmla="*/ 28 w 191"/>
                <a:gd name="T47" fmla="*/ 106 h 191"/>
                <a:gd name="T48" fmla="*/ 28 w 191"/>
                <a:gd name="T49" fmla="*/ 83 h 191"/>
                <a:gd name="T50" fmla="*/ 36 w 191"/>
                <a:gd name="T51" fmla="*/ 76 h 191"/>
                <a:gd name="T52" fmla="*/ 41 w 191"/>
                <a:gd name="T53" fmla="*/ 76 h 191"/>
                <a:gd name="T54" fmla="*/ 74 w 191"/>
                <a:gd name="T55" fmla="*/ 76 h 191"/>
                <a:gd name="T56" fmla="*/ 74 w 191"/>
                <a:gd name="T57" fmla="*/ 44 h 191"/>
                <a:gd name="T58" fmla="*/ 74 w 191"/>
                <a:gd name="T59" fmla="*/ 37 h 191"/>
                <a:gd name="T60" fmla="*/ 82 w 191"/>
                <a:gd name="T61" fmla="*/ 30 h 191"/>
                <a:gd name="T62" fmla="*/ 104 w 191"/>
                <a:gd name="T63" fmla="*/ 30 h 191"/>
                <a:gd name="T64" fmla="*/ 111 w 191"/>
                <a:gd name="T65" fmla="*/ 37 h 191"/>
                <a:gd name="T66" fmla="*/ 111 w 191"/>
                <a:gd name="T67" fmla="*/ 44 h 191"/>
                <a:gd name="T68" fmla="*/ 111 w 191"/>
                <a:gd name="T69" fmla="*/ 76 h 191"/>
                <a:gd name="T70" fmla="*/ 145 w 191"/>
                <a:gd name="T71" fmla="*/ 76 h 191"/>
                <a:gd name="T72" fmla="*/ 150 w 191"/>
                <a:gd name="T73" fmla="*/ 76 h 191"/>
                <a:gd name="T74" fmla="*/ 150 w 191"/>
                <a:gd name="T75" fmla="*/ 76 h 191"/>
                <a:gd name="T76" fmla="*/ 158 w 191"/>
                <a:gd name="T77" fmla="*/ 83 h 191"/>
                <a:gd name="T78" fmla="*/ 158 w 191"/>
                <a:gd name="T79" fmla="*/ 10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191">
                  <a:moveTo>
                    <a:pt x="176" y="0"/>
                  </a:moveTo>
                  <a:cubicBezTo>
                    <a:pt x="14" y="0"/>
                    <a:pt x="14" y="0"/>
                    <a:pt x="14" y="0"/>
                  </a:cubicBezTo>
                  <a:cubicBezTo>
                    <a:pt x="6" y="0"/>
                    <a:pt x="0" y="6"/>
                    <a:pt x="0" y="14"/>
                  </a:cubicBezTo>
                  <a:cubicBezTo>
                    <a:pt x="0" y="176"/>
                    <a:pt x="0" y="176"/>
                    <a:pt x="0" y="176"/>
                  </a:cubicBezTo>
                  <a:cubicBezTo>
                    <a:pt x="0" y="184"/>
                    <a:pt x="6" y="191"/>
                    <a:pt x="14" y="191"/>
                  </a:cubicBezTo>
                  <a:cubicBezTo>
                    <a:pt x="176" y="191"/>
                    <a:pt x="176" y="191"/>
                    <a:pt x="176" y="191"/>
                  </a:cubicBezTo>
                  <a:cubicBezTo>
                    <a:pt x="184" y="191"/>
                    <a:pt x="191" y="184"/>
                    <a:pt x="191" y="176"/>
                  </a:cubicBezTo>
                  <a:cubicBezTo>
                    <a:pt x="191" y="14"/>
                    <a:pt x="191" y="14"/>
                    <a:pt x="191" y="14"/>
                  </a:cubicBezTo>
                  <a:cubicBezTo>
                    <a:pt x="191" y="6"/>
                    <a:pt x="184" y="0"/>
                    <a:pt x="176" y="0"/>
                  </a:cubicBezTo>
                  <a:close/>
                  <a:moveTo>
                    <a:pt x="158" y="106"/>
                  </a:moveTo>
                  <a:cubicBezTo>
                    <a:pt x="158" y="110"/>
                    <a:pt x="154" y="113"/>
                    <a:pt x="150" y="113"/>
                  </a:cubicBezTo>
                  <a:cubicBezTo>
                    <a:pt x="150" y="113"/>
                    <a:pt x="150" y="113"/>
                    <a:pt x="150" y="113"/>
                  </a:cubicBezTo>
                  <a:cubicBezTo>
                    <a:pt x="145" y="113"/>
                    <a:pt x="145" y="113"/>
                    <a:pt x="145" y="113"/>
                  </a:cubicBezTo>
                  <a:cubicBezTo>
                    <a:pt x="111" y="113"/>
                    <a:pt x="111" y="113"/>
                    <a:pt x="111" y="113"/>
                  </a:cubicBezTo>
                  <a:cubicBezTo>
                    <a:pt x="111" y="145"/>
                    <a:pt x="111" y="145"/>
                    <a:pt x="111" y="145"/>
                  </a:cubicBezTo>
                  <a:cubicBezTo>
                    <a:pt x="111" y="152"/>
                    <a:pt x="111" y="152"/>
                    <a:pt x="111" y="152"/>
                  </a:cubicBezTo>
                  <a:cubicBezTo>
                    <a:pt x="111" y="156"/>
                    <a:pt x="108" y="159"/>
                    <a:pt x="104" y="159"/>
                  </a:cubicBezTo>
                  <a:cubicBezTo>
                    <a:pt x="82" y="159"/>
                    <a:pt x="82" y="159"/>
                    <a:pt x="82" y="159"/>
                  </a:cubicBezTo>
                  <a:cubicBezTo>
                    <a:pt x="78" y="159"/>
                    <a:pt x="74" y="156"/>
                    <a:pt x="74" y="152"/>
                  </a:cubicBezTo>
                  <a:cubicBezTo>
                    <a:pt x="74" y="145"/>
                    <a:pt x="74" y="145"/>
                    <a:pt x="74" y="145"/>
                  </a:cubicBezTo>
                  <a:cubicBezTo>
                    <a:pt x="74" y="113"/>
                    <a:pt x="74" y="113"/>
                    <a:pt x="74" y="113"/>
                  </a:cubicBezTo>
                  <a:cubicBezTo>
                    <a:pt x="41" y="113"/>
                    <a:pt x="41" y="113"/>
                    <a:pt x="41" y="113"/>
                  </a:cubicBezTo>
                  <a:cubicBezTo>
                    <a:pt x="36" y="113"/>
                    <a:pt x="36" y="113"/>
                    <a:pt x="36" y="113"/>
                  </a:cubicBezTo>
                  <a:cubicBezTo>
                    <a:pt x="32" y="113"/>
                    <a:pt x="28" y="110"/>
                    <a:pt x="28" y="106"/>
                  </a:cubicBezTo>
                  <a:cubicBezTo>
                    <a:pt x="28" y="83"/>
                    <a:pt x="28" y="83"/>
                    <a:pt x="28" y="83"/>
                  </a:cubicBezTo>
                  <a:cubicBezTo>
                    <a:pt x="28" y="79"/>
                    <a:pt x="32" y="76"/>
                    <a:pt x="36" y="76"/>
                  </a:cubicBezTo>
                  <a:cubicBezTo>
                    <a:pt x="41" y="76"/>
                    <a:pt x="41" y="76"/>
                    <a:pt x="41" y="76"/>
                  </a:cubicBezTo>
                  <a:cubicBezTo>
                    <a:pt x="74" y="76"/>
                    <a:pt x="74" y="76"/>
                    <a:pt x="74" y="76"/>
                  </a:cubicBezTo>
                  <a:cubicBezTo>
                    <a:pt x="74" y="44"/>
                    <a:pt x="74" y="44"/>
                    <a:pt x="74" y="44"/>
                  </a:cubicBezTo>
                  <a:cubicBezTo>
                    <a:pt x="74" y="37"/>
                    <a:pt x="74" y="37"/>
                    <a:pt x="74" y="37"/>
                  </a:cubicBezTo>
                  <a:cubicBezTo>
                    <a:pt x="74" y="33"/>
                    <a:pt x="78" y="30"/>
                    <a:pt x="82" y="30"/>
                  </a:cubicBezTo>
                  <a:cubicBezTo>
                    <a:pt x="104" y="30"/>
                    <a:pt x="104" y="30"/>
                    <a:pt x="104" y="30"/>
                  </a:cubicBezTo>
                  <a:cubicBezTo>
                    <a:pt x="108" y="30"/>
                    <a:pt x="111" y="33"/>
                    <a:pt x="111" y="37"/>
                  </a:cubicBezTo>
                  <a:cubicBezTo>
                    <a:pt x="111" y="44"/>
                    <a:pt x="111" y="44"/>
                    <a:pt x="111" y="44"/>
                  </a:cubicBezTo>
                  <a:cubicBezTo>
                    <a:pt x="111" y="76"/>
                    <a:pt x="111" y="76"/>
                    <a:pt x="111" y="76"/>
                  </a:cubicBezTo>
                  <a:cubicBezTo>
                    <a:pt x="145" y="76"/>
                    <a:pt x="145" y="76"/>
                    <a:pt x="145" y="76"/>
                  </a:cubicBezTo>
                  <a:cubicBezTo>
                    <a:pt x="150" y="76"/>
                    <a:pt x="150" y="76"/>
                    <a:pt x="150" y="76"/>
                  </a:cubicBezTo>
                  <a:cubicBezTo>
                    <a:pt x="150" y="76"/>
                    <a:pt x="150" y="76"/>
                    <a:pt x="150" y="76"/>
                  </a:cubicBezTo>
                  <a:cubicBezTo>
                    <a:pt x="154" y="76"/>
                    <a:pt x="158" y="79"/>
                    <a:pt x="158" y="83"/>
                  </a:cubicBezTo>
                  <a:lnTo>
                    <a:pt x="158" y="106"/>
                  </a:lnTo>
                  <a:close/>
                </a:path>
              </a:pathLst>
            </a:custGeom>
            <a:grpFill/>
            <a:ln>
              <a:solidFill>
                <a:schemeClr val="tx1"/>
              </a:solidFill>
            </a:ln>
          </p:spPr>
          <p:txBody>
            <a:bodyPr vert="horz" wrap="square" lIns="91440" tIns="45720" rIns="91440" bIns="45720" numCol="1" anchor="t" anchorCtr="0" compatLnSpc="1"/>
            <a:lstStyle/>
            <a:p>
              <a:endParaRPr lang="en-AU" sz="3025"/>
            </a:p>
          </p:txBody>
        </p:sp>
        <p:sp>
          <p:nvSpPr>
            <p:cNvPr id="42" name="Freeform 198">
              <a:extLst>
                <a:ext uri="{FF2B5EF4-FFF2-40B4-BE49-F238E27FC236}">
                  <a16:creationId xmlns:a16="http://schemas.microsoft.com/office/drawing/2014/main" id="{CAEFFAAD-FBBB-559C-522C-AE9ABDF52FCA}"/>
                </a:ext>
              </a:extLst>
            </p:cNvPr>
            <p:cNvSpPr>
              <a:spLocks noEditPoints="1"/>
            </p:cNvSpPr>
            <p:nvPr/>
          </p:nvSpPr>
          <p:spPr bwMode="auto">
            <a:xfrm>
              <a:off x="3978275" y="4849813"/>
              <a:ext cx="146050" cy="147638"/>
            </a:xfrm>
            <a:custGeom>
              <a:avLst/>
              <a:gdLst>
                <a:gd name="T0" fmla="*/ 177 w 191"/>
                <a:gd name="T1" fmla="*/ 0 h 192"/>
                <a:gd name="T2" fmla="*/ 15 w 191"/>
                <a:gd name="T3" fmla="*/ 0 h 192"/>
                <a:gd name="T4" fmla="*/ 0 w 191"/>
                <a:gd name="T5" fmla="*/ 15 h 192"/>
                <a:gd name="T6" fmla="*/ 0 w 191"/>
                <a:gd name="T7" fmla="*/ 177 h 192"/>
                <a:gd name="T8" fmla="*/ 15 w 191"/>
                <a:gd name="T9" fmla="*/ 192 h 192"/>
                <a:gd name="T10" fmla="*/ 177 w 191"/>
                <a:gd name="T11" fmla="*/ 192 h 192"/>
                <a:gd name="T12" fmla="*/ 191 w 191"/>
                <a:gd name="T13" fmla="*/ 177 h 192"/>
                <a:gd name="T14" fmla="*/ 191 w 191"/>
                <a:gd name="T15" fmla="*/ 15 h 192"/>
                <a:gd name="T16" fmla="*/ 177 w 191"/>
                <a:gd name="T17" fmla="*/ 0 h 192"/>
                <a:gd name="T18" fmla="*/ 154 w 191"/>
                <a:gd name="T19" fmla="*/ 140 h 192"/>
                <a:gd name="T20" fmla="*/ 138 w 191"/>
                <a:gd name="T21" fmla="*/ 156 h 192"/>
                <a:gd name="T22" fmla="*/ 128 w 191"/>
                <a:gd name="T23" fmla="*/ 156 h 192"/>
                <a:gd name="T24" fmla="*/ 128 w 191"/>
                <a:gd name="T25" fmla="*/ 156 h 192"/>
                <a:gd name="T26" fmla="*/ 128 w 191"/>
                <a:gd name="T27" fmla="*/ 156 h 192"/>
                <a:gd name="T28" fmla="*/ 101 w 191"/>
                <a:gd name="T29" fmla="*/ 128 h 192"/>
                <a:gd name="T30" fmla="*/ 73 w 191"/>
                <a:gd name="T31" fmla="*/ 156 h 192"/>
                <a:gd name="T32" fmla="*/ 63 w 191"/>
                <a:gd name="T33" fmla="*/ 156 h 192"/>
                <a:gd name="T34" fmla="*/ 47 w 191"/>
                <a:gd name="T35" fmla="*/ 140 h 192"/>
                <a:gd name="T36" fmla="*/ 47 w 191"/>
                <a:gd name="T37" fmla="*/ 130 h 192"/>
                <a:gd name="T38" fmla="*/ 53 w 191"/>
                <a:gd name="T39" fmla="*/ 124 h 192"/>
                <a:gd name="T40" fmla="*/ 74 w 191"/>
                <a:gd name="T41" fmla="*/ 102 h 192"/>
                <a:gd name="T42" fmla="*/ 51 w 191"/>
                <a:gd name="T43" fmla="*/ 78 h 192"/>
                <a:gd name="T44" fmla="*/ 47 w 191"/>
                <a:gd name="T45" fmla="*/ 75 h 192"/>
                <a:gd name="T46" fmla="*/ 47 w 191"/>
                <a:gd name="T47" fmla="*/ 64 h 192"/>
                <a:gd name="T48" fmla="*/ 63 w 191"/>
                <a:gd name="T49" fmla="*/ 48 h 192"/>
                <a:gd name="T50" fmla="*/ 73 w 191"/>
                <a:gd name="T51" fmla="*/ 48 h 192"/>
                <a:gd name="T52" fmla="*/ 101 w 191"/>
                <a:gd name="T53" fmla="*/ 76 h 192"/>
                <a:gd name="T54" fmla="*/ 117 w 191"/>
                <a:gd name="T55" fmla="*/ 59 h 192"/>
                <a:gd name="T56" fmla="*/ 128 w 191"/>
                <a:gd name="T57" fmla="*/ 48 h 192"/>
                <a:gd name="T58" fmla="*/ 138 w 191"/>
                <a:gd name="T59" fmla="*/ 48 h 192"/>
                <a:gd name="T60" fmla="*/ 154 w 191"/>
                <a:gd name="T61" fmla="*/ 64 h 192"/>
                <a:gd name="T62" fmla="*/ 154 w 191"/>
                <a:gd name="T63" fmla="*/ 75 h 192"/>
                <a:gd name="T64" fmla="*/ 144 w 191"/>
                <a:gd name="T65" fmla="*/ 85 h 192"/>
                <a:gd name="T66" fmla="*/ 144 w 191"/>
                <a:gd name="T67" fmla="*/ 85 h 192"/>
                <a:gd name="T68" fmla="*/ 127 w 191"/>
                <a:gd name="T69" fmla="*/ 102 h 192"/>
                <a:gd name="T70" fmla="*/ 151 w 191"/>
                <a:gd name="T71" fmla="*/ 126 h 192"/>
                <a:gd name="T72" fmla="*/ 151 w 191"/>
                <a:gd name="T73" fmla="*/ 126 h 192"/>
                <a:gd name="T74" fmla="*/ 154 w 191"/>
                <a:gd name="T75" fmla="*/ 130 h 192"/>
                <a:gd name="T76" fmla="*/ 154 w 191"/>
                <a:gd name="T77" fmla="*/ 14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1" h="192">
                  <a:moveTo>
                    <a:pt x="177" y="0"/>
                  </a:moveTo>
                  <a:cubicBezTo>
                    <a:pt x="15" y="0"/>
                    <a:pt x="15" y="0"/>
                    <a:pt x="15" y="0"/>
                  </a:cubicBezTo>
                  <a:cubicBezTo>
                    <a:pt x="7" y="0"/>
                    <a:pt x="0" y="7"/>
                    <a:pt x="0" y="15"/>
                  </a:cubicBezTo>
                  <a:cubicBezTo>
                    <a:pt x="0" y="177"/>
                    <a:pt x="0" y="177"/>
                    <a:pt x="0" y="177"/>
                  </a:cubicBezTo>
                  <a:cubicBezTo>
                    <a:pt x="0" y="185"/>
                    <a:pt x="7" y="192"/>
                    <a:pt x="15" y="192"/>
                  </a:cubicBezTo>
                  <a:cubicBezTo>
                    <a:pt x="177" y="192"/>
                    <a:pt x="177" y="192"/>
                    <a:pt x="177" y="192"/>
                  </a:cubicBezTo>
                  <a:cubicBezTo>
                    <a:pt x="185" y="192"/>
                    <a:pt x="191" y="185"/>
                    <a:pt x="191" y="177"/>
                  </a:cubicBezTo>
                  <a:cubicBezTo>
                    <a:pt x="191" y="15"/>
                    <a:pt x="191" y="15"/>
                    <a:pt x="191" y="15"/>
                  </a:cubicBezTo>
                  <a:cubicBezTo>
                    <a:pt x="191" y="7"/>
                    <a:pt x="185" y="0"/>
                    <a:pt x="177" y="0"/>
                  </a:cubicBezTo>
                  <a:close/>
                  <a:moveTo>
                    <a:pt x="154" y="140"/>
                  </a:moveTo>
                  <a:cubicBezTo>
                    <a:pt x="138" y="156"/>
                    <a:pt x="138" y="156"/>
                    <a:pt x="138" y="156"/>
                  </a:cubicBezTo>
                  <a:cubicBezTo>
                    <a:pt x="136" y="159"/>
                    <a:pt x="131" y="159"/>
                    <a:pt x="128" y="156"/>
                  </a:cubicBezTo>
                  <a:cubicBezTo>
                    <a:pt x="128" y="156"/>
                    <a:pt x="128" y="156"/>
                    <a:pt x="128" y="156"/>
                  </a:cubicBezTo>
                  <a:cubicBezTo>
                    <a:pt x="128" y="156"/>
                    <a:pt x="128" y="156"/>
                    <a:pt x="128" y="156"/>
                  </a:cubicBezTo>
                  <a:cubicBezTo>
                    <a:pt x="101" y="128"/>
                    <a:pt x="101" y="128"/>
                    <a:pt x="101" y="128"/>
                  </a:cubicBezTo>
                  <a:cubicBezTo>
                    <a:pt x="73" y="156"/>
                    <a:pt x="73" y="156"/>
                    <a:pt x="73" y="156"/>
                  </a:cubicBezTo>
                  <a:cubicBezTo>
                    <a:pt x="70" y="159"/>
                    <a:pt x="66" y="159"/>
                    <a:pt x="63" y="156"/>
                  </a:cubicBezTo>
                  <a:cubicBezTo>
                    <a:pt x="47" y="140"/>
                    <a:pt x="47" y="140"/>
                    <a:pt x="47" y="140"/>
                  </a:cubicBezTo>
                  <a:cubicBezTo>
                    <a:pt x="44" y="137"/>
                    <a:pt x="44" y="132"/>
                    <a:pt x="47" y="130"/>
                  </a:cubicBezTo>
                  <a:cubicBezTo>
                    <a:pt x="53" y="124"/>
                    <a:pt x="53" y="124"/>
                    <a:pt x="53" y="124"/>
                  </a:cubicBezTo>
                  <a:cubicBezTo>
                    <a:pt x="74" y="102"/>
                    <a:pt x="74" y="102"/>
                    <a:pt x="74" y="102"/>
                  </a:cubicBezTo>
                  <a:cubicBezTo>
                    <a:pt x="51" y="78"/>
                    <a:pt x="51" y="78"/>
                    <a:pt x="51" y="78"/>
                  </a:cubicBezTo>
                  <a:cubicBezTo>
                    <a:pt x="47" y="75"/>
                    <a:pt x="47" y="75"/>
                    <a:pt x="47" y="75"/>
                  </a:cubicBezTo>
                  <a:cubicBezTo>
                    <a:pt x="44" y="72"/>
                    <a:pt x="44" y="67"/>
                    <a:pt x="47" y="64"/>
                  </a:cubicBezTo>
                  <a:cubicBezTo>
                    <a:pt x="63" y="48"/>
                    <a:pt x="63" y="48"/>
                    <a:pt x="63" y="48"/>
                  </a:cubicBezTo>
                  <a:cubicBezTo>
                    <a:pt x="66" y="45"/>
                    <a:pt x="70" y="45"/>
                    <a:pt x="73" y="48"/>
                  </a:cubicBezTo>
                  <a:cubicBezTo>
                    <a:pt x="101" y="76"/>
                    <a:pt x="101" y="76"/>
                    <a:pt x="101" y="76"/>
                  </a:cubicBezTo>
                  <a:cubicBezTo>
                    <a:pt x="117" y="59"/>
                    <a:pt x="117" y="59"/>
                    <a:pt x="117" y="59"/>
                  </a:cubicBezTo>
                  <a:cubicBezTo>
                    <a:pt x="128" y="48"/>
                    <a:pt x="128" y="48"/>
                    <a:pt x="128" y="48"/>
                  </a:cubicBezTo>
                  <a:cubicBezTo>
                    <a:pt x="131" y="45"/>
                    <a:pt x="136" y="45"/>
                    <a:pt x="138" y="48"/>
                  </a:cubicBezTo>
                  <a:cubicBezTo>
                    <a:pt x="154" y="64"/>
                    <a:pt x="154" y="64"/>
                    <a:pt x="154" y="64"/>
                  </a:cubicBezTo>
                  <a:cubicBezTo>
                    <a:pt x="157" y="67"/>
                    <a:pt x="157" y="72"/>
                    <a:pt x="154" y="75"/>
                  </a:cubicBezTo>
                  <a:cubicBezTo>
                    <a:pt x="144" y="85"/>
                    <a:pt x="144" y="85"/>
                    <a:pt x="144" y="85"/>
                  </a:cubicBezTo>
                  <a:cubicBezTo>
                    <a:pt x="144" y="85"/>
                    <a:pt x="144" y="85"/>
                    <a:pt x="144" y="85"/>
                  </a:cubicBezTo>
                  <a:cubicBezTo>
                    <a:pt x="127" y="102"/>
                    <a:pt x="127" y="102"/>
                    <a:pt x="127" y="102"/>
                  </a:cubicBezTo>
                  <a:cubicBezTo>
                    <a:pt x="151" y="126"/>
                    <a:pt x="151" y="126"/>
                    <a:pt x="151" y="126"/>
                  </a:cubicBezTo>
                  <a:cubicBezTo>
                    <a:pt x="151" y="126"/>
                    <a:pt x="151" y="126"/>
                    <a:pt x="151" y="126"/>
                  </a:cubicBezTo>
                  <a:cubicBezTo>
                    <a:pt x="154" y="130"/>
                    <a:pt x="154" y="130"/>
                    <a:pt x="154" y="130"/>
                  </a:cubicBezTo>
                  <a:cubicBezTo>
                    <a:pt x="157" y="132"/>
                    <a:pt x="157" y="137"/>
                    <a:pt x="154" y="140"/>
                  </a:cubicBezTo>
                  <a:close/>
                </a:path>
              </a:pathLst>
            </a:custGeom>
            <a:grpFill/>
            <a:ln>
              <a:solidFill>
                <a:schemeClr val="tx1"/>
              </a:solidFill>
            </a:ln>
          </p:spPr>
          <p:txBody>
            <a:bodyPr vert="horz" wrap="square" lIns="91440" tIns="45720" rIns="91440" bIns="45720" numCol="1" anchor="t" anchorCtr="0" compatLnSpc="1"/>
            <a:lstStyle/>
            <a:p>
              <a:endParaRPr lang="en-AU" sz="3025"/>
            </a:p>
          </p:txBody>
        </p:sp>
        <p:sp>
          <p:nvSpPr>
            <p:cNvPr id="43" name="Freeform 199">
              <a:extLst>
                <a:ext uri="{FF2B5EF4-FFF2-40B4-BE49-F238E27FC236}">
                  <a16:creationId xmlns:a16="http://schemas.microsoft.com/office/drawing/2014/main" id="{5A4834BC-03B7-5FDE-B04E-D2A1430D65C8}"/>
                </a:ext>
              </a:extLst>
            </p:cNvPr>
            <p:cNvSpPr>
              <a:spLocks noEditPoints="1"/>
            </p:cNvSpPr>
            <p:nvPr/>
          </p:nvSpPr>
          <p:spPr bwMode="auto">
            <a:xfrm>
              <a:off x="3978275" y="4683125"/>
              <a:ext cx="146050" cy="146050"/>
            </a:xfrm>
            <a:custGeom>
              <a:avLst/>
              <a:gdLst>
                <a:gd name="T0" fmla="*/ 177 w 191"/>
                <a:gd name="T1" fmla="*/ 0 h 191"/>
                <a:gd name="T2" fmla="*/ 15 w 191"/>
                <a:gd name="T3" fmla="*/ 0 h 191"/>
                <a:gd name="T4" fmla="*/ 0 w 191"/>
                <a:gd name="T5" fmla="*/ 14 h 191"/>
                <a:gd name="T6" fmla="*/ 0 w 191"/>
                <a:gd name="T7" fmla="*/ 176 h 191"/>
                <a:gd name="T8" fmla="*/ 15 w 191"/>
                <a:gd name="T9" fmla="*/ 191 h 191"/>
                <a:gd name="T10" fmla="*/ 177 w 191"/>
                <a:gd name="T11" fmla="*/ 191 h 191"/>
                <a:gd name="T12" fmla="*/ 191 w 191"/>
                <a:gd name="T13" fmla="*/ 176 h 191"/>
                <a:gd name="T14" fmla="*/ 191 w 191"/>
                <a:gd name="T15" fmla="*/ 14 h 191"/>
                <a:gd name="T16" fmla="*/ 177 w 191"/>
                <a:gd name="T17" fmla="*/ 0 h 191"/>
                <a:gd name="T18" fmla="*/ 161 w 191"/>
                <a:gd name="T19" fmla="*/ 106 h 191"/>
                <a:gd name="T20" fmla="*/ 153 w 191"/>
                <a:gd name="T21" fmla="*/ 113 h 191"/>
                <a:gd name="T22" fmla="*/ 153 w 191"/>
                <a:gd name="T23" fmla="*/ 113 h 191"/>
                <a:gd name="T24" fmla="*/ 148 w 191"/>
                <a:gd name="T25" fmla="*/ 113 h 191"/>
                <a:gd name="T26" fmla="*/ 44 w 191"/>
                <a:gd name="T27" fmla="*/ 113 h 191"/>
                <a:gd name="T28" fmla="*/ 38 w 191"/>
                <a:gd name="T29" fmla="*/ 113 h 191"/>
                <a:gd name="T30" fmla="*/ 31 w 191"/>
                <a:gd name="T31" fmla="*/ 106 h 191"/>
                <a:gd name="T32" fmla="*/ 31 w 191"/>
                <a:gd name="T33" fmla="*/ 95 h 191"/>
                <a:gd name="T34" fmla="*/ 31 w 191"/>
                <a:gd name="T35" fmla="*/ 83 h 191"/>
                <a:gd name="T36" fmla="*/ 38 w 191"/>
                <a:gd name="T37" fmla="*/ 76 h 191"/>
                <a:gd name="T38" fmla="*/ 44 w 191"/>
                <a:gd name="T39" fmla="*/ 76 h 191"/>
                <a:gd name="T40" fmla="*/ 148 w 191"/>
                <a:gd name="T41" fmla="*/ 76 h 191"/>
                <a:gd name="T42" fmla="*/ 153 w 191"/>
                <a:gd name="T43" fmla="*/ 76 h 191"/>
                <a:gd name="T44" fmla="*/ 153 w 191"/>
                <a:gd name="T45" fmla="*/ 76 h 191"/>
                <a:gd name="T46" fmla="*/ 161 w 191"/>
                <a:gd name="T47" fmla="*/ 83 h 191"/>
                <a:gd name="T48" fmla="*/ 161 w 191"/>
                <a:gd name="T49" fmla="*/ 10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1" h="191">
                  <a:moveTo>
                    <a:pt x="177" y="0"/>
                  </a:moveTo>
                  <a:cubicBezTo>
                    <a:pt x="15" y="0"/>
                    <a:pt x="15" y="0"/>
                    <a:pt x="15" y="0"/>
                  </a:cubicBezTo>
                  <a:cubicBezTo>
                    <a:pt x="7" y="0"/>
                    <a:pt x="0" y="6"/>
                    <a:pt x="0" y="14"/>
                  </a:cubicBezTo>
                  <a:cubicBezTo>
                    <a:pt x="0" y="176"/>
                    <a:pt x="0" y="176"/>
                    <a:pt x="0" y="176"/>
                  </a:cubicBezTo>
                  <a:cubicBezTo>
                    <a:pt x="0" y="184"/>
                    <a:pt x="7" y="191"/>
                    <a:pt x="15" y="191"/>
                  </a:cubicBezTo>
                  <a:cubicBezTo>
                    <a:pt x="177" y="191"/>
                    <a:pt x="177" y="191"/>
                    <a:pt x="177" y="191"/>
                  </a:cubicBezTo>
                  <a:cubicBezTo>
                    <a:pt x="185" y="191"/>
                    <a:pt x="191" y="184"/>
                    <a:pt x="191" y="176"/>
                  </a:cubicBezTo>
                  <a:cubicBezTo>
                    <a:pt x="191" y="14"/>
                    <a:pt x="191" y="14"/>
                    <a:pt x="191" y="14"/>
                  </a:cubicBezTo>
                  <a:cubicBezTo>
                    <a:pt x="191" y="6"/>
                    <a:pt x="185" y="0"/>
                    <a:pt x="177" y="0"/>
                  </a:cubicBezTo>
                  <a:close/>
                  <a:moveTo>
                    <a:pt x="161" y="106"/>
                  </a:moveTo>
                  <a:cubicBezTo>
                    <a:pt x="161" y="110"/>
                    <a:pt x="157" y="113"/>
                    <a:pt x="153" y="113"/>
                  </a:cubicBezTo>
                  <a:cubicBezTo>
                    <a:pt x="153" y="113"/>
                    <a:pt x="153" y="113"/>
                    <a:pt x="153" y="113"/>
                  </a:cubicBezTo>
                  <a:cubicBezTo>
                    <a:pt x="148" y="113"/>
                    <a:pt x="148" y="113"/>
                    <a:pt x="148" y="113"/>
                  </a:cubicBezTo>
                  <a:cubicBezTo>
                    <a:pt x="44" y="113"/>
                    <a:pt x="44" y="113"/>
                    <a:pt x="44" y="113"/>
                  </a:cubicBezTo>
                  <a:cubicBezTo>
                    <a:pt x="38" y="113"/>
                    <a:pt x="38" y="113"/>
                    <a:pt x="38" y="113"/>
                  </a:cubicBezTo>
                  <a:cubicBezTo>
                    <a:pt x="34" y="113"/>
                    <a:pt x="31" y="110"/>
                    <a:pt x="31" y="106"/>
                  </a:cubicBezTo>
                  <a:cubicBezTo>
                    <a:pt x="31" y="95"/>
                    <a:pt x="31" y="95"/>
                    <a:pt x="31" y="95"/>
                  </a:cubicBezTo>
                  <a:cubicBezTo>
                    <a:pt x="31" y="83"/>
                    <a:pt x="31" y="83"/>
                    <a:pt x="31" y="83"/>
                  </a:cubicBezTo>
                  <a:cubicBezTo>
                    <a:pt x="31" y="79"/>
                    <a:pt x="34" y="76"/>
                    <a:pt x="38" y="76"/>
                  </a:cubicBezTo>
                  <a:cubicBezTo>
                    <a:pt x="44" y="76"/>
                    <a:pt x="44" y="76"/>
                    <a:pt x="44" y="76"/>
                  </a:cubicBezTo>
                  <a:cubicBezTo>
                    <a:pt x="148" y="76"/>
                    <a:pt x="148" y="76"/>
                    <a:pt x="148" y="76"/>
                  </a:cubicBezTo>
                  <a:cubicBezTo>
                    <a:pt x="153" y="76"/>
                    <a:pt x="153" y="76"/>
                    <a:pt x="153" y="76"/>
                  </a:cubicBezTo>
                  <a:cubicBezTo>
                    <a:pt x="153" y="76"/>
                    <a:pt x="153" y="76"/>
                    <a:pt x="153" y="76"/>
                  </a:cubicBezTo>
                  <a:cubicBezTo>
                    <a:pt x="157" y="76"/>
                    <a:pt x="161" y="79"/>
                    <a:pt x="161" y="83"/>
                  </a:cubicBezTo>
                  <a:lnTo>
                    <a:pt x="161" y="106"/>
                  </a:lnTo>
                  <a:close/>
                </a:path>
              </a:pathLst>
            </a:custGeom>
            <a:grpFill/>
            <a:ln>
              <a:solidFill>
                <a:schemeClr val="tx1"/>
              </a:solidFill>
            </a:ln>
          </p:spPr>
          <p:txBody>
            <a:bodyPr vert="horz" wrap="square" lIns="91440" tIns="45720" rIns="91440" bIns="45720" numCol="1" anchor="t" anchorCtr="0" compatLnSpc="1"/>
            <a:lstStyle/>
            <a:p>
              <a:endParaRPr lang="en-AU" sz="3025"/>
            </a:p>
          </p:txBody>
        </p:sp>
      </p:grpSp>
      <p:sp>
        <p:nvSpPr>
          <p:cNvPr id="44" name="任意多边形: 形状 43">
            <a:extLst>
              <a:ext uri="{FF2B5EF4-FFF2-40B4-BE49-F238E27FC236}">
                <a16:creationId xmlns:a16="http://schemas.microsoft.com/office/drawing/2014/main" id="{738261C6-FAC8-0E6A-760B-38A1273C500F}"/>
              </a:ext>
            </a:extLst>
          </p:cNvPr>
          <p:cNvSpPr/>
          <p:nvPr/>
        </p:nvSpPr>
        <p:spPr>
          <a:xfrm>
            <a:off x="8716316" y="3209833"/>
            <a:ext cx="489200" cy="255588"/>
          </a:xfrm>
          <a:custGeom>
            <a:avLst/>
            <a:gdLst>
              <a:gd name="connsiteX0" fmla="*/ 0 w 3028950"/>
              <a:gd name="connsiteY0" fmla="*/ 0 h 2171700"/>
              <a:gd name="connsiteX1" fmla="*/ 304800 w 3028950"/>
              <a:gd name="connsiteY1" fmla="*/ 0 h 2171700"/>
              <a:gd name="connsiteX2" fmla="*/ 304800 w 3028950"/>
              <a:gd name="connsiteY2" fmla="*/ 152400 h 2171700"/>
              <a:gd name="connsiteX3" fmla="*/ 2419350 w 3028950"/>
              <a:gd name="connsiteY3" fmla="*/ 152400 h 2171700"/>
              <a:gd name="connsiteX4" fmla="*/ 2419350 w 3028950"/>
              <a:gd name="connsiteY4" fmla="*/ 0 h 2171700"/>
              <a:gd name="connsiteX5" fmla="*/ 2724150 w 3028950"/>
              <a:gd name="connsiteY5" fmla="*/ 0 h 2171700"/>
              <a:gd name="connsiteX6" fmla="*/ 2724150 w 3028950"/>
              <a:gd name="connsiteY6" fmla="*/ 438150 h 2171700"/>
              <a:gd name="connsiteX7" fmla="*/ 3028950 w 3028950"/>
              <a:gd name="connsiteY7" fmla="*/ 438150 h 2171700"/>
              <a:gd name="connsiteX8" fmla="*/ 3028950 w 3028950"/>
              <a:gd name="connsiteY8" fmla="*/ 762000 h 2171700"/>
              <a:gd name="connsiteX9" fmla="*/ 2724150 w 3028950"/>
              <a:gd name="connsiteY9" fmla="*/ 762000 h 2171700"/>
              <a:gd name="connsiteX10" fmla="*/ 2724150 w 3028950"/>
              <a:gd name="connsiteY10" fmla="*/ 1406525 h 2171700"/>
              <a:gd name="connsiteX11" fmla="*/ 3028950 w 3028950"/>
              <a:gd name="connsiteY11" fmla="*/ 1406525 h 2171700"/>
              <a:gd name="connsiteX12" fmla="*/ 3028950 w 3028950"/>
              <a:gd name="connsiteY12" fmla="*/ 1730375 h 2171700"/>
              <a:gd name="connsiteX13" fmla="*/ 2724150 w 3028950"/>
              <a:gd name="connsiteY13" fmla="*/ 1730375 h 2171700"/>
              <a:gd name="connsiteX14" fmla="*/ 2724150 w 3028950"/>
              <a:gd name="connsiteY14" fmla="*/ 2171700 h 2171700"/>
              <a:gd name="connsiteX15" fmla="*/ 2419350 w 3028950"/>
              <a:gd name="connsiteY15" fmla="*/ 2171700 h 2171700"/>
              <a:gd name="connsiteX16" fmla="*/ 2419350 w 3028950"/>
              <a:gd name="connsiteY16" fmla="*/ 2019300 h 2171700"/>
              <a:gd name="connsiteX17" fmla="*/ 304800 w 3028950"/>
              <a:gd name="connsiteY17" fmla="*/ 2019300 h 2171700"/>
              <a:gd name="connsiteX18" fmla="*/ 304800 w 3028950"/>
              <a:gd name="connsiteY18" fmla="*/ 2171700 h 2171700"/>
              <a:gd name="connsiteX19" fmla="*/ 0 w 3028950"/>
              <a:gd name="connsiteY19" fmla="*/ 217170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8950" h="2171700">
                <a:moveTo>
                  <a:pt x="0" y="0"/>
                </a:moveTo>
                <a:lnTo>
                  <a:pt x="304800" y="0"/>
                </a:lnTo>
                <a:lnTo>
                  <a:pt x="304800" y="152400"/>
                </a:lnTo>
                <a:lnTo>
                  <a:pt x="2419350" y="152400"/>
                </a:lnTo>
                <a:lnTo>
                  <a:pt x="2419350" y="0"/>
                </a:lnTo>
                <a:lnTo>
                  <a:pt x="2724150" y="0"/>
                </a:lnTo>
                <a:lnTo>
                  <a:pt x="2724150" y="438150"/>
                </a:lnTo>
                <a:lnTo>
                  <a:pt x="3028950" y="438150"/>
                </a:lnTo>
                <a:lnTo>
                  <a:pt x="3028950" y="762000"/>
                </a:lnTo>
                <a:lnTo>
                  <a:pt x="2724150" y="762000"/>
                </a:lnTo>
                <a:lnTo>
                  <a:pt x="2724150" y="1406525"/>
                </a:lnTo>
                <a:lnTo>
                  <a:pt x="3028950" y="1406525"/>
                </a:lnTo>
                <a:lnTo>
                  <a:pt x="3028950" y="1730375"/>
                </a:lnTo>
                <a:lnTo>
                  <a:pt x="2724150" y="1730375"/>
                </a:lnTo>
                <a:lnTo>
                  <a:pt x="2724150" y="2171700"/>
                </a:lnTo>
                <a:lnTo>
                  <a:pt x="2419350" y="2171700"/>
                </a:lnTo>
                <a:lnTo>
                  <a:pt x="2419350" y="2019300"/>
                </a:lnTo>
                <a:lnTo>
                  <a:pt x="304800" y="2019300"/>
                </a:lnTo>
                <a:lnTo>
                  <a:pt x="304800" y="2171700"/>
                </a:lnTo>
                <a:lnTo>
                  <a:pt x="0" y="2171700"/>
                </a:lnTo>
                <a:close/>
              </a:path>
            </a:pathLst>
          </a:cu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3" name="图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626" y="1545649"/>
            <a:ext cx="4299474" cy="2866674"/>
          </a:xfrm>
          <a:prstGeom prst="rect">
            <a:avLst/>
          </a:prstGeom>
        </p:spPr>
      </p:pic>
    </p:spTree>
    <p:extLst>
      <p:ext uri="{BB962C8B-B14F-4D97-AF65-F5344CB8AC3E}">
        <p14:creationId xmlns:p14="http://schemas.microsoft.com/office/powerpoint/2010/main" val="27760961"/>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84E920-5E73-8ABB-04B0-B0A86016E4F1}"/>
              </a:ext>
            </a:extLst>
          </p:cNvPr>
          <p:cNvPicPr>
            <a:picLocks noChangeAspect="1"/>
          </p:cNvPicPr>
          <p:nvPr/>
        </p:nvPicPr>
        <p:blipFill rotWithShape="1">
          <a:blip r:embed="rId2"/>
          <a:srcRect l="9118" t="24321" r="9602" b="12290"/>
          <a:stretch/>
        </p:blipFill>
        <p:spPr>
          <a:xfrm>
            <a:off x="1979450" y="1288472"/>
            <a:ext cx="8233099" cy="4281055"/>
          </a:xfrm>
          <a:prstGeom prst="rect">
            <a:avLst/>
          </a:prstGeom>
        </p:spPr>
      </p:pic>
      <p:sp>
        <p:nvSpPr>
          <p:cNvPr id="2" name="矩形 1">
            <a:extLst>
              <a:ext uri="{FF2B5EF4-FFF2-40B4-BE49-F238E27FC236}">
                <a16:creationId xmlns:a16="http://schemas.microsoft.com/office/drawing/2014/main" id="{092E7F0A-199D-3D6B-BEED-A6B0FDF728C5}"/>
              </a:ext>
            </a:extLst>
          </p:cNvPr>
          <p:cNvSpPr/>
          <p:nvPr/>
        </p:nvSpPr>
        <p:spPr>
          <a:xfrm>
            <a:off x="6849687" y="1537855"/>
            <a:ext cx="3117273" cy="2793076"/>
          </a:xfrm>
          <a:prstGeom prst="rect">
            <a:avLst/>
          </a:prstGeom>
          <a:no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8706F8AD-423F-D1FF-4587-8EEB339377F3}"/>
              </a:ext>
            </a:extLst>
          </p:cNvPr>
          <p:cNvGrpSpPr/>
          <p:nvPr/>
        </p:nvGrpSpPr>
        <p:grpSpPr>
          <a:xfrm>
            <a:off x="9981195" y="2934393"/>
            <a:ext cx="708297" cy="83226"/>
            <a:chOff x="9966960" y="2934393"/>
            <a:chExt cx="708297" cy="83226"/>
          </a:xfrm>
        </p:grpSpPr>
        <p:sp>
          <p:nvSpPr>
            <p:cNvPr id="4" name="椭圆 3">
              <a:extLst>
                <a:ext uri="{FF2B5EF4-FFF2-40B4-BE49-F238E27FC236}">
                  <a16:creationId xmlns:a16="http://schemas.microsoft.com/office/drawing/2014/main" id="{DA24CAD8-F3B6-02E6-A19E-097FD19B94C7}"/>
                </a:ext>
              </a:extLst>
            </p:cNvPr>
            <p:cNvSpPr/>
            <p:nvPr/>
          </p:nvSpPr>
          <p:spPr>
            <a:xfrm>
              <a:off x="9966960" y="2934393"/>
              <a:ext cx="81074" cy="83226"/>
            </a:xfrm>
            <a:prstGeom prst="ellipse">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a:extLst>
                <a:ext uri="{FF2B5EF4-FFF2-40B4-BE49-F238E27FC236}">
                  <a16:creationId xmlns:a16="http://schemas.microsoft.com/office/drawing/2014/main" id="{9A846109-0776-50AC-9B9A-C244B82C659D}"/>
                </a:ext>
              </a:extLst>
            </p:cNvPr>
            <p:cNvCxnSpPr>
              <a:cxnSpLocks/>
              <a:stCxn id="4" idx="6"/>
            </p:cNvCxnSpPr>
            <p:nvPr/>
          </p:nvCxnSpPr>
          <p:spPr>
            <a:xfrm>
              <a:off x="10048034" y="2976006"/>
              <a:ext cx="627223" cy="0"/>
            </a:xfrm>
            <a:prstGeom prst="line">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grpSp>
      <p:sp>
        <p:nvSpPr>
          <p:cNvPr id="10" name="文本框 9">
            <a:extLst>
              <a:ext uri="{FF2B5EF4-FFF2-40B4-BE49-F238E27FC236}">
                <a16:creationId xmlns:a16="http://schemas.microsoft.com/office/drawing/2014/main" id="{FB1724DE-CF80-6691-DDF1-9D5AEEBC4B45}"/>
              </a:ext>
            </a:extLst>
          </p:cNvPr>
          <p:cNvSpPr txBox="1"/>
          <p:nvPr/>
        </p:nvSpPr>
        <p:spPr>
          <a:xfrm>
            <a:off x="10689493" y="2806729"/>
            <a:ext cx="1388208" cy="584775"/>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Front Panel Keypad</a:t>
            </a:r>
            <a:endParaRPr lang="zh-CN" altLang="en-US" sz="1600" dirty="0">
              <a:latin typeface="微软雅黑" panose="020B0503020204020204" pitchFamily="34" charset="-122"/>
              <a:ea typeface="微软雅黑" panose="020B0503020204020204" pitchFamily="34" charset="-122"/>
            </a:endParaRPr>
          </a:p>
        </p:txBody>
      </p:sp>
      <p:grpSp>
        <p:nvGrpSpPr>
          <p:cNvPr id="20" name="组合 19">
            <a:extLst>
              <a:ext uri="{FF2B5EF4-FFF2-40B4-BE49-F238E27FC236}">
                <a16:creationId xmlns:a16="http://schemas.microsoft.com/office/drawing/2014/main" id="{7D178449-7CA5-A19E-1435-473465FEE4CD}"/>
              </a:ext>
            </a:extLst>
          </p:cNvPr>
          <p:cNvGrpSpPr/>
          <p:nvPr/>
        </p:nvGrpSpPr>
        <p:grpSpPr>
          <a:xfrm>
            <a:off x="1924518" y="2167643"/>
            <a:ext cx="1136246" cy="83226"/>
            <a:chOff x="1924518" y="2167643"/>
            <a:chExt cx="1136246" cy="83226"/>
          </a:xfrm>
        </p:grpSpPr>
        <p:sp>
          <p:nvSpPr>
            <p:cNvPr id="12" name="椭圆 11">
              <a:extLst>
                <a:ext uri="{FF2B5EF4-FFF2-40B4-BE49-F238E27FC236}">
                  <a16:creationId xmlns:a16="http://schemas.microsoft.com/office/drawing/2014/main" id="{160B5274-30AA-8ED4-8166-AF0EA9CF466F}"/>
                </a:ext>
              </a:extLst>
            </p:cNvPr>
            <p:cNvSpPr/>
            <p:nvPr/>
          </p:nvSpPr>
          <p:spPr>
            <a:xfrm rot="10800000">
              <a:off x="2979690" y="2167643"/>
              <a:ext cx="81074" cy="83226"/>
            </a:xfrm>
            <a:prstGeom prst="ellipse">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a:extLst>
                <a:ext uri="{FF2B5EF4-FFF2-40B4-BE49-F238E27FC236}">
                  <a16:creationId xmlns:a16="http://schemas.microsoft.com/office/drawing/2014/main" id="{9BEE64D5-7D3D-856B-DE7B-7EA0F6F4DF9C}"/>
                </a:ext>
              </a:extLst>
            </p:cNvPr>
            <p:cNvCxnSpPr>
              <a:cxnSpLocks/>
              <a:stCxn id="12" idx="6"/>
              <a:endCxn id="18" idx="3"/>
            </p:cNvCxnSpPr>
            <p:nvPr/>
          </p:nvCxnSpPr>
          <p:spPr>
            <a:xfrm flipH="1">
              <a:off x="1924518" y="2209256"/>
              <a:ext cx="1055172" cy="0"/>
            </a:xfrm>
            <a:prstGeom prst="line">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grpSp>
      <p:sp>
        <p:nvSpPr>
          <p:cNvPr id="18" name="文本框 17">
            <a:extLst>
              <a:ext uri="{FF2B5EF4-FFF2-40B4-BE49-F238E27FC236}">
                <a16:creationId xmlns:a16="http://schemas.microsoft.com/office/drawing/2014/main" id="{55E0587B-E423-87DA-359F-44ADD8F49206}"/>
              </a:ext>
            </a:extLst>
          </p:cNvPr>
          <p:cNvSpPr txBox="1"/>
          <p:nvPr/>
        </p:nvSpPr>
        <p:spPr>
          <a:xfrm>
            <a:off x="221630" y="1916868"/>
            <a:ext cx="1702888" cy="584775"/>
          </a:xfrm>
          <a:prstGeom prst="rect">
            <a:avLst/>
          </a:prstGeom>
          <a:noFill/>
        </p:spPr>
        <p:txBody>
          <a:bodyPr wrap="square" rtlCol="0">
            <a:spAutoFit/>
          </a:bodyPr>
          <a:lstStyle/>
          <a:p>
            <a:pPr algn="just"/>
            <a:r>
              <a:rPr lang="en-US" altLang="zh-CN" sz="1600" dirty="0">
                <a:latin typeface="微软雅黑" panose="020B0503020204020204" pitchFamily="34" charset="-122"/>
                <a:ea typeface="微软雅黑" panose="020B0503020204020204" pitchFamily="34" charset="-122"/>
              </a:rPr>
              <a:t>Touch-screen display area</a:t>
            </a:r>
            <a:endParaRPr lang="zh-CN" altLang="en-US" sz="1600" dirty="0">
              <a:latin typeface="微软雅黑" panose="020B0503020204020204" pitchFamily="34" charset="-122"/>
              <a:ea typeface="微软雅黑" panose="020B0503020204020204" pitchFamily="34" charset="-122"/>
            </a:endParaRPr>
          </a:p>
        </p:txBody>
      </p:sp>
      <p:grpSp>
        <p:nvGrpSpPr>
          <p:cNvPr id="26" name="组合 25">
            <a:extLst>
              <a:ext uri="{FF2B5EF4-FFF2-40B4-BE49-F238E27FC236}">
                <a16:creationId xmlns:a16="http://schemas.microsoft.com/office/drawing/2014/main" id="{9CA56122-F63F-B06D-582D-7C8558EB1312}"/>
              </a:ext>
            </a:extLst>
          </p:cNvPr>
          <p:cNvGrpSpPr/>
          <p:nvPr/>
        </p:nvGrpSpPr>
        <p:grpSpPr>
          <a:xfrm rot="5400000">
            <a:off x="3333652" y="5323819"/>
            <a:ext cx="708297" cy="83226"/>
            <a:chOff x="9966960" y="2934393"/>
            <a:chExt cx="708297" cy="83226"/>
          </a:xfrm>
        </p:grpSpPr>
        <p:sp>
          <p:nvSpPr>
            <p:cNvPr id="27" name="椭圆 26">
              <a:extLst>
                <a:ext uri="{FF2B5EF4-FFF2-40B4-BE49-F238E27FC236}">
                  <a16:creationId xmlns:a16="http://schemas.microsoft.com/office/drawing/2014/main" id="{A04AF395-A65E-7B33-C29B-DB7B0E194D21}"/>
                </a:ext>
              </a:extLst>
            </p:cNvPr>
            <p:cNvSpPr/>
            <p:nvPr/>
          </p:nvSpPr>
          <p:spPr>
            <a:xfrm>
              <a:off x="9966960" y="2934393"/>
              <a:ext cx="81074" cy="83226"/>
            </a:xfrm>
            <a:prstGeom prst="ellipse">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a:extLst>
                <a:ext uri="{FF2B5EF4-FFF2-40B4-BE49-F238E27FC236}">
                  <a16:creationId xmlns:a16="http://schemas.microsoft.com/office/drawing/2014/main" id="{B16645FA-6749-8E65-DEF0-1AB9223E0F0D}"/>
                </a:ext>
              </a:extLst>
            </p:cNvPr>
            <p:cNvCxnSpPr>
              <a:cxnSpLocks/>
              <a:stCxn id="27" idx="6"/>
            </p:cNvCxnSpPr>
            <p:nvPr/>
          </p:nvCxnSpPr>
          <p:spPr>
            <a:xfrm>
              <a:off x="10048034" y="2976006"/>
              <a:ext cx="627223" cy="0"/>
            </a:xfrm>
            <a:prstGeom prst="line">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grpSp>
      <p:sp>
        <p:nvSpPr>
          <p:cNvPr id="29" name="文本框 28">
            <a:extLst>
              <a:ext uri="{FF2B5EF4-FFF2-40B4-BE49-F238E27FC236}">
                <a16:creationId xmlns:a16="http://schemas.microsoft.com/office/drawing/2014/main" id="{189102E4-5366-0515-34EA-E13E33D733D4}"/>
              </a:ext>
            </a:extLst>
          </p:cNvPr>
          <p:cNvSpPr txBox="1"/>
          <p:nvPr/>
        </p:nvSpPr>
        <p:spPr>
          <a:xfrm>
            <a:off x="3718070" y="6258488"/>
            <a:ext cx="1885516" cy="307777"/>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rPr>
              <a:t>Logic Analysis Ports</a:t>
            </a:r>
            <a:endParaRPr lang="zh-CN" altLang="en-US" sz="1400" dirty="0">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E3E12393-20CE-E07D-79C0-8BB420E2152E}"/>
              </a:ext>
            </a:extLst>
          </p:cNvPr>
          <p:cNvSpPr txBox="1"/>
          <p:nvPr/>
        </p:nvSpPr>
        <p:spPr>
          <a:xfrm>
            <a:off x="3149898" y="5738804"/>
            <a:ext cx="992579" cy="307777"/>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rPr>
              <a:t>USB Host</a:t>
            </a:r>
            <a:endParaRPr lang="zh-CN" altLang="en-US" sz="1400" dirty="0">
              <a:latin typeface="微软雅黑" panose="020B0503020204020204" pitchFamily="34" charset="-122"/>
              <a:ea typeface="微软雅黑" panose="020B0503020204020204" pitchFamily="34" charset="-122"/>
            </a:endParaRPr>
          </a:p>
        </p:txBody>
      </p:sp>
      <p:grpSp>
        <p:nvGrpSpPr>
          <p:cNvPr id="41" name="组合 40">
            <a:extLst>
              <a:ext uri="{FF2B5EF4-FFF2-40B4-BE49-F238E27FC236}">
                <a16:creationId xmlns:a16="http://schemas.microsoft.com/office/drawing/2014/main" id="{44CB7E4C-7225-CCBC-2900-EF76E4075233}"/>
              </a:ext>
            </a:extLst>
          </p:cNvPr>
          <p:cNvGrpSpPr/>
          <p:nvPr/>
        </p:nvGrpSpPr>
        <p:grpSpPr>
          <a:xfrm>
            <a:off x="4393654" y="5021744"/>
            <a:ext cx="83226" cy="1164545"/>
            <a:chOff x="4355554" y="5011284"/>
            <a:chExt cx="83226" cy="1164545"/>
          </a:xfrm>
        </p:grpSpPr>
        <p:sp>
          <p:nvSpPr>
            <p:cNvPr id="32" name="椭圆 31">
              <a:extLst>
                <a:ext uri="{FF2B5EF4-FFF2-40B4-BE49-F238E27FC236}">
                  <a16:creationId xmlns:a16="http://schemas.microsoft.com/office/drawing/2014/main" id="{6CE6B9A8-29A0-B60A-2706-A9DB7FF2AC23}"/>
                </a:ext>
              </a:extLst>
            </p:cNvPr>
            <p:cNvSpPr/>
            <p:nvPr/>
          </p:nvSpPr>
          <p:spPr>
            <a:xfrm rot="5400000">
              <a:off x="4356630" y="5010208"/>
              <a:ext cx="81074" cy="83226"/>
            </a:xfrm>
            <a:prstGeom prst="ellipse">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a:extLst>
                <a:ext uri="{FF2B5EF4-FFF2-40B4-BE49-F238E27FC236}">
                  <a16:creationId xmlns:a16="http://schemas.microsoft.com/office/drawing/2014/main" id="{E72F2401-1913-7619-7662-5B7CBA370171}"/>
                </a:ext>
              </a:extLst>
            </p:cNvPr>
            <p:cNvCxnSpPr>
              <a:cxnSpLocks/>
              <a:stCxn id="32" idx="6"/>
            </p:cNvCxnSpPr>
            <p:nvPr/>
          </p:nvCxnSpPr>
          <p:spPr>
            <a:xfrm>
              <a:off x="4397167" y="5092358"/>
              <a:ext cx="0" cy="1083471"/>
            </a:xfrm>
            <a:prstGeom prst="line">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grpSp>
      <p:sp>
        <p:nvSpPr>
          <p:cNvPr id="39" name="文本框 38">
            <a:extLst>
              <a:ext uri="{FF2B5EF4-FFF2-40B4-BE49-F238E27FC236}">
                <a16:creationId xmlns:a16="http://schemas.microsoft.com/office/drawing/2014/main" id="{7ED8C6F7-956E-0F69-89FE-71A03491DDAE}"/>
              </a:ext>
            </a:extLst>
          </p:cNvPr>
          <p:cNvSpPr txBox="1"/>
          <p:nvPr/>
        </p:nvSpPr>
        <p:spPr>
          <a:xfrm>
            <a:off x="5660589" y="5892692"/>
            <a:ext cx="4295407" cy="307777"/>
          </a:xfrm>
          <a:prstGeom prst="rect">
            <a:avLst/>
          </a:prstGeom>
          <a:noFill/>
        </p:spPr>
        <p:txBody>
          <a:bodyPr wrap="none" rtlCol="0">
            <a:spAutoFit/>
          </a:bodyPr>
          <a:lstStyle/>
          <a:p>
            <a:r>
              <a:rPr lang="en-US" altLang="zh-CN" sz="1400" dirty="0">
                <a:latin typeface="微软雅黑" panose="020B0503020204020204" pitchFamily="34" charset="-122"/>
                <a:ea typeface="微软雅黑" panose="020B0503020204020204" pitchFamily="34" charset="-122"/>
              </a:rPr>
              <a:t>Calibration signal compensation and grounding</a:t>
            </a:r>
            <a:endParaRPr lang="zh-CN" altLang="en-US" sz="1400" dirty="0">
              <a:latin typeface="微软雅黑" panose="020B0503020204020204" pitchFamily="34" charset="-122"/>
              <a:ea typeface="微软雅黑" panose="020B0503020204020204" pitchFamily="34" charset="-122"/>
            </a:endParaRPr>
          </a:p>
        </p:txBody>
      </p:sp>
      <p:sp>
        <p:nvSpPr>
          <p:cNvPr id="42" name="矩形 41">
            <a:extLst>
              <a:ext uri="{FF2B5EF4-FFF2-40B4-BE49-F238E27FC236}">
                <a16:creationId xmlns:a16="http://schemas.microsoft.com/office/drawing/2014/main" id="{92963E8B-AE71-BB66-D73E-F200CB5D7FD9}"/>
              </a:ext>
            </a:extLst>
          </p:cNvPr>
          <p:cNvSpPr/>
          <p:nvPr/>
        </p:nvSpPr>
        <p:spPr>
          <a:xfrm>
            <a:off x="6661378" y="4434112"/>
            <a:ext cx="3117273" cy="617709"/>
          </a:xfrm>
          <a:prstGeom prst="rect">
            <a:avLst/>
          </a:prstGeom>
          <a:no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2EA83D32-D230-6BB6-12F8-2CC01DE531E9}"/>
              </a:ext>
            </a:extLst>
          </p:cNvPr>
          <p:cNvSpPr/>
          <p:nvPr/>
        </p:nvSpPr>
        <p:spPr>
          <a:xfrm rot="10800000" flipH="1">
            <a:off x="9778650" y="4742528"/>
            <a:ext cx="81074" cy="83226"/>
          </a:xfrm>
          <a:prstGeom prst="ellipse">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5" name="直接连接符 44">
            <a:extLst>
              <a:ext uri="{FF2B5EF4-FFF2-40B4-BE49-F238E27FC236}">
                <a16:creationId xmlns:a16="http://schemas.microsoft.com/office/drawing/2014/main" id="{FEBDE719-5A1A-2558-848F-986DDAA3E84E}"/>
              </a:ext>
            </a:extLst>
          </p:cNvPr>
          <p:cNvCxnSpPr>
            <a:cxnSpLocks/>
            <a:stCxn id="44" idx="6"/>
            <a:endCxn id="50" idx="1"/>
          </p:cNvCxnSpPr>
          <p:nvPr/>
        </p:nvCxnSpPr>
        <p:spPr>
          <a:xfrm>
            <a:off x="9859724" y="4784141"/>
            <a:ext cx="735762" cy="123111"/>
          </a:xfrm>
          <a:prstGeom prst="line">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2C173A41-4B4E-9CA9-E248-0215B3969C00}"/>
              </a:ext>
            </a:extLst>
          </p:cNvPr>
          <p:cNvSpPr txBox="1"/>
          <p:nvPr/>
        </p:nvSpPr>
        <p:spPr>
          <a:xfrm>
            <a:off x="10595486" y="4614864"/>
            <a:ext cx="1482214" cy="584775"/>
          </a:xfrm>
          <a:prstGeom prst="rect">
            <a:avLst/>
          </a:prstGeom>
          <a:noFill/>
        </p:spPr>
        <p:txBody>
          <a:bodyPr wrap="square" rtlCol="0">
            <a:spAutoFit/>
          </a:bodyPr>
          <a:lstStyle/>
          <a:p>
            <a:pPr algn="just"/>
            <a:r>
              <a:rPr lang="en-US" altLang="zh-CN" sz="1600" dirty="0">
                <a:latin typeface="微软雅黑" panose="020B0503020204020204" pitchFamily="34" charset="-122"/>
                <a:ea typeface="微软雅黑" panose="020B0503020204020204" pitchFamily="34" charset="-122"/>
              </a:rPr>
              <a:t>Analog input channel</a:t>
            </a:r>
            <a:endParaRPr lang="zh-CN" altLang="en-US" sz="1600" dirty="0">
              <a:latin typeface="微软雅黑" panose="020B0503020204020204" pitchFamily="34" charset="-122"/>
              <a:ea typeface="微软雅黑" panose="020B0503020204020204" pitchFamily="34" charset="-122"/>
            </a:endParaRPr>
          </a:p>
        </p:txBody>
      </p:sp>
      <p:sp>
        <p:nvSpPr>
          <p:cNvPr id="52" name="文本框 51">
            <a:extLst>
              <a:ext uri="{FF2B5EF4-FFF2-40B4-BE49-F238E27FC236}">
                <a16:creationId xmlns:a16="http://schemas.microsoft.com/office/drawing/2014/main" id="{A39263C1-59AB-FF5D-7CE6-2E40FCBF4F9E}"/>
              </a:ext>
            </a:extLst>
          </p:cNvPr>
          <p:cNvSpPr txBox="1"/>
          <p:nvPr/>
        </p:nvSpPr>
        <p:spPr>
          <a:xfrm>
            <a:off x="4971909" y="442087"/>
            <a:ext cx="2248180" cy="523220"/>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en-US" altLang="zh-CN" sz="2800" b="1" dirty="0">
                <a:solidFill>
                  <a:schemeClr val="tx1"/>
                </a:solidFill>
                <a:latin typeface="微软雅黑" panose="020B0503020204020204" pitchFamily="34" charset="-122"/>
                <a:ea typeface="微软雅黑" panose="020B0503020204020204" pitchFamily="34" charset="-122"/>
              </a:rPr>
              <a:t>Front panel</a:t>
            </a:r>
            <a:endParaRPr lang="zh-CN" altLang="en-US" sz="2800" b="1" dirty="0">
              <a:solidFill>
                <a:schemeClr val="tx1"/>
              </a:solidFill>
              <a:latin typeface="微软雅黑" panose="020B0503020204020204" pitchFamily="34" charset="-122"/>
              <a:ea typeface="微软雅黑" panose="020B0503020204020204" pitchFamily="34" charset="-122"/>
            </a:endParaRPr>
          </a:p>
        </p:txBody>
      </p:sp>
      <p:cxnSp>
        <p:nvCxnSpPr>
          <p:cNvPr id="11" name="直接箭头连接符 10"/>
          <p:cNvCxnSpPr>
            <a:stCxn id="39" idx="0"/>
          </p:cNvCxnSpPr>
          <p:nvPr/>
        </p:nvCxnSpPr>
        <p:spPr>
          <a:xfrm flipH="1" flipV="1">
            <a:off x="6153003" y="4953265"/>
            <a:ext cx="1655290" cy="939427"/>
          </a:xfrm>
          <a:prstGeom prst="straightConnector1">
            <a:avLst/>
          </a:prstGeom>
          <a:ln w="19050">
            <a:solidFill>
              <a:schemeClr val="accent2"/>
            </a:solidFill>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916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83903C4-6F72-92B0-26D1-7EE9F78F1134}"/>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Lst>
          </a:blip>
          <a:srcRect l="8567" t="17160" r="8567" b="15259"/>
          <a:stretch/>
        </p:blipFill>
        <p:spPr>
          <a:xfrm>
            <a:off x="1201140" y="1031824"/>
            <a:ext cx="8792520" cy="4779750"/>
          </a:xfrm>
          <a:prstGeom prst="rect">
            <a:avLst/>
          </a:prstGeom>
        </p:spPr>
      </p:pic>
      <p:sp>
        <p:nvSpPr>
          <p:cNvPr id="2" name="文本框 1">
            <a:extLst>
              <a:ext uri="{FF2B5EF4-FFF2-40B4-BE49-F238E27FC236}">
                <a16:creationId xmlns:a16="http://schemas.microsoft.com/office/drawing/2014/main" id="{51E9DB01-7698-B416-CEAD-CFCA4BBE4560}"/>
              </a:ext>
            </a:extLst>
          </p:cNvPr>
          <p:cNvSpPr txBox="1"/>
          <p:nvPr/>
        </p:nvSpPr>
        <p:spPr>
          <a:xfrm>
            <a:off x="5029554" y="508604"/>
            <a:ext cx="2132892" cy="523220"/>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en-US" altLang="zh-CN" sz="2800" b="1" dirty="0">
                <a:solidFill>
                  <a:schemeClr val="tx1"/>
                </a:solidFill>
                <a:latin typeface="微软雅黑" panose="020B0503020204020204" pitchFamily="34" charset="-122"/>
                <a:ea typeface="微软雅黑" panose="020B0503020204020204" pitchFamily="34" charset="-122"/>
              </a:rPr>
              <a:t>Back panel</a:t>
            </a:r>
            <a:endParaRPr lang="zh-CN" altLang="en-US" sz="2800" b="1" dirty="0">
              <a:solidFill>
                <a:schemeClr val="tx1"/>
              </a:solidFill>
              <a:latin typeface="微软雅黑" panose="020B0503020204020204" pitchFamily="34" charset="-122"/>
              <a:ea typeface="微软雅黑" panose="020B0503020204020204" pitchFamily="34" charset="-122"/>
            </a:endParaRPr>
          </a:p>
        </p:txBody>
      </p:sp>
      <p:grpSp>
        <p:nvGrpSpPr>
          <p:cNvPr id="5" name="组合 4">
            <a:extLst>
              <a:ext uri="{FF2B5EF4-FFF2-40B4-BE49-F238E27FC236}">
                <a16:creationId xmlns:a16="http://schemas.microsoft.com/office/drawing/2014/main" id="{7AE05486-D208-33E7-812A-83B385C4E201}"/>
              </a:ext>
            </a:extLst>
          </p:cNvPr>
          <p:cNvGrpSpPr/>
          <p:nvPr/>
        </p:nvGrpSpPr>
        <p:grpSpPr>
          <a:xfrm>
            <a:off x="9008537" y="2338388"/>
            <a:ext cx="1470072" cy="77465"/>
            <a:chOff x="5672090" y="2434227"/>
            <a:chExt cx="1621339" cy="83226"/>
          </a:xfrm>
        </p:grpSpPr>
        <p:sp>
          <p:nvSpPr>
            <p:cNvPr id="6" name="椭圆 5">
              <a:extLst>
                <a:ext uri="{FF2B5EF4-FFF2-40B4-BE49-F238E27FC236}">
                  <a16:creationId xmlns:a16="http://schemas.microsoft.com/office/drawing/2014/main" id="{6F415F2C-FA3B-213C-67BD-67B28852A7BF}"/>
                </a:ext>
              </a:extLst>
            </p:cNvPr>
            <p:cNvSpPr/>
            <p:nvPr/>
          </p:nvSpPr>
          <p:spPr>
            <a:xfrm rot="10800000">
              <a:off x="5672090" y="2434227"/>
              <a:ext cx="81074" cy="83226"/>
            </a:xfrm>
            <a:prstGeom prst="ellipse">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7E1C3C9A-22AE-F3A1-A6DF-1097A2DA9167}"/>
                </a:ext>
              </a:extLst>
            </p:cNvPr>
            <p:cNvCxnSpPr>
              <a:cxnSpLocks/>
              <a:stCxn id="6" idx="6"/>
            </p:cNvCxnSpPr>
            <p:nvPr/>
          </p:nvCxnSpPr>
          <p:spPr>
            <a:xfrm flipV="1">
              <a:off x="5672090" y="2475839"/>
              <a:ext cx="1621339" cy="1"/>
            </a:xfrm>
            <a:prstGeom prst="line">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a16="http://schemas.microsoft.com/office/drawing/2014/main" id="{2B1DD16B-953C-C0A9-DDA0-3D7EB6154CB5}"/>
              </a:ext>
            </a:extLst>
          </p:cNvPr>
          <p:cNvGrpSpPr/>
          <p:nvPr/>
        </p:nvGrpSpPr>
        <p:grpSpPr>
          <a:xfrm>
            <a:off x="8950756" y="2939073"/>
            <a:ext cx="1527853" cy="69310"/>
            <a:chOff x="5672090" y="2434227"/>
            <a:chExt cx="1621339" cy="83226"/>
          </a:xfrm>
        </p:grpSpPr>
        <p:sp>
          <p:nvSpPr>
            <p:cNvPr id="9" name="椭圆 8">
              <a:extLst>
                <a:ext uri="{FF2B5EF4-FFF2-40B4-BE49-F238E27FC236}">
                  <a16:creationId xmlns:a16="http://schemas.microsoft.com/office/drawing/2014/main" id="{585A672E-75AE-DFCC-13CE-052A29795CAE}"/>
                </a:ext>
              </a:extLst>
            </p:cNvPr>
            <p:cNvSpPr/>
            <p:nvPr/>
          </p:nvSpPr>
          <p:spPr>
            <a:xfrm rot="10800000">
              <a:off x="5672090" y="2434227"/>
              <a:ext cx="81074" cy="83226"/>
            </a:xfrm>
            <a:prstGeom prst="ellipse">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5037E282-76A6-FB19-E299-90CD2FFB3D01}"/>
                </a:ext>
              </a:extLst>
            </p:cNvPr>
            <p:cNvCxnSpPr>
              <a:cxnSpLocks/>
              <a:stCxn id="9" idx="6"/>
            </p:cNvCxnSpPr>
            <p:nvPr/>
          </p:nvCxnSpPr>
          <p:spPr>
            <a:xfrm flipV="1">
              <a:off x="5672090" y="2475839"/>
              <a:ext cx="1621339" cy="1"/>
            </a:xfrm>
            <a:prstGeom prst="line">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grpSp>
      <p:grpSp>
        <p:nvGrpSpPr>
          <p:cNvPr id="11" name="组合 10">
            <a:extLst>
              <a:ext uri="{FF2B5EF4-FFF2-40B4-BE49-F238E27FC236}">
                <a16:creationId xmlns:a16="http://schemas.microsoft.com/office/drawing/2014/main" id="{CD7A9E98-B4C6-6FE9-F912-DA3CC42DF394}"/>
              </a:ext>
            </a:extLst>
          </p:cNvPr>
          <p:cNvGrpSpPr/>
          <p:nvPr/>
        </p:nvGrpSpPr>
        <p:grpSpPr>
          <a:xfrm>
            <a:off x="8928354" y="3405187"/>
            <a:ext cx="1550255" cy="75253"/>
            <a:chOff x="5672090" y="2434227"/>
            <a:chExt cx="1621339" cy="83226"/>
          </a:xfrm>
        </p:grpSpPr>
        <p:sp>
          <p:nvSpPr>
            <p:cNvPr id="12" name="椭圆 11">
              <a:extLst>
                <a:ext uri="{FF2B5EF4-FFF2-40B4-BE49-F238E27FC236}">
                  <a16:creationId xmlns:a16="http://schemas.microsoft.com/office/drawing/2014/main" id="{131DA384-04B7-C936-D7EE-B80C6D214DAC}"/>
                </a:ext>
              </a:extLst>
            </p:cNvPr>
            <p:cNvSpPr/>
            <p:nvPr/>
          </p:nvSpPr>
          <p:spPr>
            <a:xfrm rot="10800000">
              <a:off x="5672090" y="2434227"/>
              <a:ext cx="81074" cy="83226"/>
            </a:xfrm>
            <a:prstGeom prst="ellipse">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a:extLst>
                <a:ext uri="{FF2B5EF4-FFF2-40B4-BE49-F238E27FC236}">
                  <a16:creationId xmlns:a16="http://schemas.microsoft.com/office/drawing/2014/main" id="{C22CFA07-B8CD-C41E-CB6A-0435B3D2F849}"/>
                </a:ext>
              </a:extLst>
            </p:cNvPr>
            <p:cNvCxnSpPr>
              <a:cxnSpLocks/>
              <a:stCxn id="12" idx="6"/>
            </p:cNvCxnSpPr>
            <p:nvPr/>
          </p:nvCxnSpPr>
          <p:spPr>
            <a:xfrm flipV="1">
              <a:off x="5672090" y="2475839"/>
              <a:ext cx="1621339" cy="1"/>
            </a:xfrm>
            <a:prstGeom prst="line">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grpSp>
      <p:grpSp>
        <p:nvGrpSpPr>
          <p:cNvPr id="14" name="组合 13">
            <a:extLst>
              <a:ext uri="{FF2B5EF4-FFF2-40B4-BE49-F238E27FC236}">
                <a16:creationId xmlns:a16="http://schemas.microsoft.com/office/drawing/2014/main" id="{54667BB6-9FEE-A3E5-4734-4569079CB439}"/>
              </a:ext>
            </a:extLst>
          </p:cNvPr>
          <p:cNvGrpSpPr/>
          <p:nvPr/>
        </p:nvGrpSpPr>
        <p:grpSpPr>
          <a:xfrm>
            <a:off x="9031830" y="4186238"/>
            <a:ext cx="1446779" cy="70544"/>
            <a:chOff x="5672090" y="2434227"/>
            <a:chExt cx="1621339" cy="83226"/>
          </a:xfrm>
        </p:grpSpPr>
        <p:sp>
          <p:nvSpPr>
            <p:cNvPr id="15" name="椭圆 14">
              <a:extLst>
                <a:ext uri="{FF2B5EF4-FFF2-40B4-BE49-F238E27FC236}">
                  <a16:creationId xmlns:a16="http://schemas.microsoft.com/office/drawing/2014/main" id="{29DF7FB7-7318-F536-643A-DC9C0487E74E}"/>
                </a:ext>
              </a:extLst>
            </p:cNvPr>
            <p:cNvSpPr/>
            <p:nvPr/>
          </p:nvSpPr>
          <p:spPr>
            <a:xfrm rot="10800000">
              <a:off x="5672090" y="2434227"/>
              <a:ext cx="81074" cy="83226"/>
            </a:xfrm>
            <a:prstGeom prst="ellipse">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a:extLst>
                <a:ext uri="{FF2B5EF4-FFF2-40B4-BE49-F238E27FC236}">
                  <a16:creationId xmlns:a16="http://schemas.microsoft.com/office/drawing/2014/main" id="{0512AE5F-C14A-DD0D-6381-A21D27E5992A}"/>
                </a:ext>
              </a:extLst>
            </p:cNvPr>
            <p:cNvCxnSpPr>
              <a:cxnSpLocks/>
              <a:stCxn id="15" idx="6"/>
            </p:cNvCxnSpPr>
            <p:nvPr/>
          </p:nvCxnSpPr>
          <p:spPr>
            <a:xfrm flipV="1">
              <a:off x="5672090" y="2475839"/>
              <a:ext cx="1621339" cy="1"/>
            </a:xfrm>
            <a:prstGeom prst="line">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grpSp>
      <p:sp>
        <p:nvSpPr>
          <p:cNvPr id="17" name="文本框 16">
            <a:extLst>
              <a:ext uri="{FF2B5EF4-FFF2-40B4-BE49-F238E27FC236}">
                <a16:creationId xmlns:a16="http://schemas.microsoft.com/office/drawing/2014/main" id="{A5AF23A4-6DD8-EF36-8DA2-B087B69AF4F8}"/>
              </a:ext>
            </a:extLst>
          </p:cNvPr>
          <p:cNvSpPr txBox="1"/>
          <p:nvPr/>
        </p:nvSpPr>
        <p:spPr>
          <a:xfrm>
            <a:off x="10687653" y="2167816"/>
            <a:ext cx="607859"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LAN</a:t>
            </a:r>
            <a:endParaRPr lang="zh-CN" altLang="en-US" sz="1600"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A643A0C0-95EB-4F0D-EFC3-58A050E6146F}"/>
              </a:ext>
            </a:extLst>
          </p:cNvPr>
          <p:cNvSpPr txBox="1"/>
          <p:nvPr/>
        </p:nvSpPr>
        <p:spPr>
          <a:xfrm>
            <a:off x="10629874" y="2755879"/>
            <a:ext cx="1301959"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USB Device</a:t>
            </a:r>
            <a:endParaRPr lang="zh-CN" altLang="en-US" sz="1600"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B029CE2D-1ACF-2C4C-D42F-BB97E42628B7}"/>
              </a:ext>
            </a:extLst>
          </p:cNvPr>
          <p:cNvSpPr txBox="1"/>
          <p:nvPr/>
        </p:nvSpPr>
        <p:spPr>
          <a:xfrm>
            <a:off x="10607472" y="3269550"/>
            <a:ext cx="1106393"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USB Host</a:t>
            </a:r>
            <a:endParaRPr lang="zh-CN" altLang="en-US" sz="1600" dirty="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B4C571E5-3A3A-9BF3-5A08-FA71EB18E9F7}"/>
              </a:ext>
            </a:extLst>
          </p:cNvPr>
          <p:cNvSpPr txBox="1"/>
          <p:nvPr/>
        </p:nvSpPr>
        <p:spPr>
          <a:xfrm>
            <a:off x="10478610" y="4077189"/>
            <a:ext cx="1713390" cy="584775"/>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Pass/Fail or</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Trig Out</a:t>
            </a:r>
            <a:endParaRPr lang="zh-CN" altLang="en-US" sz="1600" dirty="0">
              <a:latin typeface="微软雅黑" panose="020B0503020204020204" pitchFamily="34" charset="-122"/>
              <a:ea typeface="微软雅黑" panose="020B0503020204020204" pitchFamily="34" charset="-122"/>
            </a:endParaRPr>
          </a:p>
        </p:txBody>
      </p:sp>
      <p:grpSp>
        <p:nvGrpSpPr>
          <p:cNvPr id="21" name="组合 20">
            <a:extLst>
              <a:ext uri="{FF2B5EF4-FFF2-40B4-BE49-F238E27FC236}">
                <a16:creationId xmlns:a16="http://schemas.microsoft.com/office/drawing/2014/main" id="{649EBD75-9051-2C52-D84F-9EBCEBC1F6D7}"/>
              </a:ext>
            </a:extLst>
          </p:cNvPr>
          <p:cNvGrpSpPr/>
          <p:nvPr/>
        </p:nvGrpSpPr>
        <p:grpSpPr>
          <a:xfrm rot="7415153">
            <a:off x="6477890" y="4944754"/>
            <a:ext cx="1676197" cy="45719"/>
            <a:chOff x="4243219" y="4868432"/>
            <a:chExt cx="3050209" cy="83226"/>
          </a:xfrm>
        </p:grpSpPr>
        <p:sp>
          <p:nvSpPr>
            <p:cNvPr id="22" name="椭圆 21">
              <a:extLst>
                <a:ext uri="{FF2B5EF4-FFF2-40B4-BE49-F238E27FC236}">
                  <a16:creationId xmlns:a16="http://schemas.microsoft.com/office/drawing/2014/main" id="{9252120F-27E2-61F3-F1F4-7D13ED2DADDF}"/>
                </a:ext>
              </a:extLst>
            </p:cNvPr>
            <p:cNvSpPr/>
            <p:nvPr/>
          </p:nvSpPr>
          <p:spPr>
            <a:xfrm rot="10800000">
              <a:off x="4243219" y="4868432"/>
              <a:ext cx="81074" cy="83226"/>
            </a:xfrm>
            <a:prstGeom prst="ellipse">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C5D2584B-9420-AF04-2B73-94F6A45DD493}"/>
                </a:ext>
              </a:extLst>
            </p:cNvPr>
            <p:cNvCxnSpPr>
              <a:cxnSpLocks/>
              <a:stCxn id="22" idx="6"/>
            </p:cNvCxnSpPr>
            <p:nvPr/>
          </p:nvCxnSpPr>
          <p:spPr>
            <a:xfrm>
              <a:off x="4243219" y="4910045"/>
              <a:ext cx="3050209" cy="0"/>
            </a:xfrm>
            <a:prstGeom prst="line">
              <a:avLst/>
            </a:prstGeom>
            <a:ln w="19050">
              <a:solidFill>
                <a:srgbClr val="F18101"/>
              </a:solidFill>
            </a:ln>
          </p:spPr>
          <p:style>
            <a:lnRef idx="1">
              <a:schemeClr val="accent1"/>
            </a:lnRef>
            <a:fillRef idx="0">
              <a:schemeClr val="accent1"/>
            </a:fillRef>
            <a:effectRef idx="0">
              <a:schemeClr val="accent1"/>
            </a:effectRef>
            <a:fontRef idx="minor">
              <a:schemeClr val="tx1"/>
            </a:fontRef>
          </p:style>
        </p:cxnSp>
      </p:grpSp>
      <p:sp>
        <p:nvSpPr>
          <p:cNvPr id="24" name="文本框 23">
            <a:extLst>
              <a:ext uri="{FF2B5EF4-FFF2-40B4-BE49-F238E27FC236}">
                <a16:creationId xmlns:a16="http://schemas.microsoft.com/office/drawing/2014/main" id="{E8F40B13-278F-2476-9A3B-EC415796D815}"/>
              </a:ext>
            </a:extLst>
          </p:cNvPr>
          <p:cNvSpPr txBox="1"/>
          <p:nvPr/>
        </p:nvSpPr>
        <p:spPr>
          <a:xfrm>
            <a:off x="6179546" y="5837900"/>
            <a:ext cx="1719573"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AC power input</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08726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E1148DA-AD83-3BF9-2B63-F98AB63E51BC}"/>
              </a:ext>
            </a:extLst>
          </p:cNvPr>
          <p:cNvSpPr txBox="1"/>
          <p:nvPr/>
        </p:nvSpPr>
        <p:spPr>
          <a:xfrm>
            <a:off x="4136199" y="329827"/>
            <a:ext cx="3919599" cy="523220"/>
          </a:xfrm>
          <a:prstGeom prst="rect">
            <a:avLst/>
          </a:prstGeom>
          <a:noFill/>
        </p:spPr>
        <p:txBody>
          <a:bodyPr wrap="none" rtlCol="0">
            <a:spAutoFit/>
          </a:bodyPr>
          <a:lstStyle>
            <a:defPPr>
              <a:defRPr lang="zh-CN"/>
            </a:defPPr>
            <a:lvl1pPr>
              <a:defRPr sz="4000">
                <a:solidFill>
                  <a:srgbClr val="13253B"/>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en-US" altLang="zh-CN" sz="2800" b="1" dirty="0">
                <a:solidFill>
                  <a:schemeClr val="tx1"/>
                </a:solidFill>
                <a:latin typeface="微软雅黑" panose="020B0503020204020204" pitchFamily="34" charset="-122"/>
                <a:ea typeface="微软雅黑" panose="020B0503020204020204" pitchFamily="34" charset="-122"/>
              </a:rPr>
              <a:t>Intuitive menu panel</a:t>
            </a:r>
            <a:endParaRPr lang="zh-CN" altLang="en-US" sz="2800" b="1" dirty="0">
              <a:solidFill>
                <a:schemeClr val="tx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1396075" y="853047"/>
            <a:ext cx="9399848" cy="5621317"/>
          </a:xfrm>
          <a:prstGeom prst="rect">
            <a:avLst/>
          </a:prstGeom>
        </p:spPr>
      </p:pic>
    </p:spTree>
    <p:extLst>
      <p:ext uri="{BB962C8B-B14F-4D97-AF65-F5344CB8AC3E}">
        <p14:creationId xmlns:p14="http://schemas.microsoft.com/office/powerpoint/2010/main" val="363361654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5612</TotalTime>
  <Words>2944</Words>
  <Application>Microsoft Office PowerPoint</Application>
  <PresentationFormat>宽屏</PresentationFormat>
  <Paragraphs>661</Paragraphs>
  <Slides>39</Slides>
  <Notes>17</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39</vt:i4>
      </vt:variant>
    </vt:vector>
  </HeadingPairs>
  <TitlesOfParts>
    <vt:vector size="53" baseType="lpstr">
      <vt:lpstr>阿里巴巴普惠体 M</vt:lpstr>
      <vt:lpstr>Century Gothic</vt:lpstr>
      <vt:lpstr>等线 Light</vt:lpstr>
      <vt:lpstr>Arial</vt:lpstr>
      <vt:lpstr>等线</vt:lpstr>
      <vt:lpstr>Calibri Light</vt:lpstr>
      <vt:lpstr>Lato</vt:lpstr>
      <vt:lpstr>MicrosoftYaHei</vt:lpstr>
      <vt:lpstr>Calibri</vt:lpstr>
      <vt:lpstr>印品黑体</vt:lpstr>
      <vt:lpstr>微软雅黑</vt:lpstr>
      <vt:lpstr>Office 主题​​</vt:lpstr>
      <vt:lpstr>3_自定义设计方案</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Markets-李海嫚</dc:creator>
  <cp:lastModifiedBy>Markets-唐满丽</cp:lastModifiedBy>
  <cp:revision>185</cp:revision>
  <dcterms:created xsi:type="dcterms:W3CDTF">2023-10-25T05:46:03Z</dcterms:created>
  <dcterms:modified xsi:type="dcterms:W3CDTF">2024-01-26T01:22:40Z</dcterms:modified>
</cp:coreProperties>
</file>