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Lst>
  <p:notesMasterIdLst>
    <p:notesMasterId r:id="rId31"/>
  </p:notesMasterIdLst>
  <p:sldIdLst>
    <p:sldId id="409" r:id="rId5"/>
    <p:sldId id="631" r:id="rId6"/>
    <p:sldId id="639" r:id="rId7"/>
    <p:sldId id="636" r:id="rId8"/>
    <p:sldId id="635" r:id="rId9"/>
    <p:sldId id="637" r:id="rId10"/>
    <p:sldId id="558" r:id="rId11"/>
    <p:sldId id="641" r:id="rId12"/>
    <p:sldId id="618" r:id="rId13"/>
    <p:sldId id="619" r:id="rId14"/>
    <p:sldId id="620" r:id="rId15"/>
    <p:sldId id="624" r:id="rId16"/>
    <p:sldId id="625" r:id="rId17"/>
    <p:sldId id="592" r:id="rId18"/>
    <p:sldId id="623" r:id="rId19"/>
    <p:sldId id="621" r:id="rId20"/>
    <p:sldId id="622" r:id="rId21"/>
    <p:sldId id="626" r:id="rId22"/>
    <p:sldId id="627" r:id="rId23"/>
    <p:sldId id="629" r:id="rId24"/>
    <p:sldId id="630" r:id="rId25"/>
    <p:sldId id="644" r:id="rId26"/>
    <p:sldId id="643" r:id="rId27"/>
    <p:sldId id="642" r:id="rId28"/>
    <p:sldId id="645" r:id="rId29"/>
    <p:sldId id="64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CEE956D-6E8C-4840-8813-A397CEF95E2E}">
          <p14:sldIdLst>
            <p14:sldId id="409"/>
            <p14:sldId id="631"/>
            <p14:sldId id="639"/>
            <p14:sldId id="636"/>
            <p14:sldId id="635"/>
            <p14:sldId id="637"/>
            <p14:sldId id="558"/>
            <p14:sldId id="641"/>
            <p14:sldId id="618"/>
            <p14:sldId id="619"/>
            <p14:sldId id="620"/>
            <p14:sldId id="624"/>
            <p14:sldId id="625"/>
            <p14:sldId id="592"/>
            <p14:sldId id="623"/>
            <p14:sldId id="621"/>
            <p14:sldId id="622"/>
            <p14:sldId id="626"/>
            <p14:sldId id="627"/>
            <p14:sldId id="629"/>
            <p14:sldId id="630"/>
            <p14:sldId id="644"/>
            <p14:sldId id="643"/>
            <p14:sldId id="642"/>
            <p14:sldId id="645"/>
            <p14:sldId id="646"/>
          </p14:sldIdLst>
        </p14:section>
      </p14:sectionLst>
    </p:ex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 id="5" name="Microsoft 帐户" initials="M帐" lastIdx="1" clrIdx="4">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90"/>
    <a:srgbClr val="BEBEBE"/>
    <a:srgbClr val="F2F2F2"/>
    <a:srgbClr val="00374A"/>
    <a:srgbClr val="FF6600"/>
    <a:srgbClr val="034694"/>
    <a:srgbClr val="163479"/>
    <a:srgbClr val="C0C0C0"/>
    <a:srgbClr val="959BA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9" autoAdjust="0"/>
    <p:restoredTop sz="92255" autoAdjust="0"/>
  </p:normalViewPr>
  <p:slideViewPr>
    <p:cSldViewPr snapToGrid="0" showGuides="1">
      <p:cViewPr varScale="1">
        <p:scale>
          <a:sx n="64" d="100"/>
          <a:sy n="64" d="100"/>
        </p:scale>
        <p:origin x="768" y="56"/>
      </p:cViewPr>
      <p:guideLst>
        <p:guide orient="horz" pos="1661"/>
        <p:guide pos="3840"/>
      </p:guideLst>
    </p:cSldViewPr>
  </p:slid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2022/4/26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936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25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964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117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776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28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956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465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26</a:t>
            </a:fld>
            <a:endParaRPr lang="zh-CN" altLang="en-US"/>
          </a:p>
        </p:txBody>
      </p:sp>
    </p:spTree>
    <p:extLst>
      <p:ext uri="{BB962C8B-B14F-4D97-AF65-F5344CB8AC3E}">
        <p14:creationId xmlns:p14="http://schemas.microsoft.com/office/powerpoint/2010/main" val="37274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目录字体放大</a:t>
            </a:r>
          </a:p>
        </p:txBody>
      </p:sp>
      <p:sp>
        <p:nvSpPr>
          <p:cNvPr id="4" name="灯片编号占位符 3"/>
          <p:cNvSpPr>
            <a:spLocks noGrp="1"/>
          </p:cNvSpPr>
          <p:nvPr>
            <p:ph type="sldNum" sz="quarter" idx="10"/>
          </p:nvPr>
        </p:nvSpPr>
        <p:spPr/>
        <p:txBody>
          <a:bodyPr/>
          <a:lstStyle/>
          <a:p>
            <a:fld id="{3AC38725-88B0-4898-8583-8FBE9EABD7B3}" type="slidenum">
              <a:rPr lang="zh-CN" altLang="en-US" smtClean="0"/>
              <a:t>4</a:t>
            </a:fld>
            <a:endParaRPr lang="zh-CN" altLang="en-US"/>
          </a:p>
        </p:txBody>
      </p:sp>
    </p:spTree>
    <p:extLst>
      <p:ext uri="{BB962C8B-B14F-4D97-AF65-F5344CB8AC3E}">
        <p14:creationId xmlns:p14="http://schemas.microsoft.com/office/powerpoint/2010/main" val="266949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18108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28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8517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8747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760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5899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77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E2D853-FEB1-4293-98A5-4C0676459D6A}" type="datetime1">
              <a:rPr lang="zh-CN" altLang="en-US" smtClean="0"/>
              <a:t>2022/4/26</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324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158901-601B-4090-A6B2-75FF5852EB58}" type="datetime1">
              <a:rPr lang="zh-CN" altLang="en-US" smtClean="0"/>
              <a:t>2022/4/26</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97886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C9A23D8-5A5A-4748-BAC5-84A2607321D4}" type="datetime1">
              <a:rPr lang="zh-CN" altLang="en-US" smtClean="0"/>
              <a:t>2022/4/26</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0891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1AECA3-64EE-4D54-9D34-2C98161932F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4046477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E9F06D-7819-4873-907A-9F6215E6F5A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859950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EF03D-C05E-4F5C-A86E-0DCD1591950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86365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099075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2022/4/26</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6813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723245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ED94DC-9E7A-46DB-8DF8-B27DAC652605}" type="datetime1">
              <a:rPr lang="zh-CN" altLang="en-US" smtClean="0"/>
              <a:t>2022/4/26</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7522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2022/4/26</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2022/4/26</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44562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975CF24-550B-4596-9A8F-6ED2491066AB}" type="datetime1">
              <a:rPr lang="zh-CN" altLang="en-US" smtClean="0"/>
              <a:t>2022/4/26</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87167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620F05-E5AF-4D7D-B4CF-6286FDCD2B38}" type="datetime1">
              <a:rPr lang="zh-CN" altLang="en-US" smtClean="0"/>
              <a:t>2022/4/26</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502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853CF3-D1BD-4626-AF9F-89EBF7501A3C}" type="datetime1">
              <a:rPr lang="zh-CN" altLang="en-US" smtClean="0"/>
              <a:t>2022/4/26</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60531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2022/4/26</a:t>
            </a:fld>
            <a:endParaRPr lang="zh-CN" altLang="en-US"/>
          </a:p>
        </p:txBody>
      </p:sp>
      <p:sp>
        <p:nvSpPr>
          <p:cNvPr id="3" name="页脚占位符 2"/>
          <p:cNvSpPr>
            <a:spLocks noGrp="1"/>
          </p:cNvSpPr>
          <p:nvPr>
            <p:ph type="ftr" sz="quarter" idx="11"/>
          </p:nvPr>
        </p:nvSpPr>
        <p:spPr/>
        <p:txBody>
          <a:bodyPr/>
          <a:lstStyle/>
          <a:p>
            <a:r>
              <a:rPr lang="en-US" altLang="zh-CN"/>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00231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2022/4/26</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30680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2022/4/26</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5432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2022/4/26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89098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167144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99440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319243" y="181751"/>
            <a:ext cx="3149513" cy="584775"/>
          </a:xfrm>
          <a:prstGeom prst="rect">
            <a:avLst/>
          </a:prstGeom>
          <a:noFill/>
        </p:spPr>
        <p:txBody>
          <a:bodyPr wrap="square" rtlCol="0">
            <a:spAutoFit/>
          </a:bodyPr>
          <a:lstStyle/>
          <a:p>
            <a:pPr lvl="0">
              <a:defRPr/>
            </a:pP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Packing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L</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ist</a:t>
            </a:r>
            <a:endParaRPr lang="zh-CN" altLang="en-US"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31" y="543712"/>
            <a:ext cx="6183698" cy="6024946"/>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2337" y="1374494"/>
            <a:ext cx="5590572" cy="372704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8321" y="1130888"/>
            <a:ext cx="3169244" cy="258604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1268" y="3228876"/>
            <a:ext cx="3156872" cy="2488386"/>
          </a:xfrm>
          <a:prstGeom prst="rect">
            <a:avLst/>
          </a:prstGeom>
        </p:spPr>
      </p:pic>
    </p:spTree>
    <p:extLst>
      <p:ext uri="{BB962C8B-B14F-4D97-AF65-F5344CB8AC3E}">
        <p14:creationId xmlns:p14="http://schemas.microsoft.com/office/powerpoint/2010/main" val="3901134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524305" y="251325"/>
            <a:ext cx="8165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Five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in</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 one</a:t>
            </a:r>
            <a:endParaRPr lang="zh-CN" altLang="en-US"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524305" y="1293426"/>
            <a:ext cx="2948301" cy="380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2 CH Oscilloscope</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True RMS Multi-meter</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Recorder</a:t>
            </a:r>
          </a:p>
          <a:p>
            <a:pPr lvl="1">
              <a:lnSpc>
                <a:spcPct val="150000"/>
              </a:lnSpc>
            </a:pP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Sample Logger</a:t>
            </a:r>
          </a:p>
          <a:p>
            <a:pPr lvl="1">
              <a:lnSpc>
                <a:spcPct val="150000"/>
              </a:lnSpc>
            </a:pP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Measurement Logger</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Serial Trigger and decode</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FFT spectrum analysis</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2" name="图片 1"/>
          <p:cNvPicPr>
            <a:picLocks noChangeAspect="1"/>
          </p:cNvPicPr>
          <p:nvPr/>
        </p:nvPicPr>
        <p:blipFill>
          <a:blip r:embed="rId5"/>
          <a:stretch>
            <a:fillRect/>
          </a:stretch>
        </p:blipFill>
        <p:spPr>
          <a:xfrm>
            <a:off x="4918627" y="1579494"/>
            <a:ext cx="6191250" cy="3619500"/>
          </a:xfrm>
          <a:prstGeom prst="rect">
            <a:avLst/>
          </a:prstGeom>
        </p:spPr>
      </p:pic>
    </p:spTree>
    <p:extLst>
      <p:ext uri="{BB962C8B-B14F-4D97-AF65-F5344CB8AC3E}">
        <p14:creationId xmlns:p14="http://schemas.microsoft.com/office/powerpoint/2010/main" val="261762221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301524" y="281142"/>
            <a:ext cx="8476887"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Higher protection level,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longer</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battery life</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5" y="937480"/>
            <a:ext cx="10705639"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Dust and waterproof certified to IP51, proving it is capable of testing in a variety of harsh environments</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Rechargeable 6900 mA high-capacity lithium battery </a:t>
            </a:r>
          </a:p>
          <a:p>
            <a:pPr lvl="1">
              <a:lnSpc>
                <a:spcPct val="150000"/>
              </a:lnSpc>
            </a:pP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UL certified </a:t>
            </a:r>
          </a:p>
          <a:p>
            <a:pPr lvl="1">
              <a:lnSpc>
                <a:spcPct val="150000"/>
              </a:lnSpc>
            </a:pP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Up to 5.5 hours of work without a charge, greatly improving safety and battery life</a:t>
            </a:r>
          </a:p>
          <a:p>
            <a:pPr lvl="1">
              <a:lnSpc>
                <a:spcPct val="150000"/>
              </a:lnSpc>
            </a:pP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he battery can be charged in the cabin or removed and charged with an external charger.</a:t>
            </a: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The included carrying case has ample room for the instrument, probes and other accessories. Perfect for field work and carrying on business trips.</a:t>
            </a: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a:picLocks noChangeAspect="1"/>
          </p:cNvPicPr>
          <p:nvPr/>
        </p:nvPicPr>
        <p:blipFill>
          <a:blip r:embed="rId5"/>
          <a:stretch>
            <a:fillRect/>
          </a:stretch>
        </p:blipFill>
        <p:spPr>
          <a:xfrm>
            <a:off x="3020253" y="3945035"/>
            <a:ext cx="3618418" cy="2115383"/>
          </a:xfrm>
          <a:prstGeom prst="rect">
            <a:avLst/>
          </a:prstGeom>
        </p:spPr>
      </p:pic>
      <p:pic>
        <p:nvPicPr>
          <p:cNvPr id="3" name="图片 2"/>
          <p:cNvPicPr>
            <a:picLocks noChangeAspect="1"/>
          </p:cNvPicPr>
          <p:nvPr/>
        </p:nvPicPr>
        <p:blipFill>
          <a:blip r:embed="rId6"/>
          <a:stretch>
            <a:fillRect/>
          </a:stretch>
        </p:blipFill>
        <p:spPr>
          <a:xfrm>
            <a:off x="7592254" y="3993269"/>
            <a:ext cx="3553934" cy="207768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893" y="3578268"/>
            <a:ext cx="4273372" cy="2848915"/>
          </a:xfrm>
          <a:prstGeom prst="rect">
            <a:avLst/>
          </a:prstGeom>
        </p:spPr>
      </p:pic>
    </p:spTree>
    <p:extLst>
      <p:ext uri="{BB962C8B-B14F-4D97-AF65-F5344CB8AC3E}">
        <p14:creationId xmlns:p14="http://schemas.microsoft.com/office/powerpoint/2010/main" val="291555507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4123548" cy="584775"/>
          </a:xfrm>
          <a:prstGeom prst="rect">
            <a:avLst/>
          </a:prstGeom>
          <a:noFill/>
        </p:spPr>
        <p:txBody>
          <a:bodyPr wrap="square" rtlCol="0">
            <a:spAutoFit/>
          </a:bodyPr>
          <a:lstStyle/>
          <a:p>
            <a:pPr lvl="0">
              <a:defRPr/>
            </a:pPr>
            <a:r>
              <a:rPr lang="en-US" altLang="zh-CN" sz="3200" b="1" noProof="0"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Quick</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data</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storage</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6" y="937480"/>
            <a:ext cx="10488932"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Save data or waveform pictures with one click</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r>
              <a:rPr lang="en-US" altLang="zh-CN" sz="16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The customizable Default button quickly saves the settings of the oscilloscope. Easily recall the settings when by pressing the Default button. There is no need to spend time debugging instrument every time during field testing.</a:t>
            </a: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p:nvPr/>
        </p:nvPicPr>
        <p:blipFill>
          <a:blip r:embed="rId5" cstate="print">
            <a:extLst>
              <a:ext uri="{28A0092B-C50C-407E-A947-70E740481C1C}">
                <a14:useLocalDpi xmlns:a14="http://schemas.microsoft.com/office/drawing/2010/main" val="0"/>
              </a:ext>
            </a:extLst>
          </a:blip>
          <a:stretch>
            <a:fillRect/>
          </a:stretch>
        </p:blipFill>
        <p:spPr>
          <a:xfrm>
            <a:off x="894038" y="4375269"/>
            <a:ext cx="3320615" cy="2352665"/>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529" y="1398602"/>
            <a:ext cx="4545379" cy="1770427"/>
          </a:xfrm>
          <a:prstGeom prst="rect">
            <a:avLst/>
          </a:prstGeom>
        </p:spPr>
      </p:pic>
    </p:spTree>
    <p:extLst>
      <p:ext uri="{BB962C8B-B14F-4D97-AF65-F5344CB8AC3E}">
        <p14:creationId xmlns:p14="http://schemas.microsoft.com/office/powerpoint/2010/main" val="391263307"/>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29790" y="178437"/>
            <a:ext cx="8963905"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New platform – based on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SPO</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technology</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714524" y="1644823"/>
            <a:ext cx="5156444"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SPO technology</a:t>
            </a:r>
          </a:p>
          <a:p>
            <a:pPr marL="0" indent="0">
              <a:lnSpc>
                <a:spcPct val="150000"/>
              </a:lnSpc>
              <a:buNone/>
            </a:pPr>
            <a:endPar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pPr lvl="1"/>
            <a:r>
              <a:rPr lang="en-US" altLang="zh-CN" dirty="0">
                <a:solidFill>
                  <a:schemeClr val="tx1">
                    <a:lumMod val="65000"/>
                    <a:lumOff val="35000"/>
                  </a:schemeClr>
                </a:solidFill>
                <a:latin typeface="Arial" panose="020B0604020202020204" pitchFamily="34" charset="0"/>
                <a:cs typeface="Arial" panose="020B0604020202020204" pitchFamily="34" charset="0"/>
              </a:rPr>
              <a:t>Waveform capture rates up to 100,000 </a:t>
            </a:r>
            <a:r>
              <a:rPr lang="en-US" altLang="zh-CN" dirty="0" err="1">
                <a:solidFill>
                  <a:schemeClr val="tx1">
                    <a:lumMod val="65000"/>
                    <a:lumOff val="35000"/>
                  </a:schemeClr>
                </a:solidFill>
                <a:latin typeface="Arial" panose="020B0604020202020204" pitchFamily="34" charset="0"/>
                <a:cs typeface="Arial" panose="020B0604020202020204" pitchFamily="34" charset="0"/>
              </a:rPr>
              <a:t>wfm</a:t>
            </a:r>
            <a:r>
              <a:rPr lang="en-US" altLang="zh-CN" dirty="0">
                <a:solidFill>
                  <a:schemeClr val="tx1">
                    <a:lumMod val="65000"/>
                    <a:lumOff val="35000"/>
                  </a:schemeClr>
                </a:solidFill>
                <a:latin typeface="Arial" panose="020B0604020202020204" pitchFamily="34" charset="0"/>
                <a:cs typeface="Arial" panose="020B0604020202020204" pitchFamily="34" charset="0"/>
              </a:rPr>
              <a:t>/s (normal mode) and 400,000 </a:t>
            </a:r>
            <a:r>
              <a:rPr lang="en-US" altLang="zh-CN" dirty="0" err="1">
                <a:solidFill>
                  <a:schemeClr val="tx1">
                    <a:lumMod val="65000"/>
                    <a:lumOff val="35000"/>
                  </a:schemeClr>
                </a:solidFill>
                <a:latin typeface="Arial" panose="020B0604020202020204" pitchFamily="34" charset="0"/>
                <a:cs typeface="Arial" panose="020B0604020202020204" pitchFamily="34" charset="0"/>
              </a:rPr>
              <a:t>wfm</a:t>
            </a:r>
            <a:r>
              <a:rPr lang="en-US" altLang="zh-CN" dirty="0">
                <a:solidFill>
                  <a:schemeClr val="tx1">
                    <a:lumMod val="65000"/>
                    <a:lumOff val="35000"/>
                  </a:schemeClr>
                </a:solidFill>
                <a:latin typeface="Arial" panose="020B0604020202020204" pitchFamily="34" charset="0"/>
                <a:cs typeface="Arial" panose="020B0604020202020204" pitchFamily="34" charset="0"/>
              </a:rPr>
              <a:t>/s (sequence mode)</a:t>
            </a:r>
            <a:endParaRPr lang="zh-CN" altLang="zh-CN" dirty="0">
              <a:solidFill>
                <a:schemeClr val="tx1">
                  <a:lumMod val="65000"/>
                  <a:lumOff val="35000"/>
                </a:schemeClr>
              </a:solidFill>
              <a:latin typeface="Arial" panose="020B0604020202020204" pitchFamily="34" charset="0"/>
              <a:cs typeface="Arial" panose="020B0604020202020204" pitchFamily="34" charset="0"/>
            </a:endParaRPr>
          </a:p>
          <a:p>
            <a:pPr lvl="1">
              <a:lnSpc>
                <a:spcPct val="150000"/>
              </a:lnSpc>
            </a:pPr>
            <a:r>
              <a:rPr lang="en-US" altLang="zh-CN" dirty="0">
                <a:solidFill>
                  <a:schemeClr val="tx1">
                    <a:lumMod val="65000"/>
                    <a:lumOff val="35000"/>
                  </a:schemeClr>
                </a:solidFill>
                <a:latin typeface="Arial" panose="020B0604020202020204" pitchFamily="34" charset="0"/>
                <a:cs typeface="Arial" panose="020B0604020202020204" pitchFamily="34" charset="0"/>
              </a:rPr>
              <a:t>Easily capture unusual or low-probability events.</a:t>
            </a:r>
            <a:endParaRPr lang="en-US" altLang="zh-CN"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pPr lvl="1">
              <a:lnSpc>
                <a:spcPct val="150000"/>
              </a:lnSpc>
            </a:pPr>
            <a:r>
              <a:rPr lang="en-US" altLang="zh-CN"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Digital trigger system, more stable trigger</a:t>
            </a:r>
          </a:p>
          <a:p>
            <a:pPr lvl="1"/>
            <a:r>
              <a:rPr lang="en-US" altLang="zh-CN" dirty="0">
                <a:solidFill>
                  <a:schemeClr val="tx1">
                    <a:lumMod val="65000"/>
                    <a:lumOff val="35000"/>
                  </a:schemeClr>
                </a:solidFill>
                <a:latin typeface="Arial" panose="020B0604020202020204" pitchFamily="34" charset="0"/>
                <a:cs typeface="Arial" panose="020B0604020202020204" pitchFamily="34" charset="0"/>
              </a:rPr>
              <a:t>Supports 256-level intensity grading and color temperature display modes</a:t>
            </a:r>
            <a:endParaRPr lang="zh-CN" altLang="zh-CN" dirty="0">
              <a:solidFill>
                <a:schemeClr val="tx1">
                  <a:lumMod val="65000"/>
                  <a:lumOff val="35000"/>
                </a:schemeClr>
              </a:solidFill>
              <a:latin typeface="Arial" panose="020B0604020202020204" pitchFamily="34" charset="0"/>
              <a:cs typeface="Arial" panose="020B0604020202020204" pitchFamily="34" charset="0"/>
            </a:endParaRPr>
          </a:p>
          <a:p>
            <a:pPr marL="609402" lvl="1" indent="0">
              <a:lnSpc>
                <a:spcPct val="150000"/>
              </a:lnSpc>
              <a:buNone/>
            </a:pPr>
            <a:endParaRPr lang="en-US" altLang="zh-CN" sz="10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7" name="图片 6"/>
          <p:cNvPicPr/>
          <p:nvPr/>
        </p:nvPicPr>
        <p:blipFill>
          <a:blip r:embed="rId5" cstate="print">
            <a:extLst>
              <a:ext uri="{28A0092B-C50C-407E-A947-70E740481C1C}">
                <a14:useLocalDpi xmlns:a14="http://schemas.microsoft.com/office/drawing/2010/main" val="0"/>
              </a:ext>
            </a:extLst>
          </a:blip>
          <a:stretch>
            <a:fillRect/>
          </a:stretch>
        </p:blipFill>
        <p:spPr>
          <a:xfrm>
            <a:off x="7330829" y="2724813"/>
            <a:ext cx="2648390" cy="1977342"/>
          </a:xfrm>
          <a:prstGeom prst="rect">
            <a:avLst/>
          </a:prstGeom>
        </p:spPr>
      </p:pic>
      <p:pic>
        <p:nvPicPr>
          <p:cNvPr id="8" name="图片 7"/>
          <p:cNvPicPr/>
          <p:nvPr/>
        </p:nvPicPr>
        <p:blipFill>
          <a:blip r:embed="rId6" cstate="print">
            <a:extLst>
              <a:ext uri="{28A0092B-C50C-407E-A947-70E740481C1C}">
                <a14:useLocalDpi xmlns:a14="http://schemas.microsoft.com/office/drawing/2010/main" val="0"/>
              </a:ext>
            </a:extLst>
          </a:blip>
          <a:stretch>
            <a:fillRect/>
          </a:stretch>
        </p:blipFill>
        <p:spPr>
          <a:xfrm>
            <a:off x="8517401" y="4011259"/>
            <a:ext cx="2634635" cy="1977341"/>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7404" y="1367328"/>
            <a:ext cx="2538728" cy="1742040"/>
          </a:xfrm>
          <a:prstGeom prst="rect">
            <a:avLst/>
          </a:prstGeom>
        </p:spPr>
      </p:pic>
    </p:spTree>
    <p:extLst>
      <p:ext uri="{BB962C8B-B14F-4D97-AF65-F5344CB8AC3E}">
        <p14:creationId xmlns:p14="http://schemas.microsoft.com/office/powerpoint/2010/main" val="48161916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8661" y="82360"/>
            <a:ext cx="8166947"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Standard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Serial</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trigger and decode </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7" y="937480"/>
            <a:ext cx="8777684"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Standard Serial trigger and decode: IIC, SPI, UART, CAN, LIN, widely used in automotive and embedded industries </a:t>
            </a:r>
          </a:p>
          <a:p>
            <a:pPr>
              <a:lnSpc>
                <a:spcPct val="150000"/>
              </a:lnSpc>
            </a:pPr>
            <a:endParaRPr lang="en-US" altLang="zh-CN" sz="10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4541" y="2018650"/>
            <a:ext cx="5578191" cy="4183644"/>
          </a:xfrm>
          <a:prstGeom prst="rect">
            <a:avLst/>
          </a:prstGeom>
        </p:spPr>
      </p:pic>
    </p:spTree>
    <p:extLst>
      <p:ext uri="{BB962C8B-B14F-4D97-AF65-F5344CB8AC3E}">
        <p14:creationId xmlns:p14="http://schemas.microsoft.com/office/powerpoint/2010/main" val="2862767679"/>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320017" y="168974"/>
            <a:ext cx="8165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Deep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M</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emory</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7" y="937480"/>
            <a:ext cx="5216079"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12 </a:t>
            </a:r>
            <a:r>
              <a:rPr lang="en-US" altLang="zh-CN" sz="1600" dirty="0" err="1">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Mpt</a:t>
            </a: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 storage depth enable users to oversample to capture for longer periods at higher resolution and use the zoom feature to see more details within each signal.</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p:nvPr/>
        </p:nvPicPr>
        <p:blipFill>
          <a:blip r:embed="rId5" cstate="print">
            <a:extLst>
              <a:ext uri="{28A0092B-C50C-407E-A947-70E740481C1C}">
                <a14:useLocalDpi xmlns:a14="http://schemas.microsoft.com/office/drawing/2010/main" val="0"/>
              </a:ext>
            </a:extLst>
          </a:blip>
          <a:stretch>
            <a:fillRect/>
          </a:stretch>
        </p:blipFill>
        <p:spPr>
          <a:xfrm>
            <a:off x="538498" y="2680677"/>
            <a:ext cx="4140441" cy="3107476"/>
          </a:xfrm>
          <a:prstGeom prst="rect">
            <a:avLst/>
          </a:prstGeom>
        </p:spPr>
      </p:pic>
      <p:sp>
        <p:nvSpPr>
          <p:cNvPr id="7" name="内容占位符 2"/>
          <p:cNvSpPr txBox="1">
            <a:spLocks/>
          </p:cNvSpPr>
          <p:nvPr/>
        </p:nvSpPr>
        <p:spPr bwMode="auto">
          <a:xfrm>
            <a:off x="5717677" y="965077"/>
            <a:ext cx="6348931"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12 </a:t>
            </a:r>
            <a:r>
              <a:rPr lang="en-US" altLang="zh-CN" sz="1600" dirty="0" err="1">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Mpt</a:t>
            </a: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 full storage point measurement to improve measurement accuracy. Math co-processor reduces measurement time and increases ease of use.</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8" name="图片 7"/>
          <p:cNvPicPr/>
          <p:nvPr/>
        </p:nvPicPr>
        <p:blipFill>
          <a:blip r:embed="rId6" cstate="print">
            <a:extLst>
              <a:ext uri="{28A0092B-C50C-407E-A947-70E740481C1C}">
                <a14:useLocalDpi xmlns:a14="http://schemas.microsoft.com/office/drawing/2010/main" val="0"/>
              </a:ext>
            </a:extLst>
          </a:blip>
          <a:stretch>
            <a:fillRect/>
          </a:stretch>
        </p:blipFill>
        <p:spPr>
          <a:xfrm>
            <a:off x="6315387" y="2720433"/>
            <a:ext cx="4140441" cy="3107476"/>
          </a:xfrm>
          <a:prstGeom prst="rect">
            <a:avLst/>
          </a:prstGeom>
        </p:spPr>
      </p:pic>
    </p:spTree>
    <p:extLst>
      <p:ext uri="{BB962C8B-B14F-4D97-AF65-F5344CB8AC3E}">
        <p14:creationId xmlns:p14="http://schemas.microsoft.com/office/powerpoint/2010/main" val="33766833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Gate</a:t>
            </a:r>
            <a:r>
              <a:rPr lang="zh-CN" altLang="en-US"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and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Z</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oom</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6" y="937480"/>
            <a:ext cx="10185645"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Gate and Zoom measurements allow users to select any waveform for measurement and data statistics. It is beneficial to eliminate invalid and redundant data and ensure the validity and flexibility of measurement.</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10" name="图片 9"/>
          <p:cNvPicPr/>
          <p:nvPr/>
        </p:nvPicPr>
        <p:blipFill>
          <a:blip r:embed="rId5" cstate="print">
            <a:extLst>
              <a:ext uri="{28A0092B-C50C-407E-A947-70E740481C1C}">
                <a14:useLocalDpi xmlns:a14="http://schemas.microsoft.com/office/drawing/2010/main" val="0"/>
              </a:ext>
            </a:extLst>
          </a:blip>
          <a:stretch>
            <a:fillRect/>
          </a:stretch>
        </p:blipFill>
        <p:spPr>
          <a:xfrm>
            <a:off x="2330776" y="2137177"/>
            <a:ext cx="5558340" cy="4171635"/>
          </a:xfrm>
          <a:prstGeom prst="rect">
            <a:avLst/>
          </a:prstGeom>
        </p:spPr>
      </p:pic>
    </p:spTree>
    <p:extLst>
      <p:ext uri="{BB962C8B-B14F-4D97-AF65-F5344CB8AC3E}">
        <p14:creationId xmlns:p14="http://schemas.microsoft.com/office/powerpoint/2010/main" val="244025939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301499" y="191689"/>
            <a:ext cx="45807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History and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S</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equence</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6" y="937480"/>
            <a:ext cx="10056687"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Sequential mode ignores long time intervals that are not of interest and stores only the waveform frames of interest. The dead time is greatly reduced and storage space is saved.</a:t>
            </a:r>
          </a:p>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With the history mode that is resident in the background, you can easily observe the time point of each captured waveform for easy analysis.</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p:nvPr/>
        </p:nvPicPr>
        <p:blipFill>
          <a:blip r:embed="rId5" cstate="print">
            <a:extLst>
              <a:ext uri="{28A0092B-C50C-407E-A947-70E740481C1C}">
                <a14:useLocalDpi xmlns:a14="http://schemas.microsoft.com/office/drawing/2010/main" val="0"/>
              </a:ext>
            </a:extLst>
          </a:blip>
          <a:stretch>
            <a:fillRect/>
          </a:stretch>
        </p:blipFill>
        <p:spPr>
          <a:xfrm>
            <a:off x="2591874" y="2791146"/>
            <a:ext cx="4765474" cy="3576575"/>
          </a:xfrm>
          <a:prstGeom prst="rect">
            <a:avLst/>
          </a:prstGeom>
        </p:spPr>
      </p:pic>
    </p:spTree>
    <p:extLst>
      <p:ext uri="{BB962C8B-B14F-4D97-AF65-F5344CB8AC3E}">
        <p14:creationId xmlns:p14="http://schemas.microsoft.com/office/powerpoint/2010/main" val="102236191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29790" y="201629"/>
            <a:ext cx="9560253"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微软雅黑" panose="020B0503020204020204" pitchFamily="34" charset="-122"/>
                <a:ea typeface="微软雅黑" panose="020B0503020204020204" pitchFamily="34" charset="-122"/>
                <a:cs typeface="阿里巴巴普惠体 B" panose="00020600040101010101" pitchFamily="18" charset="-122"/>
              </a:rPr>
              <a:t>Powerful </a:t>
            </a:r>
            <a:r>
              <a:rPr lang="en-US" altLang="zh-CN" sz="3200" b="1" dirty="0">
                <a:solidFill>
                  <a:schemeClr val="accent6"/>
                </a:solidFill>
                <a:latin typeface="微软雅黑" panose="020B0503020204020204" pitchFamily="34" charset="-122"/>
                <a:ea typeface="微软雅黑" panose="020B0503020204020204" pitchFamily="34" charset="-122"/>
                <a:cs typeface="阿里巴巴普惠体 B" panose="00020600040101010101" pitchFamily="18" charset="-122"/>
              </a:rPr>
              <a:t>1 </a:t>
            </a:r>
            <a:r>
              <a:rPr lang="en-US" altLang="zh-CN" sz="3200" b="1" dirty="0" err="1">
                <a:solidFill>
                  <a:schemeClr val="accent6"/>
                </a:solidFill>
                <a:latin typeface="微软雅黑" panose="020B0503020204020204" pitchFamily="34" charset="-122"/>
                <a:ea typeface="微软雅黑" panose="020B0503020204020204" pitchFamily="34" charset="-122"/>
                <a:cs typeface="阿里巴巴普惠体 B" panose="00020600040101010101" pitchFamily="18" charset="-122"/>
              </a:rPr>
              <a:t>Mpts</a:t>
            </a:r>
            <a:r>
              <a:rPr lang="en-US" altLang="zh-CN" sz="3200" b="1" dirty="0">
                <a:solidFill>
                  <a:prstClr val="black">
                    <a:lumMod val="50000"/>
                    <a:lumOff val="50000"/>
                  </a:prstClr>
                </a:solidFill>
                <a:latin typeface="微软雅黑" panose="020B0503020204020204" pitchFamily="34" charset="-122"/>
                <a:ea typeface="微软雅黑" panose="020B0503020204020204" pitchFamily="34" charset="-122"/>
                <a:cs typeface="阿里巴巴普惠体 B" panose="00020600040101010101" pitchFamily="18" charset="-122"/>
              </a:rPr>
              <a:t> FFT operation capability</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 name="内容占位符 2"/>
          <p:cNvSpPr txBox="1">
            <a:spLocks/>
          </p:cNvSpPr>
          <p:nvPr/>
        </p:nvSpPr>
        <p:spPr bwMode="auto">
          <a:xfrm>
            <a:off x="320017" y="937480"/>
            <a:ext cx="10612272"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SHSX scopes not only provide time domain analysis capabilities, but also include frequency domain analysis capabilities</a:t>
            </a:r>
          </a:p>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Up to 1M point FFT, greatly improving the frequency resolution. When analyzing harmonics, the unique Peaks, Markers marking function can also directly display the amplitude of the corresponding frequency point.</a:t>
            </a: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6" name="图片 5"/>
          <p:cNvPicPr/>
          <p:nvPr/>
        </p:nvPicPr>
        <p:blipFill>
          <a:blip r:embed="rId5" cstate="print">
            <a:extLst>
              <a:ext uri="{28A0092B-C50C-407E-A947-70E740481C1C}">
                <a14:useLocalDpi xmlns:a14="http://schemas.microsoft.com/office/drawing/2010/main" val="0"/>
              </a:ext>
            </a:extLst>
          </a:blip>
          <a:stretch>
            <a:fillRect/>
          </a:stretch>
        </p:blipFill>
        <p:spPr>
          <a:xfrm>
            <a:off x="2286779" y="2815931"/>
            <a:ext cx="4672877" cy="3507079"/>
          </a:xfrm>
          <a:prstGeom prst="rect">
            <a:avLst/>
          </a:prstGeom>
        </p:spPr>
      </p:pic>
    </p:spTree>
    <p:extLst>
      <p:ext uri="{BB962C8B-B14F-4D97-AF65-F5344CB8AC3E}">
        <p14:creationId xmlns:p14="http://schemas.microsoft.com/office/powerpoint/2010/main" val="4197076795"/>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solidFill>
                <a:effectLst/>
                <a:uLnTx/>
                <a:uFillTx/>
                <a:latin typeface="Arial" panose="020B0604020202020204" pitchFamily="34" charset="0"/>
                <a:ea typeface="阿里巴巴普惠体 B" panose="00020600040101010101" pitchFamily="18" charset="-122"/>
                <a:cs typeface="Arial" panose="020B0604020202020204" pitchFamily="34" charset="0"/>
              </a:rPr>
              <a:t>SHS800X</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/SHS1000X</a:t>
            </a:r>
            <a:r>
              <a:rPr kumimoji="0" lang="en-US" altLang="zh-CN"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rPr>
              <a:t> </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Handheld Oscilloscope</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6" name="文本框 5"/>
          <p:cNvSpPr txBox="1"/>
          <p:nvPr/>
        </p:nvSpPr>
        <p:spPr>
          <a:xfrm>
            <a:off x="8040755" y="2246243"/>
            <a:ext cx="3558210" cy="707886"/>
          </a:xfrm>
          <a:prstGeom prst="rect">
            <a:avLst/>
          </a:prstGeom>
          <a:noFill/>
        </p:spPr>
        <p:txBody>
          <a:bodyPr wrap="square" rtlCol="0">
            <a:spAutoFit/>
          </a:bodyPr>
          <a:lstStyle/>
          <a:p>
            <a:pPr marL="571500" indent="-571500">
              <a:buFont typeface="Arial" panose="020B0604020202020204" pitchFamily="34" charset="0"/>
              <a:buChar char="•"/>
            </a:pPr>
            <a:r>
              <a:rPr lang="en-US" altLang="zh-CN" sz="4000" dirty="0">
                <a:solidFill>
                  <a:schemeClr val="tx1">
                    <a:lumMod val="50000"/>
                    <a:lumOff val="50000"/>
                  </a:schemeClr>
                </a:solidFill>
                <a:latin typeface="Arial" panose="020B0604020202020204" pitchFamily="34" charset="0"/>
                <a:cs typeface="Arial" panose="020B0604020202020204" pitchFamily="34" charset="0"/>
              </a:rPr>
              <a:t>SHS1000X</a:t>
            </a:r>
          </a:p>
        </p:txBody>
      </p:sp>
      <p:sp>
        <p:nvSpPr>
          <p:cNvPr id="7" name="文本框 6"/>
          <p:cNvSpPr txBox="1"/>
          <p:nvPr/>
        </p:nvSpPr>
        <p:spPr>
          <a:xfrm>
            <a:off x="8120268" y="3943690"/>
            <a:ext cx="3140765" cy="707886"/>
          </a:xfrm>
          <a:prstGeom prst="rect">
            <a:avLst/>
          </a:prstGeom>
          <a:noFill/>
        </p:spPr>
        <p:txBody>
          <a:bodyPr wrap="square" rtlCol="0">
            <a:spAutoFit/>
          </a:bodyPr>
          <a:lstStyle/>
          <a:p>
            <a:pPr marL="571500" indent="-571500">
              <a:buFont typeface="Arial" panose="020B0604020202020204" pitchFamily="34" charset="0"/>
              <a:buChar char="•"/>
            </a:pPr>
            <a:r>
              <a:rPr lang="en-US" altLang="zh-CN" sz="4000" dirty="0">
                <a:solidFill>
                  <a:schemeClr val="tx1">
                    <a:lumMod val="50000"/>
                    <a:lumOff val="50000"/>
                  </a:schemeClr>
                </a:solidFill>
                <a:latin typeface="Arial" panose="020B0604020202020204" pitchFamily="34" charset="0"/>
                <a:cs typeface="Arial" panose="020B0604020202020204" pitchFamily="34" charset="0"/>
              </a:rPr>
              <a:t>SHS800X</a:t>
            </a:r>
          </a:p>
        </p:txBody>
      </p:sp>
      <p:sp>
        <p:nvSpPr>
          <p:cNvPr id="8" name="文本框 7"/>
          <p:cNvSpPr txBox="1"/>
          <p:nvPr/>
        </p:nvSpPr>
        <p:spPr>
          <a:xfrm>
            <a:off x="1765654" y="5831120"/>
            <a:ext cx="1474503" cy="369332"/>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a:solidFill>
                  <a:schemeClr val="tx1">
                    <a:lumMod val="65000"/>
                    <a:lumOff val="35000"/>
                  </a:schemeClr>
                </a:solidFill>
                <a:latin typeface="Arial" panose="020B0604020202020204" pitchFamily="34" charset="0"/>
                <a:cs typeface="Arial" panose="020B0604020202020204" pitchFamily="34" charset="0"/>
              </a:rPr>
              <a:t>SHS800X</a:t>
            </a:r>
            <a:r>
              <a:rPr lang="en-US" altLang="zh-CN" dirty="0">
                <a:solidFill>
                  <a:schemeClr val="tx1">
                    <a:lumMod val="65000"/>
                    <a:lumOff val="35000"/>
                  </a:schemeClr>
                </a:solidFill>
              </a:rPr>
              <a:t> </a:t>
            </a:r>
            <a:endParaRPr lang="zh-CN" altLang="en-US" dirty="0">
              <a:solidFill>
                <a:schemeClr val="tx1">
                  <a:lumMod val="65000"/>
                  <a:lumOff val="35000"/>
                </a:schemeClr>
              </a:solidFill>
            </a:endParaRPr>
          </a:p>
        </p:txBody>
      </p:sp>
      <p:sp>
        <p:nvSpPr>
          <p:cNvPr id="10" name="文本框 9"/>
          <p:cNvSpPr txBox="1"/>
          <p:nvPr/>
        </p:nvSpPr>
        <p:spPr>
          <a:xfrm>
            <a:off x="4450867" y="5831120"/>
            <a:ext cx="1711393" cy="338554"/>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a:solidFill>
                  <a:schemeClr val="tx1">
                    <a:lumMod val="65000"/>
                    <a:lumOff val="35000"/>
                  </a:schemeClr>
                </a:solidFill>
                <a:latin typeface="Arial" panose="020B0604020202020204" pitchFamily="34" charset="0"/>
                <a:cs typeface="Arial" panose="020B0604020202020204" pitchFamily="34" charset="0"/>
              </a:rPr>
              <a:t>SHS1000X</a:t>
            </a:r>
            <a:endParaRPr lang="zh-CN" alt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文本框 10"/>
          <p:cNvSpPr txBox="1"/>
          <p:nvPr/>
        </p:nvSpPr>
        <p:spPr>
          <a:xfrm>
            <a:off x="8756374" y="4800600"/>
            <a:ext cx="2504659" cy="646331"/>
          </a:xfrm>
          <a:prstGeom prst="rect">
            <a:avLst/>
          </a:prstGeom>
          <a:noFill/>
        </p:spPr>
        <p:txBody>
          <a:bodyPr wrap="square" rtlCol="0">
            <a:spAutoFit/>
          </a:bodyPr>
          <a:lstStyle/>
          <a:p>
            <a:r>
              <a:rPr lang="en-US" altLang="zh-CN" dirty="0">
                <a:solidFill>
                  <a:schemeClr val="tx1">
                    <a:lumMod val="50000"/>
                    <a:lumOff val="50000"/>
                  </a:schemeClr>
                </a:solidFill>
                <a:latin typeface="Arial" panose="020B0604020202020204" pitchFamily="34" charset="0"/>
                <a:cs typeface="Arial" panose="020B0604020202020204" pitchFamily="34" charset="0"/>
              </a:rPr>
              <a:t>SHS810X-  100 MHz</a:t>
            </a:r>
          </a:p>
          <a:p>
            <a:r>
              <a:rPr lang="en-US" altLang="zh-CN" dirty="0">
                <a:solidFill>
                  <a:schemeClr val="tx1">
                    <a:lumMod val="50000"/>
                    <a:lumOff val="50000"/>
                  </a:schemeClr>
                </a:solidFill>
                <a:latin typeface="Arial" panose="020B0604020202020204" pitchFamily="34" charset="0"/>
                <a:cs typeface="Arial" panose="020B0604020202020204" pitchFamily="34" charset="0"/>
              </a:rPr>
              <a:t>SHS820X - 200 MHz</a:t>
            </a:r>
            <a:endParaRPr lang="zh-CN" altLang="en-US"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文本框 12"/>
          <p:cNvSpPr txBox="1"/>
          <p:nvPr/>
        </p:nvSpPr>
        <p:spPr>
          <a:xfrm>
            <a:off x="8756374" y="3148335"/>
            <a:ext cx="2842591" cy="646331"/>
          </a:xfrm>
          <a:prstGeom prst="rect">
            <a:avLst/>
          </a:prstGeom>
          <a:noFill/>
        </p:spPr>
        <p:txBody>
          <a:bodyPr wrap="square" rtlCol="0">
            <a:spAutoFit/>
          </a:bodyPr>
          <a:lstStyle/>
          <a:p>
            <a:r>
              <a:rPr lang="en-US" altLang="zh-CN" dirty="0">
                <a:solidFill>
                  <a:schemeClr val="tx1">
                    <a:lumMod val="50000"/>
                    <a:lumOff val="50000"/>
                  </a:schemeClr>
                </a:solidFill>
                <a:latin typeface="Arial" panose="020B0604020202020204" pitchFamily="34" charset="0"/>
                <a:cs typeface="Arial" panose="020B0604020202020204" pitchFamily="34" charset="0"/>
              </a:rPr>
              <a:t>SHS1102X - 100 MHz</a:t>
            </a:r>
          </a:p>
          <a:p>
            <a:r>
              <a:rPr lang="en-US" altLang="zh-CN" dirty="0">
                <a:solidFill>
                  <a:schemeClr val="tx1">
                    <a:lumMod val="50000"/>
                    <a:lumOff val="50000"/>
                  </a:schemeClr>
                </a:solidFill>
                <a:latin typeface="Arial" panose="020B0604020202020204" pitchFamily="34" charset="0"/>
                <a:cs typeface="Arial" panose="020B0604020202020204" pitchFamily="34" charset="0"/>
              </a:rPr>
              <a:t>SHS1202X - 200 MHz</a:t>
            </a:r>
            <a:endParaRPr lang="zh-CN" altLang="en-US"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13" y="1593004"/>
            <a:ext cx="6508229" cy="4340657"/>
          </a:xfrm>
          <a:prstGeom prst="rect">
            <a:avLst/>
          </a:prstGeom>
        </p:spPr>
      </p:pic>
    </p:spTree>
    <p:extLst>
      <p:ext uri="{BB962C8B-B14F-4D97-AF65-F5344CB8AC3E}">
        <p14:creationId xmlns:p14="http://schemas.microsoft.com/office/powerpoint/2010/main" val="156277975"/>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Hardware-based True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RMS</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a:t>
            </a:r>
            <a:r>
              <a:rPr lang="en-US" altLang="zh-CN" sz="3200" b="1" dirty="0" err="1">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multimeter</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0017" y="937480"/>
            <a:ext cx="10612272"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cs typeface="Arial" panose="020B0604020202020204" pitchFamily="34" charset="0"/>
              </a:rPr>
              <a:t>Integrated 6000 count (~ 3.5 digit) digital multimeter</a:t>
            </a:r>
          </a:p>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Hardware-Based True RMS Measurement</a:t>
            </a:r>
          </a:p>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Features up to 4-channel measurement value trend graphing that can store 3.5 M measurement points</a:t>
            </a:r>
          </a:p>
          <a:p>
            <a:pPr>
              <a:lnSpc>
                <a:spcPct val="150000"/>
              </a:lnSpc>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5" name="图片 4"/>
          <p:cNvPicPr/>
          <p:nvPr/>
        </p:nvPicPr>
        <p:blipFill>
          <a:blip r:embed="rId5" cstate="print">
            <a:extLst>
              <a:ext uri="{28A0092B-C50C-407E-A947-70E740481C1C}">
                <a14:useLocalDpi xmlns:a14="http://schemas.microsoft.com/office/drawing/2010/main" val="0"/>
              </a:ext>
            </a:extLst>
          </a:blip>
          <a:stretch>
            <a:fillRect/>
          </a:stretch>
        </p:blipFill>
        <p:spPr>
          <a:xfrm>
            <a:off x="1789778" y="2446422"/>
            <a:ext cx="5025904" cy="3772032"/>
          </a:xfrm>
          <a:prstGeom prst="rect">
            <a:avLst/>
          </a:prstGeom>
        </p:spPr>
      </p:pic>
    </p:spTree>
    <p:extLst>
      <p:ext uri="{BB962C8B-B14F-4D97-AF65-F5344CB8AC3E}">
        <p14:creationId xmlns:p14="http://schemas.microsoft.com/office/powerpoint/2010/main" val="404228857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39729" y="301021"/>
            <a:ext cx="9351531"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Record waveforms for up to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22</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hours</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sp>
        <p:nvSpPr>
          <p:cNvPr id="4" name="内容占位符 2"/>
          <p:cNvSpPr txBox="1">
            <a:spLocks/>
          </p:cNvSpPr>
          <p:nvPr/>
        </p:nvSpPr>
        <p:spPr bwMode="auto">
          <a:xfrm>
            <a:off x="329955" y="1007055"/>
            <a:ext cx="11457853" cy="157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Sampling rate 1 Sa/s ~ 25 </a:t>
            </a:r>
            <a:r>
              <a:rPr lang="en-US" altLang="zh-CN" sz="1600" dirty="0" err="1">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kSa</a:t>
            </a: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a:t>
            </a:r>
          </a:p>
          <a:p>
            <a:pPr>
              <a:lnSpc>
                <a:spcPct val="150000"/>
              </a:lnSpc>
            </a:pPr>
            <a:r>
              <a:rPr lang="sv-SE"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Internally store up to 50 MB, externally store up to 2 GB</a:t>
            </a:r>
          </a:p>
          <a:p>
            <a:pPr>
              <a:lnSpc>
                <a:spcPct val="150000"/>
              </a:lnSpc>
            </a:pP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Waveform recorder function continuously records waveforms for up to 22 hours at a sampling rate of 25 </a:t>
            </a:r>
            <a:r>
              <a:rPr lang="en-US" altLang="zh-CN" sz="1600" dirty="0" err="1">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kSa</a:t>
            </a:r>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/s.</a:t>
            </a:r>
          </a:p>
          <a:p>
            <a:pPr marL="0" indent="0">
              <a:lnSpc>
                <a:spcPct val="150000"/>
              </a:lnSpc>
              <a:buNone/>
            </a:pPr>
            <a:endPar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6" name="图片 5"/>
          <p:cNvPicPr/>
          <p:nvPr/>
        </p:nvPicPr>
        <p:blipFill>
          <a:blip r:embed="rId5" cstate="print">
            <a:extLst>
              <a:ext uri="{28A0092B-C50C-407E-A947-70E740481C1C}">
                <a14:useLocalDpi xmlns:a14="http://schemas.microsoft.com/office/drawing/2010/main" val="0"/>
              </a:ext>
            </a:extLst>
          </a:blip>
          <a:stretch>
            <a:fillRect/>
          </a:stretch>
        </p:blipFill>
        <p:spPr>
          <a:xfrm>
            <a:off x="6189963" y="2790514"/>
            <a:ext cx="4516619" cy="3389804"/>
          </a:xfrm>
          <a:prstGeom prst="rect">
            <a:avLst/>
          </a:prstGeom>
        </p:spPr>
      </p:pic>
      <p:pic>
        <p:nvPicPr>
          <p:cNvPr id="3" name="图片 2"/>
          <p:cNvPicPr>
            <a:picLocks noChangeAspect="1"/>
          </p:cNvPicPr>
          <p:nvPr/>
        </p:nvPicPr>
        <p:blipFill>
          <a:blip r:embed="rId6"/>
          <a:stretch>
            <a:fillRect/>
          </a:stretch>
        </p:blipFill>
        <p:spPr>
          <a:xfrm>
            <a:off x="649779" y="2790514"/>
            <a:ext cx="4524375" cy="3390900"/>
          </a:xfrm>
          <a:prstGeom prst="rect">
            <a:avLst/>
          </a:prstGeom>
        </p:spPr>
      </p:pic>
    </p:spTree>
    <p:extLst>
      <p:ext uri="{BB962C8B-B14F-4D97-AF65-F5344CB8AC3E}">
        <p14:creationId xmlns:p14="http://schemas.microsoft.com/office/powerpoint/2010/main" val="262785017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488207" y="251325"/>
            <a:ext cx="9351531" cy="584775"/>
          </a:xfrm>
          <a:prstGeom prst="rect">
            <a:avLst/>
          </a:prstGeom>
          <a:noFill/>
        </p:spPr>
        <p:txBody>
          <a:bodyPr wrap="square" rtlCol="0">
            <a:spAutoFit/>
          </a:bodyPr>
          <a:lstStyle/>
          <a:p>
            <a:pPr lvl="0">
              <a:defRPr/>
            </a:pP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Full Isolation- </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only</a:t>
            </a:r>
            <a:r>
              <a:rPr lang="en-US" altLang="zh-CN" sz="3200" b="1" dirty="0">
                <a:solidFill>
                  <a:prstClr val="black">
                    <a:lumMod val="50000"/>
                    <a:lumOff val="50000"/>
                  </a:prstClr>
                </a:solidFill>
                <a:latin typeface="Arial" panose="020B0604020202020204" pitchFamily="34" charset="0"/>
                <a:ea typeface="阿里巴巴普惠体 B" panose="00020600040101010101" pitchFamily="18" charset="-122"/>
                <a:cs typeface="Arial" panose="020B0604020202020204" pitchFamily="34" charset="0"/>
              </a:rPr>
              <a:t> SHS1000X</a:t>
            </a:r>
            <a:endParaRPr kumimoji="0" lang="zh-CN" altLang="en-US"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07" y="1808921"/>
            <a:ext cx="6069659" cy="4046439"/>
          </a:xfrm>
          <a:prstGeom prst="rect">
            <a:avLst/>
          </a:prstGeom>
        </p:spPr>
      </p:pic>
      <p:sp>
        <p:nvSpPr>
          <p:cNvPr id="8" name="内容占位符 2"/>
          <p:cNvSpPr txBox="1">
            <a:spLocks/>
          </p:cNvSpPr>
          <p:nvPr/>
        </p:nvSpPr>
        <p:spPr bwMode="auto">
          <a:xfrm>
            <a:off x="6557866" y="1808921"/>
            <a:ext cx="4490522" cy="37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endPar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The SHS1000X series features full isolation between the two oscilloscope channels, one multi-meter channel, power adapter and the USB host/device port.</a:t>
            </a:r>
          </a:p>
          <a:p>
            <a:pPr marL="0" indent="0">
              <a:buNone/>
            </a:pPr>
            <a:endPar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The max voltage input to the analog scope inputs is CATIII 600Vrms, CATII 1000Vrms.</a:t>
            </a:r>
          </a:p>
          <a:p>
            <a:pPr marL="0" indent="0">
              <a:buNone/>
            </a:pPr>
            <a:endParaRPr lang="zh-CN" altLang="en-US"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endParaRPr>
          </a:p>
          <a:p>
            <a:r>
              <a:rPr lang="en-US" altLang="zh-CN" sz="1600" dirty="0">
                <a:solidFill>
                  <a:schemeClr val="tx1">
                    <a:lumMod val="65000"/>
                    <a:lumOff val="35000"/>
                  </a:schemeClr>
                </a:solidFill>
                <a:latin typeface="Arial" panose="020B0604020202020204" pitchFamily="34" charset="0"/>
                <a:ea typeface="阿里巴巴普惠体 R" panose="00020600040101010101" pitchFamily="18" charset="-122"/>
                <a:cs typeface="Arial" panose="020B0604020202020204" pitchFamily="34" charset="0"/>
              </a:rPr>
              <a:t>The max input for the multi-meter is CATIII 600Vrms, CATII 1000Vrms.</a:t>
            </a:r>
          </a:p>
          <a:p>
            <a:pPr marL="0" indent="0">
              <a:lnSpc>
                <a:spcPct val="150000"/>
              </a:lnSpc>
              <a:buNone/>
            </a:pPr>
            <a:endParaRPr lang="en-US" altLang="zh-CN" sz="14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extLst>
      <p:ext uri="{BB962C8B-B14F-4D97-AF65-F5344CB8AC3E}">
        <p14:creationId xmlns:p14="http://schemas.microsoft.com/office/powerpoint/2010/main" val="1655627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686994418"/>
              </p:ext>
            </p:extLst>
          </p:nvPr>
        </p:nvGraphicFramePr>
        <p:xfrm>
          <a:off x="3156478" y="371018"/>
          <a:ext cx="7478138" cy="6033898"/>
        </p:xfrm>
        <a:graphic>
          <a:graphicData uri="http://schemas.openxmlformats.org/drawingml/2006/table">
            <a:tbl>
              <a:tblPr/>
              <a:tblGrid>
                <a:gridCol w="2106692">
                  <a:extLst>
                    <a:ext uri="{9D8B030D-6E8A-4147-A177-3AD203B41FA5}">
                      <a16:colId xmlns:a16="http://schemas.microsoft.com/office/drawing/2014/main" xmlns="" val="20000"/>
                    </a:ext>
                  </a:extLst>
                </a:gridCol>
                <a:gridCol w="2451647">
                  <a:extLst>
                    <a:ext uri="{9D8B030D-6E8A-4147-A177-3AD203B41FA5}">
                      <a16:colId xmlns:a16="http://schemas.microsoft.com/office/drawing/2014/main" xmlns="" val="20001"/>
                    </a:ext>
                  </a:extLst>
                </a:gridCol>
                <a:gridCol w="320315">
                  <a:extLst>
                    <a:ext uri="{9D8B030D-6E8A-4147-A177-3AD203B41FA5}">
                      <a16:colId xmlns:a16="http://schemas.microsoft.com/office/drawing/2014/main" xmlns="" val="20002"/>
                    </a:ext>
                  </a:extLst>
                </a:gridCol>
                <a:gridCol w="2279169">
                  <a:extLst>
                    <a:ext uri="{9D8B030D-6E8A-4147-A177-3AD203B41FA5}">
                      <a16:colId xmlns:a16="http://schemas.microsoft.com/office/drawing/2014/main" xmlns="" val="20003"/>
                    </a:ext>
                  </a:extLst>
                </a:gridCol>
                <a:gridCol w="320315">
                  <a:extLst>
                    <a:ext uri="{9D8B030D-6E8A-4147-A177-3AD203B41FA5}">
                      <a16:colId xmlns:a16="http://schemas.microsoft.com/office/drawing/2014/main" xmlns="" val="20004"/>
                    </a:ext>
                  </a:extLst>
                </a:gridCol>
              </a:tblGrid>
              <a:tr h="22738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Model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Siglent</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SHS800X</a:t>
                      </a:r>
                      <a:endParaRPr lang="en-US" sz="105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Siglent</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SHS800</a:t>
                      </a:r>
                      <a:endParaRPr lang="en-US" sz="105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0"/>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Bandwidth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200/100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200/150/100/60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Bandwidth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Scope Channel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CH to CH isolation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DC-Max BW: &gt;40 dB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dirty="0">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&gt;35 dB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Sampling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 Gsa/s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dirty="0">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 Gsa/s; 500MSa/s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Memory Depth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 Mpts in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dirty="0">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 Mpts/1 Mpts/32 kpts/16 kpts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6230">
                <a:tc>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Wavefrom</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Capture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100,000 wfm/s (normal mode), </a:t>
                      </a:r>
                      <a:b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400,000 wfm/s (sequence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p>
                      <a:pPr algn="ctr" fontAlgn="ct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Enhance bits:0.5, 1.5, 2, 2.5,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Vertical Scale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2mV/div–100 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2mV/div ～ 100V/div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DC Gain Accuracy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 ≥10 mV/div</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 &lt;10 mV/div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5mv/div-100v/div: ≤ ±3%;</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2mv/div: ≤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Timebase Scale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 ns/div-100 s/div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2.5ns/div ～ 50s/div;</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5.0ns/div ～ 50s/div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Trigger Types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Edge, Slope, Pulse Width, Window, Runt, Interval, Dropout, Pattern, Video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Edge, Pulse Width, Video, Slope, Alternative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Serial Trigger and decoder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IIC, SPI, UART, CAN, LIN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Measurement Statistics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Current, Mean, Min, Max,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Stdev</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DMM Counts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6,000 counts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6,000 counts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True RMS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Hardware implemented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Support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84487">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Sample/Waveform Recorder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Up to 22 hours at 25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kSa</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 internal 50 MB, external 2 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800k points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Measurement Logger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3.5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4 channels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a:t>
                      </a:r>
                      <a:r>
                        <a:rPr lang="en-US" altLang="zh-CN"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1 channel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Data Transfer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470321">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Other functions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Sequence, Search, Intensity and color temperature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diaplay</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History, 1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FFT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IP Rating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IP51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Battery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6900 mA</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5.5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5000 mA, 7.4 VDC,</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Interface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USB Host(Isolation), USB Device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USB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Device,USB</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Host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Size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276*168*68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259.5*163.2*53.3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Weight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1.75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1.5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Display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5.6'' 640*480 LCD Screen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1000" b="1" i="0" u="none" strike="noStrike">
                          <a:solidFill>
                            <a:srgbClr val="008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5.7'' LCD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bl>
          </a:graphicData>
        </a:graphic>
      </p:graphicFrame>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447" y="3319670"/>
            <a:ext cx="2003479" cy="2728177"/>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68" y="198782"/>
            <a:ext cx="4680341" cy="3120888"/>
          </a:xfrm>
          <a:prstGeom prst="rect">
            <a:avLst/>
          </a:prstGeom>
        </p:spPr>
      </p:pic>
    </p:spTree>
    <p:extLst>
      <p:ext uri="{BB962C8B-B14F-4D97-AF65-F5344CB8AC3E}">
        <p14:creationId xmlns:p14="http://schemas.microsoft.com/office/powerpoint/2010/main" val="1025808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118762936"/>
              </p:ext>
            </p:extLst>
          </p:nvPr>
        </p:nvGraphicFramePr>
        <p:xfrm>
          <a:off x="3067025" y="431927"/>
          <a:ext cx="7478138" cy="6108829"/>
        </p:xfrm>
        <a:graphic>
          <a:graphicData uri="http://schemas.openxmlformats.org/drawingml/2006/table">
            <a:tbl>
              <a:tblPr/>
              <a:tblGrid>
                <a:gridCol w="2106692">
                  <a:extLst>
                    <a:ext uri="{9D8B030D-6E8A-4147-A177-3AD203B41FA5}">
                      <a16:colId xmlns:a16="http://schemas.microsoft.com/office/drawing/2014/main" xmlns="" val="20000"/>
                    </a:ext>
                  </a:extLst>
                </a:gridCol>
                <a:gridCol w="2451647">
                  <a:extLst>
                    <a:ext uri="{9D8B030D-6E8A-4147-A177-3AD203B41FA5}">
                      <a16:colId xmlns:a16="http://schemas.microsoft.com/office/drawing/2014/main" xmlns="" val="20001"/>
                    </a:ext>
                  </a:extLst>
                </a:gridCol>
                <a:gridCol w="320315">
                  <a:extLst>
                    <a:ext uri="{9D8B030D-6E8A-4147-A177-3AD203B41FA5}">
                      <a16:colId xmlns:a16="http://schemas.microsoft.com/office/drawing/2014/main" xmlns="" val="20002"/>
                    </a:ext>
                  </a:extLst>
                </a:gridCol>
                <a:gridCol w="2279169">
                  <a:extLst>
                    <a:ext uri="{9D8B030D-6E8A-4147-A177-3AD203B41FA5}">
                      <a16:colId xmlns:a16="http://schemas.microsoft.com/office/drawing/2014/main" xmlns="" val="20003"/>
                    </a:ext>
                  </a:extLst>
                </a:gridCol>
                <a:gridCol w="320315">
                  <a:extLst>
                    <a:ext uri="{9D8B030D-6E8A-4147-A177-3AD203B41FA5}">
                      <a16:colId xmlns:a16="http://schemas.microsoft.com/office/drawing/2014/main" xmlns="" val="20004"/>
                    </a:ext>
                  </a:extLst>
                </a:gridCol>
              </a:tblGrid>
              <a:tr h="227386">
                <a:tc>
                  <a:txBody>
                    <a:bodyPr/>
                    <a:lstStyle/>
                    <a:p>
                      <a:pPr algn="ctr" fontAlgn="b"/>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Model</a:t>
                      </a: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Siglent</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SHS1000X</a:t>
                      </a:r>
                      <a:endParaRPr lang="en-US" sz="105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Siglent</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SHS1000</a:t>
                      </a:r>
                      <a:endParaRPr lang="en-US" sz="1050" b="0" i="0" u="none" strike="noStrike"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0"/>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Bandwidth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200/100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100/60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Bandwidth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20 MHz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Scope Channel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CH to CH isolation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DC-Max BW: &gt;40 dB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&gt;35 dB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31884">
                <a:tc>
                  <a:txBody>
                    <a:bodyPr/>
                    <a:lstStyle/>
                    <a:p>
                      <a:pPr algn="ctr" fontAlgn="b"/>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Max. Floating Voltage</a:t>
                      </a: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CATIII 600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Vrms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CATII 1000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Vrms</a:t>
                      </a: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CATIII 600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Vrms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CATII 1000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Vrms</a:t>
                      </a: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Sampling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Gsa</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Gsa</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Memory Depth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 Mpts in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Mpts</a:t>
                      </a: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26230">
                <a:tc>
                  <a:txBody>
                    <a:bodyPr/>
                    <a:lstStyle/>
                    <a:p>
                      <a:pPr algn="ctr" fontAlgn="b"/>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Wavefrom</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Capture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100,000 wfm/s (normal mode), </a:t>
                      </a:r>
                      <a:b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400,000 wfm/s (sequence mode)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p>
                      <a:pPr algn="ctr" fontAlgn="ct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Enhance bits:0.5, 1.5, 2, 2.5,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Vertical Scale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 mV/div–100 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 mV/div – 100 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DC Gain Accuracy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 ≥10 mV/div</a:t>
                      </a:r>
                      <a:b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b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 &lt;10 mV/div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 mv/div-100 v/div: ≤ ±3%</a:t>
                      </a:r>
                    </a:p>
                    <a:p>
                      <a:pPr algn="ctr" fontAlgn="ctr"/>
                      <a:endPar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56098">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Timebase Scale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 ns/div-100 s/div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2.5ns/div ～ 50s/div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26230">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Trigger Types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Edge, Slope, Pulse Width, Window, Runt, Interval, Dropout, Pattern, Video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Edge, Pulse Width, Video, Slope, Alternative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Serial Trigger and decoder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IIC, SPI, UART, CAN, LIN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Measurement Statistics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Current, Mean, Min, Max,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Stdev</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Count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DMM Counts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6,000 counts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6,000 counts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True RMS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Hardware implemented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Support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84487">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Sample/Waveform Recorder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Up to 22 hours at 25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kSa</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 internal 50 MB, external 2 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800k points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Measurement Logger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3.5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4 channels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a:t>
                      </a:r>
                      <a:r>
                        <a:rPr lang="en-US" altLang="zh-CN"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1 channel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Data Transfer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470321">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Other functions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Sequence, Search, Intensity and color temperature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diaplay</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History, 1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Mpts</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FFT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IP Rating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IP51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FF0000"/>
                          </a:solidFill>
                          <a:effectLst/>
                          <a:latin typeface="Arial Unicode MS" panose="020B0604020202020204" pitchFamily="34" charset="-122"/>
                          <a:ea typeface="Arial Unicode MS" panose="020B0604020202020204" pitchFamily="34" charset="-122"/>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239409">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Battery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6900mA</a:t>
                      </a:r>
                      <a:r>
                        <a:rPr lang="zh-CN" alt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4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5000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mAh</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4 hours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Interface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USB Host(Isolation), USB Device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USB </a:t>
                      </a:r>
                      <a:r>
                        <a:rPr lang="en-US" sz="1000" b="0" i="0" u="none" strike="noStrike" dirty="0" err="1">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Device,USB</a:t>
                      </a: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Host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Size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276*168*68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259.5*163.2*53.3 mm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174766">
                <a:tc>
                  <a:txBody>
                    <a:bodyPr/>
                    <a:lstStyle/>
                    <a:p>
                      <a:pPr algn="ctr" fontAlgn="b"/>
                      <a:r>
                        <a:rPr lang="en-US" sz="10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Weight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1.75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1.5 kg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174766">
                <a:tc>
                  <a:txBody>
                    <a:bodyPr/>
                    <a:lstStyle/>
                    <a:p>
                      <a:pPr algn="ctr" fontAlgn="b"/>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Display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5.6'' 640*480 LCD Screen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1"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5.7'' LCD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00" b="1" i="0" u="none" strike="noStrike" dirty="0">
                          <a:solidFill>
                            <a:srgbClr val="008000"/>
                          </a:solidFill>
                          <a:effectLst/>
                          <a:latin typeface="Arial Unicode MS" panose="020B0604020202020204" pitchFamily="34" charset="-122"/>
                          <a:ea typeface="Arial Unicode MS" panose="020B0604020202020204" pitchFamily="34" charset="-122"/>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bl>
          </a:graphicData>
        </a:graphic>
      </p:graphicFrame>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08" y="3329606"/>
            <a:ext cx="1911610" cy="2464907"/>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96" y="305458"/>
            <a:ext cx="4669417" cy="3113604"/>
          </a:xfrm>
          <a:prstGeom prst="rect">
            <a:avLst/>
          </a:prstGeom>
        </p:spPr>
      </p:pic>
    </p:spTree>
    <p:extLst>
      <p:ext uri="{BB962C8B-B14F-4D97-AF65-F5344CB8AC3E}">
        <p14:creationId xmlns:p14="http://schemas.microsoft.com/office/powerpoint/2010/main" val="120865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665928137"/>
              </p:ext>
            </p:extLst>
          </p:nvPr>
        </p:nvGraphicFramePr>
        <p:xfrm>
          <a:off x="1024835" y="277433"/>
          <a:ext cx="10261600" cy="6007100"/>
        </p:xfrm>
        <a:graphic>
          <a:graphicData uri="http://schemas.openxmlformats.org/drawingml/2006/table">
            <a:tbl>
              <a:tblPr>
                <a:tableStyleId>{5C22544A-7EE6-4342-B048-85BDC9FD1C3A}</a:tableStyleId>
              </a:tblPr>
              <a:tblGrid>
                <a:gridCol w="1422400">
                  <a:extLst>
                    <a:ext uri="{9D8B030D-6E8A-4147-A177-3AD203B41FA5}">
                      <a16:colId xmlns:a16="http://schemas.microsoft.com/office/drawing/2014/main" xmlns="" val="20000"/>
                    </a:ext>
                  </a:extLst>
                </a:gridCol>
                <a:gridCol w="2108200">
                  <a:extLst>
                    <a:ext uri="{9D8B030D-6E8A-4147-A177-3AD203B41FA5}">
                      <a16:colId xmlns:a16="http://schemas.microsoft.com/office/drawing/2014/main" xmlns="" val="20001"/>
                    </a:ext>
                  </a:extLst>
                </a:gridCol>
                <a:gridCol w="2159000">
                  <a:extLst>
                    <a:ext uri="{9D8B030D-6E8A-4147-A177-3AD203B41FA5}">
                      <a16:colId xmlns:a16="http://schemas.microsoft.com/office/drawing/2014/main" xmlns="" val="20002"/>
                    </a:ext>
                  </a:extLst>
                </a:gridCol>
                <a:gridCol w="2451100">
                  <a:extLst>
                    <a:ext uri="{9D8B030D-6E8A-4147-A177-3AD203B41FA5}">
                      <a16:colId xmlns:a16="http://schemas.microsoft.com/office/drawing/2014/main" xmlns="" val="20003"/>
                    </a:ext>
                  </a:extLst>
                </a:gridCol>
                <a:gridCol w="2120900">
                  <a:extLst>
                    <a:ext uri="{9D8B030D-6E8A-4147-A177-3AD203B41FA5}">
                      <a16:colId xmlns:a16="http://schemas.microsoft.com/office/drawing/2014/main" xmlns="" val="20004"/>
                    </a:ext>
                  </a:extLst>
                </a:gridCol>
              </a:tblGrid>
              <a:tr h="177800">
                <a:tc>
                  <a:txBody>
                    <a:bodyPr/>
                    <a:lstStyle/>
                    <a:p>
                      <a:pPr algn="ctr" fontAlgn="ct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Model</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b="0" i="0" u="none" strike="noStrike" dirty="0" err="1">
                          <a:solidFill>
                            <a:srgbClr val="000000"/>
                          </a:solidFill>
                          <a:effectLst/>
                          <a:latin typeface="Arial Unicode MS" panose="020B0604020202020204" pitchFamily="34" charset="-122"/>
                          <a:ea typeface="Arial Unicode MS" panose="020B0604020202020204" pitchFamily="34" charset="-122"/>
                        </a:rPr>
                        <a:t>Siglent</a:t>
                      </a: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 SHS800X</a:t>
                      </a: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b="0" i="0" u="none" strike="noStrike" dirty="0" err="1">
                          <a:solidFill>
                            <a:srgbClr val="000000"/>
                          </a:solidFill>
                          <a:effectLst/>
                          <a:latin typeface="Arial Unicode MS" panose="020B0604020202020204" pitchFamily="34" charset="-122"/>
                          <a:ea typeface="Arial Unicode MS" panose="020B0604020202020204" pitchFamily="34" charset="-122"/>
                        </a:rPr>
                        <a:t>Siglent</a:t>
                      </a: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 SHS1000X</a:t>
                      </a:r>
                    </a:p>
                    <a:p>
                      <a:pPr algn="ctr" fontAlgn="ct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err="1">
                          <a:solidFill>
                            <a:srgbClr val="000000"/>
                          </a:solidFill>
                          <a:effectLst/>
                          <a:latin typeface="Arial Unicode MS" panose="020B0604020202020204" pitchFamily="34" charset="-122"/>
                          <a:ea typeface="Arial Unicode MS" panose="020B0604020202020204" pitchFamily="34" charset="-122"/>
                        </a:rPr>
                        <a:t>Keysight</a:t>
                      </a:r>
                      <a:r>
                        <a:rPr lang="en-US" sz="1000" b="0" i="0" u="none" strike="noStrike" dirty="0">
                          <a:solidFill>
                            <a:srgbClr val="000000"/>
                          </a:solidFill>
                          <a:effectLst/>
                          <a:latin typeface="Arial Unicode MS" panose="020B0604020202020204" pitchFamily="34" charset="-122"/>
                          <a:ea typeface="Arial Unicode MS" panose="020B0604020202020204" pitchFamily="34" charset="-122"/>
                        </a:rPr>
                        <a:t> U1600A</a:t>
                      </a: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Unicode MS" panose="020B0604020202020204" pitchFamily="34" charset="-122"/>
                          <a:ea typeface="Arial Unicode MS" panose="020B0604020202020204" pitchFamily="34" charset="-122"/>
                        </a:rPr>
                        <a:t>Fluke 120B</a:t>
                      </a: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p>
                      <a:pPr algn="ctr" fontAlgn="ct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77800">
                <a:tc>
                  <a:txBody>
                    <a:bodyPr/>
                    <a:lstStyle/>
                    <a:p>
                      <a:pPr algn="ctr" fontAlgn="ctr"/>
                      <a:r>
                        <a:rPr lang="en-US" sz="1000" u="none" strike="noStrike" dirty="0">
                          <a:effectLst/>
                        </a:rPr>
                        <a:t>Bandwidth</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200/100 MHz</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200/100 MHz</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200/100 MHz</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40/20 MHz</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77800">
                <a:tc>
                  <a:txBody>
                    <a:bodyPr/>
                    <a:lstStyle/>
                    <a:p>
                      <a:pPr algn="ctr" fontAlgn="ctr"/>
                      <a:r>
                        <a:rPr lang="en-US" sz="1000" u="none" strike="noStrike">
                          <a:effectLst/>
                        </a:rPr>
                        <a:t>Bandwidth Limit</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20 MHz</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20 MHz</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10 kHz and 20 MHz (selectable)</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a:effectLst/>
                        </a:rPr>
                        <a:t>-</a:t>
                      </a:r>
                      <a:endParaRPr lang="en-US" altLang="zh-CN"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77800">
                <a:tc>
                  <a:txBody>
                    <a:bodyPr/>
                    <a:lstStyle/>
                    <a:p>
                      <a:pPr algn="ctr" fontAlgn="ctr"/>
                      <a:r>
                        <a:rPr lang="en-US" sz="1000" u="none" strike="noStrike">
                          <a:effectLst/>
                        </a:rPr>
                        <a:t>Scope Channel</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a:effectLst/>
                        </a:rPr>
                        <a:t>2</a:t>
                      </a:r>
                      <a:endParaRPr lang="en-US" altLang="zh-CN"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2</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2</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a:effectLst/>
                        </a:rPr>
                        <a:t>2</a:t>
                      </a:r>
                      <a:endParaRPr lang="en-US" altLang="zh-CN"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177800">
                <a:tc>
                  <a:txBody>
                    <a:bodyPr/>
                    <a:lstStyle/>
                    <a:p>
                      <a:pPr algn="ctr" fontAlgn="ctr"/>
                      <a:r>
                        <a:rPr lang="en-US" sz="1000" u="none" strike="noStrike">
                          <a:effectLst/>
                        </a:rPr>
                        <a:t>Max Floating Voltage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a:effectLst/>
                        </a:rPr>
                        <a:t>-</a:t>
                      </a:r>
                      <a:endParaRPr lang="en-US" altLang="zh-CN"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CATIII 600 </a:t>
                      </a:r>
                      <a:r>
                        <a:rPr lang="en-US" sz="1000" u="none" strike="noStrike" dirty="0" err="1">
                          <a:effectLst/>
                        </a:rPr>
                        <a:t>Vrms</a:t>
                      </a:r>
                      <a:r>
                        <a:rPr lang="en-US" sz="1000" u="none" strike="noStrike" dirty="0">
                          <a:effectLst/>
                        </a:rPr>
                        <a:t>, CATII 1000 </a:t>
                      </a:r>
                      <a:r>
                        <a:rPr lang="en-US" sz="1000" u="none" strike="noStrike" dirty="0" err="1">
                          <a:effectLst/>
                        </a:rPr>
                        <a:t>Vrms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 CAT III 300 V </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600 Vrms CAT 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77800">
                <a:tc>
                  <a:txBody>
                    <a:bodyPr/>
                    <a:lstStyle/>
                    <a:p>
                      <a:pPr algn="ctr" fontAlgn="ctr"/>
                      <a:r>
                        <a:rPr lang="en-US" sz="1000" u="none" strike="noStrike">
                          <a:effectLst/>
                        </a:rPr>
                        <a:t>CH to CH isolation</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DC-Max BW: &gt;40 dB</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DC-Max BW: &gt;40 dB</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177800">
                <a:tc>
                  <a:txBody>
                    <a:bodyPr/>
                    <a:lstStyle/>
                    <a:p>
                      <a:pPr algn="ctr" fontAlgn="ctr"/>
                      <a:r>
                        <a:rPr lang="en-US" sz="1000" u="none" strike="noStrike">
                          <a:effectLst/>
                        </a:rPr>
                        <a:t>Sampling rate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 Gsa/s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 Gsa/s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 /1 </a:t>
                      </a:r>
                      <a:r>
                        <a:rPr lang="en-US" sz="1000" u="none" strike="noStrike" dirty="0" err="1">
                          <a:effectLst/>
                        </a:rPr>
                        <a:t>Gsa</a:t>
                      </a:r>
                      <a:r>
                        <a:rPr lang="en-US" sz="1000" u="none" strike="noStrike" dirty="0">
                          <a:effectLst/>
                        </a:rPr>
                        <a:t>/s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40 </a:t>
                      </a:r>
                      <a:r>
                        <a:rPr lang="en-US" sz="1000" u="none" strike="noStrike" dirty="0" err="1">
                          <a:effectLst/>
                        </a:rPr>
                        <a:t>MSa</a:t>
                      </a:r>
                      <a:r>
                        <a:rPr lang="en-US" sz="1000" u="none" strike="noStrike" dirty="0">
                          <a:effectLst/>
                        </a:rPr>
                        <a:t>/s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177800">
                <a:tc>
                  <a:txBody>
                    <a:bodyPr/>
                    <a:lstStyle/>
                    <a:p>
                      <a:pPr algn="ctr" fontAlgn="ctr"/>
                      <a:r>
                        <a:rPr lang="en-US" sz="1000" u="none" strike="noStrike">
                          <a:effectLst/>
                        </a:rPr>
                        <a:t>Memory Depth</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12 Mpts in total</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12 Mpts in total</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 </a:t>
                      </a:r>
                      <a:r>
                        <a:rPr lang="en-US" sz="1000" u="none" strike="noStrike" dirty="0" err="1">
                          <a:effectLst/>
                        </a:rPr>
                        <a:t>Mpts</a:t>
                      </a:r>
                      <a:r>
                        <a:rPr lang="en-US" sz="1000" u="none" strike="noStrike" dirty="0">
                          <a:effectLst/>
                        </a:rPr>
                        <a:t>/ 120 </a:t>
                      </a:r>
                      <a:r>
                        <a:rPr lang="en-US" sz="1000" u="none" strike="noStrike" dirty="0" err="1">
                          <a:effectLst/>
                        </a:rPr>
                        <a:t>kpts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355600">
                <a:tc>
                  <a:txBody>
                    <a:bodyPr/>
                    <a:lstStyle/>
                    <a:p>
                      <a:pPr algn="ctr" fontAlgn="ctr"/>
                      <a:r>
                        <a:rPr lang="en-US" sz="1000" u="none" strike="noStrike">
                          <a:effectLst/>
                        </a:rPr>
                        <a:t>Wavefrom Capture Rate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100,000 wfm/s (normal mode), </a:t>
                      </a:r>
                      <a:br>
                        <a:rPr lang="en-US" sz="1000" u="none" strike="noStrike">
                          <a:effectLst/>
                        </a:rPr>
                      </a:br>
                      <a:r>
                        <a:rPr lang="en-US" sz="1000" u="none" strike="noStrike">
                          <a:effectLst/>
                        </a:rPr>
                        <a:t>400,000 wfm/s (sequence mode)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100,000 wfm/s (normal mode), </a:t>
                      </a:r>
                      <a:br>
                        <a:rPr lang="en-US" sz="1000" u="none" strike="noStrike">
                          <a:effectLst/>
                        </a:rPr>
                      </a:br>
                      <a:r>
                        <a:rPr lang="en-US" sz="1000" u="none" strike="noStrike">
                          <a:effectLst/>
                        </a:rPr>
                        <a:t>400,000 wfm/s (sequence mode)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r h="177800">
                <a:tc>
                  <a:txBody>
                    <a:bodyPr/>
                    <a:lstStyle/>
                    <a:p>
                      <a:pPr algn="ctr" fontAlgn="ctr"/>
                      <a:r>
                        <a:rPr lang="en-US" sz="1000" u="none" strike="noStrike">
                          <a:effectLst/>
                        </a:rPr>
                        <a:t>ERES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Enhance bits:0.5, 1.5, 2, 2.5, 3</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Enhance bits:0.5, 1.5, 2, 2.5, 3</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9"/>
                  </a:ext>
                </a:extLst>
              </a:tr>
              <a:tr h="177800">
                <a:tc>
                  <a:txBody>
                    <a:bodyPr/>
                    <a:lstStyle/>
                    <a:p>
                      <a:pPr algn="ctr" fontAlgn="ctr"/>
                      <a:r>
                        <a:rPr lang="en-US" sz="1000" u="none" strike="noStrike">
                          <a:effectLst/>
                        </a:rPr>
                        <a:t>Vertical Scale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2 mV/div–100 V/div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5 mV/div–100 V/div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2 mV/div–50 V/div</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5 mV to 200 V/div</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0"/>
                  </a:ext>
                </a:extLst>
              </a:tr>
              <a:tr h="355600">
                <a:tc>
                  <a:txBody>
                    <a:bodyPr/>
                    <a:lstStyle/>
                    <a:p>
                      <a:pPr algn="ctr" fontAlgn="ctr"/>
                      <a:r>
                        <a:rPr lang="en-US" sz="1000" u="none" strike="noStrike">
                          <a:effectLst/>
                        </a:rPr>
                        <a:t>DC Gain Accuracy</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≤±2%: ≥10 mV/div</a:t>
                      </a:r>
                      <a:br>
                        <a:rPr lang="en-US" sz="1000" u="none" strike="noStrike">
                          <a:effectLst/>
                        </a:rPr>
                      </a:br>
                      <a:r>
                        <a:rPr lang="en-US" sz="1000" u="none" strike="noStrike">
                          <a:effectLst/>
                        </a:rPr>
                        <a:t>≤±3%: &lt;10 mV/div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≤±2%: ≥10 mV/div</a:t>
                      </a:r>
                      <a:br>
                        <a:rPr lang="en-US" sz="1000" u="none" strike="noStrike">
                          <a:effectLst/>
                        </a:rPr>
                      </a:br>
                      <a:r>
                        <a:rPr lang="en-US" sz="1000" u="none" strike="noStrike">
                          <a:effectLst/>
                        </a:rPr>
                        <a:t>≤±3%: &lt;10 mV/div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 4% of full scale</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1"/>
                  </a:ext>
                </a:extLst>
              </a:tr>
              <a:tr h="355600">
                <a:tc>
                  <a:txBody>
                    <a:bodyPr/>
                    <a:lstStyle/>
                    <a:p>
                      <a:pPr algn="ctr" fontAlgn="ctr"/>
                      <a:r>
                        <a:rPr lang="en-US" sz="1000" u="none" strike="noStrike">
                          <a:effectLst/>
                        </a:rPr>
                        <a:t>Timebase Scale</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1.0 ns/div-100 s/div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1.0 ns/div-100 s/div</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U1620A : 2 ns/div to 50 s/div</a:t>
                      </a:r>
                      <a:br>
                        <a:rPr lang="en-US" sz="1000" u="none" strike="noStrike" dirty="0">
                          <a:effectLst/>
                        </a:rPr>
                      </a:br>
                      <a:r>
                        <a:rPr lang="en-US" sz="1000" u="none" strike="noStrike" dirty="0">
                          <a:effectLst/>
                        </a:rPr>
                        <a:t>U1610A : 5 ns/div to 50 s/div</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1 </a:t>
                      </a:r>
                      <a:r>
                        <a:rPr lang="en-US" sz="1000" u="none" strike="noStrike" dirty="0" err="1">
                          <a:effectLst/>
                        </a:rPr>
                        <a:t>μs</a:t>
                      </a:r>
                      <a:r>
                        <a:rPr lang="en-US" sz="1000" u="none" strike="noStrike" dirty="0">
                          <a:effectLst/>
                        </a:rPr>
                        <a:t> to 5 s/div</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2"/>
                  </a:ext>
                </a:extLst>
              </a:tr>
              <a:tr h="533400">
                <a:tc>
                  <a:txBody>
                    <a:bodyPr/>
                    <a:lstStyle/>
                    <a:p>
                      <a:pPr algn="ctr" fontAlgn="ctr"/>
                      <a:r>
                        <a:rPr lang="en-US" sz="1000" u="none" strike="noStrike">
                          <a:effectLst/>
                        </a:rPr>
                        <a:t>Trigger Types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Edge, Slope, Pulse Width, Window, Runt, Interval, Dropout, Pattern, Video</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Edge, Slope, Pulse Width, Window, Runt, Interval, Dropout, Pattern, Video</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Edge, Glitch, TV, Nth Edge, CAN, LIN</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Edge</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3"/>
                  </a:ext>
                </a:extLst>
              </a:tr>
              <a:tr h="355600">
                <a:tc>
                  <a:txBody>
                    <a:bodyPr/>
                    <a:lstStyle/>
                    <a:p>
                      <a:pPr algn="ctr" fontAlgn="ctr"/>
                      <a:r>
                        <a:rPr lang="en-US" sz="1000" u="none" strike="noStrike">
                          <a:effectLst/>
                        </a:rPr>
                        <a:t>Serial Trigger and decoder</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IIC, SPI, UART, CAN, LIN</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IIC, SPI, UART, CAN, LIN</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No</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No</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4"/>
                  </a:ext>
                </a:extLst>
              </a:tr>
              <a:tr h="355600">
                <a:tc>
                  <a:txBody>
                    <a:bodyPr/>
                    <a:lstStyle/>
                    <a:p>
                      <a:pPr algn="ctr" fontAlgn="ctr"/>
                      <a:r>
                        <a:rPr lang="en-US" sz="1000" u="none" strike="noStrike">
                          <a:effectLst/>
                        </a:rPr>
                        <a:t>Measurement Statistics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Current, Mean, Min, Max, Stdev, Count</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Current, Mean, Min, Max, Stdev, Count</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a:effectLst/>
                        </a:rPr>
                        <a:t>-</a:t>
                      </a:r>
                      <a:endParaRPr lang="en-US" altLang="zh-CN"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177800">
                <a:tc>
                  <a:txBody>
                    <a:bodyPr/>
                    <a:lstStyle/>
                    <a:p>
                      <a:pPr algn="ctr" fontAlgn="ctr"/>
                      <a:r>
                        <a:rPr lang="en-US" sz="1000" u="none" strike="noStrike">
                          <a:effectLst/>
                        </a:rPr>
                        <a:t>FFT points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000" u="none" strike="noStrike">
                          <a:effectLst/>
                        </a:rPr>
                        <a:t>1 Mpts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 Mpts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1024 pts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u="none" strike="noStrike" dirty="0">
                          <a:effectLst/>
                        </a:rPr>
                        <a:t>-</a:t>
                      </a:r>
                      <a:endPar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r h="177800">
                <a:tc>
                  <a:txBody>
                    <a:bodyPr/>
                    <a:lstStyle/>
                    <a:p>
                      <a:pPr algn="ctr" fontAlgn="ctr"/>
                      <a:r>
                        <a:rPr lang="en-US" sz="1000" u="none" strike="noStrike">
                          <a:effectLst/>
                        </a:rPr>
                        <a:t>DMM Counts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6,000 counts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a:effectLst/>
                        </a:rPr>
                        <a:t>6,000 counts</a:t>
                      </a:r>
                      <a:endParaRPr lang="en-US" sz="1000" b="0" i="0" u="none" strike="noStrike">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10,000 counts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u="none" strike="noStrike" dirty="0">
                          <a:effectLst/>
                        </a:rPr>
                        <a:t>dual input 5000 counts</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7"/>
                  </a:ext>
                </a:extLst>
              </a:tr>
              <a:tr h="177800">
                <a:tc>
                  <a:txBody>
                    <a:bodyPr/>
                    <a:lstStyle/>
                    <a:p>
                      <a:pPr algn="ctr" fontAlgn="ctr"/>
                      <a:r>
                        <a:rPr lang="en-US" sz="1000" b="0" i="0" u="none" strike="noStrike" dirty="0">
                          <a:solidFill>
                            <a:srgbClr val="000000"/>
                          </a:solidFill>
                          <a:effectLst/>
                          <a:latin typeface="Arial Unicode MS" panose="020B0604020202020204" pitchFamily="34" charset="-122"/>
                          <a:ea typeface="Arial Unicode MS" panose="020B0604020202020204" pitchFamily="34" charset="-122"/>
                        </a:rPr>
                        <a:t>IP Rating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IP51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IP51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IP41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Unicode MS" panose="020B0604020202020204" pitchFamily="34" charset="-122"/>
                          <a:ea typeface="Arial Unicode MS" panose="020B0604020202020204" pitchFamily="34" charset="-122"/>
                        </a:rPr>
                        <a:t>IP51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8"/>
                  </a:ext>
                </a:extLst>
              </a:tr>
              <a:tr h="177800">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Battery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6900mA</a:t>
                      </a:r>
                      <a:br>
                        <a:rPr lang="en-US" sz="1000" b="0" i="0" u="none" strike="noStrike">
                          <a:solidFill>
                            <a:srgbClr val="000000"/>
                          </a:solidFill>
                          <a:effectLst/>
                          <a:latin typeface="Arial Unicode MS" panose="020B0604020202020204" pitchFamily="34" charset="-122"/>
                          <a:ea typeface="Arial Unicode MS" panose="020B0604020202020204" pitchFamily="34" charset="-122"/>
                        </a:rPr>
                      </a:br>
                      <a:r>
                        <a:rPr lang="en-US" sz="1000" b="0" i="0" u="none" strike="noStrike">
                          <a:solidFill>
                            <a:srgbClr val="000000"/>
                          </a:solidFill>
                          <a:effectLst/>
                          <a:latin typeface="Arial Unicode MS" panose="020B0604020202020204" pitchFamily="34" charset="-122"/>
                          <a:ea typeface="Arial Unicode MS" panose="020B0604020202020204" pitchFamily="34" charset="-122"/>
                        </a:rPr>
                        <a:t>5.5 hours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6900mA</a:t>
                      </a:r>
                      <a:br>
                        <a:rPr lang="en-US" sz="1000" b="0" i="0" u="none" strike="noStrike">
                          <a:solidFill>
                            <a:srgbClr val="000000"/>
                          </a:solidFill>
                          <a:effectLst/>
                          <a:latin typeface="Arial Unicode MS" panose="020B0604020202020204" pitchFamily="34" charset="-122"/>
                          <a:ea typeface="Arial Unicode MS" panose="020B0604020202020204" pitchFamily="34" charset="-122"/>
                        </a:rPr>
                      </a:br>
                      <a:r>
                        <a:rPr lang="en-US" sz="1000" b="0" i="0" u="none" strike="noStrike">
                          <a:solidFill>
                            <a:srgbClr val="000000"/>
                          </a:solidFill>
                          <a:effectLst/>
                          <a:latin typeface="Arial Unicode MS" panose="020B0604020202020204" pitchFamily="34" charset="-122"/>
                          <a:ea typeface="Arial Unicode MS" panose="020B0604020202020204" pitchFamily="34" charset="-122"/>
                        </a:rPr>
                        <a:t>4 hours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Arial Unicode MS" panose="020B0604020202020204" pitchFamily="34" charset="-122"/>
                          <a:ea typeface="Arial Unicode MS" panose="020B0604020202020204" pitchFamily="34" charset="-122"/>
                        </a:rPr>
                        <a:t>10.8 V</a:t>
                      </a:r>
                      <a:br>
                        <a:rPr lang="en-US" sz="1000" b="0" i="0" u="none" strike="noStrike">
                          <a:solidFill>
                            <a:srgbClr val="000000"/>
                          </a:solidFill>
                          <a:effectLst/>
                          <a:latin typeface="Arial Unicode MS" panose="020B0604020202020204" pitchFamily="34" charset="-122"/>
                          <a:ea typeface="Arial Unicode MS" panose="020B0604020202020204" pitchFamily="34" charset="-122"/>
                        </a:rPr>
                      </a:br>
                      <a:r>
                        <a:rPr lang="en-US" sz="1000" b="0" i="0" u="none" strike="noStrike">
                          <a:solidFill>
                            <a:srgbClr val="000000"/>
                          </a:solidFill>
                          <a:effectLst/>
                          <a:latin typeface="Arial Unicode MS" panose="020B0604020202020204" pitchFamily="34" charset="-122"/>
                          <a:ea typeface="Arial Unicode MS" panose="020B0604020202020204" pitchFamily="34" charset="-122"/>
                        </a:rPr>
                        <a:t>3 hours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Arial Unicode MS" panose="020B0604020202020204" pitchFamily="34" charset="-122"/>
                          <a:ea typeface="Arial Unicode MS" panose="020B0604020202020204" pitchFamily="34" charset="-122"/>
                        </a:rPr>
                        <a:t>7 hours with 50 % backlight brightness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9"/>
                  </a:ext>
                </a:extLst>
              </a:tr>
              <a:tr h="177800">
                <a:tc>
                  <a:txBody>
                    <a:bodyPr/>
                    <a:lstStyle/>
                    <a:p>
                      <a:pPr algn="ctr" fontAlgn="ct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Price</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Starting from $979</a:t>
                      </a:r>
                      <a:endParaRPr lang="en-US" sz="10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Starting from $1899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Starting from $6619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Arial Unicode MS" panose="020B0604020202020204" pitchFamily="34" charset="-122"/>
                          <a:ea typeface="Arial Unicode MS" panose="020B0604020202020204" pitchFamily="34" charset="-122"/>
                        </a:rPr>
                        <a:t>Starting from $1799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20"/>
                  </a:ext>
                </a:extLst>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7590" y="427382"/>
            <a:ext cx="1416905" cy="94480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338" y="326316"/>
            <a:ext cx="1701744" cy="1134736"/>
          </a:xfrm>
          <a:prstGeom prst="rect">
            <a:avLst/>
          </a:prstGeom>
        </p:spPr>
      </p:pic>
      <p:pic>
        <p:nvPicPr>
          <p:cNvPr id="8" name="图片 7"/>
          <p:cNvPicPr>
            <a:picLocks noChangeAspect="1"/>
          </p:cNvPicPr>
          <p:nvPr/>
        </p:nvPicPr>
        <p:blipFill>
          <a:blip r:embed="rId4"/>
          <a:stretch>
            <a:fillRect/>
          </a:stretch>
        </p:blipFill>
        <p:spPr>
          <a:xfrm>
            <a:off x="7707234" y="526285"/>
            <a:ext cx="562122" cy="766895"/>
          </a:xfrm>
          <a:prstGeom prst="rect">
            <a:avLst/>
          </a:prstGeom>
        </p:spPr>
      </p:pic>
      <p:pic>
        <p:nvPicPr>
          <p:cNvPr id="9" name="图片 8"/>
          <p:cNvPicPr>
            <a:picLocks noChangeAspect="1"/>
          </p:cNvPicPr>
          <p:nvPr/>
        </p:nvPicPr>
        <p:blipFill>
          <a:blip r:embed="rId5"/>
          <a:stretch>
            <a:fillRect/>
          </a:stretch>
        </p:blipFill>
        <p:spPr>
          <a:xfrm>
            <a:off x="9985092" y="439759"/>
            <a:ext cx="450995" cy="853421"/>
          </a:xfrm>
          <a:prstGeom prst="rect">
            <a:avLst/>
          </a:prstGeom>
        </p:spPr>
      </p:pic>
    </p:spTree>
    <p:extLst>
      <p:ext uri="{BB962C8B-B14F-4D97-AF65-F5344CB8AC3E}">
        <p14:creationId xmlns:p14="http://schemas.microsoft.com/office/powerpoint/2010/main" val="1215654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4025348"/>
            <a:ext cx="12188825" cy="2832654"/>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lumMod val="50000"/>
                </a:srgbClr>
              </a:solidFill>
              <a:latin typeface="Calibri" panose="020F0502020204030204"/>
            </a:endParaRPr>
          </a:p>
        </p:txBody>
      </p:sp>
      <p:sp>
        <p:nvSpPr>
          <p:cNvPr id="20" name="Textfeld 47"/>
          <p:cNvSpPr txBox="1"/>
          <p:nvPr/>
        </p:nvSpPr>
        <p:spPr>
          <a:xfrm>
            <a:off x="8170760" y="4781450"/>
            <a:ext cx="3244628" cy="1107996"/>
          </a:xfrm>
          <a:prstGeom prst="rect">
            <a:avLst/>
          </a:prstGeom>
          <a:noFill/>
        </p:spPr>
        <p:txBody>
          <a:bodyPr wrap="square" rtlCol="0">
            <a:spAutoFit/>
          </a:bodyPr>
          <a:lstStyle/>
          <a:p>
            <a:r>
              <a:rPr lang="en-US" altLang="zh-CN" sz="1100" dirty="0">
                <a:solidFill>
                  <a:schemeClr val="bg1"/>
                </a:solidFill>
              </a:rPr>
              <a:t>SIGLENT TECHNOLOGIES GERMANY GmbH</a:t>
            </a:r>
          </a:p>
          <a:p>
            <a:r>
              <a:rPr lang="en-US" altLang="zh-CN" sz="1100" dirty="0">
                <a:solidFill>
                  <a:schemeClr val="bg1"/>
                </a:solidFill>
              </a:rPr>
              <a:t>Add:  </a:t>
            </a:r>
            <a:r>
              <a:rPr lang="de-DE" altLang="zh-CN" sz="1100" dirty="0">
                <a:solidFill>
                  <a:schemeClr val="bg1"/>
                </a:solidFill>
              </a:rPr>
              <a:t>Staetzlinger Str.  70 86165 Augsburg, Germany</a:t>
            </a:r>
            <a:r>
              <a:rPr lang="en-US" altLang="zh-CN" sz="1100" dirty="0">
                <a:solidFill>
                  <a:schemeClr val="bg1"/>
                </a:solidFill>
              </a:rPr>
              <a:t/>
            </a:r>
            <a:br>
              <a:rPr lang="en-US" altLang="zh-CN" sz="1100" dirty="0">
                <a:solidFill>
                  <a:schemeClr val="bg1"/>
                </a:solidFill>
              </a:rPr>
            </a:br>
            <a:r>
              <a:rPr lang="en-US" altLang="zh-CN" sz="1100" dirty="0">
                <a:solidFill>
                  <a:schemeClr val="bg1"/>
                </a:solidFill>
              </a:rPr>
              <a:t>Tel: +49(0)-821-666 0 111 0</a:t>
            </a:r>
            <a:br>
              <a:rPr lang="en-US" altLang="zh-CN" sz="1100" dirty="0">
                <a:solidFill>
                  <a:schemeClr val="bg1"/>
                </a:solidFill>
              </a:rPr>
            </a:br>
            <a:r>
              <a:rPr lang="en-US" altLang="zh-CN" sz="1100" dirty="0">
                <a:solidFill>
                  <a:schemeClr val="bg1"/>
                </a:solidFill>
              </a:rPr>
              <a:t>Fax: +49(0)-821-666 0 111 22</a:t>
            </a:r>
            <a:br>
              <a:rPr lang="en-US" altLang="zh-CN" sz="1100" dirty="0">
                <a:solidFill>
                  <a:schemeClr val="bg1"/>
                </a:solidFill>
              </a:rPr>
            </a:br>
            <a:r>
              <a:rPr lang="en-US" altLang="zh-CN" sz="1100" dirty="0">
                <a:solidFill>
                  <a:schemeClr val="bg1"/>
                </a:solidFill>
              </a:rPr>
              <a:t>info-eu@siglent.com</a:t>
            </a:r>
            <a:br>
              <a:rPr lang="en-US" altLang="zh-CN" sz="1100" dirty="0">
                <a:solidFill>
                  <a:schemeClr val="bg1"/>
                </a:solidFill>
              </a:rPr>
            </a:br>
            <a:r>
              <a:rPr lang="en-US" altLang="zh-CN" sz="1100" dirty="0">
                <a:solidFill>
                  <a:schemeClr val="bg1"/>
                </a:solidFill>
              </a:rPr>
              <a:t>www.siglenteu.com</a:t>
            </a:r>
          </a:p>
        </p:txBody>
      </p:sp>
      <p:sp>
        <p:nvSpPr>
          <p:cNvPr id="14" name="Textfeld 46"/>
          <p:cNvSpPr txBox="1"/>
          <p:nvPr/>
        </p:nvSpPr>
        <p:spPr>
          <a:xfrm>
            <a:off x="4936295" y="4461946"/>
            <a:ext cx="2850869" cy="338554"/>
          </a:xfrm>
          <a:prstGeom prst="rect">
            <a:avLst/>
          </a:prstGeom>
          <a:noFill/>
        </p:spPr>
        <p:txBody>
          <a:bodyPr wrap="square" rtlCol="0">
            <a:spAutoFit/>
          </a:bodyPr>
          <a:lstStyle/>
          <a:p>
            <a:r>
              <a:rPr lang="en-US" altLang="zh-CN" sz="1600" b="1" dirty="0">
                <a:solidFill>
                  <a:schemeClr val="bg1"/>
                </a:solidFill>
              </a:rPr>
              <a:t>NA</a:t>
            </a:r>
          </a:p>
        </p:txBody>
      </p:sp>
      <p:sp>
        <p:nvSpPr>
          <p:cNvPr id="15" name="Textfeld 47"/>
          <p:cNvSpPr txBox="1"/>
          <p:nvPr/>
        </p:nvSpPr>
        <p:spPr>
          <a:xfrm>
            <a:off x="4940271" y="4770898"/>
            <a:ext cx="2158728" cy="1446550"/>
          </a:xfrm>
          <a:prstGeom prst="rect">
            <a:avLst/>
          </a:prstGeom>
          <a:noFill/>
        </p:spPr>
        <p:txBody>
          <a:bodyPr wrap="square" rtlCol="0">
            <a:spAutoFit/>
          </a:bodyPr>
          <a:lstStyle/>
          <a:p>
            <a:r>
              <a:rPr lang="en-US" altLang="zh-CN" sz="1100" dirty="0">
                <a:solidFill>
                  <a:schemeClr val="bg1"/>
                </a:solidFill>
              </a:rPr>
              <a:t>SIGLENT Technologies NA, Inc. </a:t>
            </a:r>
          </a:p>
          <a:p>
            <a:r>
              <a:rPr lang="en-US" altLang="zh-CN" sz="1100" dirty="0">
                <a:solidFill>
                  <a:schemeClr val="bg1"/>
                </a:solidFill>
              </a:rPr>
              <a:t>Add: 6557 Cochran Rd Solon, Ohio 44139</a:t>
            </a:r>
            <a:br>
              <a:rPr lang="en-US" altLang="zh-CN" sz="1100" dirty="0">
                <a:solidFill>
                  <a:schemeClr val="bg1"/>
                </a:solidFill>
              </a:rPr>
            </a:br>
            <a:r>
              <a:rPr lang="en-US" altLang="zh-CN" sz="1100" dirty="0">
                <a:solidFill>
                  <a:schemeClr val="bg1"/>
                </a:solidFill>
              </a:rPr>
              <a:t>Tel: 440-398-5800</a:t>
            </a:r>
            <a:br>
              <a:rPr lang="en-US" altLang="zh-CN" sz="1100" dirty="0">
                <a:solidFill>
                  <a:schemeClr val="bg1"/>
                </a:solidFill>
              </a:rPr>
            </a:br>
            <a:r>
              <a:rPr lang="en-US" altLang="zh-CN" sz="1100" dirty="0">
                <a:solidFill>
                  <a:schemeClr val="bg1"/>
                </a:solidFill>
              </a:rPr>
              <a:t>Toll Free:877-515-5551</a:t>
            </a:r>
            <a:br>
              <a:rPr lang="en-US" altLang="zh-CN" sz="1100" dirty="0">
                <a:solidFill>
                  <a:schemeClr val="bg1"/>
                </a:solidFill>
              </a:rPr>
            </a:br>
            <a:r>
              <a:rPr lang="en-US" altLang="zh-CN" sz="1100" dirty="0">
                <a:solidFill>
                  <a:schemeClr val="bg1"/>
                </a:solidFill>
              </a:rPr>
              <a:t>Fax: 440-399-1211</a:t>
            </a:r>
          </a:p>
          <a:p>
            <a:r>
              <a:rPr lang="en-US" altLang="zh-CN" sz="1100" dirty="0">
                <a:solidFill>
                  <a:schemeClr val="bg1"/>
                </a:solidFill>
              </a:rPr>
              <a:t>info@siglent.com</a:t>
            </a:r>
            <a:br>
              <a:rPr lang="en-US" altLang="zh-CN" sz="1100" dirty="0">
                <a:solidFill>
                  <a:schemeClr val="bg1"/>
                </a:solidFill>
              </a:rPr>
            </a:br>
            <a:r>
              <a:rPr lang="en-US" altLang="zh-CN" sz="1100" dirty="0">
                <a:solidFill>
                  <a:schemeClr val="bg1"/>
                </a:solidFill>
              </a:rPr>
              <a:t>www.siglentna.com</a:t>
            </a:r>
          </a:p>
        </p:txBody>
      </p:sp>
      <p:sp>
        <p:nvSpPr>
          <p:cNvPr id="16" name="Textfeld 50"/>
          <p:cNvSpPr txBox="1"/>
          <p:nvPr/>
        </p:nvSpPr>
        <p:spPr>
          <a:xfrm>
            <a:off x="2961843" y="3115560"/>
            <a:ext cx="6428853" cy="369332"/>
          </a:xfrm>
          <a:prstGeom prst="rect">
            <a:avLst/>
          </a:prstGeom>
          <a:noFill/>
        </p:spPr>
        <p:txBody>
          <a:bodyPr wrap="square" rtlCol="0">
            <a:spAutoFit/>
          </a:bodyPr>
          <a:lstStyle/>
          <a:p>
            <a:pPr algn="ctr"/>
            <a:r>
              <a:rPr lang="en-US" altLang="zh-CN" b="1" dirty="0">
                <a:solidFill>
                  <a:srgbClr val="7F7F7F"/>
                </a:solidFill>
              </a:rPr>
              <a:t>The Best Value in Electronic Test &amp; Measurement</a:t>
            </a:r>
            <a:endParaRPr lang="zh-CN" altLang="en-US" b="1" dirty="0">
              <a:solidFill>
                <a:srgbClr val="7F7F7F"/>
              </a:solidFill>
            </a:endParaRPr>
          </a:p>
        </p:txBody>
      </p:sp>
      <p:sp>
        <p:nvSpPr>
          <p:cNvPr id="17" name="Textfeld 33"/>
          <p:cNvSpPr txBox="1"/>
          <p:nvPr/>
        </p:nvSpPr>
        <p:spPr>
          <a:xfrm>
            <a:off x="2961843" y="1536287"/>
            <a:ext cx="6115584" cy="1538883"/>
          </a:xfrm>
          <a:prstGeom prst="rect">
            <a:avLst/>
          </a:prstGeom>
          <a:noFill/>
        </p:spPr>
        <p:txBody>
          <a:bodyPr wrap="square" rtlCol="0">
            <a:spAutoFit/>
          </a:bodyPr>
          <a:lstStyle/>
          <a:p>
            <a:pPr defTabSz="228600"/>
            <a:endParaRPr lang="de-DE" sz="4000" dirty="0">
              <a:solidFill>
                <a:srgbClr val="0065FA"/>
              </a:solidFill>
              <a:latin typeface="Century Gothic" panose="020B0502020202020204" pitchFamily="34" charset="0"/>
            </a:endParaRPr>
          </a:p>
          <a:p>
            <a:pPr algn="ctr" defTabSz="228600"/>
            <a:r>
              <a:rPr lang="de-DE" sz="5400" b="1" dirty="0">
                <a:solidFill>
                  <a:srgbClr val="003B90"/>
                </a:solidFill>
                <a:latin typeface="Century Gothic" panose="020B0502020202020204" pitchFamily="34" charset="0"/>
              </a:rPr>
              <a:t>Thank You</a:t>
            </a:r>
            <a:endParaRPr lang="de-DE" sz="5400" dirty="0">
              <a:solidFill>
                <a:srgbClr val="003B90"/>
              </a:solidFill>
              <a:latin typeface="Century Gothic" panose="020B0502020202020204" pitchFamily="34" charset="0"/>
            </a:endParaRPr>
          </a:p>
        </p:txBody>
      </p:sp>
      <p:sp>
        <p:nvSpPr>
          <p:cNvPr id="19" name="Textfeld 46"/>
          <p:cNvSpPr txBox="1"/>
          <p:nvPr/>
        </p:nvSpPr>
        <p:spPr>
          <a:xfrm>
            <a:off x="8166784" y="4453448"/>
            <a:ext cx="2850869" cy="338554"/>
          </a:xfrm>
          <a:prstGeom prst="rect">
            <a:avLst/>
          </a:prstGeom>
          <a:noFill/>
        </p:spPr>
        <p:txBody>
          <a:bodyPr wrap="square" rtlCol="0">
            <a:spAutoFit/>
          </a:bodyPr>
          <a:lstStyle/>
          <a:p>
            <a:r>
              <a:rPr lang="en-US" altLang="zh-CN" sz="1600" b="1" dirty="0">
                <a:solidFill>
                  <a:schemeClr val="bg1"/>
                </a:solidFill>
              </a:rPr>
              <a:t>Europe</a:t>
            </a:r>
          </a:p>
        </p:txBody>
      </p:sp>
      <p:sp>
        <p:nvSpPr>
          <p:cNvPr id="21" name="Textfeld 47"/>
          <p:cNvSpPr txBox="1"/>
          <p:nvPr/>
        </p:nvSpPr>
        <p:spPr>
          <a:xfrm>
            <a:off x="788161" y="4770898"/>
            <a:ext cx="3399662" cy="1277273"/>
          </a:xfrm>
          <a:prstGeom prst="rect">
            <a:avLst/>
          </a:prstGeom>
          <a:noFill/>
        </p:spPr>
        <p:txBody>
          <a:bodyPr wrap="square" rtlCol="0">
            <a:spAutoFit/>
          </a:bodyPr>
          <a:lstStyle/>
          <a:p>
            <a:r>
              <a:rPr lang="en-US" altLang="zh-CN" sz="1100" dirty="0">
                <a:solidFill>
                  <a:schemeClr val="bg1"/>
                </a:solidFill>
              </a:rPr>
              <a:t>SIGLENT TECHNOLOGIES CO., LTD.</a:t>
            </a:r>
          </a:p>
          <a:p>
            <a:r>
              <a:rPr lang="en-US" altLang="zh-CN" sz="1100" dirty="0">
                <a:solidFill>
                  <a:schemeClr val="bg1"/>
                </a:solidFill>
              </a:rPr>
              <a:t>Add: Blog No.4 &amp; No.5, </a:t>
            </a:r>
            <a:r>
              <a:rPr lang="en-US" altLang="zh-CN" sz="1100" dirty="0" err="1">
                <a:solidFill>
                  <a:schemeClr val="bg1"/>
                </a:solidFill>
              </a:rPr>
              <a:t>Antongda</a:t>
            </a:r>
            <a:r>
              <a:rPr lang="en-US" altLang="zh-CN" sz="1100" dirty="0">
                <a:solidFill>
                  <a:schemeClr val="bg1"/>
                </a:solidFill>
              </a:rPr>
              <a:t> Industrial Zone, 3rd </a:t>
            </a:r>
            <a:r>
              <a:rPr lang="en-US" altLang="zh-CN" sz="1100" dirty="0" err="1">
                <a:solidFill>
                  <a:schemeClr val="bg1"/>
                </a:solidFill>
              </a:rPr>
              <a:t>Liuxian</a:t>
            </a:r>
            <a:r>
              <a:rPr lang="en-US" altLang="zh-CN" sz="1100" dirty="0">
                <a:solidFill>
                  <a:schemeClr val="bg1"/>
                </a:solidFill>
              </a:rPr>
              <a:t> Road, </a:t>
            </a:r>
            <a:r>
              <a:rPr lang="en-US" altLang="zh-CN" sz="1100" dirty="0" err="1">
                <a:solidFill>
                  <a:schemeClr val="bg1"/>
                </a:solidFill>
              </a:rPr>
              <a:t>Bao’an</a:t>
            </a:r>
            <a:r>
              <a:rPr lang="en-US" altLang="zh-CN" sz="1100" dirty="0">
                <a:solidFill>
                  <a:schemeClr val="bg1"/>
                </a:solidFill>
              </a:rPr>
              <a:t> District, Shenzhen, 518101, China</a:t>
            </a:r>
          </a:p>
          <a:p>
            <a:r>
              <a:rPr lang="en-US" altLang="zh-CN" sz="1100" dirty="0">
                <a:solidFill>
                  <a:schemeClr val="bg1"/>
                </a:solidFill>
              </a:rPr>
              <a:t>Tel:+ 86 755 3688 7876</a:t>
            </a:r>
          </a:p>
          <a:p>
            <a:r>
              <a:rPr lang="en-US" altLang="zh-CN" sz="1100" dirty="0">
                <a:solidFill>
                  <a:schemeClr val="bg1"/>
                </a:solidFill>
              </a:rPr>
              <a:t>Fax:+ 86 755 3359 1582</a:t>
            </a:r>
          </a:p>
          <a:p>
            <a:r>
              <a:rPr lang="en-US" altLang="zh-CN" sz="1100" dirty="0">
                <a:solidFill>
                  <a:schemeClr val="bg1"/>
                </a:solidFill>
              </a:rPr>
              <a:t>sales@siglent.com</a:t>
            </a:r>
          </a:p>
          <a:p>
            <a:r>
              <a:rPr lang="en-US" altLang="zh-CN" sz="1100" dirty="0">
                <a:solidFill>
                  <a:schemeClr val="bg1"/>
                </a:solidFill>
              </a:rPr>
              <a:t>int.siglent.com</a:t>
            </a:r>
          </a:p>
        </p:txBody>
      </p:sp>
      <p:sp>
        <p:nvSpPr>
          <p:cNvPr id="22" name="Textfeld 46"/>
          <p:cNvSpPr txBox="1"/>
          <p:nvPr/>
        </p:nvSpPr>
        <p:spPr>
          <a:xfrm>
            <a:off x="784185" y="4461946"/>
            <a:ext cx="2850869" cy="338554"/>
          </a:xfrm>
          <a:prstGeom prst="rect">
            <a:avLst/>
          </a:prstGeom>
          <a:noFill/>
        </p:spPr>
        <p:txBody>
          <a:bodyPr wrap="square" rtlCol="0">
            <a:spAutoFit/>
          </a:bodyPr>
          <a:lstStyle/>
          <a:p>
            <a:r>
              <a:rPr lang="en-US" altLang="zh-CN" sz="1600" b="1" dirty="0">
                <a:solidFill>
                  <a:schemeClr val="bg1"/>
                </a:solidFill>
              </a:rPr>
              <a:t>Headquarters</a:t>
            </a:r>
          </a:p>
        </p:txBody>
      </p:sp>
    </p:spTree>
    <p:extLst>
      <p:ext uri="{BB962C8B-B14F-4D97-AF65-F5344CB8AC3E}">
        <p14:creationId xmlns:p14="http://schemas.microsoft.com/office/powerpoint/2010/main" val="3316163444"/>
      </p:ext>
    </p:extLst>
  </p:cSld>
  <p:clrMapOvr>
    <a:masterClrMapping/>
  </p:clrMapOvr>
  <mc:AlternateContent xmlns:mc="http://schemas.openxmlformats.org/markup-compatibility/2006" xmlns:p14="http://schemas.microsoft.com/office/powerpoint/2010/main">
    <mc:Choice Requires="p14">
      <p:transition spd="slow" p14:dur="1500" advClick="0">
        <p14:flythrough/>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746"/>
            <a:ext cx="12181399" cy="5075583"/>
          </a:xfrm>
          <a:prstGeom prst="rect">
            <a:avLst/>
          </a:prstGeom>
        </p:spPr>
      </p:pic>
    </p:spTree>
    <p:extLst>
      <p:ext uri="{BB962C8B-B14F-4D97-AF65-F5344CB8AC3E}">
        <p14:creationId xmlns:p14="http://schemas.microsoft.com/office/powerpoint/2010/main" val="3965405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073"/>
          <p:cNvSpPr/>
          <p:nvPr/>
        </p:nvSpPr>
        <p:spPr>
          <a:xfrm>
            <a:off x="3730328" y="3344522"/>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a:solidFill>
                <a:srgbClr val="F9F9F9">
                  <a:lumMod val="50000"/>
                </a:srgbClr>
              </a:solidFill>
              <a:latin typeface="Lato"/>
              <a:ea typeface="Lato"/>
              <a:cs typeface="Lato"/>
              <a:sym typeface="Lato"/>
            </a:endParaRPr>
          </a:p>
        </p:txBody>
      </p:sp>
      <p:sp>
        <p:nvSpPr>
          <p:cNvPr id="6" name="Shape 4077"/>
          <p:cNvSpPr/>
          <p:nvPr/>
        </p:nvSpPr>
        <p:spPr>
          <a:xfrm>
            <a:off x="7003188" y="2241977"/>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a:solidFill>
                <a:srgbClr val="F9F9F9">
                  <a:lumMod val="50000"/>
                </a:srgbClr>
              </a:solidFill>
              <a:latin typeface="Lato"/>
              <a:ea typeface="Lato"/>
              <a:cs typeface="Lato"/>
              <a:sym typeface="Lato"/>
            </a:endParaRPr>
          </a:p>
        </p:txBody>
      </p:sp>
      <p:sp>
        <p:nvSpPr>
          <p:cNvPr id="9" name="Shape 4066"/>
          <p:cNvSpPr/>
          <p:nvPr/>
        </p:nvSpPr>
        <p:spPr>
          <a:xfrm>
            <a:off x="3669217" y="2249135"/>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a:solidFill>
                <a:srgbClr val="F9F9F9">
                  <a:lumMod val="50000"/>
                </a:srgbClr>
              </a:solidFill>
              <a:latin typeface="Lato"/>
              <a:ea typeface="Lato"/>
              <a:cs typeface="Lato"/>
              <a:sym typeface="Lato"/>
            </a:endParaRPr>
          </a:p>
        </p:txBody>
      </p:sp>
      <p:sp>
        <p:nvSpPr>
          <p:cNvPr id="17" name="Textfeld 37"/>
          <p:cNvSpPr txBox="1"/>
          <p:nvPr/>
        </p:nvSpPr>
        <p:spPr>
          <a:xfrm>
            <a:off x="4129095" y="2046089"/>
            <a:ext cx="2619575" cy="646331"/>
          </a:xfrm>
          <a:prstGeom prst="rect">
            <a:avLst/>
          </a:prstGeom>
          <a:noFill/>
        </p:spPr>
        <p:txBody>
          <a:bodyPr wrap="square" rtlCol="0">
            <a:spAutoFit/>
          </a:bodyPr>
          <a:lstStyle/>
          <a:p>
            <a:pPr defTabSz="228600">
              <a:lnSpc>
                <a:spcPct val="150000"/>
              </a:lnSpc>
            </a:pPr>
            <a:r>
              <a:rPr lang="en-US" altLang="zh-CN" sz="2400" dirty="0">
                <a:solidFill>
                  <a:srgbClr val="F9F9F9">
                    <a:lumMod val="50000"/>
                  </a:srgbClr>
                </a:solidFill>
                <a:latin typeface="Arial" panose="020B0604020202020204" pitchFamily="34" charset="0"/>
                <a:cs typeface="Arial" panose="020B0604020202020204" pitchFamily="34" charset="0"/>
              </a:rPr>
              <a:t>Basic Parameters</a:t>
            </a:r>
            <a:endParaRPr lang="de-DE" sz="2400" dirty="0">
              <a:solidFill>
                <a:srgbClr val="F9F9F9">
                  <a:lumMod val="50000"/>
                </a:srgbClr>
              </a:solidFill>
              <a:latin typeface="Arial" panose="020B0604020202020204" pitchFamily="34" charset="0"/>
              <a:cs typeface="Arial" panose="020B0604020202020204" pitchFamily="34" charset="0"/>
            </a:endParaRPr>
          </a:p>
        </p:txBody>
      </p:sp>
      <p:sp>
        <p:nvSpPr>
          <p:cNvPr id="19" name="Textfeld 42"/>
          <p:cNvSpPr txBox="1"/>
          <p:nvPr/>
        </p:nvSpPr>
        <p:spPr>
          <a:xfrm>
            <a:off x="4164728" y="3282964"/>
            <a:ext cx="3943679" cy="646331"/>
          </a:xfrm>
          <a:prstGeom prst="rect">
            <a:avLst/>
          </a:prstGeom>
          <a:noFill/>
        </p:spPr>
        <p:txBody>
          <a:bodyPr wrap="square" rtlCol="0">
            <a:spAutoFit/>
          </a:bodyPr>
          <a:lstStyle/>
          <a:p>
            <a:pPr defTabSz="228600">
              <a:lnSpc>
                <a:spcPct val="150000"/>
              </a:lnSpc>
            </a:pPr>
            <a:r>
              <a:rPr lang="en-US" sz="2400" dirty="0">
                <a:solidFill>
                  <a:srgbClr val="F9F9F9">
                    <a:lumMod val="50000"/>
                  </a:srgbClr>
                </a:solidFill>
                <a:latin typeface="Arial" panose="020B0604020202020204" pitchFamily="34" charset="0"/>
                <a:cs typeface="Arial" panose="020B0604020202020204" pitchFamily="34" charset="0"/>
              </a:rPr>
              <a:t>Comparative analysis</a:t>
            </a:r>
            <a:endParaRPr lang="de-DE" sz="2400" dirty="0">
              <a:solidFill>
                <a:srgbClr val="F9F9F9">
                  <a:lumMod val="50000"/>
                </a:srgbClr>
              </a:solidFill>
              <a:latin typeface="Arial" panose="020B0604020202020204" pitchFamily="34" charset="0"/>
              <a:cs typeface="Arial" panose="020B0604020202020204" pitchFamily="34" charset="0"/>
            </a:endParaRPr>
          </a:p>
        </p:txBody>
      </p:sp>
      <p:sp>
        <p:nvSpPr>
          <p:cNvPr id="23" name="Textfeld 47"/>
          <p:cNvSpPr txBox="1"/>
          <p:nvPr/>
        </p:nvSpPr>
        <p:spPr>
          <a:xfrm>
            <a:off x="7463892" y="2049726"/>
            <a:ext cx="2423839" cy="646331"/>
          </a:xfrm>
          <a:prstGeom prst="rect">
            <a:avLst/>
          </a:prstGeom>
          <a:noFill/>
        </p:spPr>
        <p:txBody>
          <a:bodyPr wrap="square" rtlCol="0">
            <a:spAutoFit/>
          </a:bodyPr>
          <a:lstStyle/>
          <a:p>
            <a:pPr defTabSz="228600">
              <a:lnSpc>
                <a:spcPct val="150000"/>
              </a:lnSpc>
            </a:pPr>
            <a:r>
              <a:rPr lang="en-US" sz="2400" dirty="0">
                <a:solidFill>
                  <a:srgbClr val="F9F9F9">
                    <a:lumMod val="50000"/>
                  </a:srgbClr>
                </a:solidFill>
                <a:latin typeface="Arial" panose="020B0604020202020204" pitchFamily="34" charset="0"/>
                <a:cs typeface="Arial" panose="020B0604020202020204" pitchFamily="34" charset="0"/>
              </a:rPr>
              <a:t>Features</a:t>
            </a:r>
            <a:endParaRPr lang="de-DE" sz="2400" dirty="0">
              <a:solidFill>
                <a:srgbClr val="F9F9F9">
                  <a:lumMod val="50000"/>
                </a:srgbClr>
              </a:solidFill>
              <a:latin typeface="Arial" panose="020B0604020202020204" pitchFamily="34" charset="0"/>
              <a:cs typeface="Arial" panose="020B0604020202020204" pitchFamily="34" charset="0"/>
            </a:endParaRPr>
          </a:p>
        </p:txBody>
      </p:sp>
      <p:cxnSp>
        <p:nvCxnSpPr>
          <p:cNvPr id="33" name="Gerader Verbinder 83"/>
          <p:cNvCxnSpPr/>
          <p:nvPr/>
        </p:nvCxnSpPr>
        <p:spPr>
          <a:xfrm>
            <a:off x="3031315" y="2241977"/>
            <a:ext cx="3619" cy="140292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r Verbinder 85"/>
          <p:cNvCxnSpPr/>
          <p:nvPr/>
        </p:nvCxnSpPr>
        <p:spPr>
          <a:xfrm flipH="1">
            <a:off x="10006561" y="2187947"/>
            <a:ext cx="16980" cy="141818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617342" y="2513525"/>
            <a:ext cx="2343911" cy="830997"/>
          </a:xfrm>
          <a:prstGeom prst="rect">
            <a:avLst/>
          </a:prstGeom>
        </p:spPr>
        <p:txBody>
          <a:bodyPr wrap="none">
            <a:spAutoFit/>
          </a:bodyPr>
          <a:lstStyle/>
          <a:p>
            <a:pPr defTabSz="228600"/>
            <a:r>
              <a:rPr lang="en-US" altLang="zh-CN" sz="4800" dirty="0">
                <a:solidFill>
                  <a:schemeClr val="tx1">
                    <a:lumMod val="50000"/>
                    <a:lumOff val="50000"/>
                  </a:schemeClr>
                </a:solidFill>
                <a:latin typeface="Arial" panose="020B0604020202020204" pitchFamily="34" charset="0"/>
                <a:ea typeface="等线" panose="02010600030101010101" pitchFamily="2" charset="-122"/>
                <a:cs typeface="Arial" panose="020B0604020202020204" pitchFamily="34" charset="0"/>
              </a:rPr>
              <a:t>Content</a:t>
            </a:r>
            <a:endParaRPr lang="de-DE" altLang="zh-CN" sz="4800" dirty="0">
              <a:solidFill>
                <a:schemeClr val="tx1">
                  <a:lumMod val="50000"/>
                  <a:lumOff val="50000"/>
                </a:schemeClr>
              </a:solidFill>
              <a:latin typeface="Arial" panose="020B0604020202020204" pitchFamily="34" charset="0"/>
              <a:ea typeface="等线" panose="02010600030101010101" pitchFamily="2" charset="-122"/>
              <a:cs typeface="Arial" panose="020B0604020202020204" pitchFamily="34" charset="0"/>
            </a:endParaRPr>
          </a:p>
        </p:txBody>
      </p:sp>
      <p:sp>
        <p:nvSpPr>
          <p:cNvPr id="39" name="菱形 38"/>
          <p:cNvSpPr/>
          <p:nvPr/>
        </p:nvSpPr>
        <p:spPr>
          <a:xfrm>
            <a:off x="11444245" y="2686231"/>
            <a:ext cx="1524610" cy="1524610"/>
          </a:xfrm>
          <a:prstGeom prst="diamond">
            <a:avLst/>
          </a:prstGeom>
          <a:solidFill>
            <a:srgbClr val="19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8564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133170" y="2533944"/>
            <a:ext cx="2092351"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ONE</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01</a:t>
            </a:r>
            <a:endParaRPr lang="zh-CN" altLang="en-US" sz="7200" dirty="0">
              <a:solidFill>
                <a:schemeClr val="bg1"/>
              </a:solidFill>
              <a:latin typeface="Gadugi" panose="020B0502040204020203" pitchFamily="34" charset="0"/>
            </a:endParaRPr>
          </a:p>
        </p:txBody>
      </p:sp>
      <p:sp>
        <p:nvSpPr>
          <p:cNvPr id="12" name="矩形 11"/>
          <p:cNvSpPr/>
          <p:nvPr/>
        </p:nvSpPr>
        <p:spPr>
          <a:xfrm flipV="1">
            <a:off x="4491613" y="2772695"/>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4" name="TextBox 11"/>
          <p:cNvSpPr txBox="1"/>
          <p:nvPr/>
        </p:nvSpPr>
        <p:spPr>
          <a:xfrm>
            <a:off x="4310742" y="3481754"/>
            <a:ext cx="7178893" cy="1015663"/>
          </a:xfrm>
          <a:prstGeom prst="rect">
            <a:avLst/>
          </a:prstGeom>
          <a:noFill/>
        </p:spPr>
        <p:txBody>
          <a:bodyPr wrap="square" rtlCol="0">
            <a:spAutoFit/>
          </a:bodyPr>
          <a:lstStyle/>
          <a:p>
            <a:r>
              <a:rPr lang="en-US" altLang="zh-CN" sz="6000" b="1"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Basic </a:t>
            </a:r>
            <a:r>
              <a:rPr lang="en-US" altLang="zh-CN" sz="6000" b="1" dirty="0">
                <a:solidFill>
                  <a:schemeClr val="accent6"/>
                </a:solidFill>
                <a:latin typeface="Arial" panose="020B0604020202020204" pitchFamily="34" charset="0"/>
                <a:ea typeface="微软雅黑" panose="020B0503020204020204" pitchFamily="34" charset="-122"/>
                <a:cs typeface="Arial" panose="020B0604020202020204" pitchFamily="34" charset="0"/>
              </a:rPr>
              <a:t>P</a:t>
            </a:r>
            <a:r>
              <a:rPr lang="en-US" altLang="zh-CN" sz="6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arameters</a:t>
            </a:r>
            <a:endParaRPr lang="zh-CN" altLang="en-US" sz="60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14"/>
          <p:cNvSpPr txBox="1"/>
          <p:nvPr/>
        </p:nvSpPr>
        <p:spPr>
          <a:xfrm>
            <a:off x="4310742" y="4791425"/>
            <a:ext cx="5707901"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The Best Value In Electronic  Test &amp; Measurement</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3144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SHS800X/SHS1000X</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 Handheld Oscilloscope</a:t>
            </a:r>
            <a:endParaRPr lang="zh-CN" altLang="en-US"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90" y="1172818"/>
            <a:ext cx="7222360" cy="481592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310" y="563356"/>
            <a:ext cx="6894293" cy="5578546"/>
          </a:xfrm>
          <a:prstGeom prst="rect">
            <a:avLst/>
          </a:prstGeom>
        </p:spPr>
      </p:pic>
    </p:spTree>
    <p:extLst>
      <p:ext uri="{BB962C8B-B14F-4D97-AF65-F5344CB8AC3E}">
        <p14:creationId xmlns:p14="http://schemas.microsoft.com/office/powerpoint/2010/main" val="274641918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547843" y="92300"/>
            <a:ext cx="8165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solidFill>
                <a:effectLst/>
                <a:uLnTx/>
                <a:uFillTx/>
                <a:latin typeface="Arial" panose="020B0604020202020204" pitchFamily="34" charset="0"/>
                <a:ea typeface="阿里巴巴普惠体 B" panose="00020600040101010101" pitchFamily="18" charset="-122"/>
                <a:cs typeface="Arial" panose="020B0604020202020204" pitchFamily="34" charset="0"/>
              </a:rPr>
              <a:t>SHS800X </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P</a:t>
            </a:r>
            <a:r>
              <a:rPr kumimoji="0" lang="en-US" altLang="zh-CN" sz="3200" b="1"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阿里巴巴普惠体 B" panose="00020600040101010101" pitchFamily="18" charset="-122"/>
                <a:cs typeface="Arial" panose="020B0604020202020204" pitchFamily="34" charset="0"/>
              </a:rPr>
              <a:t>arameters</a:t>
            </a:r>
            <a:endParaRPr kumimoji="0" lang="zh-CN" altLang="en-US" sz="32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3943726944"/>
              </p:ext>
            </p:extLst>
          </p:nvPr>
        </p:nvGraphicFramePr>
        <p:xfrm>
          <a:off x="547843" y="913518"/>
          <a:ext cx="11083325" cy="5435584"/>
        </p:xfrm>
        <a:graphic>
          <a:graphicData uri="http://schemas.openxmlformats.org/drawingml/2006/table">
            <a:tbl>
              <a:tblPr/>
              <a:tblGrid>
                <a:gridCol w="1516571">
                  <a:extLst>
                    <a:ext uri="{9D8B030D-6E8A-4147-A177-3AD203B41FA5}">
                      <a16:colId xmlns:a16="http://schemas.microsoft.com/office/drawing/2014/main" xmlns="" val="20002"/>
                    </a:ext>
                  </a:extLst>
                </a:gridCol>
                <a:gridCol w="2101960">
                  <a:extLst>
                    <a:ext uri="{9D8B030D-6E8A-4147-A177-3AD203B41FA5}">
                      <a16:colId xmlns:a16="http://schemas.microsoft.com/office/drawing/2014/main" xmlns="" val="20000"/>
                    </a:ext>
                  </a:extLst>
                </a:gridCol>
                <a:gridCol w="3690657">
                  <a:extLst>
                    <a:ext uri="{9D8B030D-6E8A-4147-A177-3AD203B41FA5}">
                      <a16:colId xmlns:a16="http://schemas.microsoft.com/office/drawing/2014/main" xmlns="" val="20001"/>
                    </a:ext>
                  </a:extLst>
                </a:gridCol>
                <a:gridCol w="3774137">
                  <a:extLst>
                    <a:ext uri="{9D8B030D-6E8A-4147-A177-3AD203B41FA5}">
                      <a16:colId xmlns:a16="http://schemas.microsoft.com/office/drawing/2014/main" xmlns="" val="20003"/>
                    </a:ext>
                  </a:extLst>
                </a:gridCol>
              </a:tblGrid>
              <a:tr h="211145">
                <a:tc>
                  <a:txBody>
                    <a:bodyPr/>
                    <a:lstStyle/>
                    <a:p>
                      <a:pPr algn="ctr" fontAlgn="ctr"/>
                      <a:endParaRPr lang="zh-CN" altLang="en-US" sz="1400" b="1" i="0" u="none" strike="noStrike" dirty="0">
                        <a:solidFill>
                          <a:schemeClr val="tx1">
                            <a:lumMod val="75000"/>
                            <a:lumOff val="2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endParaRPr lang="zh-CN" altLang="en-US" sz="1400" b="1" i="0" u="none" strike="noStrike" dirty="0">
                        <a:solidFill>
                          <a:schemeClr val="tx1">
                            <a:lumMod val="75000"/>
                            <a:lumOff val="2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r>
                        <a:rPr lang="en-US" sz="1400" b="1" i="0" u="none" strike="noStrike" dirty="0">
                          <a:solidFill>
                            <a:schemeClr val="bg1"/>
                          </a:solidFill>
                          <a:effectLst/>
                          <a:latin typeface="Arial" panose="020B0604020202020204" pitchFamily="34" charset="0"/>
                          <a:ea typeface="阿里巴巴普惠体 R" panose="00020600040101010101" pitchFamily="18" charset="-122"/>
                          <a:cs typeface="Arial" panose="020B0604020202020204" pitchFamily="34" charset="0"/>
                        </a:rPr>
                        <a:t>SHS810X</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r>
                        <a:rPr lang="en-US" sz="1400" b="1" i="0" u="none" strike="noStrike" dirty="0">
                          <a:solidFill>
                            <a:schemeClr val="bg1"/>
                          </a:solidFill>
                          <a:effectLst/>
                          <a:latin typeface="Arial" panose="020B0604020202020204" pitchFamily="34" charset="0"/>
                          <a:ea typeface="阿里巴巴普惠体 R" panose="00020600040101010101" pitchFamily="18" charset="-122"/>
                          <a:cs typeface="Arial" panose="020B0604020202020204" pitchFamily="34" charset="0"/>
                        </a:rPr>
                        <a:t>SHS820X</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extLst>
                  <a:ext uri="{0D108BD9-81ED-4DB2-BD59-A6C34878D82A}">
                    <a16:rowId xmlns:a16="http://schemas.microsoft.com/office/drawing/2014/main" xmlns="" val="10000"/>
                  </a:ext>
                </a:extLst>
              </a:tr>
              <a:tr h="217286">
                <a:tc rowSpan="9">
                  <a:txBody>
                    <a:bodyPr/>
                    <a:lstStyle/>
                    <a:p>
                      <a:pPr algn="ctr" fontAlgn="ctr"/>
                      <a:r>
                        <a:rPr lang="en-US" altLang="zh-CN"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Oscilloscope</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Bandwidth</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100 MHz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200 MHz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Sample Rate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 </a:t>
                      </a:r>
                      <a:r>
                        <a:rPr lang="en-US" altLang="zh-CN"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GSa</a:t>
                      </a: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2"/>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Channels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2 CH</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3"/>
                  </a:ext>
                </a:extLst>
              </a:tr>
              <a:tr h="445415">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Memory Depth</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12 </a:t>
                      </a:r>
                      <a:r>
                        <a:rPr lang="en-US"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t>
                      </a:r>
                      <a:r>
                        <a:rPr lang="en-US" altLang="zh-CN"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pts</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4"/>
                  </a:ext>
                </a:extLst>
              </a:tr>
              <a:tr h="211145">
                <a:tc vMerge="1">
                  <a:txBody>
                    <a:bodyPr/>
                    <a:lstStyle/>
                    <a:p>
                      <a:endParaRPr lang="zh-CN" altLang="en-US"/>
                    </a:p>
                  </a:txBody>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Waveform capture rate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100,000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wfm</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t>
                      </a:r>
                      <a:r>
                        <a:rPr lang="zh-CN" alt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400,000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wfm</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 (sequence mode)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5"/>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Trigger type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Edge, Slope, Pulse Width, Window, Runt, Interval, Dropout, Pattern, Video</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6"/>
                  </a:ext>
                </a:extLst>
              </a:tr>
              <a:tr h="417648">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Serial Trigger and decoder</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IIC, SPI, UART, CAN, LIN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7"/>
                  </a:ext>
                </a:extLst>
              </a:tr>
              <a:tr h="830654">
                <a:tc vMerge="1">
                  <a:txBody>
                    <a:bodyPr/>
                    <a:lstStyle/>
                    <a:p>
                      <a:pPr algn="ctr" fontAlgn="ctr"/>
                      <a:endParaRPr lang="en-US" sz="1400" b="1"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Max input Voltage</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CATII 300Vrms Between BNC Signal and Protecting Earth</a:t>
                      </a:r>
                    </a:p>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CATII 30Vrms Between BNC GND and Protecting Earth</a:t>
                      </a:r>
                    </a:p>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CATII 300Vrms Between BNC Signal and BNC GND</a:t>
                      </a:r>
                    </a:p>
                    <a:p>
                      <a:pPr algn="ctr" fontAlgn="ct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8"/>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Probe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PP510</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PP215</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75757">
                <a:tc rowSpan="2">
                  <a:txBody>
                    <a:bodyPr/>
                    <a:lstStyle/>
                    <a:p>
                      <a:pPr algn="ctr" fontAlgn="ctr"/>
                      <a:r>
                        <a:rPr lang="en-US" altLang="zh-CN"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Recorder</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Sample Logger</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The Max sample rate is 25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kSa</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 the Min sample rate is 1 Sa/s</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0"/>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Measurement Logger</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The Max interval is 10 minutes, the Min interval is 0.1second. The Max items of logging is 4</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1"/>
                  </a:ext>
                </a:extLst>
              </a:tr>
              <a:tr h="217286">
                <a:tc rowSpan="3">
                  <a:txBody>
                    <a:bodyPr/>
                    <a:lstStyle/>
                    <a:p>
                      <a:pPr algn="ctr" fontAlgn="ctr"/>
                      <a:r>
                        <a:rPr lang="en-US" altLang="zh-CN" sz="1400" b="1"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Multimeter</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Max input Voltage</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 III 300Vrms, CAT II 600Vrms</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2"/>
                  </a:ext>
                </a:extLst>
              </a:tr>
              <a:tr h="509350">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Measurement type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DCV, ACV, DC, AC, Resistance, Capacitance, Diode, Continuity</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3"/>
                  </a:ext>
                </a:extLst>
              </a:tr>
              <a:tr h="865774">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Features</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measurement value recorder,</a:t>
                      </a:r>
                      <a:r>
                        <a:rPr lang="zh-CN" alt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 </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hardware based True RMS AC Voltage/Current measurement multimeter</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368319373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547843" y="92300"/>
            <a:ext cx="8165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solidFill>
                <a:effectLst/>
                <a:uLnTx/>
                <a:uFillTx/>
                <a:latin typeface="Arial" panose="020B0604020202020204" pitchFamily="34" charset="0"/>
                <a:ea typeface="阿里巴巴普惠体 B" panose="00020600040101010101" pitchFamily="18" charset="-122"/>
                <a:cs typeface="Arial" panose="020B0604020202020204" pitchFamily="34" charset="0"/>
              </a:rPr>
              <a:t>SHS1000X </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P</a:t>
            </a:r>
            <a:r>
              <a:rPr kumimoji="0" lang="en-US" altLang="zh-CN" sz="3200" b="1" i="0" u="none" strike="noStrike" kern="1200" cap="none" spc="0" normalizeH="0" baseline="0" noProof="0" dirty="0" err="1">
                <a:ln>
                  <a:noFill/>
                </a:ln>
                <a:solidFill>
                  <a:schemeClr val="tx1">
                    <a:lumMod val="50000"/>
                    <a:lumOff val="50000"/>
                  </a:schemeClr>
                </a:solidFill>
                <a:effectLst/>
                <a:uLnTx/>
                <a:uFillTx/>
                <a:latin typeface="Arial" panose="020B0604020202020204" pitchFamily="34" charset="0"/>
                <a:ea typeface="阿里巴巴普惠体 B" panose="00020600040101010101" pitchFamily="18" charset="-122"/>
                <a:cs typeface="Arial" panose="020B0604020202020204" pitchFamily="34" charset="0"/>
              </a:rPr>
              <a:t>arameters</a:t>
            </a:r>
            <a:endParaRPr kumimoji="0" lang="zh-CN" altLang="en-US" sz="3200" b="1"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阿里巴巴普惠体 B" panose="00020600040101010101" pitchFamily="18" charset="-122"/>
              <a:cs typeface="Arial" panose="020B0604020202020204"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452561586"/>
              </p:ext>
            </p:extLst>
          </p:nvPr>
        </p:nvGraphicFramePr>
        <p:xfrm>
          <a:off x="547843" y="913518"/>
          <a:ext cx="11083325" cy="5408002"/>
        </p:xfrm>
        <a:graphic>
          <a:graphicData uri="http://schemas.openxmlformats.org/drawingml/2006/table">
            <a:tbl>
              <a:tblPr/>
              <a:tblGrid>
                <a:gridCol w="1516571">
                  <a:extLst>
                    <a:ext uri="{9D8B030D-6E8A-4147-A177-3AD203B41FA5}">
                      <a16:colId xmlns:a16="http://schemas.microsoft.com/office/drawing/2014/main" xmlns="" val="20002"/>
                    </a:ext>
                  </a:extLst>
                </a:gridCol>
                <a:gridCol w="2101960">
                  <a:extLst>
                    <a:ext uri="{9D8B030D-6E8A-4147-A177-3AD203B41FA5}">
                      <a16:colId xmlns:a16="http://schemas.microsoft.com/office/drawing/2014/main" xmlns="" val="20000"/>
                    </a:ext>
                  </a:extLst>
                </a:gridCol>
                <a:gridCol w="3690657">
                  <a:extLst>
                    <a:ext uri="{9D8B030D-6E8A-4147-A177-3AD203B41FA5}">
                      <a16:colId xmlns:a16="http://schemas.microsoft.com/office/drawing/2014/main" xmlns="" val="20001"/>
                    </a:ext>
                  </a:extLst>
                </a:gridCol>
                <a:gridCol w="3774137">
                  <a:extLst>
                    <a:ext uri="{9D8B030D-6E8A-4147-A177-3AD203B41FA5}">
                      <a16:colId xmlns:a16="http://schemas.microsoft.com/office/drawing/2014/main" xmlns="" val="20003"/>
                    </a:ext>
                  </a:extLst>
                </a:gridCol>
              </a:tblGrid>
              <a:tr h="211145">
                <a:tc>
                  <a:txBody>
                    <a:bodyPr/>
                    <a:lstStyle/>
                    <a:p>
                      <a:pPr algn="ctr" fontAlgn="ctr"/>
                      <a:endParaRPr lang="zh-CN" altLang="en-US" sz="1400" b="1" i="0" u="none" strike="noStrike" dirty="0">
                        <a:solidFill>
                          <a:schemeClr val="tx1">
                            <a:lumMod val="75000"/>
                            <a:lumOff val="2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endParaRPr lang="zh-CN" altLang="en-US" sz="1400" b="1" i="0" u="none" strike="noStrike" dirty="0">
                        <a:solidFill>
                          <a:schemeClr val="tx1">
                            <a:lumMod val="75000"/>
                            <a:lumOff val="2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r>
                        <a:rPr lang="en-US" sz="1400" b="1" i="0" u="none" strike="noStrike" dirty="0">
                          <a:solidFill>
                            <a:schemeClr val="bg1"/>
                          </a:solidFill>
                          <a:effectLst/>
                          <a:latin typeface="Arial" panose="020B0604020202020204" pitchFamily="34" charset="0"/>
                          <a:ea typeface="阿里巴巴普惠体 R" panose="00020600040101010101" pitchFamily="18" charset="-122"/>
                          <a:cs typeface="Arial" panose="020B0604020202020204" pitchFamily="34" charset="0"/>
                        </a:rPr>
                        <a:t>SHS1102X</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tc>
                  <a:txBody>
                    <a:bodyPr/>
                    <a:lstStyle/>
                    <a:p>
                      <a:pPr algn="ctr" fontAlgn="ctr"/>
                      <a:r>
                        <a:rPr lang="en-US" sz="1400" b="1" i="0" u="none" strike="noStrike" dirty="0">
                          <a:solidFill>
                            <a:schemeClr val="bg1"/>
                          </a:solidFill>
                          <a:effectLst/>
                          <a:latin typeface="Arial" panose="020B0604020202020204" pitchFamily="34" charset="0"/>
                          <a:ea typeface="阿里巴巴普惠体 R" panose="00020600040101010101" pitchFamily="18" charset="-122"/>
                          <a:cs typeface="Arial" panose="020B0604020202020204" pitchFamily="34" charset="0"/>
                        </a:rPr>
                        <a:t>SHS1202X</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3B90"/>
                    </a:solidFill>
                  </a:tcPr>
                </a:tc>
                <a:extLst>
                  <a:ext uri="{0D108BD9-81ED-4DB2-BD59-A6C34878D82A}">
                    <a16:rowId xmlns:a16="http://schemas.microsoft.com/office/drawing/2014/main" xmlns="" val="10000"/>
                  </a:ext>
                </a:extLst>
              </a:tr>
              <a:tr h="217286">
                <a:tc rowSpan="9">
                  <a:txBody>
                    <a:bodyPr/>
                    <a:lstStyle/>
                    <a:p>
                      <a:pPr algn="ctr" fontAlgn="ctr"/>
                      <a:r>
                        <a:rPr lang="en-US" altLang="zh-CN"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Oscilloscope</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Bandwidth</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100 MHz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200 MHz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Sample Rate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 </a:t>
                      </a:r>
                      <a:r>
                        <a:rPr lang="en-US" altLang="zh-CN"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GSa</a:t>
                      </a: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2"/>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Channels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2 CH</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3"/>
                  </a:ext>
                </a:extLst>
              </a:tr>
              <a:tr h="445415">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Memory Depth</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12 </a:t>
                      </a:r>
                      <a:r>
                        <a:rPr lang="en-US"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t>
                      </a:r>
                      <a:r>
                        <a:rPr lang="en-US" altLang="zh-CN" sz="1400" b="0" i="0" u="none" strike="noStrike"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pts</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4"/>
                  </a:ext>
                </a:extLst>
              </a:tr>
              <a:tr h="211145">
                <a:tc vMerge="1">
                  <a:txBody>
                    <a:bodyPr/>
                    <a:lstStyle/>
                    <a:p>
                      <a:endParaRPr lang="zh-CN" altLang="en-US"/>
                    </a:p>
                  </a:txBody>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Waveform capture rate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100,000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wfm</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t>
                      </a:r>
                      <a:r>
                        <a:rPr lang="zh-CN" alt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400,000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wfm</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 (sequence mode)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5"/>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Trigger type</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Edge, Slope, Pulse Width, Window, Runt, Interval, Dropout, Pattern, Video</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6"/>
                  </a:ext>
                </a:extLst>
              </a:tr>
              <a:tr h="417648">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Serial Trigger and decoder</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IIC, SPI, UART, CAN, LIN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7"/>
                  </a:ext>
                </a:extLst>
              </a:tr>
              <a:tr h="830654">
                <a:tc vMerge="1">
                  <a:txBody>
                    <a:bodyPr/>
                    <a:lstStyle/>
                    <a:p>
                      <a:pPr algn="ctr" fontAlgn="ctr"/>
                      <a:endParaRPr lang="en-US" sz="1400" b="1"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Max input Voltage</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 III 600Vrms, CAT II 1000Vrms Between BNC Signal and Protecting Earth</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 III 600Vrms, CAT II 1000Vrms Between BNC GND and Protecting Earth</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p>
                      <a:pPr 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 III 300Vrms Between BNC Signal and BNC GND</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08"/>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Probe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PB925</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75757">
                <a:tc rowSpan="2">
                  <a:txBody>
                    <a:bodyPr/>
                    <a:lstStyle/>
                    <a:p>
                      <a:pPr algn="ctr" fontAlgn="ctr"/>
                      <a:r>
                        <a:rPr lang="en-US" altLang="zh-CN"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Recorder</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Sample Logger</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The Max sample rate is 25 </a:t>
                      </a:r>
                      <a:r>
                        <a:rPr lang="en-US" altLang="zh-CN" sz="1400" b="0" i="0" u="none" strike="noStrike" kern="1200" dirty="0" err="1">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kSa</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/s, the Min sample rate is 1 Sa/s</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0"/>
                  </a:ext>
                </a:extLst>
              </a:tr>
              <a:tr h="217286">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Measurement Logger</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The Max interval is 10 minutes, the Min interval is 0.1second. The Max items of logging is 4</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1"/>
                  </a:ext>
                </a:extLst>
              </a:tr>
              <a:tr h="217286">
                <a:tc rowSpan="3">
                  <a:txBody>
                    <a:bodyPr/>
                    <a:lstStyle/>
                    <a:p>
                      <a:pPr algn="ctr" fontAlgn="ctr"/>
                      <a:r>
                        <a:rPr lang="en-US" altLang="zh-CN"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Multi-meter</a:t>
                      </a:r>
                      <a:endParaRPr lang="en-US" sz="1400" b="1"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Max input Voltage</a:t>
                      </a:r>
                      <a:endParaRPr lang="zh-CN"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CAT III 600Vrms, CAT II 1000Vrms</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2"/>
                  </a:ext>
                </a:extLst>
              </a:tr>
              <a:tr h="509350">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Measurement type</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DCV, ACV, DC, AC,</a:t>
                      </a:r>
                      <a:r>
                        <a:rPr lang="en-US" sz="1400" b="0" i="0" u="none" strike="noStrike" baseline="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 Resistance, Capacitance, Diode, Continuity</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3"/>
                  </a:ext>
                </a:extLst>
              </a:tr>
              <a:tr h="865774">
                <a:tc v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Features</a:t>
                      </a:r>
                      <a:endParaRPr lang="en-US" sz="1400" b="0" i="0" u="none" strike="noStrike"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 Measurement value recorder,</a:t>
                      </a:r>
                      <a:r>
                        <a:rPr lang="zh-CN" alt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 </a:t>
                      </a:r>
                      <a:r>
                        <a:rPr lang="en-US" altLang="zh-CN"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rPr>
                        <a:t>hardware based True RMS AC Voltage/Current measurement</a:t>
                      </a:r>
                      <a:endParaRPr lang="en-US" sz="1400" b="0" i="0" u="none" strike="noStrike" kern="1200" dirty="0">
                        <a:solidFill>
                          <a:schemeClr val="tx1">
                            <a:lumMod val="65000"/>
                            <a:lumOff val="35000"/>
                          </a:schemeClr>
                        </a:solidFill>
                        <a:effectLst/>
                        <a:latin typeface="Arial" panose="020B0604020202020204" pitchFamily="34" charset="0"/>
                        <a:ea typeface="阿里巴巴普惠体 R" panose="00020600040101010101" pitchFamily="18"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1755732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219852" y="82360"/>
            <a:ext cx="3360262" cy="584775"/>
          </a:xfrm>
          <a:prstGeom prst="rect">
            <a:avLst/>
          </a:prstGeom>
          <a:noFill/>
        </p:spPr>
        <p:txBody>
          <a:bodyPr wrap="square" rtlCol="0">
            <a:spAutoFit/>
          </a:bodyPr>
          <a:lstStyle/>
          <a:p>
            <a:pPr lvl="0">
              <a:defRPr/>
            </a:pP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Pan</a:t>
            </a:r>
            <a:r>
              <a:rPr lang="en-US" altLang="zh-CN" sz="3200" b="1" dirty="0">
                <a:solidFill>
                  <a:schemeClr val="accent6"/>
                </a:solidFill>
                <a:latin typeface="Arial" panose="020B0604020202020204" pitchFamily="34" charset="0"/>
                <a:ea typeface="阿里巴巴普惠体 B" panose="00020600040101010101" pitchFamily="18" charset="-122"/>
                <a:cs typeface="Arial" panose="020B0604020202020204" pitchFamily="34" charset="0"/>
              </a:rPr>
              <a:t>e</a:t>
            </a:r>
            <a:r>
              <a:rPr lang="en-US" altLang="zh-CN"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rPr>
              <a:t>l</a:t>
            </a:r>
            <a:endParaRPr lang="zh-CN" altLang="en-US" sz="3200" b="1" dirty="0">
              <a:solidFill>
                <a:schemeClr val="tx1">
                  <a:lumMod val="50000"/>
                  <a:lumOff val="50000"/>
                </a:schemeClr>
              </a:solidFill>
              <a:latin typeface="Arial" panose="020B0604020202020204" pitchFamily="34" charset="0"/>
              <a:ea typeface="阿里巴巴普惠体 B" panose="00020600040101010101" pitchFamily="18" charset="-122"/>
              <a:cs typeface="Arial" panose="020B0604020202020204" pitchFamily="34"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6371" y="-166254"/>
            <a:ext cx="4576969" cy="305195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084" y="2684152"/>
            <a:ext cx="3615542" cy="241036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749" y="3667826"/>
            <a:ext cx="6833754" cy="4555836"/>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225" y="647144"/>
            <a:ext cx="5767049" cy="384469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8674" y="119903"/>
            <a:ext cx="9468582" cy="6313725"/>
          </a:xfrm>
          <a:prstGeom prst="rect">
            <a:avLst/>
          </a:prstGeom>
        </p:spPr>
      </p:pic>
    </p:spTree>
    <p:extLst>
      <p:ext uri="{BB962C8B-B14F-4D97-AF65-F5344CB8AC3E}">
        <p14:creationId xmlns:p14="http://schemas.microsoft.com/office/powerpoint/2010/main" val="2562219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18194</TotalTime>
  <Words>2117</Words>
  <Application>Microsoft Office PowerPoint</Application>
  <PresentationFormat>宽屏</PresentationFormat>
  <Paragraphs>610</Paragraphs>
  <Slides>26</Slides>
  <Notes>17</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26</vt:i4>
      </vt:variant>
    </vt:vector>
  </HeadingPairs>
  <TitlesOfParts>
    <vt:vector size="44" baseType="lpstr">
      <vt:lpstr>Arial Unicode MS</vt:lpstr>
      <vt:lpstr>Lato</vt:lpstr>
      <vt:lpstr>Source Han Sans Normal</vt:lpstr>
      <vt:lpstr>阿里巴巴普惠体 B</vt:lpstr>
      <vt:lpstr>阿里巴巴普惠体 R</vt:lpstr>
      <vt:lpstr>等线</vt:lpstr>
      <vt:lpstr>宋体</vt:lpstr>
      <vt:lpstr>Microsoft YaHei</vt:lpstr>
      <vt:lpstr>Microsoft YaHei</vt:lpstr>
      <vt:lpstr>Arial</vt:lpstr>
      <vt:lpstr>Calibri</vt:lpstr>
      <vt:lpstr>Century Gothic</vt:lpstr>
      <vt:lpstr>Gadugi</vt:lpstr>
      <vt:lpstr>Wingdings</vt:lpstr>
      <vt:lpstr>Office 主题</vt:lpstr>
      <vt:lpstr>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Markets-高学琴</cp:lastModifiedBy>
  <cp:revision>2380</cp:revision>
  <dcterms:created xsi:type="dcterms:W3CDTF">2018-02-06T07:16:52Z</dcterms:created>
  <dcterms:modified xsi:type="dcterms:W3CDTF">2022-04-26T11:01:56Z</dcterms:modified>
  <cp:contentStatus/>
</cp:coreProperties>
</file>