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3" r:id="rId2"/>
  </p:sldMasterIdLst>
  <p:notesMasterIdLst>
    <p:notesMasterId r:id="rId34"/>
  </p:notesMasterIdLst>
  <p:sldIdLst>
    <p:sldId id="409" r:id="rId3"/>
    <p:sldId id="454" r:id="rId4"/>
    <p:sldId id="456" r:id="rId5"/>
    <p:sldId id="457" r:id="rId6"/>
    <p:sldId id="458" r:id="rId7"/>
    <p:sldId id="469" r:id="rId8"/>
    <p:sldId id="463" r:id="rId9"/>
    <p:sldId id="459" r:id="rId10"/>
    <p:sldId id="461" r:id="rId11"/>
    <p:sldId id="322" r:id="rId12"/>
    <p:sldId id="325" r:id="rId13"/>
    <p:sldId id="467" r:id="rId14"/>
    <p:sldId id="324" r:id="rId15"/>
    <p:sldId id="340" r:id="rId16"/>
    <p:sldId id="329" r:id="rId17"/>
    <p:sldId id="330" r:id="rId18"/>
    <p:sldId id="331" r:id="rId19"/>
    <p:sldId id="337" r:id="rId20"/>
    <p:sldId id="470" r:id="rId21"/>
    <p:sldId id="321" r:id="rId22"/>
    <p:sldId id="479" r:id="rId23"/>
    <p:sldId id="471" r:id="rId24"/>
    <p:sldId id="481" r:id="rId25"/>
    <p:sldId id="334" r:id="rId26"/>
    <p:sldId id="474" r:id="rId27"/>
    <p:sldId id="475" r:id="rId28"/>
    <p:sldId id="476" r:id="rId29"/>
    <p:sldId id="477" r:id="rId30"/>
    <p:sldId id="473" r:id="rId31"/>
    <p:sldId id="478" r:id="rId32"/>
    <p:sldId id="515"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67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Zeng" initials="MZ" lastIdx="11" clrIdx="0">
    <p:extLst>
      <p:ext uri="{19B8F6BF-5375-455C-9EA6-DF929625EA0E}">
        <p15:presenceInfo xmlns:p15="http://schemas.microsoft.com/office/powerpoint/2012/main" userId="1775e912637ac1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600"/>
    <a:srgbClr val="003A8F"/>
    <a:srgbClr val="BDBDBD"/>
    <a:srgbClr val="010005"/>
    <a:srgbClr val="616161"/>
    <a:srgbClr val="1E211F"/>
    <a:srgbClr val="161617"/>
    <a:srgbClr val="050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03" autoAdjust="0"/>
    <p:restoredTop sz="92129" autoAdjust="0"/>
  </p:normalViewPr>
  <p:slideViewPr>
    <p:cSldViewPr snapToGrid="0">
      <p:cViewPr varScale="1">
        <p:scale>
          <a:sx n="110" d="100"/>
          <a:sy n="110" d="100"/>
        </p:scale>
        <p:origin x="810" y="102"/>
      </p:cViewPr>
      <p:guideLst>
        <p:guide orient="horz" pos="2160"/>
        <p:guide pos="7673"/>
      </p:guideLst>
    </p:cSldViewPr>
  </p:slideViewPr>
  <p:notesTextViewPr>
    <p:cViewPr>
      <p:scale>
        <a:sx n="1" d="1"/>
        <a:sy n="1" d="1"/>
      </p:scale>
      <p:origin x="0" y="0"/>
    </p:cViewPr>
  </p:notesTextViewPr>
  <p:sorterViewPr>
    <p:cViewPr>
      <p:scale>
        <a:sx n="66" d="100"/>
        <a:sy n="66" d="100"/>
      </p:scale>
      <p:origin x="0" y="-2960"/>
    </p:cViewPr>
  </p:sorterViewPr>
  <p:notesViewPr>
    <p:cSldViewPr snapToGrid="0">
      <p:cViewPr varScale="1">
        <p:scale>
          <a:sx n="69" d="100"/>
          <a:sy n="69" d="100"/>
        </p:scale>
        <p:origin x="269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2DE7E-F12E-4D39-BF4A-3CCA88C28FA6}" type="datetimeFigureOut">
              <a:rPr lang="zh-CN" altLang="en-US" smtClean="0"/>
              <a:t>2024/10/23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83738D-0AD1-4F10-99D8-E7979E318A1D}" type="slidenum">
              <a:rPr lang="zh-CN" altLang="en-US" smtClean="0"/>
              <a:t>‹#›</a:t>
            </a:fld>
            <a:endParaRPr lang="zh-CN" altLang="en-US"/>
          </a:p>
        </p:txBody>
      </p:sp>
    </p:spTree>
    <p:extLst>
      <p:ext uri="{BB962C8B-B14F-4D97-AF65-F5344CB8AC3E}">
        <p14:creationId xmlns:p14="http://schemas.microsoft.com/office/powerpoint/2010/main" val="250344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5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83738D-0AD1-4F10-99D8-E7979E318A1D}" type="slidenum">
              <a:rPr lang="zh-CN" altLang="en-US" smtClean="0"/>
              <a:t>20</a:t>
            </a:fld>
            <a:endParaRPr lang="zh-CN" altLang="en-US"/>
          </a:p>
        </p:txBody>
      </p:sp>
    </p:spTree>
    <p:extLst>
      <p:ext uri="{BB962C8B-B14F-4D97-AF65-F5344CB8AC3E}">
        <p14:creationId xmlns:p14="http://schemas.microsoft.com/office/powerpoint/2010/main" val="178223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31</a:t>
            </a:fld>
            <a:endParaRPr lang="zh-CN" altLang="en-US"/>
          </a:p>
        </p:txBody>
      </p:sp>
    </p:spTree>
    <p:extLst>
      <p:ext uri="{BB962C8B-B14F-4D97-AF65-F5344CB8AC3E}">
        <p14:creationId xmlns:p14="http://schemas.microsoft.com/office/powerpoint/2010/main" val="420847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683738D-0AD1-4F10-99D8-E7979E318A1D}" type="slidenum">
              <a:rPr lang="zh-CN" altLang="en-US" smtClean="0"/>
              <a:t>8</a:t>
            </a:fld>
            <a:endParaRPr lang="zh-CN" altLang="en-US"/>
          </a:p>
        </p:txBody>
      </p:sp>
    </p:spTree>
    <p:extLst>
      <p:ext uri="{BB962C8B-B14F-4D97-AF65-F5344CB8AC3E}">
        <p14:creationId xmlns:p14="http://schemas.microsoft.com/office/powerpoint/2010/main" val="104748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83738D-0AD1-4F10-99D8-E7979E318A1D}" type="slidenum">
              <a:rPr lang="zh-CN" altLang="en-US" smtClean="0"/>
              <a:t>10</a:t>
            </a:fld>
            <a:endParaRPr lang="zh-CN" altLang="en-US"/>
          </a:p>
        </p:txBody>
      </p:sp>
    </p:spTree>
    <p:extLst>
      <p:ext uri="{BB962C8B-B14F-4D97-AF65-F5344CB8AC3E}">
        <p14:creationId xmlns:p14="http://schemas.microsoft.com/office/powerpoint/2010/main" val="354545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83738D-0AD1-4F10-99D8-E7979E318A1D}" type="slidenum">
              <a:rPr lang="zh-CN" altLang="en-US" smtClean="0"/>
              <a:t>11</a:t>
            </a:fld>
            <a:endParaRPr lang="zh-CN" altLang="en-US"/>
          </a:p>
        </p:txBody>
      </p:sp>
    </p:spTree>
    <p:extLst>
      <p:ext uri="{BB962C8B-B14F-4D97-AF65-F5344CB8AC3E}">
        <p14:creationId xmlns:p14="http://schemas.microsoft.com/office/powerpoint/2010/main" val="35394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83738D-0AD1-4F10-99D8-E7979E318A1D}" type="slidenum">
              <a:rPr lang="zh-CN" altLang="en-US" smtClean="0"/>
              <a:t>13</a:t>
            </a:fld>
            <a:endParaRPr lang="zh-CN" altLang="en-US"/>
          </a:p>
        </p:txBody>
      </p:sp>
    </p:spTree>
    <p:extLst>
      <p:ext uri="{BB962C8B-B14F-4D97-AF65-F5344CB8AC3E}">
        <p14:creationId xmlns:p14="http://schemas.microsoft.com/office/powerpoint/2010/main" val="315126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83738D-0AD1-4F10-99D8-E7979E318A1D}" type="slidenum">
              <a:rPr lang="zh-CN" altLang="en-US" smtClean="0"/>
              <a:t>15</a:t>
            </a:fld>
            <a:endParaRPr lang="zh-CN" altLang="en-US"/>
          </a:p>
        </p:txBody>
      </p:sp>
    </p:spTree>
    <p:extLst>
      <p:ext uri="{BB962C8B-B14F-4D97-AF65-F5344CB8AC3E}">
        <p14:creationId xmlns:p14="http://schemas.microsoft.com/office/powerpoint/2010/main" val="238907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83738D-0AD1-4F10-99D8-E7979E318A1D}" type="slidenum">
              <a:rPr lang="zh-CN" altLang="en-US" smtClean="0"/>
              <a:t>16</a:t>
            </a:fld>
            <a:endParaRPr lang="zh-CN" altLang="en-US"/>
          </a:p>
        </p:txBody>
      </p:sp>
    </p:spTree>
    <p:extLst>
      <p:ext uri="{BB962C8B-B14F-4D97-AF65-F5344CB8AC3E}">
        <p14:creationId xmlns:p14="http://schemas.microsoft.com/office/powerpoint/2010/main" val="6300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83738D-0AD1-4F10-99D8-E7979E318A1D}" type="slidenum">
              <a:rPr lang="zh-CN" altLang="en-US" smtClean="0"/>
              <a:t>17</a:t>
            </a:fld>
            <a:endParaRPr lang="zh-CN" altLang="en-US"/>
          </a:p>
        </p:txBody>
      </p:sp>
    </p:spTree>
    <p:extLst>
      <p:ext uri="{BB962C8B-B14F-4D97-AF65-F5344CB8AC3E}">
        <p14:creationId xmlns:p14="http://schemas.microsoft.com/office/powerpoint/2010/main" val="190050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83738D-0AD1-4F10-99D8-E7979E318A1D}" type="slidenum">
              <a:rPr lang="zh-CN" altLang="en-US" smtClean="0"/>
              <a:t>18</a:t>
            </a:fld>
            <a:endParaRPr lang="zh-CN" altLang="en-US"/>
          </a:p>
        </p:txBody>
      </p:sp>
    </p:spTree>
    <p:extLst>
      <p:ext uri="{BB962C8B-B14F-4D97-AF65-F5344CB8AC3E}">
        <p14:creationId xmlns:p14="http://schemas.microsoft.com/office/powerpoint/2010/main" val="1949294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2024/10/23</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Tree>
    <p:extLst>
      <p:ext uri="{BB962C8B-B14F-4D97-AF65-F5344CB8AC3E}">
        <p14:creationId xmlns:p14="http://schemas.microsoft.com/office/powerpoint/2010/main" val="66571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CD8CBA-3E30-12FE-4F14-4BB8F6720C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28A73AA-17B5-B962-23EF-A596CE8102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18500FE-4371-60BE-794D-154747B57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56EE9E-E1C8-8489-3C60-C5071D456F94}"/>
              </a:ext>
            </a:extLst>
          </p:cNvPr>
          <p:cNvSpPr>
            <a:spLocks noGrp="1"/>
          </p:cNvSpPr>
          <p:nvPr>
            <p:ph type="dt" sz="half" idx="10"/>
          </p:nvPr>
        </p:nvSpPr>
        <p:spPr/>
        <p:txBody>
          <a:bodyPr/>
          <a:lstStyle/>
          <a:p>
            <a:fld id="{62409163-11B0-4B61-996A-B6AE092E2849}"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E8C8B398-9A9C-3361-7847-1CF0041020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2727CA-D624-96E9-0029-E8D1B46AEA10}"/>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403061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2024/10/23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055681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2024/10/23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22256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9ADBF-6040-482C-52AA-F6988AA0509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499E83-84B1-94EF-B019-9BA8B0A47D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462EA25-AE36-D57C-3D99-BB13418A2FA6}"/>
              </a:ext>
            </a:extLst>
          </p:cNvPr>
          <p:cNvSpPr>
            <a:spLocks noGrp="1"/>
          </p:cNvSpPr>
          <p:nvPr>
            <p:ph type="dt" sz="half" idx="10"/>
          </p:nvPr>
        </p:nvSpPr>
        <p:spPr/>
        <p:txBody>
          <a:bodyPr/>
          <a:lstStyle/>
          <a:p>
            <a:fld id="{62409163-11B0-4B61-996A-B6AE092E2849}"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7FA1AE9C-A269-8698-34D9-9DEE5C715B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51376F-9309-ED64-4845-D28C18F2690D}"/>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230689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C3FCC4-5DA5-D223-EF16-66D759C2EB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B37554-6075-590F-D411-9B7D08795A4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E25509-5FCE-7B09-ACA6-6DE6113F1FA4}"/>
              </a:ext>
            </a:extLst>
          </p:cNvPr>
          <p:cNvSpPr>
            <a:spLocks noGrp="1"/>
          </p:cNvSpPr>
          <p:nvPr>
            <p:ph type="dt" sz="half" idx="10"/>
          </p:nvPr>
        </p:nvSpPr>
        <p:spPr/>
        <p:txBody>
          <a:bodyPr/>
          <a:lstStyle/>
          <a:p>
            <a:fld id="{62409163-11B0-4B61-996A-B6AE092E2849}"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8F40B665-4F3F-46C4-9AC0-A1A33C4B0F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CB4397-B75E-AB7C-5223-6629BF82936A}"/>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332147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5E449-1A12-DB4D-4E48-DC357305F0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28417A6-C2C1-CF0A-8FA4-8C43E2AB4A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768D341-0BC2-21C5-102E-435FD29BD1FD}"/>
              </a:ext>
            </a:extLst>
          </p:cNvPr>
          <p:cNvSpPr>
            <a:spLocks noGrp="1"/>
          </p:cNvSpPr>
          <p:nvPr>
            <p:ph type="dt" sz="half" idx="10"/>
          </p:nvPr>
        </p:nvSpPr>
        <p:spPr/>
        <p:txBody>
          <a:bodyPr/>
          <a:lstStyle/>
          <a:p>
            <a:fld id="{62409163-11B0-4B61-996A-B6AE092E2849}"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468176EE-BA44-D2AD-C24A-F282FFC14B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096BF-9D85-F4C6-CF0B-70B6B1B77368}"/>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1198752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36065-6B7D-B558-D579-6DB982B833F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25FC5BC-8DCB-749D-2706-ABCC6CDFF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7C4EAF8-FB06-BB0E-8263-4462F80CE20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974E2F9-C2C2-BEA5-B090-D69232EEC7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484B6B-985E-5B9F-E109-AC59907CE9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7C76AF0-AB81-9F40-F3DC-C1FA8E1C16D8}"/>
              </a:ext>
            </a:extLst>
          </p:cNvPr>
          <p:cNvSpPr>
            <a:spLocks noGrp="1"/>
          </p:cNvSpPr>
          <p:nvPr>
            <p:ph type="dt" sz="half" idx="10"/>
          </p:nvPr>
        </p:nvSpPr>
        <p:spPr/>
        <p:txBody>
          <a:bodyPr/>
          <a:lstStyle/>
          <a:p>
            <a:fld id="{62409163-11B0-4B61-996A-B6AE092E2849}" type="datetimeFigureOut">
              <a:rPr lang="zh-CN" altLang="en-US" smtClean="0"/>
              <a:t>2024/10/23</a:t>
            </a:fld>
            <a:endParaRPr lang="zh-CN" altLang="en-US"/>
          </a:p>
        </p:txBody>
      </p:sp>
      <p:sp>
        <p:nvSpPr>
          <p:cNvPr id="8" name="页脚占位符 7">
            <a:extLst>
              <a:ext uri="{FF2B5EF4-FFF2-40B4-BE49-F238E27FC236}">
                <a16:creationId xmlns:a16="http://schemas.microsoft.com/office/drawing/2014/main" id="{3126744C-D88C-0C3D-B422-65AFA869A2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CA469C7-3097-5E05-4D31-1A581B1F90B9}"/>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1770649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EDE26-C98B-D4AF-D9AE-91A805E0DA7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4E06354-808B-6D4C-AA2A-C87F7C60A95B}"/>
              </a:ext>
            </a:extLst>
          </p:cNvPr>
          <p:cNvSpPr>
            <a:spLocks noGrp="1"/>
          </p:cNvSpPr>
          <p:nvPr>
            <p:ph type="dt" sz="half" idx="10"/>
          </p:nvPr>
        </p:nvSpPr>
        <p:spPr/>
        <p:txBody>
          <a:bodyPr/>
          <a:lstStyle/>
          <a:p>
            <a:fld id="{62409163-11B0-4B61-996A-B6AE092E2849}" type="datetimeFigureOut">
              <a:rPr lang="zh-CN" altLang="en-US" smtClean="0"/>
              <a:t>2024/10/23</a:t>
            </a:fld>
            <a:endParaRPr lang="zh-CN" altLang="en-US"/>
          </a:p>
        </p:txBody>
      </p:sp>
      <p:sp>
        <p:nvSpPr>
          <p:cNvPr id="4" name="页脚占位符 3">
            <a:extLst>
              <a:ext uri="{FF2B5EF4-FFF2-40B4-BE49-F238E27FC236}">
                <a16:creationId xmlns:a16="http://schemas.microsoft.com/office/drawing/2014/main" id="{46EF71A7-89BD-D6EE-87DD-DE1E994065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115705-89DA-581F-CD9B-4950155DC806}"/>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22846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A912223-E4E7-B27B-9C9C-FCF955F4B145}"/>
              </a:ext>
            </a:extLst>
          </p:cNvPr>
          <p:cNvSpPr>
            <a:spLocks noGrp="1"/>
          </p:cNvSpPr>
          <p:nvPr>
            <p:ph type="dt" sz="half" idx="10"/>
          </p:nvPr>
        </p:nvSpPr>
        <p:spPr/>
        <p:txBody>
          <a:bodyPr/>
          <a:lstStyle/>
          <a:p>
            <a:fld id="{62409163-11B0-4B61-996A-B6AE092E2849}" type="datetimeFigureOut">
              <a:rPr lang="zh-CN" altLang="en-US" smtClean="0"/>
              <a:t>2024/10/23</a:t>
            </a:fld>
            <a:endParaRPr lang="zh-CN" altLang="en-US"/>
          </a:p>
        </p:txBody>
      </p:sp>
      <p:sp>
        <p:nvSpPr>
          <p:cNvPr id="3" name="页脚占位符 2">
            <a:extLst>
              <a:ext uri="{FF2B5EF4-FFF2-40B4-BE49-F238E27FC236}">
                <a16:creationId xmlns:a16="http://schemas.microsoft.com/office/drawing/2014/main" id="{53A88A59-F332-78E2-4DAC-AE6C0963128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3FA3452-81A7-127C-A384-4087E8659EBA}"/>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1664600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01037" y="0"/>
            <a:ext cx="2277211" cy="418474"/>
          </a:xfrm>
          <a:prstGeom prst="rect">
            <a:avLst/>
          </a:prstGeom>
        </p:spPr>
      </p:pic>
    </p:spTree>
    <p:extLst>
      <p:ext uri="{BB962C8B-B14F-4D97-AF65-F5344CB8AC3E}">
        <p14:creationId xmlns:p14="http://schemas.microsoft.com/office/powerpoint/2010/main" val="20769164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3B85B83-23E0-47AF-CE66-77067856E3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9129DEF-FCE9-3B69-6F92-FE69794D3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19902C-B308-2874-39BF-87D9DFFD6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09163-11B0-4B61-996A-B6AE092E2849}"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12EDB9C4-7403-F814-DF34-65D0143CA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1C0982D-6022-50E8-D104-EB8C837F7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72D69-5DF8-4589-ADCD-55F5FB0C97DD}" type="slidenum">
              <a:rPr lang="zh-CN" altLang="en-US" smtClean="0"/>
              <a:t>‹#›</a:t>
            </a:fld>
            <a:endParaRPr lang="zh-CN" altLang="en-US"/>
          </a:p>
        </p:txBody>
      </p:sp>
      <p:pic>
        <p:nvPicPr>
          <p:cNvPr id="10" name="图片 9">
            <a:extLst>
              <a:ext uri="{FF2B5EF4-FFF2-40B4-BE49-F238E27FC236}">
                <a16:creationId xmlns:a16="http://schemas.microsoft.com/office/drawing/2014/main" id="{44A62747-8BBC-56E4-EF16-2E9F45A2D1D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2848" r="20167"/>
          <a:stretch/>
        </p:blipFill>
        <p:spPr>
          <a:xfrm>
            <a:off x="8848725" y="31707"/>
            <a:ext cx="3343275" cy="768497"/>
          </a:xfrm>
          <a:prstGeom prst="rect">
            <a:avLst/>
          </a:prstGeom>
        </p:spPr>
      </p:pic>
    </p:spTree>
    <p:extLst>
      <p:ext uri="{BB962C8B-B14F-4D97-AF65-F5344CB8AC3E}">
        <p14:creationId xmlns:p14="http://schemas.microsoft.com/office/powerpoint/2010/main" val="21605001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2.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twitter.com/Siglent_Tech" TargetMode="External"/><Relationship Id="rId7" Type="http://schemas.openxmlformats.org/officeDocument/2006/relationships/hyperlink" Target="https://youtube.com/@SiglentVideo"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hyperlink" Target="https://www.facebook.com/SiglentTech" TargetMode="External"/><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hyperlink" Target="https://www.linkedin.com/company/siglen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latin typeface="思源黑体 CN Heavy" panose="020B0A00000000000000" pitchFamily="34" charset="-122"/>
              <a:ea typeface="思源黑体 CN Heavy" panose="020B0A00000000000000" pitchFamily="34" charset="-122"/>
            </a:endParaRPr>
          </a:p>
        </p:txBody>
      </p:sp>
      <p:pic>
        <p:nvPicPr>
          <p:cNvPr id="5" name="内容占位符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033"/>
            <a:ext cx="12192000" cy="6860033"/>
          </a:xfrm>
        </p:spPr>
      </p:pic>
    </p:spTree>
    <p:extLst>
      <p:ext uri="{BB962C8B-B14F-4D97-AF65-F5344CB8AC3E}">
        <p14:creationId xmlns:p14="http://schemas.microsoft.com/office/powerpoint/2010/main" val="199440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BEBC951-3E43-F42A-679E-D9E60831F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9195" y="3231662"/>
            <a:ext cx="5347549" cy="3133062"/>
          </a:xfrm>
          <a:prstGeom prst="rect">
            <a:avLst/>
          </a:prstGeom>
        </p:spPr>
      </p:pic>
      <p:pic>
        <p:nvPicPr>
          <p:cNvPr id="8" name="图片 7">
            <a:extLst>
              <a:ext uri="{FF2B5EF4-FFF2-40B4-BE49-F238E27FC236}">
                <a16:creationId xmlns:a16="http://schemas.microsoft.com/office/drawing/2014/main" id="{E29C9B0B-0244-E9C2-7139-DE139C2C8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83" y="3231662"/>
            <a:ext cx="5532880" cy="3133062"/>
          </a:xfrm>
          <a:prstGeom prst="rect">
            <a:avLst/>
          </a:prstGeom>
        </p:spPr>
      </p:pic>
      <p:sp>
        <p:nvSpPr>
          <p:cNvPr id="15" name="TextBox 40">
            <a:extLst>
              <a:ext uri="{FF2B5EF4-FFF2-40B4-BE49-F238E27FC236}">
                <a16:creationId xmlns:a16="http://schemas.microsoft.com/office/drawing/2014/main" id="{D6715D54-DC78-A785-E4EE-83DFDB766017}"/>
              </a:ext>
            </a:extLst>
          </p:cNvPr>
          <p:cNvSpPr txBox="1"/>
          <p:nvPr/>
        </p:nvSpPr>
        <p:spPr>
          <a:xfrm>
            <a:off x="219852" y="82360"/>
            <a:ext cx="5709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Create Sequences</a:t>
            </a:r>
          </a:p>
        </p:txBody>
      </p:sp>
      <p:sp>
        <p:nvSpPr>
          <p:cNvPr id="17" name="文本框 16">
            <a:extLst>
              <a:ext uri="{FF2B5EF4-FFF2-40B4-BE49-F238E27FC236}">
                <a16:creationId xmlns:a16="http://schemas.microsoft.com/office/drawing/2014/main" id="{6FDF3873-9CE4-5572-0D82-77877588E8C8}"/>
              </a:ext>
            </a:extLst>
          </p:cNvPr>
          <p:cNvSpPr txBox="1"/>
          <p:nvPr/>
        </p:nvSpPr>
        <p:spPr>
          <a:xfrm>
            <a:off x="277585" y="605580"/>
            <a:ext cx="9345385" cy="2230739"/>
          </a:xfrm>
          <a:prstGeom prst="rect">
            <a:avLst/>
          </a:prstGeom>
          <a:noFill/>
        </p:spPr>
        <p:txBody>
          <a:bodyPr wrap="square">
            <a:spAutoFit/>
          </a:bodyPr>
          <a:lstStyle/>
          <a:p>
            <a:pPr marL="285750" indent="-285750">
              <a:lnSpc>
                <a:spcPct val="200000"/>
              </a:lnSpc>
              <a:buBlip>
                <a:blip r:embed="rId5"/>
              </a:buBlip>
            </a:pPr>
            <a:r>
              <a:rPr lang="en-US" altLang="zh-CN" dirty="0"/>
              <a:t>8Mpts Sequence wave length</a:t>
            </a:r>
          </a:p>
          <a:p>
            <a:pPr marL="285750" indent="-285750">
              <a:lnSpc>
                <a:spcPct val="200000"/>
              </a:lnSpc>
              <a:buBlip>
                <a:blip r:embed="rId5"/>
              </a:buBlip>
            </a:pPr>
            <a:r>
              <a:rPr lang="en-US" altLang="zh-CN" dirty="0"/>
              <a:t>Up to 128 Sequences</a:t>
            </a:r>
          </a:p>
          <a:p>
            <a:pPr marL="285750" indent="-285750">
              <a:lnSpc>
                <a:spcPct val="200000"/>
              </a:lnSpc>
              <a:buBlip>
                <a:blip r:embed="rId5"/>
              </a:buBlip>
              <a:defRPr/>
            </a:pPr>
            <a:r>
              <a:rPr lang="en-US" altLang="zh-CN" dirty="0"/>
              <a:t>Sequences generation</a:t>
            </a:r>
            <a:r>
              <a:rPr lang="en-US" altLang="zh-CN" dirty="0">
                <a:solidFill>
                  <a:prstClr val="black"/>
                </a:solidFill>
                <a:latin typeface="Calibri"/>
                <a:ea typeface="Arial Unicode MS" panose="020B0604020202020204"/>
              </a:rPr>
              <a:t>: User-defined or Built-in(same as Arb mode)</a:t>
            </a:r>
          </a:p>
          <a:p>
            <a:pPr>
              <a:lnSpc>
                <a:spcPct val="200000"/>
              </a:lnSpc>
              <a:defRPr/>
            </a:pPr>
            <a:r>
              <a:rPr lang="en-US" altLang="zh-CN" dirty="0">
                <a:solidFill>
                  <a:prstClr val="black"/>
                </a:solidFill>
                <a:latin typeface="Calibri"/>
                <a:ea typeface="Arial Unicode MS" panose="020B0604020202020204"/>
              </a:rPr>
              <a:t>Sequence Output can simulate abnormal signals during system operation</a:t>
            </a:r>
          </a:p>
        </p:txBody>
      </p:sp>
    </p:spTree>
    <p:extLst>
      <p:ext uri="{BB962C8B-B14F-4D97-AF65-F5344CB8AC3E}">
        <p14:creationId xmlns:p14="http://schemas.microsoft.com/office/powerpoint/2010/main" val="1006584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0">
            <a:extLst>
              <a:ext uri="{FF2B5EF4-FFF2-40B4-BE49-F238E27FC236}">
                <a16:creationId xmlns:a16="http://schemas.microsoft.com/office/drawing/2014/main" id="{B92BD393-3012-8CD3-541C-F53998B6EC83}"/>
              </a:ext>
            </a:extLst>
          </p:cNvPr>
          <p:cNvSpPr txBox="1"/>
          <p:nvPr/>
        </p:nvSpPr>
        <p:spPr>
          <a:xfrm>
            <a:off x="219852" y="82360"/>
            <a:ext cx="5709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High-speed Pulse</a:t>
            </a:r>
          </a:p>
        </p:txBody>
      </p:sp>
      <p:sp>
        <p:nvSpPr>
          <p:cNvPr id="7" name="文本框 6">
            <a:extLst>
              <a:ext uri="{FF2B5EF4-FFF2-40B4-BE49-F238E27FC236}">
                <a16:creationId xmlns:a16="http://schemas.microsoft.com/office/drawing/2014/main" id="{DEBAD8CC-26DD-C3E4-DC81-32274F849280}"/>
              </a:ext>
            </a:extLst>
          </p:cNvPr>
          <p:cNvSpPr txBox="1"/>
          <p:nvPr/>
        </p:nvSpPr>
        <p:spPr>
          <a:xfrm>
            <a:off x="342053" y="805468"/>
            <a:ext cx="5517511" cy="1676741"/>
          </a:xfrm>
          <a:prstGeom prst="rect">
            <a:avLst/>
          </a:prstGeom>
          <a:noFill/>
        </p:spPr>
        <p:txBody>
          <a:bodyPr wrap="square">
            <a:spAutoFit/>
          </a:bodyPr>
          <a:lstStyle/>
          <a:p>
            <a:pPr marL="285750" indent="-285750">
              <a:lnSpc>
                <a:spcPct val="200000"/>
              </a:lnSpc>
              <a:buBlip>
                <a:blip r:embed="rId3"/>
              </a:buBlip>
            </a:pPr>
            <a:r>
              <a:rPr lang="en-US" altLang="zh-CN" dirty="0"/>
              <a:t>Pulse width: 19.4ns(Min.) </a:t>
            </a:r>
          </a:p>
          <a:p>
            <a:pPr marL="285750" indent="-285750">
              <a:lnSpc>
                <a:spcPct val="200000"/>
              </a:lnSpc>
              <a:buBlip>
                <a:blip r:embed="rId3"/>
              </a:buBlip>
            </a:pPr>
            <a:r>
              <a:rPr lang="en-US" altLang="zh-CN" dirty="0"/>
              <a:t>Rise/fall time: 10ns(Min.) at any frequency</a:t>
            </a:r>
          </a:p>
          <a:p>
            <a:pPr marL="285750" indent="-285750">
              <a:lnSpc>
                <a:spcPct val="200000"/>
              </a:lnSpc>
              <a:buBlip>
                <a:blip r:embed="rId3"/>
              </a:buBlip>
            </a:pPr>
            <a:r>
              <a:rPr lang="en-US" altLang="zh-CN" dirty="0"/>
              <a:t>Set Resolution: 0.1ns</a:t>
            </a:r>
          </a:p>
        </p:txBody>
      </p:sp>
      <p:pic>
        <p:nvPicPr>
          <p:cNvPr id="3" name="图片 2">
            <a:extLst>
              <a:ext uri="{FF2B5EF4-FFF2-40B4-BE49-F238E27FC236}">
                <a16:creationId xmlns:a16="http://schemas.microsoft.com/office/drawing/2014/main" id="{A18FE9FE-A07C-CF12-4200-CA6478786743}"/>
              </a:ext>
            </a:extLst>
          </p:cNvPr>
          <p:cNvPicPr>
            <a:picLocks noChangeAspect="1"/>
          </p:cNvPicPr>
          <p:nvPr/>
        </p:nvPicPr>
        <p:blipFill>
          <a:blip r:embed="rId4"/>
          <a:stretch>
            <a:fillRect/>
          </a:stretch>
        </p:blipFill>
        <p:spPr>
          <a:xfrm>
            <a:off x="374131" y="3204867"/>
            <a:ext cx="5400675" cy="3248025"/>
          </a:xfrm>
          <a:prstGeom prst="rect">
            <a:avLst/>
          </a:prstGeom>
        </p:spPr>
      </p:pic>
      <p:grpSp>
        <p:nvGrpSpPr>
          <p:cNvPr id="9" name="组合 8">
            <a:extLst>
              <a:ext uri="{FF2B5EF4-FFF2-40B4-BE49-F238E27FC236}">
                <a16:creationId xmlns:a16="http://schemas.microsoft.com/office/drawing/2014/main" id="{191247FC-058C-4F70-E23F-A8DA4005E93B}"/>
              </a:ext>
            </a:extLst>
          </p:cNvPr>
          <p:cNvGrpSpPr/>
          <p:nvPr/>
        </p:nvGrpSpPr>
        <p:grpSpPr>
          <a:xfrm>
            <a:off x="6645147" y="3204867"/>
            <a:ext cx="5222864" cy="3248024"/>
            <a:chOff x="6645147" y="3204867"/>
            <a:chExt cx="5222864" cy="3248024"/>
          </a:xfrm>
        </p:grpSpPr>
        <p:pic>
          <p:nvPicPr>
            <p:cNvPr id="6" name="图片 5">
              <a:extLst>
                <a:ext uri="{FF2B5EF4-FFF2-40B4-BE49-F238E27FC236}">
                  <a16:creationId xmlns:a16="http://schemas.microsoft.com/office/drawing/2014/main" id="{6CAF350D-03B0-3F76-B590-5B9EE4D039C6}"/>
                </a:ext>
              </a:extLst>
            </p:cNvPr>
            <p:cNvPicPr>
              <a:picLocks noChangeAspect="1"/>
            </p:cNvPicPr>
            <p:nvPr/>
          </p:nvPicPr>
          <p:blipFill>
            <a:blip r:embed="rId5">
              <a:extLst>
                <a:ext uri="{28A0092B-C50C-407E-A947-70E740481C1C}">
                  <a14:useLocalDpi xmlns:a14="http://schemas.microsoft.com/office/drawing/2010/main" val="0"/>
                </a:ext>
              </a:extLst>
            </a:blip>
            <a:srcRect t="7384" r="2167" b="10322"/>
            <a:stretch/>
          </p:blipFill>
          <p:spPr>
            <a:xfrm>
              <a:off x="6645147" y="3204867"/>
              <a:ext cx="5222864" cy="3248024"/>
            </a:xfrm>
            <a:prstGeom prst="rect">
              <a:avLst/>
            </a:prstGeom>
          </p:spPr>
        </p:pic>
        <p:sp>
          <p:nvSpPr>
            <p:cNvPr id="8" name="文本框 7">
              <a:extLst>
                <a:ext uri="{FF2B5EF4-FFF2-40B4-BE49-F238E27FC236}">
                  <a16:creationId xmlns:a16="http://schemas.microsoft.com/office/drawing/2014/main" id="{1932C1E1-8085-232C-9FA5-72F8CD00E387}"/>
                </a:ext>
              </a:extLst>
            </p:cNvPr>
            <p:cNvSpPr txBox="1"/>
            <p:nvPr/>
          </p:nvSpPr>
          <p:spPr>
            <a:xfrm>
              <a:off x="9833480" y="3657601"/>
              <a:ext cx="2023311" cy="600164"/>
            </a:xfrm>
            <a:prstGeom prst="rect">
              <a:avLst/>
            </a:prstGeom>
            <a:noFill/>
          </p:spPr>
          <p:txBody>
            <a:bodyPr wrap="none" rtlCol="0">
              <a:spAutoFit/>
            </a:bodyPr>
            <a:lstStyle/>
            <a:p>
              <a:r>
                <a:rPr lang="en-US" altLang="zh-CN" sz="1100" b="1" dirty="0">
                  <a:solidFill>
                    <a:srgbClr val="EA8600"/>
                  </a:solidFill>
                  <a:latin typeface="Arial" panose="020B0604020202020204" pitchFamily="34" charset="0"/>
                  <a:cs typeface="Arial" panose="020B0604020202020204" pitchFamily="34" charset="0"/>
                </a:rPr>
                <a:t>Rise time: 10ns</a:t>
              </a:r>
            </a:p>
            <a:p>
              <a:r>
                <a:rPr lang="en-US" altLang="zh-CN" sz="1100" b="1" dirty="0">
                  <a:solidFill>
                    <a:srgbClr val="EA8600"/>
                  </a:solidFill>
                  <a:latin typeface="Arial" panose="020B0604020202020204" pitchFamily="34" charset="0"/>
                  <a:cs typeface="Arial" panose="020B0604020202020204" pitchFamily="34" charset="0"/>
                </a:rPr>
                <a:t>Fall time: 50ns</a:t>
              </a:r>
            </a:p>
            <a:p>
              <a:r>
                <a:rPr lang="en-US" altLang="zh-CN" sz="1100" b="1" dirty="0">
                  <a:solidFill>
                    <a:srgbClr val="EA8600"/>
                  </a:solidFill>
                  <a:latin typeface="Arial" panose="020B0604020202020204" pitchFamily="34" charset="0"/>
                  <a:cs typeface="Arial" panose="020B0604020202020204" pitchFamily="34" charset="0"/>
                </a:rPr>
                <a:t>Positive pulse width: 100ns</a:t>
              </a:r>
              <a:endParaRPr lang="zh-CN" altLang="en-US" sz="1100" b="1" dirty="0">
                <a:solidFill>
                  <a:srgbClr val="EA86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570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0">
            <a:extLst>
              <a:ext uri="{FF2B5EF4-FFF2-40B4-BE49-F238E27FC236}">
                <a16:creationId xmlns:a16="http://schemas.microsoft.com/office/drawing/2014/main" id="{320CB650-950D-153B-3D29-3594F506F7FF}"/>
              </a:ext>
            </a:extLst>
          </p:cNvPr>
          <p:cNvSpPr txBox="1"/>
          <p:nvPr/>
        </p:nvSpPr>
        <p:spPr>
          <a:xfrm>
            <a:off x="219852" y="82360"/>
            <a:ext cx="25451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Multi Pulse</a:t>
            </a:r>
          </a:p>
        </p:txBody>
      </p:sp>
      <p:pic>
        <p:nvPicPr>
          <p:cNvPr id="6" name="图片 5">
            <a:extLst>
              <a:ext uri="{FF2B5EF4-FFF2-40B4-BE49-F238E27FC236}">
                <a16:creationId xmlns:a16="http://schemas.microsoft.com/office/drawing/2014/main" id="{82B8878F-3636-6432-2EC4-ED682644A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17" y="1011695"/>
            <a:ext cx="4602029" cy="2605956"/>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FC8CF1A2-1697-0F98-7E4F-928B92E37521}"/>
              </a:ext>
            </a:extLst>
          </p:cNvPr>
          <p:cNvSpPr txBox="1"/>
          <p:nvPr/>
        </p:nvSpPr>
        <p:spPr>
          <a:xfrm>
            <a:off x="342054" y="805468"/>
            <a:ext cx="5753946" cy="1676741"/>
          </a:xfrm>
          <a:prstGeom prst="rect">
            <a:avLst/>
          </a:prstGeom>
          <a:noFill/>
        </p:spPr>
        <p:txBody>
          <a:bodyPr wrap="square">
            <a:spAutoFit/>
          </a:bodyPr>
          <a:lstStyle/>
          <a:p>
            <a:pPr marL="285750" indent="-285750">
              <a:lnSpc>
                <a:spcPct val="200000"/>
              </a:lnSpc>
              <a:buBlip>
                <a:blip r:embed="rId3"/>
              </a:buBlip>
            </a:pPr>
            <a:r>
              <a:rPr lang="en-US" altLang="zh-CN" dirty="0"/>
              <a:t>30 Pulses(Max.), each pulse can be set independently</a:t>
            </a:r>
          </a:p>
          <a:p>
            <a:pPr marL="285750" indent="-285750">
              <a:lnSpc>
                <a:spcPct val="200000"/>
              </a:lnSpc>
              <a:buBlip>
                <a:blip r:embed="rId3"/>
              </a:buBlip>
            </a:pPr>
            <a:r>
              <a:rPr lang="en-US" altLang="zh-CN" dirty="0"/>
              <a:t>Rise/Fall Edge: 10ns (Min.) </a:t>
            </a:r>
          </a:p>
          <a:p>
            <a:pPr marL="285750" indent="-285750">
              <a:lnSpc>
                <a:spcPct val="200000"/>
              </a:lnSpc>
              <a:buBlip>
                <a:blip r:embed="rId3"/>
              </a:buBlip>
            </a:pPr>
            <a:r>
              <a:rPr lang="en-US" altLang="zh-CN" dirty="0"/>
              <a:t>Pos/Neg Width: 10ns (Min.) </a:t>
            </a:r>
          </a:p>
        </p:txBody>
      </p:sp>
      <p:pic>
        <p:nvPicPr>
          <p:cNvPr id="4" name="图片 3">
            <a:extLst>
              <a:ext uri="{FF2B5EF4-FFF2-40B4-BE49-F238E27FC236}">
                <a16:creationId xmlns:a16="http://schemas.microsoft.com/office/drawing/2014/main" id="{0A93D716-69EE-E591-5F32-142B23D8C493}"/>
              </a:ext>
            </a:extLst>
          </p:cNvPr>
          <p:cNvPicPr>
            <a:picLocks noChangeAspect="1"/>
          </p:cNvPicPr>
          <p:nvPr/>
        </p:nvPicPr>
        <p:blipFill>
          <a:blip r:embed="rId4" cstate="print">
            <a:extLst>
              <a:ext uri="{28A0092B-C50C-407E-A947-70E740481C1C}">
                <a14:useLocalDpi xmlns:a14="http://schemas.microsoft.com/office/drawing/2010/main" val="0"/>
              </a:ext>
            </a:extLst>
          </a:blip>
          <a:srcRect l="11539" t="25984" r="11050" b="25343"/>
          <a:stretch/>
        </p:blipFill>
        <p:spPr>
          <a:xfrm>
            <a:off x="-51824" y="4461030"/>
            <a:ext cx="5633589" cy="2361460"/>
          </a:xfrm>
          <a:prstGeom prst="rect">
            <a:avLst/>
          </a:prstGeom>
        </p:spPr>
      </p:pic>
    </p:spTree>
    <p:extLst>
      <p:ext uri="{BB962C8B-B14F-4D97-AF65-F5344CB8AC3E}">
        <p14:creationId xmlns:p14="http://schemas.microsoft.com/office/powerpoint/2010/main" val="3393213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958" y="209150"/>
            <a:ext cx="3556230" cy="523220"/>
          </a:xfrm>
          <a:prstGeom prst="rect">
            <a:avLst/>
          </a:prstGeom>
          <a:noFill/>
        </p:spPr>
        <p:txBody>
          <a:bodyPr wrap="none" rtlCol="0">
            <a:spAutoFit/>
          </a:bodyPr>
          <a:lstStyle/>
          <a:p>
            <a:pPr>
              <a:defRPr/>
            </a:pPr>
            <a:r>
              <a:rPr lang="en-US" altLang="zh-CN" sz="2800" b="1" dirty="0" err="1">
                <a:solidFill>
                  <a:prstClr val="black">
                    <a:lumMod val="50000"/>
                    <a:lumOff val="50000"/>
                  </a:prstClr>
                </a:solidFill>
                <a:ea typeface="Arial Unicode MS" panose="020B0604020202020204" pitchFamily="34" charset="-122"/>
              </a:rPr>
              <a:t>EasyPulse</a:t>
            </a:r>
            <a:r>
              <a:rPr lang="en-US" altLang="zh-CN" sz="2800" b="1" dirty="0">
                <a:solidFill>
                  <a:prstClr val="black">
                    <a:lumMod val="50000"/>
                    <a:lumOff val="50000"/>
                  </a:prstClr>
                </a:solidFill>
                <a:ea typeface="Arial Unicode MS" panose="020B0604020202020204" pitchFamily="34" charset="-122"/>
              </a:rPr>
              <a:t> Technology  </a:t>
            </a:r>
            <a:endParaRPr lang="zh-CN" altLang="en-US" sz="2800" b="1" dirty="0">
              <a:solidFill>
                <a:prstClr val="black">
                  <a:lumMod val="50000"/>
                  <a:lumOff val="50000"/>
                </a:prstClr>
              </a:solidFill>
              <a:ea typeface="Arial Unicode MS" panose="020B0604020202020204" pitchFamily="34" charset="-122"/>
            </a:endParaRPr>
          </a:p>
        </p:txBody>
      </p:sp>
      <p:sp>
        <p:nvSpPr>
          <p:cNvPr id="2" name="矩形 1"/>
          <p:cNvSpPr/>
          <p:nvPr/>
        </p:nvSpPr>
        <p:spPr>
          <a:xfrm>
            <a:off x="184447" y="1534334"/>
            <a:ext cx="5360010" cy="4247317"/>
          </a:xfrm>
          <a:prstGeom prst="rect">
            <a:avLst/>
          </a:prstGeom>
        </p:spPr>
        <p:txBody>
          <a:bodyPr wrap="square">
            <a:spAutoFit/>
          </a:bodyPr>
          <a:lstStyle/>
          <a:p>
            <a:pPr algn="just"/>
            <a:r>
              <a:rPr lang="en-US" altLang="zh-CN" dirty="0"/>
              <a:t>In the traditional DDS mode, when SDG generates a square wave/pulse waveform, if the sampling rate is not an integer multiple of the output frequency, extra jitter will be generated.</a:t>
            </a:r>
          </a:p>
          <a:p>
            <a:pPr algn="just"/>
            <a:endParaRPr lang="en-US" altLang="zh-CN" dirty="0"/>
          </a:p>
          <a:p>
            <a:pPr algn="just"/>
            <a:r>
              <a:rPr lang="en-US" altLang="zh-CN" dirty="0"/>
              <a:t>· High Jitter</a:t>
            </a:r>
          </a:p>
          <a:p>
            <a:pPr algn="just"/>
            <a:endParaRPr lang="en-US" altLang="zh-CN" dirty="0">
              <a:solidFill>
                <a:schemeClr val="bg1">
                  <a:lumMod val="75000"/>
                </a:schemeClr>
              </a:solidFill>
              <a:latin typeface="阿里巴巴普惠体 M" panose="00020600040101010101" pitchFamily="18" charset="-122"/>
            </a:endParaRPr>
          </a:p>
          <a:p>
            <a:pPr algn="just"/>
            <a:endParaRPr lang="en-US" altLang="zh-CN" dirty="0">
              <a:solidFill>
                <a:schemeClr val="bg1">
                  <a:lumMod val="75000"/>
                </a:schemeClr>
              </a:solidFill>
              <a:latin typeface="阿里巴巴普惠体 M" panose="00020600040101010101" pitchFamily="18" charset="-122"/>
            </a:endParaRPr>
          </a:p>
          <a:p>
            <a:pPr algn="just"/>
            <a:endParaRPr lang="en-US" altLang="zh-CN" dirty="0">
              <a:solidFill>
                <a:schemeClr val="bg1">
                  <a:lumMod val="75000"/>
                </a:schemeClr>
              </a:solidFill>
              <a:latin typeface="阿里巴巴普惠体 M" panose="00020600040101010101" pitchFamily="18" charset="-122"/>
            </a:endParaRPr>
          </a:p>
          <a:p>
            <a:pPr algn="just"/>
            <a:endParaRPr lang="en-US" altLang="zh-CN" dirty="0">
              <a:solidFill>
                <a:schemeClr val="bg1">
                  <a:lumMod val="75000"/>
                </a:schemeClr>
              </a:solidFill>
              <a:latin typeface="阿里巴巴普惠体 M" panose="00020600040101010101" pitchFamily="18" charset="-122"/>
            </a:endParaRPr>
          </a:p>
          <a:p>
            <a:pPr algn="just"/>
            <a:r>
              <a:rPr lang="en-US" altLang="zh-CN" dirty="0"/>
              <a:t>SIGLENT’s </a:t>
            </a:r>
            <a:r>
              <a:rPr lang="en-US" altLang="zh-CN" dirty="0" err="1"/>
              <a:t>EasyPulse</a:t>
            </a:r>
            <a:r>
              <a:rPr lang="en-US" altLang="zh-CN" dirty="0"/>
              <a:t> technology overcomes the weaknesses of the DDS mode to produce a low-jitter square/pulse waveform.</a:t>
            </a:r>
          </a:p>
          <a:p>
            <a:pPr algn="just"/>
            <a:endParaRPr lang="en-US" altLang="zh-CN" dirty="0"/>
          </a:p>
          <a:p>
            <a:pPr marL="285750" indent="-285750" algn="just">
              <a:buFont typeface="Wingdings" panose="05000000000000000000" pitchFamily="2" charset="2"/>
              <a:buChar char="ü"/>
            </a:pPr>
            <a:r>
              <a:rPr lang="en-US" altLang="zh-CN" dirty="0"/>
              <a:t>Low Jitter</a:t>
            </a:r>
          </a:p>
        </p:txBody>
      </p:sp>
      <p:grpSp>
        <p:nvGrpSpPr>
          <p:cNvPr id="19" name="组合 18">
            <a:extLst>
              <a:ext uri="{FF2B5EF4-FFF2-40B4-BE49-F238E27FC236}">
                <a16:creationId xmlns:a16="http://schemas.microsoft.com/office/drawing/2014/main" id="{6656545F-683E-31E1-53AD-A2DC079D510A}"/>
              </a:ext>
            </a:extLst>
          </p:cNvPr>
          <p:cNvGrpSpPr/>
          <p:nvPr/>
        </p:nvGrpSpPr>
        <p:grpSpPr>
          <a:xfrm>
            <a:off x="5902845" y="897375"/>
            <a:ext cx="6104708" cy="5521234"/>
            <a:chOff x="5902845" y="897375"/>
            <a:chExt cx="6104708" cy="5521234"/>
          </a:xfrm>
        </p:grpSpPr>
        <p:pic>
          <p:nvPicPr>
            <p:cNvPr id="15" name="图片 14">
              <a:extLst>
                <a:ext uri="{FF2B5EF4-FFF2-40B4-BE49-F238E27FC236}">
                  <a16:creationId xmlns:a16="http://schemas.microsoft.com/office/drawing/2014/main" id="{B1A39813-1195-AFF0-9FFC-31851EAF911E}"/>
                </a:ext>
              </a:extLst>
            </p:cNvPr>
            <p:cNvPicPr>
              <a:picLocks noChangeAspect="1"/>
            </p:cNvPicPr>
            <p:nvPr/>
          </p:nvPicPr>
          <p:blipFill>
            <a:blip r:embed="rId3">
              <a:extLst>
                <a:ext uri="{28A0092B-C50C-407E-A947-70E740481C1C}">
                  <a14:useLocalDpi xmlns:a14="http://schemas.microsoft.com/office/drawing/2010/main" val="0"/>
                </a:ext>
              </a:extLst>
            </a:blip>
            <a:srcRect l="29357" t="13460" r="20572" b="6031"/>
            <a:stretch/>
          </p:blipFill>
          <p:spPr>
            <a:xfrm>
              <a:off x="5902845" y="897375"/>
              <a:ext cx="6104708" cy="5521234"/>
            </a:xfrm>
            <a:prstGeom prst="rect">
              <a:avLst/>
            </a:prstGeom>
          </p:spPr>
        </p:pic>
        <p:sp>
          <p:nvSpPr>
            <p:cNvPr id="16" name="文本框 15">
              <a:extLst>
                <a:ext uri="{FF2B5EF4-FFF2-40B4-BE49-F238E27FC236}">
                  <a16:creationId xmlns:a16="http://schemas.microsoft.com/office/drawing/2014/main" id="{214FBF4E-E642-10EF-3904-7B23F19F03A7}"/>
                </a:ext>
              </a:extLst>
            </p:cNvPr>
            <p:cNvSpPr txBox="1"/>
            <p:nvPr/>
          </p:nvSpPr>
          <p:spPr>
            <a:xfrm>
              <a:off x="9544594" y="2987040"/>
              <a:ext cx="506614" cy="369332"/>
            </a:xfrm>
            <a:prstGeom prst="rect">
              <a:avLst/>
            </a:prstGeom>
            <a:noFill/>
          </p:spPr>
          <p:txBody>
            <a:bodyPr wrap="none" rtlCol="0">
              <a:spAutoFit/>
            </a:bodyPr>
            <a:lstStyle/>
            <a:p>
              <a:r>
                <a:rPr lang="en-US" altLang="zh-CN" dirty="0">
                  <a:solidFill>
                    <a:srgbClr val="EA8600"/>
                  </a:solidFill>
                </a:rPr>
                <a:t>CCJ</a:t>
              </a:r>
              <a:endParaRPr lang="zh-CN" altLang="en-US" dirty="0">
                <a:solidFill>
                  <a:srgbClr val="EA8600"/>
                </a:solidFill>
              </a:endParaRPr>
            </a:p>
          </p:txBody>
        </p:sp>
        <p:sp>
          <p:nvSpPr>
            <p:cNvPr id="17" name="文本框 16">
              <a:extLst>
                <a:ext uri="{FF2B5EF4-FFF2-40B4-BE49-F238E27FC236}">
                  <a16:creationId xmlns:a16="http://schemas.microsoft.com/office/drawing/2014/main" id="{92887848-D687-B9B0-7CEF-A913EEC2D853}"/>
                </a:ext>
              </a:extLst>
            </p:cNvPr>
            <p:cNvSpPr txBox="1"/>
            <p:nvPr/>
          </p:nvSpPr>
          <p:spPr>
            <a:xfrm>
              <a:off x="9858861" y="4194155"/>
              <a:ext cx="1194558" cy="369332"/>
            </a:xfrm>
            <a:prstGeom prst="rect">
              <a:avLst/>
            </a:prstGeom>
            <a:noFill/>
          </p:spPr>
          <p:txBody>
            <a:bodyPr wrap="none" rtlCol="0">
              <a:spAutoFit/>
            </a:bodyPr>
            <a:lstStyle/>
            <a:p>
              <a:r>
                <a:rPr lang="en-US" altLang="zh-CN" dirty="0">
                  <a:solidFill>
                    <a:srgbClr val="EA8600"/>
                  </a:solidFill>
                </a:rPr>
                <a:t>DDS: 3.9ns</a:t>
              </a:r>
              <a:endParaRPr lang="zh-CN" altLang="en-US" dirty="0">
                <a:solidFill>
                  <a:srgbClr val="EA8600"/>
                </a:solidFill>
              </a:endParaRPr>
            </a:p>
          </p:txBody>
        </p:sp>
        <p:sp>
          <p:nvSpPr>
            <p:cNvPr id="18" name="文本框 17">
              <a:extLst>
                <a:ext uri="{FF2B5EF4-FFF2-40B4-BE49-F238E27FC236}">
                  <a16:creationId xmlns:a16="http://schemas.microsoft.com/office/drawing/2014/main" id="{79A1010E-8336-F1C8-FAF6-C3FFF2371384}"/>
                </a:ext>
              </a:extLst>
            </p:cNvPr>
            <p:cNvSpPr txBox="1"/>
            <p:nvPr/>
          </p:nvSpPr>
          <p:spPr>
            <a:xfrm>
              <a:off x="6850049" y="3657992"/>
              <a:ext cx="2395656" cy="369332"/>
            </a:xfrm>
            <a:prstGeom prst="rect">
              <a:avLst/>
            </a:prstGeom>
            <a:noFill/>
          </p:spPr>
          <p:txBody>
            <a:bodyPr wrap="none" rtlCol="0">
              <a:spAutoFit/>
            </a:bodyPr>
            <a:lstStyle/>
            <a:p>
              <a:r>
                <a:rPr lang="en-US" altLang="zh-CN" dirty="0">
                  <a:solidFill>
                    <a:srgbClr val="EA8600"/>
                  </a:solidFill>
                </a:rPr>
                <a:t>SDG1062X Plus: &lt;200ps</a:t>
              </a:r>
              <a:endParaRPr lang="zh-CN" altLang="en-US" dirty="0">
                <a:solidFill>
                  <a:srgbClr val="EA8600"/>
                </a:solidFill>
              </a:endParaRPr>
            </a:p>
          </p:txBody>
        </p:sp>
      </p:grpSp>
    </p:spTree>
    <p:extLst>
      <p:ext uri="{BB962C8B-B14F-4D97-AF65-F5344CB8AC3E}">
        <p14:creationId xmlns:p14="http://schemas.microsoft.com/office/powerpoint/2010/main" val="1402722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9852" y="669953"/>
            <a:ext cx="7944302" cy="2403863"/>
          </a:xfrm>
          <a:prstGeom prst="rect">
            <a:avLst/>
          </a:prstGeom>
        </p:spPr>
        <p:txBody>
          <a:bodyPr wrap="square">
            <a:spAutoFit/>
          </a:bodyPr>
          <a:lstStyle/>
          <a:p>
            <a:pPr marL="285750" indent="-285750">
              <a:lnSpc>
                <a:spcPct val="200000"/>
              </a:lnSpc>
              <a:buBlip>
                <a:blip r:embed="rId2"/>
              </a:buBlip>
              <a:defRPr/>
            </a:pPr>
            <a:r>
              <a:rPr lang="en-US" altLang="zh-CN" dirty="0"/>
              <a:t>Bit Rate: </a:t>
            </a:r>
            <a:r>
              <a:rPr lang="el-GR" altLang="zh-CN" dirty="0"/>
              <a:t>1 μ</a:t>
            </a:r>
            <a:r>
              <a:rPr lang="en-US" altLang="zh-CN" dirty="0"/>
              <a:t>bps ~ 40 Mbps</a:t>
            </a:r>
          </a:p>
          <a:p>
            <a:pPr marL="285750" marR="0" lvl="0" indent="-285750" algn="l" defTabSz="914400" rtl="0" eaLnBrk="1" fontAlgn="auto" latinLnBrk="0" hangingPunct="1">
              <a:lnSpc>
                <a:spcPct val="200000"/>
              </a:lnSpc>
              <a:spcBef>
                <a:spcPts val="0"/>
              </a:spcBef>
              <a:spcAft>
                <a:spcPts val="0"/>
              </a:spcAft>
              <a:buClrTx/>
              <a:buSzTx/>
              <a:buFontTx/>
              <a:buBlip>
                <a:blip r:embed="rId2"/>
              </a:buBlip>
              <a:tabLst/>
              <a:defRPr/>
            </a:pPr>
            <a:r>
              <a:rPr lang="en-US" altLang="zh-CN" dirty="0"/>
              <a:t>Rise/Fall Time: 10ns ~ 1</a:t>
            </a:r>
            <a:r>
              <a:rPr lang="el-GR" altLang="zh-CN" dirty="0"/>
              <a:t> μ</a:t>
            </a:r>
            <a:r>
              <a:rPr lang="en-US" altLang="zh-CN" dirty="0"/>
              <a:t>s</a:t>
            </a:r>
          </a:p>
          <a:p>
            <a:pPr marL="285750" marR="0" lvl="0" indent="-285750" algn="just" fontAlgn="auto">
              <a:lnSpc>
                <a:spcPct val="150000"/>
              </a:lnSpc>
              <a:spcBef>
                <a:spcPts val="0"/>
              </a:spcBef>
              <a:spcAft>
                <a:spcPts val="0"/>
              </a:spcAft>
              <a:buClrTx/>
              <a:buSzTx/>
              <a:buFont typeface="Wingdings" panose="05000000000000000000" pitchFamily="2" charset="2"/>
              <a:buChar char="ü"/>
              <a:tabLst/>
              <a:defRPr/>
            </a:pPr>
            <a:r>
              <a:rPr lang="en-US" altLang="zh-CN" dirty="0"/>
              <a:t>Verification of BER in High-Speed Serial Communication Systems.</a:t>
            </a:r>
          </a:p>
          <a:p>
            <a:pPr marL="285750" indent="-285750" algn="just">
              <a:lnSpc>
                <a:spcPct val="150000"/>
              </a:lnSpc>
              <a:buFont typeface="Wingdings" panose="05000000000000000000" pitchFamily="2" charset="2"/>
              <a:buChar char="ü"/>
              <a:defRPr/>
            </a:pPr>
            <a:r>
              <a:rPr lang="zh-CN" altLang="en-US" dirty="0"/>
              <a:t>SDG can output differential signals with high common-mode rejection ratio with one key without complicated setup.</a:t>
            </a:r>
          </a:p>
        </p:txBody>
      </p:sp>
      <p:sp>
        <p:nvSpPr>
          <p:cNvPr id="6" name="TextBox 40">
            <a:extLst>
              <a:ext uri="{FF2B5EF4-FFF2-40B4-BE49-F238E27FC236}">
                <a16:creationId xmlns:a16="http://schemas.microsoft.com/office/drawing/2014/main" id="{8A72FD02-120D-4223-E156-42115C0567A5}"/>
              </a:ext>
            </a:extLst>
          </p:cNvPr>
          <p:cNvSpPr txBox="1"/>
          <p:nvPr/>
        </p:nvSpPr>
        <p:spPr>
          <a:xfrm>
            <a:off x="219852" y="82360"/>
            <a:ext cx="25451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PRBS</a:t>
            </a:r>
          </a:p>
        </p:txBody>
      </p:sp>
      <p:grpSp>
        <p:nvGrpSpPr>
          <p:cNvPr id="9" name="组合 8">
            <a:extLst>
              <a:ext uri="{FF2B5EF4-FFF2-40B4-BE49-F238E27FC236}">
                <a16:creationId xmlns:a16="http://schemas.microsoft.com/office/drawing/2014/main" id="{768C76E1-CD1E-39D2-9F42-BAB5DCEAB02E}"/>
              </a:ext>
            </a:extLst>
          </p:cNvPr>
          <p:cNvGrpSpPr/>
          <p:nvPr/>
        </p:nvGrpSpPr>
        <p:grpSpPr>
          <a:xfrm>
            <a:off x="9030180" y="2024660"/>
            <a:ext cx="5656787" cy="2808680"/>
            <a:chOff x="8352818" y="421531"/>
            <a:chExt cx="6926094" cy="3208119"/>
          </a:xfrm>
        </p:grpSpPr>
        <p:pic>
          <p:nvPicPr>
            <p:cNvPr id="4" name="图片 3">
              <a:extLst>
                <a:ext uri="{FF2B5EF4-FFF2-40B4-BE49-F238E27FC236}">
                  <a16:creationId xmlns:a16="http://schemas.microsoft.com/office/drawing/2014/main" id="{CCC2A8F1-8889-59D5-10E5-9543F6C38F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8" t="20521" r="5210" b="16952"/>
            <a:stretch/>
          </p:blipFill>
          <p:spPr>
            <a:xfrm>
              <a:off x="8352818" y="421531"/>
              <a:ext cx="6926094" cy="3208119"/>
            </a:xfrm>
            <a:prstGeom prst="rect">
              <a:avLst/>
            </a:prstGeom>
          </p:spPr>
        </p:pic>
        <p:pic>
          <p:nvPicPr>
            <p:cNvPr id="8" name="图片 7">
              <a:extLst>
                <a:ext uri="{FF2B5EF4-FFF2-40B4-BE49-F238E27FC236}">
                  <a16:creationId xmlns:a16="http://schemas.microsoft.com/office/drawing/2014/main" id="{112521F8-5CF4-5A52-20D3-8C6516210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3656" y="1158906"/>
              <a:ext cx="2795815" cy="1611508"/>
            </a:xfrm>
            <a:prstGeom prst="rect">
              <a:avLst/>
            </a:prstGeom>
          </p:spPr>
        </p:pic>
      </p:grpSp>
      <p:pic>
        <p:nvPicPr>
          <p:cNvPr id="13" name="图片 12">
            <a:extLst>
              <a:ext uri="{FF2B5EF4-FFF2-40B4-BE49-F238E27FC236}">
                <a16:creationId xmlns:a16="http://schemas.microsoft.com/office/drawing/2014/main" id="{AA5A526A-6978-DF00-D98A-8E70AA30396F}"/>
              </a:ext>
            </a:extLst>
          </p:cNvPr>
          <p:cNvPicPr>
            <a:picLocks noChangeAspect="1"/>
          </p:cNvPicPr>
          <p:nvPr/>
        </p:nvPicPr>
        <p:blipFill rotWithShape="1">
          <a:blip r:embed="rId5"/>
          <a:srcRect r="38048"/>
          <a:stretch/>
        </p:blipFill>
        <p:spPr>
          <a:xfrm>
            <a:off x="404761" y="3251401"/>
            <a:ext cx="3567879" cy="1882473"/>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l="5407" t="7999" r="6977" b="14159"/>
          <a:stretch/>
        </p:blipFill>
        <p:spPr>
          <a:xfrm>
            <a:off x="4022433" y="4401320"/>
            <a:ext cx="3567979" cy="2118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0336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p:nvPr/>
        </p:nvPicPr>
        <p:blipFill rotWithShape="1">
          <a:blip r:embed="rId3" cstate="print">
            <a:extLst>
              <a:ext uri="{28A0092B-C50C-407E-A947-70E740481C1C}">
                <a14:useLocalDpi xmlns:a14="http://schemas.microsoft.com/office/drawing/2010/main" val="0"/>
              </a:ext>
            </a:extLst>
          </a:blip>
          <a:srcRect b="11492"/>
          <a:stretch/>
        </p:blipFill>
        <p:spPr>
          <a:xfrm>
            <a:off x="531910" y="2897312"/>
            <a:ext cx="6347862" cy="3220459"/>
          </a:xfrm>
          <a:prstGeom prst="rect">
            <a:avLst/>
          </a:prstGeom>
          <a:ln>
            <a:noFill/>
          </a:ln>
          <a:effectLst>
            <a:outerShdw blurRad="292100" dist="139700" dir="2700000" algn="tl" rotWithShape="0">
              <a:srgbClr val="333333">
                <a:alpha val="65000"/>
              </a:srgbClr>
            </a:outerShdw>
          </a:effectLst>
        </p:spPr>
      </p:pic>
      <p:sp>
        <p:nvSpPr>
          <p:cNvPr id="13" name="TextBox 40">
            <a:extLst>
              <a:ext uri="{FF2B5EF4-FFF2-40B4-BE49-F238E27FC236}">
                <a16:creationId xmlns:a16="http://schemas.microsoft.com/office/drawing/2014/main" id="{7330C924-6ACE-A8C6-C924-E8E9805876BE}"/>
              </a:ext>
            </a:extLst>
          </p:cNvPr>
          <p:cNvSpPr txBox="1"/>
          <p:nvPr/>
        </p:nvSpPr>
        <p:spPr>
          <a:xfrm>
            <a:off x="219852" y="82360"/>
            <a:ext cx="4076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Modulation functions</a:t>
            </a:r>
          </a:p>
        </p:txBody>
      </p:sp>
      <p:sp>
        <p:nvSpPr>
          <p:cNvPr id="15" name="文本框 14">
            <a:extLst>
              <a:ext uri="{FF2B5EF4-FFF2-40B4-BE49-F238E27FC236}">
                <a16:creationId xmlns:a16="http://schemas.microsoft.com/office/drawing/2014/main" id="{11520117-BE76-D3CA-B859-3C431AEB5EEC}"/>
              </a:ext>
            </a:extLst>
          </p:cNvPr>
          <p:cNvSpPr txBox="1"/>
          <p:nvPr/>
        </p:nvSpPr>
        <p:spPr>
          <a:xfrm>
            <a:off x="481109" y="831636"/>
            <a:ext cx="6143170" cy="1676741"/>
          </a:xfrm>
          <a:prstGeom prst="rect">
            <a:avLst/>
          </a:prstGeom>
          <a:noFill/>
        </p:spPr>
        <p:txBody>
          <a:bodyPr wrap="square">
            <a:spAutoFit/>
          </a:bodyPr>
          <a:lstStyle/>
          <a:p>
            <a:pPr marL="285750" indent="-285750">
              <a:lnSpc>
                <a:spcPct val="200000"/>
              </a:lnSpc>
              <a:buBlip>
                <a:blip r:embed="rId4"/>
              </a:buBlip>
              <a:defRPr/>
            </a:pPr>
            <a:r>
              <a:rPr lang="en-US" altLang="zh-CN" dirty="0"/>
              <a:t>AM/DSB-AM/ FM/ PM/ ASK/ FSK/ PSK/ PWM</a:t>
            </a:r>
          </a:p>
          <a:p>
            <a:pPr marL="285750" indent="-285750">
              <a:lnSpc>
                <a:spcPct val="200000"/>
              </a:lnSpc>
              <a:buBlip>
                <a:blip r:embed="rId4"/>
              </a:buBlip>
              <a:defRPr/>
            </a:pPr>
            <a:r>
              <a:rPr lang="en-US" altLang="zh-CN" dirty="0"/>
              <a:t>Modulation Frequency:  1MHz (Max.) </a:t>
            </a:r>
          </a:p>
          <a:p>
            <a:pPr marL="285750" indent="-285750">
              <a:lnSpc>
                <a:spcPct val="200000"/>
              </a:lnSpc>
              <a:buBlip>
                <a:blip r:embed="rId4"/>
              </a:buBlip>
              <a:defRPr/>
            </a:pPr>
            <a:r>
              <a:rPr lang="en-US" altLang="zh-CN" dirty="0"/>
              <a:t>Source: Internal/External</a:t>
            </a:r>
          </a:p>
        </p:txBody>
      </p:sp>
      <p:pic>
        <p:nvPicPr>
          <p:cNvPr id="17" name="图片 16">
            <a:extLst>
              <a:ext uri="{FF2B5EF4-FFF2-40B4-BE49-F238E27FC236}">
                <a16:creationId xmlns:a16="http://schemas.microsoft.com/office/drawing/2014/main" id="{AAF0A7A5-01B5-B89A-A7AF-BF0B59792E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34" t="22645" r="6252" b="23492"/>
          <a:stretch/>
        </p:blipFill>
        <p:spPr>
          <a:xfrm>
            <a:off x="8070551" y="577807"/>
            <a:ext cx="5304362" cy="2184401"/>
          </a:xfrm>
          <a:prstGeom prst="rect">
            <a:avLst/>
          </a:prstGeom>
        </p:spPr>
      </p:pic>
    </p:spTree>
    <p:extLst>
      <p:ext uri="{BB962C8B-B14F-4D97-AF65-F5344CB8AC3E}">
        <p14:creationId xmlns:p14="http://schemas.microsoft.com/office/powerpoint/2010/main" val="657285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p:nvPicPr>
        <p:blipFill rotWithShape="1">
          <a:blip r:embed="rId3" cstate="print">
            <a:extLst>
              <a:ext uri="{28A0092B-C50C-407E-A947-70E740481C1C}">
                <a14:useLocalDpi xmlns:a14="http://schemas.microsoft.com/office/drawing/2010/main" val="0"/>
              </a:ext>
            </a:extLst>
          </a:blip>
          <a:srcRect b="10206"/>
          <a:stretch/>
        </p:blipFill>
        <p:spPr>
          <a:xfrm>
            <a:off x="5949952" y="720044"/>
            <a:ext cx="5522687" cy="3033089"/>
          </a:xfrm>
          <a:prstGeom prst="rect">
            <a:avLst/>
          </a:prstGeom>
          <a:ln>
            <a:noFill/>
          </a:ln>
          <a:effectLst>
            <a:outerShdw blurRad="292100" dist="139700" dir="2700000" algn="tl" rotWithShape="0">
              <a:srgbClr val="333333">
                <a:alpha val="65000"/>
              </a:srgbClr>
            </a:outerShdw>
          </a:effectLst>
        </p:spPr>
      </p:pic>
      <p:sp>
        <p:nvSpPr>
          <p:cNvPr id="4" name="TextBox 40">
            <a:extLst>
              <a:ext uri="{FF2B5EF4-FFF2-40B4-BE49-F238E27FC236}">
                <a16:creationId xmlns:a16="http://schemas.microsoft.com/office/drawing/2014/main" id="{3A1C94C5-B92A-3060-8324-74C3EBAAF0D0}"/>
              </a:ext>
            </a:extLst>
          </p:cNvPr>
          <p:cNvSpPr txBox="1"/>
          <p:nvPr/>
        </p:nvSpPr>
        <p:spPr>
          <a:xfrm>
            <a:off x="219852" y="82360"/>
            <a:ext cx="33678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Sweep &amp; Burst</a:t>
            </a:r>
          </a:p>
        </p:txBody>
      </p:sp>
      <p:sp>
        <p:nvSpPr>
          <p:cNvPr id="10" name="文本框 9">
            <a:extLst>
              <a:ext uri="{FF2B5EF4-FFF2-40B4-BE49-F238E27FC236}">
                <a16:creationId xmlns:a16="http://schemas.microsoft.com/office/drawing/2014/main" id="{067ECB8B-BD72-5FA5-E5E6-A20D09EA954E}"/>
              </a:ext>
            </a:extLst>
          </p:cNvPr>
          <p:cNvSpPr txBox="1"/>
          <p:nvPr/>
        </p:nvSpPr>
        <p:spPr>
          <a:xfrm>
            <a:off x="305708" y="865520"/>
            <a:ext cx="4374242" cy="2230739"/>
          </a:xfrm>
          <a:prstGeom prst="rect">
            <a:avLst/>
          </a:prstGeom>
          <a:noFill/>
        </p:spPr>
        <p:txBody>
          <a:bodyPr wrap="square">
            <a:spAutoFit/>
          </a:bodyPr>
          <a:lstStyle/>
          <a:p>
            <a:pPr marL="285750" indent="-285750">
              <a:lnSpc>
                <a:spcPct val="200000"/>
              </a:lnSpc>
              <a:buBlip>
                <a:blip r:embed="rId4"/>
              </a:buBlip>
            </a:pPr>
            <a:r>
              <a:rPr lang="en-US" altLang="zh-CN" dirty="0"/>
              <a:t>Sweep mode:</a:t>
            </a:r>
            <a:r>
              <a:rPr lang="zh-CN" altLang="en-US" dirty="0"/>
              <a:t> </a:t>
            </a:r>
            <a:r>
              <a:rPr lang="en-US" altLang="zh-CN" dirty="0"/>
              <a:t>Frequency, Amplitude</a:t>
            </a:r>
          </a:p>
          <a:p>
            <a:pPr marL="285750" indent="-285750">
              <a:lnSpc>
                <a:spcPct val="200000"/>
              </a:lnSpc>
              <a:buBlip>
                <a:blip r:embed="rId4"/>
              </a:buBlip>
            </a:pPr>
            <a:r>
              <a:rPr lang="en-US" altLang="zh-CN" dirty="0"/>
              <a:t>Sweep type: Linear,  Log</a:t>
            </a:r>
          </a:p>
          <a:p>
            <a:pPr marL="285750" indent="-285750">
              <a:lnSpc>
                <a:spcPct val="200000"/>
              </a:lnSpc>
              <a:buBlip>
                <a:blip r:embed="rId4"/>
              </a:buBlip>
            </a:pPr>
            <a:r>
              <a:rPr lang="en-US" altLang="zh-CN" dirty="0"/>
              <a:t>Burst: N Cycle/Gated</a:t>
            </a:r>
          </a:p>
          <a:p>
            <a:pPr marL="285750" indent="-285750">
              <a:lnSpc>
                <a:spcPct val="200000"/>
              </a:lnSpc>
              <a:buBlip>
                <a:blip r:embed="rId4"/>
              </a:buBlip>
            </a:pPr>
            <a:r>
              <a:rPr lang="en-US" altLang="zh-CN" dirty="0"/>
              <a:t>Burst Source: Internal/External/Manual</a:t>
            </a:r>
          </a:p>
        </p:txBody>
      </p:sp>
      <p:pic>
        <p:nvPicPr>
          <p:cNvPr id="20" name="图片 19">
            <a:extLst>
              <a:ext uri="{FF2B5EF4-FFF2-40B4-BE49-F238E27FC236}">
                <a16:creationId xmlns:a16="http://schemas.microsoft.com/office/drawing/2014/main" id="{ACDCE5E9-BEF3-A7C3-3F23-71647A6301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9" t="24815" r="11234" b="26018"/>
          <a:stretch/>
        </p:blipFill>
        <p:spPr>
          <a:xfrm>
            <a:off x="50800" y="4267200"/>
            <a:ext cx="4459331" cy="1915780"/>
          </a:xfrm>
          <a:prstGeom prst="rect">
            <a:avLst/>
          </a:prstGeom>
        </p:spPr>
      </p:pic>
    </p:spTree>
    <p:extLst>
      <p:ext uri="{BB962C8B-B14F-4D97-AF65-F5344CB8AC3E}">
        <p14:creationId xmlns:p14="http://schemas.microsoft.com/office/powerpoint/2010/main" val="48067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p:nvPr/>
        </p:nvPicPr>
        <p:blipFill rotWithShape="1">
          <a:blip r:embed="rId3"/>
          <a:srcRect l="1840" t="3129"/>
          <a:stretch/>
        </p:blipFill>
        <p:spPr bwMode="auto">
          <a:xfrm>
            <a:off x="6238201" y="3322843"/>
            <a:ext cx="5513278" cy="3079581"/>
          </a:xfrm>
          <a:prstGeom prst="rect">
            <a:avLst/>
          </a:prstGeom>
          <a:ln>
            <a:noFill/>
          </a:ln>
          <a:effectLst>
            <a:outerShdw blurRad="292100" dist="139700" dir="2700000" algn="tl" rotWithShape="0">
              <a:srgbClr val="333333">
                <a:alpha val="65000"/>
              </a:srgbClr>
            </a:outerShdw>
          </a:effectLst>
        </p:spPr>
      </p:pic>
      <p:sp>
        <p:nvSpPr>
          <p:cNvPr id="4" name="TextBox 40">
            <a:extLst>
              <a:ext uri="{FF2B5EF4-FFF2-40B4-BE49-F238E27FC236}">
                <a16:creationId xmlns:a16="http://schemas.microsoft.com/office/drawing/2014/main" id="{6EAAD97F-F6D7-70DE-61FF-233D6C97B84F}"/>
              </a:ext>
            </a:extLst>
          </p:cNvPr>
          <p:cNvSpPr txBox="1"/>
          <p:nvPr/>
        </p:nvSpPr>
        <p:spPr>
          <a:xfrm>
            <a:off x="219852" y="82360"/>
            <a:ext cx="33678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Multiple Outputs</a:t>
            </a:r>
          </a:p>
        </p:txBody>
      </p:sp>
      <p:sp>
        <p:nvSpPr>
          <p:cNvPr id="9" name="文本框 8">
            <a:extLst>
              <a:ext uri="{FF2B5EF4-FFF2-40B4-BE49-F238E27FC236}">
                <a16:creationId xmlns:a16="http://schemas.microsoft.com/office/drawing/2014/main" id="{D46DCFD7-CD80-E142-BBB1-FAE9C1CF0332}"/>
              </a:ext>
            </a:extLst>
          </p:cNvPr>
          <p:cNvSpPr txBox="1"/>
          <p:nvPr/>
        </p:nvSpPr>
        <p:spPr>
          <a:xfrm>
            <a:off x="294862" y="848842"/>
            <a:ext cx="10442041" cy="2230739"/>
          </a:xfrm>
          <a:prstGeom prst="rect">
            <a:avLst/>
          </a:prstGeom>
          <a:noFill/>
        </p:spPr>
        <p:txBody>
          <a:bodyPr wrap="square">
            <a:spAutoFit/>
          </a:bodyPr>
          <a:lstStyle/>
          <a:p>
            <a:pPr marL="285750" indent="-285750">
              <a:lnSpc>
                <a:spcPct val="200000"/>
              </a:lnSpc>
              <a:buBlip>
                <a:blip r:embed="rId4"/>
              </a:buBlip>
            </a:pPr>
            <a:r>
              <a:rPr lang="zh-CN" altLang="en-US" dirty="0"/>
              <a:t>Channel tracking: make CH2 output the same as CH1, can set phase deviation</a:t>
            </a:r>
          </a:p>
          <a:p>
            <a:pPr marL="285750" indent="-285750">
              <a:lnSpc>
                <a:spcPct val="200000"/>
              </a:lnSpc>
              <a:buBlip>
                <a:blip r:embed="rId4"/>
              </a:buBlip>
            </a:pPr>
            <a:r>
              <a:rPr lang="zh-CN" altLang="en-US" dirty="0"/>
              <a:t>Channel coupling: make CH1 and CH2 outputs coupled to each other in frequency/amplitude/phase</a:t>
            </a:r>
          </a:p>
          <a:p>
            <a:pPr marL="285750" indent="-285750">
              <a:lnSpc>
                <a:spcPct val="200000"/>
              </a:lnSpc>
              <a:buBlip>
                <a:blip r:embed="rId4"/>
              </a:buBlip>
            </a:pPr>
            <a:r>
              <a:rPr lang="zh-CN" altLang="en-US" dirty="0"/>
              <a:t>Channel Copy: Quickly copy channel settings to another channel.</a:t>
            </a:r>
          </a:p>
          <a:p>
            <a:pPr>
              <a:lnSpc>
                <a:spcPct val="200000"/>
              </a:lnSpc>
            </a:pPr>
            <a:endParaRPr lang="en-US" altLang="zh-CN" dirty="0"/>
          </a:p>
        </p:txBody>
      </p:sp>
      <p:sp>
        <p:nvSpPr>
          <p:cNvPr id="11" name="文本框 10">
            <a:extLst>
              <a:ext uri="{FF2B5EF4-FFF2-40B4-BE49-F238E27FC236}">
                <a16:creationId xmlns:a16="http://schemas.microsoft.com/office/drawing/2014/main" id="{EC39E9A0-96F7-1D4D-ADB1-FFFAC959CD2E}"/>
              </a:ext>
            </a:extLst>
          </p:cNvPr>
          <p:cNvSpPr txBox="1"/>
          <p:nvPr/>
        </p:nvSpPr>
        <p:spPr>
          <a:xfrm>
            <a:off x="555158" y="4173990"/>
            <a:ext cx="5353246" cy="1295868"/>
          </a:xfrm>
          <a:prstGeom prst="rect">
            <a:avLst/>
          </a:prstGeom>
          <a:noFill/>
        </p:spPr>
        <p:txBody>
          <a:bodyPr wrap="square">
            <a:spAutoFit/>
          </a:bodyPr>
          <a:lstStyle/>
          <a:p>
            <a:pPr>
              <a:lnSpc>
                <a:spcPct val="150000"/>
              </a:lnSpc>
            </a:pPr>
            <a:r>
              <a:rPr lang="zh-CN" altLang="en-US" dirty="0"/>
              <a:t>Whether channel track, coupl</a:t>
            </a:r>
            <a:r>
              <a:rPr lang="en-US" altLang="zh-CN" dirty="0"/>
              <a:t>e</a:t>
            </a:r>
            <a:r>
              <a:rPr lang="zh-CN" altLang="en-US" dirty="0"/>
              <a:t> or copy, you can quickly transfer parameters from one channel to another, thus greatly simplifying setup and waveform creation steps.</a:t>
            </a:r>
          </a:p>
        </p:txBody>
      </p:sp>
    </p:spTree>
    <p:extLst>
      <p:ext uri="{BB962C8B-B14F-4D97-AF65-F5344CB8AC3E}">
        <p14:creationId xmlns:p14="http://schemas.microsoft.com/office/powerpoint/2010/main" val="4050860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txBox="1">
            <a:spLocks/>
          </p:cNvSpPr>
          <p:nvPr/>
        </p:nvSpPr>
        <p:spPr bwMode="auto">
          <a:xfrm>
            <a:off x="292423" y="854601"/>
            <a:ext cx="10513462" cy="185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dirty="0">
                <a:latin typeface="+mn-lt"/>
                <a:ea typeface="+mn-ea"/>
              </a:rPr>
              <a:t>SDG can combine the waveforms of CH1 and CH2, and output them through CH1 or CH2. You can easily combine basic wave, random noise, modulation signal, scan signal, pulse, </a:t>
            </a:r>
            <a:r>
              <a:rPr lang="en-US" altLang="zh-CN" dirty="0" err="1">
                <a:latin typeface="+mn-lt"/>
                <a:ea typeface="+mn-ea"/>
              </a:rPr>
              <a:t>Easypulse</a:t>
            </a:r>
            <a:r>
              <a:rPr lang="en-US" altLang="zh-CN" dirty="0">
                <a:latin typeface="+mn-lt"/>
                <a:ea typeface="+mn-ea"/>
              </a:rPr>
              <a:t> and </a:t>
            </a:r>
            <a:r>
              <a:rPr lang="en-US" altLang="zh-CN" dirty="0" err="1">
                <a:latin typeface="+mn-lt"/>
                <a:ea typeface="+mn-ea"/>
              </a:rPr>
              <a:t>TrueArb</a:t>
            </a:r>
            <a:r>
              <a:rPr lang="en-US" altLang="zh-CN" dirty="0">
                <a:latin typeface="+mn-lt"/>
                <a:ea typeface="+mn-ea"/>
              </a:rPr>
              <a:t> wave.</a:t>
            </a:r>
          </a:p>
          <a:p>
            <a:pPr>
              <a:lnSpc>
                <a:spcPct val="150000"/>
              </a:lnSpc>
              <a:buFont typeface="Wingdings" panose="05000000000000000000" pitchFamily="2" charset="2"/>
              <a:buChar char="ü"/>
            </a:pPr>
            <a:r>
              <a:rPr lang="en-US" altLang="zh-CN" dirty="0">
                <a:latin typeface="+mn-lt"/>
                <a:ea typeface="+mn-ea"/>
              </a:rPr>
              <a:t>Generate complex signals</a:t>
            </a:r>
          </a:p>
          <a:p>
            <a:pPr>
              <a:lnSpc>
                <a:spcPct val="150000"/>
              </a:lnSpc>
              <a:buFont typeface="Wingdings" panose="05000000000000000000" pitchFamily="2" charset="2"/>
              <a:buChar char="ü"/>
            </a:pPr>
            <a:r>
              <a:rPr lang="en-US" altLang="zh-CN" dirty="0">
                <a:latin typeface="+mn-lt"/>
                <a:ea typeface="+mn-ea"/>
              </a:rPr>
              <a:t>Simulate differential signal</a:t>
            </a:r>
          </a:p>
        </p:txBody>
      </p:sp>
      <p:sp>
        <p:nvSpPr>
          <p:cNvPr id="3" name="TextBox 40">
            <a:extLst>
              <a:ext uri="{FF2B5EF4-FFF2-40B4-BE49-F238E27FC236}">
                <a16:creationId xmlns:a16="http://schemas.microsoft.com/office/drawing/2014/main" id="{E28DA731-9994-4D55-2E00-703975AB2737}"/>
              </a:ext>
            </a:extLst>
          </p:cNvPr>
          <p:cNvSpPr txBox="1"/>
          <p:nvPr/>
        </p:nvSpPr>
        <p:spPr>
          <a:xfrm>
            <a:off x="219852" y="82360"/>
            <a:ext cx="3241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Wave Combine</a:t>
            </a:r>
          </a:p>
        </p:txBody>
      </p:sp>
      <p:grpSp>
        <p:nvGrpSpPr>
          <p:cNvPr id="29" name="组合 28">
            <a:extLst>
              <a:ext uri="{FF2B5EF4-FFF2-40B4-BE49-F238E27FC236}">
                <a16:creationId xmlns:a16="http://schemas.microsoft.com/office/drawing/2014/main" id="{265371CC-573A-9139-E1EC-D1B56F2E9901}"/>
              </a:ext>
            </a:extLst>
          </p:cNvPr>
          <p:cNvGrpSpPr/>
          <p:nvPr/>
        </p:nvGrpSpPr>
        <p:grpSpPr>
          <a:xfrm>
            <a:off x="363643" y="3359837"/>
            <a:ext cx="11683187" cy="3219848"/>
            <a:chOff x="363643" y="3359837"/>
            <a:chExt cx="11683187" cy="3219848"/>
          </a:xfrm>
        </p:grpSpPr>
        <p:pic>
          <p:nvPicPr>
            <p:cNvPr id="6" name="图片 5">
              <a:extLst>
                <a:ext uri="{FF2B5EF4-FFF2-40B4-BE49-F238E27FC236}">
                  <a16:creationId xmlns:a16="http://schemas.microsoft.com/office/drawing/2014/main" id="{10A86209-031F-1E5E-F4E8-B06F02880A47}"/>
                </a:ext>
              </a:extLst>
            </p:cNvPr>
            <p:cNvPicPr>
              <a:picLocks noChangeAspect="1"/>
            </p:cNvPicPr>
            <p:nvPr/>
          </p:nvPicPr>
          <p:blipFill rotWithShape="1">
            <a:blip r:embed="rId5"/>
            <a:srcRect t="6983" b="22323"/>
            <a:stretch/>
          </p:blipFill>
          <p:spPr>
            <a:xfrm>
              <a:off x="363643" y="3359837"/>
              <a:ext cx="3423719" cy="1412857"/>
            </a:xfrm>
            <a:prstGeom prst="rect">
              <a:avLst/>
            </a:prstGeom>
          </p:spPr>
        </p:pic>
        <p:pic>
          <p:nvPicPr>
            <p:cNvPr id="10" name="图片 9">
              <a:extLst>
                <a:ext uri="{FF2B5EF4-FFF2-40B4-BE49-F238E27FC236}">
                  <a16:creationId xmlns:a16="http://schemas.microsoft.com/office/drawing/2014/main" id="{6053CB30-E281-00D3-76B2-ED0630E251F7}"/>
                </a:ext>
              </a:extLst>
            </p:cNvPr>
            <p:cNvPicPr>
              <a:picLocks noChangeAspect="1"/>
            </p:cNvPicPr>
            <p:nvPr/>
          </p:nvPicPr>
          <p:blipFill rotWithShape="1">
            <a:blip r:embed="rId6"/>
            <a:srcRect t="6928" b="22204"/>
            <a:stretch/>
          </p:blipFill>
          <p:spPr>
            <a:xfrm>
              <a:off x="363643" y="5160973"/>
              <a:ext cx="3423718" cy="1418712"/>
            </a:xfrm>
            <a:prstGeom prst="rect">
              <a:avLst/>
            </a:prstGeom>
          </p:spPr>
        </p:pic>
        <p:pic>
          <p:nvPicPr>
            <p:cNvPr id="13" name="图片 12">
              <a:extLst>
                <a:ext uri="{FF2B5EF4-FFF2-40B4-BE49-F238E27FC236}">
                  <a16:creationId xmlns:a16="http://schemas.microsoft.com/office/drawing/2014/main" id="{D8FE0714-677D-F95B-42AC-2F6334281992}"/>
                </a:ext>
              </a:extLst>
            </p:cNvPr>
            <p:cNvPicPr>
              <a:picLocks noChangeAspect="1"/>
            </p:cNvPicPr>
            <p:nvPr/>
          </p:nvPicPr>
          <p:blipFill rotWithShape="1">
            <a:blip r:embed="rId7"/>
            <a:srcRect t="6563" b="22462"/>
            <a:stretch/>
          </p:blipFill>
          <p:spPr>
            <a:xfrm>
              <a:off x="8641320" y="4202927"/>
              <a:ext cx="3405510" cy="1418049"/>
            </a:xfrm>
            <a:prstGeom prst="rect">
              <a:avLst/>
            </a:prstGeom>
          </p:spPr>
        </p:pic>
        <p:pic>
          <p:nvPicPr>
            <p:cNvPr id="16" name="图片 15">
              <a:extLst>
                <a:ext uri="{FF2B5EF4-FFF2-40B4-BE49-F238E27FC236}">
                  <a16:creationId xmlns:a16="http://schemas.microsoft.com/office/drawing/2014/main" id="{2AF900A6-EA5E-6112-5FD0-A8EA100075F5}"/>
                </a:ext>
              </a:extLst>
            </p:cNvPr>
            <p:cNvPicPr>
              <a:picLocks noChangeAspect="1"/>
            </p:cNvPicPr>
            <p:nvPr/>
          </p:nvPicPr>
          <p:blipFill>
            <a:blip r:embed="rId8"/>
            <a:stretch>
              <a:fillRect/>
            </a:stretch>
          </p:blipFill>
          <p:spPr>
            <a:xfrm>
              <a:off x="4269916" y="3806615"/>
              <a:ext cx="3888850" cy="2210674"/>
            </a:xfrm>
            <a:prstGeom prst="rect">
              <a:avLst/>
            </a:prstGeom>
          </p:spPr>
        </p:pic>
        <p:cxnSp>
          <p:nvCxnSpPr>
            <p:cNvPr id="19" name="直接箭头连接符 18">
              <a:extLst>
                <a:ext uri="{FF2B5EF4-FFF2-40B4-BE49-F238E27FC236}">
                  <a16:creationId xmlns:a16="http://schemas.microsoft.com/office/drawing/2014/main" id="{A5CAFCBF-CCD1-9940-8985-36022F7BD259}"/>
                </a:ext>
              </a:extLst>
            </p:cNvPr>
            <p:cNvCxnSpPr>
              <a:stCxn id="6" idx="3"/>
              <a:endCxn id="16" idx="1"/>
            </p:cNvCxnSpPr>
            <p:nvPr/>
          </p:nvCxnSpPr>
          <p:spPr>
            <a:xfrm>
              <a:off x="3787362" y="4066266"/>
              <a:ext cx="482554" cy="8456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4BF50685-1C79-A433-E068-8F40563F49C6}"/>
                </a:ext>
              </a:extLst>
            </p:cNvPr>
            <p:cNvCxnSpPr>
              <a:stCxn id="10" idx="3"/>
              <a:endCxn id="16" idx="1"/>
            </p:cNvCxnSpPr>
            <p:nvPr/>
          </p:nvCxnSpPr>
          <p:spPr>
            <a:xfrm flipV="1">
              <a:off x="3787361" y="4911952"/>
              <a:ext cx="482555" cy="958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E85CCA35-8D0C-5F53-DD6B-B7BD87021481}"/>
                </a:ext>
              </a:extLst>
            </p:cNvPr>
            <p:cNvCxnSpPr>
              <a:stCxn id="16" idx="3"/>
              <a:endCxn id="13" idx="1"/>
            </p:cNvCxnSpPr>
            <p:nvPr/>
          </p:nvCxnSpPr>
          <p:spPr>
            <a:xfrm>
              <a:off x="8158766" y="4911952"/>
              <a:ext cx="4825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0911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1A4335-5E67-57A3-EF4A-791FB3DBF1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 t="20259" b="17314"/>
          <a:stretch/>
        </p:blipFill>
        <p:spPr>
          <a:xfrm>
            <a:off x="288473" y="2046634"/>
            <a:ext cx="6860167" cy="2989986"/>
          </a:xfrm>
          <a:prstGeom prst="rect">
            <a:avLst/>
          </a:prstGeom>
        </p:spPr>
      </p:pic>
      <p:sp>
        <p:nvSpPr>
          <p:cNvPr id="8" name="文本框 7">
            <a:extLst>
              <a:ext uri="{FF2B5EF4-FFF2-40B4-BE49-F238E27FC236}">
                <a16:creationId xmlns:a16="http://schemas.microsoft.com/office/drawing/2014/main" id="{D2BB5CF5-10E9-5A1B-3FCB-FB676F1B58CC}"/>
              </a:ext>
            </a:extLst>
          </p:cNvPr>
          <p:cNvSpPr txBox="1"/>
          <p:nvPr/>
        </p:nvSpPr>
        <p:spPr>
          <a:xfrm>
            <a:off x="7821386" y="2277466"/>
            <a:ext cx="4537528" cy="252832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3B90"/>
                </a:solidFill>
                <a:effectLst/>
                <a:uLnTx/>
                <a:uFillTx/>
                <a:latin typeface="Arial Unicode MS" panose="020B0604020202020204" pitchFamily="34" charset="-122"/>
                <a:ea typeface="Arial Unicode MS" panose="020B0604020202020204"/>
                <a:cs typeface="Arial Unicode MS" panose="020B0604020202020204" pitchFamily="34" charset="-122"/>
              </a:rPr>
              <a:t>Contents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lang="en-US" altLang="zh-CN" sz="2000" b="1" dirty="0">
                <a:solidFill>
                  <a:schemeClr val="bg1">
                    <a:lumMod val="65000"/>
                  </a:schemeClr>
                </a:solidFill>
                <a:latin typeface="Arial Unicode MS" panose="020B0604020202020204" pitchFamily="34" charset="-122"/>
                <a:ea typeface="Arial Unicode MS" panose="020B0604020202020204"/>
                <a:cs typeface="Arial Unicode MS" panose="020B0604020202020204" pitchFamily="34" charset="-122"/>
              </a:rPr>
              <a:t>B</a:t>
            </a:r>
            <a:r>
              <a:rPr kumimoji="0" lang="en-US" altLang="zh-CN" sz="2000" b="1" i="0" u="none" strike="noStrike" kern="1200" cap="none" spc="0" normalizeH="0" baseline="0" noProof="0" dirty="0" err="1">
                <a:ln>
                  <a:noFill/>
                </a:ln>
                <a:solidFill>
                  <a:schemeClr val="bg1">
                    <a:lumMod val="65000"/>
                  </a:schemeClr>
                </a:solidFill>
                <a:effectLst/>
                <a:uLnTx/>
                <a:uFillTx/>
                <a:latin typeface="Arial Unicode MS" panose="020B0604020202020204" pitchFamily="34" charset="-122"/>
                <a:ea typeface="Arial Unicode MS" panose="020B0604020202020204"/>
                <a:cs typeface="Arial Unicode MS" panose="020B0604020202020204" pitchFamily="34" charset="-122"/>
              </a:rPr>
              <a:t>asic</a:t>
            </a:r>
            <a:r>
              <a:rPr kumimoji="0" lang="en-US" altLang="zh-CN" sz="2000" b="1" i="0" u="none" strike="noStrike" kern="1200" cap="none" spc="0" normalizeH="0" baseline="0" noProof="0" dirty="0">
                <a:ln>
                  <a:noFill/>
                </a:ln>
                <a:solidFill>
                  <a:schemeClr val="bg1">
                    <a:lumMod val="65000"/>
                  </a:schemeClr>
                </a:solidFill>
                <a:effectLst/>
                <a:uLnTx/>
                <a:uFillTx/>
                <a:latin typeface="Arial Unicode MS" panose="020B0604020202020204" pitchFamily="34" charset="-122"/>
                <a:ea typeface="Arial Unicode MS" panose="020B0604020202020204"/>
                <a:cs typeface="Arial Unicode MS" panose="020B0604020202020204" pitchFamily="34" charset="-122"/>
              </a:rPr>
              <a:t> info</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solidFill>
                  <a:prstClr val="white">
                    <a:lumMod val="65000"/>
                  </a:prstClr>
                </a:solidFill>
                <a:effectLst/>
                <a:uLnTx/>
                <a:uFillTx/>
                <a:latin typeface="Arial Unicode MS" panose="020B0604020202020204" pitchFamily="34" charset="-122"/>
                <a:ea typeface="Arial Unicode MS" panose="020B0604020202020204"/>
                <a:cs typeface="Arial Unicode MS" panose="020B0604020202020204" pitchFamily="34" charset="-122"/>
              </a:rPr>
              <a:t>Features and Benefits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effectLst/>
                <a:uLnTx/>
                <a:uFillTx/>
                <a:latin typeface="Arial Unicode MS" panose="020B0604020202020204" pitchFamily="34" charset="-122"/>
                <a:ea typeface="Arial Unicode MS" panose="020B0604020202020204"/>
                <a:cs typeface="Arial Unicode MS" panose="020B0604020202020204" pitchFamily="34" charset="-122"/>
              </a:rPr>
              <a:t>Applications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solidFill>
                  <a:prstClr val="white">
                    <a:lumMod val="65000"/>
                  </a:prstClr>
                </a:solidFill>
                <a:effectLst/>
                <a:uLnTx/>
                <a:uFillTx/>
                <a:latin typeface="Arial Unicode MS" panose="020B0604020202020204" pitchFamily="34" charset="-122"/>
                <a:ea typeface="Arial Unicode MS" panose="020B0604020202020204"/>
                <a:cs typeface="Arial Unicode MS" panose="020B0604020202020204" pitchFamily="34" charset="-122"/>
              </a:rPr>
              <a:t>Competition Analysis</a:t>
            </a:r>
          </a:p>
        </p:txBody>
      </p:sp>
      <p:sp>
        <p:nvSpPr>
          <p:cNvPr id="12" name="文本框 11">
            <a:extLst>
              <a:ext uri="{FF2B5EF4-FFF2-40B4-BE49-F238E27FC236}">
                <a16:creationId xmlns:a16="http://schemas.microsoft.com/office/drawing/2014/main" id="{2C99268C-21DD-5CA9-AA85-FFBA52E3EA1D}"/>
              </a:ext>
            </a:extLst>
          </p:cNvPr>
          <p:cNvSpPr txBox="1"/>
          <p:nvPr/>
        </p:nvSpPr>
        <p:spPr>
          <a:xfrm>
            <a:off x="288473" y="248661"/>
            <a:ext cx="867591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SDG1000X Plus  25/30/60 </a:t>
            </a: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M</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Hz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Function/Arbitrary Waveform Generator</a:t>
            </a:r>
          </a:p>
        </p:txBody>
      </p:sp>
    </p:spTree>
    <p:extLst>
      <p:ext uri="{BB962C8B-B14F-4D97-AF65-F5344CB8AC3E}">
        <p14:creationId xmlns:p14="http://schemas.microsoft.com/office/powerpoint/2010/main" val="1124453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1A4335-5E67-57A3-EF4A-791FB3DBF1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 t="20259" b="17314"/>
          <a:stretch/>
        </p:blipFill>
        <p:spPr>
          <a:xfrm>
            <a:off x="288473" y="2046634"/>
            <a:ext cx="6860167" cy="2989986"/>
          </a:xfrm>
          <a:prstGeom prst="rect">
            <a:avLst/>
          </a:prstGeom>
        </p:spPr>
      </p:pic>
      <p:sp>
        <p:nvSpPr>
          <p:cNvPr id="8" name="文本框 7">
            <a:extLst>
              <a:ext uri="{FF2B5EF4-FFF2-40B4-BE49-F238E27FC236}">
                <a16:creationId xmlns:a16="http://schemas.microsoft.com/office/drawing/2014/main" id="{D2BB5CF5-10E9-5A1B-3FCB-FB676F1B58CC}"/>
              </a:ext>
            </a:extLst>
          </p:cNvPr>
          <p:cNvSpPr txBox="1"/>
          <p:nvPr/>
        </p:nvSpPr>
        <p:spPr>
          <a:xfrm>
            <a:off x="7821386" y="2277466"/>
            <a:ext cx="4537528" cy="252832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3B90"/>
                </a:solidFill>
                <a:effectLst/>
                <a:uLnTx/>
                <a:uFillTx/>
                <a:latin typeface="Arial Unicode MS" panose="020B0604020202020204" pitchFamily="34" charset="-122"/>
                <a:ea typeface="Arial Unicode MS" panose="020B0604020202020204"/>
                <a:cs typeface="Arial Unicode MS" panose="020B0604020202020204" pitchFamily="34" charset="-122"/>
              </a:rPr>
              <a:t>Contents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lang="en-US" altLang="zh-CN" sz="2000" b="1" dirty="0">
                <a:solidFill>
                  <a:prstClr val="black"/>
                </a:solidFill>
                <a:latin typeface="Arial Unicode MS" panose="020B0604020202020204" pitchFamily="34" charset="-122"/>
                <a:ea typeface="Arial Unicode MS" panose="020B0604020202020204"/>
                <a:cs typeface="Arial Unicode MS" panose="020B0604020202020204" pitchFamily="34" charset="-122"/>
              </a:rPr>
              <a:t>B</a:t>
            </a:r>
            <a:r>
              <a:rPr kumimoji="0" lang="en-US" altLang="zh-CN" sz="2000" b="1" i="0" u="none" strike="noStrike" kern="1200" cap="none" spc="0" normalizeH="0" baseline="0" noProof="0" dirty="0" err="1">
                <a:ln>
                  <a:noFill/>
                </a:ln>
                <a:solidFill>
                  <a:prstClr val="black"/>
                </a:solidFill>
                <a:effectLst/>
                <a:uLnTx/>
                <a:uFillTx/>
                <a:latin typeface="Arial Unicode MS" panose="020B0604020202020204" pitchFamily="34" charset="-122"/>
                <a:ea typeface="Arial Unicode MS" panose="020B0604020202020204"/>
                <a:cs typeface="Arial Unicode MS" panose="020B0604020202020204" pitchFamily="34" charset="-122"/>
              </a:rPr>
              <a:t>asic</a:t>
            </a:r>
            <a:r>
              <a:rPr kumimoji="0" lang="en-US" altLang="zh-CN" sz="2000" b="1"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a:cs typeface="Arial Unicode MS" panose="020B0604020202020204" pitchFamily="34" charset="-122"/>
              </a:rPr>
              <a:t> info</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solidFill>
                  <a:prstClr val="white">
                    <a:lumMod val="65000"/>
                  </a:prstClr>
                </a:solidFill>
                <a:effectLst/>
                <a:uLnTx/>
                <a:uFillTx/>
                <a:latin typeface="Arial Unicode MS" panose="020B0604020202020204" pitchFamily="34" charset="-122"/>
                <a:ea typeface="Arial Unicode MS" panose="020B0604020202020204"/>
                <a:cs typeface="Arial Unicode MS" panose="020B0604020202020204" pitchFamily="34" charset="-122"/>
              </a:rPr>
              <a:t>Features and Benefits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solidFill>
                  <a:prstClr val="white">
                    <a:lumMod val="65000"/>
                  </a:prstClr>
                </a:solidFill>
                <a:effectLst/>
                <a:uLnTx/>
                <a:uFillTx/>
                <a:latin typeface="Arial Unicode MS" panose="020B0604020202020204" pitchFamily="34" charset="-122"/>
                <a:ea typeface="Arial Unicode MS" panose="020B0604020202020204"/>
                <a:cs typeface="Arial Unicode MS" panose="020B0604020202020204" pitchFamily="34" charset="-122"/>
              </a:rPr>
              <a:t>Applications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solidFill>
                  <a:prstClr val="white">
                    <a:lumMod val="65000"/>
                  </a:prstClr>
                </a:solidFill>
                <a:effectLst/>
                <a:uLnTx/>
                <a:uFillTx/>
                <a:latin typeface="Arial Unicode MS" panose="020B0604020202020204" pitchFamily="34" charset="-122"/>
                <a:ea typeface="Arial Unicode MS" panose="020B0604020202020204"/>
                <a:cs typeface="Arial Unicode MS" panose="020B0604020202020204" pitchFamily="34" charset="-122"/>
              </a:rPr>
              <a:t>Competition Analysis</a:t>
            </a:r>
          </a:p>
        </p:txBody>
      </p:sp>
      <p:sp>
        <p:nvSpPr>
          <p:cNvPr id="12" name="文本框 11">
            <a:extLst>
              <a:ext uri="{FF2B5EF4-FFF2-40B4-BE49-F238E27FC236}">
                <a16:creationId xmlns:a16="http://schemas.microsoft.com/office/drawing/2014/main" id="{2C99268C-21DD-5CA9-AA85-FFBA52E3EA1D}"/>
              </a:ext>
            </a:extLst>
          </p:cNvPr>
          <p:cNvSpPr txBox="1"/>
          <p:nvPr/>
        </p:nvSpPr>
        <p:spPr>
          <a:xfrm>
            <a:off x="288473" y="248661"/>
            <a:ext cx="867591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SDG1000X Plus  25/30/60 </a:t>
            </a: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M</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Hz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Function/Arbitrary Waveform Generator</a:t>
            </a:r>
          </a:p>
        </p:txBody>
      </p:sp>
    </p:spTree>
    <p:extLst>
      <p:ext uri="{BB962C8B-B14F-4D97-AF65-F5344CB8AC3E}">
        <p14:creationId xmlns:p14="http://schemas.microsoft.com/office/powerpoint/2010/main" val="1748349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a:extLst>
              <a:ext uri="{FF2B5EF4-FFF2-40B4-BE49-F238E27FC236}">
                <a16:creationId xmlns:a16="http://schemas.microsoft.com/office/drawing/2014/main" id="{AB10146E-6D55-0C6F-B5EE-ACCEE44D4172}"/>
              </a:ext>
            </a:extLst>
          </p:cNvPr>
          <p:cNvSpPr txBox="1"/>
          <p:nvPr/>
        </p:nvSpPr>
        <p:spPr>
          <a:xfrm>
            <a:off x="219852" y="82360"/>
            <a:ext cx="3241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Dual-pulse Test</a:t>
            </a:r>
          </a:p>
        </p:txBody>
      </p:sp>
      <p:pic>
        <p:nvPicPr>
          <p:cNvPr id="14" name="图片 13">
            <a:extLst>
              <a:ext uri="{FF2B5EF4-FFF2-40B4-BE49-F238E27FC236}">
                <a16:creationId xmlns:a16="http://schemas.microsoft.com/office/drawing/2014/main" id="{F106E20A-FC91-AB4C-1660-68A6F5CB42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268" y="3429000"/>
            <a:ext cx="6514777" cy="3136949"/>
          </a:xfrm>
          <a:prstGeom prst="rect">
            <a:avLst/>
          </a:prstGeom>
        </p:spPr>
      </p:pic>
      <p:pic>
        <p:nvPicPr>
          <p:cNvPr id="16" name="图片 15">
            <a:extLst>
              <a:ext uri="{FF2B5EF4-FFF2-40B4-BE49-F238E27FC236}">
                <a16:creationId xmlns:a16="http://schemas.microsoft.com/office/drawing/2014/main" id="{02D9FE82-10DA-E7FA-6F85-E98E056A9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400" y="571500"/>
            <a:ext cx="4876800" cy="2857500"/>
          </a:xfrm>
          <a:prstGeom prst="rect">
            <a:avLst/>
          </a:prstGeom>
          <a:ln>
            <a:noFill/>
          </a:ln>
          <a:effectLst>
            <a:outerShdw blurRad="292100" dist="139700" dir="2700000" algn="tl" rotWithShape="0">
              <a:srgbClr val="333333">
                <a:alpha val="65000"/>
              </a:srgbClr>
            </a:outerShdw>
          </a:effectLst>
        </p:spPr>
      </p:pic>
      <p:pic>
        <p:nvPicPr>
          <p:cNvPr id="18" name="图片 17">
            <a:extLst>
              <a:ext uri="{FF2B5EF4-FFF2-40B4-BE49-F238E27FC236}">
                <a16:creationId xmlns:a16="http://schemas.microsoft.com/office/drawing/2014/main" id="{82D7FF06-2341-C5CA-D58E-506E64951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400" y="3699330"/>
            <a:ext cx="4876800" cy="2857500"/>
          </a:xfrm>
          <a:prstGeom prst="rect">
            <a:avLst/>
          </a:prstGeom>
          <a:ln>
            <a:noFill/>
          </a:ln>
          <a:effectLst>
            <a:outerShdw blurRad="292100" dist="139700" dir="2700000" algn="tl" rotWithShape="0">
              <a:srgbClr val="333333">
                <a:alpha val="65000"/>
              </a:srgbClr>
            </a:outerShdw>
          </a:effectLst>
        </p:spPr>
      </p:pic>
      <p:sp>
        <p:nvSpPr>
          <p:cNvPr id="20" name="文本框 19">
            <a:extLst>
              <a:ext uri="{FF2B5EF4-FFF2-40B4-BE49-F238E27FC236}">
                <a16:creationId xmlns:a16="http://schemas.microsoft.com/office/drawing/2014/main" id="{07D85420-C95C-3892-693C-3F0AF0D1F3B2}"/>
              </a:ext>
            </a:extLst>
          </p:cNvPr>
          <p:cNvSpPr txBox="1"/>
          <p:nvPr/>
        </p:nvSpPr>
        <p:spPr>
          <a:xfrm>
            <a:off x="219852" y="799897"/>
            <a:ext cx="6270170" cy="2230739"/>
          </a:xfrm>
          <a:prstGeom prst="rect">
            <a:avLst/>
          </a:prstGeom>
          <a:noFill/>
        </p:spPr>
        <p:txBody>
          <a:bodyPr wrap="square">
            <a:spAutoFit/>
          </a:bodyPr>
          <a:lstStyle/>
          <a:p>
            <a:pPr marL="285750" indent="-285750">
              <a:lnSpc>
                <a:spcPct val="200000"/>
              </a:lnSpc>
              <a:buBlip>
                <a:blip r:embed="rId6"/>
              </a:buBlip>
            </a:pPr>
            <a:r>
              <a:rPr lang="en-US" altLang="zh-CN" dirty="0"/>
              <a:t>Measure the switch parameters and dynamic characteristics of power semiconductor devices.</a:t>
            </a:r>
          </a:p>
          <a:p>
            <a:pPr marL="285750" indent="-285750">
              <a:lnSpc>
                <a:spcPct val="200000"/>
              </a:lnSpc>
              <a:buBlip>
                <a:blip r:embed="rId6"/>
              </a:buBlip>
            </a:pPr>
            <a:r>
              <a:rPr lang="en-US" altLang="zh-CN" dirty="0"/>
              <a:t>Generate gate drive signals for Dual-pulse test.</a:t>
            </a:r>
          </a:p>
          <a:p>
            <a:pPr marL="285750" indent="-285750">
              <a:lnSpc>
                <a:spcPct val="200000"/>
              </a:lnSpc>
              <a:buBlip>
                <a:blip r:embed="rId6"/>
              </a:buBlip>
            </a:pPr>
            <a:r>
              <a:rPr lang="en-US" altLang="zh-CN" dirty="0"/>
              <a:t>SIGLENT’s</a:t>
            </a:r>
            <a:r>
              <a:rPr lang="zh-CN" altLang="en-US" dirty="0"/>
              <a:t> first </a:t>
            </a:r>
            <a:r>
              <a:rPr lang="en-US" altLang="zh-CN" dirty="0"/>
              <a:t>SDG </a:t>
            </a:r>
            <a:r>
              <a:rPr lang="zh-CN" altLang="en-US" dirty="0"/>
              <a:t>supporting </a:t>
            </a:r>
            <a:r>
              <a:rPr lang="en-US" altLang="zh-CN" dirty="0"/>
              <a:t>Dual-pulse test</a:t>
            </a:r>
            <a:r>
              <a:rPr lang="zh-CN" altLang="en-US" dirty="0"/>
              <a:t>.</a:t>
            </a:r>
          </a:p>
        </p:txBody>
      </p:sp>
    </p:spTree>
    <p:extLst>
      <p:ext uri="{BB962C8B-B14F-4D97-AF65-F5344CB8AC3E}">
        <p14:creationId xmlns:p14="http://schemas.microsoft.com/office/powerpoint/2010/main" val="3764603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EB073C9-4070-38BE-9E68-7FD1256DA585}"/>
              </a:ext>
            </a:extLst>
          </p:cNvPr>
          <p:cNvSpPr txBox="1"/>
          <p:nvPr/>
        </p:nvSpPr>
        <p:spPr>
          <a:xfrm>
            <a:off x="385763" y="682298"/>
            <a:ext cx="4344987" cy="2784737"/>
          </a:xfrm>
          <a:prstGeom prst="rect">
            <a:avLst/>
          </a:prstGeom>
          <a:noFill/>
        </p:spPr>
        <p:txBody>
          <a:bodyPr wrap="square">
            <a:spAutoFit/>
          </a:bodyPr>
          <a:lstStyle/>
          <a:p>
            <a:pPr eaLnBrk="1" hangingPunct="1">
              <a:lnSpc>
                <a:spcPct val="200000"/>
              </a:lnSpc>
            </a:pPr>
            <a:r>
              <a:rPr lang="en-US" altLang="zh-CN" dirty="0">
                <a:latin typeface="+mn-lt"/>
                <a:ea typeface="+mn-ea"/>
              </a:rPr>
              <a:t>Embedded and semiconductor fields</a:t>
            </a:r>
          </a:p>
          <a:p>
            <a:pPr marL="285750" indent="-285750">
              <a:lnSpc>
                <a:spcPct val="200000"/>
              </a:lnSpc>
              <a:buBlip>
                <a:blip r:embed="rId2"/>
              </a:buBlip>
            </a:pPr>
            <a:r>
              <a:rPr lang="en-US" altLang="zh-CN" dirty="0">
                <a:latin typeface="+mn-lt"/>
                <a:ea typeface="+mn-ea"/>
              </a:rPr>
              <a:t>Logic device - Timing Margin Test</a:t>
            </a:r>
          </a:p>
          <a:p>
            <a:pPr marL="285750" indent="-285750">
              <a:lnSpc>
                <a:spcPct val="200000"/>
              </a:lnSpc>
              <a:buBlip>
                <a:blip r:embed="rId2"/>
              </a:buBlip>
            </a:pPr>
            <a:r>
              <a:rPr lang="en-US" altLang="zh-CN" dirty="0">
                <a:latin typeface="+mn-lt"/>
                <a:ea typeface="+mn-ea"/>
              </a:rPr>
              <a:t>CCD Sensor - Delay </a:t>
            </a:r>
            <a:r>
              <a:rPr lang="en-US" altLang="zh-CN" dirty="0"/>
              <a:t>M</a:t>
            </a:r>
            <a:r>
              <a:rPr lang="en-US" altLang="zh-CN" dirty="0">
                <a:latin typeface="+mn-lt"/>
                <a:ea typeface="+mn-ea"/>
              </a:rPr>
              <a:t>argin Test</a:t>
            </a:r>
          </a:p>
          <a:p>
            <a:pPr marL="285750" indent="-285750">
              <a:lnSpc>
                <a:spcPct val="200000"/>
              </a:lnSpc>
              <a:buBlip>
                <a:blip r:embed="rId2"/>
              </a:buBlip>
            </a:pPr>
            <a:r>
              <a:rPr lang="en-US" altLang="zh-CN" dirty="0">
                <a:latin typeface="+mn-lt"/>
                <a:ea typeface="+mn-ea"/>
              </a:rPr>
              <a:t>PLL Circuits, Amplifiers </a:t>
            </a:r>
          </a:p>
          <a:p>
            <a:pPr marL="285750" indent="-285750">
              <a:lnSpc>
                <a:spcPct val="200000"/>
              </a:lnSpc>
              <a:buBlip>
                <a:blip r:embed="rId2"/>
              </a:buBlip>
            </a:pPr>
            <a:r>
              <a:rPr lang="en-US" altLang="zh-CN" dirty="0">
                <a:latin typeface="+mn-lt"/>
                <a:ea typeface="+mn-ea"/>
              </a:rPr>
              <a:t>Test Audio DAC, Power </a:t>
            </a:r>
            <a:r>
              <a:rPr lang="en-US" altLang="zh-CN" dirty="0"/>
              <a:t>S</a:t>
            </a:r>
            <a:r>
              <a:rPr lang="en-US" altLang="zh-CN" dirty="0">
                <a:latin typeface="+mn-lt"/>
                <a:ea typeface="+mn-ea"/>
              </a:rPr>
              <a:t>upply </a:t>
            </a:r>
            <a:r>
              <a:rPr lang="en-US" altLang="zh-CN" dirty="0"/>
              <a:t>I</a:t>
            </a:r>
            <a:r>
              <a:rPr lang="en-US" altLang="zh-CN" dirty="0">
                <a:latin typeface="+mn-lt"/>
                <a:ea typeface="+mn-ea"/>
              </a:rPr>
              <a:t>mmunity</a:t>
            </a:r>
          </a:p>
        </p:txBody>
      </p:sp>
      <p:pic>
        <p:nvPicPr>
          <p:cNvPr id="10242" name="Picture 2" descr="IC测试最新新闻动态-全球半导体观察丨DRAMeXchange"/>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0000"/>
                    </a14:imgEffect>
                    <a14:imgEffect>
                      <a14:brightnessContrast bright="-8000" contrast="5000"/>
                    </a14:imgEffect>
                  </a14:imgLayer>
                </a14:imgProps>
              </a:ext>
              <a:ext uri="{28A0092B-C50C-407E-A947-70E740481C1C}">
                <a14:useLocalDpi xmlns:a14="http://schemas.microsoft.com/office/drawing/2010/main" val="0"/>
              </a:ext>
            </a:extLst>
          </a:blip>
          <a:srcRect/>
          <a:stretch>
            <a:fillRect/>
          </a:stretch>
        </p:blipFill>
        <p:spPr bwMode="auto">
          <a:xfrm>
            <a:off x="4908550" y="792159"/>
            <a:ext cx="4084775" cy="2674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4CBABA9B-F95C-F303-4101-7FADDEB1FC02}"/>
              </a:ext>
            </a:extLst>
          </p:cNvPr>
          <p:cNvSpPr txBox="1"/>
          <p:nvPr/>
        </p:nvSpPr>
        <p:spPr>
          <a:xfrm>
            <a:off x="2967831" y="4119669"/>
            <a:ext cx="4884737" cy="2507738"/>
          </a:xfrm>
          <a:prstGeom prst="rect">
            <a:avLst/>
          </a:prstGeom>
          <a:noFill/>
        </p:spPr>
        <p:txBody>
          <a:bodyPr wrap="square">
            <a:spAutoFit/>
          </a:bodyPr>
          <a:lstStyle/>
          <a:p>
            <a:r>
              <a:rPr lang="en-US" altLang="zh-CN" dirty="0"/>
              <a:t>Automotive Electronics</a:t>
            </a:r>
          </a:p>
          <a:p>
            <a:pPr marL="285750" marR="0" lvl="0" indent="-285750" algn="l" defTabSz="914400" rtl="0" eaLnBrk="1" fontAlgn="auto" latinLnBrk="0" hangingPunct="1">
              <a:lnSpc>
                <a:spcPct val="200000"/>
              </a:lnSpc>
              <a:spcBef>
                <a:spcPts val="0"/>
              </a:spcBef>
              <a:spcAft>
                <a:spcPts val="0"/>
              </a:spcAft>
              <a:buClrTx/>
              <a:buSzTx/>
              <a:buFontTx/>
              <a:buBlip>
                <a:blip r:embed="rId2"/>
              </a:buBlip>
              <a:tabLst/>
              <a:defRPr/>
            </a:pPr>
            <a:r>
              <a:rPr lang="en-US" altLang="zh-CN" dirty="0"/>
              <a:t>Simulate automobile sensor signal</a:t>
            </a:r>
          </a:p>
          <a:p>
            <a:pPr marL="285750" marR="0" lvl="0" indent="-285750" algn="l" defTabSz="914400" rtl="0" eaLnBrk="1" fontAlgn="auto" latinLnBrk="0" hangingPunct="1">
              <a:lnSpc>
                <a:spcPct val="200000"/>
              </a:lnSpc>
              <a:spcBef>
                <a:spcPts val="0"/>
              </a:spcBef>
              <a:spcAft>
                <a:spcPts val="0"/>
              </a:spcAft>
              <a:buClrTx/>
              <a:buSzTx/>
              <a:buFontTx/>
              <a:buBlip>
                <a:blip r:embed="rId2"/>
              </a:buBlip>
              <a:tabLst/>
              <a:defRPr/>
            </a:pPr>
            <a:r>
              <a:rPr lang="en-US" altLang="zh-CN" dirty="0"/>
              <a:t>Test engine control unit</a:t>
            </a:r>
          </a:p>
          <a:p>
            <a:pPr marL="285750" marR="0" lvl="0" indent="-285750" algn="l" defTabSz="914400" rtl="0" eaLnBrk="1" fontAlgn="auto" latinLnBrk="0" hangingPunct="1">
              <a:lnSpc>
                <a:spcPct val="200000"/>
              </a:lnSpc>
              <a:spcBef>
                <a:spcPts val="0"/>
              </a:spcBef>
              <a:spcAft>
                <a:spcPts val="0"/>
              </a:spcAft>
              <a:buClrTx/>
              <a:buSzTx/>
              <a:buFontTx/>
              <a:buBlip>
                <a:blip r:embed="rId2"/>
              </a:buBlip>
              <a:tabLst/>
              <a:defRPr/>
            </a:pPr>
            <a:r>
              <a:rPr lang="en-US" altLang="zh-CN" dirty="0"/>
              <a:t>Test Power MOSFET Circuit</a:t>
            </a:r>
          </a:p>
          <a:p>
            <a:pPr marL="285750" marR="0" lvl="0" indent="-285750" algn="l" defTabSz="914400" rtl="0" eaLnBrk="1" fontAlgn="auto" latinLnBrk="0" hangingPunct="1">
              <a:lnSpc>
                <a:spcPct val="200000"/>
              </a:lnSpc>
              <a:spcBef>
                <a:spcPts val="0"/>
              </a:spcBef>
              <a:spcAft>
                <a:spcPts val="0"/>
              </a:spcAft>
              <a:buClrTx/>
              <a:buSzTx/>
              <a:buFontTx/>
              <a:buBlip>
                <a:blip r:embed="rId2"/>
              </a:buBlip>
              <a:tabLst/>
              <a:defRPr/>
            </a:pPr>
            <a:r>
              <a:rPr lang="en-US" altLang="zh-CN" dirty="0"/>
              <a:t>Analyze the switch waveform of IGBT circuit</a:t>
            </a:r>
          </a:p>
        </p:txBody>
      </p:sp>
      <p:pic>
        <p:nvPicPr>
          <p:cNvPr id="10" name="图片 9">
            <a:extLst>
              <a:ext uri="{FF2B5EF4-FFF2-40B4-BE49-F238E27FC236}">
                <a16:creationId xmlns:a16="http://schemas.microsoft.com/office/drawing/2014/main" id="{03B409F6-DD40-2BB4-9B3F-E320EAF212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490"/>
          <a:stretch/>
        </p:blipFill>
        <p:spPr>
          <a:xfrm>
            <a:off x="7675429" y="4036100"/>
            <a:ext cx="4084773" cy="2674876"/>
          </a:xfrm>
          <a:prstGeom prst="rect">
            <a:avLst/>
          </a:prstGeom>
          <a:ln>
            <a:noFill/>
          </a:ln>
          <a:effectLst>
            <a:outerShdw blurRad="292100" dist="139700" dir="2700000" algn="tl" rotWithShape="0">
              <a:srgbClr val="333333">
                <a:alpha val="65000"/>
              </a:srgbClr>
            </a:outerShdw>
          </a:effectLst>
        </p:spPr>
      </p:pic>
      <p:sp>
        <p:nvSpPr>
          <p:cNvPr id="11" name="TextBox 40">
            <a:extLst>
              <a:ext uri="{FF2B5EF4-FFF2-40B4-BE49-F238E27FC236}">
                <a16:creationId xmlns:a16="http://schemas.microsoft.com/office/drawing/2014/main" id="{BFA7CE32-DE8B-9934-D422-74EC54DEE7F6}"/>
              </a:ext>
            </a:extLst>
          </p:cNvPr>
          <p:cNvSpPr txBox="1"/>
          <p:nvPr/>
        </p:nvSpPr>
        <p:spPr>
          <a:xfrm>
            <a:off x="219852" y="82360"/>
            <a:ext cx="4193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Other Applications</a:t>
            </a:r>
          </a:p>
        </p:txBody>
      </p:sp>
    </p:spTree>
    <p:extLst>
      <p:ext uri="{BB962C8B-B14F-4D97-AF65-F5344CB8AC3E}">
        <p14:creationId xmlns:p14="http://schemas.microsoft.com/office/powerpoint/2010/main" val="2044524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1A4335-5E67-57A3-EF4A-791FB3DBF1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 t="20259" b="17314"/>
          <a:stretch/>
        </p:blipFill>
        <p:spPr>
          <a:xfrm>
            <a:off x="288473" y="2046634"/>
            <a:ext cx="6860167" cy="2989986"/>
          </a:xfrm>
          <a:prstGeom prst="rect">
            <a:avLst/>
          </a:prstGeom>
        </p:spPr>
      </p:pic>
      <p:sp>
        <p:nvSpPr>
          <p:cNvPr id="8" name="文本框 7">
            <a:extLst>
              <a:ext uri="{FF2B5EF4-FFF2-40B4-BE49-F238E27FC236}">
                <a16:creationId xmlns:a16="http://schemas.microsoft.com/office/drawing/2014/main" id="{D2BB5CF5-10E9-5A1B-3FCB-FB676F1B58CC}"/>
              </a:ext>
            </a:extLst>
          </p:cNvPr>
          <p:cNvSpPr txBox="1"/>
          <p:nvPr/>
        </p:nvSpPr>
        <p:spPr>
          <a:xfrm>
            <a:off x="7821386" y="2277466"/>
            <a:ext cx="4537528" cy="252832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3B90"/>
                </a:solidFill>
                <a:effectLst/>
                <a:uLnTx/>
                <a:uFillTx/>
                <a:latin typeface="Arial Unicode MS" panose="020B0604020202020204" pitchFamily="34" charset="-122"/>
                <a:ea typeface="Arial Unicode MS" panose="020B0604020202020204"/>
                <a:cs typeface="Arial Unicode MS" panose="020B0604020202020204" pitchFamily="34" charset="-122"/>
              </a:rPr>
              <a:t>Contents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lang="en-US" altLang="zh-CN" sz="2000" b="1" dirty="0">
                <a:solidFill>
                  <a:schemeClr val="bg1">
                    <a:lumMod val="65000"/>
                  </a:schemeClr>
                </a:solidFill>
                <a:latin typeface="Arial Unicode MS" panose="020B0604020202020204" pitchFamily="34" charset="-122"/>
                <a:ea typeface="Arial Unicode MS" panose="020B0604020202020204"/>
                <a:cs typeface="Arial Unicode MS" panose="020B0604020202020204" pitchFamily="34" charset="-122"/>
              </a:rPr>
              <a:t>B</a:t>
            </a:r>
            <a:r>
              <a:rPr kumimoji="0" lang="en-US" altLang="zh-CN" sz="2000" b="1" i="0" u="none" strike="noStrike" kern="1200" cap="none" spc="0" normalizeH="0" baseline="0" noProof="0" dirty="0" err="1">
                <a:ln>
                  <a:noFill/>
                </a:ln>
                <a:solidFill>
                  <a:schemeClr val="bg1">
                    <a:lumMod val="65000"/>
                  </a:schemeClr>
                </a:solidFill>
                <a:effectLst/>
                <a:uLnTx/>
                <a:uFillTx/>
                <a:latin typeface="Arial Unicode MS" panose="020B0604020202020204" pitchFamily="34" charset="-122"/>
                <a:ea typeface="Arial Unicode MS" panose="020B0604020202020204"/>
                <a:cs typeface="Arial Unicode MS" panose="020B0604020202020204" pitchFamily="34" charset="-122"/>
              </a:rPr>
              <a:t>asic</a:t>
            </a:r>
            <a:r>
              <a:rPr kumimoji="0" lang="en-US" altLang="zh-CN" sz="2000" b="1" i="0" u="none" strike="noStrike" kern="1200" cap="none" spc="0" normalizeH="0" baseline="0" noProof="0" dirty="0">
                <a:ln>
                  <a:noFill/>
                </a:ln>
                <a:solidFill>
                  <a:schemeClr val="bg1">
                    <a:lumMod val="65000"/>
                  </a:schemeClr>
                </a:solidFill>
                <a:effectLst/>
                <a:uLnTx/>
                <a:uFillTx/>
                <a:latin typeface="Arial Unicode MS" panose="020B0604020202020204" pitchFamily="34" charset="-122"/>
                <a:ea typeface="Arial Unicode MS" panose="020B0604020202020204"/>
                <a:cs typeface="Arial Unicode MS" panose="020B0604020202020204" pitchFamily="34" charset="-122"/>
              </a:rPr>
              <a:t> info</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solidFill>
                  <a:prstClr val="white">
                    <a:lumMod val="65000"/>
                  </a:prstClr>
                </a:solidFill>
                <a:effectLst/>
                <a:uLnTx/>
                <a:uFillTx/>
                <a:latin typeface="Arial Unicode MS" panose="020B0604020202020204" pitchFamily="34" charset="-122"/>
                <a:ea typeface="Arial Unicode MS" panose="020B0604020202020204"/>
                <a:cs typeface="Arial Unicode MS" panose="020B0604020202020204" pitchFamily="34" charset="-122"/>
              </a:rPr>
              <a:t>Features and Benefits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solidFill>
                  <a:prstClr val="white">
                    <a:lumMod val="65000"/>
                  </a:prstClr>
                </a:solidFill>
                <a:effectLst/>
                <a:uLnTx/>
                <a:uFillTx/>
                <a:latin typeface="Arial Unicode MS" panose="020B0604020202020204" pitchFamily="34" charset="-122"/>
                <a:ea typeface="Arial Unicode MS" panose="020B0604020202020204"/>
                <a:cs typeface="Arial Unicode MS" panose="020B0604020202020204" pitchFamily="34" charset="-122"/>
              </a:rPr>
              <a:t>Applications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effectLst/>
                <a:uLnTx/>
                <a:uFillTx/>
                <a:latin typeface="Arial Unicode MS" panose="020B0604020202020204" pitchFamily="34" charset="-122"/>
                <a:ea typeface="Arial Unicode MS" panose="020B0604020202020204"/>
                <a:cs typeface="Arial Unicode MS" panose="020B0604020202020204" pitchFamily="34" charset="-122"/>
              </a:rPr>
              <a:t>Competition Analysis</a:t>
            </a:r>
          </a:p>
        </p:txBody>
      </p:sp>
      <p:sp>
        <p:nvSpPr>
          <p:cNvPr id="12" name="文本框 11">
            <a:extLst>
              <a:ext uri="{FF2B5EF4-FFF2-40B4-BE49-F238E27FC236}">
                <a16:creationId xmlns:a16="http://schemas.microsoft.com/office/drawing/2014/main" id="{2C99268C-21DD-5CA9-AA85-FFBA52E3EA1D}"/>
              </a:ext>
            </a:extLst>
          </p:cNvPr>
          <p:cNvSpPr txBox="1"/>
          <p:nvPr/>
        </p:nvSpPr>
        <p:spPr>
          <a:xfrm>
            <a:off x="288473" y="248661"/>
            <a:ext cx="867591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SDG1000X Plus  25/30/60 </a:t>
            </a: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M</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Hz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Function/Arbitrary Waveform Generator</a:t>
            </a:r>
          </a:p>
        </p:txBody>
      </p:sp>
    </p:spTree>
    <p:extLst>
      <p:ext uri="{BB962C8B-B14F-4D97-AF65-F5344CB8AC3E}">
        <p14:creationId xmlns:p14="http://schemas.microsoft.com/office/powerpoint/2010/main" val="1786026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105459" y="83722"/>
            <a:ext cx="6150197"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SDG1000X Plus  VS  SDG800</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177" t="19394" r="4713" b="13649"/>
          <a:stretch/>
        </p:blipFill>
        <p:spPr>
          <a:xfrm>
            <a:off x="1602241" y="701370"/>
            <a:ext cx="2317750" cy="1135804"/>
          </a:xfrm>
          <a:prstGeom prst="rect">
            <a:avLst/>
          </a:prstGeom>
        </p:spPr>
      </p:pic>
      <p:sp>
        <p:nvSpPr>
          <p:cNvPr id="15" name="文本框 14">
            <a:extLst>
              <a:ext uri="{FF2B5EF4-FFF2-40B4-BE49-F238E27FC236}">
                <a16:creationId xmlns:a16="http://schemas.microsoft.com/office/drawing/2014/main" id="{73A86805-86CF-89A3-71F0-7E81EA007935}"/>
              </a:ext>
            </a:extLst>
          </p:cNvPr>
          <p:cNvSpPr txBox="1"/>
          <p:nvPr/>
        </p:nvSpPr>
        <p:spPr>
          <a:xfrm>
            <a:off x="2510973" y="4946354"/>
            <a:ext cx="3550330" cy="923330"/>
          </a:xfrm>
          <a:prstGeom prst="rect">
            <a:avLst/>
          </a:prstGeom>
          <a:noFill/>
        </p:spPr>
        <p:txBody>
          <a:bodyPr wrap="square">
            <a:spAutoFit/>
          </a:bodyPr>
          <a:lstStyle/>
          <a:p>
            <a:r>
              <a:rPr lang="en-US" altLang="zh-CN" dirty="0"/>
              <a:t>SDG1022X Plus(25MHz 2CH):  $369</a:t>
            </a:r>
          </a:p>
          <a:p>
            <a:r>
              <a:rPr lang="en-US" altLang="zh-CN" dirty="0"/>
              <a:t>SDG1032X Plus(30MHz 2CH):  $429</a:t>
            </a:r>
          </a:p>
          <a:p>
            <a:r>
              <a:rPr lang="en-US" altLang="zh-CN" dirty="0"/>
              <a:t>SDG1062X Plus(60MHz 2CH):  $539</a:t>
            </a:r>
          </a:p>
        </p:txBody>
      </p:sp>
      <p:sp>
        <p:nvSpPr>
          <p:cNvPr id="19" name="文本框 18">
            <a:extLst>
              <a:ext uri="{FF2B5EF4-FFF2-40B4-BE49-F238E27FC236}">
                <a16:creationId xmlns:a16="http://schemas.microsoft.com/office/drawing/2014/main" id="{04280080-0FAB-F4AE-0679-D89FB2039416}"/>
              </a:ext>
            </a:extLst>
          </p:cNvPr>
          <p:cNvSpPr txBox="1"/>
          <p:nvPr/>
        </p:nvSpPr>
        <p:spPr>
          <a:xfrm>
            <a:off x="6314848" y="4946354"/>
            <a:ext cx="3470729" cy="646331"/>
          </a:xfrm>
          <a:prstGeom prst="rect">
            <a:avLst/>
          </a:prstGeom>
          <a:noFill/>
        </p:spPr>
        <p:txBody>
          <a:bodyPr wrap="square">
            <a:spAutoFit/>
          </a:bodyPr>
          <a:lstStyle/>
          <a:p>
            <a:r>
              <a:rPr lang="en-US" altLang="zh-CN" dirty="0"/>
              <a:t>SDG810(10MHz 1CH):  $239</a:t>
            </a:r>
          </a:p>
          <a:p>
            <a:r>
              <a:rPr lang="en-US" altLang="zh-CN" dirty="0"/>
              <a:t>SDG830(30MHz 1CH):  $269</a:t>
            </a:r>
          </a:p>
        </p:txBody>
      </p:sp>
      <p:graphicFrame>
        <p:nvGraphicFramePr>
          <p:cNvPr id="20" name="表格 19">
            <a:extLst>
              <a:ext uri="{FF2B5EF4-FFF2-40B4-BE49-F238E27FC236}">
                <a16:creationId xmlns:a16="http://schemas.microsoft.com/office/drawing/2014/main" id="{4B62003E-3FD0-45D9-F140-179313CFA500}"/>
              </a:ext>
            </a:extLst>
          </p:cNvPr>
          <p:cNvGraphicFramePr>
            <a:graphicFrameLocks noGrp="1"/>
          </p:cNvGraphicFramePr>
          <p:nvPr>
            <p:extLst>
              <p:ext uri="{D42A27DB-BD31-4B8C-83A1-F6EECF244321}">
                <p14:modId xmlns:p14="http://schemas.microsoft.com/office/powerpoint/2010/main" val="199402686"/>
              </p:ext>
            </p:extLst>
          </p:nvPr>
        </p:nvGraphicFramePr>
        <p:xfrm>
          <a:off x="354012"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25/30/60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 GSa/s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8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Sine, Pulse, Square, Ramp, Noise, DC, </a:t>
                      </a:r>
                      <a:r>
                        <a:rPr lang="en-US" altLang="zh-CN" dirty="0">
                          <a:solidFill>
                            <a:srgbClr val="FF0000"/>
                          </a:solidFill>
                        </a:rPr>
                        <a:t>Harmonic, Arb. </a:t>
                      </a:r>
                    </a:p>
                    <a:p>
                      <a:pPr algn="l"/>
                      <a:r>
                        <a:rPr lang="en-US" altLang="zh-CN" dirty="0"/>
                        <a:t>AM, DSB-AM, FM,PM,ASK,FSK, </a:t>
                      </a:r>
                      <a:r>
                        <a:rPr lang="en-US" altLang="zh-CN" dirty="0">
                          <a:solidFill>
                            <a:srgbClr val="FF0000"/>
                          </a:solidFill>
                        </a:rPr>
                        <a:t>PSK,</a:t>
                      </a:r>
                      <a:r>
                        <a:rPr lang="en-US" altLang="zh-CN" dirty="0"/>
                        <a:t> PWM, Sweep, Burst, </a:t>
                      </a:r>
                      <a:r>
                        <a:rPr lang="en-US" altLang="zh-CN" dirty="0">
                          <a:solidFill>
                            <a:srgbClr val="FF0000"/>
                          </a:solidFill>
                        </a:rPr>
                        <a:t>PRBS, Sequence, Multi-pulse</a:t>
                      </a:r>
                      <a:endParaRPr lang="zh-CN" altLang="en-US"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graphicFrame>
        <p:nvGraphicFramePr>
          <p:cNvPr id="21" name="表格 20">
            <a:extLst>
              <a:ext uri="{FF2B5EF4-FFF2-40B4-BE49-F238E27FC236}">
                <a16:creationId xmlns:a16="http://schemas.microsoft.com/office/drawing/2014/main" id="{953408FB-1CFB-C2C1-22C8-080FD111151E}"/>
              </a:ext>
            </a:extLst>
          </p:cNvPr>
          <p:cNvGraphicFramePr>
            <a:graphicFrameLocks noGrp="1"/>
          </p:cNvGraphicFramePr>
          <p:nvPr>
            <p:extLst>
              <p:ext uri="{D42A27DB-BD31-4B8C-83A1-F6EECF244321}">
                <p14:modId xmlns:p14="http://schemas.microsoft.com/office/powerpoint/2010/main" val="3788296919"/>
              </p:ext>
            </p:extLst>
          </p:nvPr>
        </p:nvGraphicFramePr>
        <p:xfrm>
          <a:off x="6413727" y="1946117"/>
          <a:ext cx="5495245" cy="237744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5/10/30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125 MSa/s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14-bit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16 </a:t>
                      </a:r>
                      <a:r>
                        <a:rPr lang="en-US" altLang="zh-CN" dirty="0" err="1"/>
                        <a:t>kpts</a:t>
                      </a:r>
                      <a:endParaRPr lang="en-US" altLang="zh-CN"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it-IT" altLang="zh-CN" dirty="0"/>
                        <a:t>Sine, Pulse,Square, </a:t>
                      </a:r>
                      <a:r>
                        <a:rPr lang="en-US" altLang="zh-CN" dirty="0"/>
                        <a:t>Ramp</a:t>
                      </a:r>
                      <a:r>
                        <a:rPr lang="it-IT" altLang="zh-CN" dirty="0"/>
                        <a:t>, Noise,DC. </a:t>
                      </a:r>
                    </a:p>
                    <a:p>
                      <a:pPr algn="l"/>
                      <a:r>
                        <a:rPr lang="en-US" altLang="zh-CN" dirty="0"/>
                        <a:t>AM, DSB-AM, FM, PM, ASK, FSK, PWM, Sweep, Burst.</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pic>
        <p:nvPicPr>
          <p:cNvPr id="4" name="图片 3">
            <a:extLst>
              <a:ext uri="{FF2B5EF4-FFF2-40B4-BE49-F238E27FC236}">
                <a16:creationId xmlns:a16="http://schemas.microsoft.com/office/drawing/2014/main" id="{4E282B39-3B01-6999-F686-E18A3A17A8FD}"/>
              </a:ext>
            </a:extLst>
          </p:cNvPr>
          <p:cNvPicPr>
            <a:picLocks noChangeAspect="1"/>
          </p:cNvPicPr>
          <p:nvPr/>
        </p:nvPicPr>
        <p:blipFill>
          <a:blip r:embed="rId3" cstate="print">
            <a:extLst>
              <a:ext uri="{28A0092B-C50C-407E-A947-70E740481C1C}">
                <a14:useLocalDpi xmlns:a14="http://schemas.microsoft.com/office/drawing/2010/main" val="0"/>
              </a:ext>
            </a:extLst>
          </a:blip>
          <a:srcRect l="4496" t="27875" r="5019" b="19537"/>
          <a:stretch/>
        </p:blipFill>
        <p:spPr>
          <a:xfrm>
            <a:off x="7670801" y="728084"/>
            <a:ext cx="2698749" cy="1109090"/>
          </a:xfrm>
          <a:prstGeom prst="rect">
            <a:avLst/>
          </a:prstGeom>
        </p:spPr>
      </p:pic>
    </p:spTree>
    <p:extLst>
      <p:ext uri="{BB962C8B-B14F-4D97-AF65-F5344CB8AC3E}">
        <p14:creationId xmlns:p14="http://schemas.microsoft.com/office/powerpoint/2010/main" val="400424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105459" y="83722"/>
            <a:ext cx="6150197"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SDG1000X Plus  VS  SDG1000X</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177" t="19394" r="4713" b="13649"/>
          <a:stretch/>
        </p:blipFill>
        <p:spPr>
          <a:xfrm>
            <a:off x="1602241" y="701370"/>
            <a:ext cx="2317750" cy="1135804"/>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6698" t="25753" r="15477" b="22163"/>
          <a:stretch/>
        </p:blipFill>
        <p:spPr>
          <a:xfrm>
            <a:off x="7981725" y="706308"/>
            <a:ext cx="2197100" cy="1125928"/>
          </a:xfrm>
          <a:prstGeom prst="rect">
            <a:avLst/>
          </a:prstGeom>
        </p:spPr>
      </p:pic>
      <p:sp>
        <p:nvSpPr>
          <p:cNvPr id="15" name="文本框 14">
            <a:extLst>
              <a:ext uri="{FF2B5EF4-FFF2-40B4-BE49-F238E27FC236}">
                <a16:creationId xmlns:a16="http://schemas.microsoft.com/office/drawing/2014/main" id="{73A86805-86CF-89A3-71F0-7E81EA007935}"/>
              </a:ext>
            </a:extLst>
          </p:cNvPr>
          <p:cNvSpPr txBox="1"/>
          <p:nvPr/>
        </p:nvSpPr>
        <p:spPr>
          <a:xfrm>
            <a:off x="2510973" y="4946354"/>
            <a:ext cx="3550330" cy="923330"/>
          </a:xfrm>
          <a:prstGeom prst="rect">
            <a:avLst/>
          </a:prstGeom>
          <a:noFill/>
        </p:spPr>
        <p:txBody>
          <a:bodyPr wrap="square">
            <a:spAutoFit/>
          </a:bodyPr>
          <a:lstStyle/>
          <a:p>
            <a:r>
              <a:rPr lang="en-US" altLang="zh-CN" dirty="0"/>
              <a:t>SDG1022X Plus(25MHz 2CH):  $369</a:t>
            </a:r>
          </a:p>
          <a:p>
            <a:r>
              <a:rPr lang="en-US" altLang="zh-CN" dirty="0"/>
              <a:t>SDG1032X Plus(30MHz 2CH):  $429</a:t>
            </a:r>
          </a:p>
          <a:p>
            <a:r>
              <a:rPr lang="en-US" altLang="zh-CN" dirty="0"/>
              <a:t>SDG1062X Plus(60MHz 2CH):  $539</a:t>
            </a:r>
          </a:p>
        </p:txBody>
      </p:sp>
      <p:sp>
        <p:nvSpPr>
          <p:cNvPr id="19" name="文本框 18">
            <a:extLst>
              <a:ext uri="{FF2B5EF4-FFF2-40B4-BE49-F238E27FC236}">
                <a16:creationId xmlns:a16="http://schemas.microsoft.com/office/drawing/2014/main" id="{04280080-0FAB-F4AE-0679-D89FB2039416}"/>
              </a:ext>
            </a:extLst>
          </p:cNvPr>
          <p:cNvSpPr txBox="1"/>
          <p:nvPr/>
        </p:nvSpPr>
        <p:spPr>
          <a:xfrm>
            <a:off x="6333898" y="5223353"/>
            <a:ext cx="3470729" cy="646331"/>
          </a:xfrm>
          <a:prstGeom prst="rect">
            <a:avLst/>
          </a:prstGeom>
          <a:noFill/>
        </p:spPr>
        <p:txBody>
          <a:bodyPr wrap="square">
            <a:spAutoFit/>
          </a:bodyPr>
          <a:lstStyle/>
          <a:p>
            <a:r>
              <a:rPr lang="en-US" altLang="zh-CN" dirty="0"/>
              <a:t>SDG1032X(30MHz 2CH):  </a:t>
            </a:r>
            <a:r>
              <a:rPr lang="en-US" altLang="zh-CN" dirty="0">
                <a:solidFill>
                  <a:srgbClr val="FF0000"/>
                </a:solidFill>
              </a:rPr>
              <a:t>$359</a:t>
            </a:r>
          </a:p>
          <a:p>
            <a:r>
              <a:rPr lang="en-US" altLang="zh-CN" dirty="0"/>
              <a:t>SDG1062X(60MHz 2CH):  </a:t>
            </a:r>
            <a:r>
              <a:rPr lang="en-US" altLang="zh-CN" dirty="0">
                <a:solidFill>
                  <a:srgbClr val="FF0000"/>
                </a:solidFill>
              </a:rPr>
              <a:t>$459</a:t>
            </a:r>
          </a:p>
        </p:txBody>
      </p:sp>
      <p:graphicFrame>
        <p:nvGraphicFramePr>
          <p:cNvPr id="20" name="表格 19">
            <a:extLst>
              <a:ext uri="{FF2B5EF4-FFF2-40B4-BE49-F238E27FC236}">
                <a16:creationId xmlns:a16="http://schemas.microsoft.com/office/drawing/2014/main" id="{4B62003E-3FD0-45D9-F140-179313CFA500}"/>
              </a:ext>
            </a:extLst>
          </p:cNvPr>
          <p:cNvGraphicFramePr>
            <a:graphicFrameLocks noGrp="1"/>
          </p:cNvGraphicFramePr>
          <p:nvPr>
            <p:extLst>
              <p:ext uri="{D42A27DB-BD31-4B8C-83A1-F6EECF244321}">
                <p14:modId xmlns:p14="http://schemas.microsoft.com/office/powerpoint/2010/main" val="2217461861"/>
              </p:ext>
            </p:extLst>
          </p:nvPr>
        </p:nvGraphicFramePr>
        <p:xfrm>
          <a:off x="354012"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25/30/60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 GSa/s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8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Sine, Pulse, Square, Ramp, Noise, DC, </a:t>
                      </a:r>
                      <a:r>
                        <a:rPr lang="en-US" altLang="zh-CN" dirty="0">
                          <a:solidFill>
                            <a:srgbClr val="FF0000"/>
                          </a:solidFill>
                        </a:rPr>
                        <a:t>Harmonic, Arb. </a:t>
                      </a:r>
                    </a:p>
                    <a:p>
                      <a:pPr algn="l"/>
                      <a:r>
                        <a:rPr lang="en-US" altLang="zh-CN" dirty="0"/>
                        <a:t>AM, DSB-AM, FM,PM,ASK,FSK, PSK, PWM, Sweep, Burst, </a:t>
                      </a:r>
                      <a:r>
                        <a:rPr lang="en-US" altLang="zh-CN" dirty="0">
                          <a:solidFill>
                            <a:srgbClr val="FF0000"/>
                          </a:solidFill>
                        </a:rPr>
                        <a:t>PRBS, Sequence, Multi-pulse</a:t>
                      </a:r>
                      <a:endParaRPr lang="zh-CN" altLang="en-US"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graphicFrame>
        <p:nvGraphicFramePr>
          <p:cNvPr id="21" name="表格 20">
            <a:extLst>
              <a:ext uri="{FF2B5EF4-FFF2-40B4-BE49-F238E27FC236}">
                <a16:creationId xmlns:a16="http://schemas.microsoft.com/office/drawing/2014/main" id="{953408FB-1CFB-C2C1-22C8-080FD111151E}"/>
              </a:ext>
            </a:extLst>
          </p:cNvPr>
          <p:cNvGraphicFramePr>
            <a:graphicFrameLocks noGrp="1"/>
          </p:cNvGraphicFramePr>
          <p:nvPr>
            <p:extLst>
              <p:ext uri="{D42A27DB-BD31-4B8C-83A1-F6EECF244321}">
                <p14:modId xmlns:p14="http://schemas.microsoft.com/office/powerpoint/2010/main" val="537258450"/>
              </p:ext>
            </p:extLst>
          </p:nvPr>
        </p:nvGraphicFramePr>
        <p:xfrm>
          <a:off x="6413727" y="1946117"/>
          <a:ext cx="5495245" cy="237744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30/60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150 MSa/s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14-bit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8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it-IT" altLang="zh-CN" dirty="0"/>
                        <a:t>Sine, Pulse,Square, </a:t>
                      </a:r>
                      <a:r>
                        <a:rPr lang="en-US" altLang="zh-CN" dirty="0"/>
                        <a:t>Ramp</a:t>
                      </a:r>
                      <a:r>
                        <a:rPr lang="it-IT" altLang="zh-CN" dirty="0"/>
                        <a:t>, Noise,DC. </a:t>
                      </a:r>
                    </a:p>
                    <a:p>
                      <a:pPr algn="l"/>
                      <a:r>
                        <a:rPr lang="en-US" altLang="zh-CN" dirty="0"/>
                        <a:t>AM, DSB-AM, FM, PM, ASK, FSK, PSK, PWM, Sweep, Burst.</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spTree>
    <p:extLst>
      <p:ext uri="{BB962C8B-B14F-4D97-AF65-F5344CB8AC3E}">
        <p14:creationId xmlns:p14="http://schemas.microsoft.com/office/powerpoint/2010/main" val="1155116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105459" y="83722"/>
            <a:ext cx="6825112"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SDG1000X Plus  VS  RIGOL DG800</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177" t="19394" r="4713" b="13649"/>
          <a:stretch/>
        </p:blipFill>
        <p:spPr>
          <a:xfrm>
            <a:off x="1602241" y="701370"/>
            <a:ext cx="2317750" cy="1135804"/>
          </a:xfrm>
          <a:prstGeom prst="rect">
            <a:avLst/>
          </a:prstGeom>
        </p:spPr>
      </p:pic>
      <p:sp>
        <p:nvSpPr>
          <p:cNvPr id="15" name="文本框 14">
            <a:extLst>
              <a:ext uri="{FF2B5EF4-FFF2-40B4-BE49-F238E27FC236}">
                <a16:creationId xmlns:a16="http://schemas.microsoft.com/office/drawing/2014/main" id="{73A86805-86CF-89A3-71F0-7E81EA007935}"/>
              </a:ext>
            </a:extLst>
          </p:cNvPr>
          <p:cNvSpPr txBox="1"/>
          <p:nvPr/>
        </p:nvSpPr>
        <p:spPr>
          <a:xfrm>
            <a:off x="2516640" y="4806861"/>
            <a:ext cx="3477759" cy="923330"/>
          </a:xfrm>
          <a:prstGeom prst="rect">
            <a:avLst/>
          </a:prstGeom>
          <a:noFill/>
        </p:spPr>
        <p:txBody>
          <a:bodyPr wrap="square">
            <a:spAutoFit/>
          </a:bodyPr>
          <a:lstStyle/>
          <a:p>
            <a:r>
              <a:rPr lang="en-US" altLang="zh-CN" dirty="0"/>
              <a:t>SDG1022X Plus(25MHz 2CH):  $369</a:t>
            </a:r>
          </a:p>
          <a:p>
            <a:r>
              <a:rPr lang="en-US" altLang="zh-CN" dirty="0"/>
              <a:t>SDG1032X Plus(30MHz 2CH):  $429</a:t>
            </a:r>
          </a:p>
          <a:p>
            <a:r>
              <a:rPr lang="en-US" altLang="zh-CN" dirty="0"/>
              <a:t>SDG1062X Plus(60MHz 2CH):  $539</a:t>
            </a:r>
          </a:p>
        </p:txBody>
      </p:sp>
      <p:graphicFrame>
        <p:nvGraphicFramePr>
          <p:cNvPr id="20" name="表格 19">
            <a:extLst>
              <a:ext uri="{FF2B5EF4-FFF2-40B4-BE49-F238E27FC236}">
                <a16:creationId xmlns:a16="http://schemas.microsoft.com/office/drawing/2014/main" id="{4B62003E-3FD0-45D9-F140-179313CFA500}"/>
              </a:ext>
            </a:extLst>
          </p:cNvPr>
          <p:cNvGraphicFramePr>
            <a:graphicFrameLocks noGrp="1"/>
          </p:cNvGraphicFramePr>
          <p:nvPr>
            <p:extLst>
              <p:ext uri="{D42A27DB-BD31-4B8C-83A1-F6EECF244321}">
                <p14:modId xmlns:p14="http://schemas.microsoft.com/office/powerpoint/2010/main" val="1371543509"/>
              </p:ext>
            </p:extLst>
          </p:nvPr>
        </p:nvGraphicFramePr>
        <p:xfrm>
          <a:off x="354012"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25/30/60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 GSa/s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8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Sine, Pulse, Square, Ramp, Noise, DC, </a:t>
                      </a:r>
                      <a:r>
                        <a:rPr lang="en-US" altLang="zh-CN" dirty="0">
                          <a:solidFill>
                            <a:schemeClr val="tx1"/>
                          </a:solidFill>
                        </a:rPr>
                        <a:t>Harmonic, Arb. </a:t>
                      </a:r>
                    </a:p>
                    <a:p>
                      <a:pPr algn="l"/>
                      <a:r>
                        <a:rPr lang="en-US" altLang="zh-CN" dirty="0"/>
                        <a:t>AM, </a:t>
                      </a:r>
                      <a:r>
                        <a:rPr lang="en-US" altLang="zh-CN" dirty="0">
                          <a:solidFill>
                            <a:srgbClr val="FF0000"/>
                          </a:solidFill>
                        </a:rPr>
                        <a:t>DSB-AM, </a:t>
                      </a:r>
                      <a:r>
                        <a:rPr lang="en-US" altLang="zh-CN" dirty="0"/>
                        <a:t>FM,PM,ASK,FSK, PSK, PWM, Sweep, Burst, </a:t>
                      </a:r>
                      <a:r>
                        <a:rPr lang="en-US" altLang="zh-CN" dirty="0">
                          <a:solidFill>
                            <a:schemeClr val="tx1"/>
                          </a:solidFill>
                        </a:rPr>
                        <a:t>PRBS, Sequence, </a:t>
                      </a:r>
                      <a:r>
                        <a:rPr lang="en-US" altLang="zh-CN" dirty="0">
                          <a:solidFill>
                            <a:srgbClr val="FF0000"/>
                          </a:solidFill>
                        </a:rPr>
                        <a:t>Multi-pulse</a:t>
                      </a:r>
                      <a:endParaRPr lang="zh-CN" altLang="en-US"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graphicFrame>
        <p:nvGraphicFramePr>
          <p:cNvPr id="21" name="表格 20">
            <a:extLst>
              <a:ext uri="{FF2B5EF4-FFF2-40B4-BE49-F238E27FC236}">
                <a16:creationId xmlns:a16="http://schemas.microsoft.com/office/drawing/2014/main" id="{953408FB-1CFB-C2C1-22C8-080FD111151E}"/>
              </a:ext>
            </a:extLst>
          </p:cNvPr>
          <p:cNvGraphicFramePr>
            <a:graphicFrameLocks noGrp="1"/>
          </p:cNvGraphicFramePr>
          <p:nvPr>
            <p:extLst>
              <p:ext uri="{D42A27DB-BD31-4B8C-83A1-F6EECF244321}">
                <p14:modId xmlns:p14="http://schemas.microsoft.com/office/powerpoint/2010/main" val="3554012505"/>
              </p:ext>
            </p:extLst>
          </p:nvPr>
        </p:nvGraphicFramePr>
        <p:xfrm>
          <a:off x="6413727"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10/25/35MHz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125 MSa/s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 </a:t>
                      </a:r>
                      <a:r>
                        <a:rPr lang="en-US" altLang="zh-CN" dirty="0">
                          <a:solidFill>
                            <a:schemeClr val="tx1"/>
                          </a:solidFill>
                        </a:rPr>
                        <a:t>Mpts (opt. 8Mpts)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Sine, Pulse,Square, </a:t>
                      </a:r>
                      <a:r>
                        <a:rPr lang="en-US" altLang="zh-CN" dirty="0"/>
                        <a:t>Ramp</a:t>
                      </a:r>
                      <a:r>
                        <a:rPr lang="it-IT" altLang="zh-CN" dirty="0"/>
                        <a:t>, Noise,DC</a:t>
                      </a:r>
                      <a:r>
                        <a:rPr lang="en-US" altLang="zh-CN" dirty="0"/>
                        <a:t>, Harmonic, Arb, </a:t>
                      </a:r>
                      <a:r>
                        <a:rPr lang="en-US" altLang="zh-CN" dirty="0">
                          <a:solidFill>
                            <a:srgbClr val="FF0000"/>
                          </a:solidFill>
                        </a:rPr>
                        <a:t>Dual-tone.</a:t>
                      </a:r>
                      <a:endParaRPr lang="it-IT" altLang="zh-CN" dirty="0">
                        <a:solidFill>
                          <a:srgbClr val="FF0000"/>
                        </a:solidFill>
                      </a:endParaRPr>
                    </a:p>
                    <a:p>
                      <a:pPr algn="l"/>
                      <a:r>
                        <a:rPr lang="en-US" altLang="zh-CN" dirty="0"/>
                        <a:t>AM, FM, PM, ASK, FSK, PSK, PWM, Sweep, Burst, PRBS,Sequence,</a:t>
                      </a:r>
                      <a:r>
                        <a:rPr lang="en-US" altLang="zh-CN" dirty="0">
                          <a:solidFill>
                            <a:srgbClr val="FF0000"/>
                          </a:solidFill>
                        </a:rPr>
                        <a:t>RS232</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pic>
        <p:nvPicPr>
          <p:cNvPr id="4" name="图片 3">
            <a:extLst>
              <a:ext uri="{FF2B5EF4-FFF2-40B4-BE49-F238E27FC236}">
                <a16:creationId xmlns:a16="http://schemas.microsoft.com/office/drawing/2014/main" id="{00000000-0008-0000-0000-000002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672" y="815926"/>
            <a:ext cx="2240883" cy="921207"/>
          </a:xfrm>
          <a:prstGeom prst="rect">
            <a:avLst/>
          </a:prstGeom>
        </p:spPr>
      </p:pic>
      <p:sp>
        <p:nvSpPr>
          <p:cNvPr id="10" name="文本框 9">
            <a:extLst>
              <a:ext uri="{FF2B5EF4-FFF2-40B4-BE49-F238E27FC236}">
                <a16:creationId xmlns:a16="http://schemas.microsoft.com/office/drawing/2014/main" id="{2C721B3C-667A-B174-25A9-948A69E00B5E}"/>
              </a:ext>
            </a:extLst>
          </p:cNvPr>
          <p:cNvSpPr txBox="1"/>
          <p:nvPr/>
        </p:nvSpPr>
        <p:spPr>
          <a:xfrm>
            <a:off x="6297379" y="4806861"/>
            <a:ext cx="2817585" cy="2031325"/>
          </a:xfrm>
          <a:prstGeom prst="rect">
            <a:avLst/>
          </a:prstGeom>
          <a:noFill/>
        </p:spPr>
        <p:txBody>
          <a:bodyPr wrap="square">
            <a:spAutoFit/>
          </a:bodyPr>
          <a:lstStyle/>
          <a:p>
            <a:r>
              <a:rPr lang="en-US" altLang="zh-CN" dirty="0"/>
              <a:t>DG812(10MHz 2CH):  $359</a:t>
            </a:r>
          </a:p>
          <a:p>
            <a:r>
              <a:rPr lang="en-US" altLang="zh-CN" dirty="0"/>
              <a:t>DG822(25MHz 2CH):  $389</a:t>
            </a:r>
          </a:p>
          <a:p>
            <a:r>
              <a:rPr lang="en-US" altLang="zh-CN" dirty="0"/>
              <a:t>DG832(35MHz 2CH):  $479</a:t>
            </a:r>
          </a:p>
          <a:p>
            <a:endParaRPr lang="en-US" altLang="zh-CN" dirty="0"/>
          </a:p>
          <a:p>
            <a:r>
              <a:rPr lang="en-US" altLang="zh-CN" dirty="0"/>
              <a:t>DG811(10MHz 1CH):  $329</a:t>
            </a:r>
          </a:p>
          <a:p>
            <a:r>
              <a:rPr lang="en-US" altLang="zh-CN" dirty="0"/>
              <a:t>DG821(25MHz 1CH):  $369</a:t>
            </a:r>
          </a:p>
          <a:p>
            <a:r>
              <a:rPr lang="en-US" altLang="zh-CN" dirty="0"/>
              <a:t>DG831(35MHz 1CH):  $449</a:t>
            </a:r>
          </a:p>
        </p:txBody>
      </p:sp>
      <p:sp>
        <p:nvSpPr>
          <p:cNvPr id="14" name="文本框 13">
            <a:extLst>
              <a:ext uri="{FF2B5EF4-FFF2-40B4-BE49-F238E27FC236}">
                <a16:creationId xmlns:a16="http://schemas.microsoft.com/office/drawing/2014/main" id="{7265B555-FBB4-C2A0-63DE-C017010A3BCB}"/>
              </a:ext>
            </a:extLst>
          </p:cNvPr>
          <p:cNvSpPr txBox="1"/>
          <p:nvPr/>
        </p:nvSpPr>
        <p:spPr>
          <a:xfrm>
            <a:off x="9281887" y="4806861"/>
            <a:ext cx="2700564" cy="646331"/>
          </a:xfrm>
          <a:prstGeom prst="rect">
            <a:avLst/>
          </a:prstGeom>
          <a:noFill/>
        </p:spPr>
        <p:txBody>
          <a:bodyPr wrap="square">
            <a:spAutoFit/>
          </a:bodyPr>
          <a:lstStyle/>
          <a:p>
            <a:r>
              <a:rPr lang="en-US" altLang="zh-CN" dirty="0"/>
              <a:t>8M Arb length: $69  </a:t>
            </a:r>
          </a:p>
          <a:p>
            <a:r>
              <a:rPr lang="en-US" altLang="zh-CN" dirty="0"/>
              <a:t>2CH upgrade:  $99</a:t>
            </a:r>
          </a:p>
        </p:txBody>
      </p:sp>
    </p:spTree>
    <p:extLst>
      <p:ext uri="{BB962C8B-B14F-4D97-AF65-F5344CB8AC3E}">
        <p14:creationId xmlns:p14="http://schemas.microsoft.com/office/powerpoint/2010/main" val="3539330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105459" y="83722"/>
            <a:ext cx="6825112"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SDG1000X Plus  VS  RIGOL DG800 Pro</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177" t="19394" r="4713" b="13649"/>
          <a:stretch/>
        </p:blipFill>
        <p:spPr>
          <a:xfrm>
            <a:off x="1602241" y="701370"/>
            <a:ext cx="2317750" cy="1135804"/>
          </a:xfrm>
          <a:prstGeom prst="rect">
            <a:avLst/>
          </a:prstGeom>
        </p:spPr>
      </p:pic>
      <p:sp>
        <p:nvSpPr>
          <p:cNvPr id="15" name="文本框 14">
            <a:extLst>
              <a:ext uri="{FF2B5EF4-FFF2-40B4-BE49-F238E27FC236}">
                <a16:creationId xmlns:a16="http://schemas.microsoft.com/office/drawing/2014/main" id="{73A86805-86CF-89A3-71F0-7E81EA007935}"/>
              </a:ext>
            </a:extLst>
          </p:cNvPr>
          <p:cNvSpPr txBox="1"/>
          <p:nvPr/>
        </p:nvSpPr>
        <p:spPr>
          <a:xfrm>
            <a:off x="2516640" y="4806861"/>
            <a:ext cx="3477759" cy="923330"/>
          </a:xfrm>
          <a:prstGeom prst="rect">
            <a:avLst/>
          </a:prstGeom>
          <a:noFill/>
        </p:spPr>
        <p:txBody>
          <a:bodyPr wrap="square">
            <a:spAutoFit/>
          </a:bodyPr>
          <a:lstStyle/>
          <a:p>
            <a:r>
              <a:rPr lang="en-US" altLang="zh-CN" dirty="0"/>
              <a:t>SDG1022X Plus(25MHz 2CH):  </a:t>
            </a:r>
            <a:r>
              <a:rPr lang="en-US" altLang="zh-CN" dirty="0">
                <a:solidFill>
                  <a:srgbClr val="FF0000"/>
                </a:solidFill>
              </a:rPr>
              <a:t>$369</a:t>
            </a:r>
          </a:p>
          <a:p>
            <a:r>
              <a:rPr lang="en-US" altLang="zh-CN" dirty="0"/>
              <a:t>SDG1032X Plus(30MHz 2CH):  </a:t>
            </a:r>
            <a:r>
              <a:rPr lang="en-US" altLang="zh-CN" dirty="0">
                <a:solidFill>
                  <a:srgbClr val="FF0000"/>
                </a:solidFill>
              </a:rPr>
              <a:t>$429</a:t>
            </a:r>
          </a:p>
          <a:p>
            <a:r>
              <a:rPr lang="en-US" altLang="zh-CN" dirty="0"/>
              <a:t>SDG1062X Plus(60MHz 2CH):  $539</a:t>
            </a:r>
          </a:p>
        </p:txBody>
      </p:sp>
      <p:graphicFrame>
        <p:nvGraphicFramePr>
          <p:cNvPr id="20" name="表格 19">
            <a:extLst>
              <a:ext uri="{FF2B5EF4-FFF2-40B4-BE49-F238E27FC236}">
                <a16:creationId xmlns:a16="http://schemas.microsoft.com/office/drawing/2014/main" id="{4B62003E-3FD0-45D9-F140-179313CFA500}"/>
              </a:ext>
            </a:extLst>
          </p:cNvPr>
          <p:cNvGraphicFramePr>
            <a:graphicFrameLocks noGrp="1"/>
          </p:cNvGraphicFramePr>
          <p:nvPr>
            <p:extLst>
              <p:ext uri="{D42A27DB-BD31-4B8C-83A1-F6EECF244321}">
                <p14:modId xmlns:p14="http://schemas.microsoft.com/office/powerpoint/2010/main" val="3455336555"/>
              </p:ext>
            </p:extLst>
          </p:nvPr>
        </p:nvGraphicFramePr>
        <p:xfrm>
          <a:off x="354012"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25/30/</a:t>
                      </a:r>
                      <a:r>
                        <a:rPr lang="en-US" altLang="zh-CN" dirty="0">
                          <a:solidFill>
                            <a:srgbClr val="FF0000"/>
                          </a:solidFill>
                        </a:rPr>
                        <a:t>60</a:t>
                      </a:r>
                      <a:r>
                        <a:rPr lang="en-US" altLang="zh-CN" dirty="0"/>
                        <a:t>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 GSa/s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8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Sine, Pulse, Square, Ramp, Noise, DC, </a:t>
                      </a:r>
                      <a:r>
                        <a:rPr lang="en-US" altLang="zh-CN" dirty="0">
                          <a:solidFill>
                            <a:schemeClr val="tx1"/>
                          </a:solidFill>
                        </a:rPr>
                        <a:t>Harmonic, Arb. </a:t>
                      </a:r>
                    </a:p>
                    <a:p>
                      <a:pPr algn="l"/>
                      <a:r>
                        <a:rPr lang="en-US" altLang="zh-CN" dirty="0"/>
                        <a:t>AM, </a:t>
                      </a:r>
                      <a:r>
                        <a:rPr lang="en-US" altLang="zh-CN" dirty="0">
                          <a:solidFill>
                            <a:srgbClr val="FF0000"/>
                          </a:solidFill>
                        </a:rPr>
                        <a:t>DSB-AM, </a:t>
                      </a:r>
                      <a:r>
                        <a:rPr lang="en-US" altLang="zh-CN" dirty="0"/>
                        <a:t>FM,PM,ASK,FSK, PSK, PWM, Sweep, Burst, </a:t>
                      </a:r>
                      <a:r>
                        <a:rPr lang="en-US" altLang="zh-CN" dirty="0">
                          <a:solidFill>
                            <a:schemeClr val="tx1"/>
                          </a:solidFill>
                        </a:rPr>
                        <a:t>PRBS, Sequence, </a:t>
                      </a:r>
                      <a:r>
                        <a:rPr lang="en-US" altLang="zh-CN" dirty="0">
                          <a:solidFill>
                            <a:srgbClr val="FF0000"/>
                          </a:solidFill>
                        </a:rPr>
                        <a:t>Multi-pulse</a:t>
                      </a:r>
                      <a:endParaRPr lang="zh-CN" altLang="en-US"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graphicFrame>
        <p:nvGraphicFramePr>
          <p:cNvPr id="21" name="表格 20">
            <a:extLst>
              <a:ext uri="{FF2B5EF4-FFF2-40B4-BE49-F238E27FC236}">
                <a16:creationId xmlns:a16="http://schemas.microsoft.com/office/drawing/2014/main" id="{953408FB-1CFB-C2C1-22C8-080FD111151E}"/>
              </a:ext>
            </a:extLst>
          </p:cNvPr>
          <p:cNvGraphicFramePr>
            <a:graphicFrameLocks noGrp="1"/>
          </p:cNvGraphicFramePr>
          <p:nvPr>
            <p:extLst>
              <p:ext uri="{D42A27DB-BD31-4B8C-83A1-F6EECF244321}">
                <p14:modId xmlns:p14="http://schemas.microsoft.com/office/powerpoint/2010/main" val="750115281"/>
              </p:ext>
            </p:extLst>
          </p:nvPr>
        </p:nvGraphicFramePr>
        <p:xfrm>
          <a:off x="6413727"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25/50MHz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125 MSa/s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 </a:t>
                      </a:r>
                      <a:r>
                        <a:rPr lang="en-US" altLang="zh-CN" dirty="0">
                          <a:solidFill>
                            <a:schemeClr val="tx1"/>
                          </a:solidFill>
                        </a:rPr>
                        <a:t>Mpts (opt. 8Mpts)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Sine, Pulse,Square, </a:t>
                      </a:r>
                      <a:r>
                        <a:rPr lang="en-US" altLang="zh-CN" dirty="0"/>
                        <a:t>Ramp</a:t>
                      </a:r>
                      <a:r>
                        <a:rPr lang="it-IT" altLang="zh-CN" dirty="0"/>
                        <a:t>, Noise,DC</a:t>
                      </a:r>
                      <a:r>
                        <a:rPr lang="en-US" altLang="zh-CN" dirty="0"/>
                        <a:t>, Harmonic, Arb, </a:t>
                      </a:r>
                      <a:r>
                        <a:rPr lang="en-US" altLang="zh-CN" dirty="0">
                          <a:solidFill>
                            <a:srgbClr val="FF0000"/>
                          </a:solidFill>
                        </a:rPr>
                        <a:t>Dual-tone.</a:t>
                      </a:r>
                      <a:endParaRPr lang="it-IT" altLang="zh-CN" dirty="0">
                        <a:solidFill>
                          <a:srgbClr val="FF0000"/>
                        </a:solidFill>
                      </a:endParaRPr>
                    </a:p>
                    <a:p>
                      <a:pPr algn="l"/>
                      <a:r>
                        <a:rPr lang="en-US" altLang="zh-CN" dirty="0"/>
                        <a:t>AM, FM, PM, ASK, FSK, PSK, PWM, Sweep, Burst, PRBS,Sequence,</a:t>
                      </a:r>
                      <a:r>
                        <a:rPr lang="en-US" altLang="zh-CN" dirty="0">
                          <a:solidFill>
                            <a:srgbClr val="FF0000"/>
                          </a:solidFill>
                        </a:rPr>
                        <a:t>RS232</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pic>
        <p:nvPicPr>
          <p:cNvPr id="3" name="图片 2">
            <a:extLst>
              <a:ext uri="{FF2B5EF4-FFF2-40B4-BE49-F238E27FC236}">
                <a16:creationId xmlns:a16="http://schemas.microsoft.com/office/drawing/2014/main" id="{29892EBC-382C-EE12-4379-C2817FAA12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35" b="7397"/>
          <a:stretch/>
        </p:blipFill>
        <p:spPr>
          <a:xfrm>
            <a:off x="7737921" y="701370"/>
            <a:ext cx="1924298" cy="1107291"/>
          </a:xfrm>
          <a:prstGeom prst="rect">
            <a:avLst/>
          </a:prstGeom>
        </p:spPr>
      </p:pic>
      <p:sp>
        <p:nvSpPr>
          <p:cNvPr id="9" name="文本框 8">
            <a:extLst>
              <a:ext uri="{FF2B5EF4-FFF2-40B4-BE49-F238E27FC236}">
                <a16:creationId xmlns:a16="http://schemas.microsoft.com/office/drawing/2014/main" id="{E444466B-AB1C-E7F5-9C06-C9E107C05730}"/>
              </a:ext>
            </a:extLst>
          </p:cNvPr>
          <p:cNvSpPr txBox="1"/>
          <p:nvPr/>
        </p:nvSpPr>
        <p:spPr>
          <a:xfrm>
            <a:off x="6332537" y="4806861"/>
            <a:ext cx="3329681" cy="1754326"/>
          </a:xfrm>
          <a:prstGeom prst="rect">
            <a:avLst/>
          </a:prstGeom>
          <a:noFill/>
        </p:spPr>
        <p:txBody>
          <a:bodyPr wrap="square">
            <a:spAutoFit/>
          </a:bodyPr>
          <a:lstStyle/>
          <a:p>
            <a:r>
              <a:rPr lang="de-DE" altLang="zh-CN" dirty="0"/>
              <a:t>DG822 Pro(25MHz 2</a:t>
            </a:r>
            <a:r>
              <a:rPr lang="en-US" altLang="zh-CN" dirty="0"/>
              <a:t>CH</a:t>
            </a:r>
            <a:r>
              <a:rPr lang="de-DE" altLang="zh-CN" dirty="0"/>
              <a:t>):  $439</a:t>
            </a:r>
          </a:p>
          <a:p>
            <a:r>
              <a:rPr lang="de-DE" altLang="zh-CN" dirty="0"/>
              <a:t>DG852 Pro(50MHz 2</a:t>
            </a:r>
            <a:r>
              <a:rPr lang="en-US" altLang="zh-CN" dirty="0"/>
              <a:t>CH</a:t>
            </a:r>
            <a:r>
              <a:rPr lang="de-DE" altLang="zh-CN" dirty="0"/>
              <a:t>):  $499</a:t>
            </a:r>
          </a:p>
          <a:p>
            <a:endParaRPr lang="de-DE" altLang="zh-CN" dirty="0"/>
          </a:p>
          <a:p>
            <a:r>
              <a:rPr lang="de-DE" altLang="zh-CN" dirty="0"/>
              <a:t>DG821 Pro(25MHz 1</a:t>
            </a:r>
            <a:r>
              <a:rPr lang="en-US" altLang="zh-CN" dirty="0"/>
              <a:t>CH</a:t>
            </a:r>
            <a:r>
              <a:rPr lang="de-DE" altLang="zh-CN" dirty="0"/>
              <a:t>):  $399</a:t>
            </a:r>
          </a:p>
          <a:p>
            <a:r>
              <a:rPr lang="en-US" altLang="zh-CN" dirty="0"/>
              <a:t>8M Arb length: $69  </a:t>
            </a:r>
          </a:p>
          <a:p>
            <a:r>
              <a:rPr lang="en-US" altLang="zh-CN" dirty="0"/>
              <a:t>2CH upgrade:  $99</a:t>
            </a:r>
          </a:p>
        </p:txBody>
      </p:sp>
    </p:spTree>
    <p:extLst>
      <p:ext uri="{BB962C8B-B14F-4D97-AF65-F5344CB8AC3E}">
        <p14:creationId xmlns:p14="http://schemas.microsoft.com/office/powerpoint/2010/main" val="4106601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105459" y="83722"/>
            <a:ext cx="6825112"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SDG1000X Plus  VS  RIGOL DG900</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177" t="19394" r="4713" b="13649"/>
          <a:stretch/>
        </p:blipFill>
        <p:spPr>
          <a:xfrm>
            <a:off x="1602241" y="701370"/>
            <a:ext cx="2317750" cy="1135804"/>
          </a:xfrm>
          <a:prstGeom prst="rect">
            <a:avLst/>
          </a:prstGeom>
        </p:spPr>
      </p:pic>
      <p:sp>
        <p:nvSpPr>
          <p:cNvPr id="15" name="文本框 14">
            <a:extLst>
              <a:ext uri="{FF2B5EF4-FFF2-40B4-BE49-F238E27FC236}">
                <a16:creationId xmlns:a16="http://schemas.microsoft.com/office/drawing/2014/main" id="{73A86805-86CF-89A3-71F0-7E81EA007935}"/>
              </a:ext>
            </a:extLst>
          </p:cNvPr>
          <p:cNvSpPr txBox="1"/>
          <p:nvPr/>
        </p:nvSpPr>
        <p:spPr>
          <a:xfrm>
            <a:off x="2516640" y="4806861"/>
            <a:ext cx="3477759" cy="923330"/>
          </a:xfrm>
          <a:prstGeom prst="rect">
            <a:avLst/>
          </a:prstGeom>
          <a:noFill/>
        </p:spPr>
        <p:txBody>
          <a:bodyPr wrap="square">
            <a:spAutoFit/>
          </a:bodyPr>
          <a:lstStyle/>
          <a:p>
            <a:r>
              <a:rPr lang="en-US" altLang="zh-CN" dirty="0"/>
              <a:t>SDG1022X Plus(25MHz 2CH):  $369</a:t>
            </a:r>
          </a:p>
          <a:p>
            <a:r>
              <a:rPr lang="en-US" altLang="zh-CN" dirty="0"/>
              <a:t>SDG1032X Plus(30MHz 2CH):  $429</a:t>
            </a:r>
          </a:p>
          <a:p>
            <a:r>
              <a:rPr lang="en-US" altLang="zh-CN" dirty="0"/>
              <a:t>SDG1062X Plus(60MHz 2CH):  $539</a:t>
            </a:r>
          </a:p>
        </p:txBody>
      </p:sp>
      <p:graphicFrame>
        <p:nvGraphicFramePr>
          <p:cNvPr id="20" name="表格 19">
            <a:extLst>
              <a:ext uri="{FF2B5EF4-FFF2-40B4-BE49-F238E27FC236}">
                <a16:creationId xmlns:a16="http://schemas.microsoft.com/office/drawing/2014/main" id="{4B62003E-3FD0-45D9-F140-179313CFA500}"/>
              </a:ext>
            </a:extLst>
          </p:cNvPr>
          <p:cNvGraphicFramePr>
            <a:graphicFrameLocks noGrp="1"/>
          </p:cNvGraphicFramePr>
          <p:nvPr>
            <p:extLst>
              <p:ext uri="{D42A27DB-BD31-4B8C-83A1-F6EECF244321}">
                <p14:modId xmlns:p14="http://schemas.microsoft.com/office/powerpoint/2010/main" val="3142917931"/>
              </p:ext>
            </p:extLst>
          </p:nvPr>
        </p:nvGraphicFramePr>
        <p:xfrm>
          <a:off x="354012"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25/30</a:t>
                      </a:r>
                      <a:r>
                        <a:rPr lang="en-US" altLang="zh-CN" dirty="0">
                          <a:solidFill>
                            <a:schemeClr val="tx1"/>
                          </a:solidFill>
                        </a:rPr>
                        <a:t>/60</a:t>
                      </a:r>
                      <a:r>
                        <a:rPr lang="en-US" altLang="zh-CN" dirty="0"/>
                        <a:t>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 GSa/s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8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Sine, Pulse, Square, Ramp, Noise, DC, </a:t>
                      </a:r>
                      <a:r>
                        <a:rPr lang="en-US" altLang="zh-CN" dirty="0">
                          <a:solidFill>
                            <a:schemeClr val="tx1"/>
                          </a:solidFill>
                        </a:rPr>
                        <a:t>Harmonic, Arb. </a:t>
                      </a:r>
                    </a:p>
                    <a:p>
                      <a:pPr algn="l"/>
                      <a:r>
                        <a:rPr lang="en-US" altLang="zh-CN" dirty="0"/>
                        <a:t>AM, </a:t>
                      </a:r>
                      <a:r>
                        <a:rPr lang="en-US" altLang="zh-CN" dirty="0">
                          <a:solidFill>
                            <a:srgbClr val="FF0000"/>
                          </a:solidFill>
                        </a:rPr>
                        <a:t>DSB-AM, </a:t>
                      </a:r>
                      <a:r>
                        <a:rPr lang="en-US" altLang="zh-CN" dirty="0"/>
                        <a:t>FM,PM,ASK,FSK, PSK, PWM, Sweep, Burst, </a:t>
                      </a:r>
                      <a:r>
                        <a:rPr lang="en-US" altLang="zh-CN" dirty="0">
                          <a:solidFill>
                            <a:schemeClr val="tx1"/>
                          </a:solidFill>
                        </a:rPr>
                        <a:t>PRBS, Sequence, </a:t>
                      </a:r>
                      <a:r>
                        <a:rPr lang="en-US" altLang="zh-CN" dirty="0">
                          <a:solidFill>
                            <a:srgbClr val="FF0000"/>
                          </a:solidFill>
                        </a:rPr>
                        <a:t>Multi-pulse</a:t>
                      </a:r>
                      <a:endParaRPr lang="zh-CN" altLang="en-US"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graphicFrame>
        <p:nvGraphicFramePr>
          <p:cNvPr id="21" name="表格 20">
            <a:extLst>
              <a:ext uri="{FF2B5EF4-FFF2-40B4-BE49-F238E27FC236}">
                <a16:creationId xmlns:a16="http://schemas.microsoft.com/office/drawing/2014/main" id="{953408FB-1CFB-C2C1-22C8-080FD111151E}"/>
              </a:ext>
            </a:extLst>
          </p:cNvPr>
          <p:cNvGraphicFramePr>
            <a:graphicFrameLocks noGrp="1"/>
          </p:cNvGraphicFramePr>
          <p:nvPr>
            <p:extLst>
              <p:ext uri="{D42A27DB-BD31-4B8C-83A1-F6EECF244321}">
                <p14:modId xmlns:p14="http://schemas.microsoft.com/office/powerpoint/2010/main" val="968014085"/>
              </p:ext>
            </p:extLst>
          </p:nvPr>
        </p:nvGraphicFramePr>
        <p:xfrm>
          <a:off x="6413727"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50/</a:t>
                      </a:r>
                      <a:r>
                        <a:rPr lang="en-US" altLang="zh-CN" dirty="0">
                          <a:solidFill>
                            <a:srgbClr val="FF0000"/>
                          </a:solidFill>
                        </a:rPr>
                        <a:t>70/100</a:t>
                      </a:r>
                      <a:r>
                        <a:rPr lang="en-US" altLang="zh-CN" dirty="0"/>
                        <a:t>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250 MSa/s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16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Sine, Pulse,Square, </a:t>
                      </a:r>
                      <a:r>
                        <a:rPr lang="en-US" altLang="zh-CN" dirty="0"/>
                        <a:t>Ramp</a:t>
                      </a:r>
                      <a:r>
                        <a:rPr lang="it-IT" altLang="zh-CN" dirty="0"/>
                        <a:t>, Noise,DC</a:t>
                      </a:r>
                      <a:r>
                        <a:rPr lang="en-US" altLang="zh-CN" dirty="0"/>
                        <a:t>, Harmonic, Arb, </a:t>
                      </a:r>
                      <a:r>
                        <a:rPr lang="en-US" altLang="zh-CN" dirty="0">
                          <a:solidFill>
                            <a:srgbClr val="FF0000"/>
                          </a:solidFill>
                        </a:rPr>
                        <a:t>Dual-tone.</a:t>
                      </a:r>
                      <a:endParaRPr lang="it-IT" altLang="zh-CN" dirty="0">
                        <a:solidFill>
                          <a:srgbClr val="FF0000"/>
                        </a:solidFill>
                      </a:endParaRPr>
                    </a:p>
                    <a:p>
                      <a:pPr algn="l"/>
                      <a:r>
                        <a:rPr lang="en-US" altLang="zh-CN" dirty="0"/>
                        <a:t>AM, FM, PM, ASK, FSK, PSK, PWM, Sweep, Burst, PRBS,Sequence,</a:t>
                      </a:r>
                      <a:r>
                        <a:rPr lang="en-US" altLang="zh-CN" dirty="0">
                          <a:solidFill>
                            <a:srgbClr val="FF0000"/>
                          </a:solidFill>
                        </a:rPr>
                        <a:t>RS232</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sp>
        <p:nvSpPr>
          <p:cNvPr id="8" name="文本框 7">
            <a:extLst>
              <a:ext uri="{FF2B5EF4-FFF2-40B4-BE49-F238E27FC236}">
                <a16:creationId xmlns:a16="http://schemas.microsoft.com/office/drawing/2014/main" id="{1803D628-9B9C-83EE-78E8-729D23B5E6EC}"/>
              </a:ext>
            </a:extLst>
          </p:cNvPr>
          <p:cNvSpPr txBox="1"/>
          <p:nvPr/>
        </p:nvSpPr>
        <p:spPr>
          <a:xfrm>
            <a:off x="6355333" y="4806861"/>
            <a:ext cx="3233167" cy="923330"/>
          </a:xfrm>
          <a:prstGeom prst="rect">
            <a:avLst/>
          </a:prstGeom>
          <a:noFill/>
        </p:spPr>
        <p:txBody>
          <a:bodyPr wrap="square">
            <a:spAutoFit/>
          </a:bodyPr>
          <a:lstStyle/>
          <a:p>
            <a:r>
              <a:rPr lang="en-US" altLang="zh-CN" dirty="0"/>
              <a:t>DG952(50MHz 2CH):    $719</a:t>
            </a:r>
          </a:p>
          <a:p>
            <a:r>
              <a:rPr lang="en-US" altLang="zh-CN" dirty="0"/>
              <a:t>DG972(70MHz 2CH):    $959</a:t>
            </a:r>
          </a:p>
          <a:p>
            <a:r>
              <a:rPr lang="en-US" altLang="zh-CN" dirty="0"/>
              <a:t>DG992(100MHz 2CH):  $1199</a:t>
            </a:r>
          </a:p>
        </p:txBody>
      </p:sp>
      <p:pic>
        <p:nvPicPr>
          <p:cNvPr id="10" name="图片 9">
            <a:extLst>
              <a:ext uri="{FF2B5EF4-FFF2-40B4-BE49-F238E27FC236}">
                <a16:creationId xmlns:a16="http://schemas.microsoft.com/office/drawing/2014/main" id="{AE5AF478-D666-46E5-9AD5-1245868A26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1273" y="825054"/>
            <a:ext cx="2233954" cy="912079"/>
          </a:xfrm>
          <a:prstGeom prst="rect">
            <a:avLst/>
          </a:prstGeom>
        </p:spPr>
      </p:pic>
    </p:spTree>
    <p:extLst>
      <p:ext uri="{BB962C8B-B14F-4D97-AF65-F5344CB8AC3E}">
        <p14:creationId xmlns:p14="http://schemas.microsoft.com/office/powerpoint/2010/main" val="612105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105459" y="83722"/>
            <a:ext cx="6825112"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SDG1000X Plus  VS  RIGOL DG900 Pro</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177" t="19394" r="4713" b="13649"/>
          <a:stretch/>
        </p:blipFill>
        <p:spPr>
          <a:xfrm>
            <a:off x="1602241" y="701370"/>
            <a:ext cx="2317750" cy="1135804"/>
          </a:xfrm>
          <a:prstGeom prst="rect">
            <a:avLst/>
          </a:prstGeom>
        </p:spPr>
      </p:pic>
      <p:sp>
        <p:nvSpPr>
          <p:cNvPr id="15" name="文本框 14">
            <a:extLst>
              <a:ext uri="{FF2B5EF4-FFF2-40B4-BE49-F238E27FC236}">
                <a16:creationId xmlns:a16="http://schemas.microsoft.com/office/drawing/2014/main" id="{73A86805-86CF-89A3-71F0-7E81EA007935}"/>
              </a:ext>
            </a:extLst>
          </p:cNvPr>
          <p:cNvSpPr txBox="1"/>
          <p:nvPr/>
        </p:nvSpPr>
        <p:spPr>
          <a:xfrm>
            <a:off x="2516640" y="4806861"/>
            <a:ext cx="3477759" cy="923330"/>
          </a:xfrm>
          <a:prstGeom prst="rect">
            <a:avLst/>
          </a:prstGeom>
          <a:noFill/>
        </p:spPr>
        <p:txBody>
          <a:bodyPr wrap="square">
            <a:spAutoFit/>
          </a:bodyPr>
          <a:lstStyle/>
          <a:p>
            <a:r>
              <a:rPr lang="en-US" altLang="zh-CN" dirty="0"/>
              <a:t>SDG1022X Plus(25MHz 2CH):  $369</a:t>
            </a:r>
          </a:p>
          <a:p>
            <a:r>
              <a:rPr lang="en-US" altLang="zh-CN" dirty="0"/>
              <a:t>SDG1032X Plus(30MHz 2CH):  $429</a:t>
            </a:r>
          </a:p>
          <a:p>
            <a:r>
              <a:rPr lang="en-US" altLang="zh-CN" dirty="0"/>
              <a:t>SDG1062X Plus(60MHz 2CH):  $539</a:t>
            </a:r>
          </a:p>
        </p:txBody>
      </p:sp>
      <p:graphicFrame>
        <p:nvGraphicFramePr>
          <p:cNvPr id="20" name="表格 19">
            <a:extLst>
              <a:ext uri="{FF2B5EF4-FFF2-40B4-BE49-F238E27FC236}">
                <a16:creationId xmlns:a16="http://schemas.microsoft.com/office/drawing/2014/main" id="{4B62003E-3FD0-45D9-F140-179313CFA500}"/>
              </a:ext>
            </a:extLst>
          </p:cNvPr>
          <p:cNvGraphicFramePr>
            <a:graphicFrameLocks noGrp="1"/>
          </p:cNvGraphicFramePr>
          <p:nvPr>
            <p:extLst>
              <p:ext uri="{D42A27DB-BD31-4B8C-83A1-F6EECF244321}">
                <p14:modId xmlns:p14="http://schemas.microsoft.com/office/powerpoint/2010/main" val="1752306506"/>
              </p:ext>
            </p:extLst>
          </p:nvPr>
        </p:nvGraphicFramePr>
        <p:xfrm>
          <a:off x="354012"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25/30</a:t>
                      </a:r>
                      <a:r>
                        <a:rPr lang="en-US" altLang="zh-CN" dirty="0">
                          <a:solidFill>
                            <a:schemeClr val="tx1"/>
                          </a:solidFill>
                        </a:rPr>
                        <a:t>/60</a:t>
                      </a:r>
                      <a:r>
                        <a:rPr lang="en-US" altLang="zh-CN" dirty="0"/>
                        <a:t>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1 GSa/s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8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Sine, Pulse, Square, Ramp, Noise, </a:t>
                      </a:r>
                      <a:r>
                        <a:rPr lang="en-US" altLang="zh-CN" dirty="0">
                          <a:solidFill>
                            <a:srgbClr val="FF0000"/>
                          </a:solidFill>
                        </a:rPr>
                        <a:t>DC</a:t>
                      </a:r>
                      <a:r>
                        <a:rPr lang="en-US" altLang="zh-CN" dirty="0"/>
                        <a:t>, </a:t>
                      </a:r>
                      <a:r>
                        <a:rPr lang="en-US" altLang="zh-CN" dirty="0">
                          <a:solidFill>
                            <a:schemeClr val="tx1"/>
                          </a:solidFill>
                        </a:rPr>
                        <a:t>Harmonic, Arb. </a:t>
                      </a:r>
                    </a:p>
                    <a:p>
                      <a:pPr algn="l"/>
                      <a:r>
                        <a:rPr lang="en-US" altLang="zh-CN" dirty="0"/>
                        <a:t>AM, </a:t>
                      </a:r>
                      <a:r>
                        <a:rPr lang="en-US" altLang="zh-CN" dirty="0">
                          <a:solidFill>
                            <a:srgbClr val="FF0000"/>
                          </a:solidFill>
                        </a:rPr>
                        <a:t>DSB-AM, </a:t>
                      </a:r>
                      <a:r>
                        <a:rPr lang="en-US" altLang="zh-CN" dirty="0"/>
                        <a:t>FM,PM,ASK,FSK, PSK, PWM, Sweep, Burst, </a:t>
                      </a:r>
                      <a:r>
                        <a:rPr lang="en-US" altLang="zh-CN" dirty="0">
                          <a:solidFill>
                            <a:srgbClr val="FF0000"/>
                          </a:solidFill>
                        </a:rPr>
                        <a:t>PRBS</a:t>
                      </a:r>
                      <a:r>
                        <a:rPr lang="en-US" altLang="zh-CN" dirty="0">
                          <a:solidFill>
                            <a:schemeClr val="tx1"/>
                          </a:solidFill>
                        </a:rPr>
                        <a:t>, Sequence, </a:t>
                      </a:r>
                      <a:r>
                        <a:rPr lang="en-US" altLang="zh-CN" dirty="0">
                          <a:solidFill>
                            <a:srgbClr val="FF0000"/>
                          </a:solidFill>
                        </a:rPr>
                        <a:t>Multi-pulse</a:t>
                      </a:r>
                      <a:endParaRPr lang="zh-CN" altLang="en-US"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graphicFrame>
        <p:nvGraphicFramePr>
          <p:cNvPr id="21" name="表格 20">
            <a:extLst>
              <a:ext uri="{FF2B5EF4-FFF2-40B4-BE49-F238E27FC236}">
                <a16:creationId xmlns:a16="http://schemas.microsoft.com/office/drawing/2014/main" id="{953408FB-1CFB-C2C1-22C8-080FD111151E}"/>
              </a:ext>
            </a:extLst>
          </p:cNvPr>
          <p:cNvGraphicFramePr>
            <a:graphicFrameLocks noGrp="1"/>
          </p:cNvGraphicFramePr>
          <p:nvPr>
            <p:extLst>
              <p:ext uri="{D42A27DB-BD31-4B8C-83A1-F6EECF244321}">
                <p14:modId xmlns:p14="http://schemas.microsoft.com/office/powerpoint/2010/main" val="464757072"/>
              </p:ext>
            </p:extLst>
          </p:nvPr>
        </p:nvGraphicFramePr>
        <p:xfrm>
          <a:off x="6413727"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solidFill>
                            <a:srgbClr val="FF0000"/>
                          </a:solidFill>
                        </a:rPr>
                        <a:t>70/100/200 MHz</a:t>
                      </a:r>
                      <a:endParaRPr lang="zh-CN" altLang="en-US"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1.25 GSa/s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16 Mpts    (opt. 32Mpts)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Sine, Pulse,Square, </a:t>
                      </a:r>
                      <a:r>
                        <a:rPr lang="en-US" altLang="zh-CN" dirty="0"/>
                        <a:t>Ramp</a:t>
                      </a:r>
                      <a:r>
                        <a:rPr lang="it-IT" altLang="zh-CN" dirty="0"/>
                        <a:t>, Noise,</a:t>
                      </a:r>
                      <a:r>
                        <a:rPr lang="en-US" altLang="zh-CN" dirty="0"/>
                        <a:t>Harmonic, Ar</a:t>
                      </a:r>
                      <a:r>
                        <a:rPr lang="en-US" altLang="zh-CN" dirty="0">
                          <a:solidFill>
                            <a:schemeClr val="tx1"/>
                          </a:solidFill>
                        </a:rPr>
                        <a:t>b.</a:t>
                      </a:r>
                      <a:endParaRPr lang="it-IT" altLang="zh-CN" dirty="0">
                        <a:solidFill>
                          <a:schemeClr val="tx1"/>
                        </a:solidFill>
                      </a:endParaRPr>
                    </a:p>
                    <a:p>
                      <a:pPr algn="l"/>
                      <a:r>
                        <a:rPr lang="en-US" altLang="zh-CN" dirty="0"/>
                        <a:t>AM, FM, PM, ASK, FSK, PSK, PWM, Sweep, Burst, </a:t>
                      </a:r>
                      <a:r>
                        <a:rPr lang="en-US" altLang="zh-CN" dirty="0">
                          <a:solidFill>
                            <a:srgbClr val="FF0000"/>
                          </a:solidFill>
                        </a:rPr>
                        <a:t>SUM</a:t>
                      </a:r>
                      <a:r>
                        <a:rPr lang="en-US" altLang="zh-CN" dirty="0"/>
                        <a:t>, Sequence</a:t>
                      </a:r>
                      <a:endParaRPr lang="en-US" altLang="zh-CN"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pic>
        <p:nvPicPr>
          <p:cNvPr id="3" name="图片 2">
            <a:extLst>
              <a:ext uri="{FF2B5EF4-FFF2-40B4-BE49-F238E27FC236}">
                <a16:creationId xmlns:a16="http://schemas.microsoft.com/office/drawing/2014/main" id="{7BC90E8A-0AF8-F142-95A1-C0573A58F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8697" y="627605"/>
            <a:ext cx="1939803" cy="1297849"/>
          </a:xfrm>
          <a:prstGeom prst="rect">
            <a:avLst/>
          </a:prstGeom>
        </p:spPr>
      </p:pic>
      <p:sp>
        <p:nvSpPr>
          <p:cNvPr id="9" name="文本框 8">
            <a:extLst>
              <a:ext uri="{FF2B5EF4-FFF2-40B4-BE49-F238E27FC236}">
                <a16:creationId xmlns:a16="http://schemas.microsoft.com/office/drawing/2014/main" id="{E74E64BF-B8DC-0065-BC38-EF22CA7B859F}"/>
              </a:ext>
            </a:extLst>
          </p:cNvPr>
          <p:cNvSpPr txBox="1"/>
          <p:nvPr/>
        </p:nvSpPr>
        <p:spPr>
          <a:xfrm>
            <a:off x="6332538" y="4806772"/>
            <a:ext cx="3833812" cy="1477328"/>
          </a:xfrm>
          <a:prstGeom prst="rect">
            <a:avLst/>
          </a:prstGeom>
          <a:noFill/>
        </p:spPr>
        <p:txBody>
          <a:bodyPr wrap="square">
            <a:spAutoFit/>
          </a:bodyPr>
          <a:lstStyle/>
          <a:p>
            <a:r>
              <a:rPr lang="de-DE" altLang="zh-CN" dirty="0"/>
              <a:t>DG902 Pro(70MHz 2</a:t>
            </a:r>
            <a:r>
              <a:rPr lang="en-US" altLang="zh-CN" dirty="0"/>
              <a:t>CH</a:t>
            </a:r>
            <a:r>
              <a:rPr lang="de-DE" altLang="zh-CN" dirty="0"/>
              <a:t>):     $699</a:t>
            </a:r>
          </a:p>
          <a:p>
            <a:r>
              <a:rPr lang="de-DE" altLang="zh-CN" dirty="0"/>
              <a:t>DG912 Pro(150MHz 2</a:t>
            </a:r>
            <a:r>
              <a:rPr lang="en-US" altLang="zh-CN" dirty="0"/>
              <a:t>CH</a:t>
            </a:r>
            <a:r>
              <a:rPr lang="de-DE" altLang="zh-CN" dirty="0"/>
              <a:t>):   $899</a:t>
            </a:r>
          </a:p>
          <a:p>
            <a:r>
              <a:rPr lang="de-DE" altLang="zh-CN" dirty="0"/>
              <a:t>DG922 Pro(200MHz 2</a:t>
            </a:r>
            <a:r>
              <a:rPr lang="en-US" altLang="zh-CN" dirty="0"/>
              <a:t>CH</a:t>
            </a:r>
            <a:r>
              <a:rPr lang="de-DE" altLang="zh-CN" dirty="0"/>
              <a:t>):   $1199</a:t>
            </a:r>
          </a:p>
          <a:p>
            <a:endParaRPr lang="de-DE" altLang="zh-CN" dirty="0"/>
          </a:p>
          <a:p>
            <a:r>
              <a:rPr lang="en-US" altLang="zh-CN" dirty="0"/>
              <a:t>32M Arb length: $289 </a:t>
            </a:r>
          </a:p>
        </p:txBody>
      </p:sp>
    </p:spTree>
    <p:extLst>
      <p:ext uri="{BB962C8B-B14F-4D97-AF65-F5344CB8AC3E}">
        <p14:creationId xmlns:p14="http://schemas.microsoft.com/office/powerpoint/2010/main" val="4084358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105459" y="83722"/>
            <a:ext cx="6825112"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SDG1000X Plus  VS  RIGOL DG1000Z</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177" t="19394" r="4713" b="13649"/>
          <a:stretch/>
        </p:blipFill>
        <p:spPr>
          <a:xfrm>
            <a:off x="1602241" y="701370"/>
            <a:ext cx="2317750" cy="1135804"/>
          </a:xfrm>
          <a:prstGeom prst="rect">
            <a:avLst/>
          </a:prstGeom>
        </p:spPr>
      </p:pic>
      <p:sp>
        <p:nvSpPr>
          <p:cNvPr id="15" name="文本框 14">
            <a:extLst>
              <a:ext uri="{FF2B5EF4-FFF2-40B4-BE49-F238E27FC236}">
                <a16:creationId xmlns:a16="http://schemas.microsoft.com/office/drawing/2014/main" id="{73A86805-86CF-89A3-71F0-7E81EA007935}"/>
              </a:ext>
            </a:extLst>
          </p:cNvPr>
          <p:cNvSpPr txBox="1"/>
          <p:nvPr/>
        </p:nvSpPr>
        <p:spPr>
          <a:xfrm>
            <a:off x="2523898" y="4988933"/>
            <a:ext cx="3477759" cy="923330"/>
          </a:xfrm>
          <a:prstGeom prst="rect">
            <a:avLst/>
          </a:prstGeom>
          <a:noFill/>
        </p:spPr>
        <p:txBody>
          <a:bodyPr wrap="square">
            <a:spAutoFit/>
          </a:bodyPr>
          <a:lstStyle/>
          <a:p>
            <a:r>
              <a:rPr lang="en-US" altLang="zh-CN" dirty="0"/>
              <a:t>SDG1022X Plus(25MHz 2CH):  $369</a:t>
            </a:r>
          </a:p>
          <a:p>
            <a:r>
              <a:rPr lang="en-US" altLang="zh-CN" dirty="0"/>
              <a:t>SDG1032X Plus(30MHz 2CH):  </a:t>
            </a:r>
            <a:r>
              <a:rPr lang="en-US" altLang="zh-CN" dirty="0">
                <a:solidFill>
                  <a:srgbClr val="FF0000"/>
                </a:solidFill>
              </a:rPr>
              <a:t>$429</a:t>
            </a:r>
          </a:p>
          <a:p>
            <a:r>
              <a:rPr lang="en-US" altLang="zh-CN" dirty="0"/>
              <a:t>SDG1062X Plus(60MHz 2CH):  </a:t>
            </a:r>
            <a:r>
              <a:rPr lang="en-US" altLang="zh-CN" dirty="0">
                <a:solidFill>
                  <a:srgbClr val="FF0000"/>
                </a:solidFill>
              </a:rPr>
              <a:t>$539</a:t>
            </a:r>
          </a:p>
        </p:txBody>
      </p:sp>
      <p:graphicFrame>
        <p:nvGraphicFramePr>
          <p:cNvPr id="20" name="表格 19">
            <a:extLst>
              <a:ext uri="{FF2B5EF4-FFF2-40B4-BE49-F238E27FC236}">
                <a16:creationId xmlns:a16="http://schemas.microsoft.com/office/drawing/2014/main" id="{4B62003E-3FD0-45D9-F140-179313CFA500}"/>
              </a:ext>
            </a:extLst>
          </p:cNvPr>
          <p:cNvGraphicFramePr>
            <a:graphicFrameLocks noGrp="1"/>
          </p:cNvGraphicFramePr>
          <p:nvPr>
            <p:extLst>
              <p:ext uri="{D42A27DB-BD31-4B8C-83A1-F6EECF244321}">
                <p14:modId xmlns:p14="http://schemas.microsoft.com/office/powerpoint/2010/main" val="1527669493"/>
              </p:ext>
            </p:extLst>
          </p:nvPr>
        </p:nvGraphicFramePr>
        <p:xfrm>
          <a:off x="354012"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25/30/60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 GSa/s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8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Sine, Pulse, Square, Ramp, Noise, DC, </a:t>
                      </a:r>
                      <a:r>
                        <a:rPr lang="en-US" altLang="zh-CN" dirty="0">
                          <a:solidFill>
                            <a:schemeClr val="tx1"/>
                          </a:solidFill>
                        </a:rPr>
                        <a:t>Harmonic, Arb. </a:t>
                      </a:r>
                    </a:p>
                    <a:p>
                      <a:pPr algn="l"/>
                      <a:r>
                        <a:rPr lang="en-US" altLang="zh-CN" dirty="0"/>
                        <a:t>AM, </a:t>
                      </a:r>
                      <a:r>
                        <a:rPr lang="en-US" altLang="zh-CN" dirty="0">
                          <a:solidFill>
                            <a:srgbClr val="FF0000"/>
                          </a:solidFill>
                        </a:rPr>
                        <a:t>DSB-AM, </a:t>
                      </a:r>
                      <a:r>
                        <a:rPr lang="en-US" altLang="zh-CN" dirty="0"/>
                        <a:t>FM,PM,ASK,FSK, PSK, PWM, Sweep, Burst, </a:t>
                      </a:r>
                      <a:r>
                        <a:rPr lang="en-US" altLang="zh-CN" dirty="0">
                          <a:solidFill>
                            <a:srgbClr val="FF0000"/>
                          </a:solidFill>
                        </a:rPr>
                        <a:t>PRBS, Sequence, Multi-pulse</a:t>
                      </a:r>
                      <a:endParaRPr lang="zh-CN" altLang="en-US"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graphicFrame>
        <p:nvGraphicFramePr>
          <p:cNvPr id="21" name="表格 20">
            <a:extLst>
              <a:ext uri="{FF2B5EF4-FFF2-40B4-BE49-F238E27FC236}">
                <a16:creationId xmlns:a16="http://schemas.microsoft.com/office/drawing/2014/main" id="{953408FB-1CFB-C2C1-22C8-080FD111151E}"/>
              </a:ext>
            </a:extLst>
          </p:cNvPr>
          <p:cNvGraphicFramePr>
            <a:graphicFrameLocks noGrp="1"/>
          </p:cNvGraphicFramePr>
          <p:nvPr>
            <p:extLst>
              <p:ext uri="{D42A27DB-BD31-4B8C-83A1-F6EECF244321}">
                <p14:modId xmlns:p14="http://schemas.microsoft.com/office/powerpoint/2010/main" val="2137659200"/>
              </p:ext>
            </p:extLst>
          </p:nvPr>
        </p:nvGraphicFramePr>
        <p:xfrm>
          <a:off x="6413727"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25/30/60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200 MSa/s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14-bit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 Mpts /8 Mpts /8 Mpts       </a:t>
                      </a:r>
                      <a:r>
                        <a:rPr lang="en-US" altLang="zh-CN" dirty="0">
                          <a:solidFill>
                            <a:srgbClr val="FF0000"/>
                          </a:solidFill>
                        </a:rPr>
                        <a:t>(opt. 16Mpts)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zh-CN" dirty="0"/>
                        <a:t>Sine, Pulse,Square, </a:t>
                      </a:r>
                      <a:r>
                        <a:rPr lang="en-US" altLang="zh-CN" dirty="0"/>
                        <a:t>Ramp</a:t>
                      </a:r>
                      <a:r>
                        <a:rPr lang="it-IT" altLang="zh-CN" dirty="0"/>
                        <a:t>, Noise,DC. </a:t>
                      </a:r>
                      <a:r>
                        <a:rPr lang="en-US" altLang="zh-CN" dirty="0">
                          <a:solidFill>
                            <a:schemeClr val="tx1"/>
                          </a:solidFill>
                        </a:rPr>
                        <a:t>Harmonic</a:t>
                      </a:r>
                      <a:r>
                        <a:rPr lang="en-US" altLang="zh-CN">
                          <a:solidFill>
                            <a:schemeClr val="tx1"/>
                          </a:solidFill>
                        </a:rPr>
                        <a:t>, Arb. </a:t>
                      </a:r>
                      <a:endParaRPr lang="it-IT" altLang="zh-CN" dirty="0">
                        <a:solidFill>
                          <a:schemeClr val="tx1"/>
                        </a:solidFill>
                      </a:endParaRPr>
                    </a:p>
                    <a:p>
                      <a:pPr algn="l"/>
                      <a:r>
                        <a:rPr lang="en-US" altLang="zh-CN" dirty="0"/>
                        <a:t>AM</a:t>
                      </a:r>
                      <a:r>
                        <a:rPr lang="en-US" altLang="zh-CN"/>
                        <a:t>, FM</a:t>
                      </a:r>
                      <a:r>
                        <a:rPr lang="en-US" altLang="zh-CN" dirty="0"/>
                        <a:t>, PM, ASK, FSK, PSK, PWM, Sweep, </a:t>
                      </a:r>
                      <a:r>
                        <a:rPr lang="en-US" altLang="zh-CN"/>
                        <a:t>Burst.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pic>
        <p:nvPicPr>
          <p:cNvPr id="3" name="图片 2">
            <a:extLst>
              <a:ext uri="{FF2B5EF4-FFF2-40B4-BE49-F238E27FC236}">
                <a16:creationId xmlns:a16="http://schemas.microsoft.com/office/drawing/2014/main" id="{3684538E-26E2-E302-3681-5A160F55F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037" y="631279"/>
            <a:ext cx="2226623" cy="1209524"/>
          </a:xfrm>
          <a:prstGeom prst="rect">
            <a:avLst/>
          </a:prstGeom>
        </p:spPr>
      </p:pic>
      <p:sp>
        <p:nvSpPr>
          <p:cNvPr id="9" name="文本框 8">
            <a:extLst>
              <a:ext uri="{FF2B5EF4-FFF2-40B4-BE49-F238E27FC236}">
                <a16:creationId xmlns:a16="http://schemas.microsoft.com/office/drawing/2014/main" id="{17956864-5228-B516-CC59-433325B58450}"/>
              </a:ext>
            </a:extLst>
          </p:cNvPr>
          <p:cNvSpPr txBox="1"/>
          <p:nvPr/>
        </p:nvSpPr>
        <p:spPr>
          <a:xfrm>
            <a:off x="6312128" y="4984952"/>
            <a:ext cx="3753757" cy="1477328"/>
          </a:xfrm>
          <a:prstGeom prst="rect">
            <a:avLst/>
          </a:prstGeom>
          <a:noFill/>
        </p:spPr>
        <p:txBody>
          <a:bodyPr wrap="square">
            <a:spAutoFit/>
          </a:bodyPr>
          <a:lstStyle/>
          <a:p>
            <a:r>
              <a:rPr lang="pl-PL" altLang="zh-CN" dirty="0"/>
              <a:t>DG1022Z(25MHz 2</a:t>
            </a:r>
            <a:r>
              <a:rPr lang="en-US" altLang="zh-CN" dirty="0"/>
              <a:t>CH</a:t>
            </a:r>
            <a:r>
              <a:rPr lang="pl-PL" altLang="zh-CN" dirty="0"/>
              <a:t>):   </a:t>
            </a:r>
            <a:r>
              <a:rPr lang="pl-PL" altLang="zh-CN" dirty="0">
                <a:solidFill>
                  <a:srgbClr val="FF0000"/>
                </a:solidFill>
              </a:rPr>
              <a:t>$359</a:t>
            </a:r>
            <a:endParaRPr lang="en-US" altLang="zh-CN" dirty="0">
              <a:solidFill>
                <a:srgbClr val="FF0000"/>
              </a:solidFill>
            </a:endParaRPr>
          </a:p>
          <a:p>
            <a:r>
              <a:rPr lang="pl-PL" altLang="zh-CN" dirty="0"/>
              <a:t>DG1032Z(30MHz 2</a:t>
            </a:r>
            <a:r>
              <a:rPr lang="en-US" altLang="zh-CN" dirty="0"/>
              <a:t>CH</a:t>
            </a:r>
            <a:r>
              <a:rPr lang="pl-PL" altLang="zh-CN" dirty="0"/>
              <a:t>):   $524</a:t>
            </a:r>
            <a:endParaRPr lang="en-US" altLang="zh-CN" dirty="0"/>
          </a:p>
          <a:p>
            <a:r>
              <a:rPr lang="pl-PL" altLang="zh-CN" dirty="0"/>
              <a:t>DG1062Z(60MHz 2</a:t>
            </a:r>
            <a:r>
              <a:rPr lang="en-US" altLang="zh-CN" dirty="0"/>
              <a:t>CH</a:t>
            </a:r>
            <a:r>
              <a:rPr lang="pl-PL" altLang="zh-CN" dirty="0"/>
              <a:t>):   $903</a:t>
            </a:r>
            <a:endParaRPr lang="en-US" altLang="zh-CN" dirty="0"/>
          </a:p>
          <a:p>
            <a:endParaRPr lang="en-US" altLang="zh-CN" dirty="0"/>
          </a:p>
          <a:p>
            <a:r>
              <a:rPr lang="en-US" altLang="zh-CN" dirty="0"/>
              <a:t>16Mpts Arb length:</a:t>
            </a:r>
            <a:r>
              <a:rPr lang="zh-CN" altLang="en-US" dirty="0"/>
              <a:t>  </a:t>
            </a:r>
            <a:r>
              <a:rPr lang="en-US" altLang="zh-CN" dirty="0"/>
              <a:t>$180</a:t>
            </a:r>
            <a:endParaRPr lang="pl-PL" altLang="zh-CN" dirty="0"/>
          </a:p>
        </p:txBody>
      </p:sp>
    </p:spTree>
    <p:extLst>
      <p:ext uri="{BB962C8B-B14F-4D97-AF65-F5344CB8AC3E}">
        <p14:creationId xmlns:p14="http://schemas.microsoft.com/office/powerpoint/2010/main" val="338223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F05532C0-8CA5-4D1C-18AC-2E57701A7D10}"/>
              </a:ext>
            </a:extLst>
          </p:cNvPr>
          <p:cNvGraphicFramePr>
            <a:graphicFrameLocks noGrp="1"/>
          </p:cNvGraphicFramePr>
          <p:nvPr>
            <p:extLst>
              <p:ext uri="{D42A27DB-BD31-4B8C-83A1-F6EECF244321}">
                <p14:modId xmlns:p14="http://schemas.microsoft.com/office/powerpoint/2010/main" val="2910468203"/>
              </p:ext>
            </p:extLst>
          </p:nvPr>
        </p:nvGraphicFramePr>
        <p:xfrm>
          <a:off x="319312" y="1066680"/>
          <a:ext cx="10065660" cy="4724640"/>
        </p:xfrm>
        <a:graphic>
          <a:graphicData uri="http://schemas.openxmlformats.org/drawingml/2006/table">
            <a:tbl>
              <a:tblPr firstRow="1" bandRow="1">
                <a:tableStyleId>{5C22544A-7EE6-4342-B048-85BDC9FD1C3A}</a:tableStyleId>
              </a:tblPr>
              <a:tblGrid>
                <a:gridCol w="2786746">
                  <a:extLst>
                    <a:ext uri="{9D8B030D-6E8A-4147-A177-3AD203B41FA5}">
                      <a16:colId xmlns:a16="http://schemas.microsoft.com/office/drawing/2014/main" val="1069331229"/>
                    </a:ext>
                  </a:extLst>
                </a:gridCol>
                <a:gridCol w="2474685">
                  <a:extLst>
                    <a:ext uri="{9D8B030D-6E8A-4147-A177-3AD203B41FA5}">
                      <a16:colId xmlns:a16="http://schemas.microsoft.com/office/drawing/2014/main" val="1178679655"/>
                    </a:ext>
                  </a:extLst>
                </a:gridCol>
                <a:gridCol w="2431143">
                  <a:extLst>
                    <a:ext uri="{9D8B030D-6E8A-4147-A177-3AD203B41FA5}">
                      <a16:colId xmlns:a16="http://schemas.microsoft.com/office/drawing/2014/main" val="2757198533"/>
                    </a:ext>
                  </a:extLst>
                </a:gridCol>
                <a:gridCol w="2373086">
                  <a:extLst>
                    <a:ext uri="{9D8B030D-6E8A-4147-A177-3AD203B41FA5}">
                      <a16:colId xmlns:a16="http://schemas.microsoft.com/office/drawing/2014/main" val="1170641591"/>
                    </a:ext>
                  </a:extLst>
                </a:gridCol>
              </a:tblGrid>
              <a:tr h="510570">
                <a:tc>
                  <a:txBody>
                    <a:bodyPr/>
                    <a:lstStyle/>
                    <a:p>
                      <a:r>
                        <a:rPr lang="en-US" altLang="zh-CN" dirty="0">
                          <a:ea typeface="Arial Unicode MS" panose="020B0604020202020204"/>
                        </a:rPr>
                        <a:t>Model</a:t>
                      </a:r>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A8F"/>
                    </a:solidFill>
                  </a:tcPr>
                </a:tc>
                <a:tc>
                  <a:txBody>
                    <a:bodyPr/>
                    <a:lstStyle/>
                    <a:p>
                      <a:r>
                        <a:rPr lang="en-US" altLang="zh-CN" dirty="0">
                          <a:ea typeface="Arial Unicode MS" panose="020B0604020202020204"/>
                        </a:rPr>
                        <a:t>SDG1062X Plus</a:t>
                      </a:r>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A8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Arial Unicode MS" panose="020B0604020202020204"/>
                        </a:rPr>
                        <a:t>SDG1032X Plus</a:t>
                      </a:r>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A8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Arial Unicode MS" panose="020B0604020202020204"/>
                        </a:rPr>
                        <a:t>SDG1022X Plus</a:t>
                      </a:r>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A8F"/>
                    </a:solidFill>
                  </a:tcPr>
                </a:tc>
                <a:extLst>
                  <a:ext uri="{0D108BD9-81ED-4DB2-BD59-A6C34878D82A}">
                    <a16:rowId xmlns:a16="http://schemas.microsoft.com/office/drawing/2014/main" val="3995787607"/>
                  </a:ext>
                </a:extLst>
              </a:tr>
              <a:tr h="510570">
                <a:tc>
                  <a:txBody>
                    <a:bodyPr/>
                    <a:lstStyle/>
                    <a:p>
                      <a:r>
                        <a:rPr lang="en-US" altLang="zh-CN" dirty="0">
                          <a:ea typeface="Arial Unicode MS" panose="020B0604020202020204"/>
                        </a:rPr>
                        <a:t>Max output frequency</a:t>
                      </a:r>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altLang="zh-CN" dirty="0">
                          <a:ea typeface="Arial Unicode MS" panose="020B0604020202020204"/>
                        </a:rPr>
                        <a:t>60 MHz</a:t>
                      </a:r>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Arial Unicode MS" panose="020B0604020202020204"/>
                        </a:rPr>
                        <a:t>30 MHz</a:t>
                      </a:r>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Arial Unicode MS" panose="020B0604020202020204"/>
                        </a:rPr>
                        <a:t>25 MHz</a:t>
                      </a:r>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169905173"/>
                  </a:ext>
                </a:extLst>
              </a:tr>
              <a:tr h="510570">
                <a:tc>
                  <a:txBody>
                    <a:bodyPr/>
                    <a:lstStyle/>
                    <a:p>
                      <a:pPr marL="0" algn="l" defTabSz="914400" rtl="0" eaLnBrk="1" latinLnBrk="0" hangingPunct="1"/>
                      <a:r>
                        <a:rPr lang="en-US" altLang="zh-CN" sz="1800" kern="1200" dirty="0">
                          <a:solidFill>
                            <a:schemeClr val="dk1"/>
                          </a:solidFill>
                          <a:latin typeface="+mn-lt"/>
                          <a:ea typeface="Arial Unicode MS" panose="020B0604020202020204"/>
                          <a:cs typeface="+mn-cs"/>
                        </a:rPr>
                        <a:t>Channels</a:t>
                      </a:r>
                      <a:endParaRPr lang="zh-CN" altLang="en-US" sz="1800" kern="1200" dirty="0">
                        <a:solidFill>
                          <a:schemeClr val="dk1"/>
                        </a:solidFill>
                        <a:latin typeface="+mn-lt"/>
                        <a:ea typeface="Arial Unicode MS" panose="020B0604020202020204"/>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gridSpan="3">
                  <a:txBody>
                    <a:bodyPr/>
                    <a:lstStyle/>
                    <a:p>
                      <a:pPr marL="0" algn="l" defTabSz="914400" rtl="0" eaLnBrk="1" latinLnBrk="0" hangingPunct="1"/>
                      <a:r>
                        <a:rPr lang="en-US" altLang="zh-CN" sz="1800" kern="1200" dirty="0">
                          <a:solidFill>
                            <a:schemeClr val="dk1"/>
                          </a:solidFill>
                          <a:latin typeface="+mn-lt"/>
                          <a:ea typeface="Arial Unicode MS" panose="020B0604020202020204"/>
                          <a:cs typeface="+mn-cs"/>
                        </a:rPr>
                        <a:t>2</a:t>
                      </a:r>
                      <a:endParaRPr lang="zh-CN" altLang="en-US" sz="1800" kern="1200" dirty="0">
                        <a:solidFill>
                          <a:schemeClr val="dk1"/>
                        </a:solidFill>
                        <a:latin typeface="+mn-lt"/>
                        <a:ea typeface="Arial Unicode MS" panose="020B0604020202020204"/>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zh-CN" altLang="en-US" dirty="0">
                        <a:ea typeface="Arial Unicode MS" panose="020B0604020202020204"/>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35614485"/>
                  </a:ext>
                </a:extLst>
              </a:tr>
              <a:tr h="510570">
                <a:tc>
                  <a:txBody>
                    <a:bodyPr/>
                    <a:lstStyle/>
                    <a:p>
                      <a:pPr marL="0" algn="l" defTabSz="914400" rtl="0" eaLnBrk="1" latinLnBrk="0" hangingPunct="1"/>
                      <a:r>
                        <a:rPr lang="en-US" altLang="zh-CN" sz="1800" kern="1200" dirty="0">
                          <a:solidFill>
                            <a:schemeClr val="dk1"/>
                          </a:solidFill>
                          <a:latin typeface="+mn-lt"/>
                          <a:ea typeface="Arial Unicode MS" panose="020B0604020202020204"/>
                          <a:cs typeface="+mn-cs"/>
                        </a:rPr>
                        <a:t>Sampling rate</a:t>
                      </a:r>
                      <a:endParaRPr lang="zh-CN" altLang="en-US" sz="1800" kern="1200" dirty="0">
                        <a:solidFill>
                          <a:schemeClr val="dk1"/>
                        </a:solidFill>
                        <a:latin typeface="+mn-lt"/>
                        <a:ea typeface="Arial Unicode MS" panose="020B0604020202020204"/>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gridSpan="3">
                  <a:txBody>
                    <a:bodyPr/>
                    <a:lstStyle/>
                    <a:p>
                      <a:pPr marL="0" algn="l" defTabSz="914400" rtl="0" eaLnBrk="1" latinLnBrk="0" hangingPunct="1"/>
                      <a:r>
                        <a:rPr lang="en-US" sz="1800" kern="1200" dirty="0">
                          <a:solidFill>
                            <a:schemeClr val="dk1"/>
                          </a:solidFill>
                          <a:latin typeface="+mn-lt"/>
                          <a:ea typeface="Arial Unicode MS" panose="020B0604020202020204"/>
                          <a:cs typeface="+mn-cs"/>
                        </a:rPr>
                        <a:t>1 GSa/s (4X Interpolation)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18179629"/>
                  </a:ext>
                </a:extLst>
              </a:tr>
              <a:tr h="510570">
                <a:tc>
                  <a:txBody>
                    <a:bodyPr/>
                    <a:lstStyle/>
                    <a:p>
                      <a:pPr marL="0" algn="l" defTabSz="914400" rtl="0" eaLnBrk="1" latinLnBrk="0" hangingPunct="1"/>
                      <a:r>
                        <a:rPr lang="en-US" altLang="zh-CN" sz="1800" kern="1200" dirty="0">
                          <a:solidFill>
                            <a:schemeClr val="dk1"/>
                          </a:solidFill>
                          <a:latin typeface="+mn-lt"/>
                          <a:ea typeface="Arial Unicode MS" panose="020B0604020202020204"/>
                          <a:cs typeface="+mn-cs"/>
                        </a:rPr>
                        <a:t>Vertical resolution</a:t>
                      </a:r>
                      <a:endParaRPr lang="zh-CN" altLang="en-US" sz="1800" kern="1200" dirty="0">
                        <a:solidFill>
                          <a:schemeClr val="dk1"/>
                        </a:solidFill>
                        <a:latin typeface="+mn-lt"/>
                        <a:ea typeface="Arial Unicode MS" panose="020B0604020202020204"/>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gridSpan="3">
                  <a:txBody>
                    <a:bodyPr/>
                    <a:lstStyle/>
                    <a:p>
                      <a:pPr marL="0" algn="l" defTabSz="914400" rtl="0" eaLnBrk="1" latinLnBrk="0" hangingPunct="1"/>
                      <a:r>
                        <a:rPr lang="en-US" sz="1800" kern="1200" dirty="0">
                          <a:solidFill>
                            <a:schemeClr val="dk1"/>
                          </a:solidFill>
                          <a:latin typeface="+mn-lt"/>
                          <a:ea typeface="Arial Unicode MS" panose="020B0604020202020204"/>
                          <a:cs typeface="+mn-cs"/>
                        </a:rPr>
                        <a:t>16 bits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31463318"/>
                  </a:ext>
                </a:extLst>
              </a:tr>
              <a:tr h="510570">
                <a:tc>
                  <a:txBody>
                    <a:bodyPr/>
                    <a:lstStyle/>
                    <a:p>
                      <a:pPr marL="0" algn="l" defTabSz="914400" rtl="0" eaLnBrk="1" latinLnBrk="0" hangingPunct="1"/>
                      <a:r>
                        <a:rPr lang="en-US" altLang="zh-CN" sz="1800" kern="1200" dirty="0">
                          <a:solidFill>
                            <a:schemeClr val="dk1"/>
                          </a:solidFill>
                          <a:latin typeface="+mn-lt"/>
                          <a:ea typeface="Arial Unicode MS" panose="020B0604020202020204"/>
                          <a:cs typeface="+mn-cs"/>
                        </a:rPr>
                        <a:t>Arbitrary waveform length</a:t>
                      </a:r>
                      <a:endParaRPr lang="zh-CN" altLang="en-US" sz="1800" kern="1200" dirty="0">
                        <a:solidFill>
                          <a:schemeClr val="dk1"/>
                        </a:solidFill>
                        <a:latin typeface="+mn-lt"/>
                        <a:ea typeface="Arial Unicode MS" panose="020B0604020202020204"/>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gridSpan="3">
                  <a:txBody>
                    <a:bodyPr/>
                    <a:lstStyle/>
                    <a:p>
                      <a:pPr marL="0" algn="l" defTabSz="914400" rtl="0" eaLnBrk="1" latinLnBrk="0" hangingPunct="1"/>
                      <a:r>
                        <a:rPr lang="en-US" sz="1800" kern="1200" dirty="0">
                          <a:solidFill>
                            <a:schemeClr val="dk1"/>
                          </a:solidFill>
                          <a:latin typeface="+mn-lt"/>
                          <a:ea typeface="Arial Unicode MS" panose="020B0604020202020204"/>
                          <a:cs typeface="+mn-cs"/>
                        </a:rPr>
                        <a:t>8 Mpts/CH</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78425987"/>
                  </a:ext>
                </a:extLst>
              </a:tr>
              <a:tr h="510570">
                <a:tc>
                  <a:txBody>
                    <a:bodyPr/>
                    <a:lstStyle/>
                    <a:p>
                      <a:pPr marL="0" algn="l" defTabSz="914400" rtl="0" eaLnBrk="1" latinLnBrk="0" hangingPunct="1"/>
                      <a:r>
                        <a:rPr lang="en-US" altLang="zh-CN" sz="1800" kern="1200" dirty="0">
                          <a:solidFill>
                            <a:schemeClr val="dk1"/>
                          </a:solidFill>
                          <a:latin typeface="+mn-lt"/>
                          <a:ea typeface="Arial Unicode MS" panose="020B0604020202020204"/>
                          <a:cs typeface="+mn-cs"/>
                        </a:rPr>
                        <a:t>Max. amplitude</a:t>
                      </a:r>
                      <a:endParaRPr lang="zh-CN" altLang="en-US" sz="1800" kern="1200" dirty="0">
                        <a:solidFill>
                          <a:schemeClr val="dk1"/>
                        </a:solidFill>
                        <a:latin typeface="+mn-lt"/>
                        <a:ea typeface="Arial Unicode MS" panose="020B0604020202020204"/>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gridSpan="3">
                  <a:txBody>
                    <a:bodyPr/>
                    <a:lstStyle/>
                    <a:p>
                      <a:pPr marL="0" algn="l" defTabSz="914400" rtl="0" eaLnBrk="1" latinLnBrk="0" hangingPunct="1"/>
                      <a:r>
                        <a:rPr lang="en-US" sz="1800" kern="1200" dirty="0">
                          <a:solidFill>
                            <a:schemeClr val="dk1"/>
                          </a:solidFill>
                          <a:latin typeface="+mn-lt"/>
                          <a:ea typeface="Arial Unicode MS" panose="020B0604020202020204"/>
                          <a:cs typeface="+mn-cs"/>
                        </a:rPr>
                        <a:t>±10 V</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935713038"/>
                  </a:ext>
                </a:extLst>
              </a:tr>
              <a:tr h="510570">
                <a:tc>
                  <a:txBody>
                    <a:bodyPr/>
                    <a:lstStyle/>
                    <a:p>
                      <a:pPr marL="0" algn="l" defTabSz="914400" rtl="0" eaLnBrk="1" latinLnBrk="0" hangingPunct="1"/>
                      <a:r>
                        <a:rPr lang="en-US" altLang="zh-CN" sz="1800" kern="1200" dirty="0">
                          <a:solidFill>
                            <a:schemeClr val="dk1"/>
                          </a:solidFill>
                          <a:latin typeface="+mn-lt"/>
                          <a:ea typeface="Arial Unicode MS" panose="020B0604020202020204"/>
                          <a:cs typeface="+mn-cs"/>
                        </a:rPr>
                        <a:t>Display</a:t>
                      </a:r>
                      <a:endParaRPr lang="zh-CN" altLang="en-US" sz="1800" kern="1200" dirty="0">
                        <a:solidFill>
                          <a:schemeClr val="dk1"/>
                        </a:solidFill>
                        <a:latin typeface="+mn-lt"/>
                        <a:ea typeface="Arial Unicode MS" panose="020B0604020202020204"/>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gridSpan="3">
                  <a:txBody>
                    <a:bodyPr/>
                    <a:lstStyle/>
                    <a:p>
                      <a:pPr marL="0" algn="l" defTabSz="914400" rtl="0" eaLnBrk="1" latinLnBrk="0" hangingPunct="1"/>
                      <a:r>
                        <a:rPr lang="en-US" sz="1800" kern="1200" dirty="0">
                          <a:solidFill>
                            <a:schemeClr val="dk1"/>
                          </a:solidFill>
                          <a:latin typeface="+mn-lt"/>
                          <a:ea typeface="Arial Unicode MS" panose="020B0604020202020204"/>
                          <a:cs typeface="+mn-cs"/>
                        </a:rPr>
                        <a:t>4.3” display, 480 x 272 x RGB</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33607276"/>
                  </a:ext>
                </a:extLst>
              </a:tr>
              <a:tr h="510570">
                <a:tc>
                  <a:txBody>
                    <a:bodyPr/>
                    <a:lstStyle/>
                    <a:p>
                      <a:pPr marL="0" algn="l" defTabSz="914400" rtl="0" eaLnBrk="1" latinLnBrk="0" hangingPunct="1"/>
                      <a:r>
                        <a:rPr lang="en-US" sz="1800" kern="1200" dirty="0">
                          <a:solidFill>
                            <a:schemeClr val="dk1"/>
                          </a:solidFill>
                          <a:latin typeface="+mn-lt"/>
                          <a:ea typeface="Arial Unicode MS" panose="020B0604020202020204"/>
                          <a:cs typeface="+mn-cs"/>
                        </a:rPr>
                        <a:t>Interface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gridSpan="3">
                  <a:txBody>
                    <a:bodyPr/>
                    <a:lstStyle/>
                    <a:p>
                      <a:pPr marL="0" algn="l" defTabSz="914400" rtl="0" eaLnBrk="1" latinLnBrk="0" hangingPunct="1"/>
                      <a:r>
                        <a:rPr lang="en-US" sz="1800" kern="1200" dirty="0">
                          <a:solidFill>
                            <a:schemeClr val="dk1"/>
                          </a:solidFill>
                          <a:latin typeface="+mn-lt"/>
                          <a:ea typeface="Arial Unicode MS" panose="020B0604020202020204"/>
                          <a:cs typeface="+mn-cs"/>
                        </a:rPr>
                        <a:t>Standard: USB Host, USB Device, LAN</a:t>
                      </a:r>
                      <a:br>
                        <a:rPr lang="en-US" sz="1800" kern="1200" dirty="0">
                          <a:solidFill>
                            <a:schemeClr val="dk1"/>
                          </a:solidFill>
                          <a:latin typeface="+mn-lt"/>
                          <a:ea typeface="Arial Unicode MS" panose="020B0604020202020204"/>
                          <a:cs typeface="+mn-cs"/>
                        </a:rPr>
                      </a:br>
                      <a:r>
                        <a:rPr lang="en-US" sz="1800" kern="1200" dirty="0">
                          <a:solidFill>
                            <a:schemeClr val="dk1"/>
                          </a:solidFill>
                          <a:latin typeface="+mn-lt"/>
                          <a:ea typeface="Arial Unicode MS" panose="020B0604020202020204"/>
                          <a:cs typeface="+mn-cs"/>
                        </a:rPr>
                        <a:t>Optional: GPIB (USB-GPIB adaptor)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effectLs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01818641"/>
                  </a:ext>
                </a:extLst>
              </a:tr>
            </a:tbl>
          </a:graphicData>
        </a:graphic>
      </p:graphicFrame>
      <p:sp>
        <p:nvSpPr>
          <p:cNvPr id="3" name="TextBox 40">
            <a:extLst>
              <a:ext uri="{FF2B5EF4-FFF2-40B4-BE49-F238E27FC236}">
                <a16:creationId xmlns:a16="http://schemas.microsoft.com/office/drawing/2014/main" id="{1ED58875-0A21-8DF0-68EE-2B8FCA558FEC}"/>
              </a:ext>
            </a:extLst>
          </p:cNvPr>
          <p:cNvSpPr txBox="1"/>
          <p:nvPr/>
        </p:nvSpPr>
        <p:spPr>
          <a:xfrm>
            <a:off x="219852" y="82360"/>
            <a:ext cx="5876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SDG1000X Plus</a:t>
            </a:r>
            <a:r>
              <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main parameters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536351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105459" y="83722"/>
            <a:ext cx="6150197"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SDG1000X Plus  VS  AFG1000</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177" t="19394" r="4713" b="13649"/>
          <a:stretch/>
        </p:blipFill>
        <p:spPr>
          <a:xfrm>
            <a:off x="1602241" y="701370"/>
            <a:ext cx="2317750" cy="1135804"/>
          </a:xfrm>
          <a:prstGeom prst="rect">
            <a:avLst/>
          </a:prstGeom>
        </p:spPr>
      </p:pic>
      <p:sp>
        <p:nvSpPr>
          <p:cNvPr id="15" name="文本框 14">
            <a:extLst>
              <a:ext uri="{FF2B5EF4-FFF2-40B4-BE49-F238E27FC236}">
                <a16:creationId xmlns:a16="http://schemas.microsoft.com/office/drawing/2014/main" id="{73A86805-86CF-89A3-71F0-7E81EA007935}"/>
              </a:ext>
            </a:extLst>
          </p:cNvPr>
          <p:cNvSpPr txBox="1"/>
          <p:nvPr/>
        </p:nvSpPr>
        <p:spPr>
          <a:xfrm>
            <a:off x="2510973" y="4946354"/>
            <a:ext cx="3550330" cy="923330"/>
          </a:xfrm>
          <a:prstGeom prst="rect">
            <a:avLst/>
          </a:prstGeom>
          <a:noFill/>
        </p:spPr>
        <p:txBody>
          <a:bodyPr wrap="square">
            <a:spAutoFit/>
          </a:bodyPr>
          <a:lstStyle/>
          <a:p>
            <a:r>
              <a:rPr lang="en-US" altLang="zh-CN" dirty="0"/>
              <a:t>SDG1022X Plus(25MHz 2CH):  $369</a:t>
            </a:r>
          </a:p>
          <a:p>
            <a:r>
              <a:rPr lang="en-US" altLang="zh-CN" dirty="0"/>
              <a:t>SDG1032X Plus(30MHz 2CH):  $429</a:t>
            </a:r>
          </a:p>
          <a:p>
            <a:r>
              <a:rPr lang="en-US" altLang="zh-CN" dirty="0"/>
              <a:t>SDG1062X Plus(60MHz 2CH):  $539</a:t>
            </a:r>
          </a:p>
        </p:txBody>
      </p:sp>
      <p:graphicFrame>
        <p:nvGraphicFramePr>
          <p:cNvPr id="20" name="表格 19">
            <a:extLst>
              <a:ext uri="{FF2B5EF4-FFF2-40B4-BE49-F238E27FC236}">
                <a16:creationId xmlns:a16="http://schemas.microsoft.com/office/drawing/2014/main" id="{4B62003E-3FD0-45D9-F140-179313CFA500}"/>
              </a:ext>
            </a:extLst>
          </p:cNvPr>
          <p:cNvGraphicFramePr>
            <a:graphicFrameLocks noGrp="1"/>
          </p:cNvGraphicFramePr>
          <p:nvPr>
            <p:extLst>
              <p:ext uri="{D42A27DB-BD31-4B8C-83A1-F6EECF244321}">
                <p14:modId xmlns:p14="http://schemas.microsoft.com/office/powerpoint/2010/main" val="2486205907"/>
              </p:ext>
            </p:extLst>
          </p:nvPr>
        </p:nvGraphicFramePr>
        <p:xfrm>
          <a:off x="354012" y="1946117"/>
          <a:ext cx="5495245" cy="265176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25/30/60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 GSa/s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16-bit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8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Sine, Pulse, Square, Ramp, Noise, DC, </a:t>
                      </a:r>
                      <a:r>
                        <a:rPr lang="en-US" altLang="zh-CN" dirty="0">
                          <a:solidFill>
                            <a:srgbClr val="FF0000"/>
                          </a:solidFill>
                        </a:rPr>
                        <a:t>Harmonic, Arb. </a:t>
                      </a:r>
                    </a:p>
                    <a:p>
                      <a:pPr algn="l"/>
                      <a:r>
                        <a:rPr lang="en-US" altLang="zh-CN" dirty="0"/>
                        <a:t>AM, DSB-AM, FM,PM,ASK,FSK, PSK, </a:t>
                      </a:r>
                      <a:r>
                        <a:rPr lang="en-US" altLang="zh-CN" dirty="0">
                          <a:solidFill>
                            <a:srgbClr val="FF0000"/>
                          </a:solidFill>
                        </a:rPr>
                        <a:t>PWM</a:t>
                      </a:r>
                      <a:r>
                        <a:rPr lang="en-US" altLang="zh-CN" dirty="0"/>
                        <a:t>, Sweep, Burst, </a:t>
                      </a:r>
                      <a:r>
                        <a:rPr lang="en-US" altLang="zh-CN" dirty="0">
                          <a:solidFill>
                            <a:srgbClr val="FF0000"/>
                          </a:solidFill>
                        </a:rPr>
                        <a:t>PRBS, Sequence, Multi-pulse</a:t>
                      </a:r>
                      <a:endParaRPr lang="zh-CN" altLang="en-US"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graphicFrame>
        <p:nvGraphicFramePr>
          <p:cNvPr id="21" name="表格 20">
            <a:extLst>
              <a:ext uri="{FF2B5EF4-FFF2-40B4-BE49-F238E27FC236}">
                <a16:creationId xmlns:a16="http://schemas.microsoft.com/office/drawing/2014/main" id="{953408FB-1CFB-C2C1-22C8-080FD111151E}"/>
              </a:ext>
            </a:extLst>
          </p:cNvPr>
          <p:cNvGraphicFramePr>
            <a:graphicFrameLocks noGrp="1"/>
          </p:cNvGraphicFramePr>
          <p:nvPr>
            <p:extLst>
              <p:ext uri="{D42A27DB-BD31-4B8C-83A1-F6EECF244321}">
                <p14:modId xmlns:p14="http://schemas.microsoft.com/office/powerpoint/2010/main" val="3716504436"/>
              </p:ext>
            </p:extLst>
          </p:nvPr>
        </p:nvGraphicFramePr>
        <p:xfrm>
          <a:off x="6413727" y="1946117"/>
          <a:ext cx="5495245" cy="2103120"/>
        </p:xfrm>
        <a:graphic>
          <a:graphicData uri="http://schemas.openxmlformats.org/drawingml/2006/table">
            <a:tbl>
              <a:tblPr firstRow="1" bandRow="1">
                <a:tableStyleId>{5940675A-B579-460E-94D1-54222C63F5DA}</a:tableStyleId>
              </a:tblPr>
              <a:tblGrid>
                <a:gridCol w="1322388">
                  <a:extLst>
                    <a:ext uri="{9D8B030D-6E8A-4147-A177-3AD203B41FA5}">
                      <a16:colId xmlns:a16="http://schemas.microsoft.com/office/drawing/2014/main" val="1428487748"/>
                    </a:ext>
                  </a:extLst>
                </a:gridCol>
                <a:gridCol w="4172857">
                  <a:extLst>
                    <a:ext uri="{9D8B030D-6E8A-4147-A177-3AD203B41FA5}">
                      <a16:colId xmlns:a16="http://schemas.microsoft.com/office/drawing/2014/main" val="1409664612"/>
                    </a:ext>
                  </a:extLst>
                </a:gridCol>
              </a:tblGrid>
              <a:tr h="359681">
                <a:tc>
                  <a:txBody>
                    <a:bodyPr/>
                    <a:lstStyle/>
                    <a:p>
                      <a:pPr algn="l"/>
                      <a:r>
                        <a:rPr lang="en-US" altLang="zh-CN" dirty="0"/>
                        <a:t>Frequency</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US" altLang="zh-CN" dirty="0"/>
                        <a:t>25/60 MHz</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2399274"/>
                  </a:ext>
                </a:extLst>
              </a:tr>
              <a:tr h="359681">
                <a:tc>
                  <a:txBody>
                    <a:bodyPr/>
                    <a:lstStyle/>
                    <a:p>
                      <a:pPr algn="l"/>
                      <a:r>
                        <a:rPr lang="en-US" altLang="zh-CN" dirty="0"/>
                        <a:t>Sample rate</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125/300 MSa/s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9734311"/>
                  </a:ext>
                </a:extLst>
              </a:tr>
              <a:tr h="359681">
                <a:tc>
                  <a:txBody>
                    <a:bodyPr/>
                    <a:lstStyle/>
                    <a:p>
                      <a:pPr algn="l"/>
                      <a:r>
                        <a:rPr lang="en-US" altLang="zh-CN" dirty="0"/>
                        <a:t>Resolution</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14-bit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72733772"/>
                  </a:ext>
                </a:extLst>
              </a:tr>
              <a:tr h="359681">
                <a:tc>
                  <a:txBody>
                    <a:bodyPr/>
                    <a:lstStyle/>
                    <a:p>
                      <a:pPr algn="l"/>
                      <a:r>
                        <a:rPr lang="en-US" altLang="zh-CN" dirty="0"/>
                        <a:t>Arb length</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8 kpts/1 Mpts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19041672"/>
                  </a:ext>
                </a:extLst>
              </a:tr>
              <a:tr h="176209">
                <a:tc>
                  <a:txBody>
                    <a:bodyPr/>
                    <a:lstStyle/>
                    <a:p>
                      <a:pPr algn="l"/>
                      <a:r>
                        <a:rPr lang="en-US" altLang="zh-CN" dirty="0"/>
                        <a:t> Functions </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it-IT" altLang="zh-CN" dirty="0"/>
                        <a:t>Sine, Pulse,Square, </a:t>
                      </a:r>
                      <a:r>
                        <a:rPr lang="en-US" altLang="zh-CN" dirty="0"/>
                        <a:t>Ramp</a:t>
                      </a:r>
                      <a:r>
                        <a:rPr lang="it-IT" altLang="zh-CN" dirty="0"/>
                        <a:t>, Noise,DC. </a:t>
                      </a:r>
                    </a:p>
                    <a:p>
                      <a:pPr algn="l"/>
                      <a:r>
                        <a:rPr lang="en-US" altLang="zh-CN" dirty="0"/>
                        <a:t>AM, FM, PM, ASK, FSK, PSK, Sweep, Burst.</a:t>
                      </a:r>
                      <a:endParaRPr lang="zh-CN" alt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3979225"/>
                  </a:ext>
                </a:extLst>
              </a:tr>
            </a:tbl>
          </a:graphicData>
        </a:graphic>
      </p:graphicFrame>
      <p:pic>
        <p:nvPicPr>
          <p:cNvPr id="3" name="图片 2">
            <a:extLst>
              <a:ext uri="{FF2B5EF4-FFF2-40B4-BE49-F238E27FC236}">
                <a16:creationId xmlns:a16="http://schemas.microsoft.com/office/drawing/2014/main" id="{B0C6D5F5-2784-F6DA-5AC9-5717C1AD5EE6}"/>
              </a:ext>
            </a:extLst>
          </p:cNvPr>
          <p:cNvPicPr>
            <a:picLocks noChangeAspect="1"/>
          </p:cNvPicPr>
          <p:nvPr/>
        </p:nvPicPr>
        <p:blipFill rotWithShape="1">
          <a:blip r:embed="rId3"/>
          <a:srcRect b="28997"/>
          <a:stretch/>
        </p:blipFill>
        <p:spPr>
          <a:xfrm>
            <a:off x="7740650" y="772133"/>
            <a:ext cx="2265889" cy="1050912"/>
          </a:xfrm>
          <a:prstGeom prst="rect">
            <a:avLst/>
          </a:prstGeom>
        </p:spPr>
      </p:pic>
      <p:sp>
        <p:nvSpPr>
          <p:cNvPr id="9" name="文本框 8">
            <a:extLst>
              <a:ext uri="{FF2B5EF4-FFF2-40B4-BE49-F238E27FC236}">
                <a16:creationId xmlns:a16="http://schemas.microsoft.com/office/drawing/2014/main" id="{9C6960E5-E6D0-98C0-EC1C-C52018D9DA91}"/>
              </a:ext>
            </a:extLst>
          </p:cNvPr>
          <p:cNvSpPr txBox="1"/>
          <p:nvPr/>
        </p:nvSpPr>
        <p:spPr>
          <a:xfrm>
            <a:off x="6331856" y="4946354"/>
            <a:ext cx="3199494" cy="923330"/>
          </a:xfrm>
          <a:prstGeom prst="rect">
            <a:avLst/>
          </a:prstGeom>
          <a:noFill/>
        </p:spPr>
        <p:txBody>
          <a:bodyPr wrap="square">
            <a:spAutoFit/>
          </a:bodyPr>
          <a:lstStyle/>
          <a:p>
            <a:r>
              <a:rPr lang="en-US" altLang="zh-CN" dirty="0"/>
              <a:t>AFG1022(25MHz 2CH):  $1,148</a:t>
            </a:r>
          </a:p>
          <a:p>
            <a:endParaRPr lang="en-US" altLang="zh-CN" dirty="0"/>
          </a:p>
          <a:p>
            <a:r>
              <a:rPr lang="en-US" altLang="zh-CN" dirty="0"/>
              <a:t>AFG1062(60MHz 2CH):  $1,574</a:t>
            </a:r>
          </a:p>
        </p:txBody>
      </p:sp>
    </p:spTree>
    <p:extLst>
      <p:ext uri="{BB962C8B-B14F-4D97-AF65-F5344CB8AC3E}">
        <p14:creationId xmlns:p14="http://schemas.microsoft.com/office/powerpoint/2010/main" val="1890811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8"/>
          <p:cNvSpPr/>
          <p:nvPr/>
        </p:nvSpPr>
        <p:spPr>
          <a:xfrm>
            <a:off x="1588" y="3790339"/>
            <a:ext cx="12188825" cy="3067663"/>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lumMod val="50000"/>
                </a:srgbClr>
              </a:solidFill>
              <a:latin typeface="Calibri" panose="020F0502020204030204"/>
            </a:endParaRPr>
          </a:p>
        </p:txBody>
      </p:sp>
      <p:sp>
        <p:nvSpPr>
          <p:cNvPr id="20" name="Textfeld 47"/>
          <p:cNvSpPr txBox="1"/>
          <p:nvPr/>
        </p:nvSpPr>
        <p:spPr>
          <a:xfrm>
            <a:off x="8249418" y="4758329"/>
            <a:ext cx="3244628" cy="1107996"/>
          </a:xfrm>
          <a:prstGeom prst="rect">
            <a:avLst/>
          </a:prstGeom>
          <a:noFill/>
        </p:spPr>
        <p:txBody>
          <a:bodyPr wrap="square" rtlCol="0">
            <a:spAutoFit/>
          </a:bodyPr>
          <a:lstStyle/>
          <a:p>
            <a:r>
              <a:rPr lang="en-US" altLang="zh-CN" sz="1100" dirty="0">
                <a:solidFill>
                  <a:schemeClr val="bg1"/>
                </a:solidFill>
              </a:rPr>
              <a:t>SIGLENT TECHNOLOGIES GERMANY GmbH</a:t>
            </a:r>
          </a:p>
          <a:p>
            <a:r>
              <a:rPr lang="en-US" altLang="zh-CN" sz="1100" dirty="0">
                <a:solidFill>
                  <a:schemeClr val="bg1"/>
                </a:solidFill>
              </a:rPr>
              <a:t>Add:  </a:t>
            </a:r>
            <a:r>
              <a:rPr lang="de-DE" altLang="zh-CN" sz="1100" dirty="0">
                <a:solidFill>
                  <a:schemeClr val="bg1"/>
                </a:solidFill>
              </a:rPr>
              <a:t>Staetzlinger Str.  70 86165 Augsburg, Germany</a:t>
            </a:r>
            <a:br>
              <a:rPr lang="en-US" altLang="zh-CN" sz="1100" dirty="0">
                <a:solidFill>
                  <a:schemeClr val="bg1"/>
                </a:solidFill>
              </a:rPr>
            </a:br>
            <a:r>
              <a:rPr lang="en-US" altLang="zh-CN" sz="1100" dirty="0">
                <a:solidFill>
                  <a:schemeClr val="bg1"/>
                </a:solidFill>
              </a:rPr>
              <a:t>Tel: +49(0)-821-666 0 111 0</a:t>
            </a:r>
            <a:br>
              <a:rPr lang="en-US" altLang="zh-CN" sz="1100" dirty="0">
                <a:solidFill>
                  <a:schemeClr val="bg1"/>
                </a:solidFill>
              </a:rPr>
            </a:br>
            <a:r>
              <a:rPr lang="en-US" altLang="zh-CN" sz="1100" dirty="0">
                <a:solidFill>
                  <a:schemeClr val="bg1"/>
                </a:solidFill>
              </a:rPr>
              <a:t>Fax: +49(0)-821-666 0 111 22</a:t>
            </a:r>
            <a:br>
              <a:rPr lang="en-US" altLang="zh-CN" sz="1100" dirty="0">
                <a:solidFill>
                  <a:schemeClr val="bg1"/>
                </a:solidFill>
              </a:rPr>
            </a:br>
            <a:r>
              <a:rPr lang="en-US" altLang="zh-CN" sz="1100" dirty="0">
                <a:solidFill>
                  <a:schemeClr val="bg1"/>
                </a:solidFill>
              </a:rPr>
              <a:t>info-eu@siglent.com</a:t>
            </a:r>
            <a:br>
              <a:rPr lang="en-US" altLang="zh-CN" sz="1100" dirty="0">
                <a:solidFill>
                  <a:schemeClr val="bg1"/>
                </a:solidFill>
              </a:rPr>
            </a:br>
            <a:r>
              <a:rPr lang="en-US" altLang="zh-CN" sz="1100" dirty="0">
                <a:solidFill>
                  <a:schemeClr val="bg1"/>
                </a:solidFill>
              </a:rPr>
              <a:t>www.siglenteu.com</a:t>
            </a:r>
          </a:p>
        </p:txBody>
      </p:sp>
      <p:cxnSp>
        <p:nvCxnSpPr>
          <p:cNvPr id="3" name="Gerader Verbinder 35"/>
          <p:cNvCxnSpPr/>
          <p:nvPr/>
        </p:nvCxnSpPr>
        <p:spPr>
          <a:xfrm flipH="1">
            <a:off x="1590" y="3790338"/>
            <a:ext cx="121888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feld 46"/>
          <p:cNvSpPr txBox="1"/>
          <p:nvPr/>
        </p:nvSpPr>
        <p:spPr>
          <a:xfrm>
            <a:off x="5014953" y="4438825"/>
            <a:ext cx="2850869" cy="338554"/>
          </a:xfrm>
          <a:prstGeom prst="rect">
            <a:avLst/>
          </a:prstGeom>
          <a:noFill/>
        </p:spPr>
        <p:txBody>
          <a:bodyPr wrap="square" rtlCol="0">
            <a:spAutoFit/>
          </a:bodyPr>
          <a:lstStyle/>
          <a:p>
            <a:r>
              <a:rPr lang="en-US" altLang="zh-CN" sz="1600" b="1" dirty="0">
                <a:solidFill>
                  <a:schemeClr val="bg1"/>
                </a:solidFill>
              </a:rPr>
              <a:t>NA</a:t>
            </a:r>
          </a:p>
        </p:txBody>
      </p:sp>
      <p:sp>
        <p:nvSpPr>
          <p:cNvPr id="15" name="Textfeld 47"/>
          <p:cNvSpPr txBox="1"/>
          <p:nvPr/>
        </p:nvSpPr>
        <p:spPr>
          <a:xfrm>
            <a:off x="5018929" y="4747777"/>
            <a:ext cx="2158728" cy="1446550"/>
          </a:xfrm>
          <a:prstGeom prst="rect">
            <a:avLst/>
          </a:prstGeom>
          <a:noFill/>
        </p:spPr>
        <p:txBody>
          <a:bodyPr wrap="square" rtlCol="0">
            <a:spAutoFit/>
          </a:bodyPr>
          <a:lstStyle/>
          <a:p>
            <a:r>
              <a:rPr lang="en-US" altLang="zh-CN" sz="1100" dirty="0">
                <a:solidFill>
                  <a:schemeClr val="bg1"/>
                </a:solidFill>
              </a:rPr>
              <a:t>SIGLENT Technologies NA, Inc. </a:t>
            </a:r>
          </a:p>
          <a:p>
            <a:r>
              <a:rPr lang="en-US" altLang="zh-CN" sz="1100" dirty="0">
                <a:solidFill>
                  <a:schemeClr val="bg1"/>
                </a:solidFill>
              </a:rPr>
              <a:t>Add: 6557 Cochran Rd Solon, Ohio 44139</a:t>
            </a:r>
            <a:br>
              <a:rPr lang="en-US" altLang="zh-CN" sz="1100" dirty="0">
                <a:solidFill>
                  <a:schemeClr val="bg1"/>
                </a:solidFill>
              </a:rPr>
            </a:br>
            <a:r>
              <a:rPr lang="en-US" altLang="zh-CN" sz="1100" dirty="0">
                <a:solidFill>
                  <a:schemeClr val="bg1"/>
                </a:solidFill>
              </a:rPr>
              <a:t>Tel: 440-398-5800</a:t>
            </a:r>
            <a:br>
              <a:rPr lang="en-US" altLang="zh-CN" sz="1100" dirty="0">
                <a:solidFill>
                  <a:schemeClr val="bg1"/>
                </a:solidFill>
              </a:rPr>
            </a:br>
            <a:r>
              <a:rPr lang="en-US" altLang="zh-CN" sz="1100" dirty="0">
                <a:solidFill>
                  <a:schemeClr val="bg1"/>
                </a:solidFill>
              </a:rPr>
              <a:t>Toll Free:877-515-5551</a:t>
            </a:r>
            <a:br>
              <a:rPr lang="en-US" altLang="zh-CN" sz="1100" dirty="0">
                <a:solidFill>
                  <a:schemeClr val="bg1"/>
                </a:solidFill>
              </a:rPr>
            </a:br>
            <a:r>
              <a:rPr lang="en-US" altLang="zh-CN" sz="1100" dirty="0">
                <a:solidFill>
                  <a:schemeClr val="bg1"/>
                </a:solidFill>
              </a:rPr>
              <a:t>Fax: 440-399-1211</a:t>
            </a:r>
          </a:p>
          <a:p>
            <a:r>
              <a:rPr lang="en-US" altLang="zh-CN" sz="1100" dirty="0">
                <a:solidFill>
                  <a:schemeClr val="bg1"/>
                </a:solidFill>
              </a:rPr>
              <a:t>info@siglent.com</a:t>
            </a:r>
            <a:br>
              <a:rPr lang="en-US" altLang="zh-CN" sz="1100" dirty="0">
                <a:solidFill>
                  <a:schemeClr val="bg1"/>
                </a:solidFill>
              </a:rPr>
            </a:br>
            <a:r>
              <a:rPr lang="en-US" altLang="zh-CN" sz="1100" dirty="0">
                <a:solidFill>
                  <a:schemeClr val="bg1"/>
                </a:solidFill>
              </a:rPr>
              <a:t>www.siglentna.com</a:t>
            </a:r>
          </a:p>
        </p:txBody>
      </p:sp>
      <p:sp>
        <p:nvSpPr>
          <p:cNvPr id="16" name="Textfeld 50"/>
          <p:cNvSpPr txBox="1"/>
          <p:nvPr/>
        </p:nvSpPr>
        <p:spPr>
          <a:xfrm>
            <a:off x="3023831" y="2584787"/>
            <a:ext cx="6428853" cy="369332"/>
          </a:xfrm>
          <a:prstGeom prst="rect">
            <a:avLst/>
          </a:prstGeom>
          <a:noFill/>
        </p:spPr>
        <p:txBody>
          <a:bodyPr wrap="square" rtlCol="0">
            <a:spAutoFit/>
          </a:bodyPr>
          <a:lstStyle/>
          <a:p>
            <a:pPr algn="ctr"/>
            <a:r>
              <a:rPr lang="en-US" altLang="zh-CN" b="1">
                <a:solidFill>
                  <a:srgbClr val="7F7F7F"/>
                </a:solidFill>
              </a:rPr>
              <a:t>Every Bench. Every Engineer. Every Day.</a:t>
            </a:r>
            <a:endParaRPr lang="zh-CN" altLang="en-US" b="1" dirty="0">
              <a:solidFill>
                <a:srgbClr val="7F7F7F"/>
              </a:solidFill>
            </a:endParaRPr>
          </a:p>
        </p:txBody>
      </p:sp>
      <p:sp>
        <p:nvSpPr>
          <p:cNvPr id="17" name="Textfeld 33"/>
          <p:cNvSpPr txBox="1"/>
          <p:nvPr/>
        </p:nvSpPr>
        <p:spPr>
          <a:xfrm>
            <a:off x="3038208" y="946571"/>
            <a:ext cx="6115584" cy="1538883"/>
          </a:xfrm>
          <a:prstGeom prst="rect">
            <a:avLst/>
          </a:prstGeom>
          <a:noFill/>
        </p:spPr>
        <p:txBody>
          <a:bodyPr wrap="square" rtlCol="0">
            <a:spAutoFit/>
          </a:bodyPr>
          <a:lstStyle/>
          <a:p>
            <a:pPr defTabSz="228600"/>
            <a:endParaRPr lang="de-DE" sz="4000" dirty="0">
              <a:solidFill>
                <a:srgbClr val="0065FA"/>
              </a:solidFill>
              <a:latin typeface="Century Gothic" panose="020B0502020202020204" pitchFamily="34" charset="0"/>
            </a:endParaRPr>
          </a:p>
          <a:p>
            <a:pPr algn="ctr" defTabSz="228600"/>
            <a:r>
              <a:rPr lang="de-DE" sz="5400" b="1" dirty="0">
                <a:solidFill>
                  <a:srgbClr val="003B90"/>
                </a:solidFill>
                <a:latin typeface="Century Gothic" panose="020B0502020202020204" pitchFamily="34" charset="0"/>
              </a:rPr>
              <a:t>Thank You</a:t>
            </a:r>
            <a:endParaRPr lang="de-DE" sz="5400" dirty="0">
              <a:solidFill>
                <a:srgbClr val="003B90"/>
              </a:solidFill>
              <a:latin typeface="Century Gothic" panose="020B0502020202020204" pitchFamily="34" charset="0"/>
            </a:endParaRPr>
          </a:p>
        </p:txBody>
      </p:sp>
      <p:sp>
        <p:nvSpPr>
          <p:cNvPr id="19" name="Textfeld 46"/>
          <p:cNvSpPr txBox="1"/>
          <p:nvPr/>
        </p:nvSpPr>
        <p:spPr>
          <a:xfrm>
            <a:off x="8245442" y="4430327"/>
            <a:ext cx="2850869" cy="338554"/>
          </a:xfrm>
          <a:prstGeom prst="rect">
            <a:avLst/>
          </a:prstGeom>
          <a:noFill/>
        </p:spPr>
        <p:txBody>
          <a:bodyPr wrap="square" rtlCol="0">
            <a:spAutoFit/>
          </a:bodyPr>
          <a:lstStyle/>
          <a:p>
            <a:r>
              <a:rPr lang="en-US" altLang="zh-CN" sz="1600" b="1" dirty="0">
                <a:solidFill>
                  <a:schemeClr val="bg1"/>
                </a:solidFill>
              </a:rPr>
              <a:t>Europe</a:t>
            </a:r>
          </a:p>
        </p:txBody>
      </p:sp>
      <p:sp>
        <p:nvSpPr>
          <p:cNvPr id="21" name="Textfeld 47"/>
          <p:cNvSpPr txBox="1"/>
          <p:nvPr/>
        </p:nvSpPr>
        <p:spPr>
          <a:xfrm>
            <a:off x="866819" y="4747777"/>
            <a:ext cx="3399662" cy="1277273"/>
          </a:xfrm>
          <a:prstGeom prst="rect">
            <a:avLst/>
          </a:prstGeom>
          <a:noFill/>
        </p:spPr>
        <p:txBody>
          <a:bodyPr wrap="square" rtlCol="0">
            <a:spAutoFit/>
          </a:bodyPr>
          <a:lstStyle/>
          <a:p>
            <a:r>
              <a:rPr lang="en-US" altLang="zh-CN" sz="1100" dirty="0">
                <a:solidFill>
                  <a:schemeClr val="bg1"/>
                </a:solidFill>
              </a:rPr>
              <a:t>SIGLENT TECHNOLOGIES CO., LTD.</a:t>
            </a:r>
          </a:p>
          <a:p>
            <a:r>
              <a:rPr lang="en-US" altLang="zh-CN" sz="1100" dirty="0">
                <a:solidFill>
                  <a:schemeClr val="bg1"/>
                </a:solidFill>
              </a:rPr>
              <a:t>Add: Blog No.4 &amp; No.5, </a:t>
            </a:r>
            <a:r>
              <a:rPr lang="en-US" altLang="zh-CN" sz="1100" dirty="0" err="1">
                <a:solidFill>
                  <a:schemeClr val="bg1"/>
                </a:solidFill>
              </a:rPr>
              <a:t>Antongda</a:t>
            </a:r>
            <a:r>
              <a:rPr lang="en-US" altLang="zh-CN" sz="1100" dirty="0">
                <a:solidFill>
                  <a:schemeClr val="bg1"/>
                </a:solidFill>
              </a:rPr>
              <a:t> Industrial Zone, 3rd </a:t>
            </a:r>
            <a:r>
              <a:rPr lang="en-US" altLang="zh-CN" sz="1100" dirty="0" err="1">
                <a:solidFill>
                  <a:schemeClr val="bg1"/>
                </a:solidFill>
              </a:rPr>
              <a:t>Liuxian</a:t>
            </a:r>
            <a:r>
              <a:rPr lang="en-US" altLang="zh-CN" sz="1100" dirty="0">
                <a:solidFill>
                  <a:schemeClr val="bg1"/>
                </a:solidFill>
              </a:rPr>
              <a:t> Road, </a:t>
            </a:r>
            <a:r>
              <a:rPr lang="en-US" altLang="zh-CN" sz="1100" dirty="0" err="1">
                <a:solidFill>
                  <a:schemeClr val="bg1"/>
                </a:solidFill>
              </a:rPr>
              <a:t>Bao’an</a:t>
            </a:r>
            <a:r>
              <a:rPr lang="en-US" altLang="zh-CN" sz="1100" dirty="0">
                <a:solidFill>
                  <a:schemeClr val="bg1"/>
                </a:solidFill>
              </a:rPr>
              <a:t> District, Shenzhen, 518101, China</a:t>
            </a:r>
          </a:p>
          <a:p>
            <a:r>
              <a:rPr lang="en-US" altLang="zh-CN" sz="1100" dirty="0">
                <a:solidFill>
                  <a:schemeClr val="bg1"/>
                </a:solidFill>
              </a:rPr>
              <a:t>Tel:+ 86 755 3688 7876</a:t>
            </a:r>
          </a:p>
          <a:p>
            <a:r>
              <a:rPr lang="en-US" altLang="zh-CN" sz="1100" dirty="0">
                <a:solidFill>
                  <a:schemeClr val="bg1"/>
                </a:solidFill>
              </a:rPr>
              <a:t>Fax:+ 86 755 3359 1582</a:t>
            </a:r>
          </a:p>
          <a:p>
            <a:r>
              <a:rPr lang="en-US" altLang="zh-CN" sz="1100" dirty="0">
                <a:solidFill>
                  <a:schemeClr val="bg1"/>
                </a:solidFill>
              </a:rPr>
              <a:t>sales@siglent.com</a:t>
            </a:r>
          </a:p>
          <a:p>
            <a:r>
              <a:rPr lang="en-US" altLang="zh-CN" sz="1100" dirty="0">
                <a:solidFill>
                  <a:schemeClr val="bg1"/>
                </a:solidFill>
              </a:rPr>
              <a:t>int.siglent.com</a:t>
            </a:r>
          </a:p>
        </p:txBody>
      </p:sp>
      <p:sp>
        <p:nvSpPr>
          <p:cNvPr id="22" name="Textfeld 46"/>
          <p:cNvSpPr txBox="1"/>
          <p:nvPr/>
        </p:nvSpPr>
        <p:spPr>
          <a:xfrm>
            <a:off x="862843" y="4438825"/>
            <a:ext cx="2850869" cy="338554"/>
          </a:xfrm>
          <a:prstGeom prst="rect">
            <a:avLst/>
          </a:prstGeom>
          <a:noFill/>
        </p:spPr>
        <p:txBody>
          <a:bodyPr wrap="square" rtlCol="0">
            <a:spAutoFit/>
          </a:bodyPr>
          <a:lstStyle/>
          <a:p>
            <a:r>
              <a:rPr lang="en-US" altLang="zh-CN" sz="1600" b="1" dirty="0">
                <a:solidFill>
                  <a:schemeClr val="bg1"/>
                </a:solidFill>
              </a:rPr>
              <a:t>Headquarters</a:t>
            </a:r>
          </a:p>
        </p:txBody>
      </p:sp>
      <p:pic>
        <p:nvPicPr>
          <p:cNvPr id="5" name="图片 4">
            <a:hlinkClick r:id="rId3"/>
            <a:extLst>
              <a:ext uri="{FF2B5EF4-FFF2-40B4-BE49-F238E27FC236}">
                <a16:creationId xmlns:a16="http://schemas.microsoft.com/office/drawing/2014/main" id="{68BF1081-783A-D7F6-2D10-FC30EABA2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6582" y="3122854"/>
            <a:ext cx="443719" cy="432000"/>
          </a:xfrm>
          <a:prstGeom prst="rect">
            <a:avLst/>
          </a:prstGeom>
        </p:spPr>
      </p:pic>
      <p:pic>
        <p:nvPicPr>
          <p:cNvPr id="7" name="图片 6">
            <a:hlinkClick r:id="rId5"/>
            <a:extLst>
              <a:ext uri="{FF2B5EF4-FFF2-40B4-BE49-F238E27FC236}">
                <a16:creationId xmlns:a16="http://schemas.microsoft.com/office/drawing/2014/main" id="{DA5F2C0B-A382-0A5B-8145-939EDDDB76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9371" y="3116383"/>
            <a:ext cx="438699" cy="432000"/>
          </a:xfrm>
          <a:prstGeom prst="rect">
            <a:avLst/>
          </a:prstGeom>
        </p:spPr>
      </p:pic>
      <p:pic>
        <p:nvPicPr>
          <p:cNvPr id="9" name="图片 8">
            <a:hlinkClick r:id="rId7"/>
            <a:extLst>
              <a:ext uri="{FF2B5EF4-FFF2-40B4-BE49-F238E27FC236}">
                <a16:creationId xmlns:a16="http://schemas.microsoft.com/office/drawing/2014/main" id="{1B5A1257-450D-44F3-3EE2-3217447821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2162" y="3116383"/>
            <a:ext cx="453767" cy="432000"/>
          </a:xfrm>
          <a:prstGeom prst="rect">
            <a:avLst/>
          </a:prstGeom>
        </p:spPr>
      </p:pic>
      <p:pic>
        <p:nvPicPr>
          <p:cNvPr id="11" name="图片 10">
            <a:hlinkClick r:id="rId9"/>
            <a:extLst>
              <a:ext uri="{FF2B5EF4-FFF2-40B4-BE49-F238E27FC236}">
                <a16:creationId xmlns:a16="http://schemas.microsoft.com/office/drawing/2014/main" id="{6C7B9D3F-1557-4EF9-E01C-F0EEB273B5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14953" y="3116383"/>
            <a:ext cx="453767" cy="432000"/>
          </a:xfrm>
          <a:prstGeom prst="rect">
            <a:avLst/>
          </a:prstGeom>
        </p:spPr>
      </p:pic>
    </p:spTree>
    <p:extLst>
      <p:ext uri="{BB962C8B-B14F-4D97-AF65-F5344CB8AC3E}">
        <p14:creationId xmlns:p14="http://schemas.microsoft.com/office/powerpoint/2010/main" val="346589205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DAC86263-531D-577E-506A-F202BE63F170}"/>
              </a:ext>
            </a:extLst>
          </p:cNvPr>
          <p:cNvSpPr txBox="1"/>
          <p:nvPr/>
        </p:nvSpPr>
        <p:spPr>
          <a:xfrm>
            <a:off x="219852" y="82360"/>
            <a:ext cx="4408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User friendly interface</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39" name="组合 38">
            <a:extLst>
              <a:ext uri="{FF2B5EF4-FFF2-40B4-BE49-F238E27FC236}">
                <a16:creationId xmlns:a16="http://schemas.microsoft.com/office/drawing/2014/main" id="{D5A1F6CB-F9F8-A07A-28E2-1FBF3D5F9CBC}"/>
              </a:ext>
            </a:extLst>
          </p:cNvPr>
          <p:cNvGrpSpPr/>
          <p:nvPr/>
        </p:nvGrpSpPr>
        <p:grpSpPr>
          <a:xfrm>
            <a:off x="236385" y="1255485"/>
            <a:ext cx="11563730" cy="5304971"/>
            <a:chOff x="721603" y="1695064"/>
            <a:chExt cx="10374568" cy="4576216"/>
          </a:xfrm>
        </p:grpSpPr>
        <p:pic>
          <p:nvPicPr>
            <p:cNvPr id="4" name="图片 3">
              <a:extLst>
                <a:ext uri="{FF2B5EF4-FFF2-40B4-BE49-F238E27FC236}">
                  <a16:creationId xmlns:a16="http://schemas.microsoft.com/office/drawing/2014/main" id="{7DE43404-728D-DB36-E075-DE4F187DB7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40" t="21375" r="5405" b="15238"/>
            <a:stretch/>
          </p:blipFill>
          <p:spPr>
            <a:xfrm>
              <a:off x="2143125" y="1695064"/>
              <a:ext cx="7905749" cy="3722912"/>
            </a:xfrm>
            <a:prstGeom prst="rect">
              <a:avLst/>
            </a:prstGeom>
          </p:spPr>
        </p:pic>
        <p:grpSp>
          <p:nvGrpSpPr>
            <p:cNvPr id="38" name="组合 37">
              <a:extLst>
                <a:ext uri="{FF2B5EF4-FFF2-40B4-BE49-F238E27FC236}">
                  <a16:creationId xmlns:a16="http://schemas.microsoft.com/office/drawing/2014/main" id="{4D821391-2F85-7CB1-B3A2-FBCCE8CE58C1}"/>
                </a:ext>
              </a:extLst>
            </p:cNvPr>
            <p:cNvGrpSpPr/>
            <p:nvPr/>
          </p:nvGrpSpPr>
          <p:grpSpPr>
            <a:xfrm>
              <a:off x="1676400" y="3080729"/>
              <a:ext cx="1085851" cy="127836"/>
              <a:chOff x="1676400" y="3080729"/>
              <a:chExt cx="1085851" cy="127836"/>
            </a:xfrm>
          </p:grpSpPr>
          <p:sp>
            <p:nvSpPr>
              <p:cNvPr id="9" name="流程图: 联系 14">
                <a:extLst>
                  <a:ext uri="{FF2B5EF4-FFF2-40B4-BE49-F238E27FC236}">
                    <a16:creationId xmlns:a16="http://schemas.microsoft.com/office/drawing/2014/main" id="{CAC214D9-43A3-49BA-D7C6-9AD533D8BA4F}"/>
                  </a:ext>
                </a:extLst>
              </p:cNvPr>
              <p:cNvSpPr/>
              <p:nvPr/>
            </p:nvSpPr>
            <p:spPr>
              <a:xfrm>
                <a:off x="2642357" y="3080729"/>
                <a:ext cx="119894" cy="127836"/>
              </a:xfrm>
              <a:prstGeom prst="flowChartConnector">
                <a:avLst/>
              </a:prstGeom>
              <a:noFill/>
              <a:ln w="57150">
                <a:solidFill>
                  <a:srgbClr val="EA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lumMod val="25000"/>
                    </a:schemeClr>
                  </a:solidFill>
                  <a:latin typeface="阿里巴巴普惠体 M" panose="00020600040101010101" pitchFamily="18" charset="-122"/>
                </a:endParaRPr>
              </a:p>
            </p:txBody>
          </p:sp>
          <p:cxnSp>
            <p:nvCxnSpPr>
              <p:cNvPr id="10" name="直接连接符 9">
                <a:extLst>
                  <a:ext uri="{FF2B5EF4-FFF2-40B4-BE49-F238E27FC236}">
                    <a16:creationId xmlns:a16="http://schemas.microsoft.com/office/drawing/2014/main" id="{C7035A10-C125-E009-1AC3-5DD3175843BE}"/>
                  </a:ext>
                </a:extLst>
              </p:cNvPr>
              <p:cNvCxnSpPr>
                <a:cxnSpLocks/>
              </p:cNvCxnSpPr>
              <p:nvPr/>
            </p:nvCxnSpPr>
            <p:spPr>
              <a:xfrm>
                <a:off x="1676400" y="3150382"/>
                <a:ext cx="962330" cy="0"/>
              </a:xfrm>
              <a:prstGeom prst="line">
                <a:avLst/>
              </a:prstGeom>
              <a:ln w="34925">
                <a:solidFill>
                  <a:srgbClr val="EA860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a16="http://schemas.microsoft.com/office/drawing/2014/main" id="{F9DCB6F9-025C-52A6-E438-AA112AAE8BCD}"/>
                </a:ext>
              </a:extLst>
            </p:cNvPr>
            <p:cNvSpPr txBox="1"/>
            <p:nvPr/>
          </p:nvSpPr>
          <p:spPr>
            <a:xfrm>
              <a:off x="721603" y="2980375"/>
              <a:ext cx="1282377" cy="369332"/>
            </a:xfrm>
            <a:prstGeom prst="rect">
              <a:avLst/>
            </a:prstGeom>
            <a:noFill/>
          </p:spPr>
          <p:txBody>
            <a:bodyPr wrap="square" rtlCol="0">
              <a:spAutoFit/>
            </a:bodyPr>
            <a:lstStyle/>
            <a:p>
              <a:r>
                <a:rPr lang="en-US" altLang="zh-CN" dirty="0"/>
                <a:t>USB Host</a:t>
              </a:r>
            </a:p>
          </p:txBody>
        </p:sp>
        <p:grpSp>
          <p:nvGrpSpPr>
            <p:cNvPr id="19" name="组合 18">
              <a:extLst>
                <a:ext uri="{FF2B5EF4-FFF2-40B4-BE49-F238E27FC236}">
                  <a16:creationId xmlns:a16="http://schemas.microsoft.com/office/drawing/2014/main" id="{BD8FB02C-B954-1519-C027-5B90093AA857}"/>
                </a:ext>
              </a:extLst>
            </p:cNvPr>
            <p:cNvGrpSpPr/>
            <p:nvPr/>
          </p:nvGrpSpPr>
          <p:grpSpPr>
            <a:xfrm rot="16200000">
              <a:off x="4259943" y="5170787"/>
              <a:ext cx="1085851" cy="127836"/>
              <a:chOff x="1828800" y="3233129"/>
              <a:chExt cx="1085851" cy="127836"/>
            </a:xfrm>
          </p:grpSpPr>
          <p:sp>
            <p:nvSpPr>
              <p:cNvPr id="17" name="流程图: 联系 14">
                <a:extLst>
                  <a:ext uri="{FF2B5EF4-FFF2-40B4-BE49-F238E27FC236}">
                    <a16:creationId xmlns:a16="http://schemas.microsoft.com/office/drawing/2014/main" id="{8E14F774-6EE0-D249-2F4C-A117A3C85DEF}"/>
                  </a:ext>
                </a:extLst>
              </p:cNvPr>
              <p:cNvSpPr/>
              <p:nvPr/>
            </p:nvSpPr>
            <p:spPr>
              <a:xfrm>
                <a:off x="2794757" y="3233129"/>
                <a:ext cx="119894" cy="127836"/>
              </a:xfrm>
              <a:prstGeom prst="flowChartConnector">
                <a:avLst/>
              </a:prstGeom>
              <a:noFill/>
              <a:ln w="57150">
                <a:solidFill>
                  <a:srgbClr val="EA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lumMod val="25000"/>
                    </a:schemeClr>
                  </a:solidFill>
                  <a:latin typeface="阿里巴巴普惠体 M" panose="00020600040101010101" pitchFamily="18" charset="-122"/>
                </a:endParaRPr>
              </a:p>
            </p:txBody>
          </p:sp>
          <p:cxnSp>
            <p:nvCxnSpPr>
              <p:cNvPr id="18" name="直接连接符 17">
                <a:extLst>
                  <a:ext uri="{FF2B5EF4-FFF2-40B4-BE49-F238E27FC236}">
                    <a16:creationId xmlns:a16="http://schemas.microsoft.com/office/drawing/2014/main" id="{7C7C959C-4299-620D-F337-8D17C7655DC6}"/>
                  </a:ext>
                </a:extLst>
              </p:cNvPr>
              <p:cNvCxnSpPr>
                <a:cxnSpLocks/>
              </p:cNvCxnSpPr>
              <p:nvPr/>
            </p:nvCxnSpPr>
            <p:spPr>
              <a:xfrm>
                <a:off x="1828800" y="3302782"/>
                <a:ext cx="962330" cy="0"/>
              </a:xfrm>
              <a:prstGeom prst="line">
                <a:avLst/>
              </a:prstGeom>
              <a:ln w="34925">
                <a:solidFill>
                  <a:srgbClr val="EA860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grpSp>
        <p:sp>
          <p:nvSpPr>
            <p:cNvPr id="20" name="文本框 19">
              <a:extLst>
                <a:ext uri="{FF2B5EF4-FFF2-40B4-BE49-F238E27FC236}">
                  <a16:creationId xmlns:a16="http://schemas.microsoft.com/office/drawing/2014/main" id="{F1536EA9-50EC-5703-90D7-A64F26952B67}"/>
                </a:ext>
              </a:extLst>
            </p:cNvPr>
            <p:cNvSpPr txBox="1"/>
            <p:nvPr/>
          </p:nvSpPr>
          <p:spPr>
            <a:xfrm>
              <a:off x="7788641" y="5777631"/>
              <a:ext cx="1808115" cy="369332"/>
            </a:xfrm>
            <a:prstGeom prst="rect">
              <a:avLst/>
            </a:prstGeom>
            <a:noFill/>
          </p:spPr>
          <p:txBody>
            <a:bodyPr wrap="square" rtlCol="0">
              <a:spAutoFit/>
            </a:bodyPr>
            <a:lstStyle/>
            <a:p>
              <a:r>
                <a:rPr lang="en-US" altLang="zh-CN" dirty="0"/>
                <a:t>CH1/CH2 output</a:t>
              </a:r>
            </a:p>
          </p:txBody>
        </p:sp>
        <p:grpSp>
          <p:nvGrpSpPr>
            <p:cNvPr id="23" name="组合 22">
              <a:extLst>
                <a:ext uri="{FF2B5EF4-FFF2-40B4-BE49-F238E27FC236}">
                  <a16:creationId xmlns:a16="http://schemas.microsoft.com/office/drawing/2014/main" id="{1FAF9EA8-3D2A-1889-0464-23A604F4AEC2}"/>
                </a:ext>
              </a:extLst>
            </p:cNvPr>
            <p:cNvGrpSpPr/>
            <p:nvPr/>
          </p:nvGrpSpPr>
          <p:grpSpPr>
            <a:xfrm rot="16200000">
              <a:off x="8149773" y="5114681"/>
              <a:ext cx="1085851" cy="127836"/>
              <a:chOff x="1828800" y="3233129"/>
              <a:chExt cx="1085851" cy="127836"/>
            </a:xfrm>
          </p:grpSpPr>
          <p:sp>
            <p:nvSpPr>
              <p:cNvPr id="24" name="流程图: 联系 14">
                <a:extLst>
                  <a:ext uri="{FF2B5EF4-FFF2-40B4-BE49-F238E27FC236}">
                    <a16:creationId xmlns:a16="http://schemas.microsoft.com/office/drawing/2014/main" id="{8D01F641-EC54-6863-10EB-49CC3E661467}"/>
                  </a:ext>
                </a:extLst>
              </p:cNvPr>
              <p:cNvSpPr/>
              <p:nvPr/>
            </p:nvSpPr>
            <p:spPr>
              <a:xfrm>
                <a:off x="2794757" y="3233129"/>
                <a:ext cx="119894" cy="127836"/>
              </a:xfrm>
              <a:prstGeom prst="flowChartConnector">
                <a:avLst/>
              </a:prstGeom>
              <a:noFill/>
              <a:ln w="57150">
                <a:solidFill>
                  <a:srgbClr val="EA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lumMod val="25000"/>
                    </a:schemeClr>
                  </a:solidFill>
                  <a:latin typeface="阿里巴巴普惠体 M" panose="00020600040101010101" pitchFamily="18" charset="-122"/>
                </a:endParaRPr>
              </a:p>
            </p:txBody>
          </p:sp>
          <p:cxnSp>
            <p:nvCxnSpPr>
              <p:cNvPr id="25" name="直接连接符 24">
                <a:extLst>
                  <a:ext uri="{FF2B5EF4-FFF2-40B4-BE49-F238E27FC236}">
                    <a16:creationId xmlns:a16="http://schemas.microsoft.com/office/drawing/2014/main" id="{C290F03F-7270-E1C2-E6CD-B205785FD7E6}"/>
                  </a:ext>
                </a:extLst>
              </p:cNvPr>
              <p:cNvCxnSpPr>
                <a:cxnSpLocks/>
              </p:cNvCxnSpPr>
              <p:nvPr/>
            </p:nvCxnSpPr>
            <p:spPr>
              <a:xfrm>
                <a:off x="1828800" y="3302782"/>
                <a:ext cx="962330" cy="0"/>
              </a:xfrm>
              <a:prstGeom prst="line">
                <a:avLst/>
              </a:prstGeom>
              <a:ln w="34925">
                <a:solidFill>
                  <a:srgbClr val="EA860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grpSp>
        <p:sp>
          <p:nvSpPr>
            <p:cNvPr id="26" name="文本框 25">
              <a:extLst>
                <a:ext uri="{FF2B5EF4-FFF2-40B4-BE49-F238E27FC236}">
                  <a16:creationId xmlns:a16="http://schemas.microsoft.com/office/drawing/2014/main" id="{268A0254-D5D4-6A02-2AD2-3B74C19ABDAF}"/>
                </a:ext>
              </a:extLst>
            </p:cNvPr>
            <p:cNvSpPr txBox="1"/>
            <p:nvPr/>
          </p:nvSpPr>
          <p:spPr>
            <a:xfrm>
              <a:off x="4186284" y="5901948"/>
              <a:ext cx="1665806" cy="369332"/>
            </a:xfrm>
            <a:prstGeom prst="rect">
              <a:avLst/>
            </a:prstGeom>
            <a:noFill/>
          </p:spPr>
          <p:txBody>
            <a:bodyPr wrap="square" rtlCol="0">
              <a:spAutoFit/>
            </a:bodyPr>
            <a:lstStyle/>
            <a:p>
              <a:r>
                <a:rPr lang="en-US" altLang="zh-CN" dirty="0"/>
                <a:t>Menu softkeys </a:t>
              </a:r>
            </a:p>
          </p:txBody>
        </p:sp>
        <p:sp>
          <p:nvSpPr>
            <p:cNvPr id="28" name="文本框 27">
              <a:extLst>
                <a:ext uri="{FF2B5EF4-FFF2-40B4-BE49-F238E27FC236}">
                  <a16:creationId xmlns:a16="http://schemas.microsoft.com/office/drawing/2014/main" id="{F1882082-BD10-0552-FE9D-F5B628740BC1}"/>
                </a:ext>
              </a:extLst>
            </p:cNvPr>
            <p:cNvSpPr txBox="1"/>
            <p:nvPr/>
          </p:nvSpPr>
          <p:spPr>
            <a:xfrm>
              <a:off x="6260355" y="5352194"/>
              <a:ext cx="2246084" cy="369332"/>
            </a:xfrm>
            <a:prstGeom prst="rect">
              <a:avLst/>
            </a:prstGeom>
            <a:noFill/>
          </p:spPr>
          <p:txBody>
            <a:bodyPr wrap="square">
              <a:spAutoFit/>
            </a:bodyPr>
            <a:lstStyle/>
            <a:p>
              <a:r>
                <a:rPr lang="zh-CN" altLang="en-US" dirty="0"/>
                <a:t>Mode function keys</a:t>
              </a:r>
            </a:p>
          </p:txBody>
        </p:sp>
        <p:grpSp>
          <p:nvGrpSpPr>
            <p:cNvPr id="29" name="组合 28">
              <a:extLst>
                <a:ext uri="{FF2B5EF4-FFF2-40B4-BE49-F238E27FC236}">
                  <a16:creationId xmlns:a16="http://schemas.microsoft.com/office/drawing/2014/main" id="{759EC55B-4704-4DE0-DA3D-DB97D2A674A8}"/>
                </a:ext>
              </a:extLst>
            </p:cNvPr>
            <p:cNvGrpSpPr/>
            <p:nvPr/>
          </p:nvGrpSpPr>
          <p:grpSpPr>
            <a:xfrm rot="16200000">
              <a:off x="6741152" y="4814226"/>
              <a:ext cx="1085851" cy="127836"/>
              <a:chOff x="1828800" y="3233129"/>
              <a:chExt cx="1085851" cy="127836"/>
            </a:xfrm>
          </p:grpSpPr>
          <p:sp>
            <p:nvSpPr>
              <p:cNvPr id="30" name="流程图: 联系 14">
                <a:extLst>
                  <a:ext uri="{FF2B5EF4-FFF2-40B4-BE49-F238E27FC236}">
                    <a16:creationId xmlns:a16="http://schemas.microsoft.com/office/drawing/2014/main" id="{E4209FDE-4E52-D938-5375-A54178699ED9}"/>
                  </a:ext>
                </a:extLst>
              </p:cNvPr>
              <p:cNvSpPr/>
              <p:nvPr/>
            </p:nvSpPr>
            <p:spPr>
              <a:xfrm>
                <a:off x="2794757" y="3233129"/>
                <a:ext cx="119894" cy="127836"/>
              </a:xfrm>
              <a:prstGeom prst="flowChartConnector">
                <a:avLst/>
              </a:prstGeom>
              <a:noFill/>
              <a:ln w="57150">
                <a:solidFill>
                  <a:srgbClr val="EA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lumMod val="25000"/>
                    </a:schemeClr>
                  </a:solidFill>
                  <a:latin typeface="阿里巴巴普惠体 M" panose="00020600040101010101" pitchFamily="18" charset="-122"/>
                </a:endParaRPr>
              </a:p>
            </p:txBody>
          </p:sp>
          <p:cxnSp>
            <p:nvCxnSpPr>
              <p:cNvPr id="31" name="直接连接符 30">
                <a:extLst>
                  <a:ext uri="{FF2B5EF4-FFF2-40B4-BE49-F238E27FC236}">
                    <a16:creationId xmlns:a16="http://schemas.microsoft.com/office/drawing/2014/main" id="{0E5B4141-A085-0941-79B1-615C28A1EF0E}"/>
                  </a:ext>
                </a:extLst>
              </p:cNvPr>
              <p:cNvCxnSpPr>
                <a:cxnSpLocks/>
              </p:cNvCxnSpPr>
              <p:nvPr/>
            </p:nvCxnSpPr>
            <p:spPr>
              <a:xfrm>
                <a:off x="1828800" y="3302782"/>
                <a:ext cx="962330" cy="0"/>
              </a:xfrm>
              <a:prstGeom prst="line">
                <a:avLst/>
              </a:prstGeom>
              <a:ln w="34925">
                <a:solidFill>
                  <a:srgbClr val="EA860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grpSp>
        <p:grpSp>
          <p:nvGrpSpPr>
            <p:cNvPr id="32" name="组合 31">
              <a:extLst>
                <a:ext uri="{FF2B5EF4-FFF2-40B4-BE49-F238E27FC236}">
                  <a16:creationId xmlns:a16="http://schemas.microsoft.com/office/drawing/2014/main" id="{0EBF0B32-0A35-BC0D-74DF-0EEBCB80C931}"/>
                </a:ext>
              </a:extLst>
            </p:cNvPr>
            <p:cNvGrpSpPr/>
            <p:nvPr/>
          </p:nvGrpSpPr>
          <p:grpSpPr>
            <a:xfrm rot="10800000">
              <a:off x="9193681" y="2714633"/>
              <a:ext cx="1085851" cy="127836"/>
              <a:chOff x="1828800" y="3233129"/>
              <a:chExt cx="1085851" cy="127836"/>
            </a:xfrm>
          </p:grpSpPr>
          <p:sp>
            <p:nvSpPr>
              <p:cNvPr id="33" name="流程图: 联系 14">
                <a:extLst>
                  <a:ext uri="{FF2B5EF4-FFF2-40B4-BE49-F238E27FC236}">
                    <a16:creationId xmlns:a16="http://schemas.microsoft.com/office/drawing/2014/main" id="{8B751690-0EB4-6673-77F9-66804AA0053D}"/>
                  </a:ext>
                </a:extLst>
              </p:cNvPr>
              <p:cNvSpPr/>
              <p:nvPr/>
            </p:nvSpPr>
            <p:spPr>
              <a:xfrm>
                <a:off x="2794757" y="3233129"/>
                <a:ext cx="119894" cy="127836"/>
              </a:xfrm>
              <a:prstGeom prst="flowChartConnector">
                <a:avLst/>
              </a:prstGeom>
              <a:noFill/>
              <a:ln w="57150">
                <a:solidFill>
                  <a:srgbClr val="EA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lumMod val="25000"/>
                    </a:schemeClr>
                  </a:solidFill>
                  <a:latin typeface="阿里巴巴普惠体 M" panose="00020600040101010101" pitchFamily="18" charset="-122"/>
                </a:endParaRPr>
              </a:p>
            </p:txBody>
          </p:sp>
          <p:cxnSp>
            <p:nvCxnSpPr>
              <p:cNvPr id="34" name="直接连接符 33">
                <a:extLst>
                  <a:ext uri="{FF2B5EF4-FFF2-40B4-BE49-F238E27FC236}">
                    <a16:creationId xmlns:a16="http://schemas.microsoft.com/office/drawing/2014/main" id="{EFA6CB1C-3A22-ABAC-B107-54571448A664}"/>
                  </a:ext>
                </a:extLst>
              </p:cNvPr>
              <p:cNvCxnSpPr>
                <a:cxnSpLocks/>
              </p:cNvCxnSpPr>
              <p:nvPr/>
            </p:nvCxnSpPr>
            <p:spPr>
              <a:xfrm>
                <a:off x="1828800" y="3302782"/>
                <a:ext cx="962330" cy="0"/>
              </a:xfrm>
              <a:prstGeom prst="line">
                <a:avLst/>
              </a:prstGeom>
              <a:ln w="34925">
                <a:solidFill>
                  <a:srgbClr val="EA860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grpSp>
        <p:sp>
          <p:nvSpPr>
            <p:cNvPr id="37" name="文本框 36">
              <a:extLst>
                <a:ext uri="{FF2B5EF4-FFF2-40B4-BE49-F238E27FC236}">
                  <a16:creationId xmlns:a16="http://schemas.microsoft.com/office/drawing/2014/main" id="{C4AC6C84-4B99-BA83-4009-6401C27F768A}"/>
                </a:ext>
              </a:extLst>
            </p:cNvPr>
            <p:cNvSpPr txBox="1"/>
            <p:nvPr/>
          </p:nvSpPr>
          <p:spPr>
            <a:xfrm>
              <a:off x="10279532" y="2611043"/>
              <a:ext cx="816639" cy="369332"/>
            </a:xfrm>
            <a:prstGeom prst="rect">
              <a:avLst/>
            </a:prstGeom>
            <a:noFill/>
          </p:spPr>
          <p:txBody>
            <a:bodyPr wrap="square" rtlCol="0">
              <a:spAutoFit/>
            </a:bodyPr>
            <a:lstStyle/>
            <a:p>
              <a:r>
                <a:rPr lang="en-US" altLang="zh-CN" dirty="0"/>
                <a:t>Knob</a:t>
              </a:r>
            </a:p>
          </p:txBody>
        </p:sp>
      </p:grpSp>
    </p:spTree>
    <p:extLst>
      <p:ext uri="{BB962C8B-B14F-4D97-AF65-F5344CB8AC3E}">
        <p14:creationId xmlns:p14="http://schemas.microsoft.com/office/powerpoint/2010/main" val="251368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E8F0A34-14A0-A4AC-16D0-100434B25D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39" t="21376" r="4568" b="17672"/>
          <a:stretch/>
        </p:blipFill>
        <p:spPr>
          <a:xfrm>
            <a:off x="2809473" y="940183"/>
            <a:ext cx="7934228" cy="3550983"/>
          </a:xfrm>
          <a:prstGeom prst="rect">
            <a:avLst/>
          </a:prstGeom>
        </p:spPr>
      </p:pic>
      <p:sp>
        <p:nvSpPr>
          <p:cNvPr id="2" name="TextBox 40">
            <a:extLst>
              <a:ext uri="{FF2B5EF4-FFF2-40B4-BE49-F238E27FC236}">
                <a16:creationId xmlns:a16="http://schemas.microsoft.com/office/drawing/2014/main" id="{DEA48643-A6C1-2EB9-86B2-BCA374F1660B}"/>
              </a:ext>
            </a:extLst>
          </p:cNvPr>
          <p:cNvSpPr txBox="1"/>
          <p:nvPr/>
        </p:nvSpPr>
        <p:spPr>
          <a:xfrm>
            <a:off x="219852" y="82360"/>
            <a:ext cx="4408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Abundant interfaces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 name="文本框 9">
            <a:extLst>
              <a:ext uri="{FF2B5EF4-FFF2-40B4-BE49-F238E27FC236}">
                <a16:creationId xmlns:a16="http://schemas.microsoft.com/office/drawing/2014/main" id="{67834E24-4160-B3F0-A1C9-10B30FA77946}"/>
              </a:ext>
            </a:extLst>
          </p:cNvPr>
          <p:cNvSpPr txBox="1"/>
          <p:nvPr/>
        </p:nvSpPr>
        <p:spPr>
          <a:xfrm>
            <a:off x="395606" y="940183"/>
            <a:ext cx="2028312" cy="3338735"/>
          </a:xfrm>
          <a:prstGeom prst="rect">
            <a:avLst/>
          </a:prstGeom>
          <a:noFill/>
        </p:spPr>
        <p:txBody>
          <a:bodyPr wrap="none" rtlCol="0">
            <a:spAutoFit/>
          </a:bodyPr>
          <a:lstStyle/>
          <a:p>
            <a:pPr marL="285750" indent="-285750">
              <a:lnSpc>
                <a:spcPct val="200000"/>
              </a:lnSpc>
              <a:buBlip>
                <a:blip r:embed="rId3"/>
              </a:buBlip>
            </a:pPr>
            <a:r>
              <a:rPr lang="en-US" altLang="zh-CN" dirty="0"/>
              <a:t>USB Host</a:t>
            </a:r>
          </a:p>
          <a:p>
            <a:pPr marL="285750" indent="-285750">
              <a:lnSpc>
                <a:spcPct val="200000"/>
              </a:lnSpc>
              <a:buBlip>
                <a:blip r:embed="rId3"/>
              </a:buBlip>
            </a:pPr>
            <a:r>
              <a:rPr lang="en-US" altLang="zh-CN" dirty="0"/>
              <a:t>USB Device</a:t>
            </a:r>
          </a:p>
          <a:p>
            <a:pPr marL="285750" indent="-285750">
              <a:lnSpc>
                <a:spcPct val="200000"/>
              </a:lnSpc>
              <a:buBlip>
                <a:blip r:embed="rId3"/>
              </a:buBlip>
            </a:pPr>
            <a:r>
              <a:rPr lang="en-US" altLang="zh-CN" dirty="0"/>
              <a:t>Aux In/Out</a:t>
            </a:r>
          </a:p>
          <a:p>
            <a:pPr marL="285750" indent="-285750">
              <a:lnSpc>
                <a:spcPct val="200000"/>
              </a:lnSpc>
              <a:buBlip>
                <a:blip r:embed="rId3"/>
              </a:buBlip>
            </a:pPr>
            <a:r>
              <a:rPr lang="en-US" altLang="zh-CN" dirty="0"/>
              <a:t>10MHz In/Out</a:t>
            </a:r>
          </a:p>
          <a:p>
            <a:pPr marL="285750" indent="-285750">
              <a:lnSpc>
                <a:spcPct val="200000"/>
              </a:lnSpc>
              <a:buBlip>
                <a:blip r:embed="rId3"/>
              </a:buBlip>
            </a:pPr>
            <a:r>
              <a:rPr lang="en-US" altLang="zh-CN" dirty="0"/>
              <a:t>Ground terminal</a:t>
            </a:r>
          </a:p>
          <a:p>
            <a:pPr marL="285750" indent="-285750">
              <a:lnSpc>
                <a:spcPct val="200000"/>
              </a:lnSpc>
              <a:buBlip>
                <a:blip r:embed="rId3"/>
              </a:buBlip>
            </a:pPr>
            <a:r>
              <a:rPr lang="en-US" altLang="zh-CN" dirty="0"/>
              <a:t>LAN</a:t>
            </a:r>
            <a:endParaRPr lang="zh-CN" altLang="en-US" dirty="0"/>
          </a:p>
        </p:txBody>
      </p:sp>
      <p:grpSp>
        <p:nvGrpSpPr>
          <p:cNvPr id="21" name="组合 20">
            <a:extLst>
              <a:ext uri="{FF2B5EF4-FFF2-40B4-BE49-F238E27FC236}">
                <a16:creationId xmlns:a16="http://schemas.microsoft.com/office/drawing/2014/main" id="{83055ABC-AD4B-18FF-0810-3DFDF32612DD}"/>
              </a:ext>
            </a:extLst>
          </p:cNvPr>
          <p:cNvGrpSpPr/>
          <p:nvPr/>
        </p:nvGrpSpPr>
        <p:grpSpPr>
          <a:xfrm>
            <a:off x="4787423" y="3893932"/>
            <a:ext cx="67605" cy="597234"/>
            <a:chOff x="7479824" y="4316080"/>
            <a:chExt cx="142489" cy="1258770"/>
          </a:xfrm>
        </p:grpSpPr>
        <p:sp>
          <p:nvSpPr>
            <p:cNvPr id="19" name="流程图: 联系 14">
              <a:extLst>
                <a:ext uri="{FF2B5EF4-FFF2-40B4-BE49-F238E27FC236}">
                  <a16:creationId xmlns:a16="http://schemas.microsoft.com/office/drawing/2014/main" id="{C11EB367-BA2C-5427-02C5-0250B45529F4}"/>
                </a:ext>
              </a:extLst>
            </p:cNvPr>
            <p:cNvSpPr/>
            <p:nvPr/>
          </p:nvSpPr>
          <p:spPr>
            <a:xfrm rot="16200000">
              <a:off x="7481575" y="4314329"/>
              <a:ext cx="138987" cy="142489"/>
            </a:xfrm>
            <a:prstGeom prst="flowChartConnector">
              <a:avLst/>
            </a:prstGeom>
            <a:noFill/>
            <a:ln w="57150">
              <a:solidFill>
                <a:srgbClr val="EA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lumMod val="25000"/>
                  </a:schemeClr>
                </a:solidFill>
                <a:latin typeface="阿里巴巴普惠体 M" panose="00020600040101010101" pitchFamily="18" charset="-122"/>
              </a:endParaRPr>
            </a:p>
          </p:txBody>
        </p:sp>
        <p:cxnSp>
          <p:nvCxnSpPr>
            <p:cNvPr id="20" name="直接连接符 19">
              <a:extLst>
                <a:ext uri="{FF2B5EF4-FFF2-40B4-BE49-F238E27FC236}">
                  <a16:creationId xmlns:a16="http://schemas.microsoft.com/office/drawing/2014/main" id="{CAA1258C-16F8-74B3-882C-F6F4F8661B41}"/>
                </a:ext>
              </a:extLst>
            </p:cNvPr>
            <p:cNvCxnSpPr>
              <a:cxnSpLocks/>
            </p:cNvCxnSpPr>
            <p:nvPr/>
          </p:nvCxnSpPr>
          <p:spPr>
            <a:xfrm rot="16200000">
              <a:off x="6999671" y="5017061"/>
              <a:ext cx="1115579" cy="0"/>
            </a:xfrm>
            <a:prstGeom prst="line">
              <a:avLst/>
            </a:prstGeom>
            <a:ln w="34925">
              <a:solidFill>
                <a:srgbClr val="EA8600"/>
              </a:solidFill>
            </a:ln>
            <a:effectLst>
              <a:glow>
                <a:schemeClr val="accent1">
                  <a:alpha val="18000"/>
                </a:schemeClr>
              </a:glow>
              <a:softEdge rad="0"/>
            </a:effectLst>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id="{0A727080-84D5-F0D9-9A0E-12BF5FE0170B}"/>
              </a:ext>
            </a:extLst>
          </p:cNvPr>
          <p:cNvPicPr>
            <a:picLocks noChangeAspect="1"/>
          </p:cNvPicPr>
          <p:nvPr/>
        </p:nvPicPr>
        <p:blipFill>
          <a:blip r:embed="rId4"/>
          <a:stretch>
            <a:fillRect/>
          </a:stretch>
        </p:blipFill>
        <p:spPr>
          <a:xfrm>
            <a:off x="3410176" y="4491166"/>
            <a:ext cx="2754494" cy="17377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68816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1A4335-5E67-57A3-EF4A-791FB3DBF1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 t="20259" b="17314"/>
          <a:stretch/>
        </p:blipFill>
        <p:spPr>
          <a:xfrm>
            <a:off x="288473" y="2046634"/>
            <a:ext cx="6860167" cy="2989986"/>
          </a:xfrm>
          <a:prstGeom prst="rect">
            <a:avLst/>
          </a:prstGeom>
        </p:spPr>
      </p:pic>
      <p:sp>
        <p:nvSpPr>
          <p:cNvPr id="8" name="文本框 7">
            <a:extLst>
              <a:ext uri="{FF2B5EF4-FFF2-40B4-BE49-F238E27FC236}">
                <a16:creationId xmlns:a16="http://schemas.microsoft.com/office/drawing/2014/main" id="{D2BB5CF5-10E9-5A1B-3FCB-FB676F1B58CC}"/>
              </a:ext>
            </a:extLst>
          </p:cNvPr>
          <p:cNvSpPr txBox="1"/>
          <p:nvPr/>
        </p:nvSpPr>
        <p:spPr>
          <a:xfrm>
            <a:off x="7821386" y="2277466"/>
            <a:ext cx="4537528" cy="252832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3B90"/>
                </a:solidFill>
                <a:effectLst/>
                <a:uLnTx/>
                <a:uFillTx/>
                <a:latin typeface="Arial Unicode MS" panose="020B0604020202020204" pitchFamily="34" charset="-122"/>
                <a:ea typeface="Arial Unicode MS" panose="020B0604020202020204"/>
                <a:cs typeface="Arial Unicode MS" panose="020B0604020202020204" pitchFamily="34" charset="-122"/>
              </a:rPr>
              <a:t>Contents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lang="en-US" altLang="zh-CN" sz="2000" b="1" dirty="0">
                <a:solidFill>
                  <a:schemeClr val="bg1">
                    <a:lumMod val="65000"/>
                  </a:schemeClr>
                </a:solidFill>
                <a:latin typeface="Arial Unicode MS" panose="020B0604020202020204" pitchFamily="34" charset="-122"/>
                <a:ea typeface="Arial Unicode MS" panose="020B0604020202020204"/>
                <a:cs typeface="Arial Unicode MS" panose="020B0604020202020204" pitchFamily="34" charset="-122"/>
              </a:rPr>
              <a:t>B</a:t>
            </a:r>
            <a:r>
              <a:rPr kumimoji="0" lang="en-US" altLang="zh-CN" sz="2000" b="1" i="0" u="none" strike="noStrike" kern="1200" cap="none" spc="0" normalizeH="0" baseline="0" noProof="0" dirty="0" err="1">
                <a:ln>
                  <a:noFill/>
                </a:ln>
                <a:solidFill>
                  <a:schemeClr val="bg1">
                    <a:lumMod val="65000"/>
                  </a:schemeClr>
                </a:solidFill>
                <a:effectLst/>
                <a:uLnTx/>
                <a:uFillTx/>
                <a:latin typeface="Arial Unicode MS" panose="020B0604020202020204" pitchFamily="34" charset="-122"/>
                <a:ea typeface="Arial Unicode MS" panose="020B0604020202020204"/>
                <a:cs typeface="Arial Unicode MS" panose="020B0604020202020204" pitchFamily="34" charset="-122"/>
              </a:rPr>
              <a:t>asic</a:t>
            </a:r>
            <a:r>
              <a:rPr kumimoji="0" lang="en-US" altLang="zh-CN" sz="2000" b="1" i="0" u="none" strike="noStrike" kern="1200" cap="none" spc="0" normalizeH="0" baseline="0" noProof="0" dirty="0">
                <a:ln>
                  <a:noFill/>
                </a:ln>
                <a:solidFill>
                  <a:schemeClr val="bg1">
                    <a:lumMod val="65000"/>
                  </a:schemeClr>
                </a:solidFill>
                <a:effectLst/>
                <a:uLnTx/>
                <a:uFillTx/>
                <a:latin typeface="Arial Unicode MS" panose="020B0604020202020204" pitchFamily="34" charset="-122"/>
                <a:ea typeface="Arial Unicode MS" panose="020B0604020202020204"/>
                <a:cs typeface="Arial Unicode MS" panose="020B0604020202020204" pitchFamily="34" charset="-122"/>
              </a:rPr>
              <a:t> Info</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effectLst/>
                <a:uLnTx/>
                <a:uFillTx/>
                <a:latin typeface="Arial Unicode MS" panose="020B0604020202020204" pitchFamily="34" charset="-122"/>
                <a:ea typeface="Arial Unicode MS" panose="020B0604020202020204"/>
                <a:cs typeface="Arial Unicode MS" panose="020B0604020202020204" pitchFamily="34" charset="-122"/>
              </a:rPr>
              <a:t>Features and Benefits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solidFill>
                  <a:prstClr val="white">
                    <a:lumMod val="65000"/>
                  </a:prstClr>
                </a:solidFill>
                <a:effectLst/>
                <a:uLnTx/>
                <a:uFillTx/>
                <a:latin typeface="Arial Unicode MS" panose="020B0604020202020204" pitchFamily="34" charset="-122"/>
                <a:ea typeface="Arial Unicode MS" panose="020B0604020202020204"/>
                <a:cs typeface="Arial Unicode MS" panose="020B0604020202020204" pitchFamily="34" charset="-122"/>
              </a:rPr>
              <a:t>Applications</a:t>
            </a:r>
          </a:p>
          <a:p>
            <a:pPr marL="342900" marR="0" lvl="0" indent="-342900" algn="l" defTabSz="914400" rtl="0" eaLnBrk="1" fontAlgn="auto" latinLnBrk="0" hangingPunct="1">
              <a:lnSpc>
                <a:spcPct val="150000"/>
              </a:lnSpc>
              <a:spcBef>
                <a:spcPts val="0"/>
              </a:spcBef>
              <a:spcAft>
                <a:spcPts val="0"/>
              </a:spcAft>
              <a:buClrTx/>
              <a:buSzTx/>
              <a:buBlip>
                <a:blip r:embed="rId3"/>
              </a:buBlip>
              <a:tabLst/>
              <a:defRPr/>
            </a:pPr>
            <a:r>
              <a:rPr kumimoji="0" lang="en-US" altLang="zh-CN" sz="2000" b="1" i="0" u="none" strike="noStrike" kern="1200" cap="none" spc="0" normalizeH="0" baseline="0" noProof="0" dirty="0">
                <a:ln>
                  <a:noFill/>
                </a:ln>
                <a:solidFill>
                  <a:prstClr val="white">
                    <a:lumMod val="65000"/>
                  </a:prstClr>
                </a:solidFill>
                <a:effectLst/>
                <a:uLnTx/>
                <a:uFillTx/>
                <a:latin typeface="Arial Unicode MS" panose="020B0604020202020204" pitchFamily="34" charset="-122"/>
                <a:ea typeface="Arial Unicode MS" panose="020B0604020202020204"/>
                <a:cs typeface="Arial Unicode MS" panose="020B0604020202020204" pitchFamily="34" charset="-122"/>
              </a:rPr>
              <a:t>Competition Analysis</a:t>
            </a:r>
          </a:p>
        </p:txBody>
      </p:sp>
      <p:sp>
        <p:nvSpPr>
          <p:cNvPr id="12" name="文本框 11">
            <a:extLst>
              <a:ext uri="{FF2B5EF4-FFF2-40B4-BE49-F238E27FC236}">
                <a16:creationId xmlns:a16="http://schemas.microsoft.com/office/drawing/2014/main" id="{2C99268C-21DD-5CA9-AA85-FFBA52E3EA1D}"/>
              </a:ext>
            </a:extLst>
          </p:cNvPr>
          <p:cNvSpPr txBox="1"/>
          <p:nvPr/>
        </p:nvSpPr>
        <p:spPr>
          <a:xfrm>
            <a:off x="288473" y="248661"/>
            <a:ext cx="867591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SDG1000X Plus  25/30/60 </a:t>
            </a:r>
            <a:r>
              <a:rPr lang="en-US" altLang="zh-CN" sz="2800" b="1"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M</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Hz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Function/Arbitrary Waveform Generator</a:t>
            </a:r>
          </a:p>
        </p:txBody>
      </p:sp>
    </p:spTree>
    <p:extLst>
      <p:ext uri="{BB962C8B-B14F-4D97-AF65-F5344CB8AC3E}">
        <p14:creationId xmlns:p14="http://schemas.microsoft.com/office/powerpoint/2010/main" val="388228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0523518-0BF9-15CE-BEEC-63D8A499E594}"/>
              </a:ext>
            </a:extLst>
          </p:cNvPr>
          <p:cNvPicPr>
            <a:picLocks noChangeAspect="1"/>
          </p:cNvPicPr>
          <p:nvPr/>
        </p:nvPicPr>
        <p:blipFill rotWithShape="1">
          <a:blip r:embed="rId2">
            <a:extLst>
              <a:ext uri="{28A0092B-C50C-407E-A947-70E740481C1C}">
                <a14:useLocalDpi xmlns:a14="http://schemas.microsoft.com/office/drawing/2010/main" val="0"/>
              </a:ext>
            </a:extLst>
          </a:blip>
          <a:srcRect l="47500" t="11594" r="9456" b="14589"/>
          <a:stretch/>
        </p:blipFill>
        <p:spPr>
          <a:xfrm>
            <a:off x="6187622" y="2824923"/>
            <a:ext cx="5721122" cy="3954225"/>
          </a:xfrm>
          <a:prstGeom prst="rect">
            <a:avLst/>
          </a:prstGeom>
          <a:ln>
            <a:noFill/>
          </a:ln>
          <a:effectLst>
            <a:softEdge rad="112500"/>
          </a:effectLst>
        </p:spPr>
      </p:pic>
      <p:sp>
        <p:nvSpPr>
          <p:cNvPr id="4" name="文本框 3">
            <a:extLst>
              <a:ext uri="{FF2B5EF4-FFF2-40B4-BE49-F238E27FC236}">
                <a16:creationId xmlns:a16="http://schemas.microsoft.com/office/drawing/2014/main" id="{A23072EE-C2E7-D48F-51E0-7E6E1593F852}"/>
              </a:ext>
            </a:extLst>
          </p:cNvPr>
          <p:cNvSpPr txBox="1"/>
          <p:nvPr/>
        </p:nvSpPr>
        <p:spPr>
          <a:xfrm>
            <a:off x="154215" y="153287"/>
            <a:ext cx="6415140"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t>High-performance Sampling System</a:t>
            </a:r>
            <a:endParaRPr lang="zh-CN" altLang="en-US" dirty="0"/>
          </a:p>
        </p:txBody>
      </p:sp>
      <p:pic>
        <p:nvPicPr>
          <p:cNvPr id="6" name="图片 5">
            <a:extLst>
              <a:ext uri="{FF2B5EF4-FFF2-40B4-BE49-F238E27FC236}">
                <a16:creationId xmlns:a16="http://schemas.microsoft.com/office/drawing/2014/main" id="{C933E70A-5C61-C0D9-7674-87CF5FC0CD31}"/>
              </a:ext>
            </a:extLst>
          </p:cNvPr>
          <p:cNvPicPr>
            <a:picLocks noChangeAspect="1"/>
          </p:cNvPicPr>
          <p:nvPr/>
        </p:nvPicPr>
        <p:blipFill>
          <a:blip r:embed="rId3"/>
          <a:stretch>
            <a:fillRect/>
          </a:stretch>
        </p:blipFill>
        <p:spPr>
          <a:xfrm>
            <a:off x="351973" y="2899360"/>
            <a:ext cx="5286827" cy="3805353"/>
          </a:xfrm>
          <a:prstGeom prst="rect">
            <a:avLst/>
          </a:prstGeom>
        </p:spPr>
      </p:pic>
      <p:sp>
        <p:nvSpPr>
          <p:cNvPr id="8" name="文本框 7">
            <a:extLst>
              <a:ext uri="{FF2B5EF4-FFF2-40B4-BE49-F238E27FC236}">
                <a16:creationId xmlns:a16="http://schemas.microsoft.com/office/drawing/2014/main" id="{55B53992-9A2B-25E3-F638-E852165E5995}"/>
              </a:ext>
            </a:extLst>
          </p:cNvPr>
          <p:cNvSpPr txBox="1"/>
          <p:nvPr/>
        </p:nvSpPr>
        <p:spPr>
          <a:xfrm>
            <a:off x="351973" y="776078"/>
            <a:ext cx="4601027" cy="1122743"/>
          </a:xfrm>
          <a:prstGeom prst="rect">
            <a:avLst/>
          </a:prstGeom>
          <a:noFill/>
        </p:spPr>
        <p:txBody>
          <a:bodyPr wrap="square">
            <a:spAutoFit/>
          </a:bodyPr>
          <a:lstStyle/>
          <a:p>
            <a:pPr marL="285750" indent="-285750">
              <a:lnSpc>
                <a:spcPct val="200000"/>
              </a:lnSpc>
              <a:buBlip>
                <a:blip r:embed="rId4"/>
              </a:buBlip>
            </a:pPr>
            <a:r>
              <a:rPr lang="en-US" altLang="zh-CN" dirty="0"/>
              <a:t>1 GSa/s (4X Interpolation) </a:t>
            </a:r>
            <a:r>
              <a:rPr lang="en-US" altLang="zh-CN" sz="1800" kern="1200" dirty="0">
                <a:solidFill>
                  <a:schemeClr val="dk1"/>
                </a:solidFill>
                <a:latin typeface="+mn-lt"/>
                <a:ea typeface="Arial Unicode MS" panose="020B0604020202020204"/>
                <a:cs typeface="+mn-cs"/>
              </a:rPr>
              <a:t>Sampling rate</a:t>
            </a:r>
            <a:endParaRPr lang="zh-CN" altLang="en-US" sz="1800" kern="1200" dirty="0">
              <a:solidFill>
                <a:schemeClr val="dk1"/>
              </a:solidFill>
              <a:latin typeface="+mn-lt"/>
              <a:ea typeface="Arial Unicode MS" panose="020B0604020202020204"/>
              <a:cs typeface="+mn-cs"/>
            </a:endParaRPr>
          </a:p>
          <a:p>
            <a:pPr marL="285750" indent="-285750">
              <a:lnSpc>
                <a:spcPct val="200000"/>
              </a:lnSpc>
              <a:buBlip>
                <a:blip r:embed="rId4"/>
              </a:buBlip>
            </a:pPr>
            <a:r>
              <a:rPr lang="en-US" altLang="zh-CN" sz="1800" kern="1200" dirty="0">
                <a:solidFill>
                  <a:schemeClr val="dk1"/>
                </a:solidFill>
                <a:latin typeface="+mn-lt"/>
                <a:ea typeface="Arial Unicode MS" panose="020B0604020202020204"/>
                <a:cs typeface="+mn-cs"/>
              </a:rPr>
              <a:t>16 bits Vertical resolution</a:t>
            </a:r>
            <a:endParaRPr lang="zh-CN" altLang="en-US" sz="1800" kern="1200" dirty="0">
              <a:solidFill>
                <a:schemeClr val="dk1"/>
              </a:solidFill>
              <a:latin typeface="+mn-lt"/>
              <a:ea typeface="Arial Unicode MS" panose="020B0604020202020204"/>
              <a:cs typeface="+mn-cs"/>
            </a:endParaRPr>
          </a:p>
        </p:txBody>
      </p:sp>
      <p:sp>
        <p:nvSpPr>
          <p:cNvPr id="9" name="文本框 8">
            <a:extLst>
              <a:ext uri="{FF2B5EF4-FFF2-40B4-BE49-F238E27FC236}">
                <a16:creationId xmlns:a16="http://schemas.microsoft.com/office/drawing/2014/main" id="{A485221E-E49B-00BF-DD57-300F909EE874}"/>
              </a:ext>
            </a:extLst>
          </p:cNvPr>
          <p:cNvSpPr txBox="1"/>
          <p:nvPr/>
        </p:nvSpPr>
        <p:spPr>
          <a:xfrm>
            <a:off x="351973" y="1905342"/>
            <a:ext cx="10963727" cy="568745"/>
          </a:xfrm>
          <a:prstGeom prst="rect">
            <a:avLst/>
          </a:prstGeom>
          <a:noFill/>
        </p:spPr>
        <p:txBody>
          <a:bodyPr wrap="square">
            <a:spAutoFit/>
          </a:bodyPr>
          <a:lstStyle/>
          <a:p>
            <a:pPr>
              <a:lnSpc>
                <a:spcPct val="200000"/>
              </a:lnSpc>
            </a:pPr>
            <a:r>
              <a:rPr lang="en-US" altLang="zh-CN" dirty="0">
                <a:solidFill>
                  <a:schemeClr val="dk1"/>
                </a:solidFill>
                <a:ea typeface="Arial Unicode MS" panose="020B0604020202020204"/>
              </a:rPr>
              <a:t>High-performance Sampling System reliably reproduces your design signals and ensures signal integrity.</a:t>
            </a:r>
            <a:endParaRPr lang="zh-CN" altLang="en-US" sz="1800" kern="1200" dirty="0">
              <a:solidFill>
                <a:schemeClr val="dk1"/>
              </a:solidFill>
              <a:latin typeface="+mn-lt"/>
              <a:ea typeface="Arial Unicode MS" panose="020B0604020202020204"/>
              <a:cs typeface="+mn-cs"/>
            </a:endParaRPr>
          </a:p>
        </p:txBody>
      </p:sp>
    </p:spTree>
    <p:extLst>
      <p:ext uri="{BB962C8B-B14F-4D97-AF65-F5344CB8AC3E}">
        <p14:creationId xmlns:p14="http://schemas.microsoft.com/office/powerpoint/2010/main" val="3456144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024" y="1017550"/>
            <a:ext cx="6696205" cy="2230739"/>
          </a:xfrm>
          <a:prstGeom prst="rect">
            <a:avLst/>
          </a:prstGeom>
        </p:spPr>
        <p:txBody>
          <a:bodyPr wrap="square">
            <a:spAutoFit/>
          </a:bodyPr>
          <a:lstStyle/>
          <a:p>
            <a:pPr marL="285750" marR="0" lvl="0" indent="-285750" algn="l" defTabSz="914400" rtl="0" eaLnBrk="1" fontAlgn="auto" latinLnBrk="0" hangingPunct="1">
              <a:lnSpc>
                <a:spcPct val="200000"/>
              </a:lnSpc>
              <a:spcBef>
                <a:spcPts val="0"/>
              </a:spcBef>
              <a:spcAft>
                <a:spcPts val="0"/>
              </a:spcAft>
              <a:buClrTx/>
              <a:buSzTx/>
              <a:buFontTx/>
              <a:buBlip>
                <a:blip r:embed="rId3"/>
              </a:buBlip>
              <a:tabLst/>
              <a:defRPr/>
            </a:pPr>
            <a:r>
              <a:rPr kumimoji="0" lang="en-US" altLang="zh-CN" sz="1800" b="0" i="0" u="none" strike="noStrike" kern="1200" cap="none" spc="0" normalizeH="0" baseline="0" noProof="0" dirty="0">
                <a:ln>
                  <a:noFill/>
                </a:ln>
                <a:solidFill>
                  <a:prstClr val="black"/>
                </a:solidFill>
                <a:effectLst/>
                <a:uLnTx/>
                <a:uFillTx/>
                <a:latin typeface="Calibri"/>
                <a:ea typeface="Arial Unicode MS" panose="020B0604020202020204"/>
                <a:cs typeface="+mn-cs"/>
              </a:rPr>
              <a:t>Arbitrary waveform length: 8 Mpts/CH</a:t>
            </a:r>
          </a:p>
          <a:p>
            <a:pPr marL="285750" marR="0" lvl="0" indent="-285750" algn="l" defTabSz="914400" rtl="0" eaLnBrk="1" fontAlgn="auto" latinLnBrk="0" hangingPunct="1">
              <a:lnSpc>
                <a:spcPct val="200000"/>
              </a:lnSpc>
              <a:spcBef>
                <a:spcPts val="0"/>
              </a:spcBef>
              <a:spcAft>
                <a:spcPts val="0"/>
              </a:spcAft>
              <a:buClrTx/>
              <a:buSzTx/>
              <a:buFontTx/>
              <a:buBlip>
                <a:blip r:embed="rId3"/>
              </a:buBlip>
              <a:tabLst/>
              <a:defRPr/>
            </a:pPr>
            <a:r>
              <a:rPr lang="en-US" altLang="zh-CN" dirty="0">
                <a:solidFill>
                  <a:prstClr val="black"/>
                </a:solidFill>
                <a:latin typeface="Calibri"/>
                <a:ea typeface="Arial Unicode MS" panose="020B0604020202020204"/>
              </a:rPr>
              <a:t>Arbitrary wave generation: User-defined</a:t>
            </a:r>
            <a:r>
              <a:rPr kumimoji="0" lang="en-US" altLang="zh-CN" sz="1800" b="0" i="0" u="none" strike="noStrike" kern="1200" cap="none" spc="0" normalizeH="0" baseline="0" noProof="0" dirty="0">
                <a:ln>
                  <a:noFill/>
                </a:ln>
                <a:solidFill>
                  <a:prstClr val="black"/>
                </a:solidFill>
                <a:effectLst/>
                <a:uLnTx/>
                <a:uFillTx/>
                <a:latin typeface="Calibri"/>
                <a:ea typeface="Arial Unicode MS" panose="020B0604020202020204"/>
                <a:cs typeface="+mn-cs"/>
              </a:rPr>
              <a:t>(8Mpts)</a:t>
            </a:r>
            <a:r>
              <a:rPr lang="en-US" altLang="zh-CN" dirty="0">
                <a:solidFill>
                  <a:prstClr val="black"/>
                </a:solidFill>
                <a:latin typeface="Calibri"/>
                <a:ea typeface="Arial Unicode MS" panose="020B0604020202020204"/>
              </a:rPr>
              <a:t> or Built-in</a:t>
            </a:r>
            <a:r>
              <a:rPr kumimoji="0" lang="en-US" altLang="zh-CN" sz="1800" b="0" i="0" u="none" strike="noStrike" kern="1200" cap="none" spc="0" normalizeH="0" baseline="0" noProof="0" dirty="0">
                <a:ln>
                  <a:noFill/>
                </a:ln>
                <a:solidFill>
                  <a:prstClr val="black"/>
                </a:solidFill>
                <a:effectLst/>
                <a:uLnTx/>
                <a:uFillTx/>
                <a:latin typeface="Calibri"/>
                <a:ea typeface="Arial Unicode MS" panose="020B0604020202020204"/>
                <a:cs typeface="+mn-cs"/>
              </a:rPr>
              <a:t>(16kpts) </a:t>
            </a:r>
            <a:endParaRPr lang="en-US" altLang="zh-CN" b="1" dirty="0">
              <a:solidFill>
                <a:prstClr val="black">
                  <a:lumMod val="50000"/>
                  <a:lumOff val="50000"/>
                </a:prstClr>
              </a:solidFill>
              <a:ea typeface="Arial Unicode MS" panose="020B0604020202020204" pitchFamily="34" charset="-122"/>
            </a:endParaRPr>
          </a:p>
          <a:p>
            <a:pPr marL="285750" marR="0" lvl="0" indent="-285750" algn="l" defTabSz="914400" rtl="0" eaLnBrk="1" fontAlgn="auto" latinLnBrk="0" hangingPunct="1">
              <a:lnSpc>
                <a:spcPct val="200000"/>
              </a:lnSpc>
              <a:spcBef>
                <a:spcPts val="0"/>
              </a:spcBef>
              <a:spcAft>
                <a:spcPts val="0"/>
              </a:spcAft>
              <a:buClrTx/>
              <a:buSzTx/>
              <a:buFontTx/>
              <a:buBlip>
                <a:blip r:embed="rId3"/>
              </a:buBlip>
              <a:tabLst/>
              <a:defRPr/>
            </a:pPr>
            <a:r>
              <a:rPr kumimoji="0" lang="en-US" altLang="zh-CN" sz="1800" b="0" i="0" u="none" strike="noStrike" kern="1200" cap="none" spc="0" normalizeH="0" baseline="0" noProof="0" dirty="0">
                <a:ln>
                  <a:noFill/>
                </a:ln>
                <a:solidFill>
                  <a:prstClr val="black"/>
                </a:solidFill>
                <a:effectLst/>
                <a:uLnTx/>
                <a:uFillTx/>
                <a:latin typeface="Calibri"/>
                <a:ea typeface="Arial Unicode MS" panose="020B0604020202020204"/>
                <a:cs typeface="+mn-cs"/>
              </a:rPr>
              <a:t>Built-in waveform types:  Common, Math, Engine, Window, Trigo, Square, Medical, Mod, Filter, Demo.</a:t>
            </a:r>
          </a:p>
        </p:txBody>
      </p:sp>
      <p:sp>
        <p:nvSpPr>
          <p:cNvPr id="3" name="TextBox 40">
            <a:extLst>
              <a:ext uri="{FF2B5EF4-FFF2-40B4-BE49-F238E27FC236}">
                <a16:creationId xmlns:a16="http://schemas.microsoft.com/office/drawing/2014/main" id="{3E0F4446-5CF0-84D4-829E-A9D612CFC923}"/>
              </a:ext>
            </a:extLst>
          </p:cNvPr>
          <p:cNvSpPr txBox="1"/>
          <p:nvPr/>
        </p:nvSpPr>
        <p:spPr>
          <a:xfrm>
            <a:off x="219852" y="82360"/>
            <a:ext cx="4010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Arbitrary waveform </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4" name="图片 23">
            <a:extLst>
              <a:ext uri="{FF2B5EF4-FFF2-40B4-BE49-F238E27FC236}">
                <a16:creationId xmlns:a16="http://schemas.microsoft.com/office/drawing/2014/main" id="{238A7C35-376D-1BC8-0CE4-EF380B40CEF5}"/>
              </a:ext>
            </a:extLst>
          </p:cNvPr>
          <p:cNvPicPr>
            <a:picLocks noChangeAspect="1"/>
          </p:cNvPicPr>
          <p:nvPr/>
        </p:nvPicPr>
        <p:blipFill>
          <a:blip r:embed="rId4"/>
          <a:stretch>
            <a:fillRect/>
          </a:stretch>
        </p:blipFill>
        <p:spPr>
          <a:xfrm>
            <a:off x="7007679" y="738868"/>
            <a:ext cx="4897186" cy="2788104"/>
          </a:xfrm>
          <a:prstGeom prst="rect">
            <a:avLst/>
          </a:prstGeom>
        </p:spPr>
      </p:pic>
      <p:pic>
        <p:nvPicPr>
          <p:cNvPr id="30" name="图片 29">
            <a:extLst>
              <a:ext uri="{FF2B5EF4-FFF2-40B4-BE49-F238E27FC236}">
                <a16:creationId xmlns:a16="http://schemas.microsoft.com/office/drawing/2014/main" id="{A358F68D-067A-D23F-8FC3-78AF92A78CFB}"/>
              </a:ext>
            </a:extLst>
          </p:cNvPr>
          <p:cNvPicPr>
            <a:picLocks noChangeAspect="1"/>
          </p:cNvPicPr>
          <p:nvPr/>
        </p:nvPicPr>
        <p:blipFill>
          <a:blip r:embed="rId5"/>
          <a:stretch>
            <a:fillRect/>
          </a:stretch>
        </p:blipFill>
        <p:spPr>
          <a:xfrm>
            <a:off x="7007677" y="3851401"/>
            <a:ext cx="4897185" cy="2754667"/>
          </a:xfrm>
          <a:prstGeom prst="rect">
            <a:avLst/>
          </a:prstGeom>
        </p:spPr>
      </p:pic>
      <p:sp>
        <p:nvSpPr>
          <p:cNvPr id="32" name="文本框 31">
            <a:extLst>
              <a:ext uri="{FF2B5EF4-FFF2-40B4-BE49-F238E27FC236}">
                <a16:creationId xmlns:a16="http://schemas.microsoft.com/office/drawing/2014/main" id="{1AFC6275-4F7E-B45F-0B67-23D19BFE6164}"/>
              </a:ext>
            </a:extLst>
          </p:cNvPr>
          <p:cNvSpPr txBox="1"/>
          <p:nvPr/>
        </p:nvSpPr>
        <p:spPr>
          <a:xfrm>
            <a:off x="287138" y="4129251"/>
            <a:ext cx="6143170" cy="2031325"/>
          </a:xfrm>
          <a:prstGeom prst="rect">
            <a:avLst/>
          </a:prstGeom>
          <a:noFill/>
        </p:spPr>
        <p:txBody>
          <a:bodyPr wrap="square">
            <a:spAutoFit/>
          </a:bodyPr>
          <a:lstStyle/>
          <a:p>
            <a:pPr algn="just"/>
            <a:r>
              <a:rPr lang="en-US" altLang="zh-CN" dirty="0">
                <a:solidFill>
                  <a:prstClr val="black"/>
                </a:solidFill>
                <a:latin typeface="Calibri"/>
                <a:ea typeface="Arial Unicode MS" panose="020B0604020202020204"/>
              </a:rPr>
              <a:t>A waveform length of 8Mpts not only accurately simulates complex modulated signals and long pulse trains, ensuring the authenticity of communication system testing, but also meets the timing and amplitude control requirements for high-speed, high-precision chip testing. Additionally, </a:t>
            </a:r>
            <a:r>
              <a:rPr lang="en-US" altLang="zh-CN" b="0" i="0" dirty="0">
                <a:solidFill>
                  <a:srgbClr val="333333"/>
                </a:solidFill>
                <a:effectLst/>
                <a:latin typeface="Arial" panose="020B0604020202020204" pitchFamily="34" charset="0"/>
              </a:rPr>
              <a:t>it is helpful to simulate complex bioelectric signals in the biomedical field, enabling researchers to conduct more in-depth research.</a:t>
            </a:r>
            <a:endParaRPr lang="zh-CN" altLang="en-US" dirty="0">
              <a:solidFill>
                <a:prstClr val="black"/>
              </a:solidFill>
              <a:latin typeface="Calibri"/>
              <a:ea typeface="Arial Unicode MS" panose="020B0604020202020204"/>
            </a:endParaRPr>
          </a:p>
        </p:txBody>
      </p:sp>
    </p:spTree>
    <p:extLst>
      <p:ext uri="{BB962C8B-B14F-4D97-AF65-F5344CB8AC3E}">
        <p14:creationId xmlns:p14="http://schemas.microsoft.com/office/powerpoint/2010/main" val="2421233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FB4CB82-EF01-C1D7-EE38-7E545589BA9A}"/>
              </a:ext>
            </a:extLst>
          </p:cNvPr>
          <p:cNvSpPr txBox="1"/>
          <p:nvPr/>
        </p:nvSpPr>
        <p:spPr>
          <a:xfrm>
            <a:off x="188947" y="830142"/>
            <a:ext cx="6643396" cy="5632311"/>
          </a:xfrm>
          <a:prstGeom prst="rect">
            <a:avLst/>
          </a:prstGeom>
          <a:noFill/>
        </p:spPr>
        <p:txBody>
          <a:bodyPr wrap="square">
            <a:spAutoFit/>
          </a:bodyPr>
          <a:lstStyle/>
          <a:p>
            <a:pPr algn="just"/>
            <a:r>
              <a:rPr lang="en-US" altLang="zh-CN" dirty="0">
                <a:solidFill>
                  <a:prstClr val="black"/>
                </a:solidFill>
                <a:latin typeface="Calibri"/>
                <a:ea typeface="Arial Unicode MS" panose="020B0604020202020204"/>
              </a:rPr>
              <a:t>In the traditional DDS mode, SDG uses a fixed clock to generate the signal. This technology may cause the generated signal to miss details (such as burrs) by increasing or decreasing signal points to match the clock rate, which cannot meet the requirements of accurate design.</a:t>
            </a:r>
          </a:p>
          <a:p>
            <a:pPr algn="just"/>
            <a:endParaRPr lang="en-US" altLang="zh-CN" dirty="0">
              <a:solidFill>
                <a:prstClr val="black"/>
              </a:solidFill>
              <a:latin typeface="Calibri"/>
              <a:ea typeface="Arial Unicode MS" panose="020B0604020202020204"/>
            </a:endParaRPr>
          </a:p>
          <a:p>
            <a:pPr marL="285750" indent="-285750">
              <a:buFont typeface="Arial" panose="020B0604020202020204" pitchFamily="34" charset="0"/>
              <a:buChar char="•"/>
            </a:pPr>
            <a:r>
              <a:rPr lang="en-US" altLang="zh-CN" dirty="0">
                <a:solidFill>
                  <a:prstClr val="black"/>
                </a:solidFill>
                <a:latin typeface="Calibri"/>
                <a:ea typeface="Arial Unicode MS" panose="020B0604020202020204"/>
              </a:rPr>
              <a:t>With distortion</a:t>
            </a:r>
          </a:p>
          <a:p>
            <a:pPr marL="285750" indent="-285750">
              <a:buFont typeface="Arial" panose="020B0604020202020204" pitchFamily="34" charset="0"/>
              <a:buChar char="•"/>
            </a:pPr>
            <a:r>
              <a:rPr lang="en-US" altLang="zh-CN" dirty="0">
                <a:solidFill>
                  <a:prstClr val="black"/>
                </a:solidFill>
                <a:latin typeface="Calibri"/>
                <a:ea typeface="Arial Unicode MS" panose="020B0604020202020204"/>
              </a:rPr>
              <a:t>With jitter</a:t>
            </a:r>
          </a:p>
          <a:p>
            <a:pPr marL="285750" indent="-285750">
              <a:buFont typeface="Arial" panose="020B0604020202020204" pitchFamily="34" charset="0"/>
              <a:buChar char="•"/>
            </a:pPr>
            <a:r>
              <a:rPr lang="en-US" altLang="zh-CN" dirty="0">
                <a:solidFill>
                  <a:prstClr val="black"/>
                </a:solidFill>
                <a:latin typeface="Calibri"/>
                <a:ea typeface="Arial Unicode MS" panose="020B0604020202020204"/>
              </a:rPr>
              <a:t>Sample rate is not adjustable</a:t>
            </a:r>
          </a:p>
          <a:p>
            <a:r>
              <a:rPr lang="en-US" altLang="zh-CN" dirty="0">
                <a:solidFill>
                  <a:prstClr val="black"/>
                </a:solidFill>
                <a:latin typeface="Calibri"/>
                <a:ea typeface="Arial Unicode MS" panose="020B0604020202020204"/>
              </a:rPr>
              <a:t> </a:t>
            </a:r>
          </a:p>
          <a:p>
            <a:endParaRPr lang="en-US" altLang="zh-CN" dirty="0">
              <a:solidFill>
                <a:prstClr val="black"/>
              </a:solidFill>
              <a:latin typeface="Calibri"/>
              <a:ea typeface="Arial Unicode MS" panose="020B0604020202020204"/>
            </a:endParaRPr>
          </a:p>
          <a:p>
            <a:pPr algn="just"/>
            <a:r>
              <a:rPr lang="en-US" altLang="zh-CN" dirty="0">
                <a:solidFill>
                  <a:prstClr val="black"/>
                </a:solidFill>
                <a:latin typeface="Calibri"/>
                <a:ea typeface="Arial Unicode MS" panose="020B0604020202020204"/>
              </a:rPr>
              <a:t>With SIGLENT's </a:t>
            </a:r>
            <a:r>
              <a:rPr lang="en-US" altLang="zh-CN" dirty="0" err="1">
                <a:solidFill>
                  <a:prstClr val="black"/>
                </a:solidFill>
                <a:latin typeface="Calibri"/>
                <a:ea typeface="Arial Unicode MS" panose="020B0604020202020204"/>
              </a:rPr>
              <a:t>TureArb</a:t>
            </a:r>
            <a:r>
              <a:rPr lang="en-US" altLang="zh-CN" dirty="0">
                <a:solidFill>
                  <a:prstClr val="black"/>
                </a:solidFill>
                <a:latin typeface="Calibri"/>
                <a:ea typeface="Arial Unicode MS" panose="020B0604020202020204"/>
              </a:rPr>
              <a:t> mode, SDG uses a variable clock, which integrates the advantages of DDS and ensures the accurate output of signals point by point, with no details missing. This mode also supports adjusting the sampling rate and flexibly controlling the amount of signal data. At the same time, high sampling rate can effectively reduce distortion and error.</a:t>
            </a:r>
          </a:p>
          <a:p>
            <a:pPr algn="just"/>
            <a:endParaRPr lang="en-US" altLang="zh-CN" dirty="0">
              <a:solidFill>
                <a:prstClr val="black"/>
              </a:solidFill>
              <a:latin typeface="Calibri"/>
              <a:ea typeface="Arial Unicode MS" panose="020B0604020202020204"/>
            </a:endParaRPr>
          </a:p>
          <a:p>
            <a:pPr marL="285750" indent="-285750">
              <a:buFont typeface="Wingdings" panose="05000000000000000000" pitchFamily="2" charset="2"/>
              <a:buChar char="ü"/>
              <a:defRPr/>
            </a:pPr>
            <a:r>
              <a:rPr lang="en-US" altLang="zh-CN" dirty="0">
                <a:solidFill>
                  <a:prstClr val="black"/>
                </a:solidFill>
                <a:ea typeface="Arial Unicode MS" panose="020B0604020202020204"/>
              </a:rPr>
              <a:t>Without distortion</a:t>
            </a:r>
          </a:p>
          <a:p>
            <a:pPr marL="285750" indent="-285750">
              <a:buFont typeface="Wingdings" panose="05000000000000000000" pitchFamily="2" charset="2"/>
              <a:buChar char="ü"/>
              <a:defRPr/>
            </a:pPr>
            <a:r>
              <a:rPr lang="en-US" altLang="zh-CN" dirty="0">
                <a:solidFill>
                  <a:prstClr val="black"/>
                </a:solidFill>
                <a:ea typeface="Arial Unicode MS" panose="020B0604020202020204"/>
              </a:rPr>
              <a:t>&lt; 200ps Jitter</a:t>
            </a:r>
          </a:p>
          <a:p>
            <a:pPr marL="285750" indent="-285750">
              <a:buFont typeface="Wingdings" panose="05000000000000000000" pitchFamily="2" charset="2"/>
              <a:buChar char="ü"/>
              <a:defRPr/>
            </a:pPr>
            <a:r>
              <a:rPr lang="en-US" altLang="zh-CN" dirty="0">
                <a:solidFill>
                  <a:prstClr val="black"/>
                </a:solidFill>
                <a:ea typeface="Arial Unicode MS" panose="020B0604020202020204"/>
              </a:rPr>
              <a:t>1uSa/s~250MSa/s Sample rate</a:t>
            </a: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 name="文本框 4">
            <a:extLst>
              <a:ext uri="{FF2B5EF4-FFF2-40B4-BE49-F238E27FC236}">
                <a16:creationId xmlns:a16="http://schemas.microsoft.com/office/drawing/2014/main" id="{E6749A7D-65F1-0C4F-A72B-673F796582F7}"/>
              </a:ext>
            </a:extLst>
          </p:cNvPr>
          <p:cNvSpPr txBox="1"/>
          <p:nvPr/>
        </p:nvSpPr>
        <p:spPr>
          <a:xfrm>
            <a:off x="188947" y="133937"/>
            <a:ext cx="3875053"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err="1"/>
              <a:t>TrueArb</a:t>
            </a:r>
            <a:r>
              <a:rPr lang="en-US" altLang="zh-CN" dirty="0"/>
              <a:t> Technology </a:t>
            </a:r>
            <a:endParaRPr lang="zh-CN" altLang="en-US" dirty="0"/>
          </a:p>
        </p:txBody>
      </p:sp>
      <p:pic>
        <p:nvPicPr>
          <p:cNvPr id="7" name="图片 6">
            <a:extLst>
              <a:ext uri="{FF2B5EF4-FFF2-40B4-BE49-F238E27FC236}">
                <a16:creationId xmlns:a16="http://schemas.microsoft.com/office/drawing/2014/main" id="{DD41747E-5CF4-18C7-2282-77860F3E54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970" y="3543654"/>
            <a:ext cx="5032987" cy="2918799"/>
          </a:xfrm>
          <a:prstGeom prst="rect">
            <a:avLst/>
          </a:prstGeom>
        </p:spPr>
      </p:pic>
      <p:pic>
        <p:nvPicPr>
          <p:cNvPr id="11" name="图片 10">
            <a:extLst>
              <a:ext uri="{FF2B5EF4-FFF2-40B4-BE49-F238E27FC236}">
                <a16:creationId xmlns:a16="http://schemas.microsoft.com/office/drawing/2014/main" id="{722F6F8E-A048-229B-CDA1-E81295CB655C}"/>
              </a:ext>
            </a:extLst>
          </p:cNvPr>
          <p:cNvPicPr>
            <a:picLocks noChangeAspect="1"/>
          </p:cNvPicPr>
          <p:nvPr/>
        </p:nvPicPr>
        <p:blipFill>
          <a:blip r:embed="rId3"/>
          <a:stretch>
            <a:fillRect/>
          </a:stretch>
        </p:blipFill>
        <p:spPr>
          <a:xfrm>
            <a:off x="7082971" y="530349"/>
            <a:ext cx="5032986" cy="2836965"/>
          </a:xfrm>
          <a:prstGeom prst="rect">
            <a:avLst/>
          </a:prstGeom>
        </p:spPr>
      </p:pic>
      <p:sp>
        <p:nvSpPr>
          <p:cNvPr id="13" name="文本框 12">
            <a:extLst>
              <a:ext uri="{FF2B5EF4-FFF2-40B4-BE49-F238E27FC236}">
                <a16:creationId xmlns:a16="http://schemas.microsoft.com/office/drawing/2014/main" id="{282E6C80-52C4-FA2D-C55B-6319A3CBB668}"/>
              </a:ext>
            </a:extLst>
          </p:cNvPr>
          <p:cNvSpPr txBox="1"/>
          <p:nvPr/>
        </p:nvSpPr>
        <p:spPr>
          <a:xfrm>
            <a:off x="8550728" y="6488668"/>
            <a:ext cx="2567214" cy="369332"/>
          </a:xfrm>
          <a:prstGeom prst="rect">
            <a:avLst/>
          </a:prstGeom>
          <a:noFill/>
        </p:spPr>
        <p:txBody>
          <a:bodyPr wrap="square">
            <a:spAutoFit/>
          </a:bodyPr>
          <a:lstStyle/>
          <a:p>
            <a:r>
              <a:rPr lang="en-US" altLang="zh-CN" dirty="0">
                <a:solidFill>
                  <a:prstClr val="black"/>
                </a:solidFill>
                <a:latin typeface="Calibri"/>
                <a:ea typeface="Arial Unicode MS" panose="020B0604020202020204"/>
              </a:rPr>
              <a:t>DDS and </a:t>
            </a:r>
            <a:r>
              <a:rPr lang="en-US" altLang="zh-CN" dirty="0" err="1">
                <a:solidFill>
                  <a:prstClr val="black"/>
                </a:solidFill>
                <a:latin typeface="Calibri"/>
                <a:ea typeface="Arial Unicode MS" panose="020B0604020202020204"/>
              </a:rPr>
              <a:t>TureArb</a:t>
            </a:r>
            <a:r>
              <a:rPr lang="en-US" altLang="zh-CN" dirty="0">
                <a:solidFill>
                  <a:prstClr val="black"/>
                </a:solidFill>
                <a:latin typeface="Calibri"/>
                <a:ea typeface="Arial Unicode MS" panose="020B0604020202020204"/>
              </a:rPr>
              <a:t> output</a:t>
            </a:r>
            <a:endParaRPr lang="zh-CN" altLang="en-US" dirty="0"/>
          </a:p>
        </p:txBody>
      </p:sp>
    </p:spTree>
    <p:extLst>
      <p:ext uri="{BB962C8B-B14F-4D97-AF65-F5344CB8AC3E}">
        <p14:creationId xmlns:p14="http://schemas.microsoft.com/office/powerpoint/2010/main" val="848867745"/>
      </p:ext>
    </p:extLst>
  </p:cSld>
  <p:clrMapOvr>
    <a:masterClrMapping/>
  </p:clrMapOvr>
</p:sld>
</file>

<file path=ppt/theme/theme1.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33939</TotalTime>
  <Words>2448</Words>
  <Application>Microsoft Office PowerPoint</Application>
  <PresentationFormat>宽屏</PresentationFormat>
  <Paragraphs>426</Paragraphs>
  <Slides>31</Slides>
  <Notes>11</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31</vt:i4>
      </vt:variant>
    </vt:vector>
  </HeadingPairs>
  <TitlesOfParts>
    <vt:vector size="43" baseType="lpstr">
      <vt:lpstr>Arial Unicode MS</vt:lpstr>
      <vt:lpstr>阿里巴巴普惠体 B</vt:lpstr>
      <vt:lpstr>阿里巴巴普惠体 M</vt:lpstr>
      <vt:lpstr>等线</vt:lpstr>
      <vt:lpstr>等线 Light</vt:lpstr>
      <vt:lpstr>思源黑体 CN Heavy</vt:lpstr>
      <vt:lpstr>Arial</vt:lpstr>
      <vt:lpstr>Calibri</vt:lpstr>
      <vt:lpstr>Century Gothic</vt:lpstr>
      <vt:lpstr>Wingdings</vt:lpstr>
      <vt:lpstr>2_自定义设计方案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Markets-张贺阳</dc:creator>
  <cp:lastModifiedBy>Markets-李海嫚</cp:lastModifiedBy>
  <cp:revision>226</cp:revision>
  <dcterms:created xsi:type="dcterms:W3CDTF">2015-12-29T08:06:59Z</dcterms:created>
  <dcterms:modified xsi:type="dcterms:W3CDTF">2024-10-23T02:15:25Z</dcterms:modified>
</cp:coreProperties>
</file>