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409" r:id="rId3"/>
    <p:sldId id="411" r:id="rId4"/>
    <p:sldId id="800" r:id="rId5"/>
    <p:sldId id="866" r:id="rId6"/>
    <p:sldId id="708" r:id="rId7"/>
    <p:sldId id="868" r:id="rId8"/>
    <p:sldId id="710" r:id="rId9"/>
    <p:sldId id="712" r:id="rId10"/>
    <p:sldId id="714" r:id="rId11"/>
    <p:sldId id="784" r:id="rId12"/>
    <p:sldId id="807" r:id="rId13"/>
    <p:sldId id="786" r:id="rId14"/>
    <p:sldId id="872" r:id="rId15"/>
    <p:sldId id="715" r:id="rId16"/>
    <p:sldId id="716" r:id="rId17"/>
    <p:sldId id="796" r:id="rId18"/>
    <p:sldId id="797" r:id="rId19"/>
    <p:sldId id="869" r:id="rId20"/>
    <p:sldId id="787" r:id="rId21"/>
    <p:sldId id="873" r:id="rId22"/>
    <p:sldId id="870" r:id="rId23"/>
    <p:sldId id="858" r:id="rId24"/>
    <p:sldId id="859" r:id="rId25"/>
    <p:sldId id="860" r:id="rId26"/>
    <p:sldId id="863" r:id="rId27"/>
    <p:sldId id="862" r:id="rId28"/>
    <p:sldId id="871" r:id="rId29"/>
    <p:sldId id="316"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91"/>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p:scale>
          <a:sx n="75" d="100"/>
          <a:sy n="75" d="100"/>
        </p:scale>
        <p:origin x="727" y="44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E1C19-28FE-4CD5-82FC-50874AAAD997}" type="datetimeFigureOut">
              <a:rPr lang="zh-CN" altLang="en-US" smtClean="0"/>
              <a:t>2024/4/26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F29A6-17CA-496C-9DF1-E89BA58EE682}" type="slidenum">
              <a:rPr lang="zh-CN" altLang="en-US" smtClean="0"/>
              <a:t>‹#›</a:t>
            </a:fld>
            <a:endParaRPr lang="zh-CN" altLang="en-US"/>
          </a:p>
        </p:txBody>
      </p:sp>
    </p:spTree>
    <p:extLst>
      <p:ext uri="{BB962C8B-B14F-4D97-AF65-F5344CB8AC3E}">
        <p14:creationId xmlns:p14="http://schemas.microsoft.com/office/powerpoint/2010/main" val="359799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595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16</a:t>
            </a:fld>
            <a:endParaRPr lang="zh-CN" altLang="en-US"/>
          </a:p>
        </p:txBody>
      </p:sp>
    </p:spTree>
    <p:extLst>
      <p:ext uri="{BB962C8B-B14F-4D97-AF65-F5344CB8AC3E}">
        <p14:creationId xmlns:p14="http://schemas.microsoft.com/office/powerpoint/2010/main" val="200503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33333"/>
                </a:solidFill>
                <a:effectLst/>
                <a:latin typeface="Roboto" panose="02000000000000000000" pitchFamily="2" charset="0"/>
              </a:rPr>
              <a:t>可精确延时的输出延时电路</a:t>
            </a:r>
            <a:r>
              <a:rPr lang="en-US" altLang="zh-CN" b="0" i="0" dirty="0">
                <a:solidFill>
                  <a:srgbClr val="333333"/>
                </a:solidFill>
                <a:effectLst/>
                <a:latin typeface="Roboto" panose="02000000000000000000" pitchFamily="2" charset="0"/>
              </a:rPr>
              <a:t>,</a:t>
            </a:r>
            <a:r>
              <a:rPr lang="zh-CN" altLang="en-US" b="0" i="0" dirty="0">
                <a:solidFill>
                  <a:srgbClr val="333333"/>
                </a:solidFill>
                <a:effectLst/>
                <a:latin typeface="Roboto" panose="02000000000000000000" pitchFamily="2" charset="0"/>
              </a:rPr>
              <a:t>在输入源启动的瞬间</a:t>
            </a:r>
            <a:r>
              <a:rPr lang="en-US" altLang="zh-CN" b="0" i="0" dirty="0">
                <a:solidFill>
                  <a:srgbClr val="333333"/>
                </a:solidFill>
                <a:effectLst/>
                <a:latin typeface="Roboto" panose="02000000000000000000" pitchFamily="2" charset="0"/>
              </a:rPr>
              <a:t>,</a:t>
            </a:r>
            <a:r>
              <a:rPr lang="zh-CN" altLang="en-US" b="0" i="0" dirty="0">
                <a:solidFill>
                  <a:srgbClr val="333333"/>
                </a:solidFill>
                <a:effectLst/>
                <a:latin typeface="Roboto" panose="02000000000000000000" pitchFamily="2" charset="0"/>
              </a:rPr>
              <a:t>先暂时关断电源</a:t>
            </a:r>
            <a:r>
              <a:rPr lang="en-US" altLang="zh-CN" b="0" i="0" dirty="0">
                <a:solidFill>
                  <a:srgbClr val="333333"/>
                </a:solidFill>
                <a:effectLst/>
                <a:latin typeface="Roboto" panose="02000000000000000000" pitchFamily="2" charset="0"/>
              </a:rPr>
              <a:t>DC-DC</a:t>
            </a:r>
            <a:r>
              <a:rPr lang="zh-CN" altLang="en-US" b="0" i="0" dirty="0">
                <a:solidFill>
                  <a:srgbClr val="333333"/>
                </a:solidFill>
                <a:effectLst/>
                <a:latin typeface="Roboto" panose="02000000000000000000" pitchFamily="2" charset="0"/>
              </a:rPr>
              <a:t>转换模块一段时间</a:t>
            </a:r>
            <a:r>
              <a:rPr lang="en-US" altLang="zh-CN" b="0" i="0" dirty="0">
                <a:solidFill>
                  <a:srgbClr val="333333"/>
                </a:solidFill>
                <a:effectLst/>
                <a:latin typeface="Roboto" panose="02000000000000000000" pitchFamily="2" charset="0"/>
              </a:rPr>
              <a:t>,</a:t>
            </a:r>
            <a:r>
              <a:rPr lang="zh-CN" altLang="en-US" b="0" i="0" dirty="0">
                <a:solidFill>
                  <a:srgbClr val="333333"/>
                </a:solidFill>
                <a:effectLst/>
                <a:latin typeface="Roboto" panose="02000000000000000000" pitchFamily="2" charset="0"/>
              </a:rPr>
              <a:t>等输入源输出稳定以后再打开电源</a:t>
            </a:r>
            <a:r>
              <a:rPr lang="en-US" altLang="zh-CN" b="0" i="0" dirty="0">
                <a:solidFill>
                  <a:srgbClr val="333333"/>
                </a:solidFill>
                <a:effectLst/>
                <a:latin typeface="Roboto" panose="02000000000000000000" pitchFamily="2" charset="0"/>
              </a:rPr>
              <a:t>DC-DC</a:t>
            </a:r>
            <a:r>
              <a:rPr lang="zh-CN" altLang="en-US" b="0" i="0" dirty="0">
                <a:solidFill>
                  <a:srgbClr val="333333"/>
                </a:solidFill>
                <a:effectLst/>
                <a:latin typeface="Roboto" panose="02000000000000000000" pitchFamily="2" charset="0"/>
              </a:rPr>
              <a:t>转换模块开始工作</a:t>
            </a:r>
            <a:r>
              <a:rPr lang="en-US" altLang="zh-CN" b="0" i="0" dirty="0">
                <a:solidFill>
                  <a:srgbClr val="333333"/>
                </a:solidFill>
                <a:effectLst/>
                <a:latin typeface="Roboto" panose="02000000000000000000" pitchFamily="2" charset="0"/>
              </a:rPr>
              <a:t>,</a:t>
            </a:r>
            <a:r>
              <a:rPr lang="zh-CN" altLang="en-US" b="0" i="0" dirty="0">
                <a:solidFill>
                  <a:srgbClr val="333333"/>
                </a:solidFill>
                <a:effectLst/>
                <a:latin typeface="Roboto" panose="02000000000000000000" pitchFamily="2" charset="0"/>
              </a:rPr>
              <a:t>通过这种方式来解决电源</a:t>
            </a:r>
            <a:r>
              <a:rPr lang="en-US" altLang="zh-CN" b="0" i="0" dirty="0">
                <a:solidFill>
                  <a:srgbClr val="333333"/>
                </a:solidFill>
                <a:effectLst/>
                <a:latin typeface="Roboto" panose="02000000000000000000" pitchFamily="2" charset="0"/>
              </a:rPr>
              <a:t>DC-DC</a:t>
            </a:r>
            <a:r>
              <a:rPr lang="zh-CN" altLang="en-US" b="0" i="0" dirty="0">
                <a:solidFill>
                  <a:srgbClr val="333333"/>
                </a:solidFill>
                <a:effectLst/>
                <a:latin typeface="Roboto" panose="02000000000000000000" pitchFamily="2" charset="0"/>
              </a:rPr>
              <a:t>转换模块输入瞬间会产生大电流的问题。 </a:t>
            </a:r>
            <a:endParaRPr lang="en-US" altLang="zh-CN" b="0" i="0" dirty="0">
              <a:solidFill>
                <a:srgbClr val="333333"/>
              </a:solidFill>
              <a:effectLst/>
              <a:latin typeface="Roboto" panose="02000000000000000000" pitchFamily="2" charset="0"/>
            </a:endParaRPr>
          </a:p>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17</a:t>
            </a:fld>
            <a:endParaRPr lang="zh-CN" altLang="en-US"/>
          </a:p>
        </p:txBody>
      </p:sp>
    </p:spTree>
    <p:extLst>
      <p:ext uri="{BB962C8B-B14F-4D97-AF65-F5344CB8AC3E}">
        <p14:creationId xmlns:p14="http://schemas.microsoft.com/office/powerpoint/2010/main" val="227166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24</a:t>
            </a:fld>
            <a:endParaRPr lang="zh-CN" altLang="en-US"/>
          </a:p>
        </p:txBody>
      </p:sp>
    </p:spTree>
    <p:extLst>
      <p:ext uri="{BB962C8B-B14F-4D97-AF65-F5344CB8AC3E}">
        <p14:creationId xmlns:p14="http://schemas.microsoft.com/office/powerpoint/2010/main" val="191388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b="1" dirty="0">
                <a:solidFill>
                  <a:srgbClr val="333333"/>
                </a:solidFill>
                <a:latin typeface="Arial" panose="020B0604020202020204" pitchFamily="34" charset="0"/>
              </a:rPr>
              <a:t>型号名称组成</a:t>
            </a:r>
            <a:endParaRPr lang="en-US" altLang="zh-CN" b="1"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中间两位表示最大额定电压</a:t>
            </a:r>
            <a:br>
              <a:rPr lang="zh-CN" altLang="en-US" dirty="0"/>
            </a:br>
            <a:r>
              <a:rPr lang="zh-CN" altLang="en-US" b="0" i="0" dirty="0">
                <a:solidFill>
                  <a:srgbClr val="333333"/>
                </a:solidFill>
                <a:effectLst/>
                <a:latin typeface="Arial" panose="020B0604020202020204" pitchFamily="34" charset="0"/>
              </a:rPr>
              <a:t>最后一位表示最大额定电流（</a:t>
            </a:r>
            <a:r>
              <a:rPr lang="en-US" altLang="zh-CN" b="0" i="0" dirty="0">
                <a:solidFill>
                  <a:srgbClr val="333333"/>
                </a:solidFill>
                <a:effectLst/>
                <a:latin typeface="Arial" panose="020B0604020202020204" pitchFamily="34" charset="0"/>
              </a:rPr>
              <a:t>3.2A</a:t>
            </a:r>
            <a:r>
              <a:rPr lang="zh-CN" altLang="en-US" b="0" i="0" dirty="0">
                <a:solidFill>
                  <a:srgbClr val="333333"/>
                </a:solidFill>
                <a:effectLst/>
                <a:latin typeface="Arial" panose="020B0604020202020204" pitchFamily="34" charset="0"/>
              </a:rPr>
              <a:t>用</a:t>
            </a:r>
            <a:r>
              <a:rPr lang="en-US" altLang="zh-CN" b="0" i="0" dirty="0">
                <a:solidFill>
                  <a:srgbClr val="333333"/>
                </a:solidFill>
                <a:effectLst/>
                <a:latin typeface="Arial" panose="020B0604020202020204" pitchFamily="34" charset="0"/>
              </a:rPr>
              <a:t>3</a:t>
            </a:r>
            <a:r>
              <a:rPr lang="zh-CN" altLang="en-US" b="0" i="0" dirty="0">
                <a:solidFill>
                  <a:srgbClr val="333333"/>
                </a:solidFill>
                <a:effectLst/>
                <a:latin typeface="Arial" panose="020B0604020202020204" pitchFamily="34" charset="0"/>
              </a:rPr>
              <a:t>表示</a:t>
            </a:r>
            <a:r>
              <a:rPr lang="en-US" altLang="zh-CN" b="0" i="0" dirty="0">
                <a:solidFill>
                  <a:srgbClr val="333333"/>
                </a:solidFill>
                <a:effectLst/>
                <a:latin typeface="Arial" panose="020B0604020202020204" pitchFamily="34" charset="0"/>
              </a:rPr>
              <a:t>,1.5A</a:t>
            </a:r>
            <a:r>
              <a:rPr lang="zh-CN" altLang="en-US" b="0" i="0" dirty="0">
                <a:solidFill>
                  <a:srgbClr val="333333"/>
                </a:solidFill>
                <a:effectLst/>
                <a:latin typeface="Arial" panose="020B0604020202020204" pitchFamily="34" charset="0"/>
              </a:rPr>
              <a:t>用</a:t>
            </a:r>
            <a:r>
              <a:rPr lang="en-US" altLang="zh-CN" b="0" i="0" dirty="0">
                <a:solidFill>
                  <a:srgbClr val="333333"/>
                </a:solidFill>
                <a:effectLst/>
                <a:latin typeface="Arial" panose="020B0604020202020204" pitchFamily="34" charset="0"/>
              </a:rPr>
              <a:t>1</a:t>
            </a:r>
            <a:r>
              <a:rPr lang="zh-CN" altLang="en-US" b="0" i="0" dirty="0">
                <a:solidFill>
                  <a:srgbClr val="333333"/>
                </a:solidFill>
                <a:effectLst/>
                <a:latin typeface="Arial" panose="020B0604020202020204" pitchFamily="34" charset="0"/>
              </a:rPr>
              <a:t>表示</a:t>
            </a:r>
            <a:r>
              <a:rPr lang="en-US" altLang="zh-CN" b="0" i="0" dirty="0">
                <a:solidFill>
                  <a:srgbClr val="333333"/>
                </a:solidFill>
                <a:effectLst/>
                <a:latin typeface="Arial" panose="020B0604020202020204" pitchFamily="34" charset="0"/>
              </a:rPr>
              <a:t>,10A</a:t>
            </a:r>
            <a:r>
              <a:rPr lang="zh-CN" altLang="en-US" b="0" i="0" dirty="0">
                <a:solidFill>
                  <a:srgbClr val="333333"/>
                </a:solidFill>
                <a:effectLst/>
                <a:latin typeface="Arial" panose="020B0604020202020204" pitchFamily="34" charset="0"/>
              </a:rPr>
              <a:t>也用</a:t>
            </a:r>
            <a:r>
              <a:rPr lang="en-US" altLang="zh-CN" b="0" i="0" dirty="0">
                <a:solidFill>
                  <a:srgbClr val="333333"/>
                </a:solidFill>
                <a:effectLst/>
                <a:latin typeface="Arial" panose="020B0604020202020204" pitchFamily="34" charset="0"/>
              </a:rPr>
              <a:t>1</a:t>
            </a:r>
            <a:r>
              <a:rPr lang="zh-CN" altLang="en-US" b="0" i="0" dirty="0">
                <a:solidFill>
                  <a:srgbClr val="333333"/>
                </a:solidFill>
                <a:effectLst/>
                <a:latin typeface="Arial" panose="020B0604020202020204" pitchFamily="34" charset="0"/>
              </a:rPr>
              <a:t>表示）</a:t>
            </a:r>
            <a:endParaRPr lang="en-US" altLang="zh-CN" sz="1200" b="1" kern="1200" dirty="0">
              <a:solidFill>
                <a:schemeClr val="tx1"/>
              </a:solidFill>
              <a:latin typeface="微软雅黑" pitchFamily="34" charset="-122"/>
              <a:ea typeface="微软雅黑" pitchFamily="34" charset="-122"/>
              <a:cs typeface="+mn-cs"/>
            </a:endParaRPr>
          </a:p>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3</a:t>
            </a:fld>
            <a:endParaRPr lang="zh-CN" altLang="en-US"/>
          </a:p>
        </p:txBody>
      </p:sp>
    </p:spTree>
    <p:extLst>
      <p:ext uri="{BB962C8B-B14F-4D97-AF65-F5344CB8AC3E}">
        <p14:creationId xmlns:p14="http://schemas.microsoft.com/office/powerpoint/2010/main" val="198264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00" dirty="0">
                <a:latin typeface="Times New Roman" panose="02020603050405020304" pitchFamily="18" charset="0"/>
                <a:ea typeface="宋体" panose="02010600030101010101" pitchFamily="2" charset="-122"/>
                <a:cs typeface="Times New Roman" panose="02020603050405020304" pitchFamily="18" charset="0"/>
              </a:rPr>
              <a:t>增加了数字键盘和</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6</a:t>
            </a:r>
            <a:r>
              <a:rPr lang="zh-CN" altLang="en-US" sz="1200" kern="100" dirty="0">
                <a:latin typeface="Times New Roman" panose="02020603050405020304" pitchFamily="18" charset="0"/>
                <a:ea typeface="宋体" panose="02010600030101010101" pitchFamily="2" charset="-122"/>
                <a:cs typeface="Times New Roman" panose="02020603050405020304" pitchFamily="18" charset="0"/>
              </a:rPr>
              <a:t>个功能键</a:t>
            </a:r>
            <a:endParaRPr lang="en-US" altLang="zh-CN" sz="1200" kern="100" dirty="0">
              <a:latin typeface="Times New Roman" panose="02020603050405020304" pitchFamily="18" charset="0"/>
              <a:ea typeface="宋体" panose="02010600030101010101" pitchFamily="2" charset="-122"/>
              <a:cs typeface="Times New Roman" panose="02020603050405020304" pitchFamily="18" charset="0"/>
            </a:endParaRPr>
          </a:p>
          <a:p>
            <a:r>
              <a:rPr lang="zh-CN" altLang="zh-CN" sz="1200" kern="100" dirty="0">
                <a:latin typeface="Times New Roman" panose="02020603050405020304" pitchFamily="18" charset="0"/>
                <a:ea typeface="宋体" panose="02010600030101010101" pitchFamily="2" charset="-122"/>
                <a:cs typeface="Times New Roman" panose="02020603050405020304" pitchFamily="18" charset="0"/>
              </a:rPr>
              <a:t>通道关闭状态字体灰色</a:t>
            </a:r>
            <a:endParaRPr lang="en-US" altLang="zh-CN" sz="1200" kern="100" dirty="0">
              <a:latin typeface="Times New Roman" panose="02020603050405020304" pitchFamily="18" charset="0"/>
              <a:ea typeface="宋体" panose="02010600030101010101" pitchFamily="2" charset="-122"/>
              <a:cs typeface="Times New Roman" panose="02020603050405020304" pitchFamily="18" charset="0"/>
            </a:endParaRPr>
          </a:p>
          <a:p>
            <a:pPr lvl="0" algn="just"/>
            <a:r>
              <a:rPr lang="en-US" altLang="zh-CN" sz="1200" kern="100" dirty="0">
                <a:effectLst/>
                <a:latin typeface="Arial" panose="020B0604020202020204" pitchFamily="34" charset="0"/>
                <a:ea typeface="宋体" panose="02010600030101010101" pitchFamily="2" charset="-122"/>
                <a:cs typeface="Times New Roman" panose="02020603050405020304" pitchFamily="18" charset="0"/>
              </a:rPr>
              <a:t>Save/Recall </a:t>
            </a:r>
            <a:r>
              <a:rPr lang="zh-CN" altLang="zh-CN" sz="1200" kern="100" dirty="0">
                <a:latin typeface="Times New Roman" panose="02020603050405020304" pitchFamily="18" charset="0"/>
                <a:ea typeface="宋体" panose="02010600030101010101" pitchFamily="2" charset="-122"/>
                <a:cs typeface="Times New Roman" panose="02020603050405020304" pitchFamily="18" charset="0"/>
              </a:rPr>
              <a:t>存储</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200" kern="100" dirty="0">
                <a:latin typeface="Times New Roman" panose="02020603050405020304" pitchFamily="18" charset="0"/>
                <a:ea typeface="宋体" panose="02010600030101010101" pitchFamily="2" charset="-122"/>
                <a:cs typeface="Times New Roman" panose="02020603050405020304" pitchFamily="18" charset="0"/>
              </a:rPr>
              <a:t>调用内部存储或外部</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U</a:t>
            </a:r>
            <a:r>
              <a:rPr lang="zh-CN" altLang="zh-CN" sz="1200" kern="100" dirty="0">
                <a:latin typeface="Times New Roman" panose="02020603050405020304" pitchFamily="18" charset="0"/>
                <a:ea typeface="宋体" panose="02010600030101010101" pitchFamily="2" charset="-122"/>
                <a:cs typeface="Times New Roman" panose="02020603050405020304" pitchFamily="18" charset="0"/>
              </a:rPr>
              <a:t>盘</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200" kern="100" dirty="0">
                <a:latin typeface="Times New Roman" panose="02020603050405020304" pitchFamily="18" charset="0"/>
                <a:ea typeface="宋体" panose="02010600030101010101" pitchFamily="2" charset="-122"/>
                <a:cs typeface="Times New Roman" panose="02020603050405020304" pitchFamily="18" charset="0"/>
              </a:rPr>
              <a:t>长按</a:t>
            </a:r>
            <a:r>
              <a:rPr lang="en-US" altLang="zh-CN" sz="1200" kern="100" dirty="0">
                <a:latin typeface="Times New Roman" panose="02020603050405020304" pitchFamily="18" charset="0"/>
                <a:ea typeface="宋体" panose="02010600030101010101" pitchFamily="2" charset="-122"/>
                <a:cs typeface="Times New Roman" panose="02020603050405020304" pitchFamily="18" charset="0"/>
              </a:rPr>
              <a:t>3</a:t>
            </a:r>
            <a:r>
              <a:rPr lang="zh-CN" altLang="zh-CN" sz="1200" kern="100" dirty="0">
                <a:latin typeface="Times New Roman" panose="02020603050405020304" pitchFamily="18" charset="0"/>
                <a:ea typeface="宋体" panose="02010600030101010101" pitchFamily="2" charset="-122"/>
                <a:cs typeface="Times New Roman" panose="02020603050405020304" pitchFamily="18" charset="0"/>
              </a:rPr>
              <a:t>秒以上进行截</a:t>
            </a:r>
            <a:r>
              <a:rPr lang="zh-CN" altLang="en-US" sz="1200" kern="100" dirty="0">
                <a:latin typeface="Times New Roman" panose="02020603050405020304" pitchFamily="18" charset="0"/>
                <a:ea typeface="宋体" panose="02010600030101010101" pitchFamily="2" charset="-122"/>
                <a:cs typeface="Times New Roman" panose="02020603050405020304" pitchFamily="18" charset="0"/>
              </a:rPr>
              <a:t>图</a:t>
            </a:r>
            <a:endParaRPr lang="en-US" altLang="zh-CN" sz="12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200" kern="100" dirty="0">
                <a:effectLst/>
                <a:latin typeface="Arial" panose="020B0604020202020204" pitchFamily="34" charset="0"/>
                <a:ea typeface="宋体" panose="02010600030101010101" pitchFamily="2" charset="-122"/>
                <a:cs typeface="Times New Roman" panose="02020603050405020304" pitchFamily="18" charset="0"/>
              </a:rPr>
              <a:t>Lock/Unlock </a:t>
            </a:r>
            <a:r>
              <a:rPr lang="zh-CN" altLang="zh-CN" sz="1200" kern="100" dirty="0">
                <a:effectLst/>
                <a:latin typeface="Arial" panose="020B0604020202020204" pitchFamily="34" charset="0"/>
                <a:ea typeface="宋体" panose="02010600030101010101" pitchFamily="2" charset="-122"/>
                <a:cs typeface="Times New Roman" panose="02020603050405020304" pitchFamily="18" charset="0"/>
              </a:rPr>
              <a:t>键盘锁</a:t>
            </a:r>
            <a:r>
              <a:rPr lang="en-US" altLang="zh-CN" sz="1200" kern="100" dirty="0">
                <a:effectLst/>
                <a:latin typeface="Arial" panose="020B0604020202020204" pitchFamily="34" charset="0"/>
                <a:ea typeface="宋体" panose="02010600030101010101" pitchFamily="2" charset="-122"/>
                <a:cs typeface="Times New Roman" panose="02020603050405020304" pitchFamily="18" charset="0"/>
              </a:rPr>
              <a:t>/</a:t>
            </a:r>
            <a:r>
              <a:rPr lang="zh-CN" altLang="zh-CN" sz="1200" kern="100" dirty="0">
                <a:effectLst/>
                <a:latin typeface="Arial" panose="020B0604020202020204" pitchFamily="34" charset="0"/>
                <a:ea typeface="宋体" panose="02010600030101010101" pitchFamily="2" charset="-122"/>
                <a:cs typeface="Times New Roman" panose="02020603050405020304" pitchFamily="18" charset="0"/>
              </a:rPr>
              <a:t>解锁</a:t>
            </a:r>
            <a:r>
              <a:rPr lang="en-US" altLang="zh-CN" sz="1200" kern="100" dirty="0">
                <a:effectLst/>
                <a:latin typeface="Arial" panose="020B0604020202020204" pitchFamily="34" charset="0"/>
                <a:ea typeface="宋体" panose="02010600030101010101" pitchFamily="2" charset="-122"/>
                <a:cs typeface="Times New Roman" panose="02020603050405020304" pitchFamily="18" charset="0"/>
              </a:rPr>
              <a:t>,</a:t>
            </a:r>
            <a:r>
              <a:rPr lang="zh-CN" altLang="zh-CN" sz="1200" kern="100" dirty="0">
                <a:effectLst/>
                <a:latin typeface="Arial" panose="020B0604020202020204" pitchFamily="34" charset="0"/>
                <a:ea typeface="宋体" panose="02010600030101010101" pitchFamily="2" charset="-122"/>
                <a:cs typeface="Times New Roman" panose="02020603050405020304" pitchFamily="18" charset="0"/>
              </a:rPr>
              <a:t>远程控制下自动上锁</a:t>
            </a:r>
            <a:r>
              <a:rPr lang="en-US" altLang="zh-CN" sz="1200" kern="100" dirty="0">
                <a:effectLst/>
                <a:latin typeface="Arial" panose="020B0604020202020204" pitchFamily="34" charset="0"/>
                <a:ea typeface="宋体" panose="02010600030101010101" pitchFamily="2" charset="-122"/>
                <a:cs typeface="Times New Roman" panose="02020603050405020304" pitchFamily="18" charset="0"/>
              </a:rPr>
              <a:t>,</a:t>
            </a:r>
            <a:r>
              <a:rPr lang="zh-CN" altLang="zh-CN" sz="1200" kern="100" dirty="0">
                <a:effectLst/>
                <a:latin typeface="Arial" panose="020B0604020202020204" pitchFamily="34" charset="0"/>
                <a:ea typeface="宋体" panose="02010600030101010101" pitchFamily="2" charset="-122"/>
                <a:cs typeface="Times New Roman" panose="02020603050405020304" pitchFamily="18" charset="0"/>
              </a:rPr>
              <a:t>长按解锁</a:t>
            </a:r>
            <a:r>
              <a:rPr lang="zh-CN" altLang="en-US" sz="1200" kern="100" dirty="0">
                <a:effectLst/>
                <a:latin typeface="Arial" panose="020B0604020202020204" pitchFamily="34" charset="0"/>
                <a:ea typeface="宋体" panose="02010600030101010101" pitchFamily="2" charset="-122"/>
                <a:cs typeface="Times New Roman" panose="02020603050405020304" pitchFamily="18" charset="0"/>
              </a:rPr>
              <a:t>。</a:t>
            </a:r>
            <a:endParaRPr lang="zh-CN" altLang="zh-CN" sz="1200" kern="100" dirty="0">
              <a:effectLst/>
              <a:latin typeface="Arial" panose="020B060402020202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DA2FDF7-B9BF-4A7F-AB46-361E62A4050F}" type="slidenum">
              <a:rPr lang="zh-CN" altLang="en-US" smtClean="0"/>
              <a:t>4</a:t>
            </a:fld>
            <a:endParaRPr lang="zh-CN" altLang="en-US"/>
          </a:p>
        </p:txBody>
      </p:sp>
    </p:spTree>
    <p:extLst>
      <p:ext uri="{BB962C8B-B14F-4D97-AF65-F5344CB8AC3E}">
        <p14:creationId xmlns:p14="http://schemas.microsoft.com/office/powerpoint/2010/main" val="363236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33333"/>
                </a:solidFill>
                <a:effectLst/>
                <a:latin typeface="Arial" panose="020B0604020202020204" pitchFamily="34" charset="0"/>
              </a:rPr>
              <a:t>Sense</a:t>
            </a:r>
            <a:r>
              <a:rPr lang="zh-CN" altLang="en-US" b="0" i="0" dirty="0">
                <a:solidFill>
                  <a:srgbClr val="333333"/>
                </a:solidFill>
                <a:effectLst/>
                <a:latin typeface="Arial" panose="020B0604020202020204" pitchFamily="34" charset="0"/>
              </a:rPr>
              <a:t>功能</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四线电压补偿</a:t>
            </a:r>
            <a:endParaRPr lang="en-US" altLang="zh-CN" b="0" i="0" dirty="0">
              <a:solidFill>
                <a:srgbClr val="333333"/>
              </a:solidFill>
              <a:effectLst/>
              <a:latin typeface="Arial" panose="020B0604020202020204" pitchFamily="34" charset="0"/>
            </a:endParaRPr>
          </a:p>
          <a:p>
            <a:r>
              <a:rPr lang="zh-CN" altLang="en-US" b="0" i="0" dirty="0">
                <a:solidFill>
                  <a:srgbClr val="333333"/>
                </a:solidFill>
                <a:effectLst/>
                <a:latin typeface="Arial" panose="020B0604020202020204" pitchFamily="34" charset="0"/>
              </a:rPr>
              <a:t>增加了</a:t>
            </a:r>
            <a:r>
              <a:rPr lang="en-US" altLang="zh-CN" b="0" i="0" dirty="0">
                <a:solidFill>
                  <a:srgbClr val="333333"/>
                </a:solidFill>
                <a:effectLst/>
                <a:latin typeface="Arial" panose="020B0604020202020204" pitchFamily="34" charset="0"/>
              </a:rPr>
              <a:t>USB Host</a:t>
            </a:r>
          </a:p>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5</a:t>
            </a:fld>
            <a:endParaRPr lang="zh-CN" altLang="en-US"/>
          </a:p>
        </p:txBody>
      </p:sp>
    </p:spTree>
    <p:extLst>
      <p:ext uri="{BB962C8B-B14F-4D97-AF65-F5344CB8AC3E}">
        <p14:creationId xmlns:p14="http://schemas.microsoft.com/office/powerpoint/2010/main" val="382674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7</a:t>
            </a:fld>
            <a:endParaRPr lang="zh-CN" altLang="en-US"/>
          </a:p>
        </p:txBody>
      </p:sp>
    </p:spTree>
    <p:extLst>
      <p:ext uri="{BB962C8B-B14F-4D97-AF65-F5344CB8AC3E}">
        <p14:creationId xmlns:p14="http://schemas.microsoft.com/office/powerpoint/2010/main" val="2647202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9</a:t>
            </a:fld>
            <a:endParaRPr lang="zh-CN" altLang="en-US"/>
          </a:p>
        </p:txBody>
      </p:sp>
    </p:spTree>
    <p:extLst>
      <p:ext uri="{BB962C8B-B14F-4D97-AF65-F5344CB8AC3E}">
        <p14:creationId xmlns:p14="http://schemas.microsoft.com/office/powerpoint/2010/main" val="50280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List</a:t>
            </a:r>
            <a:r>
              <a:rPr lang="zh-CN" altLang="en-US" dirty="0"/>
              <a:t>时间精度</a:t>
            </a:r>
            <a:r>
              <a:rPr lang="en-US" altLang="zh-CN" dirty="0"/>
              <a:t>=</a:t>
            </a:r>
            <a:r>
              <a:rPr lang="zh-CN" altLang="en-US" dirty="0"/>
              <a:t>脉冲周期≠上升时间。</a:t>
            </a:r>
            <a:endParaRPr lang="en-US" altLang="zh-CN" dirty="0"/>
          </a:p>
          <a:p>
            <a:r>
              <a:rPr lang="zh-CN" altLang="en-US" dirty="0"/>
              <a:t>上升时间是电压上升过程中</a:t>
            </a:r>
            <a:r>
              <a:rPr lang="en-US" altLang="zh-CN" dirty="0"/>
              <a:t>10%</a:t>
            </a:r>
            <a:r>
              <a:rPr lang="zh-CN" altLang="en-US" dirty="0"/>
              <a:t>到</a:t>
            </a:r>
            <a:r>
              <a:rPr lang="en-US" altLang="zh-CN" dirty="0"/>
              <a:t>90%</a:t>
            </a:r>
            <a:r>
              <a:rPr lang="zh-CN" altLang="en-US" dirty="0"/>
              <a:t>的时间</a:t>
            </a:r>
            <a:r>
              <a:rPr lang="en-US" altLang="zh-CN" dirty="0"/>
              <a:t>,</a:t>
            </a:r>
            <a:r>
              <a:rPr lang="zh-CN" altLang="en-US" dirty="0"/>
              <a:t>脉冲周期是刚上升到刚结束（刚结束就是刚下降）的时间</a:t>
            </a:r>
            <a:r>
              <a:rPr lang="en-US" altLang="zh-CN" dirty="0"/>
              <a:t>50ms</a:t>
            </a:r>
            <a:r>
              <a:rPr lang="zh-CN" altLang="en-US" dirty="0"/>
              <a:t>。</a:t>
            </a:r>
            <a:endParaRPr lang="en-US" altLang="zh-CN" dirty="0"/>
          </a:p>
          <a:p>
            <a:r>
              <a:rPr lang="zh-CN" altLang="en-US" b="0" i="0" dirty="0">
                <a:solidFill>
                  <a:srgbClr val="333333"/>
                </a:solidFill>
                <a:effectLst/>
                <a:latin typeface="Arial" panose="020B0604020202020204" pitchFamily="34" charset="0"/>
              </a:rPr>
              <a:t>要实现更短的脉冲输出</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理所当然上升</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下降时间也更快。</a:t>
            </a:r>
            <a:endParaRPr lang="en-US" altLang="zh-CN" b="0" i="0" dirty="0">
              <a:solidFill>
                <a:srgbClr val="333333"/>
              </a:solidFill>
              <a:effectLst/>
              <a:latin typeface="Arial" panose="020B0604020202020204" pitchFamily="34" charset="0"/>
            </a:endParaRPr>
          </a:p>
          <a:p>
            <a:endParaRPr lang="en-US" altLang="zh-CN" b="0" i="0" dirty="0">
              <a:solidFill>
                <a:srgbClr val="333333"/>
              </a:solidFill>
              <a:effectLst/>
              <a:latin typeface="Arial" panose="020B0604020202020204" pitchFamily="34" charset="0"/>
            </a:endParaRPr>
          </a:p>
          <a:p>
            <a:r>
              <a:rPr lang="en-US" altLang="zh-CN" b="0" i="0" dirty="0">
                <a:solidFill>
                  <a:srgbClr val="333333"/>
                </a:solidFill>
                <a:effectLst/>
                <a:latin typeface="Arial" panose="020B0604020202020204" pitchFamily="34" charset="0"/>
              </a:rPr>
              <a:t>List</a:t>
            </a:r>
            <a:r>
              <a:rPr lang="zh-CN" altLang="en-US" b="0" i="0" dirty="0">
                <a:solidFill>
                  <a:srgbClr val="333333"/>
                </a:solidFill>
                <a:effectLst/>
                <a:latin typeface="Arial" panose="020B0604020202020204" pitchFamily="34" charset="0"/>
              </a:rPr>
              <a:t>时间精度</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是每一步的开始到每一步的结束</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我们设定的时间和实际时间的误差。从示波器来看</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误差几乎为</a:t>
            </a:r>
            <a:r>
              <a:rPr lang="en-US" altLang="zh-CN" b="0" i="0" dirty="0">
                <a:solidFill>
                  <a:srgbClr val="333333"/>
                </a:solidFill>
                <a:effectLst/>
                <a:latin typeface="Arial" panose="020B0604020202020204" pitchFamily="34" charset="0"/>
              </a:rPr>
              <a:t>0</a:t>
            </a:r>
            <a:r>
              <a:rPr lang="zh-CN" altLang="en-US" b="0" i="0" dirty="0">
                <a:solidFill>
                  <a:srgbClr val="333333"/>
                </a:solidFill>
                <a:effectLst/>
                <a:latin typeface="Arial" panose="020B0604020202020204" pitchFamily="34" charset="0"/>
              </a:rPr>
              <a:t>。它每一步的时间（刚变化到下一步刚变化）</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一般允许在</a:t>
            </a:r>
            <a:r>
              <a:rPr lang="en-US" altLang="zh-CN" b="0" i="0" dirty="0">
                <a:solidFill>
                  <a:srgbClr val="333333"/>
                </a:solidFill>
                <a:effectLst/>
                <a:latin typeface="Arial" panose="020B0604020202020204" pitchFamily="34" charset="0"/>
              </a:rPr>
              <a:t>1ms~99ms,</a:t>
            </a:r>
            <a:r>
              <a:rPr lang="zh-CN" altLang="en-US" b="0" i="0" dirty="0">
                <a:solidFill>
                  <a:srgbClr val="333333"/>
                </a:solidFill>
                <a:effectLst/>
                <a:latin typeface="Arial" panose="020B0604020202020204" pitchFamily="34" charset="0"/>
              </a:rPr>
              <a:t>但我们笼统一些</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说是</a:t>
            </a:r>
            <a:r>
              <a:rPr lang="en-US" altLang="zh-CN" b="0" i="0" dirty="0">
                <a:solidFill>
                  <a:srgbClr val="333333"/>
                </a:solidFill>
                <a:effectLst/>
                <a:latin typeface="Arial" panose="020B0604020202020204" pitchFamily="34" charset="0"/>
              </a:rPr>
              <a:t>&lt;50ms</a:t>
            </a:r>
            <a:r>
              <a:rPr lang="zh-CN" altLang="en-US" b="0" i="0" dirty="0">
                <a:solidFill>
                  <a:srgbClr val="333333"/>
                </a:solidFill>
                <a:effectLst/>
                <a:latin typeface="Arial" panose="020B0604020202020204" pitchFamily="34" charset="0"/>
              </a:rPr>
              <a:t>。  </a:t>
            </a:r>
            <a:r>
              <a:rPr lang="en-US" altLang="zh-CN" b="0" i="0" dirty="0">
                <a:solidFill>
                  <a:srgbClr val="333333"/>
                </a:solidFill>
                <a:effectLst/>
                <a:latin typeface="Arial" panose="020B0604020202020204" pitchFamily="34" charset="0"/>
              </a:rPr>
              <a:t>List</a:t>
            </a:r>
            <a:r>
              <a:rPr lang="zh-CN" altLang="en-US" b="0" i="0" dirty="0">
                <a:solidFill>
                  <a:srgbClr val="333333"/>
                </a:solidFill>
                <a:effectLst/>
                <a:latin typeface="Arial" panose="020B0604020202020204" pitchFamily="34" charset="0"/>
              </a:rPr>
              <a:t>时间精度很难通过示波器表现</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示波器只表现了</a:t>
            </a:r>
            <a:r>
              <a:rPr lang="en-US" altLang="zh-CN" b="0" i="0" dirty="0">
                <a:solidFill>
                  <a:srgbClr val="333333"/>
                </a:solidFill>
                <a:effectLst/>
                <a:latin typeface="Arial" panose="020B0604020202020204" pitchFamily="34" charset="0"/>
              </a:rPr>
              <a:t>LIST</a:t>
            </a:r>
            <a:r>
              <a:rPr lang="zh-CN" altLang="en-US" b="0" i="0" dirty="0">
                <a:solidFill>
                  <a:srgbClr val="333333"/>
                </a:solidFill>
                <a:effectLst/>
                <a:latin typeface="Arial" panose="020B0604020202020204" pitchFamily="34" charset="0"/>
              </a:rPr>
              <a:t>功能展示界面</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我们恰好设置了</a:t>
            </a:r>
            <a:r>
              <a:rPr lang="en-US" altLang="zh-CN" b="0" i="0" dirty="0">
                <a:solidFill>
                  <a:srgbClr val="333333"/>
                </a:solidFill>
                <a:effectLst/>
                <a:latin typeface="Arial" panose="020B0604020202020204" pitchFamily="34" charset="0"/>
              </a:rPr>
              <a:t>50ms</a:t>
            </a:r>
            <a:r>
              <a:rPr lang="zh-CN" altLang="en-US" b="0" i="0" dirty="0">
                <a:solidFill>
                  <a:srgbClr val="333333"/>
                </a:solidFill>
                <a:effectLst/>
                <a:latin typeface="Arial" panose="020B0604020202020204" pitchFamily="34" charset="0"/>
              </a:rPr>
              <a:t>而已。</a:t>
            </a:r>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10</a:t>
            </a:fld>
            <a:endParaRPr lang="zh-CN" altLang="en-US"/>
          </a:p>
        </p:txBody>
      </p:sp>
    </p:spTree>
    <p:extLst>
      <p:ext uri="{BB962C8B-B14F-4D97-AF65-F5344CB8AC3E}">
        <p14:creationId xmlns:p14="http://schemas.microsoft.com/office/powerpoint/2010/main" val="199404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DA2FDF7-B9BF-4A7F-AB46-361E62A4050F}" type="slidenum">
              <a:rPr lang="zh-CN" altLang="en-US" smtClean="0"/>
              <a:t>12</a:t>
            </a:fld>
            <a:endParaRPr lang="zh-CN" altLang="en-US"/>
          </a:p>
        </p:txBody>
      </p:sp>
    </p:spTree>
    <p:extLst>
      <p:ext uri="{BB962C8B-B14F-4D97-AF65-F5344CB8AC3E}">
        <p14:creationId xmlns:p14="http://schemas.microsoft.com/office/powerpoint/2010/main" val="76172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75CD-9BAB-35EA-4979-20B3026426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2A346D9-6F98-1BC0-6348-403852D78B1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589B1DB-4BFE-F98C-C782-C4DC21C92B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F3F3F"/>
                </a:solidFill>
                <a:effectLst/>
                <a:latin typeface="Source Han Sans CN"/>
              </a:rPr>
              <a:t>SENSE</a:t>
            </a:r>
            <a:r>
              <a:rPr lang="zh-CN" altLang="en-US" b="0" i="0" dirty="0">
                <a:solidFill>
                  <a:srgbClr val="3F3F3F"/>
                </a:solidFill>
                <a:effectLst/>
                <a:latin typeface="Source Han Sans CN"/>
              </a:rPr>
              <a:t>模式可以补偿导线本身电阻。在普通模式下</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电压通过导线直接加到负载上</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从而保持负载电压的稳定。由于电流会在导线上产生压降</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实际负载电压</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电源输出电压</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压降。</a:t>
            </a:r>
            <a:r>
              <a:rPr lang="en-US" altLang="zh-CN" b="0" i="0" dirty="0" err="1">
                <a:solidFill>
                  <a:srgbClr val="3F3F3F"/>
                </a:solidFill>
                <a:effectLst/>
                <a:latin typeface="Source Han Sans CN"/>
              </a:rPr>
              <a:t>Vload</a:t>
            </a:r>
            <a:r>
              <a:rPr lang="zh-CN" altLang="en-US" b="0" i="0" dirty="0">
                <a:solidFill>
                  <a:srgbClr val="3F3F3F"/>
                </a:solidFill>
                <a:effectLst/>
                <a:latin typeface="Source Han Sans CN"/>
              </a:rPr>
              <a:t>＝</a:t>
            </a:r>
            <a:r>
              <a:rPr lang="en-US" altLang="zh-CN" b="0" i="0" dirty="0" err="1">
                <a:solidFill>
                  <a:srgbClr val="3F3F3F"/>
                </a:solidFill>
                <a:effectLst/>
                <a:latin typeface="Source Han Sans CN"/>
              </a:rPr>
              <a:t>Vout</a:t>
            </a:r>
            <a:r>
              <a:rPr lang="zh-CN" altLang="en-US" b="0" i="0" dirty="0">
                <a:solidFill>
                  <a:srgbClr val="3F3F3F"/>
                </a:solidFill>
                <a:effectLst/>
                <a:latin typeface="Source Han Sans CN"/>
              </a:rPr>
              <a:t>－</a:t>
            </a:r>
            <a:r>
              <a:rPr lang="en-US" altLang="zh-CN" b="0" i="0" dirty="0" err="1">
                <a:solidFill>
                  <a:srgbClr val="3F3F3F"/>
                </a:solidFill>
                <a:effectLst/>
                <a:latin typeface="Source Han Sans CN"/>
              </a:rPr>
              <a:t>Vcable</a:t>
            </a:r>
            <a:r>
              <a:rPr lang="zh-CN" altLang="en-US" b="0" i="0" dirty="0">
                <a:solidFill>
                  <a:srgbClr val="3F3F3F"/>
                </a:solidFill>
                <a:effectLst/>
                <a:latin typeface="Source Han Sans CN"/>
              </a:rPr>
              <a:t>；而</a:t>
            </a:r>
            <a:r>
              <a:rPr lang="en-US" altLang="zh-CN" b="0" i="0" dirty="0" err="1">
                <a:solidFill>
                  <a:srgbClr val="3F3F3F"/>
                </a:solidFill>
                <a:effectLst/>
                <a:latin typeface="Source Han Sans CN"/>
              </a:rPr>
              <a:t>Vcable</a:t>
            </a:r>
            <a:r>
              <a:rPr lang="zh-CN" altLang="en-US" b="0" i="0" dirty="0">
                <a:solidFill>
                  <a:srgbClr val="3F3F3F"/>
                </a:solidFill>
                <a:effectLst/>
                <a:latin typeface="Source Han Sans CN"/>
              </a:rPr>
              <a:t>＝</a:t>
            </a:r>
            <a:r>
              <a:rPr lang="en-US" altLang="zh-CN" b="0" i="0" dirty="0" err="1">
                <a:solidFill>
                  <a:srgbClr val="3F3F3F"/>
                </a:solidFill>
                <a:effectLst/>
                <a:latin typeface="Source Han Sans CN"/>
              </a:rPr>
              <a:t>Iload×Rcable</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在一些输出为低电压、大电流的场合</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电源压降已不能忽略。如电源输出设为</a:t>
            </a:r>
            <a:r>
              <a:rPr lang="en-US" altLang="zh-CN" b="0" i="0" dirty="0">
                <a:solidFill>
                  <a:srgbClr val="3F3F3F"/>
                </a:solidFill>
                <a:effectLst/>
                <a:latin typeface="Source Han Sans CN"/>
              </a:rPr>
              <a:t>3.3V/1A,</a:t>
            </a:r>
            <a:r>
              <a:rPr lang="zh-CN" altLang="en-US" b="0" i="0" dirty="0">
                <a:solidFill>
                  <a:srgbClr val="3F3F3F"/>
                </a:solidFill>
                <a:effectLst/>
                <a:latin typeface="Source Han Sans CN"/>
              </a:rPr>
              <a:t>假设输出线的电阻值是</a:t>
            </a:r>
            <a:r>
              <a:rPr lang="en-US" altLang="zh-CN" b="0" i="0" dirty="0">
                <a:solidFill>
                  <a:srgbClr val="3F3F3F"/>
                </a:solidFill>
                <a:effectLst/>
                <a:latin typeface="Source Han Sans CN"/>
              </a:rPr>
              <a:t>0.3Ω,</a:t>
            </a:r>
            <a:r>
              <a:rPr lang="zh-CN" altLang="en-US" b="0" i="0" dirty="0">
                <a:solidFill>
                  <a:srgbClr val="3F3F3F"/>
                </a:solidFill>
                <a:effectLst/>
                <a:latin typeface="Source Han Sans CN"/>
              </a:rPr>
              <a:t>就会在导线上形成</a:t>
            </a:r>
            <a:r>
              <a:rPr lang="en-US" altLang="zh-CN" b="0" i="0" dirty="0">
                <a:solidFill>
                  <a:srgbClr val="3F3F3F"/>
                </a:solidFill>
                <a:effectLst/>
                <a:latin typeface="Source Han Sans CN"/>
              </a:rPr>
              <a:t>0.3V</a:t>
            </a:r>
            <a:r>
              <a:rPr lang="zh-CN" altLang="en-US" b="0" i="0" dirty="0">
                <a:solidFill>
                  <a:srgbClr val="3F3F3F"/>
                </a:solidFill>
                <a:effectLst/>
                <a:latin typeface="Source Han Sans CN"/>
              </a:rPr>
              <a:t>的压降</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那么实际到达的电压变为</a:t>
            </a:r>
            <a:r>
              <a:rPr lang="en-US" altLang="zh-CN" b="0" i="0" dirty="0">
                <a:solidFill>
                  <a:srgbClr val="3F3F3F"/>
                </a:solidFill>
                <a:effectLst/>
                <a:latin typeface="Source Han Sans CN"/>
              </a:rPr>
              <a:t>3.0V,</a:t>
            </a:r>
            <a:r>
              <a:rPr lang="zh-CN" altLang="en-US" b="0" i="0" dirty="0">
                <a:solidFill>
                  <a:srgbClr val="3F3F3F"/>
                </a:solidFill>
                <a:effectLst/>
                <a:latin typeface="Source Han Sans CN"/>
              </a:rPr>
              <a:t>这会导致被供电的系统因电压偏低</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无法正常工作</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从而影响到整个测试结果。</a:t>
            </a:r>
          </a:p>
          <a:p>
            <a:endParaRPr lang="en-US" altLang="zh-CN" dirty="0"/>
          </a:p>
          <a:p>
            <a:pPr algn="l" latinLnBrk="1"/>
            <a:r>
              <a:rPr lang="zh-CN" altLang="en-US" b="0" i="0" dirty="0">
                <a:solidFill>
                  <a:srgbClr val="3F3F3F"/>
                </a:solidFill>
                <a:effectLst/>
                <a:latin typeface="Source Han Sans CN"/>
              </a:rPr>
              <a:t>四线制可测量远端输出电压。被测端距离较近时</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无需</a:t>
            </a:r>
            <a:r>
              <a:rPr lang="en-US" altLang="zh-CN" b="0" i="0" dirty="0">
                <a:solidFill>
                  <a:srgbClr val="3F3F3F"/>
                </a:solidFill>
                <a:effectLst/>
                <a:latin typeface="Source Han Sans CN"/>
              </a:rPr>
              <a:t>SENSE</a:t>
            </a:r>
            <a:r>
              <a:rPr lang="zh-CN" altLang="en-US" b="0" i="0" dirty="0">
                <a:solidFill>
                  <a:srgbClr val="3F3F3F"/>
                </a:solidFill>
                <a:effectLst/>
                <a:latin typeface="Source Han Sans CN"/>
              </a:rPr>
              <a:t>端即可进行准确测量。但当被测端距离较远时</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必须使用四线制测量</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将正输出端</a:t>
            </a:r>
            <a:r>
              <a:rPr lang="en-US" altLang="zh-CN" b="0" i="0" dirty="0" err="1">
                <a:solidFill>
                  <a:srgbClr val="3F3F3F"/>
                </a:solidFill>
                <a:effectLst/>
                <a:latin typeface="Source Han Sans CN"/>
              </a:rPr>
              <a:t>Vout</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与</a:t>
            </a:r>
            <a:r>
              <a:rPr lang="en-US" altLang="zh-CN" b="0" i="0" dirty="0">
                <a:solidFill>
                  <a:srgbClr val="3F3F3F"/>
                </a:solidFill>
                <a:effectLst/>
                <a:latin typeface="Source Han Sans CN"/>
              </a:rPr>
              <a:t>Vs+</a:t>
            </a:r>
            <a:r>
              <a:rPr lang="zh-CN" altLang="en-US" b="0" i="0" dirty="0">
                <a:solidFill>
                  <a:srgbClr val="3F3F3F"/>
                </a:solidFill>
                <a:effectLst/>
                <a:latin typeface="Source Han Sans CN"/>
              </a:rPr>
              <a:t>端同时连接至负载输入正极</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将负输出端</a:t>
            </a:r>
            <a:r>
              <a:rPr lang="en-US" altLang="zh-CN" b="0" i="0" dirty="0" err="1">
                <a:solidFill>
                  <a:srgbClr val="3F3F3F"/>
                </a:solidFill>
                <a:effectLst/>
                <a:latin typeface="Source Han Sans CN"/>
              </a:rPr>
              <a:t>Vout</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与</a:t>
            </a:r>
            <a:r>
              <a:rPr lang="en-US" altLang="zh-CN" b="0" i="0" dirty="0">
                <a:solidFill>
                  <a:srgbClr val="3F3F3F"/>
                </a:solidFill>
                <a:effectLst/>
                <a:latin typeface="Source Han Sans CN"/>
              </a:rPr>
              <a:t>Vs-</a:t>
            </a:r>
            <a:r>
              <a:rPr lang="zh-CN" altLang="en-US" b="0" i="0" dirty="0">
                <a:solidFill>
                  <a:srgbClr val="3F3F3F"/>
                </a:solidFill>
                <a:effectLst/>
                <a:latin typeface="Source Han Sans CN"/>
              </a:rPr>
              <a:t>端同时连接至负载输入负极</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通过正极输出远端补偿电阻</a:t>
            </a:r>
            <a:r>
              <a:rPr lang="en-US" altLang="zh-CN" b="0" i="0" dirty="0" err="1">
                <a:solidFill>
                  <a:srgbClr val="3F3F3F"/>
                </a:solidFill>
                <a:effectLst/>
                <a:latin typeface="Source Han Sans CN"/>
              </a:rPr>
              <a:t>Rcable</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和负极输出远端补偿电阻</a:t>
            </a:r>
            <a:r>
              <a:rPr lang="en-US" altLang="zh-CN" b="0" i="0" dirty="0" err="1">
                <a:solidFill>
                  <a:srgbClr val="3F3F3F"/>
                </a:solidFill>
                <a:effectLst/>
                <a:latin typeface="Source Han Sans CN"/>
              </a:rPr>
              <a:t>Rcable</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补偿线损造成的压降。在高精度的测试或者线缆很长的场合</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就需要</a:t>
            </a:r>
            <a:r>
              <a:rPr lang="en-US" altLang="zh-CN" b="0" i="0" dirty="0">
                <a:solidFill>
                  <a:srgbClr val="3F3F3F"/>
                </a:solidFill>
                <a:effectLst/>
                <a:latin typeface="Source Han Sans CN"/>
              </a:rPr>
              <a:t>Sense</a:t>
            </a:r>
            <a:r>
              <a:rPr lang="zh-CN" altLang="en-US" b="0" i="0" dirty="0">
                <a:solidFill>
                  <a:srgbClr val="3F3F3F"/>
                </a:solidFill>
                <a:effectLst/>
                <a:latin typeface="Source Han Sans CN"/>
              </a:rPr>
              <a:t>端发挥作用</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典型的</a:t>
            </a:r>
            <a:r>
              <a:rPr lang="en-US" altLang="zh-CN" b="0" i="0" dirty="0">
                <a:solidFill>
                  <a:srgbClr val="3F3F3F"/>
                </a:solidFill>
                <a:effectLst/>
                <a:latin typeface="Source Han Sans CN"/>
              </a:rPr>
              <a:t>Sense</a:t>
            </a:r>
            <a:r>
              <a:rPr lang="zh-CN" altLang="en-US" b="0" i="0" dirty="0">
                <a:solidFill>
                  <a:srgbClr val="3F3F3F"/>
                </a:solidFill>
                <a:effectLst/>
                <a:latin typeface="Source Han Sans CN"/>
              </a:rPr>
              <a:t>补偿范围是</a:t>
            </a:r>
            <a:r>
              <a:rPr lang="en-US" altLang="zh-CN" b="0" i="0" dirty="0">
                <a:solidFill>
                  <a:srgbClr val="3F3F3F"/>
                </a:solidFill>
                <a:effectLst/>
                <a:latin typeface="Source Han Sans CN"/>
              </a:rPr>
              <a:t>0.6V</a:t>
            </a:r>
            <a:r>
              <a:rPr lang="zh-CN" altLang="en-US" b="0" i="0" dirty="0">
                <a:solidFill>
                  <a:srgbClr val="3F3F3F"/>
                </a:solidFill>
                <a:effectLst/>
                <a:latin typeface="Source Han Sans CN"/>
              </a:rPr>
              <a:t>至几</a:t>
            </a:r>
            <a:r>
              <a:rPr lang="en-US" altLang="zh-CN" b="0" i="0" dirty="0">
                <a:solidFill>
                  <a:srgbClr val="3F3F3F"/>
                </a:solidFill>
                <a:effectLst/>
                <a:latin typeface="Source Han Sans CN"/>
              </a:rPr>
              <a:t>V</a:t>
            </a:r>
            <a:r>
              <a:rPr lang="zh-CN" altLang="en-US" b="0" i="0" dirty="0">
                <a:solidFill>
                  <a:srgbClr val="3F3F3F"/>
                </a:solidFill>
                <a:effectLst/>
                <a:latin typeface="Source Han Sans CN"/>
              </a:rPr>
              <a:t>。</a:t>
            </a:r>
            <a:endParaRPr lang="en-US" altLang="zh-CN" b="0" i="0" dirty="0">
              <a:solidFill>
                <a:srgbClr val="3F3F3F"/>
              </a:solidFill>
              <a:effectLst/>
              <a:latin typeface="Source Han Sans CN"/>
            </a:endParaRPr>
          </a:p>
          <a:p>
            <a:pPr algn="l" latinLnBrk="1"/>
            <a:endParaRPr lang="en-US" altLang="zh-CN" b="0" i="0" dirty="0">
              <a:solidFill>
                <a:srgbClr val="3F3F3F"/>
              </a:solidFill>
              <a:effectLst/>
              <a:latin typeface="Source Han Sans CN"/>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zh-CN" sz="1200" b="0" i="0" dirty="0">
                <a:solidFill>
                  <a:srgbClr val="000000"/>
                </a:solidFill>
                <a:effectLst/>
                <a:latin typeface="Alibaba-PuHuiTi-R"/>
              </a:rPr>
              <a:t>4000</a:t>
            </a:r>
            <a:r>
              <a:rPr lang="zh-CN" altLang="en-US" sz="1200" b="0" i="0" dirty="0">
                <a:solidFill>
                  <a:srgbClr val="000000"/>
                </a:solidFill>
                <a:effectLst/>
                <a:latin typeface="Alibaba-PuHuiTi-R"/>
              </a:rPr>
              <a:t>系列 需自制电压感测线</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要求有金属导电的尾端</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尾端的长度建议 </a:t>
            </a:r>
            <a:r>
              <a:rPr lang="en-US" altLang="zh-CN" sz="1200" b="0" i="0" dirty="0">
                <a:solidFill>
                  <a:srgbClr val="000000"/>
                </a:solidFill>
                <a:effectLst/>
                <a:latin typeface="ArialMT"/>
              </a:rPr>
              <a:t>1cm</a:t>
            </a:r>
            <a:r>
              <a:rPr lang="zh-CN" altLang="en-US" sz="1200" b="0" i="0" dirty="0">
                <a:solidFill>
                  <a:srgbClr val="000000"/>
                </a:solidFill>
                <a:effectLst/>
                <a:latin typeface="Alibaba-PuHuiTi-R"/>
              </a:rPr>
              <a:t>。尾端放置到电压感测连接器对应位置</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用螺丝刀旋紧对应上方螺丝</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固定接线。接好线后</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把电压感测器插入机器后面板</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用螺丝刀旋紧两侧螺丝</a:t>
            </a:r>
            <a:r>
              <a:rPr lang="en-US" altLang="zh-CN" sz="1200" b="0" i="0" dirty="0">
                <a:solidFill>
                  <a:srgbClr val="000000"/>
                </a:solidFill>
                <a:effectLst/>
                <a:latin typeface="Alibaba-PuHuiTi-R"/>
              </a:rPr>
              <a:t>,</a:t>
            </a:r>
            <a:r>
              <a:rPr lang="zh-CN" altLang="en-US" sz="1200" b="0" i="0" dirty="0">
                <a:solidFill>
                  <a:srgbClr val="000000"/>
                </a:solidFill>
                <a:effectLst/>
                <a:latin typeface="Alibaba-PuHuiTi-R"/>
              </a:rPr>
              <a:t>固定连接器。</a:t>
            </a:r>
            <a:r>
              <a:rPr lang="zh-CN" altLang="en-US" dirty="0"/>
              <a:t> </a:t>
            </a:r>
          </a:p>
          <a:p>
            <a:pPr algn="l" latinLnBrk="1"/>
            <a:endParaRPr lang="en-US" altLang="zh-CN" dirty="0">
              <a:solidFill>
                <a:srgbClr val="3F3F3F"/>
              </a:solidFill>
              <a:latin typeface="Source Han Sans CN"/>
            </a:endParaRPr>
          </a:p>
          <a:p>
            <a:pPr algn="l" latinLnBrk="1"/>
            <a:r>
              <a:rPr lang="zh-CN" altLang="en-US" b="0" i="0" dirty="0">
                <a:solidFill>
                  <a:srgbClr val="3F3F3F"/>
                </a:solidFill>
                <a:effectLst/>
                <a:latin typeface="Source Han Sans CN"/>
              </a:rPr>
              <a:t>如果电缆上的电压降超过</a:t>
            </a:r>
            <a:r>
              <a:rPr lang="en-US" altLang="zh-CN" b="0" i="0" dirty="0">
                <a:solidFill>
                  <a:srgbClr val="3F3F3F"/>
                </a:solidFill>
                <a:effectLst/>
                <a:latin typeface="Source Han Sans CN"/>
              </a:rPr>
              <a:t>Sense</a:t>
            </a:r>
            <a:r>
              <a:rPr lang="zh-CN" altLang="en-US" b="0" i="0" dirty="0">
                <a:solidFill>
                  <a:srgbClr val="3F3F3F"/>
                </a:solidFill>
                <a:effectLst/>
                <a:latin typeface="Source Han Sans CN"/>
              </a:rPr>
              <a:t>的补偿范围</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也有简单办法解决。</a:t>
            </a:r>
          </a:p>
          <a:p>
            <a:pPr algn="l" latinLnBrk="1"/>
            <a:r>
              <a:rPr lang="en-US" altLang="zh-CN" b="0" i="0" dirty="0">
                <a:solidFill>
                  <a:srgbClr val="3F3F3F"/>
                </a:solidFill>
                <a:effectLst/>
                <a:latin typeface="Source Han Sans CN"/>
              </a:rPr>
              <a:t>1</a:t>
            </a:r>
            <a:r>
              <a:rPr lang="zh-CN" altLang="en-US" b="0" i="0" dirty="0">
                <a:solidFill>
                  <a:srgbClr val="3F3F3F"/>
                </a:solidFill>
                <a:effectLst/>
                <a:latin typeface="Source Han Sans CN"/>
              </a:rPr>
              <a:t>、可以通过减少电缆的长度 。</a:t>
            </a:r>
          </a:p>
          <a:p>
            <a:pPr algn="l" latinLnBrk="1"/>
            <a:r>
              <a:rPr lang="en-US" altLang="zh-CN" b="0" i="0" dirty="0">
                <a:solidFill>
                  <a:srgbClr val="3F3F3F"/>
                </a:solidFill>
                <a:effectLst/>
                <a:latin typeface="Source Han Sans CN"/>
              </a:rPr>
              <a:t>2</a:t>
            </a:r>
            <a:r>
              <a:rPr lang="zh-CN" altLang="en-US" b="0" i="0" dirty="0">
                <a:solidFill>
                  <a:srgbClr val="3F3F3F"/>
                </a:solidFill>
                <a:effectLst/>
                <a:latin typeface="Source Han Sans CN"/>
              </a:rPr>
              <a:t>、增加输出电缆导体的尺寸来弥补。</a:t>
            </a:r>
          </a:p>
          <a:p>
            <a:pPr algn="l" latinLnBrk="1"/>
            <a:r>
              <a:rPr lang="en-US" altLang="zh-CN" b="0" i="0" dirty="0">
                <a:solidFill>
                  <a:srgbClr val="3F3F3F"/>
                </a:solidFill>
                <a:effectLst/>
                <a:latin typeface="Source Han Sans CN"/>
              </a:rPr>
              <a:t>3</a:t>
            </a:r>
            <a:r>
              <a:rPr lang="zh-CN" altLang="en-US" b="0" i="0" dirty="0">
                <a:solidFill>
                  <a:srgbClr val="3F3F3F"/>
                </a:solidFill>
                <a:effectLst/>
                <a:latin typeface="Source Han Sans CN"/>
              </a:rPr>
              <a:t>、屏蔽双绞线来获得最佳的补偿效果</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可以减少负载线路阻抗的影响。</a:t>
            </a:r>
          </a:p>
          <a:p>
            <a:pPr algn="l" latinLnBrk="1"/>
            <a:r>
              <a:rPr lang="en-US" altLang="zh-CN" b="0" i="0" dirty="0">
                <a:solidFill>
                  <a:srgbClr val="3F3F3F"/>
                </a:solidFill>
                <a:effectLst/>
                <a:latin typeface="Source Han Sans CN"/>
              </a:rPr>
              <a:t>4</a:t>
            </a:r>
            <a:r>
              <a:rPr lang="zh-CN" altLang="en-US" b="0" i="0" dirty="0">
                <a:solidFill>
                  <a:srgbClr val="3F3F3F"/>
                </a:solidFill>
                <a:effectLst/>
                <a:latin typeface="Source Han Sans CN"/>
              </a:rPr>
              <a:t>、为了减小由于负载线电感和电容引起的波动</a:t>
            </a:r>
            <a:r>
              <a:rPr lang="en-US" altLang="zh-CN" b="0" i="0" dirty="0">
                <a:solidFill>
                  <a:srgbClr val="3F3F3F"/>
                </a:solidFill>
                <a:effectLst/>
                <a:latin typeface="Source Han Sans CN"/>
              </a:rPr>
              <a:t>,</a:t>
            </a:r>
            <a:r>
              <a:rPr lang="zh-CN" altLang="en-US" b="0" i="0" dirty="0">
                <a:solidFill>
                  <a:srgbClr val="3F3F3F"/>
                </a:solidFill>
                <a:effectLst/>
                <a:latin typeface="Source Han Sans CN"/>
              </a:rPr>
              <a:t>将负载端子并联一个电解电容。</a:t>
            </a:r>
          </a:p>
        </p:txBody>
      </p:sp>
      <p:sp>
        <p:nvSpPr>
          <p:cNvPr id="4" name="灯片编号占位符 3">
            <a:extLst>
              <a:ext uri="{FF2B5EF4-FFF2-40B4-BE49-F238E27FC236}">
                <a16:creationId xmlns:a16="http://schemas.microsoft.com/office/drawing/2014/main" id="{2004B67B-FADF-FA9A-2212-E6EB9393AFEB}"/>
              </a:ext>
            </a:extLst>
          </p:cNvPr>
          <p:cNvSpPr>
            <a:spLocks noGrp="1"/>
          </p:cNvSpPr>
          <p:nvPr>
            <p:ph type="sldNum" sz="quarter" idx="5"/>
          </p:nvPr>
        </p:nvSpPr>
        <p:spPr/>
        <p:txBody>
          <a:bodyPr/>
          <a:lstStyle/>
          <a:p>
            <a:fld id="{CDA2FDF7-B9BF-4A7F-AB46-361E62A4050F}" type="slidenum">
              <a:rPr lang="zh-CN" altLang="en-US" smtClean="0"/>
              <a:t>13</a:t>
            </a:fld>
            <a:endParaRPr lang="zh-CN" altLang="en-US"/>
          </a:p>
        </p:txBody>
      </p:sp>
    </p:spTree>
    <p:extLst>
      <p:ext uri="{BB962C8B-B14F-4D97-AF65-F5344CB8AC3E}">
        <p14:creationId xmlns:p14="http://schemas.microsoft.com/office/powerpoint/2010/main" val="2483762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9ADBF-6040-482C-52AA-F6988AA050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499E83-84B1-94EF-B019-9BA8B0A47D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462EA25-AE36-D57C-3D99-BB13418A2FA6}"/>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7FA1AE9C-A269-8698-34D9-9DEE5C715B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51376F-9309-ED64-4845-D28C18F2690D}"/>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90861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2A113-0D95-F96F-C71D-2EDDAA9EB2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B90A0C-678F-F294-648C-987347A524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D0B199-A8DA-20CC-0704-54C345028BE0}"/>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A2BDA91A-DAD1-2A64-4B67-3D691CDFB5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A5E358-282D-BF44-8A9D-71A244415EC1}"/>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45027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B40976B-CD91-3CA8-02D1-827A0030741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B74D867-833F-2ADA-EB46-EE99CC09902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F76041-1798-C6B4-2498-6599550CFD6A}"/>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4203DD59-0472-890E-9822-519C17510F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6EE097-F3E2-ED1E-510D-8DFC9DA7575E}"/>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693812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9ADBF-6040-482C-52AA-F6988AA050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499E83-84B1-94EF-B019-9BA8B0A47D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462EA25-AE36-D57C-3D99-BB13418A2FA6}"/>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7FA1AE9C-A269-8698-34D9-9DEE5C715B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51376F-9309-ED64-4845-D28C18F2690D}"/>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4266879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C3FCC4-5DA5-D223-EF16-66D759C2EB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B37554-6075-590F-D411-9B7D08795A4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E25509-5FCE-7B09-ACA6-6DE6113F1FA4}"/>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8F40B665-4F3F-46C4-9AC0-A1A33C4B0F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CB4397-B75E-AB7C-5223-6629BF82936A}"/>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489904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5E449-1A12-DB4D-4E48-DC357305F0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28417A6-C2C1-CF0A-8FA4-8C43E2AB4A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768D341-0BC2-21C5-102E-435FD29BD1FD}"/>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468176EE-BA44-D2AD-C24A-F282FFC14B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096BF-9D85-F4C6-CF0B-70B6B1B77368}"/>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137973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103B7D-165A-F1FE-8B8E-51860FFAB1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05FD47-02AC-6CA7-9602-858717854C4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B2F34D9-1D1C-FE0F-10EF-2278EC5AF66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ADD94-5C98-5DCF-24D9-6B1890949657}"/>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6" name="页脚占位符 5">
            <a:extLst>
              <a:ext uri="{FF2B5EF4-FFF2-40B4-BE49-F238E27FC236}">
                <a16:creationId xmlns:a16="http://schemas.microsoft.com/office/drawing/2014/main" id="{584869EA-CEEB-0F51-B04C-B5A0DCDE69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A6921F-1FBA-1DB9-DEE7-4E94745D7459}"/>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74304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36065-6B7D-B558-D579-6DB982B833F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25FC5BC-8DCB-749D-2706-ABCC6CDFF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7C4EAF8-FB06-BB0E-8263-4462F80CE20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74E2F9-C2C2-BEA5-B090-D69232EEC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484B6B-985E-5B9F-E109-AC59907CE9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7C76AF0-AB81-9F40-F3DC-C1FA8E1C16D8}"/>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8" name="页脚占位符 7">
            <a:extLst>
              <a:ext uri="{FF2B5EF4-FFF2-40B4-BE49-F238E27FC236}">
                <a16:creationId xmlns:a16="http://schemas.microsoft.com/office/drawing/2014/main" id="{3126744C-D88C-0C3D-B422-65AFA869A2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CA469C7-3097-5E05-4D31-1A581B1F90B9}"/>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191338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EDE26-C98B-D4AF-D9AE-91A805E0DA7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4E06354-808B-6D4C-AA2A-C87F7C60A95B}"/>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4" name="页脚占位符 3">
            <a:extLst>
              <a:ext uri="{FF2B5EF4-FFF2-40B4-BE49-F238E27FC236}">
                <a16:creationId xmlns:a16="http://schemas.microsoft.com/office/drawing/2014/main" id="{46EF71A7-89BD-D6EE-87DD-DE1E994065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115705-89DA-581F-CD9B-4950155DC806}"/>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169311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A912223-E4E7-B27B-9C9C-FCF955F4B145}"/>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3" name="页脚占位符 2">
            <a:extLst>
              <a:ext uri="{FF2B5EF4-FFF2-40B4-BE49-F238E27FC236}">
                <a16:creationId xmlns:a16="http://schemas.microsoft.com/office/drawing/2014/main" id="{53A88A59-F332-78E2-4DAC-AE6C096312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3FA3452-81A7-127C-A384-4087E8659EBA}"/>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186890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FDFD49-C2F0-FA99-D253-BD3D58CEB6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6AE72E-BCAC-A9BF-D7EF-7A47030BC9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559804-6F59-7AA3-121D-02F3CEB02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C7D409-04DC-2A24-342F-45BF643D635B}"/>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6" name="页脚占位符 5">
            <a:extLst>
              <a:ext uri="{FF2B5EF4-FFF2-40B4-BE49-F238E27FC236}">
                <a16:creationId xmlns:a16="http://schemas.microsoft.com/office/drawing/2014/main" id="{AF427F90-E412-29E4-7AD3-84CE897EFC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65C66C-1180-DFD1-B0C9-ED071FBDB084}"/>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572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C3FCC4-5DA5-D223-EF16-66D759C2EB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B37554-6075-590F-D411-9B7D08795A4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E25509-5FCE-7B09-ACA6-6DE6113F1FA4}"/>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8F40B665-4F3F-46C4-9AC0-A1A33C4B0F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CB4397-B75E-AB7C-5223-6629BF82936A}"/>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416787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CD8CBA-3E30-12FE-4F14-4BB8F6720C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28A73AA-17B5-B962-23EF-A596CE810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18500FE-4371-60BE-794D-154747B57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56EE9E-E1C8-8489-3C60-C5071D456F94}"/>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6" name="页脚占位符 5">
            <a:extLst>
              <a:ext uri="{FF2B5EF4-FFF2-40B4-BE49-F238E27FC236}">
                <a16:creationId xmlns:a16="http://schemas.microsoft.com/office/drawing/2014/main" id="{E8C8B398-9A9C-3361-7847-1CF0041020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2727CA-D624-96E9-0029-E8D1B46AEA10}"/>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33658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2A113-0D95-F96F-C71D-2EDDAA9EB2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B90A0C-678F-F294-648C-987347A5240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D0B199-A8DA-20CC-0704-54C345028BE0}"/>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A2BDA91A-DAD1-2A64-4B67-3D691CDFB5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A5E358-282D-BF44-8A9D-71A244415EC1}"/>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813349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B40976B-CD91-3CA8-02D1-827A0030741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B74D867-833F-2ADA-EB46-EE99CC09902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F76041-1798-C6B4-2498-6599550CFD6A}"/>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4203DD59-0472-890E-9822-519C17510F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6EE097-F3E2-ED1E-510D-8DFC9DA7575E}"/>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45708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5E449-1A12-DB4D-4E48-DC357305F02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28417A6-C2C1-CF0A-8FA4-8C43E2AB4A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768D341-0BC2-21C5-102E-435FD29BD1FD}"/>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468176EE-BA44-D2AD-C24A-F282FFC14B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096BF-9D85-F4C6-CF0B-70B6B1B77368}"/>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58203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103B7D-165A-F1FE-8B8E-51860FFAB1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05FD47-02AC-6CA7-9602-858717854C4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B2F34D9-1D1C-FE0F-10EF-2278EC5AF66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ADD94-5C98-5DCF-24D9-6B1890949657}"/>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6" name="页脚占位符 5">
            <a:extLst>
              <a:ext uri="{FF2B5EF4-FFF2-40B4-BE49-F238E27FC236}">
                <a16:creationId xmlns:a16="http://schemas.microsoft.com/office/drawing/2014/main" id="{584869EA-CEEB-0F51-B04C-B5A0DCDE69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A6921F-1FBA-1DB9-DEE7-4E94745D7459}"/>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72879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36065-6B7D-B558-D579-6DB982B833F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25FC5BC-8DCB-749D-2706-ABCC6CDFF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7C4EAF8-FB06-BB0E-8263-4462F80CE20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974E2F9-C2C2-BEA5-B090-D69232EEC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484B6B-985E-5B9F-E109-AC59907CE9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7C76AF0-AB81-9F40-F3DC-C1FA8E1C16D8}"/>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8" name="页脚占位符 7">
            <a:extLst>
              <a:ext uri="{FF2B5EF4-FFF2-40B4-BE49-F238E27FC236}">
                <a16:creationId xmlns:a16="http://schemas.microsoft.com/office/drawing/2014/main" id="{3126744C-D88C-0C3D-B422-65AFA869A2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CA469C7-3097-5E05-4D31-1A581B1F90B9}"/>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172106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7EDE26-C98B-D4AF-D9AE-91A805E0DA7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4E06354-808B-6D4C-AA2A-C87F7C60A95B}"/>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4" name="页脚占位符 3">
            <a:extLst>
              <a:ext uri="{FF2B5EF4-FFF2-40B4-BE49-F238E27FC236}">
                <a16:creationId xmlns:a16="http://schemas.microsoft.com/office/drawing/2014/main" id="{46EF71A7-89BD-D6EE-87DD-DE1E994065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115705-89DA-581F-CD9B-4950155DC806}"/>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03928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A912223-E4E7-B27B-9C9C-FCF955F4B145}"/>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3" name="页脚占位符 2">
            <a:extLst>
              <a:ext uri="{FF2B5EF4-FFF2-40B4-BE49-F238E27FC236}">
                <a16:creationId xmlns:a16="http://schemas.microsoft.com/office/drawing/2014/main" id="{53A88A59-F332-78E2-4DAC-AE6C096312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3FA3452-81A7-127C-A384-4087E8659EBA}"/>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37174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FDFD49-C2F0-FA99-D253-BD3D58CEB67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6AE72E-BCAC-A9BF-D7EF-7A47030BC9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559804-6F59-7AA3-121D-02F3CEB02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C7D409-04DC-2A24-342F-45BF643D635B}"/>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6" name="页脚占位符 5">
            <a:extLst>
              <a:ext uri="{FF2B5EF4-FFF2-40B4-BE49-F238E27FC236}">
                <a16:creationId xmlns:a16="http://schemas.microsoft.com/office/drawing/2014/main" id="{AF427F90-E412-29E4-7AD3-84CE897EFC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65C66C-1180-DFD1-B0C9-ED071FBDB084}"/>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1123019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CD8CBA-3E30-12FE-4F14-4BB8F6720C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28A73AA-17B5-B962-23EF-A596CE8102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18500FE-4371-60BE-794D-154747B57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56EE9E-E1C8-8489-3C60-C5071D456F94}"/>
              </a:ext>
            </a:extLst>
          </p:cNvPr>
          <p:cNvSpPr>
            <a:spLocks noGrp="1"/>
          </p:cNvSpPr>
          <p:nvPr>
            <p:ph type="dt" sz="half" idx="10"/>
          </p:nvPr>
        </p:nvSpPr>
        <p:spPr/>
        <p:txBody>
          <a:bodyPr/>
          <a:lstStyle/>
          <a:p>
            <a:fld id="{62409163-11B0-4B61-996A-B6AE092E2849}" type="datetimeFigureOut">
              <a:rPr lang="zh-CN" altLang="en-US" smtClean="0"/>
              <a:t>2024/4/26</a:t>
            </a:fld>
            <a:endParaRPr lang="zh-CN" altLang="en-US"/>
          </a:p>
        </p:txBody>
      </p:sp>
      <p:sp>
        <p:nvSpPr>
          <p:cNvPr id="6" name="页脚占位符 5">
            <a:extLst>
              <a:ext uri="{FF2B5EF4-FFF2-40B4-BE49-F238E27FC236}">
                <a16:creationId xmlns:a16="http://schemas.microsoft.com/office/drawing/2014/main" id="{E8C8B398-9A9C-3361-7847-1CF0041020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2727CA-D624-96E9-0029-E8D1B46AEA10}"/>
              </a:ext>
            </a:extLst>
          </p:cNvPr>
          <p:cNvSpPr>
            <a:spLocks noGrp="1"/>
          </p:cNvSpPr>
          <p:nvPr>
            <p:ph type="sldNum" sz="quarter" idx="12"/>
          </p:nvPr>
        </p:nvSpPr>
        <p:spPr/>
        <p:txBody>
          <a:body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660384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3B85B83-23E0-47AF-CE66-77067856E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129DEF-FCE9-3B69-6F92-FE69794D3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19902C-B308-2874-39BF-87D9DFFD6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12EDB9C4-7403-F814-DF34-65D0143CA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1C0982D-6022-50E8-D104-EB8C837F7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72D69-5DF8-4589-ADCD-55F5FB0C97DD}" type="slidenum">
              <a:rPr lang="zh-CN" altLang="en-US" smtClean="0"/>
              <a:t>‹#›</a:t>
            </a:fld>
            <a:endParaRPr lang="zh-CN" altLang="en-US"/>
          </a:p>
        </p:txBody>
      </p:sp>
      <p:pic>
        <p:nvPicPr>
          <p:cNvPr id="10" name="图片 9">
            <a:extLst>
              <a:ext uri="{FF2B5EF4-FFF2-40B4-BE49-F238E27FC236}">
                <a16:creationId xmlns:a16="http://schemas.microsoft.com/office/drawing/2014/main" id="{44A62747-8BBC-56E4-EF16-2E9F45A2D1D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2848" r="20167"/>
          <a:stretch/>
        </p:blipFill>
        <p:spPr>
          <a:xfrm>
            <a:off x="8848725" y="31707"/>
            <a:ext cx="3343275" cy="768497"/>
          </a:xfrm>
          <a:prstGeom prst="rect">
            <a:avLst/>
          </a:prstGeom>
        </p:spPr>
      </p:pic>
    </p:spTree>
    <p:extLst>
      <p:ext uri="{BB962C8B-B14F-4D97-AF65-F5344CB8AC3E}">
        <p14:creationId xmlns:p14="http://schemas.microsoft.com/office/powerpoint/2010/main" val="2688260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3B85B83-23E0-47AF-CE66-77067856E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129DEF-FCE9-3B69-6F92-FE69794D3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19902C-B308-2874-39BF-87D9DFFD6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09163-11B0-4B61-996A-B6AE092E2849}" type="datetimeFigureOut">
              <a:rPr lang="zh-CN" altLang="en-US" smtClean="0"/>
              <a:t>2024/4/26</a:t>
            </a:fld>
            <a:endParaRPr lang="zh-CN" altLang="en-US"/>
          </a:p>
        </p:txBody>
      </p:sp>
      <p:sp>
        <p:nvSpPr>
          <p:cNvPr id="5" name="页脚占位符 4">
            <a:extLst>
              <a:ext uri="{FF2B5EF4-FFF2-40B4-BE49-F238E27FC236}">
                <a16:creationId xmlns:a16="http://schemas.microsoft.com/office/drawing/2014/main" id="{12EDB9C4-7403-F814-DF34-65D0143CA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1C0982D-6022-50E8-D104-EB8C837F7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72D69-5DF8-4589-ADCD-55F5FB0C97DD}" type="slidenum">
              <a:rPr lang="zh-CN" altLang="en-US" smtClean="0"/>
              <a:t>‹#›</a:t>
            </a:fld>
            <a:endParaRPr lang="zh-CN" altLang="en-US"/>
          </a:p>
        </p:txBody>
      </p:sp>
    </p:spTree>
    <p:extLst>
      <p:ext uri="{BB962C8B-B14F-4D97-AF65-F5344CB8AC3E}">
        <p14:creationId xmlns:p14="http://schemas.microsoft.com/office/powerpoint/2010/main" val="2695259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8.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latin typeface="思源黑体 CN Heavy" panose="020B0A00000000000000" pitchFamily="34" charset="-122"/>
              <a:ea typeface="思源黑体 CN Heavy" panose="020B0A00000000000000" pitchFamily="34" charset="-122"/>
            </a:endParaRPr>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33"/>
            <a:ext cx="12192000" cy="6860033"/>
          </a:xfrm>
        </p:spPr>
      </p:pic>
      <p:sp>
        <p:nvSpPr>
          <p:cNvPr id="3" name="文本框 2">
            <a:extLst>
              <a:ext uri="{FF2B5EF4-FFF2-40B4-BE49-F238E27FC236}">
                <a16:creationId xmlns:a16="http://schemas.microsoft.com/office/drawing/2014/main" id="{783C4A69-89B6-B5CB-343F-122A20ABBAD8}"/>
              </a:ext>
            </a:extLst>
          </p:cNvPr>
          <p:cNvSpPr txBox="1"/>
          <p:nvPr/>
        </p:nvSpPr>
        <p:spPr>
          <a:xfrm>
            <a:off x="364124" y="521578"/>
            <a:ext cx="11463752" cy="2371611"/>
          </a:xfrm>
          <a:prstGeom prst="rect">
            <a:avLst/>
          </a:prstGeom>
          <a:noFill/>
        </p:spPr>
        <p:txBody>
          <a:bodyPr wrap="square" rtlCol="0">
            <a:spAutoFit/>
          </a:bodyPr>
          <a:lstStyle/>
          <a:p>
            <a:pPr marL="0" marR="0" lvl="0" indent="0" algn="ctr" defTabSz="457200" rtl="0" eaLnBrk="1" fontAlgn="auto" latinLnBrk="0" hangingPunct="1">
              <a:lnSpc>
                <a:spcPct val="180000"/>
              </a:lnSpc>
              <a:spcBef>
                <a:spcPts val="0"/>
              </a:spcBef>
              <a:spcAft>
                <a:spcPts val="0"/>
              </a:spcAft>
              <a:buClrTx/>
              <a:buSzTx/>
              <a:buFontTx/>
              <a:buNone/>
              <a:tabLst/>
              <a:defRPr/>
            </a:pPr>
            <a:r>
              <a:rPr lang="en-US" altLang="zh-CN" sz="4400" b="1" i="0" dirty="0">
                <a:solidFill>
                  <a:srgbClr val="FFFFFF"/>
                </a:solidFill>
                <a:effectLst/>
                <a:latin typeface="思源黑体 CN Heavy" panose="020B0A00000000000000" pitchFamily="34" charset="-122"/>
                <a:ea typeface="思源黑体 CN Heavy" panose="020B0A00000000000000" pitchFamily="34" charset="-122"/>
                <a:cs typeface="阿里巴巴普惠体 M" panose="00020600040101010101" pitchFamily="18" charset="-122"/>
              </a:rPr>
              <a:t>SPD4000X Series</a:t>
            </a:r>
            <a:br>
              <a:rPr lang="en-US" altLang="zh-CN" sz="4400" b="1" i="0" dirty="0">
                <a:solidFill>
                  <a:srgbClr val="FFFFFF"/>
                </a:solidFill>
                <a:effectLst/>
                <a:latin typeface="思源黑体 CN Heavy" panose="020B0A00000000000000" pitchFamily="34" charset="-122"/>
                <a:ea typeface="思源黑体 CN Heavy" panose="020B0A00000000000000" pitchFamily="34" charset="-122"/>
                <a:cs typeface="阿里巴巴普惠体 M" panose="00020600040101010101" pitchFamily="18" charset="-122"/>
              </a:rPr>
            </a:br>
            <a:r>
              <a:rPr lang="en-US" altLang="zh-CN" sz="4400" b="1" i="0" dirty="0">
                <a:solidFill>
                  <a:srgbClr val="FFFFFF"/>
                </a:solidFill>
                <a:effectLst/>
                <a:latin typeface="思源黑体 CN Heavy" panose="020B0A00000000000000" pitchFamily="34" charset="-122"/>
                <a:ea typeface="思源黑体 CN Heavy" panose="020B0A00000000000000" pitchFamily="34" charset="-122"/>
                <a:cs typeface="阿里巴巴普惠体 M" panose="00020600040101010101" pitchFamily="18" charset="-122"/>
              </a:rPr>
              <a:t>Programmable Linear DC Power Supply</a:t>
            </a:r>
            <a:r>
              <a:rPr lang="en-US" altLang="zh-CN" sz="4400" b="1" dirty="0">
                <a:latin typeface="思源黑体 CN Heavy" panose="020B0A00000000000000" pitchFamily="34" charset="-122"/>
                <a:ea typeface="思源黑体 CN Heavy" panose="020B0A00000000000000" pitchFamily="34" charset="-122"/>
                <a:cs typeface="阿里巴巴普惠体 M" panose="00020600040101010101" pitchFamily="18" charset="-122"/>
              </a:rPr>
              <a:t> </a:t>
            </a:r>
            <a:endParaRPr kumimoji="0" lang="zh-CN" altLang="en-US" sz="13800" b="1" i="0" u="none" strike="noStrike" kern="1200" cap="none" spc="0" normalizeH="0" baseline="0" noProof="0" dirty="0">
              <a:ln>
                <a:noFill/>
              </a:ln>
              <a:solidFill>
                <a:prstClr val="white"/>
              </a:solidFill>
              <a:effectLst/>
              <a:uLnTx/>
              <a:uFillTx/>
              <a:latin typeface="思源黑体 CN Heavy" panose="020B0A00000000000000" pitchFamily="34" charset="-122"/>
              <a:ea typeface="思源黑体 CN Heavy" panose="020B0A00000000000000" pitchFamily="34" charset="-122"/>
              <a:cs typeface="阿里巴巴普惠体 M" panose="00020600040101010101" pitchFamily="18" charset="-122"/>
            </a:endParaRPr>
          </a:p>
        </p:txBody>
      </p:sp>
    </p:spTree>
    <p:extLst>
      <p:ext uri="{BB962C8B-B14F-4D97-AF65-F5344CB8AC3E}">
        <p14:creationId xmlns:p14="http://schemas.microsoft.com/office/powerpoint/2010/main" val="199440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9833AEF7-2C6F-34C9-5BBB-6E5091CE513B}"/>
              </a:ext>
            </a:extLst>
          </p:cNvPr>
          <p:cNvSpPr txBox="1"/>
          <p:nvPr/>
        </p:nvSpPr>
        <p:spPr>
          <a:xfrm>
            <a:off x="217584" y="1370043"/>
            <a:ext cx="6274534" cy="3685240"/>
          </a:xfrm>
          <a:prstGeom prst="rect">
            <a:avLst/>
          </a:prstGeom>
          <a:noFill/>
        </p:spPr>
        <p:txBody>
          <a:bodyPr wrap="square">
            <a:spAutoFit/>
          </a:bodyPr>
          <a:lstStyle/>
          <a:p>
            <a:pPr marL="285750" indent="-285750">
              <a:lnSpc>
                <a:spcPct val="250000"/>
              </a:lnSpc>
              <a:buFont typeface="Wingdings" panose="05000000000000000000" pitchFamily="2" charset="2"/>
              <a:buChar char="ü"/>
            </a:pPr>
            <a:r>
              <a:rPr lang="en-US" altLang="zh-CN" sz="1600" dirty="0">
                <a:solidFill>
                  <a:srgbClr val="333333"/>
                </a:solidFill>
                <a:latin typeface="思源黑体 CN Bold" panose="020B0800000000000000" pitchFamily="34" charset="-122"/>
                <a:ea typeface="思源黑体 CN Bold" panose="020B0800000000000000" pitchFamily="34" charset="-122"/>
              </a:rPr>
              <a:t>Time accuracy:  &lt;50 </a:t>
            </a:r>
            <a:r>
              <a:rPr lang="en-US" altLang="zh-CN" sz="1600" dirty="0" err="1">
                <a:solidFill>
                  <a:srgbClr val="333333"/>
                </a:solidFill>
                <a:latin typeface="思源黑体 CN Bold" panose="020B0800000000000000" pitchFamily="34" charset="-122"/>
                <a:ea typeface="思源黑体 CN Bold" panose="020B0800000000000000" pitchFamily="34" charset="-122"/>
              </a:rPr>
              <a:t>ms</a:t>
            </a:r>
            <a:r>
              <a:rPr lang="en-US" altLang="zh-CN" sz="1600" dirty="0">
                <a:solidFill>
                  <a:srgbClr val="333333"/>
                </a:solidFill>
                <a:latin typeface="思源黑体 CN Bold" panose="020B0800000000000000" pitchFamily="34" charset="-122"/>
                <a:ea typeface="思源黑体 CN Bold" panose="020B0800000000000000" pitchFamily="34" charset="-122"/>
              </a:rPr>
              <a:t>                </a:t>
            </a:r>
          </a:p>
          <a:p>
            <a:pPr marL="285750" indent="-285750">
              <a:lnSpc>
                <a:spcPct val="250000"/>
              </a:lnSpc>
              <a:buFont typeface="Wingdings" panose="05000000000000000000" pitchFamily="2" charset="2"/>
              <a:buChar char="ü"/>
            </a:pPr>
            <a:r>
              <a:rPr lang="en-US" altLang="zh-CN" sz="1600" b="0" i="0" dirty="0">
                <a:solidFill>
                  <a:srgbClr val="333333"/>
                </a:solidFill>
                <a:effectLst/>
                <a:latin typeface="思源黑体 CN Bold" panose="020B0800000000000000" pitchFamily="34" charset="-122"/>
                <a:ea typeface="思源黑体 CN Bold" panose="020B0800000000000000" pitchFamily="34" charset="-122"/>
              </a:rPr>
              <a:t>List setting resolution :  1 </a:t>
            </a:r>
            <a:r>
              <a:rPr lang="en-US" altLang="zh-CN" sz="1600" b="0" i="0" dirty="0" err="1">
                <a:solidFill>
                  <a:srgbClr val="333333"/>
                </a:solidFill>
                <a:effectLst/>
                <a:latin typeface="思源黑体 CN Bold" panose="020B0800000000000000" pitchFamily="34" charset="-122"/>
                <a:ea typeface="思源黑体 CN Bold" panose="020B0800000000000000" pitchFamily="34" charset="-122"/>
              </a:rPr>
              <a:t>ms</a:t>
            </a:r>
            <a:endParaRPr lang="en-US" altLang="zh-CN" sz="1600" b="0" i="0" dirty="0">
              <a:solidFill>
                <a:srgbClr val="333333"/>
              </a:solidFill>
              <a:effectLst/>
              <a:latin typeface="思源黑体 CN Bold" panose="020B0800000000000000" pitchFamily="34" charset="-122"/>
              <a:ea typeface="思源黑体 CN Bold" panose="020B0800000000000000" pitchFamily="34" charset="-122"/>
            </a:endParaRPr>
          </a:p>
          <a:p>
            <a:pPr marL="285750" indent="-285750">
              <a:lnSpc>
                <a:spcPct val="250000"/>
              </a:lnSpc>
              <a:buFont typeface="Wingdings" panose="05000000000000000000" pitchFamily="2" charset="2"/>
              <a:buChar char="ü"/>
            </a:pPr>
            <a:r>
              <a:rPr lang="en-US" altLang="zh-CN" sz="1600" dirty="0">
                <a:solidFill>
                  <a:srgbClr val="333333"/>
                </a:solidFill>
                <a:latin typeface="思源黑体 CN Bold" panose="020B0800000000000000" pitchFamily="34" charset="-122"/>
                <a:ea typeface="思源黑体 CN Bold" panose="020B0800000000000000" pitchFamily="34" charset="-122"/>
              </a:rPr>
              <a:t>Meet the user's fine requirements for pulse voltage testing</a:t>
            </a:r>
            <a:endParaRPr lang="zh-CN" altLang="en-US" sz="1600" dirty="0">
              <a:solidFill>
                <a:srgbClr val="333333"/>
              </a:solidFill>
              <a:latin typeface="思源黑体 CN Bold" panose="020B0800000000000000" pitchFamily="34" charset="-122"/>
              <a:ea typeface="思源黑体 CN Bold" panose="020B0800000000000000" pitchFamily="34" charset="-122"/>
            </a:endParaRPr>
          </a:p>
          <a:p>
            <a:pPr marL="285750" indent="-285750">
              <a:lnSpc>
                <a:spcPct val="250000"/>
              </a:lnSpc>
              <a:buFont typeface="Wingdings" panose="05000000000000000000" pitchFamily="2" charset="2"/>
              <a:buChar char="ü"/>
            </a:pPr>
            <a:r>
              <a:rPr lang="en-US" altLang="zh-CN" sz="1600" b="0" i="0" dirty="0">
                <a:solidFill>
                  <a:srgbClr val="333333"/>
                </a:solidFill>
                <a:effectLst/>
                <a:latin typeface="思源黑体 CN Bold" panose="020B0800000000000000" pitchFamily="34" charset="-122"/>
                <a:ea typeface="思源黑体 CN Bold" panose="020B0800000000000000" pitchFamily="34" charset="-122"/>
              </a:rPr>
              <a:t>Able to change the voltage in a very short period of time, realistically simulating the working condition of the power supply system</a:t>
            </a:r>
            <a:endParaRPr lang="en-US" altLang="zh-CN" sz="1600" dirty="0">
              <a:solidFill>
                <a:srgbClr val="333333"/>
              </a:solidFill>
              <a:latin typeface="思源黑体 CN Bold" panose="020B0800000000000000" pitchFamily="34" charset="-122"/>
              <a:ea typeface="思源黑体 CN Bold" panose="020B0800000000000000" pitchFamily="34" charset="-122"/>
            </a:endParaRPr>
          </a:p>
        </p:txBody>
      </p:sp>
      <p:pic>
        <p:nvPicPr>
          <p:cNvPr id="3" name="图片 2">
            <a:extLst>
              <a:ext uri="{FF2B5EF4-FFF2-40B4-BE49-F238E27FC236}">
                <a16:creationId xmlns:a16="http://schemas.microsoft.com/office/drawing/2014/main" id="{DEC60552-93A9-1168-DFD8-F607465BBE91}"/>
              </a:ext>
            </a:extLst>
          </p:cNvPr>
          <p:cNvPicPr>
            <a:picLocks noChangeAspect="1"/>
          </p:cNvPicPr>
          <p:nvPr/>
        </p:nvPicPr>
        <p:blipFill rotWithShape="1">
          <a:blip r:embed="rId3">
            <a:extLst>
              <a:ext uri="{28A0092B-C50C-407E-A947-70E740481C1C}">
                <a14:useLocalDpi xmlns:a14="http://schemas.microsoft.com/office/drawing/2010/main" val="0"/>
              </a:ext>
            </a:extLst>
          </a:blip>
          <a:srcRect l="15687" t="5879" r="18874" b="22952"/>
          <a:stretch/>
        </p:blipFill>
        <p:spPr>
          <a:xfrm>
            <a:off x="6557563" y="1724612"/>
            <a:ext cx="5572125" cy="3408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0">
            <a:extLst>
              <a:ext uri="{FF2B5EF4-FFF2-40B4-BE49-F238E27FC236}">
                <a16:creationId xmlns:a16="http://schemas.microsoft.com/office/drawing/2014/main" id="{7235615D-2181-695D-C415-6873EC883008}"/>
              </a:ext>
            </a:extLst>
          </p:cNvPr>
          <p:cNvSpPr txBox="1"/>
          <p:nvPr/>
        </p:nvSpPr>
        <p:spPr>
          <a:xfrm>
            <a:off x="217584" y="206727"/>
            <a:ext cx="4081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List Operation</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959086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9E4AB1-0D4E-3CCF-B8C6-670F6D9B7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7821" y="2920766"/>
            <a:ext cx="5840675" cy="3309716"/>
          </a:xfrm>
          <a:prstGeom prst="rect">
            <a:avLst/>
          </a:prstGeom>
          <a:ln>
            <a:noFill/>
          </a:ln>
          <a:effectLst>
            <a:reflection blurRad="12700" stA="30000" endPos="30000" dist="5000" dir="5400000" sy="-100000" algn="bl" rotWithShape="0"/>
          </a:effectLst>
          <a:scene3d>
            <a:camera prst="perspectiveHeroicExtremeLeftFacing">
              <a:rot lat="0" lon="1200000" rev="21594000"/>
            </a:camera>
            <a:lightRig rig="threePt" dir="t">
              <a:rot lat="0" lon="0" rev="2700000"/>
            </a:lightRig>
          </a:scene3d>
          <a:sp3d>
            <a:bevelT w="63500" h="50800"/>
          </a:sp3d>
        </p:spPr>
      </p:pic>
      <p:sp>
        <p:nvSpPr>
          <p:cNvPr id="5" name="文本框 4">
            <a:extLst>
              <a:ext uri="{FF2B5EF4-FFF2-40B4-BE49-F238E27FC236}">
                <a16:creationId xmlns:a16="http://schemas.microsoft.com/office/drawing/2014/main" id="{CD1D5DCD-DEC7-B289-FDE2-8ACECE12CCD5}"/>
              </a:ext>
            </a:extLst>
          </p:cNvPr>
          <p:cNvSpPr txBox="1"/>
          <p:nvPr/>
        </p:nvSpPr>
        <p:spPr>
          <a:xfrm>
            <a:off x="328518" y="1389504"/>
            <a:ext cx="10251101" cy="1364348"/>
          </a:xfrm>
          <a:prstGeom prst="rect">
            <a:avLst/>
          </a:prstGeom>
          <a:noFill/>
        </p:spPr>
        <p:txBody>
          <a:bodyPr wrap="square">
            <a:spAutoFit/>
          </a:bodyPr>
          <a:lstStyle/>
          <a:p>
            <a:pPr marL="285750" indent="-285750">
              <a:lnSpc>
                <a:spcPct val="250000"/>
              </a:lnSpc>
              <a:buFont typeface="Wingdings" panose="05000000000000000000" pitchFamily="2" charset="2"/>
              <a:buChar char="ü"/>
            </a:pPr>
            <a:r>
              <a:rPr lang="en-US" altLang="zh-CN" dirty="0">
                <a:solidFill>
                  <a:srgbClr val="333333"/>
                </a:solidFill>
                <a:latin typeface="思源黑体 CN Bold" panose="020B0800000000000000" pitchFamily="34" charset="-122"/>
                <a:ea typeface="思源黑体 CN Bold" panose="020B0800000000000000" pitchFamily="34" charset="-122"/>
              </a:rPr>
              <a:t>Display voltage and current waveform operation graph</a:t>
            </a:r>
          </a:p>
          <a:p>
            <a:pPr marL="285750" indent="-285750">
              <a:lnSpc>
                <a:spcPct val="250000"/>
              </a:lnSpc>
              <a:buFont typeface="Wingdings" panose="05000000000000000000" pitchFamily="2" charset="2"/>
              <a:buChar char="ü"/>
            </a:pPr>
            <a:r>
              <a:rPr lang="en-US" altLang="zh-CN" dirty="0">
                <a:solidFill>
                  <a:srgbClr val="333333"/>
                </a:solidFill>
                <a:latin typeface="思源黑体 CN Bold" panose="020B0800000000000000" pitchFamily="34" charset="-122"/>
                <a:ea typeface="思源黑体 CN Bold" panose="020B0800000000000000" pitchFamily="34" charset="-122"/>
              </a:rPr>
              <a:t>Clear display of four-channel output status using multiple colors</a:t>
            </a:r>
            <a:endParaRPr lang="zh-CN" altLang="en-US" dirty="0">
              <a:latin typeface="思源黑体 CN Bold" panose="020B0800000000000000" pitchFamily="34" charset="-122"/>
              <a:ea typeface="思源黑体 CN Bold" panose="020B0800000000000000" pitchFamily="34" charset="-122"/>
            </a:endParaRPr>
          </a:p>
        </p:txBody>
      </p:sp>
      <p:sp>
        <p:nvSpPr>
          <p:cNvPr id="6" name="TextBox 40">
            <a:extLst>
              <a:ext uri="{FF2B5EF4-FFF2-40B4-BE49-F238E27FC236}">
                <a16:creationId xmlns:a16="http://schemas.microsoft.com/office/drawing/2014/main" id="{1058BF18-A0DA-1E67-E6A0-B979A3C7800E}"/>
              </a:ext>
            </a:extLst>
          </p:cNvPr>
          <p:cNvSpPr txBox="1"/>
          <p:nvPr/>
        </p:nvSpPr>
        <p:spPr>
          <a:xfrm>
            <a:off x="328518" y="257527"/>
            <a:ext cx="7529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Real Time Waveform Display</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912219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22BF786-1A92-4D68-3B4C-8F89B97CC2CF}"/>
              </a:ext>
            </a:extLst>
          </p:cNvPr>
          <p:cNvPicPr>
            <a:picLocks noChangeAspect="1"/>
          </p:cNvPicPr>
          <p:nvPr/>
        </p:nvPicPr>
        <p:blipFill rotWithShape="1">
          <a:blip r:embed="rId3">
            <a:extLst>
              <a:ext uri="{28A0092B-C50C-407E-A947-70E740481C1C}">
                <a14:useLocalDpi xmlns:a14="http://schemas.microsoft.com/office/drawing/2010/main" val="0"/>
              </a:ext>
            </a:extLst>
          </a:blip>
          <a:srcRect t="4885" r="36786" b="19652"/>
          <a:stretch/>
        </p:blipFill>
        <p:spPr>
          <a:xfrm>
            <a:off x="5981700" y="2016457"/>
            <a:ext cx="6116796" cy="4107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文本框 1">
            <a:extLst>
              <a:ext uri="{FF2B5EF4-FFF2-40B4-BE49-F238E27FC236}">
                <a16:creationId xmlns:a16="http://schemas.microsoft.com/office/drawing/2014/main" id="{6F2B38A0-F8F3-931C-D79E-AA4B91D58FE2}"/>
              </a:ext>
            </a:extLst>
          </p:cNvPr>
          <p:cNvSpPr txBox="1"/>
          <p:nvPr/>
        </p:nvSpPr>
        <p:spPr>
          <a:xfrm>
            <a:off x="93504" y="1620681"/>
            <a:ext cx="5764371" cy="378808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altLang="zh-CN" dirty="0">
                <a:latin typeface="思源黑体 CN Bold" panose="020B0800000000000000" pitchFamily="34" charset="-122"/>
                <a:ea typeface="思源黑体 CN Bold" panose="020B0800000000000000" pitchFamily="34" charset="-122"/>
              </a:rPr>
              <a:t>Output response: the instantaneous change of power supply output voltage when the load current suddenly increases</a:t>
            </a:r>
          </a:p>
          <a:p>
            <a:pPr marL="285750" indent="-285750" algn="just">
              <a:lnSpc>
                <a:spcPct val="150000"/>
              </a:lnSpc>
              <a:buFont typeface="Wingdings" panose="05000000000000000000" pitchFamily="2" charset="2"/>
              <a:buChar char="ü"/>
            </a:pPr>
            <a:endParaRPr lang="en-US" altLang="zh-CN" dirty="0">
              <a:solidFill>
                <a:srgbClr val="121212"/>
              </a:solidFill>
              <a:latin typeface="思源黑体 CN Bold" panose="020B0800000000000000" pitchFamily="34" charset="-122"/>
              <a:ea typeface="思源黑体 CN Bold" panose="020B0800000000000000" pitchFamily="34" charset="-122"/>
            </a:endParaRPr>
          </a:p>
          <a:p>
            <a:pPr marL="285750" indent="-285750" algn="just">
              <a:lnSpc>
                <a:spcPct val="150000"/>
              </a:lnSpc>
              <a:buFont typeface="Wingdings" panose="05000000000000000000" pitchFamily="2" charset="2"/>
              <a:buChar char="ü"/>
            </a:pPr>
            <a:r>
              <a:rPr lang="en-US" altLang="zh-CN" dirty="0">
                <a:solidFill>
                  <a:srgbClr val="121212"/>
                </a:solidFill>
                <a:latin typeface="思源黑体 CN Bold" panose="020B0800000000000000" pitchFamily="34" charset="-122"/>
                <a:ea typeface="思源黑体 CN Bold" panose="020B0800000000000000" pitchFamily="34" charset="-122"/>
              </a:rPr>
              <a:t>Output Response Time: the time it takes for the supply voltage to return to the set range when there is a sudden change in load current</a:t>
            </a:r>
          </a:p>
          <a:p>
            <a:pPr marL="285750" indent="-285750" algn="just">
              <a:lnSpc>
                <a:spcPct val="150000"/>
              </a:lnSpc>
              <a:buFont typeface="Wingdings" panose="05000000000000000000" pitchFamily="2" charset="2"/>
              <a:buChar char="ü"/>
            </a:pPr>
            <a:endParaRPr lang="en-US" altLang="zh-CN" dirty="0">
              <a:solidFill>
                <a:srgbClr val="121212"/>
              </a:solidFill>
              <a:latin typeface="思源黑体 CN Bold" panose="020B0800000000000000" pitchFamily="34" charset="-122"/>
              <a:ea typeface="思源黑体 CN Bold" panose="020B0800000000000000" pitchFamily="34" charset="-122"/>
            </a:endParaRPr>
          </a:p>
          <a:p>
            <a:pPr marL="285750" indent="-285750" algn="just">
              <a:lnSpc>
                <a:spcPct val="150000"/>
              </a:lnSpc>
              <a:buFont typeface="Wingdings" panose="05000000000000000000" pitchFamily="2" charset="2"/>
              <a:buChar char="ü"/>
            </a:pPr>
            <a:r>
              <a:rPr lang="en-US" altLang="zh-CN" sz="1800" dirty="0">
                <a:latin typeface="思源黑体 CN Bold" panose="020B0800000000000000" pitchFamily="34" charset="-122"/>
                <a:ea typeface="思源黑体 CN Bold" panose="020B0800000000000000" pitchFamily="34" charset="-122"/>
              </a:rPr>
              <a:t>Output response time:  &lt; 50us</a:t>
            </a:r>
            <a:endParaRPr lang="zh-CN" altLang="en-US" dirty="0">
              <a:latin typeface="思源黑体 CN Bold" panose="020B0800000000000000" pitchFamily="34" charset="-122"/>
              <a:ea typeface="思源黑体 CN Bold" panose="020B0800000000000000" pitchFamily="34" charset="-122"/>
            </a:endParaRPr>
          </a:p>
        </p:txBody>
      </p:sp>
      <p:sp>
        <p:nvSpPr>
          <p:cNvPr id="6" name="文本框 5">
            <a:extLst>
              <a:ext uri="{FF2B5EF4-FFF2-40B4-BE49-F238E27FC236}">
                <a16:creationId xmlns:a16="http://schemas.microsoft.com/office/drawing/2014/main" id="{04A24194-4766-7B56-E318-3B8321621097}"/>
              </a:ext>
            </a:extLst>
          </p:cNvPr>
          <p:cNvSpPr txBox="1"/>
          <p:nvPr/>
        </p:nvSpPr>
        <p:spPr>
          <a:xfrm>
            <a:off x="224841" y="279299"/>
            <a:ext cx="5705857" cy="584775"/>
          </a:xfrm>
          <a:prstGeom prst="rect">
            <a:avLst/>
          </a:prstGeom>
          <a:noFill/>
        </p:spPr>
        <p:txBody>
          <a:bodyPr wrap="none" rtlCol="0">
            <a:spAutoFit/>
          </a:bodyPr>
          <a:lstStyle/>
          <a:p>
            <a:r>
              <a:rPr lang="en-US" altLang="zh-CN" sz="3200" b="1" dirty="0">
                <a:latin typeface="思源黑体 CN Bold" panose="020B0800000000000000" pitchFamily="34" charset="-122"/>
                <a:ea typeface="思源黑体 CN Bold" panose="020B0800000000000000" pitchFamily="34" charset="-122"/>
              </a:rPr>
              <a:t>Fast Output Response Time</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19344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BB8C6-DC8E-7090-A512-F918AD16B204}"/>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2D29E8FC-8DB8-79AC-2C73-8BCC79DB4DB8}"/>
              </a:ext>
            </a:extLst>
          </p:cNvPr>
          <p:cNvSpPr/>
          <p:nvPr/>
        </p:nvSpPr>
        <p:spPr>
          <a:xfrm>
            <a:off x="0" y="4065979"/>
            <a:ext cx="12192000" cy="2792021"/>
          </a:xfrm>
          <a:prstGeom prst="rect">
            <a:avLst/>
          </a:prstGeom>
          <a:gradFill flip="none" rotWithShape="1">
            <a:gsLst>
              <a:gs pos="0">
                <a:schemeClr val="tx1">
                  <a:lumMod val="65000"/>
                  <a:lumOff val="35000"/>
                  <a:tint val="66000"/>
                  <a:satMod val="160000"/>
                </a:schemeClr>
              </a:gs>
              <a:gs pos="50000">
                <a:schemeClr val="tx1">
                  <a:lumMod val="65000"/>
                  <a:lumOff val="35000"/>
                  <a:tint val="44500"/>
                  <a:satMod val="160000"/>
                </a:schemeClr>
              </a:gs>
              <a:gs pos="100000">
                <a:schemeClr val="tx1">
                  <a:lumMod val="65000"/>
                  <a:lumOff val="35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a:extLst>
              <a:ext uri="{FF2B5EF4-FFF2-40B4-BE49-F238E27FC236}">
                <a16:creationId xmlns:a16="http://schemas.microsoft.com/office/drawing/2014/main" id="{B9A213AD-54AB-F06F-B1CC-F478321B8D01}"/>
              </a:ext>
            </a:extLst>
          </p:cNvPr>
          <p:cNvSpPr txBox="1"/>
          <p:nvPr/>
        </p:nvSpPr>
        <p:spPr>
          <a:xfrm>
            <a:off x="217442" y="610307"/>
            <a:ext cx="9558514" cy="584775"/>
          </a:xfrm>
          <a:prstGeom prst="rect">
            <a:avLst/>
          </a:prstGeom>
          <a:noFill/>
        </p:spPr>
        <p:txBody>
          <a:bodyPr wrap="none" rtlCol="0">
            <a:spAutoFit/>
          </a:bodyPr>
          <a:lstStyle>
            <a:defPPr>
              <a:defRPr lang="zh-CN"/>
            </a:defPPr>
            <a:lvl1pPr>
              <a:defRPr sz="4000" b="1">
                <a:latin typeface="思源黑体 CN Bold" panose="020B0800000000000000" pitchFamily="34" charset="-122"/>
                <a:ea typeface="思源黑体 CN Bold" panose="020B0800000000000000" pitchFamily="34" charset="-122"/>
              </a:defRPr>
            </a:lvl1pPr>
          </a:lstStyle>
          <a:p>
            <a:r>
              <a:rPr lang="en-US" altLang="zh-CN" sz="3200" dirty="0"/>
              <a:t>Remote Voltage Compensation Sense Function</a:t>
            </a:r>
            <a:endParaRPr lang="zh-CN" altLang="en-US" sz="3200" dirty="0"/>
          </a:p>
        </p:txBody>
      </p:sp>
      <p:pic>
        <p:nvPicPr>
          <p:cNvPr id="4" name="图片 3">
            <a:extLst>
              <a:ext uri="{FF2B5EF4-FFF2-40B4-BE49-F238E27FC236}">
                <a16:creationId xmlns:a16="http://schemas.microsoft.com/office/drawing/2014/main" id="{30552380-6303-2F2B-FA65-0C4CD711F76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29637" y="4065733"/>
            <a:ext cx="6162363" cy="2722226"/>
          </a:xfrm>
          <a:prstGeom prst="rect">
            <a:avLst/>
          </a:prstGeom>
        </p:spPr>
      </p:pic>
      <p:sp>
        <p:nvSpPr>
          <p:cNvPr id="9" name="文本框 8">
            <a:extLst>
              <a:ext uri="{FF2B5EF4-FFF2-40B4-BE49-F238E27FC236}">
                <a16:creationId xmlns:a16="http://schemas.microsoft.com/office/drawing/2014/main" id="{A42461B9-E532-3770-AB37-A20E8953DA0D}"/>
              </a:ext>
            </a:extLst>
          </p:cNvPr>
          <p:cNvSpPr txBox="1"/>
          <p:nvPr/>
        </p:nvSpPr>
        <p:spPr>
          <a:xfrm>
            <a:off x="256590" y="1447031"/>
            <a:ext cx="10970210" cy="2400657"/>
          </a:xfrm>
          <a:prstGeom prst="rect">
            <a:avLst/>
          </a:prstGeom>
          <a:noFill/>
        </p:spPr>
        <p:txBody>
          <a:bodyPr wrap="square">
            <a:spAutoFit/>
          </a:bodyPr>
          <a:lstStyle/>
          <a:p>
            <a:r>
              <a:rPr lang="en-US" altLang="zh-CN" sz="1600" dirty="0">
                <a:solidFill>
                  <a:srgbClr val="000000"/>
                </a:solidFill>
                <a:latin typeface="思源黑体 CN Bold" panose="020B0800000000000000" pitchFamily="34" charset="-122"/>
                <a:ea typeface="思源黑体 CN Bold" panose="020B0800000000000000" pitchFamily="34" charset="-122"/>
              </a:rPr>
              <a:t>4W sense mode can automatically compensate for the voltage drop of the positive and negative output lines, ensuring that the voltage of the remote device to be tested is equal to the set voltage of the power supply.</a:t>
            </a:r>
          </a:p>
          <a:p>
            <a:endParaRPr lang="en-US" altLang="zh-CN" sz="1600" dirty="0">
              <a:solidFill>
                <a:srgbClr val="000000"/>
              </a:solidFill>
              <a:latin typeface="思源黑体 CN Bold" panose="020B0800000000000000" pitchFamily="34" charset="-122"/>
              <a:ea typeface="思源黑体 CN Bold" panose="020B0800000000000000" pitchFamily="34" charset="-122"/>
            </a:endParaRPr>
          </a:p>
          <a:p>
            <a:pPr marL="285750" indent="-285750">
              <a:buFont typeface="Arial" panose="020B0604020202020204" pitchFamily="34" charset="0"/>
              <a:buChar char="•"/>
            </a:pPr>
            <a:r>
              <a:rPr lang="en-US" altLang="zh-CN" sz="1600" dirty="0">
                <a:solidFill>
                  <a:srgbClr val="000000"/>
                </a:solidFill>
                <a:latin typeface="思源黑体 CN Bold" panose="020B0800000000000000" pitchFamily="34" charset="-122"/>
                <a:ea typeface="思源黑体 CN Bold" panose="020B0800000000000000" pitchFamily="34" charset="-122"/>
              </a:rPr>
              <a:t>Only CH2 and CH3 can activate 4W sense mode</a:t>
            </a:r>
          </a:p>
          <a:p>
            <a:pPr marL="285750" indent="-285750">
              <a:buFont typeface="Arial" panose="020B0604020202020204" pitchFamily="34" charset="0"/>
              <a:buChar char="•"/>
            </a:pPr>
            <a:endParaRPr lang="en-US" altLang="zh-CN" sz="1600" dirty="0">
              <a:solidFill>
                <a:srgbClr val="000000"/>
              </a:solidFill>
              <a:latin typeface="思源黑体 CN Bold" panose="020B0800000000000000" pitchFamily="34" charset="-122"/>
              <a:ea typeface="思源黑体 CN Bold" panose="020B0800000000000000" pitchFamily="34" charset="-122"/>
            </a:endParaRPr>
          </a:p>
          <a:p>
            <a:pPr marL="285750" indent="-285750">
              <a:buFont typeface="Arial" panose="020B0604020202020204" pitchFamily="34" charset="0"/>
              <a:buChar char="•"/>
            </a:pPr>
            <a:r>
              <a:rPr lang="en-US" altLang="zh-CN" sz="1600" dirty="0">
                <a:solidFill>
                  <a:srgbClr val="000000"/>
                </a:solidFill>
                <a:latin typeface="思源黑体 CN Bold" panose="020B0800000000000000" pitchFamily="34" charset="-122"/>
                <a:ea typeface="思源黑体 CN Bold" panose="020B0800000000000000" pitchFamily="34" charset="-122"/>
              </a:rPr>
              <a:t>Not supported in series or parallel mode</a:t>
            </a:r>
          </a:p>
          <a:p>
            <a:pPr marL="285750" indent="-285750">
              <a:buFont typeface="Arial" panose="020B0604020202020204" pitchFamily="34" charset="0"/>
              <a:buChar char="•"/>
            </a:pPr>
            <a:endParaRPr lang="en-US" altLang="zh-CN" sz="1600" dirty="0">
              <a:solidFill>
                <a:srgbClr val="000000"/>
              </a:solidFill>
              <a:latin typeface="思源黑体 CN Bold" panose="020B0800000000000000" pitchFamily="34" charset="-122"/>
              <a:ea typeface="思源黑体 CN Bold" panose="020B0800000000000000" pitchFamily="34" charset="-122"/>
            </a:endParaRPr>
          </a:p>
          <a:p>
            <a:pPr marL="285750" indent="-285750">
              <a:buFont typeface="Arial" panose="020B0604020202020204" pitchFamily="34" charset="0"/>
              <a:buChar char="•"/>
            </a:pPr>
            <a:r>
              <a:rPr lang="en-US" altLang="zh-CN" sz="1600" dirty="0">
                <a:solidFill>
                  <a:srgbClr val="000000"/>
                </a:solidFill>
                <a:latin typeface="思源黑体 CN Bold" panose="020B0800000000000000" pitchFamily="34" charset="-122"/>
                <a:ea typeface="思源黑体 CN Bold" panose="020B0800000000000000" pitchFamily="34" charset="-122"/>
              </a:rPr>
              <a:t>Need to use the voltage sense connector</a:t>
            </a:r>
          </a:p>
          <a:p>
            <a:endParaRPr lang="en-US" altLang="zh-CN" dirty="0">
              <a:solidFill>
                <a:srgbClr val="333333"/>
              </a:solidFill>
              <a:ea typeface="微软雅黑" panose="020B0503020204020204" pitchFamily="34" charset="-122"/>
            </a:endParaRPr>
          </a:p>
        </p:txBody>
      </p:sp>
      <p:sp>
        <p:nvSpPr>
          <p:cNvPr id="5" name="文本框 4">
            <a:extLst>
              <a:ext uri="{FF2B5EF4-FFF2-40B4-BE49-F238E27FC236}">
                <a16:creationId xmlns:a16="http://schemas.microsoft.com/office/drawing/2014/main" id="{550D650F-D664-FEA2-88B4-7F103B207F50}"/>
              </a:ext>
            </a:extLst>
          </p:cNvPr>
          <p:cNvSpPr txBox="1"/>
          <p:nvPr/>
        </p:nvSpPr>
        <p:spPr>
          <a:xfrm>
            <a:off x="217442" y="4610313"/>
            <a:ext cx="5812195" cy="1703351"/>
          </a:xfrm>
          <a:prstGeom prst="rect">
            <a:avLst/>
          </a:prstGeom>
          <a:noFill/>
        </p:spPr>
        <p:txBody>
          <a:bodyPr wrap="square">
            <a:spAutoFit/>
          </a:bodyPr>
          <a:lstStyle/>
          <a:p>
            <a:pPr algn="just">
              <a:lnSpc>
                <a:spcPct val="120000"/>
              </a:lnSpc>
            </a:pPr>
            <a:r>
              <a:rPr lang="en-US" altLang="zh-CN" sz="1100" dirty="0">
                <a:solidFill>
                  <a:srgbClr val="000000"/>
                </a:solidFill>
                <a:latin typeface="思源黑体 CN Bold" panose="020B0800000000000000" pitchFamily="34" charset="-122"/>
                <a:ea typeface="思源黑体 CN Bold" panose="020B0800000000000000" pitchFamily="34" charset="-122"/>
              </a:rPr>
              <a:t>When CH2 activates 4W sense mode, it is necessary to connect the positive and negative voltage sense wires after the front panel of the machine has correctly connected the output positive and negative wires. One end of the positive voltage sense line and the negative voltage sense line are respectively connected to S2+ and S2- on the rear panel of the power supply, and the other end is correspondingly connected to the positive and negative terminals of the remote device to be tested. Similarly, CH3 also need to connect S3+ and S3-. A single equipment under test needs to connect a total of four wires.</a:t>
            </a:r>
            <a:endParaRPr lang="zh-CN" altLang="en-US" sz="1100" dirty="0">
              <a:solidFill>
                <a:srgbClr val="0000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946364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BFB9C85-6868-D34B-65D7-2E606B5ED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1505" y="3676650"/>
            <a:ext cx="5614147" cy="318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文本框 4">
            <a:extLst>
              <a:ext uri="{FF2B5EF4-FFF2-40B4-BE49-F238E27FC236}">
                <a16:creationId xmlns:a16="http://schemas.microsoft.com/office/drawing/2014/main" id="{61AC99DD-20A5-51C6-0903-FE64017694D1}"/>
              </a:ext>
            </a:extLst>
          </p:cNvPr>
          <p:cNvSpPr txBox="1"/>
          <p:nvPr/>
        </p:nvSpPr>
        <p:spPr>
          <a:xfrm>
            <a:off x="0" y="917381"/>
            <a:ext cx="8148024" cy="4134337"/>
          </a:xfrm>
          <a:prstGeom prst="rect">
            <a:avLst/>
          </a:prstGeom>
          <a:noFill/>
        </p:spPr>
        <p:txBody>
          <a:bodyPr wrap="square">
            <a:spAutoFit/>
          </a:bodyPr>
          <a:lstStyle/>
          <a:p>
            <a:pPr marL="285750" indent="-285750">
              <a:lnSpc>
                <a:spcPct val="250000"/>
              </a:lnSpc>
              <a:buFont typeface="Wingdings" panose="05000000000000000000" pitchFamily="2" charset="2"/>
              <a:buChar char="ü"/>
            </a:pPr>
            <a:r>
              <a:rPr lang="en-US" altLang="zh-CN" dirty="0">
                <a:solidFill>
                  <a:srgbClr val="000000"/>
                </a:solidFill>
                <a:latin typeface="思源黑体 CN Bold" panose="020B0800000000000000" pitchFamily="34" charset="-122"/>
                <a:ea typeface="思源黑体 CN Bold" panose="020B0800000000000000" pitchFamily="34" charset="-122"/>
              </a:rPr>
              <a:t>8 sets of built-in list</a:t>
            </a:r>
          </a:p>
          <a:p>
            <a:pPr marL="285750" indent="-285750">
              <a:lnSpc>
                <a:spcPct val="250000"/>
              </a:lnSpc>
              <a:buFont typeface="Wingdings" panose="05000000000000000000" pitchFamily="2" charset="2"/>
              <a:buChar char="ü"/>
            </a:pPr>
            <a:r>
              <a:rPr lang="en-US" altLang="zh-CN" kern="100" dirty="0">
                <a:solidFill>
                  <a:srgbClr val="000000"/>
                </a:solidFill>
                <a:latin typeface="思源黑体 CN Bold" panose="020B0800000000000000" pitchFamily="34" charset="-122"/>
                <a:ea typeface="思源黑体 CN Bold" panose="020B0800000000000000" pitchFamily="34" charset="-122"/>
              </a:rPr>
              <a:t>Supports saving of output voltage/current values</a:t>
            </a:r>
          </a:p>
          <a:p>
            <a:pPr marL="285750" indent="-285750">
              <a:lnSpc>
                <a:spcPct val="250000"/>
              </a:lnSpc>
              <a:buFont typeface="Wingdings" panose="05000000000000000000" pitchFamily="2" charset="2"/>
              <a:buChar char="ü"/>
            </a:pPr>
            <a:r>
              <a:rPr lang="en-US" altLang="zh-CN" dirty="0">
                <a:solidFill>
                  <a:srgbClr val="000000"/>
                </a:solidFill>
                <a:latin typeface="思源黑体 CN Bold" panose="020B0800000000000000" pitchFamily="34" charset="-122"/>
                <a:ea typeface="思源黑体 CN Bold" panose="020B0800000000000000" pitchFamily="34" charset="-122"/>
              </a:rPr>
              <a:t>Supports saving of independent/serial/parallel output settings</a:t>
            </a:r>
          </a:p>
          <a:p>
            <a:pPr marL="285750" indent="-285750">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Supports local storage and external USB flash drive storage</a:t>
            </a:r>
            <a:endParaRPr lang="en-US" altLang="zh-CN" b="0" i="0" dirty="0">
              <a:solidFill>
                <a:srgbClr val="000000"/>
              </a:solidFill>
              <a:effectLst/>
              <a:latin typeface="思源黑体 CN Bold" panose="020B0800000000000000" pitchFamily="34" charset="-122"/>
              <a:ea typeface="思源黑体 CN Bold" panose="020B0800000000000000" pitchFamily="34" charset="-122"/>
            </a:endParaRPr>
          </a:p>
          <a:p>
            <a:pPr marL="285750" indent="-285750">
              <a:lnSpc>
                <a:spcPct val="250000"/>
              </a:lnSpc>
              <a:buFont typeface="Wingdings" panose="05000000000000000000" pitchFamily="2" charset="2"/>
              <a:buChar char="ü"/>
            </a:pPr>
            <a:r>
              <a:rPr lang="en-US" altLang="zh-CN" b="0" i="0" dirty="0">
                <a:solidFill>
                  <a:srgbClr val="000000"/>
                </a:solidFill>
                <a:effectLst/>
                <a:latin typeface="思源黑体 CN Bold" panose="020B0800000000000000" pitchFamily="34" charset="-122"/>
                <a:ea typeface="思源黑体 CN Bold" panose="020B0800000000000000" pitchFamily="34" charset="-122"/>
              </a:rPr>
              <a:t>Recall of saved files for restoration of settings</a:t>
            </a:r>
            <a:endParaRPr lang="en-US" altLang="zh-CN" dirty="0">
              <a:solidFill>
                <a:srgbClr val="000000"/>
              </a:solidFill>
              <a:latin typeface="思源黑体 CN Bold" panose="020B0800000000000000" pitchFamily="34" charset="-122"/>
              <a:ea typeface="思源黑体 CN Bold" panose="020B0800000000000000" pitchFamily="34" charset="-122"/>
            </a:endParaRPr>
          </a:p>
          <a:p>
            <a:pPr marL="285750" indent="-285750">
              <a:lnSpc>
                <a:spcPct val="250000"/>
              </a:lnSpc>
              <a:buFont typeface="Wingdings" panose="05000000000000000000" pitchFamily="2" charset="2"/>
              <a:buChar char="ü"/>
            </a:pPr>
            <a:r>
              <a:rPr lang="en-US" altLang="zh-CN" b="0" i="0" dirty="0">
                <a:solidFill>
                  <a:srgbClr val="000000"/>
                </a:solidFill>
                <a:effectLst/>
                <a:latin typeface="思源黑体 CN Bold" panose="020B0800000000000000" pitchFamily="34" charset="-122"/>
                <a:ea typeface="思源黑体 CN Bold" panose="020B0800000000000000" pitchFamily="34" charset="-122"/>
              </a:rPr>
              <a:t>Long press the Save/Recall key to take a screenshot</a:t>
            </a:r>
          </a:p>
        </p:txBody>
      </p:sp>
      <p:sp>
        <p:nvSpPr>
          <p:cNvPr id="7" name="TextBox 40">
            <a:extLst>
              <a:ext uri="{FF2B5EF4-FFF2-40B4-BE49-F238E27FC236}">
                <a16:creationId xmlns:a16="http://schemas.microsoft.com/office/drawing/2014/main" id="{1058BF18-A0DA-1E67-E6A0-B979A3C7800E}"/>
              </a:ext>
            </a:extLst>
          </p:cNvPr>
          <p:cNvSpPr txBox="1"/>
          <p:nvPr/>
        </p:nvSpPr>
        <p:spPr>
          <a:xfrm>
            <a:off x="217584" y="205818"/>
            <a:ext cx="9183329" cy="584775"/>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Save/Recall Settings Parameters</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210129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88DC1B0-DF80-240B-06A2-53FC7AD01AC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8111"/>
          <a:stretch/>
        </p:blipFill>
        <p:spPr>
          <a:xfrm>
            <a:off x="2832263" y="3556022"/>
            <a:ext cx="6527473" cy="312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文本框 7">
            <a:extLst>
              <a:ext uri="{FF2B5EF4-FFF2-40B4-BE49-F238E27FC236}">
                <a16:creationId xmlns:a16="http://schemas.microsoft.com/office/drawing/2014/main" id="{6A5CA00B-7F27-2726-E9F4-09935A9B2AD2}"/>
              </a:ext>
            </a:extLst>
          </p:cNvPr>
          <p:cNvSpPr txBox="1"/>
          <p:nvPr/>
        </p:nvSpPr>
        <p:spPr>
          <a:xfrm>
            <a:off x="0" y="806680"/>
            <a:ext cx="13156571" cy="2749342"/>
          </a:xfrm>
          <a:prstGeom prst="rect">
            <a:avLst/>
          </a:prstGeom>
          <a:noFill/>
        </p:spPr>
        <p:txBody>
          <a:bodyPr wrap="square">
            <a:spAutoFit/>
          </a:bodyPr>
          <a:lstStyle/>
          <a:p>
            <a:pPr marL="285750" marR="0" indent="-285750">
              <a:lnSpc>
                <a:spcPct val="250000"/>
              </a:lnSpc>
              <a:spcBef>
                <a:spcPts val="0"/>
              </a:spcBef>
              <a:spcAft>
                <a:spcPts val="0"/>
              </a:spcAft>
              <a:buFont typeface="Wingdings" panose="05000000000000000000" pitchFamily="2" charset="2"/>
              <a:buChar char="ü"/>
            </a:pPr>
            <a:r>
              <a:rPr lang="en-US" altLang="zh-CN" dirty="0">
                <a:solidFill>
                  <a:srgbClr val="000000"/>
                </a:solidFill>
                <a:latin typeface="思源黑体 CN Bold" panose="020B0800000000000000" pitchFamily="34" charset="-122"/>
                <a:ea typeface="思源黑体 CN Bold" panose="020B0800000000000000" pitchFamily="34" charset="-122"/>
              </a:rPr>
              <a:t>Built-in USB, LAN standard communication interface</a:t>
            </a:r>
          </a:p>
          <a:p>
            <a:pPr marL="285750" marR="0" indent="-285750">
              <a:lnSpc>
                <a:spcPct val="250000"/>
              </a:lnSpc>
              <a:spcBef>
                <a:spcPts val="0"/>
              </a:spcBef>
              <a:spcAft>
                <a:spcPts val="0"/>
              </a:spcAft>
              <a:buFont typeface="Wingdings" panose="05000000000000000000" pitchFamily="2" charset="2"/>
              <a:buChar char="ü"/>
            </a:pPr>
            <a:r>
              <a:rPr lang="en-US" altLang="zh-CN" dirty="0">
                <a:solidFill>
                  <a:srgbClr val="000000"/>
                </a:solidFill>
                <a:latin typeface="思源黑体 CN Bold" panose="020B0800000000000000" pitchFamily="34" charset="-122"/>
                <a:ea typeface="思源黑体 CN Bold" panose="020B0800000000000000" pitchFamily="34" charset="-122"/>
              </a:rPr>
              <a:t>Optional USB-GPIB Adapter Module</a:t>
            </a:r>
          </a:p>
          <a:p>
            <a:pPr marL="285750" marR="0" indent="-285750">
              <a:lnSpc>
                <a:spcPct val="250000"/>
              </a:lnSpc>
              <a:spcBef>
                <a:spcPts val="0"/>
              </a:spcBef>
              <a:spcAft>
                <a:spcPts val="0"/>
              </a:spcAft>
              <a:buFont typeface="Wingdings" panose="05000000000000000000" pitchFamily="2" charset="2"/>
              <a:buChar char="ü"/>
            </a:pPr>
            <a:r>
              <a:rPr lang="en-US" altLang="zh-CN" dirty="0">
                <a:solidFill>
                  <a:srgbClr val="000000"/>
                </a:solidFill>
                <a:latin typeface="思源黑体 CN Bold" panose="020B0800000000000000" pitchFamily="34" charset="-122"/>
                <a:ea typeface="思源黑体 CN Bold" panose="020B0800000000000000" pitchFamily="34" charset="-122"/>
              </a:rPr>
              <a:t>Embedded Web Server for remote control of the power supply directly through the LAN and web page</a:t>
            </a:r>
          </a:p>
          <a:p>
            <a:pPr marL="285750" marR="0" indent="-285750">
              <a:lnSpc>
                <a:spcPct val="250000"/>
              </a:lnSpc>
              <a:spcBef>
                <a:spcPts val="0"/>
              </a:spcBef>
              <a:spcAft>
                <a:spcPts val="0"/>
              </a:spcAft>
              <a:buFont typeface="Wingdings" panose="05000000000000000000" pitchFamily="2" charset="2"/>
              <a:buChar char="ü"/>
            </a:pPr>
            <a:r>
              <a:rPr lang="en-US" altLang="zh-CN" sz="1800" b="0" i="0" dirty="0">
                <a:solidFill>
                  <a:srgbClr val="000000"/>
                </a:solidFill>
                <a:effectLst/>
                <a:latin typeface="思源黑体 CN Bold" panose="020B0800000000000000" pitchFamily="34" charset="-122"/>
                <a:ea typeface="思源黑体 CN Bold" panose="020B0800000000000000" pitchFamily="34" charset="-122"/>
              </a:rPr>
              <a:t>Remote programming via USB, LAN interface based on SCPI command set</a:t>
            </a:r>
            <a:endParaRPr lang="zh-CN" altLang="en-US" dirty="0">
              <a:latin typeface="思源黑体 CN Bold" panose="020B0800000000000000" pitchFamily="34" charset="-122"/>
              <a:ea typeface="思源黑体 CN Bold" panose="020B0800000000000000" pitchFamily="34" charset="-122"/>
            </a:endParaRPr>
          </a:p>
        </p:txBody>
      </p:sp>
      <p:sp>
        <p:nvSpPr>
          <p:cNvPr id="2" name="TextBox 40">
            <a:extLst>
              <a:ext uri="{FF2B5EF4-FFF2-40B4-BE49-F238E27FC236}">
                <a16:creationId xmlns:a16="http://schemas.microsoft.com/office/drawing/2014/main" id="{1058BF18-A0DA-1E67-E6A0-B979A3C7800E}"/>
              </a:ext>
            </a:extLst>
          </p:cNvPr>
          <p:cNvSpPr txBox="1"/>
          <p:nvPr/>
        </p:nvSpPr>
        <p:spPr>
          <a:xfrm>
            <a:off x="297412" y="361798"/>
            <a:ext cx="4862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Multiple Interfaces</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069376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0D2CD-F2E0-708B-FA53-9697FC81B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5" y="2818678"/>
            <a:ext cx="5683931" cy="322089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文本框 3">
            <a:extLst>
              <a:ext uri="{FF2B5EF4-FFF2-40B4-BE49-F238E27FC236}">
                <a16:creationId xmlns:a16="http://schemas.microsoft.com/office/drawing/2014/main" id="{164DB91F-62BC-3334-BDD6-06C72ED76954}"/>
              </a:ext>
            </a:extLst>
          </p:cNvPr>
          <p:cNvSpPr txBox="1"/>
          <p:nvPr/>
        </p:nvSpPr>
        <p:spPr>
          <a:xfrm>
            <a:off x="310395" y="3303043"/>
            <a:ext cx="4813148" cy="2056845"/>
          </a:xfrm>
          <a:prstGeom prst="rect">
            <a:avLst/>
          </a:prstGeom>
          <a:noFill/>
        </p:spPr>
        <p:txBody>
          <a:bodyPr wrap="square">
            <a:spAutoFit/>
          </a:bodyPr>
          <a:lstStyle/>
          <a:p>
            <a:pPr marL="285750" indent="-285750" algn="just">
              <a:lnSpc>
                <a:spcPct val="250000"/>
              </a:lnSpc>
              <a:buFont typeface="Arial" panose="020B0604020202020204" pitchFamily="34" charset="0"/>
              <a:buChar char="•"/>
            </a:pPr>
            <a:r>
              <a:rPr lang="en-US" altLang="zh-CN" dirty="0">
                <a:solidFill>
                  <a:srgbClr val="000000"/>
                </a:solidFill>
                <a:latin typeface="思源黑体 CN Bold" panose="020B0800000000000000" pitchFamily="34" charset="-122"/>
                <a:ea typeface="思源黑体 CN Bold" panose="020B0800000000000000" pitchFamily="34" charset="-122"/>
              </a:rPr>
              <a:t>Output overvoltage protection (OVP)</a:t>
            </a:r>
          </a:p>
          <a:p>
            <a:pPr marL="285750" indent="-285750" algn="just">
              <a:lnSpc>
                <a:spcPct val="250000"/>
              </a:lnSpc>
              <a:buFont typeface="Arial" panose="020B0604020202020204" pitchFamily="34" charset="0"/>
              <a:buChar char="•"/>
            </a:pPr>
            <a:r>
              <a:rPr lang="en-US" altLang="zh-CN" dirty="0">
                <a:solidFill>
                  <a:srgbClr val="000000"/>
                </a:solidFill>
                <a:latin typeface="思源黑体 CN Bold" panose="020B0800000000000000" pitchFamily="34" charset="-122"/>
                <a:ea typeface="思源黑体 CN Bold" panose="020B0800000000000000" pitchFamily="34" charset="-122"/>
              </a:rPr>
              <a:t>Output overcurrent protection (OCP)</a:t>
            </a:r>
          </a:p>
          <a:p>
            <a:pPr marL="285750" indent="-285750" algn="just">
              <a:lnSpc>
                <a:spcPct val="250000"/>
              </a:lnSpc>
              <a:buFont typeface="Arial" panose="020B0604020202020204" pitchFamily="34" charset="0"/>
              <a:buChar char="•"/>
            </a:pPr>
            <a:r>
              <a:rPr lang="en-US" altLang="zh-CN" dirty="0">
                <a:solidFill>
                  <a:srgbClr val="000000"/>
                </a:solidFill>
                <a:latin typeface="思源黑体 CN Bold" panose="020B0800000000000000" pitchFamily="34" charset="-122"/>
                <a:ea typeface="思源黑体 CN Bold" panose="020B0800000000000000" pitchFamily="34" charset="-122"/>
              </a:rPr>
              <a:t>Real-time monitoring of output status</a:t>
            </a:r>
            <a:endParaRPr lang="zh-CN" altLang="en-US" dirty="0">
              <a:solidFill>
                <a:srgbClr val="000000"/>
              </a:solidFill>
              <a:latin typeface="思源黑体 CN Bold" panose="020B0800000000000000" pitchFamily="34" charset="-122"/>
              <a:ea typeface="思源黑体 CN Bold" panose="020B0800000000000000" pitchFamily="34" charset="-122"/>
            </a:endParaRPr>
          </a:p>
        </p:txBody>
      </p:sp>
      <p:sp>
        <p:nvSpPr>
          <p:cNvPr id="3" name="TextBox 40">
            <a:extLst>
              <a:ext uri="{FF2B5EF4-FFF2-40B4-BE49-F238E27FC236}">
                <a16:creationId xmlns:a16="http://schemas.microsoft.com/office/drawing/2014/main" id="{579F0944-8E86-C928-C0D7-B03D7185EA6C}"/>
              </a:ext>
            </a:extLst>
          </p:cNvPr>
          <p:cNvSpPr txBox="1"/>
          <p:nvPr/>
        </p:nvSpPr>
        <p:spPr>
          <a:xfrm>
            <a:off x="92681" y="352440"/>
            <a:ext cx="55794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Protection Function</a:t>
            </a:r>
            <a:endParaRPr lang="zh-CN" altLang="en-US" sz="3200" b="1" dirty="0">
              <a:latin typeface="思源黑体 CN Bold" panose="020B0800000000000000" pitchFamily="34" charset="-122"/>
              <a:ea typeface="思源黑体 CN Bold" panose="020B0800000000000000" pitchFamily="34" charset="-122"/>
            </a:endParaRPr>
          </a:p>
        </p:txBody>
      </p:sp>
      <p:sp>
        <p:nvSpPr>
          <p:cNvPr id="6" name="文本框 5">
            <a:extLst>
              <a:ext uri="{FF2B5EF4-FFF2-40B4-BE49-F238E27FC236}">
                <a16:creationId xmlns:a16="http://schemas.microsoft.com/office/drawing/2014/main" id="{60DBB379-0DC9-8E02-FB45-677334862C12}"/>
              </a:ext>
            </a:extLst>
          </p:cNvPr>
          <p:cNvSpPr txBox="1"/>
          <p:nvPr/>
        </p:nvSpPr>
        <p:spPr>
          <a:xfrm>
            <a:off x="193222" y="1039960"/>
            <a:ext cx="9860642" cy="1675972"/>
          </a:xfrm>
          <a:prstGeom prst="rect">
            <a:avLst/>
          </a:prstGeom>
          <a:noFill/>
        </p:spPr>
        <p:txBody>
          <a:bodyPr wrap="square">
            <a:spAutoFit/>
          </a:bodyPr>
          <a:lstStyle/>
          <a:p>
            <a:pPr algn="just">
              <a:lnSpc>
                <a:spcPct val="200000"/>
              </a:lnSpc>
            </a:pPr>
            <a:r>
              <a:rPr lang="en-US" altLang="zh-CN" dirty="0">
                <a:solidFill>
                  <a:srgbClr val="000000"/>
                </a:solidFill>
                <a:latin typeface="思源黑体 CN Bold" panose="020B0800000000000000" pitchFamily="34" charset="-122"/>
                <a:ea typeface="思源黑体 CN Bold" panose="020B0800000000000000" pitchFamily="34" charset="-122"/>
              </a:rPr>
              <a:t>The power supply will monitor the voltage and current in the circuit in real time and automatically suspend the output to protect the circuit when the current or voltage value exceeds the set value.</a:t>
            </a:r>
          </a:p>
        </p:txBody>
      </p:sp>
    </p:spTree>
    <p:extLst>
      <p:ext uri="{BB962C8B-B14F-4D97-AF65-F5344CB8AC3E}">
        <p14:creationId xmlns:p14="http://schemas.microsoft.com/office/powerpoint/2010/main" val="2987669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9346E0-AD29-10F2-D8E1-3AF7A298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115" y="3065272"/>
            <a:ext cx="5903770" cy="33454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文本框 3">
            <a:extLst>
              <a:ext uri="{FF2B5EF4-FFF2-40B4-BE49-F238E27FC236}">
                <a16:creationId xmlns:a16="http://schemas.microsoft.com/office/drawing/2014/main" id="{6876134E-58A9-A578-8A4B-2C4E00CF5E17}"/>
              </a:ext>
            </a:extLst>
          </p:cNvPr>
          <p:cNvSpPr txBox="1"/>
          <p:nvPr/>
        </p:nvSpPr>
        <p:spPr>
          <a:xfrm>
            <a:off x="192230" y="866620"/>
            <a:ext cx="10028095" cy="2056845"/>
          </a:xfrm>
          <a:prstGeom prst="rect">
            <a:avLst/>
          </a:prstGeom>
          <a:noFill/>
        </p:spPr>
        <p:txBody>
          <a:bodyPr wrap="square">
            <a:spAutoFit/>
          </a:bodyPr>
          <a:lstStyle/>
          <a:p>
            <a:pPr marL="285750" indent="-285750" algn="l">
              <a:lnSpc>
                <a:spcPct val="250000"/>
              </a:lnSpc>
              <a:buFont typeface="Wingdings" panose="05000000000000000000" pitchFamily="2" charset="2"/>
              <a:buChar char="ü"/>
            </a:pPr>
            <a:r>
              <a:rPr lang="en-US" altLang="zh-CN" sz="1800" b="0" i="0" dirty="0">
                <a:solidFill>
                  <a:srgbClr val="000000"/>
                </a:solidFill>
                <a:effectLst/>
                <a:latin typeface="思源黑体 CN Bold" panose="020B0800000000000000" pitchFamily="34" charset="-122"/>
                <a:ea typeface="思源黑体 CN Bold" panose="020B0800000000000000" pitchFamily="34" charset="-122"/>
              </a:rPr>
              <a:t>On/Off Delays</a:t>
            </a:r>
            <a:endParaRPr lang="en-US" altLang="zh-CN" dirty="0">
              <a:solidFill>
                <a:srgbClr val="333333"/>
              </a:solidFill>
              <a:latin typeface="思源黑体 CN Bold" panose="020B0800000000000000" pitchFamily="34" charset="-122"/>
              <a:ea typeface="思源黑体 CN Bold" panose="020B0800000000000000" pitchFamily="34" charset="-122"/>
            </a:endParaRPr>
          </a:p>
          <a:p>
            <a:pPr marL="285750" indent="-285750" algn="l">
              <a:lnSpc>
                <a:spcPct val="250000"/>
              </a:lnSpc>
              <a:buFont typeface="Wingdings" panose="05000000000000000000" pitchFamily="2" charset="2"/>
              <a:buChar char="ü"/>
            </a:pPr>
            <a:r>
              <a:rPr lang="en-US" altLang="zh-CN" b="0" i="0" dirty="0">
                <a:solidFill>
                  <a:srgbClr val="333333"/>
                </a:solidFill>
                <a:effectLst/>
                <a:latin typeface="思源黑体 CN Bold" panose="020B0800000000000000" pitchFamily="34" charset="-122"/>
                <a:ea typeface="思源黑体 CN Bold" panose="020B0800000000000000" pitchFamily="34" charset="-122"/>
              </a:rPr>
              <a:t>Avoid high current at the moment of turning on the output</a:t>
            </a:r>
          </a:p>
          <a:p>
            <a:pPr marL="285750" indent="-285750" algn="l">
              <a:lnSpc>
                <a:spcPct val="250000"/>
              </a:lnSpc>
              <a:buFont typeface="Wingdings" panose="05000000000000000000" pitchFamily="2" charset="2"/>
              <a:buChar char="ü"/>
            </a:pPr>
            <a:r>
              <a:rPr lang="en-US" altLang="zh-CN" b="0" i="0" dirty="0">
                <a:solidFill>
                  <a:srgbClr val="333333"/>
                </a:solidFill>
                <a:effectLst/>
                <a:latin typeface="思源黑体 CN Bold" panose="020B0800000000000000" pitchFamily="34" charset="-122"/>
                <a:ea typeface="思源黑体 CN Bold" panose="020B0800000000000000" pitchFamily="34" charset="-122"/>
              </a:rPr>
              <a:t>Ideal for applications that require particularly precise power-up sequence times</a:t>
            </a:r>
          </a:p>
        </p:txBody>
      </p:sp>
      <p:sp>
        <p:nvSpPr>
          <p:cNvPr id="6" name="TextBox 40">
            <a:extLst>
              <a:ext uri="{FF2B5EF4-FFF2-40B4-BE49-F238E27FC236}">
                <a16:creationId xmlns:a16="http://schemas.microsoft.com/office/drawing/2014/main" id="{391F0C9A-0608-A696-F648-B7CA053C7880}"/>
              </a:ext>
            </a:extLst>
          </p:cNvPr>
          <p:cNvSpPr txBox="1"/>
          <p:nvPr/>
        </p:nvSpPr>
        <p:spPr>
          <a:xfrm>
            <a:off x="217584" y="173626"/>
            <a:ext cx="5903770" cy="707886"/>
          </a:xfrm>
          <a:prstGeom prst="rect">
            <a:avLst/>
          </a:prstGeom>
          <a:noFill/>
        </p:spPr>
        <p:txBody>
          <a:bodyPr wrap="square" rtlCol="0">
            <a:spAutoFit/>
          </a:bodyPr>
          <a:lstStyle/>
          <a:p>
            <a:pPr>
              <a:defRPr/>
            </a:pPr>
            <a:r>
              <a:rPr lang="en-US" altLang="zh-CN" sz="4000" b="1" dirty="0">
                <a:latin typeface="思源黑体 CN Bold" panose="020B0800000000000000" pitchFamily="34" charset="-122"/>
                <a:ea typeface="思源黑体 CN Bold" panose="020B0800000000000000" pitchFamily="34" charset="-122"/>
              </a:rPr>
              <a:t>Output Delay Function</a:t>
            </a:r>
            <a:endParaRPr lang="zh-CN" altLang="en-US" sz="40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45566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9A53D-2177-9F66-C43E-47B42395255B}"/>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74D65F0E-7A89-324F-D7A4-8693E5EEE2E5}"/>
              </a:ext>
            </a:extLst>
          </p:cNvPr>
          <p:cNvGrpSpPr/>
          <p:nvPr/>
        </p:nvGrpSpPr>
        <p:grpSpPr>
          <a:xfrm>
            <a:off x="970800" y="1745569"/>
            <a:ext cx="9051798" cy="3551453"/>
            <a:chOff x="998211" y="1431244"/>
            <a:chExt cx="9051798" cy="3551453"/>
          </a:xfrm>
        </p:grpSpPr>
        <p:sp>
          <p:nvSpPr>
            <p:cNvPr id="3" name="Shape 4073">
              <a:extLst>
                <a:ext uri="{FF2B5EF4-FFF2-40B4-BE49-F238E27FC236}">
                  <a16:creationId xmlns:a16="http://schemas.microsoft.com/office/drawing/2014/main" id="{96F58796-9676-907A-DED4-E69DAEFAF315}"/>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grpSp>
          <p:nvGrpSpPr>
            <p:cNvPr id="4" name="组合 3">
              <a:extLst>
                <a:ext uri="{FF2B5EF4-FFF2-40B4-BE49-F238E27FC236}">
                  <a16:creationId xmlns:a16="http://schemas.microsoft.com/office/drawing/2014/main" id="{C993FD28-63DC-AFB7-5E70-1D52497FF5A8}"/>
                </a:ext>
              </a:extLst>
            </p:cNvPr>
            <p:cNvGrpSpPr/>
            <p:nvPr/>
          </p:nvGrpSpPr>
          <p:grpSpPr>
            <a:xfrm>
              <a:off x="3196492" y="1431244"/>
              <a:ext cx="6853517" cy="3551453"/>
              <a:chOff x="3196492" y="1431244"/>
              <a:chExt cx="6853517" cy="3551453"/>
            </a:xfrm>
          </p:grpSpPr>
          <p:sp>
            <p:nvSpPr>
              <p:cNvPr id="6" name="Shape 4066">
                <a:extLst>
                  <a:ext uri="{FF2B5EF4-FFF2-40B4-BE49-F238E27FC236}">
                    <a16:creationId xmlns:a16="http://schemas.microsoft.com/office/drawing/2014/main" id="{AD995ECD-A6BE-1828-65C7-B1A8FFA39EFF}"/>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7" name="Textfeld 37">
                <a:extLst>
                  <a:ext uri="{FF2B5EF4-FFF2-40B4-BE49-F238E27FC236}">
                    <a16:creationId xmlns:a16="http://schemas.microsoft.com/office/drawing/2014/main" id="{BE5C4571-DE37-1187-81DA-C556EF77D3EC}"/>
                  </a:ext>
                </a:extLst>
              </p:cNvPr>
              <p:cNvSpPr txBox="1"/>
              <p:nvPr/>
            </p:nvSpPr>
            <p:spPr>
              <a:xfrm>
                <a:off x="4296588" y="1431244"/>
                <a:ext cx="4584973" cy="589072"/>
              </a:xfrm>
              <a:prstGeom prst="rect">
                <a:avLst/>
              </a:prstGeom>
              <a:noFill/>
            </p:spPr>
            <p:txBody>
              <a:bodyPr wrap="square" rtlCol="0">
                <a:spAutoFit/>
              </a:bodyPr>
              <a:lstStyle/>
              <a:p>
                <a:pPr>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Basic Information</a:t>
                </a:r>
              </a:p>
            </p:txBody>
          </p:sp>
          <p:sp>
            <p:nvSpPr>
              <p:cNvPr id="8" name="Textfeld 42">
                <a:extLst>
                  <a:ext uri="{FF2B5EF4-FFF2-40B4-BE49-F238E27FC236}">
                    <a16:creationId xmlns:a16="http://schemas.microsoft.com/office/drawing/2014/main" id="{7968772A-B7E8-34F7-737B-B6069B385703}"/>
                  </a:ext>
                </a:extLst>
              </p:cNvPr>
              <p:cNvSpPr txBox="1"/>
              <p:nvPr/>
            </p:nvSpPr>
            <p:spPr>
              <a:xfrm>
                <a:off x="4296588" y="3363368"/>
                <a:ext cx="5121964" cy="589072"/>
              </a:xfrm>
              <a:prstGeom prst="rect">
                <a:avLst/>
              </a:prstGeom>
              <a:noFill/>
            </p:spPr>
            <p:txBody>
              <a:bodyPr wrap="square" rtlCol="0">
                <a:spAutoFit/>
              </a:bodyPr>
              <a:lstStyle/>
              <a:p>
                <a:pPr>
                  <a:lnSpc>
                    <a:spcPct val="150000"/>
                  </a:lnSpc>
                </a:pPr>
                <a:r>
                  <a:rPr lang="en-US" altLang="zh-CN" sz="2400" b="1" dirty="0">
                    <a:latin typeface="思源黑体 CN Bold" panose="020B0800000000000000" pitchFamily="34" charset="-122"/>
                    <a:ea typeface="思源黑体 CN Bold" panose="020B0800000000000000" pitchFamily="34" charset="-122"/>
                    <a:cs typeface="阿里巴巴普惠体 M" panose="00020600040101010101" pitchFamily="18" charset="-122"/>
                  </a:rPr>
                  <a:t>Competition Analysis</a:t>
                </a:r>
              </a:p>
            </p:txBody>
          </p:sp>
          <p:cxnSp>
            <p:nvCxnSpPr>
              <p:cNvPr id="9" name="Gerader Verbinder 83">
                <a:extLst>
                  <a:ext uri="{FF2B5EF4-FFF2-40B4-BE49-F238E27FC236}">
                    <a16:creationId xmlns:a16="http://schemas.microsoft.com/office/drawing/2014/main" id="{36D63088-F0FB-9646-FB2F-7180036E5995}"/>
                  </a:ext>
                </a:extLst>
              </p:cNvPr>
              <p:cNvCxnSpPr>
                <a:cxnSpLocks/>
              </p:cNvCxnSpPr>
              <p:nvPr/>
            </p:nvCxnSpPr>
            <p:spPr>
              <a:xfrm>
                <a:off x="3196492" y="1579245"/>
                <a:ext cx="0" cy="340345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Shape 4077">
                <a:extLst>
                  <a:ext uri="{FF2B5EF4-FFF2-40B4-BE49-F238E27FC236}">
                    <a16:creationId xmlns:a16="http://schemas.microsoft.com/office/drawing/2014/main" id="{94E820EA-B777-3F5F-249C-1770E7E9E523}"/>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1" name="Textfeld 37">
                <a:extLst>
                  <a:ext uri="{FF2B5EF4-FFF2-40B4-BE49-F238E27FC236}">
                    <a16:creationId xmlns:a16="http://schemas.microsoft.com/office/drawing/2014/main" id="{176FF55A-2D3E-3280-DA5C-12530CE0F4F4}"/>
                  </a:ext>
                </a:extLst>
              </p:cNvPr>
              <p:cNvSpPr txBox="1"/>
              <p:nvPr/>
            </p:nvSpPr>
            <p:spPr>
              <a:xfrm>
                <a:off x="4296588" y="2433440"/>
                <a:ext cx="5753421" cy="589072"/>
              </a:xfrm>
              <a:prstGeom prst="rect">
                <a:avLst/>
              </a:prstGeom>
              <a:noFill/>
            </p:spPr>
            <p:txBody>
              <a:bodyPr wrap="square" rtlCol="0">
                <a:spAutoFit/>
              </a:bodyPr>
              <a:lstStyle/>
              <a:p>
                <a:pPr defTabSz="228600">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Features  &amp;  Benefits</a:t>
                </a:r>
              </a:p>
            </p:txBody>
          </p:sp>
          <p:sp>
            <p:nvSpPr>
              <p:cNvPr id="12" name="Shape 4087">
                <a:extLst>
                  <a:ext uri="{FF2B5EF4-FFF2-40B4-BE49-F238E27FC236}">
                    <a16:creationId xmlns:a16="http://schemas.microsoft.com/office/drawing/2014/main" id="{CC6D6101-3FA2-67DA-7AB4-40F1BE2F4575}"/>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3" name="Textfeld 42">
                <a:extLst>
                  <a:ext uri="{FF2B5EF4-FFF2-40B4-BE49-F238E27FC236}">
                    <a16:creationId xmlns:a16="http://schemas.microsoft.com/office/drawing/2014/main" id="{8B9F43F4-C21E-E8F4-5C9A-500164BC875E}"/>
                  </a:ext>
                </a:extLst>
              </p:cNvPr>
              <p:cNvSpPr txBox="1"/>
              <p:nvPr/>
            </p:nvSpPr>
            <p:spPr>
              <a:xfrm>
                <a:off x="4296588" y="4393625"/>
                <a:ext cx="3686600" cy="589072"/>
              </a:xfrm>
              <a:prstGeom prst="rect">
                <a:avLst/>
              </a:prstGeom>
              <a:noFill/>
            </p:spPr>
            <p:txBody>
              <a:bodyPr wrap="square" rtlCol="0">
                <a:spAutoFit/>
              </a:bodyPr>
              <a:lstStyle/>
              <a:p>
                <a:pPr defTabSz="228600">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Market Applications</a:t>
                </a:r>
              </a:p>
            </p:txBody>
          </p:sp>
        </p:grpSp>
        <p:sp>
          <p:nvSpPr>
            <p:cNvPr id="5" name="矩形 4">
              <a:extLst>
                <a:ext uri="{FF2B5EF4-FFF2-40B4-BE49-F238E27FC236}">
                  <a16:creationId xmlns:a16="http://schemas.microsoft.com/office/drawing/2014/main" id="{4775B634-BE01-1923-0B3C-AA5A2BBC3598}"/>
                </a:ext>
              </a:extLst>
            </p:cNvPr>
            <p:cNvSpPr/>
            <p:nvPr/>
          </p:nvSpPr>
          <p:spPr>
            <a:xfrm>
              <a:off x="998211" y="2944983"/>
              <a:ext cx="4160074" cy="586957"/>
            </a:xfrm>
            <a:prstGeom prst="rect">
              <a:avLst/>
            </a:prstGeom>
          </p:spPr>
          <p:txBody>
            <a:bodyPr wrap="square" lIns="90000" tIns="46800" rIns="90000" bIns="46800" anchor="b" anchorCtr="0">
              <a:spAutoFit/>
            </a:bodyPr>
            <a:lstStyle/>
            <a:p>
              <a:pPr>
                <a:buSzPct val="25000"/>
              </a:pPr>
              <a:r>
                <a:rPr lang="en-US" altLang="zh-CN" sz="3200" b="1" dirty="0">
                  <a:solidFill>
                    <a:srgbClr val="003B90"/>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contents</a:t>
              </a:r>
            </a:p>
          </p:txBody>
        </p:sp>
      </p:grpSp>
      <p:pic>
        <p:nvPicPr>
          <p:cNvPr id="14" name="图片 13">
            <a:extLst>
              <a:ext uri="{FF2B5EF4-FFF2-40B4-BE49-F238E27FC236}">
                <a16:creationId xmlns:a16="http://schemas.microsoft.com/office/drawing/2014/main" id="{1C829D9F-DEF0-3748-80E2-2B9A5DBF718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104" t="11224" r="13446" b="17738"/>
          <a:stretch/>
        </p:blipFill>
        <p:spPr>
          <a:xfrm>
            <a:off x="8089577" y="1402915"/>
            <a:ext cx="6828263" cy="4346531"/>
          </a:xfrm>
          <a:prstGeom prst="rect">
            <a:avLst/>
          </a:prstGeom>
        </p:spPr>
      </p:pic>
    </p:spTree>
    <p:extLst>
      <p:ext uri="{BB962C8B-B14F-4D97-AF65-F5344CB8AC3E}">
        <p14:creationId xmlns:p14="http://schemas.microsoft.com/office/powerpoint/2010/main" val="3112180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5C963142-F73D-0C43-CB17-240FADF522CD}"/>
              </a:ext>
            </a:extLst>
          </p:cNvPr>
          <p:cNvGraphicFramePr>
            <a:graphicFrameLocks noGrp="1"/>
          </p:cNvGraphicFramePr>
          <p:nvPr>
            <p:extLst>
              <p:ext uri="{D42A27DB-BD31-4B8C-83A1-F6EECF244321}">
                <p14:modId xmlns:p14="http://schemas.microsoft.com/office/powerpoint/2010/main" val="2056017492"/>
              </p:ext>
            </p:extLst>
          </p:nvPr>
        </p:nvGraphicFramePr>
        <p:xfrm>
          <a:off x="-1" y="0"/>
          <a:ext cx="12133943" cy="6849021"/>
        </p:xfrm>
        <a:graphic>
          <a:graphicData uri="http://schemas.openxmlformats.org/drawingml/2006/table">
            <a:tbl>
              <a:tblPr>
                <a:tableStyleId>{2D5ABB26-0587-4C30-8999-92F81FD0307C}</a:tableStyleId>
              </a:tblPr>
              <a:tblGrid>
                <a:gridCol w="1191668">
                  <a:extLst>
                    <a:ext uri="{9D8B030D-6E8A-4147-A177-3AD203B41FA5}">
                      <a16:colId xmlns:a16="http://schemas.microsoft.com/office/drawing/2014/main" val="2814168504"/>
                    </a:ext>
                  </a:extLst>
                </a:gridCol>
                <a:gridCol w="1387565">
                  <a:extLst>
                    <a:ext uri="{9D8B030D-6E8A-4147-A177-3AD203B41FA5}">
                      <a16:colId xmlns:a16="http://schemas.microsoft.com/office/drawing/2014/main" val="505632925"/>
                    </a:ext>
                  </a:extLst>
                </a:gridCol>
                <a:gridCol w="1326824">
                  <a:extLst>
                    <a:ext uri="{9D8B030D-6E8A-4147-A177-3AD203B41FA5}">
                      <a16:colId xmlns:a16="http://schemas.microsoft.com/office/drawing/2014/main" val="4250430446"/>
                    </a:ext>
                  </a:extLst>
                </a:gridCol>
                <a:gridCol w="1589078">
                  <a:extLst>
                    <a:ext uri="{9D8B030D-6E8A-4147-A177-3AD203B41FA5}">
                      <a16:colId xmlns:a16="http://schemas.microsoft.com/office/drawing/2014/main" val="4220130607"/>
                    </a:ext>
                  </a:extLst>
                </a:gridCol>
                <a:gridCol w="1589077">
                  <a:extLst>
                    <a:ext uri="{9D8B030D-6E8A-4147-A177-3AD203B41FA5}">
                      <a16:colId xmlns:a16="http://schemas.microsoft.com/office/drawing/2014/main" val="4102061102"/>
                    </a:ext>
                  </a:extLst>
                </a:gridCol>
                <a:gridCol w="2480804">
                  <a:extLst>
                    <a:ext uri="{9D8B030D-6E8A-4147-A177-3AD203B41FA5}">
                      <a16:colId xmlns:a16="http://schemas.microsoft.com/office/drawing/2014/main" val="2008135459"/>
                    </a:ext>
                  </a:extLst>
                </a:gridCol>
                <a:gridCol w="2568927">
                  <a:extLst>
                    <a:ext uri="{9D8B030D-6E8A-4147-A177-3AD203B41FA5}">
                      <a16:colId xmlns:a16="http://schemas.microsoft.com/office/drawing/2014/main" val="1861217960"/>
                    </a:ext>
                  </a:extLst>
                </a:gridCol>
              </a:tblGrid>
              <a:tr h="970283">
                <a:tc gridSpan="2">
                  <a:txBody>
                    <a:bodyPr/>
                    <a:lstStyle/>
                    <a:p>
                      <a:pPr algn="ctr" fontAlgn="ctr">
                        <a:lnSpc>
                          <a:spcPct val="120000"/>
                        </a:lnSpc>
                      </a:pP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dirty="0">
                          <a:latin typeface="思源黑体 CN Bold" panose="020B0800000000000000" pitchFamily="34" charset="-122"/>
                          <a:ea typeface="思源黑体 CN Bold" panose="020B0800000000000000" pitchFamily="34" charset="-122"/>
                        </a:rPr>
                        <a:t>SPD4000X</a:t>
                      </a:r>
                      <a:r>
                        <a:rPr lang="zh-CN" altLang="en-US" sz="900" dirty="0">
                          <a:latin typeface="思源黑体 CN Bold" panose="020B0800000000000000" pitchFamily="34" charset="-122"/>
                          <a:ea typeface="思源黑体 CN Bold" panose="020B0800000000000000" pitchFamily="34" charset="-122"/>
                        </a:rPr>
                        <a:t> </a:t>
                      </a:r>
                      <a:r>
                        <a:rPr lang="en-US" altLang="zh-CN" sz="900" dirty="0">
                          <a:latin typeface="思源黑体 CN Bold" panose="020B0800000000000000" pitchFamily="34" charset="-122"/>
                          <a:ea typeface="思源黑体 CN Bold" panose="020B0800000000000000" pitchFamily="34" charset="-122"/>
                        </a:rPr>
                        <a:t>Series</a:t>
                      </a:r>
                      <a:endParaRPr lang="zh-CN" altLang="en-US" sz="900" dirty="0">
                        <a:latin typeface="思源黑体 CN Bold" panose="020B0800000000000000" pitchFamily="34" charset="-122"/>
                        <a:ea typeface="思源黑体 CN Bold" panose="020B0800000000000000" pitchFamily="34" charset="-122"/>
                      </a:endParaRPr>
                    </a:p>
                  </a:txBody>
                  <a:tcPr marL="0" marR="0" marT="0" marB="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dirty="0">
                          <a:latin typeface="思源黑体 CN Bold" panose="020B0800000000000000" pitchFamily="34" charset="-122"/>
                          <a:ea typeface="思源黑体 CN Bold" panose="020B0800000000000000" pitchFamily="34" charset="-122"/>
                        </a:rPr>
                        <a:t>SPD3000X</a:t>
                      </a:r>
                      <a:r>
                        <a:rPr lang="zh-CN" altLang="en-US" sz="900" dirty="0">
                          <a:latin typeface="思源黑体 CN Bold" panose="020B0800000000000000" pitchFamily="34" charset="-122"/>
                          <a:ea typeface="思源黑体 CN Bold" panose="020B0800000000000000" pitchFamily="34" charset="-122"/>
                        </a:rPr>
                        <a:t> </a:t>
                      </a:r>
                      <a:r>
                        <a:rPr lang="en-US" altLang="zh-CN" sz="900" dirty="0">
                          <a:latin typeface="思源黑体 CN Bold" panose="020B0800000000000000" pitchFamily="34" charset="-122"/>
                          <a:ea typeface="思源黑体 CN Bold" panose="020B0800000000000000" pitchFamily="34" charset="-122"/>
                        </a:rPr>
                        <a:t>Series</a:t>
                      </a:r>
                      <a:endParaRPr lang="zh-CN" altLang="en-US" sz="900" dirty="0">
                        <a:latin typeface="思源黑体 CN Bold" panose="020B0800000000000000" pitchFamily="34" charset="-122"/>
                        <a:ea typeface="思源黑体 CN Bold" panose="020B0800000000000000" pitchFamily="34" charset="-122"/>
                      </a:endParaRPr>
                    </a:p>
                  </a:txBody>
                  <a:tcPr marL="0" marR="0" marT="0" marB="0" anchor="b">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56684039"/>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Output channel</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algn="ctr" fontAlgn="ctr">
                        <a:lnSpc>
                          <a:spcPct val="120000"/>
                        </a:lnSpc>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4</a:t>
                      </a:r>
                      <a:endPar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altLang="zh-CN" sz="900" u="none" strike="noStrike" dirty="0">
                          <a:effectLst/>
                          <a:latin typeface="思源黑体 CN Bold" panose="020B0800000000000000" pitchFamily="34" charset="-122"/>
                          <a:ea typeface="思源黑体 CN Bold" panose="020B0800000000000000" pitchFamily="34" charset="-122"/>
                        </a:rPr>
                        <a:t>3</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43547904"/>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programming Resolution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1mV/1mA </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10mV/10mA</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1mV/1mA </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9765978"/>
                  </a:ext>
                </a:extLst>
              </a:tr>
              <a:tr h="188440">
                <a:tc rowSpan="4">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Rated output</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b="1" u="none" strike="noStrike">
                          <a:effectLst/>
                          <a:latin typeface="思源黑体 CN Bold" panose="020B0800000000000000" pitchFamily="34" charset="-122"/>
                          <a:ea typeface="思源黑体 CN Bold" panose="020B0800000000000000" pitchFamily="34" charset="-122"/>
                        </a:rPr>
                        <a:t>CH1</a:t>
                      </a:r>
                      <a:endParaRPr lang="en-US" sz="900" b="1" i="0" u="none" strike="noStrike">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6V/3.2A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15V/1.5A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15V/1.5A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32V/3.2A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14970410"/>
                  </a:ext>
                </a:extLst>
              </a:tr>
              <a:tr h="188440">
                <a:tc vMerge="1">
                  <a:txBody>
                    <a:bodyPr/>
                    <a:lstStyle/>
                    <a:p>
                      <a:endParaRPr lang="zh-CN" altLang="en-US"/>
                    </a:p>
                  </a:txBody>
                  <a:tcPr/>
                </a:tc>
                <a:tc>
                  <a:txBody>
                    <a:bodyPr/>
                    <a:lstStyle/>
                    <a:p>
                      <a:pPr algn="ctr" fontAlgn="ctr">
                        <a:lnSpc>
                          <a:spcPct val="120000"/>
                        </a:lnSpc>
                      </a:pPr>
                      <a:r>
                        <a:rPr lang="en-US" sz="900" b="1" u="none" strike="noStrike">
                          <a:effectLst/>
                          <a:latin typeface="思源黑体 CN Bold" panose="020B0800000000000000" pitchFamily="34" charset="-122"/>
                          <a:ea typeface="思源黑体 CN Bold" panose="020B0800000000000000" pitchFamily="34" charset="-122"/>
                        </a:rPr>
                        <a:t>CH2</a:t>
                      </a:r>
                      <a:endParaRPr lang="en-US" sz="900" b="1" i="0" u="none" strike="noStrike">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u="none" strike="noStrike">
                          <a:solidFill>
                            <a:srgbClr val="FF0000"/>
                          </a:solidFill>
                          <a:effectLst/>
                          <a:latin typeface="思源黑体 CN Bold" panose="020B0800000000000000" pitchFamily="34" charset="-122"/>
                          <a:ea typeface="思源黑体 CN Bold" panose="020B0800000000000000" pitchFamily="34" charset="-122"/>
                        </a:rPr>
                        <a:t>32V/3.2A</a:t>
                      </a:r>
                      <a:endParaRPr lang="en-US" sz="900" b="0" i="0" u="none" strike="noStrike">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12V/10A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30V/6A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32V/3.2A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06297564"/>
                  </a:ext>
                </a:extLst>
              </a:tr>
              <a:tr h="188440">
                <a:tc vMerge="1">
                  <a:txBody>
                    <a:bodyPr/>
                    <a:lstStyle/>
                    <a:p>
                      <a:endParaRPr lang="zh-CN" altLang="en-US"/>
                    </a:p>
                  </a:txBody>
                  <a:tcPr/>
                </a:tc>
                <a:tc>
                  <a:txBody>
                    <a:bodyPr/>
                    <a:lstStyle/>
                    <a:p>
                      <a:pPr algn="ctr" fontAlgn="ctr">
                        <a:lnSpc>
                          <a:spcPct val="120000"/>
                        </a:lnSpc>
                      </a:pPr>
                      <a:r>
                        <a:rPr lang="en-US" sz="900" b="1" u="none" strike="noStrike">
                          <a:effectLst/>
                          <a:latin typeface="思源黑体 CN Bold" panose="020B0800000000000000" pitchFamily="34" charset="-122"/>
                          <a:ea typeface="思源黑体 CN Bold" panose="020B0800000000000000" pitchFamily="34" charset="-122"/>
                        </a:rPr>
                        <a:t>CH3</a:t>
                      </a:r>
                      <a:endParaRPr lang="en-US" sz="900" b="1" i="0" u="none" strike="noStrike">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32V/3.2A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12V/10A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30V/6A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2.5/3.3/5V  3.2A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50102158"/>
                  </a:ext>
                </a:extLst>
              </a:tr>
              <a:tr h="188440">
                <a:tc vMerge="1">
                  <a:txBody>
                    <a:bodyPr/>
                    <a:lstStyle/>
                    <a:p>
                      <a:endParaRPr lang="zh-CN" altLang="en-US"/>
                    </a:p>
                  </a:txBody>
                  <a:tcPr/>
                </a:tc>
                <a:tc>
                  <a:txBody>
                    <a:bodyPr/>
                    <a:lstStyle/>
                    <a:p>
                      <a:pPr algn="ctr" fontAlgn="ctr">
                        <a:lnSpc>
                          <a:spcPct val="120000"/>
                        </a:lnSpc>
                      </a:pPr>
                      <a:r>
                        <a:rPr lang="en-US" sz="900" b="1" u="none" strike="noStrike">
                          <a:effectLst/>
                          <a:latin typeface="思源黑体 CN Bold" panose="020B0800000000000000" pitchFamily="34" charset="-122"/>
                          <a:ea typeface="思源黑体 CN Bold" panose="020B0800000000000000" pitchFamily="34" charset="-122"/>
                        </a:rPr>
                        <a:t>CH4</a:t>
                      </a:r>
                      <a:endParaRPr lang="en-US" sz="900" b="1" i="0" u="none" strike="noStrike">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6V/3.2A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15V/1.5A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15V/1A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dirty="0"/>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22874674"/>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Series </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a:txBody>
                    <a:bodyPr/>
                    <a:lstStyle/>
                    <a:p>
                      <a:pPr algn="ctr" fontAlgn="ctr">
                        <a:lnSpc>
                          <a:spcPct val="120000"/>
                        </a:lnSpc>
                      </a:pPr>
                      <a:r>
                        <a:rPr lang="en-US" sz="900" u="none" strike="noStrike">
                          <a:solidFill>
                            <a:srgbClr val="FF0000"/>
                          </a:solidFill>
                          <a:effectLst/>
                          <a:latin typeface="思源黑体 CN Bold" panose="020B0800000000000000" pitchFamily="34" charset="-122"/>
                          <a:ea typeface="思源黑体 CN Bold" panose="020B0800000000000000" pitchFamily="34" charset="-122"/>
                        </a:rPr>
                        <a:t>60V/3.2A</a:t>
                      </a:r>
                      <a:endParaRPr lang="en-US" sz="900" b="0" i="0" u="none" strike="noStrike">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24V/10A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60V/6A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60V/3.2A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36636383"/>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Parallel</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a:txBody>
                    <a:bodyPr/>
                    <a:lstStyle/>
                    <a:p>
                      <a:pPr algn="ctr" fontAlgn="ctr">
                        <a:lnSpc>
                          <a:spcPct val="120000"/>
                        </a:lnSpc>
                      </a:pPr>
                      <a:r>
                        <a:rPr lang="en-US" sz="900" u="none" strike="noStrike">
                          <a:solidFill>
                            <a:srgbClr val="FF0000"/>
                          </a:solidFill>
                          <a:effectLst/>
                          <a:latin typeface="思源黑体 CN Bold" panose="020B0800000000000000" pitchFamily="34" charset="-122"/>
                          <a:ea typeface="思源黑体 CN Bold" panose="020B0800000000000000" pitchFamily="34" charset="-122"/>
                        </a:rPr>
                        <a:t>32V/6.4A</a:t>
                      </a:r>
                      <a:endParaRPr lang="en-US" sz="900" b="0" i="0" u="none" strike="noStrike">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12V/20A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30A/12A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32V/6.4A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49333504"/>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Output power</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240W</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285W</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400W</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220W</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97925626"/>
                  </a:ext>
                </a:extLst>
              </a:tr>
              <a:tr h="188440">
                <a:tc row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 programming/</a:t>
                      </a:r>
                    </a:p>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readback accuracy</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Voltage</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±（0.03% of reading +10）mV</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±（0.5% of reading+2digits）</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±（0.03% of reading+10mV）</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844665"/>
                  </a:ext>
                </a:extLst>
              </a:tr>
              <a:tr h="376879">
                <a:tc vMerge="1">
                  <a:txBody>
                    <a:bodyPr/>
                    <a:lstStyle/>
                    <a:p>
                      <a:endParaRPr lang="zh-CN" altLang="en-US"/>
                    </a:p>
                  </a:txBody>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Current</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±（0.3% of reading +10）mA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±（0.5% of reading+2digits）</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±（0.3% of reading+10mA）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4193028"/>
                  </a:ext>
                </a:extLst>
              </a:tr>
              <a:tr h="188440">
                <a:tc rowSpan="3">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C.V Mode</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Line regulation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gridSpan="3">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≤0.01%+2mV</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zh-CN" altLang="en-US"/>
                    </a:p>
                  </a:txBody>
                  <a:tcPr/>
                </a:tc>
                <a:tc rowSpan="2" hMerge="1">
                  <a:txBody>
                    <a:bodyPr/>
                    <a:lstStyle/>
                    <a:p>
                      <a:endParaRPr lang="zh-CN" altLang="en-US"/>
                    </a:p>
                  </a:txBody>
                  <a:tcPr>
                    <a:lnL w="6350" cap="flat" cmpd="sng" algn="ctr">
                      <a:solidFill>
                        <a:schemeClr val="tx1"/>
                      </a:solidFill>
                      <a:prstDash val="solid"/>
                      <a:round/>
                      <a:headEnd type="none" w="med" len="med"/>
                      <a:tailEnd type="none" w="med" len="med"/>
                    </a:lnL>
                  </a:tcPr>
                </a:tc>
                <a:tc rowSpan="2" gridSpan="2">
                  <a:txBody>
                    <a:bodyPr/>
                    <a:lstStyle/>
                    <a:p>
                      <a:pPr algn="ctr" fontAlgn="ctr">
                        <a:lnSpc>
                          <a:spcPct val="120000"/>
                        </a:lnSpc>
                      </a:pPr>
                      <a:r>
                        <a:rPr lang="en-US" altLang="zh-CN" sz="900" u="none" strike="noStrike" dirty="0">
                          <a:effectLst/>
                          <a:latin typeface="思源黑体 CN Bold" panose="020B0800000000000000" pitchFamily="34" charset="-122"/>
                          <a:ea typeface="思源黑体 CN Bold" panose="020B0800000000000000" pitchFamily="34" charset="-122"/>
                        </a:rPr>
                        <a:t>≤</a:t>
                      </a:r>
                      <a:r>
                        <a:rPr lang="en-US" sz="900" u="none" strike="noStrike" dirty="0">
                          <a:effectLst/>
                          <a:latin typeface="思源黑体 CN Bold" panose="020B0800000000000000" pitchFamily="34" charset="-122"/>
                          <a:ea typeface="思源黑体 CN Bold" panose="020B0800000000000000" pitchFamily="34" charset="-122"/>
                        </a:rPr>
                        <a:t>0.01% +3mV</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24733016"/>
                  </a:ext>
                </a:extLst>
              </a:tr>
              <a:tr h="188440">
                <a:tc vMerge="1">
                  <a:txBody>
                    <a:bodyPr/>
                    <a:lstStyle/>
                    <a:p>
                      <a:endParaRPr lang="zh-CN" altLang="en-US"/>
                    </a:p>
                  </a:txBody>
                  <a:tcPr/>
                </a:tc>
                <a:tc>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Load regulation </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vMerge="1">
                  <a:txBody>
                    <a:bodyPr/>
                    <a:lstStyle/>
                    <a:p>
                      <a:endParaRPr lang="zh-CN" altLang="en-US"/>
                    </a:p>
                  </a:txBody>
                  <a:tcPr/>
                </a:tc>
                <a:tc hMerge="1" vMerge="1">
                  <a:txBody>
                    <a:bodyPr/>
                    <a:lstStyle/>
                    <a:p>
                      <a:endParaRPr lang="zh-CN" altLang="en-US"/>
                    </a:p>
                  </a:txBody>
                  <a:tcPr/>
                </a:tc>
                <a:tc hMerge="1"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extLst>
                  <a:ext uri="{0D108BD9-81ED-4DB2-BD59-A6C34878D82A}">
                    <a16:rowId xmlns:a16="http://schemas.microsoft.com/office/drawing/2014/main" val="1138756280"/>
                  </a:ext>
                </a:extLst>
              </a:tr>
              <a:tr h="305708">
                <a:tc vMerge="1">
                  <a:txBody>
                    <a:bodyPr/>
                    <a:lstStyle/>
                    <a:p>
                      <a:endParaRPr lang="zh-CN" altLang="en-US"/>
                    </a:p>
                  </a:txBody>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Ripple and noise</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≤350uVrms</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≤350uVrms</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56701277"/>
                  </a:ext>
                </a:extLst>
              </a:tr>
              <a:tr h="188440">
                <a:tc rowSpan="3">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C.C Mode</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Line regulation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gridSpan="3">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 ≤0.1%+3mA</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zh-CN" altLang="en-US"/>
                    </a:p>
                  </a:txBody>
                  <a:tcPr/>
                </a:tc>
                <a:tc rowSpan="2" hMerge="1">
                  <a:txBody>
                    <a:bodyPr/>
                    <a:lstStyle/>
                    <a:p>
                      <a:endParaRPr lang="zh-CN" altLang="en-US"/>
                    </a:p>
                  </a:txBody>
                  <a:tcPr>
                    <a:lnL w="6350" cap="flat" cmpd="sng" algn="ctr">
                      <a:solidFill>
                        <a:schemeClr val="tx1"/>
                      </a:solidFill>
                      <a:prstDash val="solid"/>
                      <a:round/>
                      <a:headEnd type="none" w="med" len="med"/>
                      <a:tailEnd type="none" w="med" len="med"/>
                    </a:lnL>
                  </a:tcPr>
                </a:tc>
                <a:tc rowSpan="2" gridSpan="2">
                  <a:txBody>
                    <a:bodyPr/>
                    <a:lstStyle/>
                    <a:p>
                      <a:pPr algn="ctr" fontAlgn="ctr">
                        <a:lnSpc>
                          <a:spcPct val="120000"/>
                        </a:lnSpc>
                      </a:pPr>
                      <a:r>
                        <a:rPr lang="en-US" altLang="zh-CN" sz="900" u="none" strike="noStrike" dirty="0">
                          <a:effectLst/>
                          <a:latin typeface="思源黑体 CN Bold" panose="020B0800000000000000" pitchFamily="34" charset="-122"/>
                          <a:ea typeface="思源黑体 CN Bold" panose="020B0800000000000000" pitchFamily="34" charset="-122"/>
                        </a:rPr>
                        <a:t> ≤</a:t>
                      </a:r>
                      <a:r>
                        <a:rPr lang="en-US" sz="900" u="none" strike="noStrike" dirty="0">
                          <a:effectLst/>
                          <a:latin typeface="思源黑体 CN Bold" panose="020B0800000000000000" pitchFamily="34" charset="-122"/>
                          <a:ea typeface="思源黑体 CN Bold" panose="020B0800000000000000" pitchFamily="34" charset="-122"/>
                        </a:rPr>
                        <a:t>0.2%+3m</a:t>
                      </a:r>
                      <a:r>
                        <a:rPr lang="en-US" altLang="zh-CN" sz="900" u="none" strike="noStrike" dirty="0">
                          <a:effectLst/>
                          <a:latin typeface="思源黑体 CN Bold" panose="020B0800000000000000" pitchFamily="34" charset="-122"/>
                          <a:ea typeface="思源黑体 CN Bold" panose="020B0800000000000000" pitchFamily="34" charset="-122"/>
                        </a:rPr>
                        <a:t>A</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74632287"/>
                  </a:ext>
                </a:extLst>
              </a:tr>
              <a:tr h="188440">
                <a:tc vMerge="1">
                  <a:txBody>
                    <a:bodyPr/>
                    <a:lstStyle/>
                    <a:p>
                      <a:endParaRPr lang="zh-CN" altLang="en-US"/>
                    </a:p>
                  </a:txBody>
                  <a:tcPr>
                    <a:lnT w="3175" cap="flat" cmpd="sng" algn="ctr">
                      <a:solidFill>
                        <a:schemeClr val="tx1"/>
                      </a:solidFill>
                      <a:prstDash val="solid"/>
                      <a:round/>
                      <a:headEnd type="none" w="med" len="med"/>
                      <a:tailEnd type="none" w="med" len="med"/>
                    </a:lnT>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Load regulation </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vMerge="1">
                  <a:txBody>
                    <a:bodyPr/>
                    <a:lstStyle/>
                    <a:p>
                      <a:endParaRPr lang="zh-CN" altLang="en-US"/>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tcPr>
                </a:tc>
                <a:tc hMerge="1" vMerge="1">
                  <a:txBody>
                    <a:bodyPr/>
                    <a:lstStyle/>
                    <a:p>
                      <a:endParaRPr lang="zh-CN" altLang="en-US"/>
                    </a:p>
                  </a:txBody>
                  <a:tcPr/>
                </a:tc>
                <a:tc hMerge="1" vMerge="1">
                  <a:txBody>
                    <a:bodyPr/>
                    <a:lstStyle/>
                    <a:p>
                      <a:endParaRPr lang="zh-CN" altLang="en-US"/>
                    </a:p>
                  </a:txBody>
                  <a:tcPr/>
                </a:tc>
                <a:tc gridSpan="2" vMerge="1">
                  <a:txBody>
                    <a:bodyPr/>
                    <a:lstStyle/>
                    <a:p>
                      <a:endParaRPr lang="zh-CN" altLang="en-US"/>
                    </a:p>
                  </a:txBody>
                  <a:tcPr>
                    <a:lnT w="3175" cap="flat" cmpd="sng" algn="ctr">
                      <a:solidFill>
                        <a:schemeClr val="tx1"/>
                      </a:solidFill>
                      <a:prstDash val="solid"/>
                      <a:round/>
                      <a:headEnd type="none" w="med" len="med"/>
                      <a:tailEnd type="none" w="med" len="med"/>
                    </a:lnT>
                  </a:tcPr>
                </a:tc>
                <a:tc hMerge="1" vMerge="1">
                  <a:txBody>
                    <a:bodyPr/>
                    <a:lstStyle/>
                    <a:p>
                      <a:endParaRPr lang="zh-CN" altLang="en-US"/>
                    </a:p>
                  </a:txBody>
                  <a:tcPr/>
                </a:tc>
                <a:extLst>
                  <a:ext uri="{0D108BD9-81ED-4DB2-BD59-A6C34878D82A}">
                    <a16:rowId xmlns:a16="http://schemas.microsoft.com/office/drawing/2014/main" val="3519264539"/>
                  </a:ext>
                </a:extLst>
              </a:tr>
              <a:tr h="305708">
                <a:tc vMerge="1">
                  <a:txBody>
                    <a:bodyPr/>
                    <a:lstStyle/>
                    <a:p>
                      <a:endParaRPr lang="zh-CN" altLang="en-US"/>
                    </a:p>
                  </a:txBody>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Ripple and noise</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≤2mArms</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≤3mArms</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4709885"/>
                  </a:ext>
                </a:extLst>
              </a:tr>
              <a:tr h="188440">
                <a:tc row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Series </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Line regulation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≤0.01%+5mV</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altLang="zh-CN" sz="900" u="none" strike="noStrike" dirty="0">
                          <a:effectLst/>
                          <a:latin typeface="思源黑体 CN Bold" panose="020B0800000000000000" pitchFamily="34" charset="-122"/>
                          <a:ea typeface="思源黑体 CN Bold" panose="020B0800000000000000" pitchFamily="34" charset="-122"/>
                        </a:rPr>
                        <a:t>≤</a:t>
                      </a:r>
                      <a:r>
                        <a:rPr lang="en-US" sz="900" u="none" strike="noStrike" dirty="0">
                          <a:effectLst/>
                          <a:latin typeface="思源黑体 CN Bold" panose="020B0800000000000000" pitchFamily="34" charset="-122"/>
                          <a:ea typeface="思源黑体 CN Bold" panose="020B0800000000000000" pitchFamily="34" charset="-122"/>
                        </a:rPr>
                        <a:t>0.01% +5mV</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68280775"/>
                  </a:ext>
                </a:extLst>
              </a:tr>
              <a:tr h="188440">
                <a:tc vMerge="1">
                  <a:txBody>
                    <a:bodyPr/>
                    <a:lstStyle/>
                    <a:p>
                      <a:endParaRPr lang="zh-CN" altLang="en-US"/>
                    </a:p>
                  </a:txBody>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Load regulation </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&lt;100mV</a:t>
                      </a:r>
                      <a:endPar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&lt;200mV</a:t>
                      </a:r>
                      <a:endPar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&lt;150mV</a:t>
                      </a:r>
                      <a:endPar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lnSpc>
                          <a:spcPct val="120000"/>
                        </a:lnSpc>
                      </a:pPr>
                      <a:r>
                        <a:rPr kumimoji="0" lang="en-US" altLang="zh-CN" sz="900" b="0" i="0" u="none" strike="noStrike" kern="1200" cap="none" spc="0" normalizeH="0" baseline="0" noProof="0" dirty="0">
                          <a:ln>
                            <a:noFill/>
                          </a:ln>
                          <a:solidFill>
                            <a:prstClr val="black"/>
                          </a:solidFill>
                          <a:effectLst/>
                          <a:uLnTx/>
                          <a:uFillTx/>
                          <a:latin typeface="思源黑体 CN Bold" panose="020B0800000000000000" pitchFamily="34" charset="-122"/>
                          <a:ea typeface="思源黑体 CN Bold" panose="020B0800000000000000" pitchFamily="34" charset="-122"/>
                          <a:cs typeface="+mn-cs"/>
                        </a:rPr>
                        <a:t>≤300mV</a:t>
                      </a: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46600607"/>
                  </a:ext>
                </a:extLst>
              </a:tr>
              <a:tr h="188440">
                <a:tc row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Parallel</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ct val="120000"/>
                        </a:lnSpc>
                      </a:pPr>
                      <a:r>
                        <a:rPr lang="en-US" altLang="zh-CN" sz="900" b="1" u="none" strike="noStrike">
                          <a:effectLst/>
                          <a:latin typeface="思源黑体 CN Bold" panose="020B0800000000000000" pitchFamily="34" charset="-122"/>
                          <a:ea typeface="思源黑体 CN Bold" panose="020B0800000000000000" pitchFamily="34" charset="-122"/>
                        </a:rPr>
                        <a:t>Line regulation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0.01% +5mV</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rowSpan="2" gridSpan="2">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 ≤0.01%+3mV</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09708174"/>
                  </a:ext>
                </a:extLst>
              </a:tr>
              <a:tr h="188440">
                <a:tc vMerge="1">
                  <a:txBody>
                    <a:bodyPr/>
                    <a:lstStyle/>
                    <a:p>
                      <a:endParaRPr lang="zh-CN" altLang="en-US"/>
                    </a:p>
                  </a:txBody>
                  <a:tcPr/>
                </a:tc>
                <a:tc>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Load regulation </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0.01% +50mV</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a:p>
                  </a:txBody>
                  <a:tcPr/>
                </a:tc>
                <a:tc gridSpan="2" vMerge="1">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800" u="none" strike="noStrike" dirty="0">
                          <a:effectLst/>
                        </a:rPr>
                        <a:t> ≤0.01%+3mV</a:t>
                      </a:r>
                      <a:endParaRPr lang="en-US" altLang="zh-CN" sz="800" b="0" i="0" u="none" strike="noStrike" dirty="0">
                        <a:solidFill>
                          <a:srgbClr val="000000"/>
                        </a:solidFill>
                        <a:effectLst/>
                        <a:latin typeface="Calibri" panose="020F0502020204030204" pitchFamily="34" charset="0"/>
                        <a:ea typeface="+mn-ea"/>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v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95232887"/>
                  </a:ext>
                </a:extLst>
              </a:tr>
              <a:tr h="179445">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Protection Function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algn="ctr" fontAlgn="ctr">
                        <a:lnSpc>
                          <a:spcPct val="120000"/>
                        </a:lnSpc>
                      </a:pPr>
                      <a:r>
                        <a:rPr lang="en-US" sz="900" u="none" strike="noStrike" dirty="0">
                          <a:solidFill>
                            <a:srgbClr val="FF0000"/>
                          </a:solidFill>
                          <a:effectLst/>
                          <a:latin typeface="思源黑体 CN Bold" panose="020B0800000000000000" pitchFamily="34" charset="-122"/>
                          <a:ea typeface="思源黑体 CN Bold" panose="020B0800000000000000" pitchFamily="34" charset="-122"/>
                        </a:rPr>
                        <a:t>OCP</a:t>
                      </a: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、OVP</a:t>
                      </a:r>
                      <a:endPar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sz="900" u="none" strike="noStrike" dirty="0">
                          <a:effectLst/>
                          <a:latin typeface="思源黑体 CN Bold" panose="020B0800000000000000" pitchFamily="34" charset="-122"/>
                          <a:ea typeface="思源黑体 CN Bold" panose="020B0800000000000000" pitchFamily="34" charset="-122"/>
                        </a:rPr>
                        <a:t>OCP</a:t>
                      </a:r>
                      <a:endPar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17318969"/>
                  </a:ext>
                </a:extLst>
              </a:tr>
              <a:tr h="188440">
                <a:tc gridSpan="2">
                  <a:txBody>
                    <a:bodyPr/>
                    <a:lstStyle/>
                    <a:p>
                      <a:pPr algn="ctr" fontAlgn="ctr">
                        <a:lnSpc>
                          <a:spcPct val="120000"/>
                        </a:lnSpc>
                      </a:pPr>
                      <a:r>
                        <a:rPr lang="en-US" sz="900" b="1" u="none" strike="noStrike" dirty="0">
                          <a:effectLst/>
                          <a:latin typeface="思源黑体 CN Bold" panose="020B0800000000000000" pitchFamily="34" charset="-122"/>
                          <a:ea typeface="思源黑体 CN Bold" panose="020B0800000000000000" pitchFamily="34" charset="-122"/>
                        </a:rPr>
                        <a:t>Sense</a:t>
                      </a:r>
                      <a:r>
                        <a:rPr lang="zh-CN" altLang="en-US" sz="900" b="1" u="none" strike="noStrike" dirty="0">
                          <a:effectLst/>
                          <a:latin typeface="思源黑体 CN Bold" panose="020B0800000000000000" pitchFamily="34" charset="-122"/>
                          <a:ea typeface="思源黑体 CN Bold" panose="020B0800000000000000" pitchFamily="34" charset="-122"/>
                        </a:rPr>
                        <a:t> </a:t>
                      </a:r>
                      <a:r>
                        <a:rPr lang="en-US" altLang="zh-CN" sz="900" b="1" u="none" strike="noStrike" dirty="0">
                          <a:effectLst/>
                          <a:latin typeface="思源黑体 CN Bold" panose="020B0800000000000000" pitchFamily="34" charset="-122"/>
                          <a:ea typeface="思源黑体 CN Bold" panose="020B0800000000000000" pitchFamily="34" charset="-122"/>
                        </a:rPr>
                        <a:t>Function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algn="ctr" fontAlgn="ctr">
                        <a:lnSpc>
                          <a:spcPct val="120000"/>
                        </a:lnSpc>
                      </a:pPr>
                      <a:r>
                        <a:rPr lang="zh-CN" alt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a:t>
                      </a:r>
                      <a:endPar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97240374"/>
                  </a:ext>
                </a:extLst>
              </a:tr>
              <a:tr h="565318">
                <a:tc gridSpan="2">
                  <a:txBody>
                    <a:bodyPr/>
                    <a:lstStyle/>
                    <a:p>
                      <a:pPr algn="ctr" fontAlgn="ctr">
                        <a:lnSpc>
                          <a:spcPct val="120000"/>
                        </a:lnSpc>
                      </a:pPr>
                      <a:r>
                        <a:rPr lang="en-US" sz="900" b="1" u="none" strike="noStrike" dirty="0">
                          <a:effectLst/>
                          <a:latin typeface="思源黑体 CN Bold" panose="020B0800000000000000" pitchFamily="34" charset="-122"/>
                          <a:ea typeface="思源黑体 CN Bold" panose="020B0800000000000000" pitchFamily="34" charset="-122"/>
                        </a:rPr>
                        <a:t>List</a:t>
                      </a:r>
                      <a:r>
                        <a:rPr lang="zh-CN" altLang="en-US" sz="900" b="1" u="none" strike="noStrike" dirty="0">
                          <a:effectLst/>
                          <a:latin typeface="思源黑体 CN Bold" panose="020B0800000000000000" pitchFamily="34" charset="-122"/>
                          <a:ea typeface="思源黑体 CN Bold" panose="020B0800000000000000" pitchFamily="34" charset="-122"/>
                        </a:rPr>
                        <a:t> </a:t>
                      </a:r>
                      <a:r>
                        <a:rPr lang="en-US" altLang="zh-CN" sz="900" b="1" u="none" strike="noStrike" dirty="0">
                          <a:effectLst/>
                          <a:latin typeface="思源黑体 CN Bold" panose="020B0800000000000000" pitchFamily="34" charset="-122"/>
                          <a:ea typeface="思源黑体 CN Bold" panose="020B0800000000000000" pitchFamily="34" charset="-122"/>
                        </a:rPr>
                        <a:t>Function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marL="0" marR="0" lvl="0" indent="0" algn="l"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Support List coupling function. </a:t>
                      </a:r>
                    </a:p>
                    <a:p>
                      <a:pPr marL="0" marR="0" lvl="0" indent="0" algn="l"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In addition to setting up a single channel, you can also perform inter-channel coupling to meet the stable and controllable power-up sequence </a:t>
                      </a:r>
                      <a:endParaRPr lang="zh-CN" alt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altLang="zh-CN" sz="900" u="none" strike="noStrike" dirty="0">
                          <a:effectLst/>
                          <a:latin typeface="思源黑体 CN Bold" panose="020B0800000000000000" pitchFamily="34" charset="-122"/>
                          <a:ea typeface="思源黑体 CN Bold" panose="020B0800000000000000" pitchFamily="34" charset="-122"/>
                        </a:rPr>
                        <a:t>Only support setting the voltage/current/time of CH1 or CH2 </a:t>
                      </a:r>
                      <a:endParaRPr lang="zh-CN" alt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55843548"/>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Save/Recall</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algn="ctr" fontAlgn="ctr">
                        <a:lnSpc>
                          <a:spcPct val="120000"/>
                        </a:lnSpc>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8 groups</a:t>
                      </a:r>
                      <a:endParaRPr lang="zh-CN" alt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algn="ctr" fontAlgn="ctr">
                        <a:lnSpc>
                          <a:spcPct val="120000"/>
                        </a:lnSpc>
                      </a:pPr>
                      <a:r>
                        <a:rPr lang="en-US" altLang="zh-CN" sz="900" u="none" strike="noStrike" dirty="0">
                          <a:effectLst/>
                          <a:latin typeface="思源黑体 CN Bold" panose="020B0800000000000000" pitchFamily="34" charset="-122"/>
                          <a:ea typeface="思源黑体 CN Bold" panose="020B0800000000000000" pitchFamily="34" charset="-122"/>
                        </a:rPr>
                        <a:t>5 groups</a:t>
                      </a:r>
                      <a:endParaRPr lang="zh-CN" alt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55152503"/>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Interface Capability</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USB Device,</a:t>
                      </a:r>
                      <a:r>
                        <a:rPr lang="zh-CN" altLang="en-US" sz="900" u="none" strike="noStrike" dirty="0">
                          <a:solidFill>
                            <a:srgbClr val="FF0000"/>
                          </a:solidFill>
                          <a:effectLst/>
                          <a:latin typeface="思源黑体 CN Bold" panose="020B0800000000000000" pitchFamily="34" charset="-122"/>
                          <a:ea typeface="思源黑体 CN Bold" panose="020B0800000000000000" pitchFamily="34" charset="-122"/>
                        </a:rPr>
                        <a:t> </a:t>
                      </a: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USB Host, LAN, GPIB</a:t>
                      </a:r>
                      <a:endPar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effectLst/>
                          <a:latin typeface="思源黑体 CN Bold" panose="020B0800000000000000" pitchFamily="34" charset="-122"/>
                          <a:ea typeface="思源黑体 CN Bold" panose="020B0800000000000000" pitchFamily="34" charset="-122"/>
                        </a:rPr>
                        <a:t>LAN、USB Device</a:t>
                      </a:r>
                      <a:endPar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27544288"/>
                  </a:ext>
                </a:extLst>
              </a:tr>
              <a:tr h="188440">
                <a:tc gridSpan="2">
                  <a:txBody>
                    <a:bodyPr/>
                    <a:lstStyle/>
                    <a:p>
                      <a:pPr algn="ctr" fontAlgn="ctr">
                        <a:lnSpc>
                          <a:spcPct val="120000"/>
                        </a:lnSpc>
                      </a:pPr>
                      <a:r>
                        <a:rPr lang="en-US" altLang="zh-CN" sz="900" b="1" u="none" strike="noStrike" dirty="0">
                          <a:effectLst/>
                          <a:latin typeface="思源黑体 CN Bold" panose="020B0800000000000000" pitchFamily="34" charset="-122"/>
                          <a:ea typeface="思源黑体 CN Bold" panose="020B0800000000000000" pitchFamily="34" charset="-122"/>
                        </a:rPr>
                        <a:t>Web Control</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3175"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gridSpan="3">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a:solidFill>
                            <a:srgbClr val="FF0000"/>
                          </a:solidFill>
                          <a:effectLst/>
                          <a:latin typeface="思源黑体 CN Bold" panose="020B0800000000000000" pitchFamily="34" charset="-122"/>
                          <a:ea typeface="思源黑体 CN Bold" panose="020B0800000000000000" pitchFamily="34" charset="-122"/>
                        </a:rPr>
                        <a:t>Web Server</a:t>
                      </a:r>
                      <a:endParaRPr lang="zh-CN" altLang="en-US" sz="900" b="0" i="0" u="none" strike="noStrike" dirty="0">
                        <a:solidFill>
                          <a:srgbClr val="FF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lnL w="6350" cap="flat" cmpd="sng" algn="ctr">
                      <a:solidFill>
                        <a:schemeClr val="tx1"/>
                      </a:solidFill>
                      <a:prstDash val="solid"/>
                      <a:round/>
                      <a:headEnd type="none" w="med" len="med"/>
                      <a:tailEnd type="none" w="med" len="med"/>
                    </a:lnL>
                  </a:tcPr>
                </a:tc>
                <a:tc gridSpan="2">
                  <a:txBody>
                    <a:bodyPr/>
                    <a:lstStyle/>
                    <a:p>
                      <a:pPr marL="0" marR="0" lvl="0" indent="0" algn="ctr" defTabSz="914400" rtl="0" eaLnBrk="1" fontAlgn="ctr" latinLnBrk="0" hangingPunct="1">
                        <a:lnSpc>
                          <a:spcPct val="120000"/>
                        </a:lnSpc>
                        <a:spcBef>
                          <a:spcPts val="0"/>
                        </a:spcBef>
                        <a:spcAft>
                          <a:spcPts val="0"/>
                        </a:spcAft>
                        <a:buClrTx/>
                        <a:buSzTx/>
                        <a:buFontTx/>
                        <a:buNone/>
                        <a:tabLst/>
                        <a:defRPr/>
                      </a:pPr>
                      <a:r>
                        <a:rPr lang="en-US" altLang="zh-CN" sz="900" u="none" strike="noStrike" dirty="0" err="1">
                          <a:effectLst/>
                          <a:latin typeface="思源黑体 CN Bold" panose="020B0800000000000000" pitchFamily="34" charset="-122"/>
                          <a:ea typeface="思源黑体 CN Bold" panose="020B0800000000000000" pitchFamily="34" charset="-122"/>
                        </a:rPr>
                        <a:t>EasyPower</a:t>
                      </a:r>
                      <a:r>
                        <a:rPr lang="zh-CN" altLang="en-US" sz="900" u="none" strike="noStrike" dirty="0">
                          <a:effectLst/>
                          <a:latin typeface="思源黑体 CN Bold" panose="020B0800000000000000" pitchFamily="34" charset="-122"/>
                          <a:ea typeface="思源黑体 CN Bold" panose="020B0800000000000000" pitchFamily="34" charset="-122"/>
                        </a:rPr>
                        <a:t> </a:t>
                      </a:r>
                      <a:endParaRPr lang="zh-CN" altLang="en-US" sz="900" b="0"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0" marR="0" marT="0" marB="0" anchor="ctr">
                    <a:lnL w="12700" cap="flat" cmpd="sng" algn="ctr">
                      <a:solidFill>
                        <a:schemeClr val="bg1">
                          <a:lumMod val="5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lnL w="635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16092865"/>
                  </a:ext>
                </a:extLst>
              </a:tr>
            </a:tbl>
          </a:graphicData>
        </a:graphic>
      </p:graphicFrame>
      <p:pic>
        <p:nvPicPr>
          <p:cNvPr id="2" name="图片 1">
            <a:extLst>
              <a:ext uri="{FF2B5EF4-FFF2-40B4-BE49-F238E27FC236}">
                <a16:creationId xmlns:a16="http://schemas.microsoft.com/office/drawing/2014/main" id="{EDFCAA96-3907-D2DE-D96C-A81CE813D14E}"/>
              </a:ext>
            </a:extLst>
          </p:cNvPr>
          <p:cNvPicPr>
            <a:picLocks noChangeAspect="1"/>
          </p:cNvPicPr>
          <p:nvPr/>
        </p:nvPicPr>
        <p:blipFill>
          <a:blip r:embed="rId2" cstate="print">
            <a:extLst>
              <a:ext uri="{28A0092B-C50C-407E-A947-70E740481C1C}">
                <a14:useLocalDpi xmlns:a14="http://schemas.microsoft.com/office/drawing/2010/main" val="0"/>
              </a:ext>
            </a:extLst>
          </a:blip>
          <a:srcRect l="15571" t="13962" r="15472" b="20802"/>
          <a:stretch>
            <a:fillRect/>
          </a:stretch>
        </p:blipFill>
        <p:spPr>
          <a:xfrm>
            <a:off x="4189281" y="0"/>
            <a:ext cx="1299977" cy="820057"/>
          </a:xfrm>
          <a:prstGeom prst="rect">
            <a:avLst/>
          </a:prstGeom>
        </p:spPr>
      </p:pic>
      <p:pic>
        <p:nvPicPr>
          <p:cNvPr id="3" name="图片 2">
            <a:extLst>
              <a:ext uri="{FF2B5EF4-FFF2-40B4-BE49-F238E27FC236}">
                <a16:creationId xmlns:a16="http://schemas.microsoft.com/office/drawing/2014/main" id="{34668447-1B56-E257-A305-7E3418952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86" t="13502" r="15236" b="20780"/>
          <a:stretch/>
        </p:blipFill>
        <p:spPr>
          <a:xfrm>
            <a:off x="8953097" y="0"/>
            <a:ext cx="1253551" cy="820057"/>
          </a:xfrm>
          <a:prstGeom prst="rect">
            <a:avLst/>
          </a:prstGeom>
        </p:spPr>
      </p:pic>
    </p:spTree>
    <p:extLst>
      <p:ext uri="{BB962C8B-B14F-4D97-AF65-F5344CB8AC3E}">
        <p14:creationId xmlns:p14="http://schemas.microsoft.com/office/powerpoint/2010/main" val="3355019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E028C66-88F3-DFA8-3C62-E1C832AF0A4E}"/>
              </a:ext>
            </a:extLst>
          </p:cNvPr>
          <p:cNvGrpSpPr/>
          <p:nvPr/>
        </p:nvGrpSpPr>
        <p:grpSpPr>
          <a:xfrm>
            <a:off x="970800" y="1745569"/>
            <a:ext cx="9051798" cy="3551453"/>
            <a:chOff x="998211" y="1431244"/>
            <a:chExt cx="9051798" cy="3551453"/>
          </a:xfrm>
        </p:grpSpPr>
        <p:sp>
          <p:nvSpPr>
            <p:cNvPr id="3" name="Shape 4073">
              <a:extLst>
                <a:ext uri="{FF2B5EF4-FFF2-40B4-BE49-F238E27FC236}">
                  <a16:creationId xmlns:a16="http://schemas.microsoft.com/office/drawing/2014/main" id="{D7FD6DDA-96B1-68EA-D0D6-7DBBEA25DE36}"/>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grpSp>
          <p:nvGrpSpPr>
            <p:cNvPr id="4" name="组合 3">
              <a:extLst>
                <a:ext uri="{FF2B5EF4-FFF2-40B4-BE49-F238E27FC236}">
                  <a16:creationId xmlns:a16="http://schemas.microsoft.com/office/drawing/2014/main" id="{F24BEF55-9A1A-FF9E-72F3-FFA6B24C386D}"/>
                </a:ext>
              </a:extLst>
            </p:cNvPr>
            <p:cNvGrpSpPr/>
            <p:nvPr/>
          </p:nvGrpSpPr>
          <p:grpSpPr>
            <a:xfrm>
              <a:off x="3196492" y="1431244"/>
              <a:ext cx="6853517" cy="3551453"/>
              <a:chOff x="3196492" y="1431244"/>
              <a:chExt cx="6853517" cy="3551453"/>
            </a:xfrm>
          </p:grpSpPr>
          <p:sp>
            <p:nvSpPr>
              <p:cNvPr id="6" name="Shape 4066">
                <a:extLst>
                  <a:ext uri="{FF2B5EF4-FFF2-40B4-BE49-F238E27FC236}">
                    <a16:creationId xmlns:a16="http://schemas.microsoft.com/office/drawing/2014/main" id="{B8F8BA1A-FBCA-385C-6587-AC8E31B22758}"/>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7" name="Textfeld 37">
                <a:extLst>
                  <a:ext uri="{FF2B5EF4-FFF2-40B4-BE49-F238E27FC236}">
                    <a16:creationId xmlns:a16="http://schemas.microsoft.com/office/drawing/2014/main" id="{647AF4BE-CDE6-BF80-F83D-4D7B1455433E}"/>
                  </a:ext>
                </a:extLst>
              </p:cNvPr>
              <p:cNvSpPr txBox="1"/>
              <p:nvPr/>
            </p:nvSpPr>
            <p:spPr>
              <a:xfrm>
                <a:off x="4296588" y="1431244"/>
                <a:ext cx="4584973" cy="589072"/>
              </a:xfrm>
              <a:prstGeom prst="rect">
                <a:avLst/>
              </a:prstGeom>
              <a:noFill/>
            </p:spPr>
            <p:txBody>
              <a:bodyPr wrap="square" rtlCol="0">
                <a:spAutoFit/>
              </a:bodyPr>
              <a:lstStyle/>
              <a:p>
                <a:pPr defTabSz="228600">
                  <a:lnSpc>
                    <a:spcPct val="150000"/>
                  </a:lnSpc>
                </a:pPr>
                <a:r>
                  <a:rPr lang="en-US" altLang="zh-CN" sz="2400" b="1" dirty="0">
                    <a:latin typeface="思源黑体 CN Bold" panose="020B0800000000000000" pitchFamily="34" charset="-122"/>
                    <a:ea typeface="思源黑体 CN Bold" panose="020B0800000000000000" pitchFamily="34" charset="-122"/>
                    <a:cs typeface="阿里巴巴普惠体 M" panose="00020600040101010101" pitchFamily="18" charset="-122"/>
                  </a:rPr>
                  <a:t>Basic Information</a:t>
                </a:r>
              </a:p>
            </p:txBody>
          </p:sp>
          <p:sp>
            <p:nvSpPr>
              <p:cNvPr id="8" name="Textfeld 42">
                <a:extLst>
                  <a:ext uri="{FF2B5EF4-FFF2-40B4-BE49-F238E27FC236}">
                    <a16:creationId xmlns:a16="http://schemas.microsoft.com/office/drawing/2014/main" id="{E57FED6F-D5E5-4F0F-23A4-21007ED27B95}"/>
                  </a:ext>
                </a:extLst>
              </p:cNvPr>
              <p:cNvSpPr txBox="1"/>
              <p:nvPr/>
            </p:nvSpPr>
            <p:spPr>
              <a:xfrm>
                <a:off x="4296588" y="3363368"/>
                <a:ext cx="5121964" cy="589072"/>
              </a:xfrm>
              <a:prstGeom prst="rect">
                <a:avLst/>
              </a:prstGeom>
              <a:noFill/>
            </p:spPr>
            <p:txBody>
              <a:bodyPr wrap="square" rtlCol="0">
                <a:spAutoFit/>
              </a:bodyPr>
              <a:lstStyle/>
              <a:p>
                <a:pPr>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Competition Analysis</a:t>
                </a:r>
              </a:p>
            </p:txBody>
          </p:sp>
          <p:cxnSp>
            <p:nvCxnSpPr>
              <p:cNvPr id="9" name="Gerader Verbinder 83">
                <a:extLst>
                  <a:ext uri="{FF2B5EF4-FFF2-40B4-BE49-F238E27FC236}">
                    <a16:creationId xmlns:a16="http://schemas.microsoft.com/office/drawing/2014/main" id="{3694289A-5C03-F0D3-0B62-41AE084B5CF8}"/>
                  </a:ext>
                </a:extLst>
              </p:cNvPr>
              <p:cNvCxnSpPr>
                <a:cxnSpLocks/>
              </p:cNvCxnSpPr>
              <p:nvPr/>
            </p:nvCxnSpPr>
            <p:spPr>
              <a:xfrm>
                <a:off x="3196492" y="1579245"/>
                <a:ext cx="0" cy="340345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Shape 4077">
                <a:extLst>
                  <a:ext uri="{FF2B5EF4-FFF2-40B4-BE49-F238E27FC236}">
                    <a16:creationId xmlns:a16="http://schemas.microsoft.com/office/drawing/2014/main" id="{AE2A6253-E75E-5B62-B8C4-2E038C10F56D}"/>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1" name="Textfeld 37">
                <a:extLst>
                  <a:ext uri="{FF2B5EF4-FFF2-40B4-BE49-F238E27FC236}">
                    <a16:creationId xmlns:a16="http://schemas.microsoft.com/office/drawing/2014/main" id="{93D2CBB4-2396-53A6-5B5B-C1BDF54E1B0B}"/>
                  </a:ext>
                </a:extLst>
              </p:cNvPr>
              <p:cNvSpPr txBox="1"/>
              <p:nvPr/>
            </p:nvSpPr>
            <p:spPr>
              <a:xfrm>
                <a:off x="4296588" y="2433440"/>
                <a:ext cx="5753421" cy="589072"/>
              </a:xfrm>
              <a:prstGeom prst="rect">
                <a:avLst/>
              </a:prstGeom>
              <a:noFill/>
            </p:spPr>
            <p:txBody>
              <a:bodyPr wrap="square" rtlCol="0">
                <a:spAutoFit/>
              </a:bodyPr>
              <a:lstStyle/>
              <a:p>
                <a:pPr defTabSz="228600">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Features  &amp;  Benefits</a:t>
                </a:r>
              </a:p>
            </p:txBody>
          </p:sp>
          <p:sp>
            <p:nvSpPr>
              <p:cNvPr id="12" name="Shape 4087">
                <a:extLst>
                  <a:ext uri="{FF2B5EF4-FFF2-40B4-BE49-F238E27FC236}">
                    <a16:creationId xmlns:a16="http://schemas.microsoft.com/office/drawing/2014/main" id="{F6B81C29-3798-3BF5-5406-83A43294092F}"/>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3" name="Textfeld 42">
                <a:extLst>
                  <a:ext uri="{FF2B5EF4-FFF2-40B4-BE49-F238E27FC236}">
                    <a16:creationId xmlns:a16="http://schemas.microsoft.com/office/drawing/2014/main" id="{3312B678-8E5D-B389-312F-C7298FCC286D}"/>
                  </a:ext>
                </a:extLst>
              </p:cNvPr>
              <p:cNvSpPr txBox="1"/>
              <p:nvPr/>
            </p:nvSpPr>
            <p:spPr>
              <a:xfrm>
                <a:off x="4296588" y="4393625"/>
                <a:ext cx="3686600" cy="589072"/>
              </a:xfrm>
              <a:prstGeom prst="rect">
                <a:avLst/>
              </a:prstGeom>
              <a:noFill/>
            </p:spPr>
            <p:txBody>
              <a:bodyPr wrap="square" rtlCol="0">
                <a:spAutoFit/>
              </a:bodyPr>
              <a:lstStyle/>
              <a:p>
                <a:pPr defTabSz="228600">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Applications</a:t>
                </a:r>
              </a:p>
            </p:txBody>
          </p:sp>
        </p:grpSp>
        <p:sp>
          <p:nvSpPr>
            <p:cNvPr id="5" name="矩形 4">
              <a:extLst>
                <a:ext uri="{FF2B5EF4-FFF2-40B4-BE49-F238E27FC236}">
                  <a16:creationId xmlns:a16="http://schemas.microsoft.com/office/drawing/2014/main" id="{6D7EC704-3ADD-36C8-BEDB-5719856D3B70}"/>
                </a:ext>
              </a:extLst>
            </p:cNvPr>
            <p:cNvSpPr/>
            <p:nvPr/>
          </p:nvSpPr>
          <p:spPr>
            <a:xfrm>
              <a:off x="998211" y="2944983"/>
              <a:ext cx="4160074" cy="586957"/>
            </a:xfrm>
            <a:prstGeom prst="rect">
              <a:avLst/>
            </a:prstGeom>
          </p:spPr>
          <p:txBody>
            <a:bodyPr wrap="square" lIns="90000" tIns="46800" rIns="90000" bIns="46800" anchor="b" anchorCtr="0">
              <a:spAutoFit/>
            </a:bodyPr>
            <a:lstStyle/>
            <a:p>
              <a:pPr>
                <a:buSzPct val="25000"/>
              </a:pPr>
              <a:r>
                <a:rPr lang="en-US" altLang="zh-CN" sz="3200" b="1" dirty="0">
                  <a:solidFill>
                    <a:srgbClr val="003B90"/>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contents</a:t>
              </a:r>
            </a:p>
          </p:txBody>
        </p:sp>
      </p:grpSp>
      <p:pic>
        <p:nvPicPr>
          <p:cNvPr id="14" name="图片 13">
            <a:extLst>
              <a:ext uri="{FF2B5EF4-FFF2-40B4-BE49-F238E27FC236}">
                <a16:creationId xmlns:a16="http://schemas.microsoft.com/office/drawing/2014/main" id="{4BBEB4E6-CD37-E9AC-82F6-30BC1E72AC0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104" t="11224" r="13446" b="17738"/>
          <a:stretch/>
        </p:blipFill>
        <p:spPr>
          <a:xfrm>
            <a:off x="8089577" y="1402915"/>
            <a:ext cx="6828263" cy="4346531"/>
          </a:xfrm>
          <a:prstGeom prst="rect">
            <a:avLst/>
          </a:prstGeom>
        </p:spPr>
      </p:pic>
    </p:spTree>
    <p:extLst>
      <p:ext uri="{BB962C8B-B14F-4D97-AF65-F5344CB8AC3E}">
        <p14:creationId xmlns:p14="http://schemas.microsoft.com/office/powerpoint/2010/main" val="202865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EBFE6-DD00-6ED0-C065-B857C5721E38}"/>
            </a:ext>
          </a:extLst>
        </p:cNvPr>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6F58C5E-50E6-2A31-3AD2-7948C261A9A6}"/>
              </a:ext>
            </a:extLst>
          </p:cNvPr>
          <p:cNvGraphicFramePr>
            <a:graphicFrameLocks noGrp="1"/>
          </p:cNvGraphicFramePr>
          <p:nvPr>
            <p:extLst>
              <p:ext uri="{D42A27DB-BD31-4B8C-83A1-F6EECF244321}">
                <p14:modId xmlns:p14="http://schemas.microsoft.com/office/powerpoint/2010/main" val="3645976341"/>
              </p:ext>
            </p:extLst>
          </p:nvPr>
        </p:nvGraphicFramePr>
        <p:xfrm>
          <a:off x="0" y="0"/>
          <a:ext cx="12141200" cy="6857998"/>
        </p:xfrm>
        <a:graphic>
          <a:graphicData uri="http://schemas.openxmlformats.org/drawingml/2006/table">
            <a:tbl>
              <a:tblPr firstRow="1" bandRow="1">
                <a:tableStyleId>{2D5ABB26-0587-4C30-8999-92F81FD0307C}</a:tableStyleId>
              </a:tblPr>
              <a:tblGrid>
                <a:gridCol w="1625989">
                  <a:extLst>
                    <a:ext uri="{9D8B030D-6E8A-4147-A177-3AD203B41FA5}">
                      <a16:colId xmlns:a16="http://schemas.microsoft.com/office/drawing/2014/main" val="442365574"/>
                    </a:ext>
                  </a:extLst>
                </a:gridCol>
                <a:gridCol w="3047611">
                  <a:extLst>
                    <a:ext uri="{9D8B030D-6E8A-4147-A177-3AD203B41FA5}">
                      <a16:colId xmlns:a16="http://schemas.microsoft.com/office/drawing/2014/main" val="235199058"/>
                    </a:ext>
                  </a:extLst>
                </a:gridCol>
                <a:gridCol w="2467429">
                  <a:extLst>
                    <a:ext uri="{9D8B030D-6E8A-4147-A177-3AD203B41FA5}">
                      <a16:colId xmlns:a16="http://schemas.microsoft.com/office/drawing/2014/main" val="180886384"/>
                    </a:ext>
                  </a:extLst>
                </a:gridCol>
                <a:gridCol w="2481942">
                  <a:extLst>
                    <a:ext uri="{9D8B030D-6E8A-4147-A177-3AD203B41FA5}">
                      <a16:colId xmlns:a16="http://schemas.microsoft.com/office/drawing/2014/main" val="966463462"/>
                    </a:ext>
                  </a:extLst>
                </a:gridCol>
                <a:gridCol w="2518229">
                  <a:extLst>
                    <a:ext uri="{9D8B030D-6E8A-4147-A177-3AD203B41FA5}">
                      <a16:colId xmlns:a16="http://schemas.microsoft.com/office/drawing/2014/main" val="3548393791"/>
                    </a:ext>
                  </a:extLst>
                </a:gridCol>
              </a:tblGrid>
              <a:tr h="1039129">
                <a:tc>
                  <a:txBody>
                    <a:bodyPr/>
                    <a:lstStyle/>
                    <a:p>
                      <a:endParaRPr lang="zh-CN" altLang="en-US" sz="900" dirty="0">
                        <a:latin typeface="+mn-lt"/>
                        <a:ea typeface="微软雅黑" panose="020B0503020204020204" pitchFamily="34" charset="-122"/>
                      </a:endParaRPr>
                    </a:p>
                  </a:txBody>
                  <a:tcPr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dirty="0">
                          <a:latin typeface="思源黑体 CN Bold" panose="020B0800000000000000" pitchFamily="34" charset="-122"/>
                          <a:ea typeface="思源黑体 CN Bold" panose="020B0800000000000000" pitchFamily="34" charset="-122"/>
                        </a:rPr>
                        <a:t>SPD4000X</a:t>
                      </a:r>
                      <a:endParaRPr lang="zh-CN" altLang="en-US" sz="900" dirty="0">
                        <a:latin typeface="思源黑体 CN Bold" panose="020B0800000000000000" pitchFamily="34" charset="-122"/>
                        <a:ea typeface="思源黑体 CN Bold" panose="020B0800000000000000" pitchFamily="34" charset="-122"/>
                      </a:endParaRP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dirty="0">
                          <a:latin typeface="思源黑体 CN Bold" panose="020B0800000000000000" pitchFamily="34" charset="-122"/>
                          <a:ea typeface="思源黑体 CN Bold" panose="020B0800000000000000" pitchFamily="34" charset="-122"/>
                        </a:rPr>
                        <a:t>GW</a:t>
                      </a:r>
                      <a:r>
                        <a:rPr lang="zh-CN" altLang="en-US" sz="900" dirty="0">
                          <a:latin typeface="思源黑体 CN Bold" panose="020B0800000000000000" pitchFamily="34" charset="-122"/>
                          <a:ea typeface="思源黑体 CN Bold" panose="020B0800000000000000" pitchFamily="34" charset="-122"/>
                        </a:rPr>
                        <a:t> </a:t>
                      </a:r>
                      <a:r>
                        <a:rPr lang="en-US" altLang="zh-CN" sz="900" dirty="0">
                          <a:latin typeface="思源黑体 CN Bold" panose="020B0800000000000000" pitchFamily="34" charset="-122"/>
                          <a:ea typeface="思源黑体 CN Bold" panose="020B0800000000000000" pitchFamily="34" charset="-122"/>
                        </a:rPr>
                        <a:t>GPP-4323</a:t>
                      </a:r>
                      <a:endParaRPr lang="zh-CN" altLang="en-US" sz="900" dirty="0">
                        <a:latin typeface="思源黑体 CN Bold" panose="020B0800000000000000" pitchFamily="34" charset="-122"/>
                        <a:ea typeface="思源黑体 CN Bold" panose="020B0800000000000000" pitchFamily="34" charset="-122"/>
                      </a:endParaRP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dirty="0">
                          <a:latin typeface="思源黑体 CN Bold" panose="020B0800000000000000" pitchFamily="34" charset="-122"/>
                          <a:ea typeface="思源黑体 CN Bold" panose="020B0800000000000000" pitchFamily="34" charset="-122"/>
                        </a:rPr>
                        <a:t>R&amp;S HMP4040</a:t>
                      </a:r>
                      <a:endParaRPr lang="zh-CN" altLang="en-US" sz="900" dirty="0">
                        <a:latin typeface="思源黑体 CN Bold" panose="020B0800000000000000" pitchFamily="34" charset="-122"/>
                        <a:ea typeface="思源黑体 CN Bold" panose="020B0800000000000000" pitchFamily="34" charset="-122"/>
                      </a:endParaRP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900" dirty="0">
                          <a:latin typeface="思源黑体 CN Bold" panose="020B0800000000000000" pitchFamily="34" charset="-122"/>
                          <a:ea typeface="思源黑体 CN Bold" panose="020B0800000000000000" pitchFamily="34" charset="-122"/>
                        </a:rPr>
                        <a:t>GW GPP-3060</a:t>
                      </a:r>
                      <a:endParaRPr lang="zh-CN" altLang="en-US" sz="900" dirty="0">
                        <a:latin typeface="思源黑体 CN Bold" panose="020B0800000000000000" pitchFamily="34" charset="-122"/>
                        <a:ea typeface="思源黑体 CN Bold" panose="020B0800000000000000" pitchFamily="34" charset="-122"/>
                      </a:endParaRPr>
                    </a:p>
                  </a:txBody>
                  <a:tcPr anchor="b">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2661906"/>
                  </a:ext>
                </a:extLst>
              </a:tr>
              <a:tr h="152035">
                <a:tc>
                  <a:txBody>
                    <a:bodyPr/>
                    <a:lstStyle/>
                    <a:p>
                      <a:pPr algn="l" fontAlgn="ctr"/>
                      <a:r>
                        <a:rPr lang="en-US" altLang="zh-CN" sz="900" b="1" u="none" strike="noStrike" dirty="0">
                          <a:effectLst/>
                          <a:latin typeface="思源黑体 CN Bold" panose="020B0800000000000000" pitchFamily="34" charset="-122"/>
                          <a:ea typeface="思源黑体 CN Bold" panose="020B0800000000000000" pitchFamily="34" charset="-122"/>
                        </a:rPr>
                        <a:t>Output channel</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2956" marR="2956" marT="2956"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rPr>
                        <a:t>4</a:t>
                      </a:r>
                    </a:p>
                  </a:txBody>
                  <a:tcPr marL="5443" marR="5443" marT="54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rPr>
                        <a:t>4</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altLang="zh-CN" sz="900" b="0" i="0" u="none" strike="noStrike" dirty="0">
                          <a:solidFill>
                            <a:srgbClr val="FF0000"/>
                          </a:solidFill>
                          <a:effectLst/>
                          <a:latin typeface="思源黑体 CN Bold" panose="020B0800000000000000" pitchFamily="34" charset="-122"/>
                          <a:ea typeface="思源黑体 CN Bold" panose="020B0800000000000000" pitchFamily="34" charset="-122"/>
                        </a:rPr>
                        <a:t>4</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altLang="zh-CN" sz="900" b="0" i="0" u="none" strike="noStrike" dirty="0">
                          <a:solidFill>
                            <a:srgbClr val="000000"/>
                          </a:solidFill>
                          <a:effectLst/>
                          <a:latin typeface="思源黑体 CN Bold" panose="020B0800000000000000" pitchFamily="34" charset="-122"/>
                          <a:ea typeface="思源黑体 CN Bold" panose="020B0800000000000000" pitchFamily="34" charset="-122"/>
                        </a:rPr>
                        <a:t>3</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3625028"/>
                  </a:ext>
                </a:extLst>
              </a:tr>
              <a:tr h="512738">
                <a:tc>
                  <a:txBody>
                    <a:bodyPr/>
                    <a:lstStyle/>
                    <a:p>
                      <a:pPr algn="l" fontAlgn="ctr"/>
                      <a:r>
                        <a:rPr lang="en-US" altLang="zh-CN" sz="900" b="1" u="none" strike="noStrike" dirty="0">
                          <a:effectLst/>
                          <a:latin typeface="思源黑体 CN Bold" panose="020B0800000000000000" pitchFamily="34" charset="-122"/>
                          <a:ea typeface="思源黑体 CN Bold" panose="020B0800000000000000" pitchFamily="34" charset="-122"/>
                        </a:rPr>
                        <a:t>Output Voltage / Current</a:t>
                      </a:r>
                      <a:br>
                        <a:rPr lang="zh-CN" altLang="en-US" sz="900" b="1" u="none" strike="noStrike" dirty="0">
                          <a:effectLst/>
                          <a:latin typeface="思源黑体 CN Bold" panose="020B0800000000000000" pitchFamily="34" charset="-122"/>
                          <a:ea typeface="思源黑体 CN Bold" panose="020B0800000000000000" pitchFamily="34" charset="-122"/>
                        </a:rPr>
                      </a:br>
                      <a:r>
                        <a:rPr lang="en-US" altLang="zh-CN" sz="900" b="1" u="none" strike="noStrike" dirty="0">
                          <a:effectLst/>
                          <a:latin typeface="思源黑体 CN Bold" panose="020B0800000000000000" pitchFamily="34" charset="-122"/>
                          <a:ea typeface="思源黑体 CN Bold" panose="020B0800000000000000" pitchFamily="34" charset="-122"/>
                        </a:rPr>
                        <a:t>CH1 |CH2 |CH3 |CH4</a:t>
                      </a:r>
                      <a:endParaRPr lang="en-US" altLang="zh-CN"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2956" marR="2956" marT="2956"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6V/3.2A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32V/3.2A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32V/3.2A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6V/3.2A      </a:t>
                      </a: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SPD4323X</a:t>
                      </a:r>
                      <a:b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15V/1.5A</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12V/10A </a:t>
                      </a:r>
                      <a:r>
                        <a:rPr lang="en-US"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12V/10A  </a:t>
                      </a:r>
                      <a:r>
                        <a:rPr lang="en-US"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15V/1.5A    </a:t>
                      </a: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SPD4121X</a:t>
                      </a:r>
                      <a:b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15V/1.5A</a:t>
                      </a:r>
                      <a:r>
                        <a:rPr lang="en-US"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30V/6A </a:t>
                      </a:r>
                      <a:r>
                        <a:rPr lang="en-US"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30V/6A     </a:t>
                      </a:r>
                      <a:r>
                        <a:rPr lang="en-US"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15V/1A         </a:t>
                      </a: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SPD4306X </a:t>
                      </a:r>
                    </a:p>
                  </a:txBody>
                  <a:tcPr marL="5443" marR="5443" marT="54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32V/3A </a:t>
                      </a:r>
                      <a:r>
                        <a:rPr lang="pt-BR"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1" i="0" u="none" strike="noStrike" dirty="0">
                          <a:solidFill>
                            <a:srgbClr val="00B0F0"/>
                          </a:solidFill>
                          <a:effectLst/>
                          <a:latin typeface="思源黑体 CN Bold" panose="020B0800000000000000" pitchFamily="34" charset="-122"/>
                          <a:ea typeface="思源黑体 CN Bold" panose="020B0800000000000000" pitchFamily="34" charset="-122"/>
                        </a:rPr>
                        <a:t>|</a:t>
                      </a: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 32V/3A</a:t>
                      </a:r>
                      <a:r>
                        <a:rPr lang="pt-BR"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1"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 5V/1A </a:t>
                      </a:r>
                      <a:r>
                        <a:rPr lang="pt-BR" sz="900" b="1" i="0" u="none" strike="noStrike" dirty="0">
                          <a:solidFill>
                            <a:srgbClr val="000000"/>
                          </a:solidFill>
                          <a:effectLst/>
                          <a:latin typeface="思源黑体 CN Bold" panose="020B0800000000000000" pitchFamily="34" charset="-122"/>
                          <a:ea typeface="思源黑体 CN Bold" panose="020B0800000000000000" pitchFamily="34" charset="-122"/>
                        </a:rPr>
                        <a:t> </a:t>
                      </a:r>
                      <a:r>
                        <a:rPr lang="pt-BR" sz="900" b="1"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15V/1A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32V/10A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30V/6A</a:t>
                      </a:r>
                      <a:r>
                        <a:rPr lang="pt-BR" sz="900" b="0"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1"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30V/6A  </a:t>
                      </a:r>
                      <a:r>
                        <a:rPr lang="pt-BR" sz="900" b="1" i="0" u="none" strike="noStrike" dirty="0">
                          <a:solidFill>
                            <a:srgbClr val="00B0F0"/>
                          </a:solidFill>
                          <a:effectLst/>
                          <a:latin typeface="思源黑体 CN Bold" panose="020B0800000000000000" pitchFamily="34" charset="-122"/>
                          <a:ea typeface="思源黑体 CN Bold" panose="020B0800000000000000" pitchFamily="34" charset="-122"/>
                        </a:rPr>
                        <a:t>| </a:t>
                      </a:r>
                      <a:r>
                        <a:rPr lang="pt-BR" sz="900" b="0" i="0" u="none" strike="noStrike" dirty="0">
                          <a:solidFill>
                            <a:srgbClr val="000000"/>
                          </a:solidFill>
                          <a:effectLst/>
                          <a:latin typeface="思源黑体 CN Bold" panose="020B0800000000000000" pitchFamily="34" charset="-122"/>
                          <a:ea typeface="思源黑体 CN Bold" panose="020B0800000000000000" pitchFamily="34" charset="-122"/>
                        </a:rPr>
                        <a:t>1.8/2.5/3.3/5V , 5A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0749696"/>
                  </a:ext>
                </a:extLst>
              </a:tr>
              <a:tr h="152035">
                <a:tc>
                  <a:txBody>
                    <a:bodyPr/>
                    <a:lstStyle/>
                    <a:p>
                      <a:pPr algn="l" fontAlgn="ctr"/>
                      <a:r>
                        <a:rPr lang="en-US" altLang="zh-CN" sz="900" b="1" u="none" strike="noStrike" dirty="0">
                          <a:effectLst/>
                          <a:latin typeface="思源黑体 CN Bold" panose="020B0800000000000000" pitchFamily="34" charset="-122"/>
                          <a:ea typeface="思源黑体 CN Bold" panose="020B0800000000000000" pitchFamily="34" charset="-122"/>
                        </a:rPr>
                        <a:t>Output power</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2956" marR="2956" marT="2956"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240W/285W/400W</a:t>
                      </a:r>
                    </a:p>
                  </a:txBody>
                  <a:tcPr marL="5443" marR="5443" marT="54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217W</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384W</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385W</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625496"/>
                  </a:ext>
                </a:extLst>
              </a:tr>
              <a:tr h="297542">
                <a:tc>
                  <a:txBody>
                    <a:bodyPr/>
                    <a:lstStyle/>
                    <a:p>
                      <a:pPr algn="l" fontAlgn="ctr"/>
                      <a:r>
                        <a:rPr lang="en-US" altLang="zh-CN" sz="900" b="1" u="none" strike="noStrike" dirty="0">
                          <a:effectLst/>
                          <a:latin typeface="思源黑体 CN Bold" panose="020B0800000000000000" pitchFamily="34" charset="-122"/>
                          <a:ea typeface="思源黑体 CN Bold" panose="020B0800000000000000" pitchFamily="34" charset="-122"/>
                        </a:rPr>
                        <a:t>programming Resolution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2956" marR="2956" marT="2956"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1mV/1mA</a:t>
                      </a:r>
                    </a:p>
                  </a:txBody>
                  <a:tcPr marL="5443" marR="5443" marT="54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1mV/0.1mA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900" b="0" i="0" u="none" strike="noStrike" dirty="0">
                          <a:solidFill>
                            <a:schemeClr val="tx1"/>
                          </a:solidFill>
                          <a:effectLst/>
                          <a:latin typeface="思源黑体 CN Bold" panose="020B0800000000000000" pitchFamily="34" charset="-122"/>
                          <a:ea typeface="思源黑体 CN Bold" panose="020B0800000000000000" pitchFamily="34" charset="-122"/>
                        </a:rPr>
                        <a:t>1mV/0.2mA(&lt;1A)   </a:t>
                      </a:r>
                      <a:br>
                        <a:rPr lang="it-IT" sz="900" b="0" i="0" u="none" strike="noStrike" dirty="0">
                          <a:solidFill>
                            <a:schemeClr val="tx1"/>
                          </a:solidFill>
                          <a:effectLst/>
                          <a:latin typeface="思源黑体 CN Bold" panose="020B0800000000000000" pitchFamily="34" charset="-122"/>
                          <a:ea typeface="思源黑体 CN Bold" panose="020B0800000000000000" pitchFamily="34" charset="-122"/>
                        </a:rPr>
                      </a:br>
                      <a:r>
                        <a:rPr lang="it-IT" sz="900" b="0" i="0" u="none" strike="noStrike" dirty="0">
                          <a:solidFill>
                            <a:schemeClr val="tx1"/>
                          </a:solidFill>
                          <a:effectLst/>
                          <a:latin typeface="思源黑体 CN Bold" panose="020B0800000000000000" pitchFamily="34" charset="-122"/>
                          <a:ea typeface="思源黑体 CN Bold" panose="020B0800000000000000" pitchFamily="34" charset="-122"/>
                        </a:rPr>
                        <a:t>1mV/1mA(&gt;1A)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1mV/0.1mA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1343852"/>
                  </a:ext>
                </a:extLst>
              </a:tr>
              <a:tr h="297542">
                <a:tc>
                  <a:txBody>
                    <a:bodyPr/>
                    <a:lstStyle/>
                    <a:p>
                      <a:pPr algn="l" fontAlgn="ctr"/>
                      <a:r>
                        <a:rPr lang="en-US" altLang="zh-CN" sz="900" b="1" u="none" strike="noStrike" dirty="0">
                          <a:effectLst/>
                          <a:latin typeface="思源黑体 CN Bold" panose="020B0800000000000000" pitchFamily="34" charset="-122"/>
                          <a:ea typeface="思源黑体 CN Bold" panose="020B0800000000000000" pitchFamily="34" charset="-122"/>
                        </a:rPr>
                        <a:t>Readback Resolution</a:t>
                      </a:r>
                      <a:endParaRPr lang="zh-CN" altLang="en-US" sz="900" b="1" i="0" u="none" strike="noStrike" dirty="0">
                        <a:solidFill>
                          <a:srgbClr val="000000"/>
                        </a:solidFill>
                        <a:effectLst/>
                        <a:latin typeface="思源黑体 CN Bold" panose="020B0800000000000000" pitchFamily="34" charset="-122"/>
                        <a:ea typeface="思源黑体 CN Bold" panose="020B0800000000000000" pitchFamily="34" charset="-122"/>
                      </a:endParaRPr>
                    </a:p>
                  </a:txBody>
                  <a:tcPr marL="2956" marR="2956" marT="2956"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1mV/1mA</a:t>
                      </a:r>
                    </a:p>
                  </a:txBody>
                  <a:tcPr marL="5443" marR="5443" marT="544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0.1mV/0.1mA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1mV/0.2mA(&lt;1A)   </a:t>
                      </a:r>
                      <a:b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1mV/1mA(&gt;1A)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0.1mV/0.1mA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4340703"/>
                  </a:ext>
                </a:extLst>
              </a:tr>
              <a:tr h="443774">
                <a:tc>
                  <a:txBody>
                    <a:bodyPr/>
                    <a:lstStyle/>
                    <a:p>
                      <a:pPr algn="l" fontAlgn="ctr"/>
                      <a:r>
                        <a:rPr lang="en-US" sz="900" b="1" i="0" u="none" strike="noStrike">
                          <a:solidFill>
                            <a:srgbClr val="000000"/>
                          </a:solidFill>
                          <a:effectLst/>
                          <a:latin typeface="思源黑体 CN Bold" panose="020B0800000000000000" pitchFamily="34" charset="-122"/>
                          <a:ea typeface="思源黑体 CN Bold" panose="020B0800000000000000" pitchFamily="34" charset="-122"/>
                        </a:rPr>
                        <a:t>Series </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60V/3.2A   SPD4323X</a:t>
                      </a:r>
                      <a:b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24V/10A    SPD4121X</a:t>
                      </a:r>
                      <a:b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60V/6A      SPD4306X</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64V/3A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128V</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60V/6A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1851045"/>
                  </a:ext>
                </a:extLst>
              </a:tr>
              <a:tr h="443774">
                <a:tc>
                  <a:txBody>
                    <a:bodyPr/>
                    <a:lstStyle/>
                    <a:p>
                      <a:pPr algn="l" fontAlgn="ctr"/>
                      <a:r>
                        <a:rPr lang="en-US" sz="900" b="1" i="0" u="none" strike="noStrike" dirty="0">
                          <a:solidFill>
                            <a:srgbClr val="000000"/>
                          </a:solidFill>
                          <a:effectLst/>
                          <a:latin typeface="思源黑体 CN Bold" panose="020B0800000000000000" pitchFamily="34" charset="-122"/>
                          <a:ea typeface="思源黑体 CN Bold" panose="020B0800000000000000" pitchFamily="34" charset="-122"/>
                        </a:rPr>
                        <a:t>Parallel</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32V/6.4A   SPD4323X</a:t>
                      </a:r>
                      <a:b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12V/20A    SPD4121X</a:t>
                      </a:r>
                      <a:b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br>
                      <a:r>
                        <a:rPr lang="it-IT" sz="900" b="0" i="0" u="none" strike="noStrike" dirty="0">
                          <a:solidFill>
                            <a:srgbClr val="000000"/>
                          </a:solidFill>
                          <a:effectLst/>
                          <a:latin typeface="思源黑体 CN Bold" panose="020B0800000000000000" pitchFamily="34" charset="-122"/>
                          <a:ea typeface="思源黑体 CN Bold" panose="020B0800000000000000" pitchFamily="34" charset="-122"/>
                        </a:rPr>
                        <a:t>30V/12A    SPD4306X</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32V/6A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40A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30V/12A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7863418"/>
                  </a:ext>
                </a:extLst>
              </a:tr>
              <a:tr h="155844">
                <a:tc>
                  <a:txBody>
                    <a:bodyPr/>
                    <a:lstStyle/>
                    <a:p>
                      <a:pPr algn="l" fontAlgn="ctr"/>
                      <a:r>
                        <a:rPr lang="en-US" sz="900" b="1" i="0" u="none" strike="noStrike">
                          <a:solidFill>
                            <a:srgbClr val="000000"/>
                          </a:solidFill>
                          <a:effectLst/>
                          <a:latin typeface="思源黑体 CN Bold" panose="020B0800000000000000" pitchFamily="34" charset="-122"/>
                          <a:ea typeface="思源黑体 CN Bold" panose="020B0800000000000000" pitchFamily="34" charset="-122"/>
                        </a:rPr>
                        <a:t>List time accuracy</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&lt;50ms</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N/A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N/A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N/A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5729030"/>
                  </a:ext>
                </a:extLst>
              </a:tr>
              <a:tr h="284205">
                <a:tc>
                  <a:txBody>
                    <a:bodyPr/>
                    <a:lstStyle/>
                    <a:p>
                      <a:pPr algn="l" fontAlgn="ctr"/>
                      <a:r>
                        <a:rPr lang="en-US" sz="900" b="1" i="0" u="none" strike="noStrike">
                          <a:solidFill>
                            <a:srgbClr val="000000"/>
                          </a:solidFill>
                          <a:effectLst/>
                          <a:latin typeface="思源黑体 CN Bold" panose="020B0800000000000000" pitchFamily="34" charset="-122"/>
                          <a:ea typeface="思源黑体 CN Bold" panose="020B0800000000000000" pitchFamily="34" charset="-122"/>
                        </a:rPr>
                        <a:t>Protection Function</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OVP/OCP</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OVP/OCP/OTP/OPP</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OCP/OVP/OTP</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nn-NO" sz="900" b="0" i="0" u="none" strike="noStrike" dirty="0">
                          <a:solidFill>
                            <a:srgbClr val="FF0000"/>
                          </a:solidFill>
                          <a:effectLst/>
                          <a:latin typeface="思源黑体 CN Bold" panose="020B0800000000000000" pitchFamily="34" charset="-122"/>
                          <a:ea typeface="思源黑体 CN Bold" panose="020B0800000000000000" pitchFamily="34" charset="-122"/>
                        </a:rPr>
                        <a:t>OVP/OCP/OTP/OPP/PRP</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6914292"/>
                  </a:ext>
                </a:extLst>
              </a:tr>
              <a:tr h="224377">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Load mode</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9287882"/>
                  </a:ext>
                </a:extLst>
              </a:tr>
              <a:tr h="232114">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Sense function</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1249440"/>
                  </a:ext>
                </a:extLst>
              </a:tr>
              <a:tr h="307384">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Real-time waveform display</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8554263"/>
                  </a:ext>
                </a:extLst>
              </a:tr>
              <a:tr h="243950">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List Operation</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0904240"/>
                  </a:ext>
                </a:extLst>
              </a:tr>
              <a:tr h="255327">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Built-in waveforms</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9351982"/>
                  </a:ext>
                </a:extLst>
              </a:tr>
              <a:tr h="239851">
                <a:tc>
                  <a:txBody>
                    <a:bodyPr/>
                    <a:lstStyle/>
                    <a:p>
                      <a:pPr algn="l" fontAlgn="ctr"/>
                      <a:r>
                        <a:rPr lang="en-US" sz="900" b="1" i="0" u="none" strike="noStrike">
                          <a:solidFill>
                            <a:schemeClr val="tx1"/>
                          </a:solidFill>
                          <a:effectLst/>
                          <a:latin typeface="思源黑体 CN Bold" panose="020B0800000000000000" pitchFamily="34" charset="-122"/>
                          <a:ea typeface="思源黑体 CN Bold" panose="020B0800000000000000" pitchFamily="34" charset="-122"/>
                        </a:rPr>
                        <a:t>Save/Recall</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5788863"/>
                  </a:ext>
                </a:extLst>
              </a:tr>
              <a:tr h="232115">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Web Control</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supported(Software control)</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supported(Software control)</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supported(Software control)</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2919974"/>
                  </a:ext>
                </a:extLst>
              </a:tr>
              <a:tr h="216640">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Safety sockets</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unsupported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1710874"/>
                  </a:ext>
                </a:extLst>
              </a:tr>
              <a:tr h="201166">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Timer display</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supported</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5916194"/>
                  </a:ext>
                </a:extLst>
              </a:tr>
              <a:tr h="307384">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Interface Capability</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USB、LAN、GPIB(option)</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USB-Host、USB-Device、Ext I/O、RS232、LAN(option)、GPIB(option)</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option:  USB、LAN、RS‑232、GPIB</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err="1">
                          <a:solidFill>
                            <a:srgbClr val="000000"/>
                          </a:solidFill>
                          <a:effectLst/>
                          <a:latin typeface="思源黑体 CN Bold" panose="020B0800000000000000" pitchFamily="34" charset="-122"/>
                          <a:ea typeface="思源黑体 CN Bold" panose="020B0800000000000000" pitchFamily="34" charset="-122"/>
                        </a:rPr>
                        <a:t>USB-Host、USB-Device、Ext</a:t>
                      </a: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 I/O、RS232、LAN(option)、GPIB(option)</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2622048"/>
                  </a:ext>
                </a:extLst>
              </a:tr>
              <a:tr h="155844">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Channel isolation</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Fully isolated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a:solidFill>
                            <a:srgbClr val="000000"/>
                          </a:solidFill>
                          <a:effectLst/>
                          <a:latin typeface="思源黑体 CN Bold" panose="020B0800000000000000" pitchFamily="34" charset="-122"/>
                          <a:ea typeface="思源黑体 CN Bold" panose="020B0800000000000000" pitchFamily="34" charset="-122"/>
                        </a:rPr>
                        <a:t>N/A</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FF0000"/>
                          </a:solidFill>
                          <a:effectLst/>
                          <a:latin typeface="思源黑体 CN Bold" panose="020B0800000000000000" pitchFamily="34" charset="-122"/>
                          <a:ea typeface="思源黑体 CN Bold" panose="020B0800000000000000" pitchFamily="34" charset="-122"/>
                        </a:rPr>
                        <a:t>Fully isolated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N/A</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441042"/>
                  </a:ext>
                </a:extLst>
              </a:tr>
              <a:tr h="155844">
                <a:tc>
                  <a:txBody>
                    <a:bodyPr/>
                    <a:lstStyle/>
                    <a:p>
                      <a:pPr algn="l" fontAlgn="ctr"/>
                      <a:r>
                        <a:rPr lang="en-US" sz="900" b="1" i="0" u="none" strike="noStrike" dirty="0">
                          <a:solidFill>
                            <a:schemeClr val="tx1"/>
                          </a:solidFill>
                          <a:effectLst/>
                          <a:latin typeface="思源黑体 CN Bold" panose="020B0800000000000000" pitchFamily="34" charset="-122"/>
                          <a:ea typeface="思源黑体 CN Bold" panose="020B0800000000000000" pitchFamily="34" charset="-122"/>
                        </a:rPr>
                        <a:t>Displayed </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4.3-inch TFT-LCD display</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4.3-inch TFT-LCD display</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LCD</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900" b="0" i="0" u="none" strike="noStrike" dirty="0">
                          <a:solidFill>
                            <a:srgbClr val="000000"/>
                          </a:solidFill>
                          <a:effectLst/>
                          <a:latin typeface="思源黑体 CN Bold" panose="020B0800000000000000" pitchFamily="34" charset="-122"/>
                          <a:ea typeface="思源黑体 CN Bold" panose="020B0800000000000000" pitchFamily="34" charset="-122"/>
                        </a:rPr>
                        <a:t>4.3-inch TFT-LCD display</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8507905"/>
                  </a:ext>
                </a:extLst>
              </a:tr>
              <a:tr h="307384">
                <a:tc>
                  <a:txBody>
                    <a:bodyPr/>
                    <a:lstStyle/>
                    <a:p>
                      <a:pPr algn="l" fontAlgn="ctr"/>
                      <a:r>
                        <a:rPr lang="en-US" sz="900" b="1" i="0" u="none" strike="noStrike" dirty="0">
                          <a:solidFill>
                            <a:srgbClr val="000000"/>
                          </a:solidFill>
                          <a:effectLst/>
                          <a:latin typeface="思源黑体 CN Bold" panose="020B0800000000000000" pitchFamily="34" charset="-122"/>
                          <a:ea typeface="思源黑体 CN Bold" panose="020B0800000000000000" pitchFamily="34" charset="-122"/>
                        </a:rPr>
                        <a:t>Dimension &amp; Weight</a:t>
                      </a:r>
                    </a:p>
                  </a:txBody>
                  <a:tcPr marL="4763" marR="4763" marT="4763" marB="0" anchor="ctr">
                    <a:lnL w="317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pl-PL" sz="900" b="0" i="0" u="none" strike="noStrike" dirty="0">
                          <a:solidFill>
                            <a:srgbClr val="000000"/>
                          </a:solidFill>
                          <a:effectLst/>
                          <a:latin typeface="思源黑体 CN Bold" panose="020B0800000000000000" pitchFamily="34" charset="-122"/>
                          <a:ea typeface="思源黑体 CN Bold" panose="020B0800000000000000" pitchFamily="34" charset="-122"/>
                        </a:rPr>
                        <a:t>221(W)x133(H)x360(D)mm,8~12kg</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pl-PL" sz="900" b="0" i="0" u="none" strike="noStrike" dirty="0">
                          <a:solidFill>
                            <a:srgbClr val="000000"/>
                          </a:solidFill>
                          <a:effectLst/>
                          <a:latin typeface="思源黑体 CN Bold" panose="020B0800000000000000" pitchFamily="34" charset="-122"/>
                          <a:ea typeface="思源黑体 CN Bold" panose="020B0800000000000000" pitchFamily="34" charset="-122"/>
                        </a:rPr>
                        <a:t>213(W)x145(H)x312(D)mm,7.5kg</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pl-PL" sz="900" b="0" i="0" u="none" strike="noStrike" dirty="0">
                          <a:solidFill>
                            <a:srgbClr val="000000"/>
                          </a:solidFill>
                          <a:effectLst/>
                          <a:latin typeface="思源黑体 CN Bold" panose="020B0800000000000000" pitchFamily="34" charset="-122"/>
                          <a:ea typeface="思源黑体 CN Bold" panose="020B0800000000000000" pitchFamily="34" charset="-122"/>
                        </a:rPr>
                        <a:t>285(W)×136 (H)×405(D),12.8kg</a:t>
                      </a:r>
                    </a:p>
                  </a:txBody>
                  <a:tcPr marL="4763" marR="4763" marT="476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pl-PL" sz="900" b="0" i="0" u="none" strike="noStrike" dirty="0">
                          <a:solidFill>
                            <a:srgbClr val="000000"/>
                          </a:solidFill>
                          <a:effectLst/>
                          <a:latin typeface="思源黑体 CN Bold" panose="020B0800000000000000" pitchFamily="34" charset="-122"/>
                          <a:ea typeface="思源黑体 CN Bold" panose="020B0800000000000000" pitchFamily="34" charset="-122"/>
                        </a:rPr>
                        <a:t>213(W)x145(H)x362(D)mm,10kg</a:t>
                      </a:r>
                    </a:p>
                  </a:txBody>
                  <a:tcPr marL="4763" marR="4763" marT="4763" marB="0" anchor="ctr">
                    <a:lnL w="952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5618421"/>
                  </a:ext>
                </a:extLst>
              </a:tr>
            </a:tbl>
          </a:graphicData>
        </a:graphic>
      </p:graphicFrame>
      <p:pic>
        <p:nvPicPr>
          <p:cNvPr id="3" name="图片 2">
            <a:extLst>
              <a:ext uri="{FF2B5EF4-FFF2-40B4-BE49-F238E27FC236}">
                <a16:creationId xmlns:a16="http://schemas.microsoft.com/office/drawing/2014/main" id="{9DB45618-EE89-D80B-6CFB-3A3585A245A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7723873" y="80593"/>
            <a:ext cx="1260324" cy="708932"/>
          </a:xfrm>
          <a:prstGeom prst="rect">
            <a:avLst/>
          </a:prstGeom>
        </p:spPr>
      </p:pic>
      <p:pic>
        <p:nvPicPr>
          <p:cNvPr id="4" name="图片 3">
            <a:extLst>
              <a:ext uri="{FF2B5EF4-FFF2-40B4-BE49-F238E27FC236}">
                <a16:creationId xmlns:a16="http://schemas.microsoft.com/office/drawing/2014/main" id="{C90A5996-6AD7-56C7-D50D-7A31ABBCAB7D}"/>
              </a:ext>
            </a:extLst>
          </p:cNvPr>
          <p:cNvPicPr>
            <a:picLocks noChangeAspect="1"/>
          </p:cNvPicPr>
          <p:nvPr/>
        </p:nvPicPr>
        <p:blipFill>
          <a:blip r:embed="rId3" cstate="hqprint">
            <a:extLst>
              <a:ext uri="{28A0092B-C50C-407E-A947-70E740481C1C}">
                <a14:useLocalDpi xmlns:a14="http://schemas.microsoft.com/office/drawing/2010/main" val="0"/>
              </a:ext>
            </a:extLst>
          </a:blip>
          <a:srcRect l="15571" t="13962" r="15472" b="20802"/>
          <a:stretch>
            <a:fillRect/>
          </a:stretch>
        </p:blipFill>
        <p:spPr>
          <a:xfrm>
            <a:off x="2558329" y="65791"/>
            <a:ext cx="1170748" cy="738536"/>
          </a:xfrm>
          <a:prstGeom prst="rect">
            <a:avLst/>
          </a:prstGeom>
        </p:spPr>
      </p:pic>
      <p:pic>
        <p:nvPicPr>
          <p:cNvPr id="5" name="图片 4">
            <a:extLst>
              <a:ext uri="{FF2B5EF4-FFF2-40B4-BE49-F238E27FC236}">
                <a16:creationId xmlns:a16="http://schemas.microsoft.com/office/drawing/2014/main" id="{4FCEB31D-AFA2-9F25-BBC6-374C0B5D6258}"/>
              </a:ext>
            </a:extLst>
          </p:cNvPr>
          <p:cNvPicPr>
            <a:picLocks noChangeAspect="1"/>
          </p:cNvPicPr>
          <p:nvPr/>
        </p:nvPicPr>
        <p:blipFill>
          <a:blip r:embed="rId4" cstate="hqprint">
            <a:extLst>
              <a:ext uri="{28A0092B-C50C-407E-A947-70E740481C1C}">
                <a14:useLocalDpi xmlns:a14="http://schemas.microsoft.com/office/drawing/2010/main" val="0"/>
              </a:ext>
            </a:extLst>
          </a:blip>
          <a:srcRect l="6173" t="3940" r="5555" b="10252"/>
          <a:stretch>
            <a:fillRect/>
          </a:stretch>
        </p:blipFill>
        <p:spPr>
          <a:xfrm>
            <a:off x="5255120" y="-24878"/>
            <a:ext cx="1237741" cy="829205"/>
          </a:xfrm>
          <a:prstGeom prst="rect">
            <a:avLst/>
          </a:prstGeom>
        </p:spPr>
      </p:pic>
      <p:pic>
        <p:nvPicPr>
          <p:cNvPr id="7" name="图片 6">
            <a:extLst>
              <a:ext uri="{FF2B5EF4-FFF2-40B4-BE49-F238E27FC236}">
                <a16:creationId xmlns:a16="http://schemas.microsoft.com/office/drawing/2014/main" id="{0088F2CF-592D-30CE-5B76-0C26883D0371}"/>
              </a:ext>
            </a:extLst>
          </p:cNvPr>
          <p:cNvPicPr>
            <a:picLocks noChangeAspect="1"/>
          </p:cNvPicPr>
          <p:nvPr/>
        </p:nvPicPr>
        <p:blipFill>
          <a:blip r:embed="rId5" cstate="hqprint">
            <a:extLst>
              <a:ext uri="{28A0092B-C50C-407E-A947-70E740481C1C}">
                <a14:useLocalDpi xmlns:a14="http://schemas.microsoft.com/office/drawing/2010/main" val="0"/>
              </a:ext>
            </a:extLst>
          </a:blip>
          <a:srcRect t="5108" b="11596"/>
          <a:stretch>
            <a:fillRect/>
          </a:stretch>
        </p:blipFill>
        <p:spPr>
          <a:xfrm>
            <a:off x="10221252" y="43379"/>
            <a:ext cx="1321019" cy="775750"/>
          </a:xfrm>
          <a:prstGeom prst="rect">
            <a:avLst/>
          </a:prstGeom>
        </p:spPr>
      </p:pic>
    </p:spTree>
    <p:extLst>
      <p:ext uri="{BB962C8B-B14F-4D97-AF65-F5344CB8AC3E}">
        <p14:creationId xmlns:p14="http://schemas.microsoft.com/office/powerpoint/2010/main" val="4028888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7C92A-8F46-7171-0CDC-3AF4318ED45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00A9097E-DD92-5615-4933-4173093B2176}"/>
              </a:ext>
            </a:extLst>
          </p:cNvPr>
          <p:cNvGrpSpPr/>
          <p:nvPr/>
        </p:nvGrpSpPr>
        <p:grpSpPr>
          <a:xfrm>
            <a:off x="970800" y="1745569"/>
            <a:ext cx="9051798" cy="3551453"/>
            <a:chOff x="998211" y="1431244"/>
            <a:chExt cx="9051798" cy="3551453"/>
          </a:xfrm>
        </p:grpSpPr>
        <p:sp>
          <p:nvSpPr>
            <p:cNvPr id="3" name="Shape 4073">
              <a:extLst>
                <a:ext uri="{FF2B5EF4-FFF2-40B4-BE49-F238E27FC236}">
                  <a16:creationId xmlns:a16="http://schemas.microsoft.com/office/drawing/2014/main" id="{DE70A9DF-E919-DD1A-A887-541657AD3685}"/>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grpSp>
          <p:nvGrpSpPr>
            <p:cNvPr id="4" name="组合 3">
              <a:extLst>
                <a:ext uri="{FF2B5EF4-FFF2-40B4-BE49-F238E27FC236}">
                  <a16:creationId xmlns:a16="http://schemas.microsoft.com/office/drawing/2014/main" id="{E150CAB1-EB5E-721D-A76F-121C815A8092}"/>
                </a:ext>
              </a:extLst>
            </p:cNvPr>
            <p:cNvGrpSpPr/>
            <p:nvPr/>
          </p:nvGrpSpPr>
          <p:grpSpPr>
            <a:xfrm>
              <a:off x="3196492" y="1431244"/>
              <a:ext cx="6853517" cy="3551453"/>
              <a:chOff x="3196492" y="1431244"/>
              <a:chExt cx="6853517" cy="3551453"/>
            </a:xfrm>
          </p:grpSpPr>
          <p:sp>
            <p:nvSpPr>
              <p:cNvPr id="6" name="Shape 4066">
                <a:extLst>
                  <a:ext uri="{FF2B5EF4-FFF2-40B4-BE49-F238E27FC236}">
                    <a16:creationId xmlns:a16="http://schemas.microsoft.com/office/drawing/2014/main" id="{466E75BA-8FE7-0E7D-F59C-F42112240247}"/>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7" name="Textfeld 37">
                <a:extLst>
                  <a:ext uri="{FF2B5EF4-FFF2-40B4-BE49-F238E27FC236}">
                    <a16:creationId xmlns:a16="http://schemas.microsoft.com/office/drawing/2014/main" id="{87E32FCE-B047-910F-89EB-199FDFAA525B}"/>
                  </a:ext>
                </a:extLst>
              </p:cNvPr>
              <p:cNvSpPr txBox="1"/>
              <p:nvPr/>
            </p:nvSpPr>
            <p:spPr>
              <a:xfrm>
                <a:off x="4296588" y="1431244"/>
                <a:ext cx="4584973" cy="589072"/>
              </a:xfrm>
              <a:prstGeom prst="rect">
                <a:avLst/>
              </a:prstGeom>
              <a:noFill/>
            </p:spPr>
            <p:txBody>
              <a:bodyPr wrap="square" rtlCol="0">
                <a:spAutoFit/>
              </a:bodyPr>
              <a:lstStyle/>
              <a:p>
                <a:pPr>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Basic Information</a:t>
                </a:r>
              </a:p>
            </p:txBody>
          </p:sp>
          <p:sp>
            <p:nvSpPr>
              <p:cNvPr id="8" name="Textfeld 42">
                <a:extLst>
                  <a:ext uri="{FF2B5EF4-FFF2-40B4-BE49-F238E27FC236}">
                    <a16:creationId xmlns:a16="http://schemas.microsoft.com/office/drawing/2014/main" id="{8E35FD91-5E76-0E1D-4C95-93D7211AA3A7}"/>
                  </a:ext>
                </a:extLst>
              </p:cNvPr>
              <p:cNvSpPr txBox="1"/>
              <p:nvPr/>
            </p:nvSpPr>
            <p:spPr>
              <a:xfrm>
                <a:off x="4296588" y="3363368"/>
                <a:ext cx="5121964" cy="589072"/>
              </a:xfrm>
              <a:prstGeom prst="rect">
                <a:avLst/>
              </a:prstGeom>
              <a:noFill/>
            </p:spPr>
            <p:txBody>
              <a:bodyPr wrap="square" rtlCol="0">
                <a:spAutoFit/>
              </a:bodyPr>
              <a:lstStyle/>
              <a:p>
                <a:pPr>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Competition Analysis</a:t>
                </a:r>
              </a:p>
            </p:txBody>
          </p:sp>
          <p:cxnSp>
            <p:nvCxnSpPr>
              <p:cNvPr id="9" name="Gerader Verbinder 83">
                <a:extLst>
                  <a:ext uri="{FF2B5EF4-FFF2-40B4-BE49-F238E27FC236}">
                    <a16:creationId xmlns:a16="http://schemas.microsoft.com/office/drawing/2014/main" id="{56E4D958-259A-43BF-40F2-0E53ABD064C0}"/>
                  </a:ext>
                </a:extLst>
              </p:cNvPr>
              <p:cNvCxnSpPr>
                <a:cxnSpLocks/>
              </p:cNvCxnSpPr>
              <p:nvPr/>
            </p:nvCxnSpPr>
            <p:spPr>
              <a:xfrm>
                <a:off x="3196492" y="1579245"/>
                <a:ext cx="0" cy="340345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Shape 4077">
                <a:extLst>
                  <a:ext uri="{FF2B5EF4-FFF2-40B4-BE49-F238E27FC236}">
                    <a16:creationId xmlns:a16="http://schemas.microsoft.com/office/drawing/2014/main" id="{5989369E-67CA-FDE1-BB90-FEF55F185BBA}"/>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1" name="Textfeld 37">
                <a:extLst>
                  <a:ext uri="{FF2B5EF4-FFF2-40B4-BE49-F238E27FC236}">
                    <a16:creationId xmlns:a16="http://schemas.microsoft.com/office/drawing/2014/main" id="{36756270-FA33-DC0B-305F-167ACF107EAA}"/>
                  </a:ext>
                </a:extLst>
              </p:cNvPr>
              <p:cNvSpPr txBox="1"/>
              <p:nvPr/>
            </p:nvSpPr>
            <p:spPr>
              <a:xfrm>
                <a:off x="4296588" y="2433440"/>
                <a:ext cx="5753421" cy="589072"/>
              </a:xfrm>
              <a:prstGeom prst="rect">
                <a:avLst/>
              </a:prstGeom>
              <a:noFill/>
            </p:spPr>
            <p:txBody>
              <a:bodyPr wrap="square" rtlCol="0">
                <a:spAutoFit/>
              </a:bodyPr>
              <a:lstStyle/>
              <a:p>
                <a:pPr defTabSz="228600">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Features  &amp;  Benefits</a:t>
                </a:r>
              </a:p>
            </p:txBody>
          </p:sp>
          <p:sp>
            <p:nvSpPr>
              <p:cNvPr id="12" name="Shape 4087">
                <a:extLst>
                  <a:ext uri="{FF2B5EF4-FFF2-40B4-BE49-F238E27FC236}">
                    <a16:creationId xmlns:a16="http://schemas.microsoft.com/office/drawing/2014/main" id="{515220BB-C82C-24A4-6340-45792E545C45}"/>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3" name="Textfeld 42">
                <a:extLst>
                  <a:ext uri="{FF2B5EF4-FFF2-40B4-BE49-F238E27FC236}">
                    <a16:creationId xmlns:a16="http://schemas.microsoft.com/office/drawing/2014/main" id="{9CB2F5C0-1797-19F1-E05F-E58A94EC17A5}"/>
                  </a:ext>
                </a:extLst>
              </p:cNvPr>
              <p:cNvSpPr txBox="1"/>
              <p:nvPr/>
            </p:nvSpPr>
            <p:spPr>
              <a:xfrm>
                <a:off x="4296588" y="4393625"/>
                <a:ext cx="3686600" cy="589072"/>
              </a:xfrm>
              <a:prstGeom prst="rect">
                <a:avLst/>
              </a:prstGeom>
              <a:noFill/>
            </p:spPr>
            <p:txBody>
              <a:bodyPr wrap="square" rtlCol="0">
                <a:spAutoFit/>
              </a:bodyPr>
              <a:lstStyle/>
              <a:p>
                <a:pPr defTabSz="228600">
                  <a:lnSpc>
                    <a:spcPct val="150000"/>
                  </a:lnSpc>
                </a:pPr>
                <a:r>
                  <a:rPr lang="en-US" altLang="zh-CN" sz="2400" b="1" dirty="0">
                    <a:latin typeface="思源黑体 CN Bold" panose="020B0800000000000000" pitchFamily="34" charset="-122"/>
                    <a:ea typeface="思源黑体 CN Bold" panose="020B0800000000000000" pitchFamily="34" charset="-122"/>
                    <a:cs typeface="阿里巴巴普惠体 M" panose="00020600040101010101" pitchFamily="18" charset="-122"/>
                  </a:rPr>
                  <a:t>Applications</a:t>
                </a:r>
              </a:p>
            </p:txBody>
          </p:sp>
        </p:grpSp>
        <p:sp>
          <p:nvSpPr>
            <p:cNvPr id="5" name="矩形 4">
              <a:extLst>
                <a:ext uri="{FF2B5EF4-FFF2-40B4-BE49-F238E27FC236}">
                  <a16:creationId xmlns:a16="http://schemas.microsoft.com/office/drawing/2014/main" id="{0F2A2D13-68A0-A37B-E958-13C192BD8299}"/>
                </a:ext>
              </a:extLst>
            </p:cNvPr>
            <p:cNvSpPr/>
            <p:nvPr/>
          </p:nvSpPr>
          <p:spPr>
            <a:xfrm>
              <a:off x="998211" y="2944983"/>
              <a:ext cx="4160074" cy="586957"/>
            </a:xfrm>
            <a:prstGeom prst="rect">
              <a:avLst/>
            </a:prstGeom>
          </p:spPr>
          <p:txBody>
            <a:bodyPr wrap="square" lIns="90000" tIns="46800" rIns="90000" bIns="46800" anchor="b" anchorCtr="0">
              <a:spAutoFit/>
            </a:bodyPr>
            <a:lstStyle/>
            <a:p>
              <a:pPr>
                <a:buSzPct val="25000"/>
              </a:pPr>
              <a:r>
                <a:rPr lang="en-US" altLang="zh-CN" sz="3200" b="1" dirty="0">
                  <a:solidFill>
                    <a:srgbClr val="003B90"/>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contents</a:t>
              </a:r>
            </a:p>
          </p:txBody>
        </p:sp>
      </p:grpSp>
      <p:pic>
        <p:nvPicPr>
          <p:cNvPr id="14" name="图片 13">
            <a:extLst>
              <a:ext uri="{FF2B5EF4-FFF2-40B4-BE49-F238E27FC236}">
                <a16:creationId xmlns:a16="http://schemas.microsoft.com/office/drawing/2014/main" id="{0EE0654F-4847-1A28-357E-8AD5DF238A0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104" t="11224" r="13446" b="17738"/>
          <a:stretch/>
        </p:blipFill>
        <p:spPr>
          <a:xfrm>
            <a:off x="8089577" y="1402915"/>
            <a:ext cx="6828263" cy="4346531"/>
          </a:xfrm>
          <a:prstGeom prst="rect">
            <a:avLst/>
          </a:prstGeom>
        </p:spPr>
      </p:pic>
    </p:spTree>
    <p:extLst>
      <p:ext uri="{BB962C8B-B14F-4D97-AF65-F5344CB8AC3E}">
        <p14:creationId xmlns:p14="http://schemas.microsoft.com/office/powerpoint/2010/main" val="3552717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07C792A-D570-EC63-1266-211F789FBB2D}"/>
              </a:ext>
            </a:extLst>
          </p:cNvPr>
          <p:cNvPicPr>
            <a:picLocks noChangeAspect="1"/>
          </p:cNvPicPr>
          <p:nvPr/>
        </p:nvPicPr>
        <p:blipFill rotWithShape="1">
          <a:blip r:embed="rId2">
            <a:extLst>
              <a:ext uri="{28A0092B-C50C-407E-A947-70E740481C1C}">
                <a14:useLocalDpi xmlns:a14="http://schemas.microsoft.com/office/drawing/2010/main" val="0"/>
              </a:ext>
            </a:extLst>
          </a:blip>
          <a:srcRect b="15633"/>
          <a:stretch/>
        </p:blipFill>
        <p:spPr>
          <a:xfrm>
            <a:off x="-22883" y="4674"/>
            <a:ext cx="12187324" cy="6858000"/>
          </a:xfrm>
          <a:prstGeom prst="rect">
            <a:avLst/>
          </a:prstGeom>
        </p:spPr>
      </p:pic>
      <p:pic>
        <p:nvPicPr>
          <p:cNvPr id="13" name="图片 12" hidden="1">
            <a:extLst>
              <a:ext uri="{FF2B5EF4-FFF2-40B4-BE49-F238E27FC236}">
                <a16:creationId xmlns:a16="http://schemas.microsoft.com/office/drawing/2014/main" id="{C6ADB6EA-FA33-16CE-547C-E4ED086C4260}"/>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矩形 3" hidden="1">
            <a:extLst>
              <a:ext uri="{FF2B5EF4-FFF2-40B4-BE49-F238E27FC236}">
                <a16:creationId xmlns:a16="http://schemas.microsoft.com/office/drawing/2014/main" id="{8A608E59-D2B0-D3D3-7751-054764FC8123}"/>
              </a:ext>
            </a:extLst>
          </p:cNvPr>
          <p:cNvSpPr/>
          <p:nvPr/>
        </p:nvSpPr>
        <p:spPr>
          <a:xfrm>
            <a:off x="0" y="0"/>
            <a:ext cx="12192000"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1C956E0A-0DCA-868B-D9AA-3234D394CDBB}"/>
              </a:ext>
            </a:extLst>
          </p:cNvPr>
          <p:cNvSpPr/>
          <p:nvPr/>
        </p:nvSpPr>
        <p:spPr>
          <a:xfrm>
            <a:off x="-22883" y="-9348"/>
            <a:ext cx="5534027" cy="6862674"/>
          </a:xfrm>
          <a:prstGeom prst="rect">
            <a:avLst/>
          </a:prstGeom>
          <a:solidFill>
            <a:schemeClr val="tx1">
              <a:lumMod val="75000"/>
              <a:lumOff val="25000"/>
              <a:alpha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F1B8D445-C614-2340-2FD0-1853F675F20C}"/>
              </a:ext>
            </a:extLst>
          </p:cNvPr>
          <p:cNvGrpSpPr/>
          <p:nvPr/>
        </p:nvGrpSpPr>
        <p:grpSpPr>
          <a:xfrm>
            <a:off x="217047" y="757536"/>
            <a:ext cx="8396727" cy="4663101"/>
            <a:chOff x="474222" y="919459"/>
            <a:chExt cx="8396727" cy="4663101"/>
          </a:xfrm>
        </p:grpSpPr>
        <p:sp>
          <p:nvSpPr>
            <p:cNvPr id="8" name="文本框 7">
              <a:extLst>
                <a:ext uri="{FF2B5EF4-FFF2-40B4-BE49-F238E27FC236}">
                  <a16:creationId xmlns:a16="http://schemas.microsoft.com/office/drawing/2014/main" id="{91621C74-4588-9C67-A7B2-808529382CBF}"/>
                </a:ext>
              </a:extLst>
            </p:cNvPr>
            <p:cNvSpPr txBox="1"/>
            <p:nvPr/>
          </p:nvSpPr>
          <p:spPr>
            <a:xfrm>
              <a:off x="474222" y="1690597"/>
              <a:ext cx="5155053" cy="3891963"/>
            </a:xfrm>
            <a:prstGeom prst="rect">
              <a:avLst/>
            </a:prstGeom>
            <a:noFill/>
          </p:spPr>
          <p:txBody>
            <a:bodyPr wrap="square" rtlCol="0">
              <a:spAutoFit/>
            </a:bodyPr>
            <a:lstStyle/>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Accurate Supply of Voltage and Current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Security Test</a:t>
              </a:r>
              <a:endParaRPr kumimoji="0" lang="zh-CN" altLang="en-US"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endParaRP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Test of Motor Locked Rotor</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altLang="zh-CN" kern="0"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Simulation of Wind Turbine Test</a:t>
              </a:r>
            </a:p>
            <a:p>
              <a:pPr marL="171450" indent="-171450">
                <a:lnSpc>
                  <a:spcPct val="200000"/>
                </a:lnSpc>
                <a:buFont typeface="Arial" panose="020B0604020202020204" pitchFamily="34" charset="0"/>
                <a:buChar char="•"/>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Automotive </a:t>
              </a:r>
              <a:r>
                <a:rPr lang="en-US" altLang="zh-CN" kern="0"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Low-Voltage Electronics Test</a:t>
              </a:r>
            </a:p>
            <a:p>
              <a:pPr marL="171450" indent="-171450">
                <a:lnSpc>
                  <a:spcPct val="200000"/>
                </a:lnSpc>
                <a:buFont typeface="Arial" panose="020B0604020202020204" pitchFamily="34" charset="0"/>
                <a:buChar char="•"/>
                <a:defRPr/>
              </a:pPr>
              <a:r>
                <a:rPr lang="en-US" altLang="zh-CN" kern="0"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Headlight Dimming Motor Test</a:t>
              </a:r>
            </a:p>
            <a:p>
              <a:pPr>
                <a:lnSpc>
                  <a:spcPct val="200000"/>
                </a:lnSpc>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a:t>
              </a:r>
            </a:p>
          </p:txBody>
        </p:sp>
        <p:sp>
          <p:nvSpPr>
            <p:cNvPr id="9" name="文本框 8">
              <a:extLst>
                <a:ext uri="{FF2B5EF4-FFF2-40B4-BE49-F238E27FC236}">
                  <a16:creationId xmlns:a16="http://schemas.microsoft.com/office/drawing/2014/main" id="{25FFD673-5C17-1AEA-1679-735145E3E854}"/>
                </a:ext>
              </a:extLst>
            </p:cNvPr>
            <p:cNvSpPr txBox="1"/>
            <p:nvPr/>
          </p:nvSpPr>
          <p:spPr>
            <a:xfrm>
              <a:off x="474222" y="919459"/>
              <a:ext cx="8396727" cy="58477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8E05"/>
                  </a:solidFill>
                  <a:effectLst/>
                  <a:uLnTx/>
                  <a:uFillTx/>
                  <a:latin typeface="思源黑体 CN Bold" panose="020B0800000000000000" pitchFamily="34" charset="-122"/>
                  <a:ea typeface="思源黑体 CN Bold" panose="020B0800000000000000" pitchFamily="34" charset="-122"/>
                </a:rPr>
                <a:t>Manufacturing Industry</a:t>
              </a:r>
              <a:endParaRPr kumimoji="0" lang="zh-CN" altLang="en-US" sz="3200" b="1" i="0" u="none" strike="noStrike" kern="0" cap="none" spc="0" normalizeH="0" baseline="0" noProof="0" dirty="0">
                <a:ln>
                  <a:noFill/>
                </a:ln>
                <a:solidFill>
                  <a:srgbClr val="FF8E05"/>
                </a:solidFill>
                <a:effectLst/>
                <a:uLnTx/>
                <a:uFillTx/>
                <a:latin typeface="思源黑体 CN Bold" panose="020B0800000000000000" pitchFamily="34" charset="-122"/>
                <a:ea typeface="思源黑体 CN Bold" panose="020B0800000000000000" pitchFamily="34" charset="-122"/>
              </a:endParaRPr>
            </a:p>
          </p:txBody>
        </p:sp>
      </p:grpSp>
    </p:spTree>
    <p:extLst>
      <p:ext uri="{BB962C8B-B14F-4D97-AF65-F5344CB8AC3E}">
        <p14:creationId xmlns:p14="http://schemas.microsoft.com/office/powerpoint/2010/main" val="53506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hidden="1">
            <a:extLst>
              <a:ext uri="{FF2B5EF4-FFF2-40B4-BE49-F238E27FC236}">
                <a16:creationId xmlns:a16="http://schemas.microsoft.com/office/drawing/2014/main" id="{C6ADB6EA-FA33-16CE-547C-E4ED086C4260}"/>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8838F4B3-84E4-E075-290C-C7A38723C908}"/>
              </a:ext>
            </a:extLst>
          </p:cNvPr>
          <p:cNvPicPr>
            <a:picLocks noChangeAspect="1"/>
          </p:cNvPicPr>
          <p:nvPr/>
        </p:nvPicPr>
        <p:blipFill rotWithShape="1">
          <a:blip r:embed="rId3">
            <a:extLst>
              <a:ext uri="{28A0092B-C50C-407E-A947-70E740481C1C}">
                <a14:useLocalDpi xmlns:a14="http://schemas.microsoft.com/office/drawing/2010/main" val="0"/>
              </a:ext>
            </a:extLst>
          </a:blip>
          <a:srcRect b="15174"/>
          <a:stretch/>
        </p:blipFill>
        <p:spPr>
          <a:xfrm>
            <a:off x="-1" y="-42033"/>
            <a:ext cx="12201523" cy="6900034"/>
          </a:xfrm>
          <a:prstGeom prst="rect">
            <a:avLst/>
          </a:prstGeom>
        </p:spPr>
      </p:pic>
      <p:sp>
        <p:nvSpPr>
          <p:cNvPr id="4" name="矩形 3" hidden="1">
            <a:extLst>
              <a:ext uri="{FF2B5EF4-FFF2-40B4-BE49-F238E27FC236}">
                <a16:creationId xmlns:a16="http://schemas.microsoft.com/office/drawing/2014/main" id="{8A608E59-D2B0-D3D3-7751-054764FC8123}"/>
              </a:ext>
            </a:extLst>
          </p:cNvPr>
          <p:cNvSpPr/>
          <p:nvPr/>
        </p:nvSpPr>
        <p:spPr>
          <a:xfrm>
            <a:off x="0" y="0"/>
            <a:ext cx="12192000"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F1B8D445-C614-2340-2FD0-1853F675F20C}"/>
              </a:ext>
            </a:extLst>
          </p:cNvPr>
          <p:cNvGrpSpPr/>
          <p:nvPr/>
        </p:nvGrpSpPr>
        <p:grpSpPr>
          <a:xfrm>
            <a:off x="9522" y="-42033"/>
            <a:ext cx="12192000" cy="6900033"/>
            <a:chOff x="76199" y="161923"/>
            <a:chExt cx="12192000" cy="6858001"/>
          </a:xfrm>
        </p:grpSpPr>
        <p:sp>
          <p:nvSpPr>
            <p:cNvPr id="6" name="矩形 5">
              <a:extLst>
                <a:ext uri="{FF2B5EF4-FFF2-40B4-BE49-F238E27FC236}">
                  <a16:creationId xmlns:a16="http://schemas.microsoft.com/office/drawing/2014/main" id="{D8F8C237-343A-555D-511D-452262908269}"/>
                </a:ext>
              </a:extLst>
            </p:cNvPr>
            <p:cNvSpPr/>
            <p:nvPr/>
          </p:nvSpPr>
          <p:spPr>
            <a:xfrm>
              <a:off x="76199" y="161923"/>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endParaRPr>
            </a:p>
          </p:txBody>
        </p:sp>
        <p:sp>
          <p:nvSpPr>
            <p:cNvPr id="7" name="矩形 6">
              <a:extLst>
                <a:ext uri="{FF2B5EF4-FFF2-40B4-BE49-F238E27FC236}">
                  <a16:creationId xmlns:a16="http://schemas.microsoft.com/office/drawing/2014/main" id="{34D95B73-8B02-CCDF-8030-FF65F135DB83}"/>
                </a:ext>
              </a:extLst>
            </p:cNvPr>
            <p:cNvSpPr/>
            <p:nvPr/>
          </p:nvSpPr>
          <p:spPr>
            <a:xfrm>
              <a:off x="76200" y="161923"/>
              <a:ext cx="5295902"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endParaRPr>
            </a:p>
          </p:txBody>
        </p:sp>
      </p:grpSp>
      <p:sp>
        <p:nvSpPr>
          <p:cNvPr id="22" name="文本框 21">
            <a:extLst>
              <a:ext uri="{FF2B5EF4-FFF2-40B4-BE49-F238E27FC236}">
                <a16:creationId xmlns:a16="http://schemas.microsoft.com/office/drawing/2014/main" id="{25FFD673-5C17-1AEA-1679-735145E3E854}"/>
              </a:ext>
            </a:extLst>
          </p:cNvPr>
          <p:cNvSpPr txBox="1"/>
          <p:nvPr/>
        </p:nvSpPr>
        <p:spPr>
          <a:xfrm>
            <a:off x="217046" y="781645"/>
            <a:ext cx="8396727" cy="588359"/>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8E05"/>
                </a:solidFill>
                <a:effectLst/>
                <a:uLnTx/>
                <a:uFillTx/>
                <a:latin typeface="思源黑体 CN Bold" panose="020B0800000000000000" pitchFamily="34" charset="-122"/>
                <a:ea typeface="思源黑体 CN Bold" panose="020B0800000000000000" pitchFamily="34" charset="-122"/>
              </a:rPr>
              <a:t>Electronics Laboratory</a:t>
            </a:r>
            <a:endParaRPr kumimoji="0" lang="zh-CN" altLang="en-US" sz="3200" b="1" i="0" u="none" strike="noStrike" kern="0" cap="none" spc="0" normalizeH="0" baseline="0" noProof="0" dirty="0">
              <a:ln>
                <a:noFill/>
              </a:ln>
              <a:solidFill>
                <a:srgbClr val="FF8E05"/>
              </a:solidFill>
              <a:effectLst/>
              <a:uLnTx/>
              <a:uFillTx/>
              <a:latin typeface="思源黑体 CN Bold" panose="020B0800000000000000" pitchFamily="34" charset="-122"/>
              <a:ea typeface="思源黑体 CN Bold" panose="020B0800000000000000" pitchFamily="34" charset="-122"/>
            </a:endParaRPr>
          </a:p>
        </p:txBody>
      </p:sp>
      <p:sp>
        <p:nvSpPr>
          <p:cNvPr id="23" name="文本框 22">
            <a:extLst>
              <a:ext uri="{FF2B5EF4-FFF2-40B4-BE49-F238E27FC236}">
                <a16:creationId xmlns:a16="http://schemas.microsoft.com/office/drawing/2014/main" id="{91621C74-4588-9C67-A7B2-808529382CBF}"/>
              </a:ext>
            </a:extLst>
          </p:cNvPr>
          <p:cNvSpPr txBox="1"/>
          <p:nvPr/>
        </p:nvSpPr>
        <p:spPr>
          <a:xfrm>
            <a:off x="225506" y="1528672"/>
            <a:ext cx="4784644" cy="3788088"/>
          </a:xfrm>
          <a:prstGeom prst="rect">
            <a:avLst/>
          </a:prstGeom>
          <a:noFill/>
        </p:spPr>
        <p:txBody>
          <a:bodyPr wrap="square" rtlCol="0">
            <a:spAutoFit/>
          </a:bodyPr>
          <a:lstStyle/>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Testing of Precision Components</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Output Voltage Adjustment Rate Test </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Input Power and Efficiency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Ripple and Noise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Protection Function Test</a:t>
            </a:r>
          </a:p>
          <a:p>
            <a:pPr marR="0" lvl="0" algn="l" defTabSz="914400" eaLnBrk="1" fontAlgn="auto" latinLnBrk="0" hangingPunct="1">
              <a:lnSpc>
                <a:spcPct val="200000"/>
              </a:lnSpc>
              <a:spcBef>
                <a:spcPts val="0"/>
              </a:spcBef>
              <a:spcAft>
                <a:spcPts val="0"/>
              </a:spcAft>
              <a:buClrTx/>
              <a:buSzTx/>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a:t>
            </a:r>
          </a:p>
          <a:p>
            <a:pPr marR="0" lvl="0" algn="l" defTabSz="914400" eaLnBrk="1" fontAlgn="auto" latinLnBrk="0" hangingPunct="1">
              <a:lnSpc>
                <a:spcPct val="150000"/>
              </a:lnSpc>
              <a:spcBef>
                <a:spcPts val="0"/>
              </a:spcBef>
              <a:spcAft>
                <a:spcPts val="0"/>
              </a:spcAft>
              <a:buClrTx/>
              <a:buSzTx/>
              <a:tabLst/>
              <a:defRPr/>
            </a:pPr>
            <a:endParaRPr kumimoji="0" lang="en-US" altLang="zh-CN" i="0" u="none" strike="noStrike" kern="0" cap="none" spc="0" normalizeH="0" baseline="0" noProof="0" dirty="0">
              <a:ln>
                <a:noFill/>
              </a:ln>
              <a:solidFill>
                <a:schemeClr val="bg1">
                  <a:lumMod val="75000"/>
                </a:schemeClr>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endParaRPr>
          </a:p>
        </p:txBody>
      </p:sp>
    </p:spTree>
    <p:extLst>
      <p:ext uri="{BB962C8B-B14F-4D97-AF65-F5344CB8AC3E}">
        <p14:creationId xmlns:p14="http://schemas.microsoft.com/office/powerpoint/2010/main" val="1792523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FA0CF2-B1DD-FAC3-FB72-F1719E0ED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1" y="0"/>
            <a:ext cx="12194168" cy="6858000"/>
          </a:xfrm>
          <a:prstGeom prst="rect">
            <a:avLst/>
          </a:prstGeom>
        </p:spPr>
      </p:pic>
      <p:pic>
        <p:nvPicPr>
          <p:cNvPr id="13" name="图片 12" hidden="1">
            <a:extLst>
              <a:ext uri="{FF2B5EF4-FFF2-40B4-BE49-F238E27FC236}">
                <a16:creationId xmlns:a16="http://schemas.microsoft.com/office/drawing/2014/main" id="{C6ADB6EA-FA33-16CE-547C-E4ED086C4260}"/>
              </a:ext>
            </a:extLst>
          </p:cNvPr>
          <p:cNvPicPr>
            <a:picLocks noChangeAspect="1"/>
          </p:cNvPicPr>
          <p:nvPr/>
        </p:nvPicPr>
        <p:blipFill rotWithShape="1">
          <a:blip r:embed="rId4">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矩形 3" hidden="1">
            <a:extLst>
              <a:ext uri="{FF2B5EF4-FFF2-40B4-BE49-F238E27FC236}">
                <a16:creationId xmlns:a16="http://schemas.microsoft.com/office/drawing/2014/main" id="{8A608E59-D2B0-D3D3-7751-054764FC8123}"/>
              </a:ext>
            </a:extLst>
          </p:cNvPr>
          <p:cNvSpPr/>
          <p:nvPr/>
        </p:nvSpPr>
        <p:spPr>
          <a:xfrm>
            <a:off x="0" y="0"/>
            <a:ext cx="12192000"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F1B8D445-C614-2340-2FD0-1853F675F20C}"/>
              </a:ext>
            </a:extLst>
          </p:cNvPr>
          <p:cNvGrpSpPr/>
          <p:nvPr/>
        </p:nvGrpSpPr>
        <p:grpSpPr>
          <a:xfrm>
            <a:off x="-9521" y="0"/>
            <a:ext cx="12192000" cy="6858001"/>
            <a:chOff x="76199" y="161923"/>
            <a:chExt cx="12192000" cy="6858001"/>
          </a:xfrm>
        </p:grpSpPr>
        <p:sp>
          <p:nvSpPr>
            <p:cNvPr id="6" name="矩形 5">
              <a:extLst>
                <a:ext uri="{FF2B5EF4-FFF2-40B4-BE49-F238E27FC236}">
                  <a16:creationId xmlns:a16="http://schemas.microsoft.com/office/drawing/2014/main" id="{D8F8C237-343A-555D-511D-452262908269}"/>
                </a:ext>
              </a:extLst>
            </p:cNvPr>
            <p:cNvSpPr/>
            <p:nvPr/>
          </p:nvSpPr>
          <p:spPr>
            <a:xfrm>
              <a:off x="76199" y="161923"/>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endParaRPr>
            </a:p>
          </p:txBody>
        </p:sp>
        <p:sp>
          <p:nvSpPr>
            <p:cNvPr id="7" name="矩形 6">
              <a:extLst>
                <a:ext uri="{FF2B5EF4-FFF2-40B4-BE49-F238E27FC236}">
                  <a16:creationId xmlns:a16="http://schemas.microsoft.com/office/drawing/2014/main" id="{34D95B73-8B02-CCDF-8030-FF65F135DB83}"/>
                </a:ext>
              </a:extLst>
            </p:cNvPr>
            <p:cNvSpPr/>
            <p:nvPr/>
          </p:nvSpPr>
          <p:spPr>
            <a:xfrm>
              <a:off x="76200" y="161923"/>
              <a:ext cx="4704891"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Bold" panose="020B0800000000000000" pitchFamily="34" charset="-122"/>
                <a:ea typeface="思源黑体 CN Bold" panose="020B0800000000000000" pitchFamily="34" charset="-122"/>
              </a:endParaRPr>
            </a:p>
          </p:txBody>
        </p:sp>
      </p:grpSp>
      <p:sp>
        <p:nvSpPr>
          <p:cNvPr id="2" name="文本框 1">
            <a:extLst>
              <a:ext uri="{FF2B5EF4-FFF2-40B4-BE49-F238E27FC236}">
                <a16:creationId xmlns:a16="http://schemas.microsoft.com/office/drawing/2014/main" id="{25FFD673-5C17-1AEA-1679-735145E3E854}"/>
              </a:ext>
            </a:extLst>
          </p:cNvPr>
          <p:cNvSpPr txBox="1"/>
          <p:nvPr/>
        </p:nvSpPr>
        <p:spPr>
          <a:xfrm>
            <a:off x="217046" y="785229"/>
            <a:ext cx="8396727" cy="58477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8E05"/>
                </a:solidFill>
                <a:effectLst/>
                <a:uLnTx/>
                <a:uFillTx/>
                <a:latin typeface="思源黑体 CN Bold" panose="020B0800000000000000" pitchFamily="34" charset="-122"/>
                <a:ea typeface="思源黑体 CN Bold" panose="020B0800000000000000" pitchFamily="34" charset="-122"/>
              </a:rPr>
              <a:t>New Energy Industry</a:t>
            </a:r>
            <a:endParaRPr kumimoji="0" lang="zh-CN" altLang="en-US" sz="3200" b="1" i="0" u="none" strike="noStrike" kern="0" cap="none" spc="0" normalizeH="0" baseline="0" noProof="0" dirty="0">
              <a:ln>
                <a:noFill/>
              </a:ln>
              <a:solidFill>
                <a:srgbClr val="FF8E05"/>
              </a:solidFill>
              <a:effectLst/>
              <a:uLnTx/>
              <a:uFillTx/>
              <a:latin typeface="思源黑体 CN Bold" panose="020B0800000000000000" pitchFamily="34" charset="-122"/>
              <a:ea typeface="思源黑体 CN Bold" panose="020B0800000000000000" pitchFamily="34" charset="-122"/>
            </a:endParaRPr>
          </a:p>
        </p:txBody>
      </p:sp>
      <p:sp>
        <p:nvSpPr>
          <p:cNvPr id="10" name="文本框 9">
            <a:extLst>
              <a:ext uri="{FF2B5EF4-FFF2-40B4-BE49-F238E27FC236}">
                <a16:creationId xmlns:a16="http://schemas.microsoft.com/office/drawing/2014/main" id="{91621C74-4588-9C67-A7B2-808529382CBF}"/>
              </a:ext>
            </a:extLst>
          </p:cNvPr>
          <p:cNvSpPr txBox="1"/>
          <p:nvPr/>
        </p:nvSpPr>
        <p:spPr>
          <a:xfrm>
            <a:off x="225505" y="1528671"/>
            <a:ext cx="3871083" cy="2229969"/>
          </a:xfrm>
          <a:prstGeom prst="rect">
            <a:avLst/>
          </a:prstGeom>
          <a:noFill/>
        </p:spPr>
        <p:txBody>
          <a:bodyPr wrap="square" rtlCol="0">
            <a:spAutoFit/>
          </a:bodyPr>
          <a:lstStyle/>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Voltage Pulse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Remote Control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Conversion Efficiency Test</a:t>
            </a:r>
          </a:p>
          <a:p>
            <a:pPr marR="0" lvl="0" algn="l" defTabSz="914400" eaLnBrk="1" fontAlgn="auto" latinLnBrk="0" hangingPunct="1">
              <a:lnSpc>
                <a:spcPct val="200000"/>
              </a:lnSpc>
              <a:spcBef>
                <a:spcPts val="0"/>
              </a:spcBef>
              <a:spcAft>
                <a:spcPts val="0"/>
              </a:spcAft>
              <a:buClrTx/>
              <a:buSzTx/>
              <a:tabLst/>
              <a:defRPr/>
            </a:pPr>
            <a:r>
              <a:rPr lang="en-US" altLang="zh-CN" kern="0" dirty="0">
                <a:solidFill>
                  <a:schemeClr val="bg1"/>
                </a:solidFill>
                <a:latin typeface="思源黑体 CN Bold" panose="020B0800000000000000" pitchFamily="34" charset="-122"/>
                <a:ea typeface="思源黑体 CN Bold" panose="020B0800000000000000" pitchFamily="34" charset="-122"/>
                <a:cs typeface="Arial" panose="020B0604020202020204" pitchFamily="34" charset="0"/>
              </a:rPr>
              <a:t>……</a:t>
            </a:r>
            <a:endParaRPr kumimoji="0" lang="zh-CN" altLang="en-US"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endParaRPr>
          </a:p>
        </p:txBody>
      </p:sp>
    </p:spTree>
    <p:extLst>
      <p:ext uri="{BB962C8B-B14F-4D97-AF65-F5344CB8AC3E}">
        <p14:creationId xmlns:p14="http://schemas.microsoft.com/office/powerpoint/2010/main" val="4043503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624B5CA-693A-E849-3FF3-15197A521DFA}"/>
              </a:ext>
            </a:extLst>
          </p:cNvPr>
          <p:cNvPicPr>
            <a:picLocks noChangeAspect="1"/>
          </p:cNvPicPr>
          <p:nvPr/>
        </p:nvPicPr>
        <p:blipFill rotWithShape="1">
          <a:blip r:embed="rId2">
            <a:extLst>
              <a:ext uri="{28A0092B-C50C-407E-A947-70E740481C1C}">
                <a14:useLocalDpi xmlns:a14="http://schemas.microsoft.com/office/drawing/2010/main" val="0"/>
              </a:ext>
            </a:extLst>
          </a:blip>
          <a:srcRect t="4454" b="20545"/>
          <a:stretch/>
        </p:blipFill>
        <p:spPr>
          <a:xfrm>
            <a:off x="-1" y="0"/>
            <a:ext cx="12192000" cy="6858000"/>
          </a:xfrm>
          <a:prstGeom prst="rect">
            <a:avLst/>
          </a:prstGeom>
        </p:spPr>
      </p:pic>
      <p:pic>
        <p:nvPicPr>
          <p:cNvPr id="13" name="图片 12" hidden="1">
            <a:extLst>
              <a:ext uri="{FF2B5EF4-FFF2-40B4-BE49-F238E27FC236}">
                <a16:creationId xmlns:a16="http://schemas.microsoft.com/office/drawing/2014/main" id="{C6ADB6EA-FA33-16CE-547C-E4ED086C4260}"/>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矩形 3" hidden="1">
            <a:extLst>
              <a:ext uri="{FF2B5EF4-FFF2-40B4-BE49-F238E27FC236}">
                <a16:creationId xmlns:a16="http://schemas.microsoft.com/office/drawing/2014/main" id="{8A608E59-D2B0-D3D3-7751-054764FC8123}"/>
              </a:ext>
            </a:extLst>
          </p:cNvPr>
          <p:cNvSpPr/>
          <p:nvPr/>
        </p:nvSpPr>
        <p:spPr>
          <a:xfrm>
            <a:off x="0" y="0"/>
            <a:ext cx="12192000"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F1B8D445-C614-2340-2FD0-1853F675F20C}"/>
              </a:ext>
            </a:extLst>
          </p:cNvPr>
          <p:cNvGrpSpPr/>
          <p:nvPr/>
        </p:nvGrpSpPr>
        <p:grpSpPr>
          <a:xfrm>
            <a:off x="0" y="0"/>
            <a:ext cx="12192000" cy="6858001"/>
            <a:chOff x="76199" y="161923"/>
            <a:chExt cx="12192000" cy="6858001"/>
          </a:xfrm>
        </p:grpSpPr>
        <p:sp>
          <p:nvSpPr>
            <p:cNvPr id="6" name="矩形 5">
              <a:extLst>
                <a:ext uri="{FF2B5EF4-FFF2-40B4-BE49-F238E27FC236}">
                  <a16:creationId xmlns:a16="http://schemas.microsoft.com/office/drawing/2014/main" id="{D8F8C237-343A-555D-511D-452262908269}"/>
                </a:ext>
              </a:extLst>
            </p:cNvPr>
            <p:cNvSpPr/>
            <p:nvPr/>
          </p:nvSpPr>
          <p:spPr>
            <a:xfrm>
              <a:off x="76199" y="161923"/>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4D95B73-8B02-CCDF-8030-FF65F135DB83}"/>
                </a:ext>
              </a:extLst>
            </p:cNvPr>
            <p:cNvSpPr/>
            <p:nvPr/>
          </p:nvSpPr>
          <p:spPr>
            <a:xfrm>
              <a:off x="76200" y="161923"/>
              <a:ext cx="5270499"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2" name="文本框 11">
            <a:extLst>
              <a:ext uri="{FF2B5EF4-FFF2-40B4-BE49-F238E27FC236}">
                <a16:creationId xmlns:a16="http://schemas.microsoft.com/office/drawing/2014/main" id="{25FFD673-5C17-1AEA-1679-735145E3E854}"/>
              </a:ext>
            </a:extLst>
          </p:cNvPr>
          <p:cNvSpPr txBox="1"/>
          <p:nvPr/>
        </p:nvSpPr>
        <p:spPr>
          <a:xfrm>
            <a:off x="59021" y="743552"/>
            <a:ext cx="5317557" cy="584775"/>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8E05"/>
                </a:solidFill>
                <a:effectLst/>
                <a:uLnTx/>
                <a:uFillTx/>
                <a:latin typeface="Arial"/>
                <a:ea typeface="微软雅黑"/>
              </a:rPr>
              <a:t>Wireless Communications</a:t>
            </a:r>
            <a:endParaRPr kumimoji="0" lang="zh-CN" altLang="en-US" sz="3200" b="1" i="0" u="none" strike="noStrike" kern="0" cap="none" spc="0" normalizeH="0" baseline="0" noProof="0" dirty="0">
              <a:ln>
                <a:noFill/>
              </a:ln>
              <a:solidFill>
                <a:srgbClr val="FF8E05"/>
              </a:solidFill>
              <a:effectLst/>
              <a:uLnTx/>
              <a:uFillTx/>
              <a:latin typeface="Arial"/>
              <a:ea typeface="微软雅黑"/>
            </a:endParaRPr>
          </a:p>
        </p:txBody>
      </p:sp>
      <p:sp>
        <p:nvSpPr>
          <p:cNvPr id="14" name="文本框 13">
            <a:extLst>
              <a:ext uri="{FF2B5EF4-FFF2-40B4-BE49-F238E27FC236}">
                <a16:creationId xmlns:a16="http://schemas.microsoft.com/office/drawing/2014/main" id="{91621C74-4588-9C67-A7B2-808529382CBF}"/>
              </a:ext>
            </a:extLst>
          </p:cNvPr>
          <p:cNvSpPr txBox="1"/>
          <p:nvPr/>
        </p:nvSpPr>
        <p:spPr>
          <a:xfrm>
            <a:off x="225504" y="1528671"/>
            <a:ext cx="4740196" cy="3337965"/>
          </a:xfrm>
          <a:prstGeom prst="rect">
            <a:avLst/>
          </a:prstGeom>
          <a:noFill/>
        </p:spPr>
        <p:txBody>
          <a:bodyPr wrap="square" rtlCol="0">
            <a:spAutoFit/>
          </a:bodyPr>
          <a:lstStyle/>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Amplifier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Connectivity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Troubleshooting and Equipment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Protection Features Reduce Damage to Equipment</a:t>
            </a:r>
          </a:p>
          <a:p>
            <a:pPr marR="0" lvl="0" algn="l" defTabSz="914400" eaLnBrk="1" fontAlgn="auto" latinLnBrk="0" hangingPunct="1">
              <a:lnSpc>
                <a:spcPct val="200000"/>
              </a:lnSpc>
              <a:spcBef>
                <a:spcPts val="0"/>
              </a:spcBef>
              <a:spcAft>
                <a:spcPts val="0"/>
              </a:spcAft>
              <a:buClrTx/>
              <a:buSzTx/>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rPr>
              <a:t>……</a:t>
            </a:r>
            <a:endParaRPr kumimoji="0" lang="zh-CN" altLang="en-US"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cs typeface="Arial" panose="020B0604020202020204" pitchFamily="34" charset="0"/>
            </a:endParaRPr>
          </a:p>
        </p:txBody>
      </p:sp>
    </p:spTree>
    <p:extLst>
      <p:ext uri="{BB962C8B-B14F-4D97-AF65-F5344CB8AC3E}">
        <p14:creationId xmlns:p14="http://schemas.microsoft.com/office/powerpoint/2010/main" val="1253649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3AA55EA-A517-FB6A-E601-C246936A2346}"/>
              </a:ext>
            </a:extLst>
          </p:cNvPr>
          <p:cNvPicPr>
            <a:picLocks noChangeAspect="1"/>
          </p:cNvPicPr>
          <p:nvPr/>
        </p:nvPicPr>
        <p:blipFill rotWithShape="1">
          <a:blip r:embed="rId2">
            <a:extLst>
              <a:ext uri="{28A0092B-C50C-407E-A947-70E740481C1C}">
                <a14:useLocalDpi xmlns:a14="http://schemas.microsoft.com/office/drawing/2010/main" val="0"/>
              </a:ext>
            </a:extLst>
          </a:blip>
          <a:srcRect r="702" b="13381"/>
          <a:stretch/>
        </p:blipFill>
        <p:spPr>
          <a:xfrm>
            <a:off x="-86179" y="-18660"/>
            <a:ext cx="12278178" cy="6876660"/>
          </a:xfrm>
          <a:prstGeom prst="rect">
            <a:avLst/>
          </a:prstGeom>
        </p:spPr>
      </p:pic>
      <p:pic>
        <p:nvPicPr>
          <p:cNvPr id="13" name="图片 12" hidden="1">
            <a:extLst>
              <a:ext uri="{FF2B5EF4-FFF2-40B4-BE49-F238E27FC236}">
                <a16:creationId xmlns:a16="http://schemas.microsoft.com/office/drawing/2014/main" id="{C6ADB6EA-FA33-16CE-547C-E4ED086C4260}"/>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4" name="矩形 3" hidden="1">
            <a:extLst>
              <a:ext uri="{FF2B5EF4-FFF2-40B4-BE49-F238E27FC236}">
                <a16:creationId xmlns:a16="http://schemas.microsoft.com/office/drawing/2014/main" id="{8A608E59-D2B0-D3D3-7751-054764FC8123}"/>
              </a:ext>
            </a:extLst>
          </p:cNvPr>
          <p:cNvSpPr/>
          <p:nvPr/>
        </p:nvSpPr>
        <p:spPr>
          <a:xfrm>
            <a:off x="0" y="0"/>
            <a:ext cx="12192000"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组合 4">
            <a:extLst>
              <a:ext uri="{FF2B5EF4-FFF2-40B4-BE49-F238E27FC236}">
                <a16:creationId xmlns:a16="http://schemas.microsoft.com/office/drawing/2014/main" id="{F1B8D445-C614-2340-2FD0-1853F675F20C}"/>
              </a:ext>
            </a:extLst>
          </p:cNvPr>
          <p:cNvGrpSpPr/>
          <p:nvPr/>
        </p:nvGrpSpPr>
        <p:grpSpPr>
          <a:xfrm>
            <a:off x="-86180" y="-18660"/>
            <a:ext cx="12278179" cy="6934717"/>
            <a:chOff x="76199" y="161923"/>
            <a:chExt cx="12192000" cy="6858001"/>
          </a:xfrm>
        </p:grpSpPr>
        <p:sp>
          <p:nvSpPr>
            <p:cNvPr id="6" name="矩形 5">
              <a:extLst>
                <a:ext uri="{FF2B5EF4-FFF2-40B4-BE49-F238E27FC236}">
                  <a16:creationId xmlns:a16="http://schemas.microsoft.com/office/drawing/2014/main" id="{D8F8C237-343A-555D-511D-452262908269}"/>
                </a:ext>
              </a:extLst>
            </p:cNvPr>
            <p:cNvSpPr/>
            <p:nvPr/>
          </p:nvSpPr>
          <p:spPr>
            <a:xfrm>
              <a:off x="76199" y="161923"/>
              <a:ext cx="12192000" cy="6858001"/>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34D95B73-8B02-CCDF-8030-FF65F135DB83}"/>
                </a:ext>
              </a:extLst>
            </p:cNvPr>
            <p:cNvSpPr/>
            <p:nvPr/>
          </p:nvSpPr>
          <p:spPr>
            <a:xfrm>
              <a:off x="76200" y="161923"/>
              <a:ext cx="4733577" cy="6858000"/>
            </a:xfrm>
            <a:prstGeom prst="rect">
              <a:avLst/>
            </a:prstGeom>
            <a:solidFill>
              <a:sysClr val="windowText" lastClr="000000">
                <a:lumMod val="65000"/>
                <a:alpha val="4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 name="文本框 1">
            <a:extLst>
              <a:ext uri="{FF2B5EF4-FFF2-40B4-BE49-F238E27FC236}">
                <a16:creationId xmlns:a16="http://schemas.microsoft.com/office/drawing/2014/main" id="{25FFD673-5C17-1AEA-1679-735145E3E854}"/>
              </a:ext>
            </a:extLst>
          </p:cNvPr>
          <p:cNvSpPr txBox="1"/>
          <p:nvPr/>
        </p:nvSpPr>
        <p:spPr>
          <a:xfrm>
            <a:off x="236087" y="778687"/>
            <a:ext cx="8456079" cy="591316"/>
          </a:xfrm>
          <a:prstGeom prst="rect">
            <a:avLst/>
          </a:prstGeom>
          <a:noFill/>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ltLang="zh-CN" sz="3200" b="1" kern="0" dirty="0">
                <a:solidFill>
                  <a:srgbClr val="FF8E05"/>
                </a:solidFill>
                <a:latin typeface="Arial"/>
                <a:ea typeface="微软雅黑"/>
              </a:rPr>
              <a:t>Consumer Electronics</a:t>
            </a:r>
            <a:endParaRPr kumimoji="0" lang="zh-CN" altLang="en-US" sz="3200" b="1" i="0" u="none" strike="noStrike" kern="0" cap="none" spc="0" normalizeH="0" baseline="0" noProof="0" dirty="0">
              <a:ln>
                <a:noFill/>
              </a:ln>
              <a:solidFill>
                <a:srgbClr val="FF8E05"/>
              </a:solidFill>
              <a:effectLst/>
              <a:uLnTx/>
              <a:uFillTx/>
              <a:latin typeface="Arial"/>
              <a:ea typeface="微软雅黑"/>
            </a:endParaRPr>
          </a:p>
        </p:txBody>
      </p:sp>
      <p:sp>
        <p:nvSpPr>
          <p:cNvPr id="3" name="文本框 2">
            <a:extLst>
              <a:ext uri="{FF2B5EF4-FFF2-40B4-BE49-F238E27FC236}">
                <a16:creationId xmlns:a16="http://schemas.microsoft.com/office/drawing/2014/main" id="{91621C74-4588-9C67-A7B2-808529382CBF}"/>
              </a:ext>
            </a:extLst>
          </p:cNvPr>
          <p:cNvSpPr txBox="1"/>
          <p:nvPr/>
        </p:nvSpPr>
        <p:spPr>
          <a:xfrm>
            <a:off x="225503" y="1528670"/>
            <a:ext cx="3898446" cy="3891963"/>
          </a:xfrm>
          <a:prstGeom prst="rect">
            <a:avLst/>
          </a:prstGeom>
          <a:noFill/>
        </p:spPr>
        <p:txBody>
          <a:bodyPr wrap="square" rtlCol="0">
            <a:spAutoFit/>
          </a:bodyPr>
          <a:lstStyle/>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Charge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Capacity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Aging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Fusing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Aging Test</a:t>
            </a:r>
          </a:p>
          <a:p>
            <a:pPr marL="171450" marR="0" lvl="0" indent="-171450" algn="l" defTabSz="91440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Stability Test</a:t>
            </a:r>
          </a:p>
          <a:p>
            <a:pPr marR="0" lvl="0" algn="l" defTabSz="914400" eaLnBrk="1" fontAlgn="auto" latinLnBrk="0" hangingPunct="1">
              <a:lnSpc>
                <a:spcPct val="200000"/>
              </a:lnSpc>
              <a:spcBef>
                <a:spcPts val="0"/>
              </a:spcBef>
              <a:spcAft>
                <a:spcPts val="0"/>
              </a:spcAft>
              <a:buClrTx/>
              <a:buSzTx/>
              <a:tabLst/>
              <a:defRPr/>
            </a:pPr>
            <a:r>
              <a:rPr kumimoji="0" lang="en-US" altLang="zh-CN" i="0" u="none" strike="noStrike" kern="0" cap="none" spc="0" normalizeH="0" baseline="0" noProof="0" dirty="0">
                <a:ln>
                  <a:noFill/>
                </a:ln>
                <a:solidFill>
                  <a:schemeClr val="bg1"/>
                </a:solidFill>
                <a:effectLst/>
                <a:uLnTx/>
                <a:uFillTx/>
                <a:latin typeface="思源黑体 CN Bold" panose="020B0800000000000000" pitchFamily="34" charset="-122"/>
                <a:ea typeface="思源黑体 CN Bold" panose="020B0800000000000000" pitchFamily="34" charset="-122"/>
              </a:rPr>
              <a:t>……</a:t>
            </a:r>
          </a:p>
        </p:txBody>
      </p:sp>
    </p:spTree>
    <p:extLst>
      <p:ext uri="{BB962C8B-B14F-4D97-AF65-F5344CB8AC3E}">
        <p14:creationId xmlns:p14="http://schemas.microsoft.com/office/powerpoint/2010/main" val="1956405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A9598-9E62-B4F5-F576-3377E3F852D1}"/>
            </a:ext>
          </a:extLst>
        </p:cNvPr>
        <p:cNvGrpSpPr/>
        <p:nvPr/>
      </p:nvGrpSpPr>
      <p:grpSpPr>
        <a:xfrm>
          <a:off x="0" y="0"/>
          <a:ext cx="0" cy="0"/>
          <a:chOff x="0" y="0"/>
          <a:chExt cx="0" cy="0"/>
        </a:xfrm>
      </p:grpSpPr>
      <p:graphicFrame>
        <p:nvGraphicFramePr>
          <p:cNvPr id="18" name="表格 5">
            <a:extLst>
              <a:ext uri="{FF2B5EF4-FFF2-40B4-BE49-F238E27FC236}">
                <a16:creationId xmlns:a16="http://schemas.microsoft.com/office/drawing/2014/main" id="{C43D4D6E-5D34-8B15-39B9-F6EF3CF35470}"/>
              </a:ext>
            </a:extLst>
          </p:cNvPr>
          <p:cNvGraphicFramePr>
            <a:graphicFrameLocks noGrp="1"/>
          </p:cNvGraphicFramePr>
          <p:nvPr>
            <p:extLst>
              <p:ext uri="{D42A27DB-BD31-4B8C-83A1-F6EECF244321}">
                <p14:modId xmlns:p14="http://schemas.microsoft.com/office/powerpoint/2010/main" val="320149532"/>
              </p:ext>
            </p:extLst>
          </p:nvPr>
        </p:nvGraphicFramePr>
        <p:xfrm>
          <a:off x="1328583" y="1395437"/>
          <a:ext cx="9729942" cy="1769841"/>
        </p:xfrm>
        <a:graphic>
          <a:graphicData uri="http://schemas.openxmlformats.org/drawingml/2006/table">
            <a:tbl>
              <a:tblPr firstRow="1" bandRow="1">
                <a:tableStyleId>{793D81CF-94F2-401A-BA57-92F5A7B2D0C5}</a:tableStyleId>
              </a:tblPr>
              <a:tblGrid>
                <a:gridCol w="1486740">
                  <a:extLst>
                    <a:ext uri="{9D8B030D-6E8A-4147-A177-3AD203B41FA5}">
                      <a16:colId xmlns:a16="http://schemas.microsoft.com/office/drawing/2014/main" val="3600960208"/>
                    </a:ext>
                  </a:extLst>
                </a:gridCol>
                <a:gridCol w="8243202">
                  <a:extLst>
                    <a:ext uri="{9D8B030D-6E8A-4147-A177-3AD203B41FA5}">
                      <a16:colId xmlns:a16="http://schemas.microsoft.com/office/drawing/2014/main" val="3841769217"/>
                    </a:ext>
                  </a:extLst>
                </a:gridCol>
              </a:tblGrid>
              <a:tr h="365198">
                <a:tc>
                  <a:txBody>
                    <a:bodyPr/>
                    <a:lstStyle/>
                    <a:p>
                      <a:r>
                        <a:rPr lang="en-US" altLang="zh-CN" sz="2400" b="1" kern="1200" dirty="0">
                          <a:solidFill>
                            <a:schemeClr val="bg1"/>
                          </a:solidFill>
                        </a:rPr>
                        <a:t>Models</a:t>
                      </a:r>
                      <a:endParaRPr lang="zh-CN" altLang="en-US" sz="2400" b="1" kern="1200" dirty="0">
                        <a:solidFill>
                          <a:schemeClr val="bg1"/>
                        </a:solidFill>
                        <a:latin typeface="思源黑体 CN Bold" panose="020B0800000000000000" pitchFamily="34" charset="-122"/>
                        <a:ea typeface="思源黑体 CN Bold" panose="020B0800000000000000" pitchFamily="34" charset="-122"/>
                        <a:cs typeface="+mn-cs"/>
                      </a:endParaRPr>
                    </a:p>
                  </a:txBody>
                  <a:tcPr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B91"/>
                    </a:solidFill>
                  </a:tcPr>
                </a:tc>
                <a:tc>
                  <a:txBody>
                    <a:bodyPr/>
                    <a:lstStyle/>
                    <a:p>
                      <a:r>
                        <a:rPr lang="en-US" altLang="zh-CN" sz="2400" b="1" kern="1200" dirty="0">
                          <a:solidFill>
                            <a:schemeClr val="bg1"/>
                          </a:solidFill>
                        </a:rPr>
                        <a:t>Description</a:t>
                      </a:r>
                      <a:endParaRPr lang="zh-CN" altLang="en-US" sz="2400" b="1" kern="1200" dirty="0">
                        <a:solidFill>
                          <a:schemeClr val="bg1"/>
                        </a:solidFill>
                        <a:latin typeface="思源黑体 CN Bold" panose="020B0800000000000000" pitchFamily="34" charset="-122"/>
                        <a:ea typeface="思源黑体 CN Bold" panose="020B0800000000000000" pitchFamily="34" charset="-122"/>
                        <a:cs typeface="+mn-cs"/>
                      </a:endParaRPr>
                    </a:p>
                  </a:txBody>
                  <a:tcPr anchor="ctr">
                    <a:lnL w="9525" cap="flat" cmpd="sng" algn="ctr">
                      <a:solidFill>
                        <a:schemeClr val="tx1"/>
                      </a:solidFill>
                      <a:prstDash val="solid"/>
                      <a:round/>
                      <a:headEnd type="none" w="med" len="med"/>
                      <a:tailEnd type="none" w="med" len="med"/>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B91"/>
                    </a:solidFill>
                  </a:tcPr>
                </a:tc>
                <a:extLst>
                  <a:ext uri="{0D108BD9-81ED-4DB2-BD59-A6C34878D82A}">
                    <a16:rowId xmlns:a16="http://schemas.microsoft.com/office/drawing/2014/main" val="51593130"/>
                  </a:ext>
                </a:extLst>
              </a:tr>
              <a:tr h="437547">
                <a:tc>
                  <a:txBody>
                    <a:bodyPr/>
                    <a:lstStyle/>
                    <a:p>
                      <a:r>
                        <a:rPr lang="en-US" sz="1600" b="0" dirty="0">
                          <a:solidFill>
                            <a:srgbClr val="000000"/>
                          </a:solidFill>
                          <a:effectLst/>
                          <a:latin typeface="思源黑体 CN Bold" panose="020B0800000000000000" pitchFamily="34" charset="-122"/>
                          <a:ea typeface="思源黑体 CN Bold" panose="020B0800000000000000" pitchFamily="34" charset="-122"/>
                        </a:rPr>
                        <a:t>SPD4323X</a:t>
                      </a:r>
                      <a:endParaRPr lang="en-US" sz="1600" dirty="0">
                        <a:effectLst/>
                        <a:latin typeface="思源黑体 CN Bold" panose="020B0800000000000000" pitchFamily="34" charset="-122"/>
                        <a:ea typeface="思源黑体 CN Bold" panose="020B0800000000000000" pitchFamily="34" charset="-122"/>
                      </a:endParaRPr>
                    </a:p>
                  </a:txBody>
                  <a:tcPr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dirty="0">
                          <a:solidFill>
                            <a:srgbClr val="000000"/>
                          </a:solidFill>
                          <a:effectLst/>
                          <a:latin typeface="思源黑体 CN Bold" panose="020B0800000000000000" pitchFamily="34" charset="-122"/>
                          <a:ea typeface="思源黑体 CN Bold" panose="020B0800000000000000" pitchFamily="34" charset="-122"/>
                        </a:rPr>
                        <a:t>4 channels programmable linear DC power supply, 32V/3.2A, 240W</a:t>
                      </a:r>
                      <a:endParaRPr lang="en-US" sz="1600" dirty="0">
                        <a:effectLst/>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4367688"/>
                  </a:ext>
                </a:extLst>
              </a:tr>
              <a:tr h="437547">
                <a:tc>
                  <a:txBody>
                    <a:bodyPr/>
                    <a:lstStyle/>
                    <a:p>
                      <a:r>
                        <a:rPr lang="en-US" sz="1600" b="0" dirty="0">
                          <a:solidFill>
                            <a:srgbClr val="000000"/>
                          </a:solidFill>
                          <a:effectLst/>
                          <a:latin typeface="思源黑体 CN Bold" panose="020B0800000000000000" pitchFamily="34" charset="-122"/>
                          <a:ea typeface="思源黑体 CN Bold" panose="020B0800000000000000" pitchFamily="34" charset="-122"/>
                        </a:rPr>
                        <a:t>SPD4121X</a:t>
                      </a:r>
                      <a:endParaRPr lang="en-US" sz="1600" dirty="0">
                        <a:effectLst/>
                        <a:latin typeface="思源黑体 CN Bold" panose="020B0800000000000000" pitchFamily="34" charset="-122"/>
                        <a:ea typeface="思源黑体 CN Bold" panose="020B0800000000000000" pitchFamily="34" charset="-122"/>
                      </a:endParaRPr>
                    </a:p>
                  </a:txBody>
                  <a:tcPr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dirty="0">
                          <a:solidFill>
                            <a:srgbClr val="000000"/>
                          </a:solidFill>
                          <a:effectLst/>
                          <a:latin typeface="思源黑体 CN Bold" panose="020B0800000000000000" pitchFamily="34" charset="-122"/>
                          <a:ea typeface="思源黑体 CN Bold" panose="020B0800000000000000" pitchFamily="34" charset="-122"/>
                        </a:rPr>
                        <a:t>4 channels programmable linear DC power supply, 12V/10A, 285W</a:t>
                      </a:r>
                      <a:endParaRPr lang="en-US" sz="1600" dirty="0">
                        <a:effectLst/>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9041948"/>
                  </a:ext>
                </a:extLst>
              </a:tr>
              <a:tr h="437547">
                <a:tc>
                  <a:txBody>
                    <a:bodyPr/>
                    <a:lstStyle/>
                    <a:p>
                      <a:r>
                        <a:rPr lang="en-US" sz="1600" b="0" dirty="0">
                          <a:solidFill>
                            <a:srgbClr val="000000"/>
                          </a:solidFill>
                          <a:effectLst/>
                          <a:latin typeface="思源黑体 CN Bold" panose="020B0800000000000000" pitchFamily="34" charset="-122"/>
                          <a:ea typeface="思源黑体 CN Bold" panose="020B0800000000000000" pitchFamily="34" charset="-122"/>
                        </a:rPr>
                        <a:t>SPD4306X</a:t>
                      </a:r>
                      <a:endParaRPr lang="en-US" sz="1600" dirty="0">
                        <a:effectLst/>
                        <a:latin typeface="思源黑体 CN Bold" panose="020B0800000000000000" pitchFamily="34" charset="-122"/>
                        <a:ea typeface="思源黑体 CN Bold" panose="020B0800000000000000" pitchFamily="34" charset="-122"/>
                      </a:endParaRPr>
                    </a:p>
                  </a:txBody>
                  <a:tcPr anchor="ctr">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600" b="0" dirty="0">
                          <a:solidFill>
                            <a:srgbClr val="000000"/>
                          </a:solidFill>
                          <a:effectLst/>
                          <a:latin typeface="思源黑体 CN Bold" panose="020B0800000000000000" pitchFamily="34" charset="-122"/>
                          <a:ea typeface="思源黑体 CN Bold" panose="020B0800000000000000" pitchFamily="34" charset="-122"/>
                        </a:rPr>
                        <a:t>4 channels programmable linear DC power supply, 30V/6A, 400W</a:t>
                      </a:r>
                      <a:endParaRPr lang="en-US" sz="1600" dirty="0">
                        <a:effectLst/>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0665422"/>
                  </a:ext>
                </a:extLst>
              </a:tr>
            </a:tbl>
          </a:graphicData>
        </a:graphic>
      </p:graphicFrame>
      <p:graphicFrame>
        <p:nvGraphicFramePr>
          <p:cNvPr id="19" name="表格 18">
            <a:extLst>
              <a:ext uri="{FF2B5EF4-FFF2-40B4-BE49-F238E27FC236}">
                <a16:creationId xmlns:a16="http://schemas.microsoft.com/office/drawing/2014/main" id="{8E2E3C31-2071-8AE7-7583-FD287241CABA}"/>
              </a:ext>
            </a:extLst>
          </p:cNvPr>
          <p:cNvGraphicFramePr>
            <a:graphicFrameLocks noGrp="1"/>
          </p:cNvGraphicFramePr>
          <p:nvPr>
            <p:extLst>
              <p:ext uri="{D42A27DB-BD31-4B8C-83A1-F6EECF244321}">
                <p14:modId xmlns:p14="http://schemas.microsoft.com/office/powerpoint/2010/main" val="2223521595"/>
              </p:ext>
            </p:extLst>
          </p:nvPr>
        </p:nvGraphicFramePr>
        <p:xfrm>
          <a:off x="1328583" y="3884600"/>
          <a:ext cx="8725354" cy="2235867"/>
        </p:xfrm>
        <a:graphic>
          <a:graphicData uri="http://schemas.openxmlformats.org/drawingml/2006/table">
            <a:tbl>
              <a:tblPr firstRow="1" bandRow="1">
                <a:tableStyleId>{793D81CF-94F2-401A-BA57-92F5A7B2D0C5}</a:tableStyleId>
              </a:tblPr>
              <a:tblGrid>
                <a:gridCol w="2900517">
                  <a:extLst>
                    <a:ext uri="{9D8B030D-6E8A-4147-A177-3AD203B41FA5}">
                      <a16:colId xmlns:a16="http://schemas.microsoft.com/office/drawing/2014/main" val="3987485610"/>
                    </a:ext>
                  </a:extLst>
                </a:gridCol>
                <a:gridCol w="5824837">
                  <a:extLst>
                    <a:ext uri="{9D8B030D-6E8A-4147-A177-3AD203B41FA5}">
                      <a16:colId xmlns:a16="http://schemas.microsoft.com/office/drawing/2014/main" val="3675796380"/>
                    </a:ext>
                  </a:extLst>
                </a:gridCol>
              </a:tblGrid>
              <a:tr h="365198">
                <a:tc gridSpan="2">
                  <a:txBody>
                    <a:bodyPr/>
                    <a:lstStyle/>
                    <a:p>
                      <a:r>
                        <a:rPr lang="en-US" altLang="zh-CN" sz="2400" b="1" dirty="0"/>
                        <a:t>Standard Accessories</a:t>
                      </a:r>
                      <a:endParaRPr lang="zh-CN" altLang="en-US" sz="2400" b="1" dirty="0">
                        <a:latin typeface="思源黑体 CN Bold" panose="020B0800000000000000" pitchFamily="34" charset="-122"/>
                        <a:ea typeface="思源黑体 CN Bold" panose="020B0800000000000000" pitchFamily="34" charset="-122"/>
                      </a:endParaRPr>
                    </a:p>
                  </a:txBody>
                  <a:tcPr anchor="ctr">
                    <a:lnL w="9525" cap="flat" cmpd="sng" algn="ctr">
                      <a:noFill/>
                      <a:prstDash val="solid"/>
                      <a:round/>
                      <a:headEnd type="none" w="med" len="med"/>
                      <a:tailEnd type="none" w="med" len="med"/>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B91"/>
                    </a:solidFill>
                  </a:tcPr>
                </a:tc>
                <a:tc hMerge="1">
                  <a:txBody>
                    <a:bodyPr/>
                    <a:lstStyle/>
                    <a:p>
                      <a:endParaRPr lang="zh-CN" altLang="en-US" sz="2000" b="1" dirty="0">
                        <a:latin typeface="+mn-lt"/>
                        <a:ea typeface="微软雅黑" panose="020B0503020204020204" pitchFamily="34" charset="-122"/>
                      </a:endParaRPr>
                    </a:p>
                  </a:txBody>
                  <a:tcPr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1184081"/>
                  </a:ext>
                </a:extLst>
              </a:tr>
              <a:tr h="309014">
                <a:tc>
                  <a:txBody>
                    <a:bodyPr/>
                    <a:lstStyle/>
                    <a:p>
                      <a:r>
                        <a:rPr lang="en-US" sz="1600" b="0" kern="1200" dirty="0">
                          <a:solidFill>
                            <a:srgbClr val="000000"/>
                          </a:solidFill>
                          <a:effectLst/>
                          <a:latin typeface="思源黑体 CN Bold" panose="020B0800000000000000" pitchFamily="34" charset="-122"/>
                          <a:ea typeface="思源黑体 CN Bold" panose="020B0800000000000000" pitchFamily="34" charset="-122"/>
                        </a:rPr>
                        <a:t>USB cable</a:t>
                      </a:r>
                      <a:endParaRPr lang="en-US" sz="1600" b="0" kern="1200" dirty="0">
                        <a:solidFill>
                          <a:srgbClr val="000000"/>
                        </a:solidFill>
                        <a:effectLst/>
                        <a:latin typeface="思源黑体 CN Bold" panose="020B0800000000000000" pitchFamily="34" charset="-122"/>
                        <a:ea typeface="思源黑体 CN Bold" panose="020B0800000000000000" pitchFamily="34" charset="-122"/>
                        <a:cs typeface="+mn-cs"/>
                      </a:endParaRPr>
                    </a:p>
                  </a:txBody>
                  <a:tcPr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latin typeface="思源黑体 CN Bold" panose="020B0800000000000000" pitchFamily="34" charset="-122"/>
                          <a:ea typeface="思源黑体 CN Bold" panose="020B0800000000000000" pitchFamily="34" charset="-122"/>
                        </a:rPr>
                        <a:t>1</a:t>
                      </a:r>
                      <a:endParaRPr lang="zh-CN" altLang="en-US" sz="1600" dirty="0">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8594887"/>
                  </a:ext>
                </a:extLst>
              </a:tr>
              <a:tr h="309014">
                <a:tc>
                  <a:txBody>
                    <a:bodyPr/>
                    <a:lstStyle/>
                    <a:p>
                      <a:r>
                        <a:rPr lang="en-US" sz="1600" b="0" kern="1200" dirty="0">
                          <a:solidFill>
                            <a:srgbClr val="000000"/>
                          </a:solidFill>
                          <a:effectLst/>
                          <a:latin typeface="思源黑体 CN Bold" panose="020B0800000000000000" pitchFamily="34" charset="-122"/>
                          <a:ea typeface="思源黑体 CN Bold" panose="020B0800000000000000" pitchFamily="34" charset="-122"/>
                        </a:rPr>
                        <a:t>QuickStart</a:t>
                      </a:r>
                      <a:endParaRPr lang="en-US" sz="1600" b="0" kern="1200" dirty="0">
                        <a:solidFill>
                          <a:srgbClr val="000000"/>
                        </a:solidFill>
                        <a:effectLst/>
                        <a:latin typeface="思源黑体 CN Bold" panose="020B0800000000000000" pitchFamily="34" charset="-122"/>
                        <a:ea typeface="思源黑体 CN Bold" panose="020B0800000000000000" pitchFamily="34" charset="-122"/>
                        <a:cs typeface="+mn-cs"/>
                      </a:endParaRPr>
                    </a:p>
                  </a:txBody>
                  <a:tcPr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latin typeface="思源黑体 CN Bold" panose="020B0800000000000000" pitchFamily="34" charset="-122"/>
                          <a:ea typeface="思源黑体 CN Bold" panose="020B0800000000000000" pitchFamily="34" charset="-122"/>
                        </a:rPr>
                        <a:t>1</a:t>
                      </a:r>
                      <a:endParaRPr lang="zh-CN" altLang="en-US" sz="1600" dirty="0">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9877240"/>
                  </a:ext>
                </a:extLst>
              </a:tr>
              <a:tr h="437547">
                <a:tc>
                  <a:txBody>
                    <a:bodyPr/>
                    <a:lstStyle/>
                    <a:p>
                      <a:r>
                        <a:rPr lang="en-US" sz="1600" b="0" kern="1200" dirty="0">
                          <a:solidFill>
                            <a:srgbClr val="000000"/>
                          </a:solidFill>
                          <a:effectLst/>
                          <a:latin typeface="思源黑体 CN Bold" panose="020B0800000000000000" pitchFamily="34" charset="-122"/>
                          <a:ea typeface="思源黑体 CN Bold" panose="020B0800000000000000" pitchFamily="34" charset="-122"/>
                        </a:rPr>
                        <a:t>Calibration certificate</a:t>
                      </a:r>
                      <a:endParaRPr lang="en-US" sz="1600" b="0" kern="1200" dirty="0">
                        <a:solidFill>
                          <a:srgbClr val="000000"/>
                        </a:solidFill>
                        <a:effectLst/>
                        <a:latin typeface="思源黑体 CN Bold" panose="020B0800000000000000" pitchFamily="34" charset="-122"/>
                        <a:ea typeface="思源黑体 CN Bold" panose="020B0800000000000000" pitchFamily="34" charset="-122"/>
                        <a:cs typeface="+mn-cs"/>
                      </a:endParaRPr>
                    </a:p>
                  </a:txBody>
                  <a:tcPr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latin typeface="思源黑体 CN Bold" panose="020B0800000000000000" pitchFamily="34" charset="-122"/>
                          <a:ea typeface="思源黑体 CN Bold" panose="020B0800000000000000" pitchFamily="34" charset="-122"/>
                        </a:rPr>
                        <a:t>1</a:t>
                      </a:r>
                      <a:endParaRPr lang="zh-CN" altLang="en-US" sz="1600" dirty="0">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7194588"/>
                  </a:ext>
                </a:extLst>
              </a:tr>
              <a:tr h="309014">
                <a:tc>
                  <a:txBody>
                    <a:bodyPr/>
                    <a:lstStyle/>
                    <a:p>
                      <a:r>
                        <a:rPr lang="en-US" sz="1600" b="0" kern="1200" dirty="0">
                          <a:solidFill>
                            <a:srgbClr val="000000"/>
                          </a:solidFill>
                          <a:effectLst/>
                          <a:latin typeface="思源黑体 CN Bold" panose="020B0800000000000000" pitchFamily="34" charset="-122"/>
                          <a:ea typeface="思源黑体 CN Bold" panose="020B0800000000000000" pitchFamily="34" charset="-122"/>
                        </a:rPr>
                        <a:t>Power cord</a:t>
                      </a:r>
                      <a:endParaRPr lang="en-US" sz="1600" b="0" kern="1200" dirty="0">
                        <a:solidFill>
                          <a:srgbClr val="000000"/>
                        </a:solidFill>
                        <a:effectLst/>
                        <a:latin typeface="思源黑体 CN Bold" panose="020B0800000000000000" pitchFamily="34" charset="-122"/>
                        <a:ea typeface="思源黑体 CN Bold" panose="020B0800000000000000" pitchFamily="34" charset="-122"/>
                        <a:cs typeface="+mn-cs"/>
                      </a:endParaRPr>
                    </a:p>
                  </a:txBody>
                  <a:tcPr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dirty="0">
                          <a:latin typeface="思源黑体 CN Bold" panose="020B0800000000000000" pitchFamily="34" charset="-122"/>
                          <a:ea typeface="思源黑体 CN Bold" panose="020B0800000000000000" pitchFamily="34" charset="-122"/>
                        </a:rPr>
                        <a:t>1</a:t>
                      </a:r>
                      <a:endParaRPr lang="zh-CN" altLang="en-US" sz="1600" dirty="0">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2968675"/>
                  </a:ext>
                </a:extLst>
              </a:tr>
              <a:tr h="309014">
                <a:tc>
                  <a:txBody>
                    <a:bodyPr/>
                    <a:lstStyle/>
                    <a:p>
                      <a:r>
                        <a:rPr lang="en-US" sz="1600" b="0" kern="1200" dirty="0">
                          <a:solidFill>
                            <a:srgbClr val="000000"/>
                          </a:solidFill>
                          <a:effectLst/>
                          <a:latin typeface="思源黑体 CN Bold" panose="020B0800000000000000" pitchFamily="34" charset="-122"/>
                          <a:ea typeface="思源黑体 CN Bold" panose="020B0800000000000000" pitchFamily="34" charset="-122"/>
                        </a:rPr>
                        <a:t>3A output test cord</a:t>
                      </a:r>
                      <a:endParaRPr lang="zh-CN" altLang="en-US" sz="1600" b="0" kern="1200" dirty="0">
                        <a:solidFill>
                          <a:srgbClr val="000000"/>
                        </a:solidFill>
                        <a:effectLst/>
                        <a:latin typeface="思源黑体 CN Bold" panose="020B0800000000000000" pitchFamily="34" charset="-122"/>
                        <a:ea typeface="思源黑体 CN Bold" panose="020B0800000000000000" pitchFamily="34" charset="-122"/>
                        <a:cs typeface="+mn-cs"/>
                      </a:endParaRPr>
                    </a:p>
                  </a:txBody>
                  <a:tcPr anchor="ctr">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600" dirty="0">
                          <a:latin typeface="思源黑体 CN Bold" panose="020B0800000000000000" pitchFamily="34" charset="-122"/>
                          <a:ea typeface="思源黑体 CN Bold" panose="020B0800000000000000" pitchFamily="34" charset="-122"/>
                        </a:rPr>
                        <a:t>4</a:t>
                      </a:r>
                      <a:endParaRPr lang="zh-CN" altLang="en-US" sz="1600" dirty="0">
                        <a:latin typeface="思源黑体 CN Bold" panose="020B0800000000000000" pitchFamily="34" charset="-122"/>
                        <a:ea typeface="思源黑体 CN Bold" panose="020B0800000000000000" pitchFamily="34" charset="-122"/>
                      </a:endParaRPr>
                    </a:p>
                  </a:txBody>
                  <a:tcPr anchor="ctr">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00335679"/>
                  </a:ext>
                </a:extLst>
              </a:tr>
            </a:tbl>
          </a:graphicData>
        </a:graphic>
      </p:graphicFrame>
      <p:sp>
        <p:nvSpPr>
          <p:cNvPr id="23" name="TextBox 40">
            <a:extLst>
              <a:ext uri="{FF2B5EF4-FFF2-40B4-BE49-F238E27FC236}">
                <a16:creationId xmlns:a16="http://schemas.microsoft.com/office/drawing/2014/main" id="{BD316F32-D9E7-FB88-0D45-4951996EC645}"/>
              </a:ext>
            </a:extLst>
          </p:cNvPr>
          <p:cNvSpPr txBox="1"/>
          <p:nvPr/>
        </p:nvSpPr>
        <p:spPr>
          <a:xfrm>
            <a:off x="170459" y="323225"/>
            <a:ext cx="57704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Ordering Information</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3892259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8">
            <a:extLst>
              <a:ext uri="{FF2B5EF4-FFF2-40B4-BE49-F238E27FC236}">
                <a16:creationId xmlns:a16="http://schemas.microsoft.com/office/drawing/2014/main" id="{66846024-BE43-1239-E989-1D0CFAE37E3B}"/>
              </a:ext>
            </a:extLst>
          </p:cNvPr>
          <p:cNvSpPr/>
          <p:nvPr/>
        </p:nvSpPr>
        <p:spPr>
          <a:xfrm>
            <a:off x="1588" y="3790339"/>
            <a:ext cx="12188825" cy="3067663"/>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lumMod val="50000"/>
                </a:srgbClr>
              </a:solidFill>
              <a:latin typeface="Calibri" panose="020F0502020204030204"/>
            </a:endParaRPr>
          </a:p>
        </p:txBody>
      </p:sp>
      <p:cxnSp>
        <p:nvCxnSpPr>
          <p:cNvPr id="4" name="Gerader Verbinder 35">
            <a:extLst>
              <a:ext uri="{FF2B5EF4-FFF2-40B4-BE49-F238E27FC236}">
                <a16:creationId xmlns:a16="http://schemas.microsoft.com/office/drawing/2014/main" id="{3CC21C43-6F2B-3E97-43FD-21809B1486C0}"/>
              </a:ext>
            </a:extLst>
          </p:cNvPr>
          <p:cNvCxnSpPr/>
          <p:nvPr/>
        </p:nvCxnSpPr>
        <p:spPr>
          <a:xfrm flipH="1">
            <a:off x="1590" y="3790338"/>
            <a:ext cx="121888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hape 4073">
            <a:extLst>
              <a:ext uri="{FF2B5EF4-FFF2-40B4-BE49-F238E27FC236}">
                <a16:creationId xmlns:a16="http://schemas.microsoft.com/office/drawing/2014/main" id="{3873CE07-4F6B-F13D-7128-01F163040C33}"/>
              </a:ext>
            </a:extLst>
          </p:cNvPr>
          <p:cNvSpPr/>
          <p:nvPr/>
        </p:nvSpPr>
        <p:spPr>
          <a:xfrm>
            <a:off x="8894837" y="5065977"/>
            <a:ext cx="233816" cy="250006"/>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dirty="0">
              <a:solidFill>
                <a:srgbClr val="F9F9F9"/>
              </a:solidFill>
              <a:latin typeface="Lato"/>
              <a:ea typeface="Lato"/>
              <a:cs typeface="Lato"/>
              <a:sym typeface="Lato"/>
            </a:endParaRPr>
          </a:p>
        </p:txBody>
      </p:sp>
      <p:sp>
        <p:nvSpPr>
          <p:cNvPr id="6" name="Shape 4066">
            <a:extLst>
              <a:ext uri="{FF2B5EF4-FFF2-40B4-BE49-F238E27FC236}">
                <a16:creationId xmlns:a16="http://schemas.microsoft.com/office/drawing/2014/main" id="{8341F6C9-4421-5162-8F7D-B72F055E7F1A}"/>
              </a:ext>
            </a:extLst>
          </p:cNvPr>
          <p:cNvSpPr/>
          <p:nvPr/>
        </p:nvSpPr>
        <p:spPr>
          <a:xfrm>
            <a:off x="5088015" y="5110191"/>
            <a:ext cx="264049" cy="213715"/>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dirty="0">
              <a:solidFill>
                <a:srgbClr val="F9F9F9"/>
              </a:solidFill>
              <a:latin typeface="Lato"/>
              <a:ea typeface="Lato"/>
              <a:cs typeface="Lato"/>
              <a:sym typeface="Lato"/>
            </a:endParaRPr>
          </a:p>
        </p:txBody>
      </p:sp>
      <p:sp>
        <p:nvSpPr>
          <p:cNvPr id="7" name="Ellipse 38">
            <a:extLst>
              <a:ext uri="{FF2B5EF4-FFF2-40B4-BE49-F238E27FC236}">
                <a16:creationId xmlns:a16="http://schemas.microsoft.com/office/drawing/2014/main" id="{3DD13AD2-4F50-DF4E-C6E4-88F588632411}"/>
              </a:ext>
            </a:extLst>
          </p:cNvPr>
          <p:cNvSpPr/>
          <p:nvPr/>
        </p:nvSpPr>
        <p:spPr>
          <a:xfrm>
            <a:off x="4981517" y="4952986"/>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solidFill>
              <a:latin typeface="Calibri" panose="020F0502020204030204"/>
            </a:endParaRPr>
          </a:p>
        </p:txBody>
      </p:sp>
      <p:sp>
        <p:nvSpPr>
          <p:cNvPr id="8" name="Ellipse 39">
            <a:extLst>
              <a:ext uri="{FF2B5EF4-FFF2-40B4-BE49-F238E27FC236}">
                <a16:creationId xmlns:a16="http://schemas.microsoft.com/office/drawing/2014/main" id="{57B30F87-485F-0B3A-AB69-55F0589E3E09}"/>
              </a:ext>
            </a:extLst>
          </p:cNvPr>
          <p:cNvSpPr/>
          <p:nvPr/>
        </p:nvSpPr>
        <p:spPr>
          <a:xfrm>
            <a:off x="8751867" y="4951137"/>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solidFill>
              <a:latin typeface="Calibri" panose="020F0502020204030204"/>
            </a:endParaRPr>
          </a:p>
        </p:txBody>
      </p:sp>
      <p:sp>
        <p:nvSpPr>
          <p:cNvPr id="9" name="Textfeld 40">
            <a:extLst>
              <a:ext uri="{FF2B5EF4-FFF2-40B4-BE49-F238E27FC236}">
                <a16:creationId xmlns:a16="http://schemas.microsoft.com/office/drawing/2014/main" id="{925910CF-3AB8-64A4-E449-A09B6EB2D933}"/>
              </a:ext>
            </a:extLst>
          </p:cNvPr>
          <p:cNvSpPr txBox="1"/>
          <p:nvPr/>
        </p:nvSpPr>
        <p:spPr>
          <a:xfrm>
            <a:off x="5611454" y="4971721"/>
            <a:ext cx="2382414" cy="323165"/>
          </a:xfrm>
          <a:prstGeom prst="rect">
            <a:avLst/>
          </a:prstGeom>
          <a:noFill/>
        </p:spPr>
        <p:txBody>
          <a:bodyPr wrap="square" rtlCol="0">
            <a:spAutoFit/>
          </a:bodyPr>
          <a:lstStyle/>
          <a:p>
            <a:pPr defTabSz="228600"/>
            <a:r>
              <a:rPr lang="zh-CN" altLang="en-US" sz="1125" dirty="0">
                <a:solidFill>
                  <a:srgbClr val="F9F9F9"/>
                </a:solidFill>
                <a:latin typeface="Calibri Light" panose="020F0302020204030204" pitchFamily="34" charset="0"/>
              </a:rPr>
              <a:t>Company address</a:t>
            </a:r>
            <a:endParaRPr lang="de-DE" sz="1500" dirty="0">
              <a:solidFill>
                <a:srgbClr val="F9F9F9"/>
              </a:solidFill>
              <a:latin typeface="Calibri Light" panose="020F0302020204030204" pitchFamily="34" charset="0"/>
            </a:endParaRPr>
          </a:p>
        </p:txBody>
      </p:sp>
      <p:sp>
        <p:nvSpPr>
          <p:cNvPr id="10" name="Textfeld 41">
            <a:extLst>
              <a:ext uri="{FF2B5EF4-FFF2-40B4-BE49-F238E27FC236}">
                <a16:creationId xmlns:a16="http://schemas.microsoft.com/office/drawing/2014/main" id="{B15404BF-DF24-0CFC-B9C0-64A87DC36AFE}"/>
              </a:ext>
            </a:extLst>
          </p:cNvPr>
          <p:cNvSpPr txBox="1"/>
          <p:nvPr/>
        </p:nvSpPr>
        <p:spPr>
          <a:xfrm>
            <a:off x="5626201" y="5207383"/>
            <a:ext cx="2496509" cy="384208"/>
          </a:xfrm>
          <a:prstGeom prst="rect">
            <a:avLst/>
          </a:prstGeom>
          <a:noFill/>
        </p:spPr>
        <p:txBody>
          <a:bodyPr wrap="square" rtlCol="0">
            <a:spAutoFit/>
          </a:bodyPr>
          <a:lstStyle/>
          <a:p>
            <a:pPr defTabSz="228600">
              <a:lnSpc>
                <a:spcPct val="150000"/>
              </a:lnSpc>
            </a:pPr>
            <a:r>
              <a:rPr lang="zh-CN" altLang="en-US" sz="675" dirty="0">
                <a:solidFill>
                  <a:srgbClr val="F9F9F9"/>
                </a:solidFill>
                <a:latin typeface="Century Gothic" panose="020B0502020202020204" pitchFamily="34" charset="0"/>
              </a:rPr>
              <a:t>Building 4-5</a:t>
            </a:r>
            <a:r>
              <a:rPr lang="en-US" altLang="zh-CN" sz="675" dirty="0">
                <a:solidFill>
                  <a:srgbClr val="F9F9F9"/>
                </a:solidFill>
                <a:latin typeface="Century Gothic" panose="020B0502020202020204" pitchFamily="34" charset="0"/>
              </a:rPr>
              <a:t>,</a:t>
            </a:r>
            <a:r>
              <a:rPr lang="zh-CN" altLang="en-US" sz="675" dirty="0">
                <a:solidFill>
                  <a:srgbClr val="F9F9F9"/>
                </a:solidFill>
                <a:latin typeface="Century Gothic" panose="020B0502020202020204" pitchFamily="34" charset="0"/>
              </a:rPr>
              <a:t> Antongda Industrial Park</a:t>
            </a:r>
            <a:r>
              <a:rPr lang="en-US" altLang="zh-CN" sz="675" dirty="0">
                <a:solidFill>
                  <a:srgbClr val="F9F9F9"/>
                </a:solidFill>
                <a:latin typeface="Century Gothic" panose="020B0502020202020204" pitchFamily="34" charset="0"/>
              </a:rPr>
              <a:t>,</a:t>
            </a:r>
            <a:r>
              <a:rPr lang="zh-CN" altLang="en-US" sz="675" dirty="0">
                <a:solidFill>
                  <a:srgbClr val="F9F9F9"/>
                </a:solidFill>
                <a:latin typeface="Century Gothic" panose="020B0502020202020204" pitchFamily="34" charset="0"/>
              </a:rPr>
              <a:t> Zone 68</a:t>
            </a:r>
            <a:r>
              <a:rPr lang="en-US" altLang="zh-CN" sz="675" dirty="0">
                <a:solidFill>
                  <a:srgbClr val="F9F9F9"/>
                </a:solidFill>
                <a:latin typeface="Century Gothic" panose="020B0502020202020204" pitchFamily="34" charset="0"/>
              </a:rPr>
              <a:t>,</a:t>
            </a:r>
            <a:r>
              <a:rPr lang="zh-CN" altLang="en-US" sz="675" dirty="0">
                <a:solidFill>
                  <a:srgbClr val="F9F9F9"/>
                </a:solidFill>
                <a:latin typeface="Century Gothic" panose="020B0502020202020204" pitchFamily="34" charset="0"/>
              </a:rPr>
              <a:t> Baoan District</a:t>
            </a:r>
            <a:r>
              <a:rPr lang="en-US" altLang="zh-CN" sz="675" dirty="0">
                <a:solidFill>
                  <a:srgbClr val="F9F9F9"/>
                </a:solidFill>
                <a:latin typeface="Century Gothic" panose="020B0502020202020204" pitchFamily="34" charset="0"/>
              </a:rPr>
              <a:t>,</a:t>
            </a:r>
            <a:r>
              <a:rPr lang="zh-CN" altLang="en-US" sz="675" dirty="0">
                <a:solidFill>
                  <a:srgbClr val="F9F9F9"/>
                </a:solidFill>
                <a:latin typeface="Century Gothic" panose="020B0502020202020204" pitchFamily="34" charset="0"/>
              </a:rPr>
              <a:t> Shenzhen City</a:t>
            </a:r>
            <a:endParaRPr lang="de-DE" sz="900" dirty="0">
              <a:solidFill>
                <a:srgbClr val="F9F9F9"/>
              </a:solidFill>
              <a:latin typeface="Century Gothic" panose="020B0502020202020204" pitchFamily="34" charset="0"/>
            </a:endParaRPr>
          </a:p>
        </p:txBody>
      </p:sp>
      <p:sp>
        <p:nvSpPr>
          <p:cNvPr id="11" name="Shape 4087">
            <a:extLst>
              <a:ext uri="{FF2B5EF4-FFF2-40B4-BE49-F238E27FC236}">
                <a16:creationId xmlns:a16="http://schemas.microsoft.com/office/drawing/2014/main" id="{80BE618B-B6BE-A5D5-2A38-42BF60E337B2}"/>
              </a:ext>
            </a:extLst>
          </p:cNvPr>
          <p:cNvSpPr/>
          <p:nvPr/>
        </p:nvSpPr>
        <p:spPr>
          <a:xfrm>
            <a:off x="1399103" y="5097221"/>
            <a:ext cx="253972" cy="254038"/>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chemeClr val="lt1"/>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dirty="0">
              <a:solidFill>
                <a:srgbClr val="F9F9F9"/>
              </a:solidFill>
              <a:latin typeface="Lato"/>
              <a:ea typeface="Lato"/>
              <a:cs typeface="Lato"/>
              <a:sym typeface="Lato"/>
            </a:endParaRPr>
          </a:p>
        </p:txBody>
      </p:sp>
      <p:sp>
        <p:nvSpPr>
          <p:cNvPr id="12" name="Ellipse 45">
            <a:extLst>
              <a:ext uri="{FF2B5EF4-FFF2-40B4-BE49-F238E27FC236}">
                <a16:creationId xmlns:a16="http://schemas.microsoft.com/office/drawing/2014/main" id="{C7CAA29A-02EA-3BD0-8E0D-A5B056EB1423}"/>
              </a:ext>
            </a:extLst>
          </p:cNvPr>
          <p:cNvSpPr/>
          <p:nvPr/>
        </p:nvSpPr>
        <p:spPr>
          <a:xfrm>
            <a:off x="1279852" y="4960316"/>
            <a:ext cx="501094" cy="50109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de-DE" sz="900">
              <a:solidFill>
                <a:srgbClr val="F9F9F9"/>
              </a:solidFill>
              <a:latin typeface="Calibri" panose="020F0502020204030204"/>
            </a:endParaRPr>
          </a:p>
        </p:txBody>
      </p:sp>
      <p:sp>
        <p:nvSpPr>
          <p:cNvPr id="13" name="Textfeld 46">
            <a:extLst>
              <a:ext uri="{FF2B5EF4-FFF2-40B4-BE49-F238E27FC236}">
                <a16:creationId xmlns:a16="http://schemas.microsoft.com/office/drawing/2014/main" id="{F2C8B0DA-4AD6-D8F0-BEA1-9C869DB71F96}"/>
              </a:ext>
            </a:extLst>
          </p:cNvPr>
          <p:cNvSpPr txBox="1"/>
          <p:nvPr/>
        </p:nvSpPr>
        <p:spPr>
          <a:xfrm>
            <a:off x="1927615" y="4971721"/>
            <a:ext cx="2382414" cy="323165"/>
          </a:xfrm>
          <a:prstGeom prst="rect">
            <a:avLst/>
          </a:prstGeom>
          <a:noFill/>
        </p:spPr>
        <p:txBody>
          <a:bodyPr wrap="square" rtlCol="0">
            <a:spAutoFit/>
          </a:bodyPr>
          <a:lstStyle/>
          <a:p>
            <a:pPr defTabSz="228600"/>
            <a:r>
              <a:rPr lang="zh-CN" altLang="en-US" sz="1125" dirty="0">
                <a:solidFill>
                  <a:srgbClr val="F9F9F9"/>
                </a:solidFill>
                <a:latin typeface="Calibri Light" panose="020F0302020204030204" pitchFamily="34" charset="0"/>
              </a:rPr>
              <a:t>Contact information</a:t>
            </a:r>
            <a:endParaRPr lang="de-DE" sz="1500" dirty="0">
              <a:solidFill>
                <a:srgbClr val="F9F9F9"/>
              </a:solidFill>
              <a:latin typeface="Calibri Light" panose="020F0302020204030204" pitchFamily="34" charset="0"/>
            </a:endParaRPr>
          </a:p>
        </p:txBody>
      </p:sp>
      <p:sp>
        <p:nvSpPr>
          <p:cNvPr id="14" name="Textfeld 47">
            <a:extLst>
              <a:ext uri="{FF2B5EF4-FFF2-40B4-BE49-F238E27FC236}">
                <a16:creationId xmlns:a16="http://schemas.microsoft.com/office/drawing/2014/main" id="{C648E416-CCAD-75F4-0BD6-A1B63A754A61}"/>
              </a:ext>
            </a:extLst>
          </p:cNvPr>
          <p:cNvSpPr txBox="1"/>
          <p:nvPr/>
        </p:nvSpPr>
        <p:spPr>
          <a:xfrm>
            <a:off x="1942363" y="5180893"/>
            <a:ext cx="2600453" cy="543931"/>
          </a:xfrm>
          <a:prstGeom prst="rect">
            <a:avLst/>
          </a:prstGeom>
          <a:noFill/>
        </p:spPr>
        <p:txBody>
          <a:bodyPr wrap="square" rtlCol="0">
            <a:spAutoFit/>
          </a:bodyPr>
          <a:lstStyle/>
          <a:p>
            <a:pPr defTabSz="228600">
              <a:lnSpc>
                <a:spcPct val="150000"/>
              </a:lnSpc>
            </a:pPr>
            <a:r>
              <a:rPr lang="en-US" altLang="zh-CN" sz="675" dirty="0">
                <a:solidFill>
                  <a:schemeClr val="bg1"/>
                </a:solidFill>
              </a:rPr>
              <a:t>www.siglent.com</a:t>
            </a:r>
          </a:p>
          <a:p>
            <a:pPr defTabSz="228600">
              <a:lnSpc>
                <a:spcPct val="150000"/>
              </a:lnSpc>
            </a:pPr>
            <a:r>
              <a:rPr lang="zh-CN" altLang="en-US" sz="675" dirty="0">
                <a:solidFill>
                  <a:srgbClr val="F9F9F9"/>
                </a:solidFill>
              </a:rPr>
              <a:t>Service Tel</a:t>
            </a:r>
            <a:r>
              <a:rPr lang="en-US" altLang="zh-CN" sz="675" dirty="0">
                <a:solidFill>
                  <a:srgbClr val="F9F9F9"/>
                </a:solidFill>
              </a:rPr>
              <a:t>:  </a:t>
            </a:r>
            <a:r>
              <a:rPr lang="zh-CN" altLang="en-US" sz="675" dirty="0">
                <a:solidFill>
                  <a:srgbClr val="F9F9F9"/>
                </a:solidFill>
              </a:rPr>
              <a:t> 400-878-0807</a:t>
            </a:r>
          </a:p>
          <a:p>
            <a:pPr defTabSz="228600">
              <a:lnSpc>
                <a:spcPct val="150000"/>
              </a:lnSpc>
            </a:pPr>
            <a:r>
              <a:rPr lang="zh-CN" altLang="en-US" sz="675" dirty="0">
                <a:solidFill>
                  <a:srgbClr val="F9F9F9"/>
                </a:solidFill>
              </a:rPr>
              <a:t>Tel</a:t>
            </a:r>
            <a:r>
              <a:rPr lang="en-US" altLang="zh-CN" sz="675" dirty="0">
                <a:solidFill>
                  <a:srgbClr val="F9F9F9"/>
                </a:solidFill>
              </a:rPr>
              <a:t>:  </a:t>
            </a:r>
            <a:r>
              <a:rPr lang="zh-CN" altLang="en-US" sz="675" dirty="0">
                <a:solidFill>
                  <a:srgbClr val="F9F9F9"/>
                </a:solidFill>
              </a:rPr>
              <a:t> 0755-36887876</a:t>
            </a:r>
            <a:endParaRPr lang="de-DE" sz="900" dirty="0">
              <a:solidFill>
                <a:srgbClr val="F9F9F9"/>
              </a:solidFill>
            </a:endParaRPr>
          </a:p>
        </p:txBody>
      </p:sp>
      <p:sp>
        <p:nvSpPr>
          <p:cNvPr id="15" name="Textfeld 50">
            <a:extLst>
              <a:ext uri="{FF2B5EF4-FFF2-40B4-BE49-F238E27FC236}">
                <a16:creationId xmlns:a16="http://schemas.microsoft.com/office/drawing/2014/main" id="{2F85D589-C237-27D1-0B5F-DE88965C0079}"/>
              </a:ext>
            </a:extLst>
          </p:cNvPr>
          <p:cNvSpPr txBox="1"/>
          <p:nvPr/>
        </p:nvSpPr>
        <p:spPr>
          <a:xfrm>
            <a:off x="2947466" y="3019239"/>
            <a:ext cx="6428853" cy="418191"/>
          </a:xfrm>
          <a:prstGeom prst="rect">
            <a:avLst/>
          </a:prstGeom>
          <a:noFill/>
        </p:spPr>
        <p:txBody>
          <a:bodyPr wrap="square" rtlCol="0">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Industry leader in the field of general electronic test and measurement instruments</a:t>
            </a:r>
          </a:p>
        </p:txBody>
      </p:sp>
      <p:sp>
        <p:nvSpPr>
          <p:cNvPr id="16" name="Textfeld 33">
            <a:extLst>
              <a:ext uri="{FF2B5EF4-FFF2-40B4-BE49-F238E27FC236}">
                <a16:creationId xmlns:a16="http://schemas.microsoft.com/office/drawing/2014/main" id="{042D93A2-318D-DD42-F878-BF2CD7B41CAD}"/>
              </a:ext>
            </a:extLst>
          </p:cNvPr>
          <p:cNvSpPr txBox="1"/>
          <p:nvPr/>
        </p:nvSpPr>
        <p:spPr>
          <a:xfrm>
            <a:off x="3038208" y="1622536"/>
            <a:ext cx="6115584" cy="1323439"/>
          </a:xfrm>
          <a:prstGeom prst="rect">
            <a:avLst/>
          </a:prstGeom>
          <a:noFill/>
        </p:spPr>
        <p:txBody>
          <a:bodyPr wrap="square" rtlCol="0">
            <a:spAutoFit/>
          </a:bodyPr>
          <a:lstStyle/>
          <a:p>
            <a:pPr defTabSz="228600"/>
            <a:endParaRPr lang="de-DE" sz="4000" dirty="0">
              <a:solidFill>
                <a:srgbClr val="0065FA"/>
              </a:solidFill>
              <a:latin typeface="Century Gothic" panose="020B0502020202020204" pitchFamily="34" charset="0"/>
            </a:endParaRPr>
          </a:p>
          <a:p>
            <a:pPr algn="ctr" defTabSz="228600"/>
            <a:r>
              <a:rPr lang="de-DE" sz="3000" b="1" dirty="0">
                <a:solidFill>
                  <a:srgbClr val="003B90"/>
                </a:solidFill>
                <a:latin typeface="Century Gothic" panose="020B0502020202020204" pitchFamily="34" charset="0"/>
              </a:rPr>
              <a:t>Thank You</a:t>
            </a:r>
            <a:endParaRPr lang="de-DE" sz="4000" dirty="0">
              <a:solidFill>
                <a:srgbClr val="003B90"/>
              </a:solidFill>
              <a:latin typeface="Century Gothic" panose="020B0502020202020204" pitchFamily="34" charset="0"/>
            </a:endParaRPr>
          </a:p>
        </p:txBody>
      </p:sp>
      <p:pic>
        <p:nvPicPr>
          <p:cNvPr id="17" name="图片 16">
            <a:extLst>
              <a:ext uri="{FF2B5EF4-FFF2-40B4-BE49-F238E27FC236}">
                <a16:creationId xmlns:a16="http://schemas.microsoft.com/office/drawing/2014/main" id="{2C3E7DCE-EF5E-AC01-CDF3-7D84644D3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2492" y="4649421"/>
            <a:ext cx="1459549" cy="1459549"/>
          </a:xfrm>
          <a:prstGeom prst="rect">
            <a:avLst/>
          </a:prstGeom>
        </p:spPr>
      </p:pic>
    </p:spTree>
    <p:extLst>
      <p:ext uri="{BB962C8B-B14F-4D97-AF65-F5344CB8AC3E}">
        <p14:creationId xmlns:p14="http://schemas.microsoft.com/office/powerpoint/2010/main" val="313557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9FB8FD1-95A8-3048-1571-BAA0C8717EC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7611" t="41506" r="1352" b="33306"/>
          <a:stretch/>
        </p:blipFill>
        <p:spPr>
          <a:xfrm>
            <a:off x="8389160" y="1253187"/>
            <a:ext cx="2964130" cy="161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矩形 12">
            <a:extLst>
              <a:ext uri="{FF2B5EF4-FFF2-40B4-BE49-F238E27FC236}">
                <a16:creationId xmlns:a16="http://schemas.microsoft.com/office/drawing/2014/main" id="{F508031C-39B6-E75B-C183-AE456BA97805}"/>
              </a:ext>
            </a:extLst>
          </p:cNvPr>
          <p:cNvSpPr/>
          <p:nvPr/>
        </p:nvSpPr>
        <p:spPr>
          <a:xfrm>
            <a:off x="9364491" y="3469449"/>
            <a:ext cx="1426724" cy="346472"/>
          </a:xfrm>
          <a:prstGeom prst="rect">
            <a:avLst/>
          </a:prstGeom>
          <a:solidFill>
            <a:srgbClr val="F1810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思源黑体 CN Bold" panose="020B0800000000000000" pitchFamily="34" charset="-122"/>
                <a:ea typeface="思源黑体 CN Bold" panose="020B0800000000000000" pitchFamily="34" charset="-122"/>
              </a:rPr>
              <a:t>SPD4323X</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16" name="矩形 15">
            <a:extLst>
              <a:ext uri="{FF2B5EF4-FFF2-40B4-BE49-F238E27FC236}">
                <a16:creationId xmlns:a16="http://schemas.microsoft.com/office/drawing/2014/main" id="{133338DE-D027-B256-FA64-705AFC390627}"/>
              </a:ext>
            </a:extLst>
          </p:cNvPr>
          <p:cNvSpPr/>
          <p:nvPr/>
        </p:nvSpPr>
        <p:spPr>
          <a:xfrm>
            <a:off x="5414066" y="3469449"/>
            <a:ext cx="1448790" cy="346472"/>
          </a:xfrm>
          <a:prstGeom prst="rect">
            <a:avLst/>
          </a:prstGeom>
          <a:solidFill>
            <a:srgbClr val="F1810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思源黑体 CN Bold" panose="020B0800000000000000" pitchFamily="34" charset="-122"/>
                <a:ea typeface="思源黑体 CN Bold" panose="020B0800000000000000" pitchFamily="34" charset="-122"/>
              </a:rPr>
              <a:t>SPD4121X</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sp>
        <p:nvSpPr>
          <p:cNvPr id="12" name="矩形 11">
            <a:extLst>
              <a:ext uri="{FF2B5EF4-FFF2-40B4-BE49-F238E27FC236}">
                <a16:creationId xmlns:a16="http://schemas.microsoft.com/office/drawing/2014/main" id="{8A3B1B52-1896-3441-9EB4-FE55B8F9EF59}"/>
              </a:ext>
            </a:extLst>
          </p:cNvPr>
          <p:cNvSpPr/>
          <p:nvPr/>
        </p:nvSpPr>
        <p:spPr>
          <a:xfrm>
            <a:off x="1485707" y="3469449"/>
            <a:ext cx="1426724" cy="346472"/>
          </a:xfrm>
          <a:prstGeom prst="rect">
            <a:avLst/>
          </a:prstGeom>
          <a:solidFill>
            <a:srgbClr val="F18101"/>
          </a:solidFill>
          <a:ln w="95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思源黑体 CN Bold" panose="020B0800000000000000" pitchFamily="34" charset="-122"/>
                <a:ea typeface="思源黑体 CN Bold" panose="020B0800000000000000" pitchFamily="34" charset="-122"/>
              </a:rPr>
              <a:t>SPD4306X</a:t>
            </a:r>
            <a:endParaRPr lang="zh-CN" altLang="en-US" b="1" dirty="0">
              <a:solidFill>
                <a:schemeClr val="tx1"/>
              </a:solidFill>
              <a:latin typeface="思源黑体 CN Bold" panose="020B0800000000000000" pitchFamily="34" charset="-122"/>
              <a:ea typeface="思源黑体 CN Bold" panose="020B0800000000000000" pitchFamily="34" charset="-122"/>
            </a:endParaRPr>
          </a:p>
        </p:txBody>
      </p:sp>
      <p:pic>
        <p:nvPicPr>
          <p:cNvPr id="3" name="图片 2">
            <a:extLst>
              <a:ext uri="{FF2B5EF4-FFF2-40B4-BE49-F238E27FC236}">
                <a16:creationId xmlns:a16="http://schemas.microsoft.com/office/drawing/2014/main" id="{68F0AB6E-272C-CE94-FC2E-1A78343307C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44" t="41506" r="67056" b="33306"/>
          <a:stretch/>
        </p:blipFill>
        <p:spPr>
          <a:xfrm>
            <a:off x="785525" y="1255446"/>
            <a:ext cx="2894314" cy="1620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3">
            <a:extLst>
              <a:ext uri="{FF2B5EF4-FFF2-40B4-BE49-F238E27FC236}">
                <a16:creationId xmlns:a16="http://schemas.microsoft.com/office/drawing/2014/main" id="{29EAA7FD-F819-D5C4-69A7-3053E72CE7EF}"/>
              </a:ext>
            </a:extLst>
          </p:cNvPr>
          <p:cNvSpPr txBox="1"/>
          <p:nvPr/>
        </p:nvSpPr>
        <p:spPr>
          <a:xfrm>
            <a:off x="8474776" y="4010472"/>
            <a:ext cx="3596867" cy="1600438"/>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6V/3.2A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32V/3.2A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32V/3.2A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6V/3.2A</a:t>
            </a: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CH2&amp;CH3</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series:  </a:t>
            </a:r>
            <a:r>
              <a:rPr lang="en-US" altLang="zh-CN" sz="1400" kern="0" dirty="0">
                <a:ln>
                  <a:noFill/>
                </a:ln>
                <a:effectLst/>
                <a:latin typeface="思源黑体 CN Bold" panose="020B0800000000000000" pitchFamily="34" charset="-122"/>
                <a:ea typeface="思源黑体 CN Bold" panose="020B0800000000000000" pitchFamily="34" charset="-122"/>
              </a:rPr>
              <a:t>60V / 3.2A</a:t>
            </a:r>
            <a:endParaRPr lang="en-US" altLang="zh-CN" sz="1400" dirty="0">
              <a:latin typeface="思源黑体 CN Bold" panose="020B0800000000000000" pitchFamily="34" charset="-122"/>
              <a:ea typeface="思源黑体 CN Bold" panose="020B0800000000000000" pitchFamily="34" charset="-122"/>
            </a:endParaRP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CH2&amp;CH3 parallel</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  </a:t>
            </a:r>
            <a:r>
              <a:rPr lang="en-US" altLang="zh-CN" sz="1400" kern="0" dirty="0">
                <a:ln>
                  <a:noFill/>
                </a:ln>
                <a:effectLst/>
                <a:latin typeface="思源黑体 CN Bold" panose="020B0800000000000000" pitchFamily="34" charset="-122"/>
                <a:ea typeface="思源黑体 CN Bold" panose="020B0800000000000000" pitchFamily="34" charset="-122"/>
              </a:rPr>
              <a:t>32V / 6.4A </a:t>
            </a:r>
            <a:endParaRPr lang="zh-CN" altLang="en-US" sz="1400" kern="100" dirty="0">
              <a:ln>
                <a:noFill/>
              </a:ln>
              <a:effectLst/>
              <a:latin typeface="思源黑体 CN Bold" panose="020B0800000000000000" pitchFamily="34" charset="-122"/>
              <a:ea typeface="思源黑体 CN Bold" panose="020B0800000000000000" pitchFamily="34" charset="-122"/>
            </a:endParaRP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Total rated output power:  240W</a:t>
            </a:r>
          </a:p>
        </p:txBody>
      </p:sp>
      <p:sp>
        <p:nvSpPr>
          <p:cNvPr id="6" name="文本框 5">
            <a:extLst>
              <a:ext uri="{FF2B5EF4-FFF2-40B4-BE49-F238E27FC236}">
                <a16:creationId xmlns:a16="http://schemas.microsoft.com/office/drawing/2014/main" id="{9686EA2C-1402-60DD-4B71-3F8CBBC545C8}"/>
              </a:ext>
            </a:extLst>
          </p:cNvPr>
          <p:cNvSpPr txBox="1"/>
          <p:nvPr/>
        </p:nvSpPr>
        <p:spPr>
          <a:xfrm>
            <a:off x="4438706" y="4010472"/>
            <a:ext cx="3596867" cy="1600438"/>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15V/1.5A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12V/10A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12V/10A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15V/1.5A</a:t>
            </a: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CH2&amp;CH3</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series</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  </a:t>
            </a:r>
            <a:r>
              <a:rPr lang="en-US" altLang="zh-CN" sz="1400" kern="0" dirty="0">
                <a:ln>
                  <a:noFill/>
                </a:ln>
                <a:effectLst/>
                <a:latin typeface="思源黑体 CN Bold" panose="020B0800000000000000" pitchFamily="34" charset="-122"/>
                <a:ea typeface="思源黑体 CN Bold" panose="020B0800000000000000" pitchFamily="34" charset="-122"/>
              </a:rPr>
              <a:t>24V / 10A</a:t>
            </a:r>
            <a:endParaRPr lang="en-US" altLang="zh-CN" sz="1400" dirty="0">
              <a:latin typeface="思源黑体 CN Bold" panose="020B0800000000000000" pitchFamily="34" charset="-122"/>
              <a:ea typeface="思源黑体 CN Bold" panose="020B0800000000000000" pitchFamily="34" charset="-122"/>
            </a:endParaRP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CH2&amp;CH3</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parallel</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  </a:t>
            </a:r>
            <a:r>
              <a:rPr lang="en-US" altLang="zh-CN" sz="1400" kern="0" dirty="0">
                <a:ln>
                  <a:noFill/>
                </a:ln>
                <a:effectLst/>
                <a:latin typeface="思源黑体 CN Bold" panose="020B0800000000000000" pitchFamily="34" charset="-122"/>
                <a:ea typeface="思源黑体 CN Bold" panose="020B0800000000000000" pitchFamily="34" charset="-122"/>
              </a:rPr>
              <a:t>12V / 20A </a:t>
            </a:r>
          </a:p>
          <a:p>
            <a:endParaRPr lang="en-US" altLang="zh-CN" sz="1400" kern="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Total rated output power:  285W</a:t>
            </a:r>
          </a:p>
        </p:txBody>
      </p:sp>
      <p:sp>
        <p:nvSpPr>
          <p:cNvPr id="7" name="文本框 6">
            <a:extLst>
              <a:ext uri="{FF2B5EF4-FFF2-40B4-BE49-F238E27FC236}">
                <a16:creationId xmlns:a16="http://schemas.microsoft.com/office/drawing/2014/main" id="{EDB2BCA8-4D9D-9621-5C52-44C22B093A87}"/>
              </a:ext>
            </a:extLst>
          </p:cNvPr>
          <p:cNvSpPr txBox="1"/>
          <p:nvPr/>
        </p:nvSpPr>
        <p:spPr>
          <a:xfrm>
            <a:off x="743193" y="3989839"/>
            <a:ext cx="3256311" cy="1600438"/>
          </a:xfrm>
          <a:prstGeom prst="rect">
            <a:avLst/>
          </a:prstGeom>
          <a:noFill/>
        </p:spPr>
        <p:txBody>
          <a:bodyPr wrap="square" rtlCol="0">
            <a:spAutoFit/>
          </a:bodyPr>
          <a:lstStyle/>
          <a:p>
            <a:r>
              <a:rPr lang="en-US" altLang="zh-CN" sz="1400" dirty="0">
                <a:latin typeface="思源黑体 CN Bold" panose="020B0800000000000000" pitchFamily="34" charset="-122"/>
                <a:ea typeface="思源黑体 CN Bold" panose="020B0800000000000000" pitchFamily="34" charset="-122"/>
              </a:rPr>
              <a:t>15V/1.5A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30V/6A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30V/6A </a:t>
            </a:r>
            <a:r>
              <a:rPr lang="en-US" altLang="zh-CN" sz="1400" b="1" dirty="0">
                <a:solidFill>
                  <a:srgbClr val="F18101"/>
                </a:solidFill>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15V/1A</a:t>
            </a: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CH2&amp;CH3</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series</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  </a:t>
            </a:r>
            <a:r>
              <a:rPr lang="en-US" altLang="zh-CN" sz="1400" kern="0" dirty="0">
                <a:ln>
                  <a:noFill/>
                </a:ln>
                <a:effectLst/>
                <a:latin typeface="思源黑体 CN Bold" panose="020B0800000000000000" pitchFamily="34" charset="-122"/>
                <a:ea typeface="思源黑体 CN Bold" panose="020B0800000000000000" pitchFamily="34" charset="-122"/>
              </a:rPr>
              <a:t>60V / 6A</a:t>
            </a:r>
            <a:endParaRPr lang="en-US" altLang="zh-CN" sz="1400" dirty="0">
              <a:latin typeface="思源黑体 CN Bold" panose="020B0800000000000000" pitchFamily="34" charset="-122"/>
              <a:ea typeface="思源黑体 CN Bold" panose="020B0800000000000000" pitchFamily="34" charset="-122"/>
            </a:endParaRP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CH2&amp;CH3 parallel</a:t>
            </a:r>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  </a:t>
            </a:r>
            <a:r>
              <a:rPr lang="en-US" altLang="zh-CN" sz="1400" kern="0" dirty="0">
                <a:ln>
                  <a:noFill/>
                </a:ln>
                <a:effectLst/>
                <a:latin typeface="思源黑体 CN Bold" panose="020B0800000000000000" pitchFamily="34" charset="-122"/>
                <a:ea typeface="思源黑体 CN Bold" panose="020B0800000000000000" pitchFamily="34" charset="-122"/>
              </a:rPr>
              <a:t>30V / 12A </a:t>
            </a:r>
            <a:endParaRPr lang="zh-CN" altLang="en-US" sz="1400" kern="100" dirty="0">
              <a:ln>
                <a:noFill/>
              </a:ln>
              <a:effectLst/>
              <a:latin typeface="思源黑体 CN Bold" panose="020B0800000000000000" pitchFamily="34" charset="-122"/>
              <a:ea typeface="思源黑体 CN Bold" panose="020B0800000000000000" pitchFamily="34" charset="-122"/>
            </a:endParaRPr>
          </a:p>
          <a:p>
            <a:endParaRPr lang="en-US" altLang="zh-CN" sz="1400" dirty="0">
              <a:latin typeface="思源黑体 CN Bold" panose="020B0800000000000000" pitchFamily="34" charset="-122"/>
              <a:ea typeface="思源黑体 CN Bold" panose="020B0800000000000000" pitchFamily="34" charset="-122"/>
            </a:endParaRPr>
          </a:p>
          <a:p>
            <a:r>
              <a:rPr lang="en-US" altLang="zh-CN" sz="1400" dirty="0">
                <a:latin typeface="思源黑体 CN Bold" panose="020B0800000000000000" pitchFamily="34" charset="-122"/>
                <a:ea typeface="思源黑体 CN Bold" panose="020B0800000000000000" pitchFamily="34" charset="-122"/>
              </a:rPr>
              <a:t>Total rated output power:  400W</a:t>
            </a:r>
          </a:p>
        </p:txBody>
      </p:sp>
      <p:pic>
        <p:nvPicPr>
          <p:cNvPr id="2" name="图片 1">
            <a:extLst>
              <a:ext uri="{FF2B5EF4-FFF2-40B4-BE49-F238E27FC236}">
                <a16:creationId xmlns:a16="http://schemas.microsoft.com/office/drawing/2014/main" id="{6180479A-A124-3438-2189-03070B71D9B7}"/>
              </a:ext>
            </a:extLst>
          </p:cNvPr>
          <p:cNvPicPr>
            <a:picLocks noChangeAspect="1"/>
          </p:cNvPicPr>
          <p:nvPr/>
        </p:nvPicPr>
        <p:blipFill rotWithShape="1">
          <a:blip r:embed="rId5">
            <a:extLst>
              <a:ext uri="{28A0092B-C50C-407E-A947-70E740481C1C}">
                <a14:useLocalDpi xmlns:a14="http://schemas.microsoft.com/office/drawing/2010/main" val="0"/>
              </a:ext>
            </a:extLst>
          </a:blip>
          <a:srcRect l="37907" t="42549" r="37204" b="34114"/>
          <a:stretch/>
        </p:blipFill>
        <p:spPr>
          <a:xfrm>
            <a:off x="4815839" y="1269950"/>
            <a:ext cx="2560320" cy="1600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1875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176C39-3E1B-045D-98CC-4B2F8BE5FCE7}"/>
              </a:ext>
            </a:extLst>
          </p:cNvPr>
          <p:cNvPicPr>
            <a:picLocks noChangeAspect="1"/>
          </p:cNvPicPr>
          <p:nvPr/>
        </p:nvPicPr>
        <p:blipFill rotWithShape="1">
          <a:blip r:embed="rId3">
            <a:extLst>
              <a:ext uri="{28A0092B-C50C-407E-A947-70E740481C1C}">
                <a14:useLocalDpi xmlns:a14="http://schemas.microsoft.com/office/drawing/2010/main" val="0"/>
              </a:ext>
            </a:extLst>
          </a:blip>
          <a:srcRect l="12104" t="11224" r="13446" b="17738"/>
          <a:stretch/>
        </p:blipFill>
        <p:spPr>
          <a:xfrm>
            <a:off x="1386470" y="1112761"/>
            <a:ext cx="8060014" cy="5130602"/>
          </a:xfrm>
          <a:prstGeom prst="rect">
            <a:avLst/>
          </a:prstGeom>
        </p:spPr>
      </p:pic>
      <p:sp>
        <p:nvSpPr>
          <p:cNvPr id="13" name="矩形: 圆角 12">
            <a:extLst>
              <a:ext uri="{FF2B5EF4-FFF2-40B4-BE49-F238E27FC236}">
                <a16:creationId xmlns:a16="http://schemas.microsoft.com/office/drawing/2014/main" id="{62511803-5A34-C1E4-89E5-707436EA25E5}"/>
              </a:ext>
            </a:extLst>
          </p:cNvPr>
          <p:cNvSpPr/>
          <p:nvPr/>
        </p:nvSpPr>
        <p:spPr>
          <a:xfrm>
            <a:off x="2353581" y="1996323"/>
            <a:ext cx="3455506" cy="2059145"/>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14" name="直接连接符 13">
            <a:extLst>
              <a:ext uri="{FF2B5EF4-FFF2-40B4-BE49-F238E27FC236}">
                <a16:creationId xmlns:a16="http://schemas.microsoft.com/office/drawing/2014/main" id="{43B50258-AA6E-5D3C-BC8C-985280B9CE46}"/>
              </a:ext>
            </a:extLst>
          </p:cNvPr>
          <p:cNvCxnSpPr>
            <a:cxnSpLocks/>
          </p:cNvCxnSpPr>
          <p:nvPr/>
        </p:nvCxnSpPr>
        <p:spPr>
          <a:xfrm flipH="1">
            <a:off x="1411590" y="3071267"/>
            <a:ext cx="94199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E64415B5-5C31-B3AC-37A4-89572540F4A5}"/>
              </a:ext>
            </a:extLst>
          </p:cNvPr>
          <p:cNvSpPr txBox="1"/>
          <p:nvPr/>
        </p:nvSpPr>
        <p:spPr>
          <a:xfrm>
            <a:off x="156125" y="2917378"/>
            <a:ext cx="1255464"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Display area</a:t>
            </a:r>
            <a:endParaRPr lang="zh-CN" altLang="en-US" sz="1400" dirty="0">
              <a:latin typeface="思源黑体 CN Bold" panose="020B0800000000000000" pitchFamily="34" charset="-122"/>
              <a:ea typeface="思源黑体 CN Bold" panose="020B0800000000000000" pitchFamily="34" charset="-122"/>
            </a:endParaRPr>
          </a:p>
        </p:txBody>
      </p:sp>
      <p:sp>
        <p:nvSpPr>
          <p:cNvPr id="21" name="矩形: 圆角 20">
            <a:extLst>
              <a:ext uri="{FF2B5EF4-FFF2-40B4-BE49-F238E27FC236}">
                <a16:creationId xmlns:a16="http://schemas.microsoft.com/office/drawing/2014/main" id="{A809CC5D-FC7A-3CA9-0836-C6232156B854}"/>
              </a:ext>
            </a:extLst>
          </p:cNvPr>
          <p:cNvSpPr/>
          <p:nvPr/>
        </p:nvSpPr>
        <p:spPr>
          <a:xfrm>
            <a:off x="2353580" y="4262619"/>
            <a:ext cx="3455507" cy="372200"/>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22" name="直接连接符 21">
            <a:extLst>
              <a:ext uri="{FF2B5EF4-FFF2-40B4-BE49-F238E27FC236}">
                <a16:creationId xmlns:a16="http://schemas.microsoft.com/office/drawing/2014/main" id="{3D83CFFE-84EC-508F-C8DD-C8CCCF44F7C4}"/>
              </a:ext>
            </a:extLst>
          </p:cNvPr>
          <p:cNvCxnSpPr>
            <a:cxnSpLocks/>
          </p:cNvCxnSpPr>
          <p:nvPr/>
        </p:nvCxnSpPr>
        <p:spPr>
          <a:xfrm flipH="1">
            <a:off x="1386471" y="4494054"/>
            <a:ext cx="94199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5" name="文本框 24">
            <a:extLst>
              <a:ext uri="{FF2B5EF4-FFF2-40B4-BE49-F238E27FC236}">
                <a16:creationId xmlns:a16="http://schemas.microsoft.com/office/drawing/2014/main" id="{4A31BA76-92E4-9EF9-F35D-8F4DE38223CC}"/>
              </a:ext>
            </a:extLst>
          </p:cNvPr>
          <p:cNvSpPr txBox="1"/>
          <p:nvPr/>
        </p:nvSpPr>
        <p:spPr>
          <a:xfrm>
            <a:off x="27888" y="4340165"/>
            <a:ext cx="1511938"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Menu buttons</a:t>
            </a:r>
            <a:endParaRPr lang="zh-CN" altLang="en-US" sz="1400" dirty="0">
              <a:latin typeface="思源黑体 CN Bold" panose="020B0800000000000000" pitchFamily="34" charset="-122"/>
              <a:ea typeface="思源黑体 CN Bold" panose="020B0800000000000000" pitchFamily="34" charset="-122"/>
            </a:endParaRPr>
          </a:p>
        </p:txBody>
      </p:sp>
      <p:cxnSp>
        <p:nvCxnSpPr>
          <p:cNvPr id="26" name="直接连接符 25">
            <a:extLst>
              <a:ext uri="{FF2B5EF4-FFF2-40B4-BE49-F238E27FC236}">
                <a16:creationId xmlns:a16="http://schemas.microsoft.com/office/drawing/2014/main" id="{D0B59180-B86E-E336-FC0F-8A7D9226F3B0}"/>
              </a:ext>
            </a:extLst>
          </p:cNvPr>
          <p:cNvCxnSpPr>
            <a:cxnSpLocks/>
          </p:cNvCxnSpPr>
          <p:nvPr/>
        </p:nvCxnSpPr>
        <p:spPr>
          <a:xfrm flipH="1">
            <a:off x="1386470" y="5337489"/>
            <a:ext cx="94199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8" name="文本框 27">
            <a:extLst>
              <a:ext uri="{FF2B5EF4-FFF2-40B4-BE49-F238E27FC236}">
                <a16:creationId xmlns:a16="http://schemas.microsoft.com/office/drawing/2014/main" id="{0A89B94F-8E3F-DB0F-B5A3-F3A1B8D0E46E}"/>
              </a:ext>
            </a:extLst>
          </p:cNvPr>
          <p:cNvSpPr txBox="1"/>
          <p:nvPr/>
        </p:nvSpPr>
        <p:spPr>
          <a:xfrm>
            <a:off x="16118" y="5183600"/>
            <a:ext cx="1396917"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Power switch</a:t>
            </a:r>
            <a:endParaRPr lang="zh-CN" altLang="en-US" sz="1400" dirty="0">
              <a:latin typeface="思源黑体 CN Bold" panose="020B0800000000000000" pitchFamily="34" charset="-122"/>
              <a:ea typeface="思源黑体 CN Bold" panose="020B0800000000000000" pitchFamily="34" charset="-122"/>
            </a:endParaRPr>
          </a:p>
        </p:txBody>
      </p:sp>
      <p:sp>
        <p:nvSpPr>
          <p:cNvPr id="29" name="矩形: 圆角 28">
            <a:extLst>
              <a:ext uri="{FF2B5EF4-FFF2-40B4-BE49-F238E27FC236}">
                <a16:creationId xmlns:a16="http://schemas.microsoft.com/office/drawing/2014/main" id="{9E638D5F-EECE-21BF-87F8-AA19F6721B76}"/>
              </a:ext>
            </a:extLst>
          </p:cNvPr>
          <p:cNvSpPr/>
          <p:nvPr/>
        </p:nvSpPr>
        <p:spPr>
          <a:xfrm>
            <a:off x="3120233" y="4753594"/>
            <a:ext cx="3742015" cy="879383"/>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30" name="直接连接符 29">
            <a:extLst>
              <a:ext uri="{FF2B5EF4-FFF2-40B4-BE49-F238E27FC236}">
                <a16:creationId xmlns:a16="http://schemas.microsoft.com/office/drawing/2014/main" id="{2C8C8AED-1D4E-4623-C557-2C5EEC6A5A53}"/>
              </a:ext>
            </a:extLst>
          </p:cNvPr>
          <p:cNvCxnSpPr>
            <a:cxnSpLocks/>
          </p:cNvCxnSpPr>
          <p:nvPr/>
        </p:nvCxnSpPr>
        <p:spPr>
          <a:xfrm flipH="1">
            <a:off x="4834782" y="5594756"/>
            <a:ext cx="6980" cy="607279"/>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33" name="文本框 32">
            <a:extLst>
              <a:ext uri="{FF2B5EF4-FFF2-40B4-BE49-F238E27FC236}">
                <a16:creationId xmlns:a16="http://schemas.microsoft.com/office/drawing/2014/main" id="{1029D0E8-7E4D-B5F0-7F06-9CB56544F75B}"/>
              </a:ext>
            </a:extLst>
          </p:cNvPr>
          <p:cNvSpPr txBox="1"/>
          <p:nvPr/>
        </p:nvSpPr>
        <p:spPr>
          <a:xfrm>
            <a:off x="3849160" y="6240255"/>
            <a:ext cx="1704121" cy="307777"/>
          </a:xfrm>
          <a:prstGeom prst="rect">
            <a:avLst/>
          </a:prstGeom>
          <a:noFill/>
        </p:spPr>
        <p:txBody>
          <a:bodyPr wrap="none" rtlCol="0">
            <a:spAutoFit/>
          </a:bodyPr>
          <a:lstStyle/>
          <a:p>
            <a:pPr algn="just"/>
            <a:r>
              <a:rPr lang="en-US" altLang="zh-CN" sz="1400" dirty="0">
                <a:latin typeface="思源黑体 CN Bold" panose="020B0800000000000000" pitchFamily="34" charset="-122"/>
                <a:ea typeface="思源黑体 CN Bold" panose="020B0800000000000000" pitchFamily="34" charset="-122"/>
              </a:rPr>
              <a:t>Output terminals</a:t>
            </a:r>
            <a:endParaRPr lang="zh-CN" altLang="en-US" sz="1400" dirty="0">
              <a:latin typeface="思源黑体 CN Bold" panose="020B0800000000000000" pitchFamily="34" charset="-122"/>
              <a:ea typeface="思源黑体 CN Bold" panose="020B0800000000000000" pitchFamily="34" charset="-122"/>
            </a:endParaRPr>
          </a:p>
        </p:txBody>
      </p:sp>
      <p:sp>
        <p:nvSpPr>
          <p:cNvPr id="3" name="矩形: 圆角 2">
            <a:extLst>
              <a:ext uri="{FF2B5EF4-FFF2-40B4-BE49-F238E27FC236}">
                <a16:creationId xmlns:a16="http://schemas.microsoft.com/office/drawing/2014/main" id="{F5B8B1FA-6B11-B70D-1FB4-246B51AD956B}"/>
              </a:ext>
            </a:extLst>
          </p:cNvPr>
          <p:cNvSpPr/>
          <p:nvPr/>
        </p:nvSpPr>
        <p:spPr>
          <a:xfrm>
            <a:off x="6171525" y="1629866"/>
            <a:ext cx="1525869" cy="1441402"/>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4" name="直接连接符 3">
            <a:extLst>
              <a:ext uri="{FF2B5EF4-FFF2-40B4-BE49-F238E27FC236}">
                <a16:creationId xmlns:a16="http://schemas.microsoft.com/office/drawing/2014/main" id="{78673EC0-FC84-BCDE-2EC2-C201D9DF769A}"/>
              </a:ext>
            </a:extLst>
          </p:cNvPr>
          <p:cNvCxnSpPr>
            <a:cxnSpLocks/>
          </p:cNvCxnSpPr>
          <p:nvPr/>
        </p:nvCxnSpPr>
        <p:spPr>
          <a:xfrm flipV="1">
            <a:off x="6991306" y="984202"/>
            <a:ext cx="0" cy="530491"/>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a16="http://schemas.microsoft.com/office/drawing/2014/main" id="{B67F68B0-1BBF-ADEF-FFBC-EA0FC562A65C}"/>
              </a:ext>
            </a:extLst>
          </p:cNvPr>
          <p:cNvSpPr txBox="1"/>
          <p:nvPr/>
        </p:nvSpPr>
        <p:spPr>
          <a:xfrm>
            <a:off x="6512203" y="701631"/>
            <a:ext cx="2004726" cy="307777"/>
          </a:xfrm>
          <a:prstGeom prst="rect">
            <a:avLst/>
          </a:prstGeom>
          <a:noFill/>
        </p:spPr>
        <p:txBody>
          <a:bodyPr wrap="square" rtlCol="0">
            <a:spAutoFit/>
          </a:bodyPr>
          <a:lstStyle/>
          <a:p>
            <a:pPr algn="just"/>
            <a:r>
              <a:rPr lang="en-US" altLang="zh-CN" sz="1400" dirty="0">
                <a:latin typeface="思源黑体 CN Bold" panose="020B0800000000000000" pitchFamily="34" charset="-122"/>
                <a:ea typeface="思源黑体 CN Bold" panose="020B0800000000000000" pitchFamily="34" charset="-122"/>
              </a:rPr>
              <a:t>Numeric keypad</a:t>
            </a:r>
            <a:endParaRPr lang="zh-CN" altLang="en-US" sz="1400" dirty="0">
              <a:latin typeface="思源黑体 CN Bold" panose="020B0800000000000000" pitchFamily="34" charset="-122"/>
              <a:ea typeface="思源黑体 CN Bold" panose="020B0800000000000000" pitchFamily="34" charset="-122"/>
            </a:endParaRPr>
          </a:p>
        </p:txBody>
      </p:sp>
      <p:sp>
        <p:nvSpPr>
          <p:cNvPr id="10" name="矩形: 圆角 9">
            <a:extLst>
              <a:ext uri="{FF2B5EF4-FFF2-40B4-BE49-F238E27FC236}">
                <a16:creationId xmlns:a16="http://schemas.microsoft.com/office/drawing/2014/main" id="{388725BF-965F-3231-A0C7-872559870F4F}"/>
              </a:ext>
            </a:extLst>
          </p:cNvPr>
          <p:cNvSpPr/>
          <p:nvPr/>
        </p:nvSpPr>
        <p:spPr>
          <a:xfrm>
            <a:off x="7958938" y="1745038"/>
            <a:ext cx="768341" cy="732313"/>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12" name="直接连接符 11">
            <a:extLst>
              <a:ext uri="{FF2B5EF4-FFF2-40B4-BE49-F238E27FC236}">
                <a16:creationId xmlns:a16="http://schemas.microsoft.com/office/drawing/2014/main" id="{0F7BF45C-955F-0791-7958-C0C66A4E6E3D}"/>
              </a:ext>
            </a:extLst>
          </p:cNvPr>
          <p:cNvCxnSpPr>
            <a:cxnSpLocks/>
          </p:cNvCxnSpPr>
          <p:nvPr/>
        </p:nvCxnSpPr>
        <p:spPr>
          <a:xfrm flipH="1">
            <a:off x="8749050" y="2165267"/>
            <a:ext cx="94199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F11FDE79-BE79-43B0-E4F4-9A0C1E6B5624}"/>
              </a:ext>
            </a:extLst>
          </p:cNvPr>
          <p:cNvSpPr txBox="1"/>
          <p:nvPr/>
        </p:nvSpPr>
        <p:spPr>
          <a:xfrm>
            <a:off x="9663980" y="2034724"/>
            <a:ext cx="1285069"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Scroll select</a:t>
            </a:r>
            <a:endParaRPr lang="zh-CN" altLang="en-US" sz="1400" dirty="0">
              <a:latin typeface="思源黑体 CN Bold" panose="020B0800000000000000" pitchFamily="34" charset="-122"/>
              <a:ea typeface="思源黑体 CN Bold" panose="020B0800000000000000" pitchFamily="34" charset="-122"/>
            </a:endParaRPr>
          </a:p>
        </p:txBody>
      </p:sp>
      <p:sp>
        <p:nvSpPr>
          <p:cNvPr id="17" name="矩形: 圆角 16">
            <a:extLst>
              <a:ext uri="{FF2B5EF4-FFF2-40B4-BE49-F238E27FC236}">
                <a16:creationId xmlns:a16="http://schemas.microsoft.com/office/drawing/2014/main" id="{C653BFF6-01C6-FDBE-8F32-A7B4C4ED76D6}"/>
              </a:ext>
            </a:extLst>
          </p:cNvPr>
          <p:cNvSpPr/>
          <p:nvPr/>
        </p:nvSpPr>
        <p:spPr>
          <a:xfrm>
            <a:off x="7869398" y="2620290"/>
            <a:ext cx="848225" cy="450977"/>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18" name="直接连接符 17">
            <a:extLst>
              <a:ext uri="{FF2B5EF4-FFF2-40B4-BE49-F238E27FC236}">
                <a16:creationId xmlns:a16="http://schemas.microsoft.com/office/drawing/2014/main" id="{B6CAA5AD-0FE9-AEED-4509-A403623107E4}"/>
              </a:ext>
            </a:extLst>
          </p:cNvPr>
          <p:cNvCxnSpPr>
            <a:cxnSpLocks/>
          </p:cNvCxnSpPr>
          <p:nvPr/>
        </p:nvCxnSpPr>
        <p:spPr>
          <a:xfrm flipH="1">
            <a:off x="8749050" y="2845778"/>
            <a:ext cx="94199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3" name="文本框 22">
            <a:extLst>
              <a:ext uri="{FF2B5EF4-FFF2-40B4-BE49-F238E27FC236}">
                <a16:creationId xmlns:a16="http://schemas.microsoft.com/office/drawing/2014/main" id="{3F81F07C-0553-8A4E-1F0E-39B574F7C343}"/>
              </a:ext>
            </a:extLst>
          </p:cNvPr>
          <p:cNvSpPr txBox="1"/>
          <p:nvPr/>
        </p:nvSpPr>
        <p:spPr>
          <a:xfrm>
            <a:off x="9650449" y="2708869"/>
            <a:ext cx="2832000" cy="307777"/>
          </a:xfrm>
          <a:prstGeom prst="rect">
            <a:avLst/>
          </a:prstGeom>
          <a:noFill/>
        </p:spPr>
        <p:txBody>
          <a:bodyPr wrap="square">
            <a:spAutoFit/>
          </a:bodyPr>
          <a:lstStyle/>
          <a:p>
            <a:pPr algn="just"/>
            <a:r>
              <a:rPr lang="zh-CN" altLang="en-US" sz="1400" dirty="0">
                <a:latin typeface="思源黑体 CN Bold" panose="020B0800000000000000" pitchFamily="34" charset="-122"/>
                <a:ea typeface="思源黑体 CN Bold" panose="020B0800000000000000" pitchFamily="34" charset="-122"/>
              </a:rPr>
              <a:t> </a:t>
            </a:r>
            <a:r>
              <a:rPr lang="en-US" altLang="zh-CN" sz="1400" dirty="0">
                <a:latin typeface="思源黑体 CN Bold" panose="020B0800000000000000" pitchFamily="34" charset="-122"/>
                <a:ea typeface="思源黑体 CN Bold" panose="020B0800000000000000" pitchFamily="34" charset="-122"/>
              </a:rPr>
              <a:t>Right/left direction button</a:t>
            </a:r>
            <a:endParaRPr lang="zh-CN" altLang="en-US" sz="1400" dirty="0">
              <a:latin typeface="思源黑体 CN Bold" panose="020B0800000000000000" pitchFamily="34" charset="-122"/>
              <a:ea typeface="思源黑体 CN Bold" panose="020B0800000000000000" pitchFamily="34" charset="-122"/>
            </a:endParaRPr>
          </a:p>
        </p:txBody>
      </p:sp>
      <p:sp>
        <p:nvSpPr>
          <p:cNvPr id="24" name="矩形: 圆角 23">
            <a:extLst>
              <a:ext uri="{FF2B5EF4-FFF2-40B4-BE49-F238E27FC236}">
                <a16:creationId xmlns:a16="http://schemas.microsoft.com/office/drawing/2014/main" id="{CD7A0991-9787-9D25-D3C8-FB872AC12B2F}"/>
              </a:ext>
            </a:extLst>
          </p:cNvPr>
          <p:cNvSpPr/>
          <p:nvPr/>
        </p:nvSpPr>
        <p:spPr>
          <a:xfrm>
            <a:off x="6280083" y="3171705"/>
            <a:ext cx="2468967" cy="354574"/>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27" name="直接连接符 26">
            <a:extLst>
              <a:ext uri="{FF2B5EF4-FFF2-40B4-BE49-F238E27FC236}">
                <a16:creationId xmlns:a16="http://schemas.microsoft.com/office/drawing/2014/main" id="{C443BA91-F7C2-CDCF-149E-9CF9B9C89DC9}"/>
              </a:ext>
            </a:extLst>
          </p:cNvPr>
          <p:cNvCxnSpPr>
            <a:cxnSpLocks/>
          </p:cNvCxnSpPr>
          <p:nvPr/>
        </p:nvCxnSpPr>
        <p:spPr>
          <a:xfrm flipH="1">
            <a:off x="8749050" y="3526279"/>
            <a:ext cx="94199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31" name="文本框 30">
            <a:extLst>
              <a:ext uri="{FF2B5EF4-FFF2-40B4-BE49-F238E27FC236}">
                <a16:creationId xmlns:a16="http://schemas.microsoft.com/office/drawing/2014/main" id="{37570E17-036B-5F39-4F02-56889942015A}"/>
              </a:ext>
            </a:extLst>
          </p:cNvPr>
          <p:cNvSpPr txBox="1"/>
          <p:nvPr/>
        </p:nvSpPr>
        <p:spPr>
          <a:xfrm>
            <a:off x="9663979" y="3393725"/>
            <a:ext cx="2632796"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Shortcut function buttons</a:t>
            </a:r>
            <a:endParaRPr lang="zh-CN" altLang="en-US" sz="1400" dirty="0">
              <a:latin typeface="思源黑体 CN Bold" panose="020B0800000000000000" pitchFamily="34" charset="-122"/>
              <a:ea typeface="思源黑体 CN Bold" panose="020B0800000000000000" pitchFamily="34" charset="-122"/>
            </a:endParaRPr>
          </a:p>
        </p:txBody>
      </p:sp>
      <p:sp>
        <p:nvSpPr>
          <p:cNvPr id="32" name="矩形: 圆角 31">
            <a:extLst>
              <a:ext uri="{FF2B5EF4-FFF2-40B4-BE49-F238E27FC236}">
                <a16:creationId xmlns:a16="http://schemas.microsoft.com/office/drawing/2014/main" id="{3A519B31-92C0-3950-0321-21101E1AA6EE}"/>
              </a:ext>
            </a:extLst>
          </p:cNvPr>
          <p:cNvSpPr/>
          <p:nvPr/>
        </p:nvSpPr>
        <p:spPr>
          <a:xfrm>
            <a:off x="6266553" y="3609876"/>
            <a:ext cx="2243854" cy="879382"/>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34" name="直接连接符 33">
            <a:extLst>
              <a:ext uri="{FF2B5EF4-FFF2-40B4-BE49-F238E27FC236}">
                <a16:creationId xmlns:a16="http://schemas.microsoft.com/office/drawing/2014/main" id="{918BBB39-9F95-CAD4-D036-5B3EF2011F12}"/>
              </a:ext>
            </a:extLst>
          </p:cNvPr>
          <p:cNvCxnSpPr>
            <a:cxnSpLocks/>
          </p:cNvCxnSpPr>
          <p:nvPr/>
        </p:nvCxnSpPr>
        <p:spPr>
          <a:xfrm flipH="1">
            <a:off x="8550966" y="4055468"/>
            <a:ext cx="1113014" cy="7119"/>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36" name="文本框 35">
            <a:extLst>
              <a:ext uri="{FF2B5EF4-FFF2-40B4-BE49-F238E27FC236}">
                <a16:creationId xmlns:a16="http://schemas.microsoft.com/office/drawing/2014/main" id="{E40646DD-A3DE-2F16-01EF-4B7DFD65DAF1}"/>
              </a:ext>
            </a:extLst>
          </p:cNvPr>
          <p:cNvSpPr txBox="1"/>
          <p:nvPr/>
        </p:nvSpPr>
        <p:spPr>
          <a:xfrm>
            <a:off x="9637470" y="3959208"/>
            <a:ext cx="2440230"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Channel control buttons</a:t>
            </a:r>
            <a:endParaRPr lang="zh-CN" altLang="en-US" sz="1400" dirty="0">
              <a:latin typeface="思源黑体 CN Bold" panose="020B0800000000000000" pitchFamily="34" charset="-122"/>
              <a:ea typeface="思源黑体 CN Bold" panose="020B0800000000000000" pitchFamily="34" charset="-122"/>
            </a:endParaRPr>
          </a:p>
        </p:txBody>
      </p:sp>
      <p:sp>
        <p:nvSpPr>
          <p:cNvPr id="2" name="矩形: 圆角 1">
            <a:extLst>
              <a:ext uri="{FF2B5EF4-FFF2-40B4-BE49-F238E27FC236}">
                <a16:creationId xmlns:a16="http://schemas.microsoft.com/office/drawing/2014/main" id="{7DCD5122-707A-C305-867C-D4428EDF89D9}"/>
              </a:ext>
            </a:extLst>
          </p:cNvPr>
          <p:cNvSpPr/>
          <p:nvPr/>
        </p:nvSpPr>
        <p:spPr>
          <a:xfrm>
            <a:off x="6909026" y="4753196"/>
            <a:ext cx="672927" cy="879383"/>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7" name="直接连接符 6">
            <a:extLst>
              <a:ext uri="{FF2B5EF4-FFF2-40B4-BE49-F238E27FC236}">
                <a16:creationId xmlns:a16="http://schemas.microsoft.com/office/drawing/2014/main" id="{20B7B9A4-C3D0-A1A6-B897-7932A668DD97}"/>
              </a:ext>
            </a:extLst>
          </p:cNvPr>
          <p:cNvCxnSpPr>
            <a:cxnSpLocks/>
          </p:cNvCxnSpPr>
          <p:nvPr/>
        </p:nvCxnSpPr>
        <p:spPr>
          <a:xfrm flipH="1">
            <a:off x="7229983" y="5632977"/>
            <a:ext cx="6980" cy="607279"/>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154A880C-91DD-5ED0-F40E-0A589A9EAB36}"/>
              </a:ext>
            </a:extLst>
          </p:cNvPr>
          <p:cNvSpPr txBox="1"/>
          <p:nvPr/>
        </p:nvSpPr>
        <p:spPr>
          <a:xfrm>
            <a:off x="6313103" y="6246470"/>
            <a:ext cx="1645835" cy="307777"/>
          </a:xfrm>
          <a:prstGeom prst="rect">
            <a:avLst/>
          </a:prstGeom>
          <a:noFill/>
        </p:spPr>
        <p:txBody>
          <a:bodyPr wrap="none" rtlCol="0">
            <a:spAutoFit/>
          </a:bodyPr>
          <a:lstStyle/>
          <a:p>
            <a:pPr algn="just"/>
            <a:r>
              <a:rPr lang="en-US" altLang="zh-CN" sz="1400" dirty="0">
                <a:latin typeface="思源黑体 CN Bold" panose="020B0800000000000000" pitchFamily="34" charset="-122"/>
                <a:ea typeface="思源黑体 CN Bold" panose="020B0800000000000000" pitchFamily="34" charset="-122"/>
              </a:rPr>
              <a:t>Ground terminal</a:t>
            </a:r>
            <a:endParaRPr lang="zh-CN" altLang="en-US" sz="1400" dirty="0">
              <a:latin typeface="思源黑体 CN Bold" panose="020B0800000000000000" pitchFamily="34" charset="-122"/>
              <a:ea typeface="思源黑体 CN Bold" panose="020B0800000000000000" pitchFamily="34" charset="-122"/>
            </a:endParaRPr>
          </a:p>
        </p:txBody>
      </p:sp>
      <p:sp>
        <p:nvSpPr>
          <p:cNvPr id="38" name="矩形: 圆角 37">
            <a:extLst>
              <a:ext uri="{FF2B5EF4-FFF2-40B4-BE49-F238E27FC236}">
                <a16:creationId xmlns:a16="http://schemas.microsoft.com/office/drawing/2014/main" id="{34AE5071-C726-580D-F3F9-BC3E027A7326}"/>
              </a:ext>
            </a:extLst>
          </p:cNvPr>
          <p:cNvSpPr/>
          <p:nvPr/>
        </p:nvSpPr>
        <p:spPr>
          <a:xfrm>
            <a:off x="7628732" y="4756293"/>
            <a:ext cx="1224404" cy="879383"/>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a:latin typeface="思源黑体 CN Bold" panose="020B0800000000000000" pitchFamily="34" charset="-122"/>
              <a:ea typeface="思源黑体 CN Bold" panose="020B0800000000000000" pitchFamily="34" charset="-122"/>
            </a:endParaRPr>
          </a:p>
        </p:txBody>
      </p:sp>
      <p:cxnSp>
        <p:nvCxnSpPr>
          <p:cNvPr id="39" name="直接连接符 38">
            <a:extLst>
              <a:ext uri="{FF2B5EF4-FFF2-40B4-BE49-F238E27FC236}">
                <a16:creationId xmlns:a16="http://schemas.microsoft.com/office/drawing/2014/main" id="{7F791EE8-4E77-F27C-5245-4FC599606123}"/>
              </a:ext>
            </a:extLst>
          </p:cNvPr>
          <p:cNvCxnSpPr>
            <a:cxnSpLocks/>
          </p:cNvCxnSpPr>
          <p:nvPr/>
        </p:nvCxnSpPr>
        <p:spPr>
          <a:xfrm flipH="1">
            <a:off x="8535240" y="5643457"/>
            <a:ext cx="6980" cy="607279"/>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40" name="文本框 39">
            <a:extLst>
              <a:ext uri="{FF2B5EF4-FFF2-40B4-BE49-F238E27FC236}">
                <a16:creationId xmlns:a16="http://schemas.microsoft.com/office/drawing/2014/main" id="{EA6ECCBF-33D7-8E00-22FA-B4BDA322F96C}"/>
              </a:ext>
            </a:extLst>
          </p:cNvPr>
          <p:cNvSpPr txBox="1"/>
          <p:nvPr/>
        </p:nvSpPr>
        <p:spPr>
          <a:xfrm>
            <a:off x="8106463" y="6240256"/>
            <a:ext cx="1707756" cy="307777"/>
          </a:xfrm>
          <a:prstGeom prst="rect">
            <a:avLst/>
          </a:prstGeom>
          <a:noFill/>
        </p:spPr>
        <p:txBody>
          <a:bodyPr wrap="square" rtlCol="0">
            <a:spAutoFit/>
          </a:bodyPr>
          <a:lstStyle/>
          <a:p>
            <a:pPr algn="just"/>
            <a:r>
              <a:rPr lang="en-US" altLang="zh-CN" sz="1400" dirty="0">
                <a:latin typeface="思源黑体 CN Bold" panose="020B0800000000000000" pitchFamily="34" charset="-122"/>
                <a:ea typeface="思源黑体 CN Bold" panose="020B0800000000000000" pitchFamily="34" charset="-122"/>
              </a:rPr>
              <a:t>Output terminals</a:t>
            </a:r>
            <a:endParaRPr lang="zh-CN" altLang="en-US" sz="14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4103054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形用户界面&#10;&#10;描述已自动生成">
            <a:extLst>
              <a:ext uri="{FF2B5EF4-FFF2-40B4-BE49-F238E27FC236}">
                <a16:creationId xmlns:a16="http://schemas.microsoft.com/office/drawing/2014/main" id="{B4369BF4-3D91-3534-0413-568DA992244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111" t="12259" r="11690" b="15773"/>
          <a:stretch/>
        </p:blipFill>
        <p:spPr>
          <a:xfrm>
            <a:off x="1842084" y="1381233"/>
            <a:ext cx="7366001" cy="4578982"/>
          </a:xfrm>
          <a:prstGeom prst="rect">
            <a:avLst/>
          </a:prstGeom>
        </p:spPr>
      </p:pic>
      <p:sp>
        <p:nvSpPr>
          <p:cNvPr id="5" name="矩形: 圆角 4">
            <a:extLst>
              <a:ext uri="{FF2B5EF4-FFF2-40B4-BE49-F238E27FC236}">
                <a16:creationId xmlns:a16="http://schemas.microsoft.com/office/drawing/2014/main" id="{87CD98A7-01ED-7EA0-3B11-B175340A2623}"/>
              </a:ext>
            </a:extLst>
          </p:cNvPr>
          <p:cNvSpPr/>
          <p:nvPr/>
        </p:nvSpPr>
        <p:spPr>
          <a:xfrm>
            <a:off x="2774265" y="2443218"/>
            <a:ext cx="647700" cy="668607"/>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7" name="直接连接符 6">
            <a:extLst>
              <a:ext uri="{FF2B5EF4-FFF2-40B4-BE49-F238E27FC236}">
                <a16:creationId xmlns:a16="http://schemas.microsoft.com/office/drawing/2014/main" id="{007DF145-A00C-6051-BF5D-1276F3268E33}"/>
              </a:ext>
            </a:extLst>
          </p:cNvPr>
          <p:cNvCxnSpPr>
            <a:cxnSpLocks/>
          </p:cNvCxnSpPr>
          <p:nvPr/>
        </p:nvCxnSpPr>
        <p:spPr>
          <a:xfrm flipH="1" flipV="1">
            <a:off x="1334085" y="2798641"/>
            <a:ext cx="1440180" cy="14711"/>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9" name="矩形: 圆角 8">
            <a:extLst>
              <a:ext uri="{FF2B5EF4-FFF2-40B4-BE49-F238E27FC236}">
                <a16:creationId xmlns:a16="http://schemas.microsoft.com/office/drawing/2014/main" id="{1C48E518-A55F-CE7B-3229-9B4DB68ACBE9}"/>
              </a:ext>
            </a:extLst>
          </p:cNvPr>
          <p:cNvSpPr/>
          <p:nvPr/>
        </p:nvSpPr>
        <p:spPr>
          <a:xfrm>
            <a:off x="2774265" y="3270674"/>
            <a:ext cx="594360" cy="1021080"/>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35" name="直接连接符 34">
            <a:extLst>
              <a:ext uri="{FF2B5EF4-FFF2-40B4-BE49-F238E27FC236}">
                <a16:creationId xmlns:a16="http://schemas.microsoft.com/office/drawing/2014/main" id="{23B592DD-873B-422D-7316-5BB5941B9124}"/>
              </a:ext>
            </a:extLst>
          </p:cNvPr>
          <p:cNvCxnSpPr>
            <a:cxnSpLocks/>
          </p:cNvCxnSpPr>
          <p:nvPr/>
        </p:nvCxnSpPr>
        <p:spPr>
          <a:xfrm flipH="1">
            <a:off x="1495332" y="3809208"/>
            <a:ext cx="1278933"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37" name="矩形: 圆角 36">
            <a:extLst>
              <a:ext uri="{FF2B5EF4-FFF2-40B4-BE49-F238E27FC236}">
                <a16:creationId xmlns:a16="http://schemas.microsoft.com/office/drawing/2014/main" id="{C2FCBBD3-8870-4C40-D499-25996F8C772C}"/>
              </a:ext>
            </a:extLst>
          </p:cNvPr>
          <p:cNvSpPr/>
          <p:nvPr/>
        </p:nvSpPr>
        <p:spPr>
          <a:xfrm>
            <a:off x="2507565" y="4419278"/>
            <a:ext cx="1127760" cy="619230"/>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10" name="直接连接符 9">
            <a:extLst>
              <a:ext uri="{FF2B5EF4-FFF2-40B4-BE49-F238E27FC236}">
                <a16:creationId xmlns:a16="http://schemas.microsoft.com/office/drawing/2014/main" id="{1DDFA359-E7E5-3A2F-F919-7B129BEF9BEF}"/>
              </a:ext>
            </a:extLst>
          </p:cNvPr>
          <p:cNvCxnSpPr>
            <a:cxnSpLocks/>
            <a:stCxn id="37" idx="1"/>
            <a:endCxn id="21" idx="3"/>
          </p:cNvCxnSpPr>
          <p:nvPr/>
        </p:nvCxnSpPr>
        <p:spPr>
          <a:xfrm flipH="1">
            <a:off x="1777564" y="4728893"/>
            <a:ext cx="730001"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12" name="矩形: 圆角 11">
            <a:extLst>
              <a:ext uri="{FF2B5EF4-FFF2-40B4-BE49-F238E27FC236}">
                <a16:creationId xmlns:a16="http://schemas.microsoft.com/office/drawing/2014/main" id="{A784D841-E132-DFD5-6CD7-4E0D725F651C}"/>
              </a:ext>
            </a:extLst>
          </p:cNvPr>
          <p:cNvSpPr/>
          <p:nvPr/>
        </p:nvSpPr>
        <p:spPr>
          <a:xfrm>
            <a:off x="7193865" y="2443218"/>
            <a:ext cx="1790700" cy="1365990"/>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sp>
        <p:nvSpPr>
          <p:cNvPr id="13" name="矩形: 圆角 12">
            <a:extLst>
              <a:ext uri="{FF2B5EF4-FFF2-40B4-BE49-F238E27FC236}">
                <a16:creationId xmlns:a16="http://schemas.microsoft.com/office/drawing/2014/main" id="{2DE40827-3134-AD04-B026-04A15A0B4EB7}"/>
              </a:ext>
            </a:extLst>
          </p:cNvPr>
          <p:cNvSpPr/>
          <p:nvPr/>
        </p:nvSpPr>
        <p:spPr>
          <a:xfrm>
            <a:off x="7277687" y="3887894"/>
            <a:ext cx="1204546" cy="1249680"/>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16" name="直接连接符 15">
            <a:extLst>
              <a:ext uri="{FF2B5EF4-FFF2-40B4-BE49-F238E27FC236}">
                <a16:creationId xmlns:a16="http://schemas.microsoft.com/office/drawing/2014/main" id="{66604AF5-76E8-EAF0-DA64-400046499E51}"/>
              </a:ext>
            </a:extLst>
          </p:cNvPr>
          <p:cNvCxnSpPr>
            <a:cxnSpLocks/>
            <a:stCxn id="49" idx="1"/>
          </p:cNvCxnSpPr>
          <p:nvPr/>
        </p:nvCxnSpPr>
        <p:spPr>
          <a:xfrm flipH="1" flipV="1">
            <a:off x="8981345" y="3036585"/>
            <a:ext cx="690912"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45" name="直接连接符 44">
            <a:extLst>
              <a:ext uri="{FF2B5EF4-FFF2-40B4-BE49-F238E27FC236}">
                <a16:creationId xmlns:a16="http://schemas.microsoft.com/office/drawing/2014/main" id="{BFD0EF8C-6013-6440-0A25-A79861DE7B3D}"/>
              </a:ext>
            </a:extLst>
          </p:cNvPr>
          <p:cNvCxnSpPr>
            <a:cxnSpLocks/>
          </p:cNvCxnSpPr>
          <p:nvPr/>
        </p:nvCxnSpPr>
        <p:spPr>
          <a:xfrm flipH="1">
            <a:off x="8527951" y="4612201"/>
            <a:ext cx="1294814" cy="0"/>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46" name="文本框 45">
            <a:extLst>
              <a:ext uri="{FF2B5EF4-FFF2-40B4-BE49-F238E27FC236}">
                <a16:creationId xmlns:a16="http://schemas.microsoft.com/office/drawing/2014/main" id="{AFFBA886-D606-9F92-F827-1D28129882A3}"/>
              </a:ext>
            </a:extLst>
          </p:cNvPr>
          <p:cNvSpPr txBox="1"/>
          <p:nvPr/>
        </p:nvSpPr>
        <p:spPr>
          <a:xfrm>
            <a:off x="392880" y="2648786"/>
            <a:ext cx="1120140"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Lan port</a:t>
            </a:r>
            <a:endParaRPr lang="zh-CN" altLang="en-US" sz="1400" dirty="0">
              <a:latin typeface="思源黑体 CN Bold" panose="020B0800000000000000" pitchFamily="34" charset="-122"/>
              <a:ea typeface="思源黑体 CN Bold" panose="020B0800000000000000" pitchFamily="34" charset="-122"/>
            </a:endParaRPr>
          </a:p>
        </p:txBody>
      </p:sp>
      <p:sp>
        <p:nvSpPr>
          <p:cNvPr id="47" name="文本框 46">
            <a:extLst>
              <a:ext uri="{FF2B5EF4-FFF2-40B4-BE49-F238E27FC236}">
                <a16:creationId xmlns:a16="http://schemas.microsoft.com/office/drawing/2014/main" id="{FFE99D8D-5BF2-91E8-E4E7-7FE99DCD9E74}"/>
              </a:ext>
            </a:extLst>
          </p:cNvPr>
          <p:cNvSpPr txBox="1"/>
          <p:nvPr/>
        </p:nvSpPr>
        <p:spPr>
          <a:xfrm>
            <a:off x="416933" y="3636999"/>
            <a:ext cx="1360631"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USB ports</a:t>
            </a:r>
            <a:endParaRPr lang="zh-CN" altLang="en-US" sz="1400" dirty="0">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id="{43267BF8-E720-3959-5D3F-2A0D0D954A47}"/>
              </a:ext>
            </a:extLst>
          </p:cNvPr>
          <p:cNvSpPr txBox="1"/>
          <p:nvPr/>
        </p:nvSpPr>
        <p:spPr>
          <a:xfrm>
            <a:off x="-1" y="4589117"/>
            <a:ext cx="1777565"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CH2/3 sense port</a:t>
            </a:r>
            <a:endParaRPr lang="zh-CN" altLang="en-US" sz="1400" dirty="0">
              <a:latin typeface="思源黑体 CN Bold" panose="020B0800000000000000" pitchFamily="34" charset="-122"/>
              <a:ea typeface="思源黑体 CN Bold" panose="020B0800000000000000" pitchFamily="34" charset="-122"/>
            </a:endParaRPr>
          </a:p>
        </p:txBody>
      </p:sp>
      <p:sp>
        <p:nvSpPr>
          <p:cNvPr id="49" name="文本框 48">
            <a:extLst>
              <a:ext uri="{FF2B5EF4-FFF2-40B4-BE49-F238E27FC236}">
                <a16:creationId xmlns:a16="http://schemas.microsoft.com/office/drawing/2014/main" id="{3FC3E7FA-1690-DBD1-C10B-9F78516DA017}"/>
              </a:ext>
            </a:extLst>
          </p:cNvPr>
          <p:cNvSpPr txBox="1"/>
          <p:nvPr/>
        </p:nvSpPr>
        <p:spPr>
          <a:xfrm>
            <a:off x="9672257" y="2905780"/>
            <a:ext cx="2629548" cy="307777"/>
          </a:xfrm>
          <a:prstGeom prst="rect">
            <a:avLst/>
          </a:prstGeom>
          <a:noFill/>
        </p:spPr>
        <p:txBody>
          <a:bodyPr wrap="square">
            <a:spAutoFit/>
          </a:bodyPr>
          <a:lstStyle/>
          <a:p>
            <a:r>
              <a:rPr lang="en-US" altLang="zh-CN" sz="1400" dirty="0">
                <a:latin typeface="思源黑体 CN Bold" panose="020B0800000000000000" pitchFamily="34" charset="-122"/>
                <a:ea typeface="思源黑体 CN Bold" panose="020B0800000000000000" pitchFamily="34" charset="-122"/>
              </a:rPr>
              <a:t>DIP switch of the AC power </a:t>
            </a:r>
          </a:p>
        </p:txBody>
      </p:sp>
      <p:sp>
        <p:nvSpPr>
          <p:cNvPr id="50" name="文本框 49">
            <a:extLst>
              <a:ext uri="{FF2B5EF4-FFF2-40B4-BE49-F238E27FC236}">
                <a16:creationId xmlns:a16="http://schemas.microsoft.com/office/drawing/2014/main" id="{CC393BCB-ACD1-309C-142F-12FE46445F24}"/>
              </a:ext>
            </a:extLst>
          </p:cNvPr>
          <p:cNvSpPr txBox="1"/>
          <p:nvPr/>
        </p:nvSpPr>
        <p:spPr>
          <a:xfrm>
            <a:off x="9822764" y="4481396"/>
            <a:ext cx="2093011"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AC power socket </a:t>
            </a:r>
            <a:endParaRPr lang="zh-CN" altLang="en-US" sz="1400" dirty="0">
              <a:latin typeface="思源黑体 CN Bold" panose="020B0800000000000000" pitchFamily="34" charset="-122"/>
              <a:ea typeface="思源黑体 CN Bold" panose="020B0800000000000000" pitchFamily="34" charset="-122"/>
            </a:endParaRPr>
          </a:p>
        </p:txBody>
      </p:sp>
      <p:sp>
        <p:nvSpPr>
          <p:cNvPr id="51" name="矩形: 圆角 50">
            <a:extLst>
              <a:ext uri="{FF2B5EF4-FFF2-40B4-BE49-F238E27FC236}">
                <a16:creationId xmlns:a16="http://schemas.microsoft.com/office/drawing/2014/main" id="{010D95F5-05FE-D4AA-087D-B065DD2EB4D4}"/>
              </a:ext>
            </a:extLst>
          </p:cNvPr>
          <p:cNvSpPr/>
          <p:nvPr/>
        </p:nvSpPr>
        <p:spPr>
          <a:xfrm>
            <a:off x="3606114" y="2529384"/>
            <a:ext cx="494031" cy="582441"/>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52" name="直接连接符 51">
            <a:extLst>
              <a:ext uri="{FF2B5EF4-FFF2-40B4-BE49-F238E27FC236}">
                <a16:creationId xmlns:a16="http://schemas.microsoft.com/office/drawing/2014/main" id="{222994D5-9202-95D0-FE10-B644405E9F0C}"/>
              </a:ext>
            </a:extLst>
          </p:cNvPr>
          <p:cNvCxnSpPr>
            <a:cxnSpLocks/>
          </p:cNvCxnSpPr>
          <p:nvPr/>
        </p:nvCxnSpPr>
        <p:spPr>
          <a:xfrm flipV="1">
            <a:off x="3853129" y="1182439"/>
            <a:ext cx="0" cy="1275828"/>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53" name="文本框 52">
            <a:extLst>
              <a:ext uri="{FF2B5EF4-FFF2-40B4-BE49-F238E27FC236}">
                <a16:creationId xmlns:a16="http://schemas.microsoft.com/office/drawing/2014/main" id="{2CA52B4B-79F7-FC5F-79D8-73D166BC1EE9}"/>
              </a:ext>
            </a:extLst>
          </p:cNvPr>
          <p:cNvSpPr txBox="1"/>
          <p:nvPr/>
        </p:nvSpPr>
        <p:spPr>
          <a:xfrm>
            <a:off x="3368625" y="874155"/>
            <a:ext cx="1424306"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Ground port</a:t>
            </a:r>
            <a:endParaRPr lang="zh-CN" altLang="en-US" sz="1400" dirty="0">
              <a:latin typeface="思源黑体 CN Bold" panose="020B0800000000000000" pitchFamily="34" charset="-122"/>
              <a:ea typeface="思源黑体 CN Bold" panose="020B0800000000000000" pitchFamily="34" charset="-122"/>
            </a:endParaRPr>
          </a:p>
        </p:txBody>
      </p:sp>
      <p:cxnSp>
        <p:nvCxnSpPr>
          <p:cNvPr id="54" name="直接连接符 53">
            <a:extLst>
              <a:ext uri="{FF2B5EF4-FFF2-40B4-BE49-F238E27FC236}">
                <a16:creationId xmlns:a16="http://schemas.microsoft.com/office/drawing/2014/main" id="{FEF38587-5D07-754E-5DF6-6826E557B4ED}"/>
              </a:ext>
            </a:extLst>
          </p:cNvPr>
          <p:cNvCxnSpPr>
            <a:cxnSpLocks/>
          </p:cNvCxnSpPr>
          <p:nvPr/>
        </p:nvCxnSpPr>
        <p:spPr>
          <a:xfrm flipV="1">
            <a:off x="4524006" y="5637206"/>
            <a:ext cx="0" cy="599233"/>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55" name="矩形: 圆角 54">
            <a:extLst>
              <a:ext uri="{FF2B5EF4-FFF2-40B4-BE49-F238E27FC236}">
                <a16:creationId xmlns:a16="http://schemas.microsoft.com/office/drawing/2014/main" id="{C9E3FC1E-F21E-A051-201F-45829E917644}"/>
              </a:ext>
            </a:extLst>
          </p:cNvPr>
          <p:cNvSpPr/>
          <p:nvPr/>
        </p:nvSpPr>
        <p:spPr>
          <a:xfrm>
            <a:off x="3795345" y="5096951"/>
            <a:ext cx="1486891" cy="404069"/>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sp>
        <p:nvSpPr>
          <p:cNvPr id="56" name="文本框 55">
            <a:extLst>
              <a:ext uri="{FF2B5EF4-FFF2-40B4-BE49-F238E27FC236}">
                <a16:creationId xmlns:a16="http://schemas.microsoft.com/office/drawing/2014/main" id="{CD6ADD66-A4CD-7C4F-43A5-65F179279DE7}"/>
              </a:ext>
            </a:extLst>
          </p:cNvPr>
          <p:cNvSpPr txBox="1"/>
          <p:nvPr/>
        </p:nvSpPr>
        <p:spPr>
          <a:xfrm>
            <a:off x="3129340" y="6239952"/>
            <a:ext cx="2239902"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Certification mark</a:t>
            </a:r>
            <a:endParaRPr lang="zh-CN" altLang="en-US" sz="1400" dirty="0">
              <a:latin typeface="思源黑体 CN Bold" panose="020B0800000000000000" pitchFamily="34" charset="-122"/>
              <a:ea typeface="思源黑体 CN Bold" panose="020B0800000000000000" pitchFamily="34" charset="-122"/>
            </a:endParaRPr>
          </a:p>
        </p:txBody>
      </p:sp>
      <p:sp>
        <p:nvSpPr>
          <p:cNvPr id="57" name="矩形: 圆角 56">
            <a:extLst>
              <a:ext uri="{FF2B5EF4-FFF2-40B4-BE49-F238E27FC236}">
                <a16:creationId xmlns:a16="http://schemas.microsoft.com/office/drawing/2014/main" id="{30D83B42-BEEA-E696-C1A6-61F24D31AB27}"/>
              </a:ext>
            </a:extLst>
          </p:cNvPr>
          <p:cNvSpPr/>
          <p:nvPr/>
        </p:nvSpPr>
        <p:spPr>
          <a:xfrm>
            <a:off x="5369242" y="5008882"/>
            <a:ext cx="311684" cy="176137"/>
          </a:xfrm>
          <a:prstGeom prst="roundRect">
            <a:avLst/>
          </a:prstGeom>
          <a:noFill/>
          <a:ln>
            <a:solidFill>
              <a:schemeClr val="bg1">
                <a:lumMod val="9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endParaRPr lang="zh-CN" altLang="en-US" sz="1400" dirty="0">
              <a:latin typeface="思源黑体 CN Bold" panose="020B0800000000000000" pitchFamily="34" charset="-122"/>
              <a:ea typeface="思源黑体 CN Bold" panose="020B0800000000000000" pitchFamily="34" charset="-122"/>
            </a:endParaRPr>
          </a:p>
        </p:txBody>
      </p:sp>
      <p:cxnSp>
        <p:nvCxnSpPr>
          <p:cNvPr id="58" name="直接连接符 57">
            <a:extLst>
              <a:ext uri="{FF2B5EF4-FFF2-40B4-BE49-F238E27FC236}">
                <a16:creationId xmlns:a16="http://schemas.microsoft.com/office/drawing/2014/main" id="{D8BD1BD7-1BCA-9E7B-E5A6-EBD3776C9CB6}"/>
              </a:ext>
            </a:extLst>
          </p:cNvPr>
          <p:cNvCxnSpPr>
            <a:cxnSpLocks/>
          </p:cNvCxnSpPr>
          <p:nvPr/>
        </p:nvCxnSpPr>
        <p:spPr>
          <a:xfrm flipV="1">
            <a:off x="5525084" y="5236486"/>
            <a:ext cx="0" cy="948486"/>
          </a:xfrm>
          <a:prstGeom prst="line">
            <a:avLst/>
          </a:prstGeom>
          <a:ln w="19050">
            <a:solidFill>
              <a:schemeClr val="bg2">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59" name="文本框 58">
            <a:extLst>
              <a:ext uri="{FF2B5EF4-FFF2-40B4-BE49-F238E27FC236}">
                <a16:creationId xmlns:a16="http://schemas.microsoft.com/office/drawing/2014/main" id="{952959C6-DB89-F77A-F959-DC51D9F29522}"/>
              </a:ext>
            </a:extLst>
          </p:cNvPr>
          <p:cNvSpPr txBox="1"/>
          <p:nvPr/>
        </p:nvSpPr>
        <p:spPr>
          <a:xfrm>
            <a:off x="4927183" y="6236439"/>
            <a:ext cx="1507486" cy="307777"/>
          </a:xfrm>
          <a:prstGeom prst="rect">
            <a:avLst/>
          </a:prstGeom>
          <a:noFill/>
        </p:spPr>
        <p:txBody>
          <a:bodyPr wrap="square">
            <a:spAutoFit/>
          </a:bodyPr>
          <a:lstStyle/>
          <a:p>
            <a:pPr algn="just"/>
            <a:r>
              <a:rPr lang="en-US" altLang="zh-CN" sz="1400" dirty="0">
                <a:latin typeface="思源黑体 CN Bold" panose="020B0800000000000000" pitchFamily="34" charset="-122"/>
                <a:ea typeface="思源黑体 CN Bold" panose="020B0800000000000000" pitchFamily="34" charset="-122"/>
              </a:rPr>
              <a:t>Device lock</a:t>
            </a:r>
            <a:endParaRPr lang="zh-CN" altLang="en-US" sz="1400"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08530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10971-344C-06E3-29AA-07CEA5A8ECA3}"/>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687A6B03-18C0-3D4A-10C1-354848C3CFA0}"/>
              </a:ext>
            </a:extLst>
          </p:cNvPr>
          <p:cNvGrpSpPr/>
          <p:nvPr/>
        </p:nvGrpSpPr>
        <p:grpSpPr>
          <a:xfrm>
            <a:off x="970800" y="1745569"/>
            <a:ext cx="9051798" cy="3551453"/>
            <a:chOff x="998211" y="1431244"/>
            <a:chExt cx="9051798" cy="3551453"/>
          </a:xfrm>
        </p:grpSpPr>
        <p:sp>
          <p:nvSpPr>
            <p:cNvPr id="3" name="Shape 4073">
              <a:extLst>
                <a:ext uri="{FF2B5EF4-FFF2-40B4-BE49-F238E27FC236}">
                  <a16:creationId xmlns:a16="http://schemas.microsoft.com/office/drawing/2014/main" id="{BA26740A-9274-7609-2C63-F597E4A314F8}"/>
                </a:ext>
              </a:extLst>
            </p:cNvPr>
            <p:cNvSpPr/>
            <p:nvPr/>
          </p:nvSpPr>
          <p:spPr>
            <a:xfrm>
              <a:off x="3629378" y="3553160"/>
              <a:ext cx="309825" cy="304290"/>
            </a:xfrm>
            <a:custGeom>
              <a:avLst/>
              <a:gdLst/>
              <a:ahLst/>
              <a:cxnLst/>
              <a:rect l="0" t="0" r="0" b="0"/>
              <a:pathLst>
                <a:path w="120000" h="120000" extrusionOk="0">
                  <a:moveTo>
                    <a:pt x="75403" y="112293"/>
                  </a:moveTo>
                  <a:lnTo>
                    <a:pt x="75403" y="112293"/>
                  </a:lnTo>
                  <a:cubicBezTo>
                    <a:pt x="75403" y="114770"/>
                    <a:pt x="78044" y="117247"/>
                    <a:pt x="80684" y="117247"/>
                  </a:cubicBezTo>
                  <a:cubicBezTo>
                    <a:pt x="109144" y="119724"/>
                    <a:pt x="109144" y="119724"/>
                    <a:pt x="109144" y="119724"/>
                  </a:cubicBezTo>
                  <a:cubicBezTo>
                    <a:pt x="112078" y="119724"/>
                    <a:pt x="112078" y="117247"/>
                    <a:pt x="114718" y="114770"/>
                  </a:cubicBezTo>
                  <a:cubicBezTo>
                    <a:pt x="114718" y="92752"/>
                    <a:pt x="114718" y="92752"/>
                    <a:pt x="114718" y="92752"/>
                  </a:cubicBezTo>
                  <a:cubicBezTo>
                    <a:pt x="78044" y="90275"/>
                    <a:pt x="78044" y="90275"/>
                    <a:pt x="78044" y="90275"/>
                  </a:cubicBezTo>
                  <a:lnTo>
                    <a:pt x="75403" y="112293"/>
                  </a:lnTo>
                  <a:close/>
                  <a:moveTo>
                    <a:pt x="5281" y="92752"/>
                  </a:moveTo>
                  <a:lnTo>
                    <a:pt x="5281" y="92752"/>
                  </a:lnTo>
                  <a:cubicBezTo>
                    <a:pt x="5281" y="114770"/>
                    <a:pt x="5281" y="114770"/>
                    <a:pt x="5281" y="114770"/>
                  </a:cubicBezTo>
                  <a:cubicBezTo>
                    <a:pt x="5281" y="117247"/>
                    <a:pt x="7921" y="119724"/>
                    <a:pt x="10268" y="119724"/>
                  </a:cubicBezTo>
                  <a:cubicBezTo>
                    <a:pt x="39022" y="117247"/>
                    <a:pt x="39022" y="117247"/>
                    <a:pt x="39022" y="117247"/>
                  </a:cubicBezTo>
                  <a:cubicBezTo>
                    <a:pt x="41662" y="117247"/>
                    <a:pt x="44303" y="114770"/>
                    <a:pt x="44303" y="112293"/>
                  </a:cubicBezTo>
                  <a:cubicBezTo>
                    <a:pt x="41662" y="90275"/>
                    <a:pt x="41662" y="90275"/>
                    <a:pt x="41662" y="90275"/>
                  </a:cubicBezTo>
                  <a:lnTo>
                    <a:pt x="5281" y="92752"/>
                  </a:lnTo>
                  <a:close/>
                  <a:moveTo>
                    <a:pt x="0" y="56422"/>
                  </a:moveTo>
                  <a:lnTo>
                    <a:pt x="0" y="56422"/>
                  </a:lnTo>
                  <a:cubicBezTo>
                    <a:pt x="2640" y="80642"/>
                    <a:pt x="2640" y="80642"/>
                    <a:pt x="2640" y="80642"/>
                  </a:cubicBezTo>
                  <a:cubicBezTo>
                    <a:pt x="39022" y="75688"/>
                    <a:pt x="39022" y="75688"/>
                    <a:pt x="39022" y="75688"/>
                  </a:cubicBezTo>
                  <a:cubicBezTo>
                    <a:pt x="39022" y="53944"/>
                    <a:pt x="39022" y="53944"/>
                    <a:pt x="39022" y="53944"/>
                  </a:cubicBezTo>
                  <a:lnTo>
                    <a:pt x="39022" y="51467"/>
                  </a:lnTo>
                  <a:cubicBezTo>
                    <a:pt x="39022" y="41834"/>
                    <a:pt x="46943" y="31926"/>
                    <a:pt x="59853" y="31926"/>
                  </a:cubicBezTo>
                  <a:cubicBezTo>
                    <a:pt x="72762" y="31926"/>
                    <a:pt x="80684" y="41834"/>
                    <a:pt x="80684" y="51467"/>
                  </a:cubicBezTo>
                  <a:lnTo>
                    <a:pt x="80684" y="53944"/>
                  </a:lnTo>
                  <a:cubicBezTo>
                    <a:pt x="78044" y="75688"/>
                    <a:pt x="78044" y="75688"/>
                    <a:pt x="78044" y="75688"/>
                  </a:cubicBezTo>
                  <a:cubicBezTo>
                    <a:pt x="117066" y="80642"/>
                    <a:pt x="117066" y="80642"/>
                    <a:pt x="117066" y="80642"/>
                  </a:cubicBezTo>
                  <a:cubicBezTo>
                    <a:pt x="119706" y="56422"/>
                    <a:pt x="119706" y="56422"/>
                    <a:pt x="119706" y="56422"/>
                  </a:cubicBezTo>
                  <a:cubicBezTo>
                    <a:pt x="119706" y="53944"/>
                    <a:pt x="119706" y="53944"/>
                    <a:pt x="119706" y="51467"/>
                  </a:cubicBezTo>
                  <a:cubicBezTo>
                    <a:pt x="119706" y="22018"/>
                    <a:pt x="93594" y="0"/>
                    <a:pt x="59853" y="0"/>
                  </a:cubicBezTo>
                  <a:cubicBezTo>
                    <a:pt x="25819" y="0"/>
                    <a:pt x="0" y="22018"/>
                    <a:pt x="0" y="51467"/>
                  </a:cubicBezTo>
                  <a:cubicBezTo>
                    <a:pt x="0" y="53944"/>
                    <a:pt x="0" y="53944"/>
                    <a:pt x="0" y="56422"/>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grpSp>
          <p:nvGrpSpPr>
            <p:cNvPr id="4" name="组合 3">
              <a:extLst>
                <a:ext uri="{FF2B5EF4-FFF2-40B4-BE49-F238E27FC236}">
                  <a16:creationId xmlns:a16="http://schemas.microsoft.com/office/drawing/2014/main" id="{AFF98796-9D64-7CE1-FED4-E91FD5AA13C8}"/>
                </a:ext>
              </a:extLst>
            </p:cNvPr>
            <p:cNvGrpSpPr/>
            <p:nvPr/>
          </p:nvGrpSpPr>
          <p:grpSpPr>
            <a:xfrm>
              <a:off x="3196492" y="1431244"/>
              <a:ext cx="6853517" cy="3551453"/>
              <a:chOff x="3196492" y="1431244"/>
              <a:chExt cx="6853517" cy="3551453"/>
            </a:xfrm>
          </p:grpSpPr>
          <p:sp>
            <p:nvSpPr>
              <p:cNvPr id="6" name="Shape 4066">
                <a:extLst>
                  <a:ext uri="{FF2B5EF4-FFF2-40B4-BE49-F238E27FC236}">
                    <a16:creationId xmlns:a16="http://schemas.microsoft.com/office/drawing/2014/main" id="{0D7F519B-BC75-43D7-431E-5E43DC5B39F0}"/>
                  </a:ext>
                </a:extLst>
              </p:cNvPr>
              <p:cNvSpPr/>
              <p:nvPr/>
            </p:nvSpPr>
            <p:spPr>
              <a:xfrm>
                <a:off x="3616025" y="1624351"/>
                <a:ext cx="349886" cy="260119"/>
              </a:xfrm>
              <a:custGeom>
                <a:avLst/>
                <a:gdLst/>
                <a:ahLst/>
                <a:cxnLst/>
                <a:rect l="0" t="0" r="0" b="0"/>
                <a:pathLst>
                  <a:path w="120000" h="120000" extrusionOk="0">
                    <a:moveTo>
                      <a:pt x="115324" y="2895"/>
                    </a:moveTo>
                    <a:lnTo>
                      <a:pt x="115324" y="2895"/>
                    </a:lnTo>
                    <a:cubicBezTo>
                      <a:pt x="112727" y="2895"/>
                      <a:pt x="4675" y="51474"/>
                      <a:pt x="2337" y="51474"/>
                    </a:cubicBezTo>
                    <a:cubicBezTo>
                      <a:pt x="0" y="51474"/>
                      <a:pt x="0" y="54369"/>
                      <a:pt x="2337" y="54369"/>
                    </a:cubicBezTo>
                    <a:cubicBezTo>
                      <a:pt x="4675" y="56943"/>
                      <a:pt x="25454" y="68525"/>
                      <a:pt x="25454" y="68525"/>
                    </a:cubicBezTo>
                    <a:lnTo>
                      <a:pt x="25454" y="68525"/>
                    </a:lnTo>
                    <a:cubicBezTo>
                      <a:pt x="41558" y="73994"/>
                      <a:pt x="41558" y="73994"/>
                      <a:pt x="41558" y="73994"/>
                    </a:cubicBezTo>
                    <a:cubicBezTo>
                      <a:pt x="41558" y="73994"/>
                      <a:pt x="110389" y="11260"/>
                      <a:pt x="112727" y="11260"/>
                    </a:cubicBezTo>
                    <a:cubicBezTo>
                      <a:pt x="112727" y="8364"/>
                      <a:pt x="112727" y="11260"/>
                      <a:pt x="112727" y="11260"/>
                    </a:cubicBezTo>
                    <a:lnTo>
                      <a:pt x="62337" y="79785"/>
                    </a:lnTo>
                    <a:lnTo>
                      <a:pt x="62337" y="79785"/>
                    </a:lnTo>
                    <a:cubicBezTo>
                      <a:pt x="59999" y="82680"/>
                      <a:pt x="59999" y="82680"/>
                      <a:pt x="59999" y="82680"/>
                    </a:cubicBezTo>
                    <a:cubicBezTo>
                      <a:pt x="62337" y="85576"/>
                      <a:pt x="62337" y="85576"/>
                      <a:pt x="62337" y="85576"/>
                    </a:cubicBezTo>
                    <a:lnTo>
                      <a:pt x="62337" y="85576"/>
                    </a:lnTo>
                    <a:cubicBezTo>
                      <a:pt x="62337" y="85576"/>
                      <a:pt x="94285" y="105522"/>
                      <a:pt x="94285" y="108418"/>
                    </a:cubicBezTo>
                    <a:cubicBezTo>
                      <a:pt x="96623" y="108418"/>
                      <a:pt x="98961" y="108418"/>
                      <a:pt x="101298" y="105522"/>
                    </a:cubicBezTo>
                    <a:cubicBezTo>
                      <a:pt x="101298" y="102627"/>
                      <a:pt x="119740" y="8364"/>
                      <a:pt x="119740" y="5790"/>
                    </a:cubicBezTo>
                    <a:cubicBezTo>
                      <a:pt x="119740" y="2895"/>
                      <a:pt x="117662" y="0"/>
                      <a:pt x="115324" y="2895"/>
                    </a:cubicBezTo>
                    <a:close/>
                    <a:moveTo>
                      <a:pt x="41558" y="116782"/>
                    </a:moveTo>
                    <a:lnTo>
                      <a:pt x="41558" y="116782"/>
                    </a:lnTo>
                    <a:cubicBezTo>
                      <a:pt x="41558" y="119678"/>
                      <a:pt x="41558" y="119678"/>
                      <a:pt x="43896" y="119678"/>
                    </a:cubicBezTo>
                    <a:cubicBezTo>
                      <a:pt x="43896" y="116782"/>
                      <a:pt x="62337" y="99731"/>
                      <a:pt x="62337" y="99731"/>
                    </a:cubicBezTo>
                    <a:cubicBezTo>
                      <a:pt x="41558" y="85576"/>
                      <a:pt x="41558" y="85576"/>
                      <a:pt x="41558" y="85576"/>
                    </a:cubicBezTo>
                    <a:lnTo>
                      <a:pt x="41558" y="116782"/>
                    </a:ln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7" name="Textfeld 37">
                <a:extLst>
                  <a:ext uri="{FF2B5EF4-FFF2-40B4-BE49-F238E27FC236}">
                    <a16:creationId xmlns:a16="http://schemas.microsoft.com/office/drawing/2014/main" id="{4A773574-CF41-615C-F1B1-17C94D31A9BE}"/>
                  </a:ext>
                </a:extLst>
              </p:cNvPr>
              <p:cNvSpPr txBox="1"/>
              <p:nvPr/>
            </p:nvSpPr>
            <p:spPr>
              <a:xfrm>
                <a:off x="4296588" y="1431244"/>
                <a:ext cx="4584973" cy="589072"/>
              </a:xfrm>
              <a:prstGeom prst="rect">
                <a:avLst/>
              </a:prstGeom>
              <a:noFill/>
            </p:spPr>
            <p:txBody>
              <a:bodyPr wrap="square" rtlCol="0">
                <a:spAutoFit/>
              </a:bodyPr>
              <a:lstStyle/>
              <a:p>
                <a:pPr>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Basic Information</a:t>
                </a:r>
              </a:p>
            </p:txBody>
          </p:sp>
          <p:sp>
            <p:nvSpPr>
              <p:cNvPr id="8" name="Textfeld 42">
                <a:extLst>
                  <a:ext uri="{FF2B5EF4-FFF2-40B4-BE49-F238E27FC236}">
                    <a16:creationId xmlns:a16="http://schemas.microsoft.com/office/drawing/2014/main" id="{2B3C99CA-852A-A87A-57BC-E8F0A36C7AFD}"/>
                  </a:ext>
                </a:extLst>
              </p:cNvPr>
              <p:cNvSpPr txBox="1"/>
              <p:nvPr/>
            </p:nvSpPr>
            <p:spPr>
              <a:xfrm>
                <a:off x="4296588" y="3363368"/>
                <a:ext cx="5121964" cy="589072"/>
              </a:xfrm>
              <a:prstGeom prst="rect">
                <a:avLst/>
              </a:prstGeom>
              <a:noFill/>
            </p:spPr>
            <p:txBody>
              <a:bodyPr wrap="square" rtlCol="0">
                <a:spAutoFit/>
              </a:bodyPr>
              <a:lstStyle/>
              <a:p>
                <a:pPr>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Competition Analysis</a:t>
                </a:r>
              </a:p>
            </p:txBody>
          </p:sp>
          <p:cxnSp>
            <p:nvCxnSpPr>
              <p:cNvPr id="9" name="Gerader Verbinder 83">
                <a:extLst>
                  <a:ext uri="{FF2B5EF4-FFF2-40B4-BE49-F238E27FC236}">
                    <a16:creationId xmlns:a16="http://schemas.microsoft.com/office/drawing/2014/main" id="{2F767ABA-EA31-DB6B-40A3-95E4AF01AD3E}"/>
                  </a:ext>
                </a:extLst>
              </p:cNvPr>
              <p:cNvCxnSpPr>
                <a:cxnSpLocks/>
              </p:cNvCxnSpPr>
              <p:nvPr/>
            </p:nvCxnSpPr>
            <p:spPr>
              <a:xfrm>
                <a:off x="3196492" y="1579245"/>
                <a:ext cx="0" cy="3403452"/>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0" name="Shape 4077">
                <a:extLst>
                  <a:ext uri="{FF2B5EF4-FFF2-40B4-BE49-F238E27FC236}">
                    <a16:creationId xmlns:a16="http://schemas.microsoft.com/office/drawing/2014/main" id="{99072538-98A3-3DA1-DED9-1034BD3DBC33}"/>
                  </a:ext>
                </a:extLst>
              </p:cNvPr>
              <p:cNvSpPr/>
              <p:nvPr/>
            </p:nvSpPr>
            <p:spPr>
              <a:xfrm>
                <a:off x="3616025" y="2602299"/>
                <a:ext cx="341874" cy="321464"/>
              </a:xfrm>
              <a:custGeom>
                <a:avLst/>
                <a:gdLst/>
                <a:ahLst/>
                <a:cxnLst/>
                <a:rect l="0" t="0" r="0" b="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1" name="Textfeld 37">
                <a:extLst>
                  <a:ext uri="{FF2B5EF4-FFF2-40B4-BE49-F238E27FC236}">
                    <a16:creationId xmlns:a16="http://schemas.microsoft.com/office/drawing/2014/main" id="{8CF47B02-714A-9024-2122-5CE181A435FC}"/>
                  </a:ext>
                </a:extLst>
              </p:cNvPr>
              <p:cNvSpPr txBox="1"/>
              <p:nvPr/>
            </p:nvSpPr>
            <p:spPr>
              <a:xfrm>
                <a:off x="4296588" y="2433440"/>
                <a:ext cx="5753421" cy="589072"/>
              </a:xfrm>
              <a:prstGeom prst="rect">
                <a:avLst/>
              </a:prstGeom>
              <a:noFill/>
            </p:spPr>
            <p:txBody>
              <a:bodyPr wrap="square" rtlCol="0">
                <a:spAutoFit/>
              </a:bodyPr>
              <a:lstStyle/>
              <a:p>
                <a:pPr defTabSz="228600">
                  <a:lnSpc>
                    <a:spcPct val="150000"/>
                  </a:lnSpc>
                </a:pPr>
                <a:r>
                  <a:rPr lang="en-US" altLang="zh-CN" sz="2400" b="1" dirty="0">
                    <a:latin typeface="思源黑体 CN Bold" panose="020B0800000000000000" pitchFamily="34" charset="-122"/>
                    <a:ea typeface="思源黑体 CN Bold" panose="020B0800000000000000" pitchFamily="34" charset="-122"/>
                    <a:cs typeface="阿里巴巴普惠体 M" panose="00020600040101010101" pitchFamily="18" charset="-122"/>
                  </a:rPr>
                  <a:t>Features  &amp;  Benefits</a:t>
                </a:r>
              </a:p>
            </p:txBody>
          </p:sp>
          <p:sp>
            <p:nvSpPr>
              <p:cNvPr id="12" name="Shape 4087">
                <a:extLst>
                  <a:ext uri="{FF2B5EF4-FFF2-40B4-BE49-F238E27FC236}">
                    <a16:creationId xmlns:a16="http://schemas.microsoft.com/office/drawing/2014/main" id="{7413A12C-5D9B-AEE7-9FBA-42D748D46D94}"/>
                  </a:ext>
                </a:extLst>
              </p:cNvPr>
              <p:cNvSpPr/>
              <p:nvPr/>
            </p:nvSpPr>
            <p:spPr>
              <a:xfrm>
                <a:off x="3616023" y="4550393"/>
                <a:ext cx="336533" cy="309197"/>
              </a:xfrm>
              <a:custGeom>
                <a:avLst/>
                <a:gdLst/>
                <a:ahLst/>
                <a:cxnLst/>
                <a:rect l="0" t="0" r="0" b="0"/>
                <a:pathLst>
                  <a:path w="120000" h="120000" extrusionOk="0">
                    <a:moveTo>
                      <a:pt x="18918" y="107865"/>
                    </a:moveTo>
                    <a:lnTo>
                      <a:pt x="18918" y="107865"/>
                    </a:lnTo>
                    <a:cubicBezTo>
                      <a:pt x="18918" y="114876"/>
                      <a:pt x="26486" y="119730"/>
                      <a:pt x="33513" y="119730"/>
                    </a:cubicBezTo>
                    <a:cubicBezTo>
                      <a:pt x="40810" y="119730"/>
                      <a:pt x="45405" y="114876"/>
                      <a:pt x="45405" y="107865"/>
                    </a:cubicBezTo>
                    <a:cubicBezTo>
                      <a:pt x="45405" y="100584"/>
                      <a:pt x="40810" y="93303"/>
                      <a:pt x="33513" y="93303"/>
                    </a:cubicBezTo>
                    <a:cubicBezTo>
                      <a:pt x="26486" y="93303"/>
                      <a:pt x="18918" y="100584"/>
                      <a:pt x="18918" y="107865"/>
                    </a:cubicBezTo>
                    <a:close/>
                    <a:moveTo>
                      <a:pt x="86216" y="107865"/>
                    </a:moveTo>
                    <a:lnTo>
                      <a:pt x="86216" y="107865"/>
                    </a:lnTo>
                    <a:cubicBezTo>
                      <a:pt x="86216" y="114876"/>
                      <a:pt x="93243" y="119730"/>
                      <a:pt x="100540" y="119730"/>
                    </a:cubicBezTo>
                    <a:cubicBezTo>
                      <a:pt x="107837" y="119730"/>
                      <a:pt x="112702" y="114876"/>
                      <a:pt x="112702" y="107865"/>
                    </a:cubicBezTo>
                    <a:cubicBezTo>
                      <a:pt x="112702" y="100584"/>
                      <a:pt x="107837" y="93303"/>
                      <a:pt x="100540" y="93303"/>
                    </a:cubicBezTo>
                    <a:cubicBezTo>
                      <a:pt x="93243" y="93303"/>
                      <a:pt x="86216" y="100584"/>
                      <a:pt x="86216" y="107865"/>
                    </a:cubicBezTo>
                    <a:close/>
                    <a:moveTo>
                      <a:pt x="42972" y="76584"/>
                    </a:moveTo>
                    <a:lnTo>
                      <a:pt x="42972" y="76584"/>
                    </a:lnTo>
                    <a:cubicBezTo>
                      <a:pt x="117297" y="55011"/>
                      <a:pt x="117297" y="55011"/>
                      <a:pt x="117297" y="55011"/>
                    </a:cubicBezTo>
                    <a:cubicBezTo>
                      <a:pt x="119729" y="55011"/>
                      <a:pt x="119729" y="52584"/>
                      <a:pt x="119729" y="50426"/>
                    </a:cubicBezTo>
                    <a:cubicBezTo>
                      <a:pt x="119729" y="14561"/>
                      <a:pt x="119729" y="14561"/>
                      <a:pt x="119729" y="14561"/>
                    </a:cubicBezTo>
                    <a:cubicBezTo>
                      <a:pt x="26486" y="14561"/>
                      <a:pt x="26486" y="14561"/>
                      <a:pt x="26486" y="14561"/>
                    </a:cubicBezTo>
                    <a:cubicBezTo>
                      <a:pt x="26486" y="2696"/>
                      <a:pt x="26486" y="2696"/>
                      <a:pt x="26486" y="2696"/>
                    </a:cubicBezTo>
                    <a:lnTo>
                      <a:pt x="24054" y="0"/>
                    </a:lnTo>
                    <a:cubicBezTo>
                      <a:pt x="2432" y="0"/>
                      <a:pt x="2432" y="0"/>
                      <a:pt x="2432" y="0"/>
                    </a:cubicBezTo>
                    <a:cubicBezTo>
                      <a:pt x="0" y="0"/>
                      <a:pt x="0" y="2696"/>
                      <a:pt x="0" y="2696"/>
                    </a:cubicBezTo>
                    <a:cubicBezTo>
                      <a:pt x="0" y="14561"/>
                      <a:pt x="0" y="14561"/>
                      <a:pt x="0" y="14561"/>
                    </a:cubicBezTo>
                    <a:cubicBezTo>
                      <a:pt x="12162" y="14561"/>
                      <a:pt x="12162" y="14561"/>
                      <a:pt x="12162" y="14561"/>
                    </a:cubicBezTo>
                    <a:cubicBezTo>
                      <a:pt x="26486" y="74157"/>
                      <a:pt x="26486" y="74157"/>
                      <a:pt x="26486" y="74157"/>
                    </a:cubicBezTo>
                    <a:cubicBezTo>
                      <a:pt x="26486" y="81438"/>
                      <a:pt x="26486" y="81438"/>
                      <a:pt x="26486" y="81438"/>
                    </a:cubicBezTo>
                    <a:cubicBezTo>
                      <a:pt x="26486" y="91146"/>
                      <a:pt x="26486" y="91146"/>
                      <a:pt x="26486" y="91146"/>
                    </a:cubicBezTo>
                    <a:cubicBezTo>
                      <a:pt x="26486" y="93303"/>
                      <a:pt x="28648" y="93303"/>
                      <a:pt x="28648" y="93303"/>
                    </a:cubicBezTo>
                    <a:cubicBezTo>
                      <a:pt x="33513" y="93303"/>
                      <a:pt x="33513" y="93303"/>
                      <a:pt x="33513" y="93303"/>
                    </a:cubicBezTo>
                    <a:cubicBezTo>
                      <a:pt x="100540" y="93303"/>
                      <a:pt x="100540" y="93303"/>
                      <a:pt x="100540" y="93303"/>
                    </a:cubicBezTo>
                    <a:cubicBezTo>
                      <a:pt x="117297" y="93303"/>
                      <a:pt x="117297" y="93303"/>
                      <a:pt x="117297" y="93303"/>
                    </a:cubicBezTo>
                    <a:cubicBezTo>
                      <a:pt x="119729" y="93303"/>
                      <a:pt x="119729" y="93303"/>
                      <a:pt x="119729" y="91146"/>
                    </a:cubicBezTo>
                    <a:cubicBezTo>
                      <a:pt x="119729" y="81438"/>
                      <a:pt x="119729" y="81438"/>
                      <a:pt x="119729" y="81438"/>
                    </a:cubicBezTo>
                    <a:cubicBezTo>
                      <a:pt x="45405" y="81438"/>
                      <a:pt x="45405" y="81438"/>
                      <a:pt x="45405" y="81438"/>
                    </a:cubicBezTo>
                    <a:cubicBezTo>
                      <a:pt x="35945" y="81438"/>
                      <a:pt x="35945" y="76584"/>
                      <a:pt x="42972" y="76584"/>
                    </a:cubicBezTo>
                    <a:close/>
                  </a:path>
                </a:pathLst>
              </a:custGeom>
              <a:solidFill>
                <a:srgbClr val="19377D"/>
              </a:solidFill>
              <a:ln>
                <a:noFill/>
              </a:ln>
              <a:effectLst>
                <a:outerShdw blurRad="38100" dist="38100" algn="ctr" rotWithShape="0">
                  <a:srgbClr val="000000">
                    <a:alpha val="23000"/>
                  </a:srgbClr>
                </a:outerShdw>
              </a:effectLst>
            </p:spPr>
            <p:txBody>
              <a:bodyPr lIns="45700" tIns="22850" rIns="45700" bIns="22850" anchor="ctr" anchorCtr="0">
                <a:noAutofit/>
              </a:bodyPr>
              <a:lstStyle/>
              <a:p>
                <a:pPr defTabSz="228600"/>
                <a:endParaRPr sz="3200" dirty="0">
                  <a:solidFill>
                    <a:srgbClr val="F9F9F9">
                      <a:lumMod val="50000"/>
                    </a:srgbClr>
                  </a:solidFill>
                  <a:latin typeface="思源黑体 CN Bold" panose="020B0800000000000000" pitchFamily="34" charset="-122"/>
                  <a:ea typeface="思源黑体 CN Bold" panose="020B0800000000000000" pitchFamily="34" charset="-122"/>
                  <a:cs typeface="阿里巴巴普惠体 M" panose="00020600040101010101" pitchFamily="18" charset="-122"/>
                  <a:sym typeface="Lato"/>
                </a:endParaRPr>
              </a:p>
            </p:txBody>
          </p:sp>
          <p:sp>
            <p:nvSpPr>
              <p:cNvPr id="13" name="Textfeld 42">
                <a:extLst>
                  <a:ext uri="{FF2B5EF4-FFF2-40B4-BE49-F238E27FC236}">
                    <a16:creationId xmlns:a16="http://schemas.microsoft.com/office/drawing/2014/main" id="{8254F9A2-F64F-7374-B205-3131E144824D}"/>
                  </a:ext>
                </a:extLst>
              </p:cNvPr>
              <p:cNvSpPr txBox="1"/>
              <p:nvPr/>
            </p:nvSpPr>
            <p:spPr>
              <a:xfrm>
                <a:off x="4296588" y="4393625"/>
                <a:ext cx="3686600" cy="589072"/>
              </a:xfrm>
              <a:prstGeom prst="rect">
                <a:avLst/>
              </a:prstGeom>
              <a:noFill/>
            </p:spPr>
            <p:txBody>
              <a:bodyPr wrap="square" rtlCol="0">
                <a:spAutoFit/>
              </a:bodyPr>
              <a:lstStyle/>
              <a:p>
                <a:pPr defTabSz="228600">
                  <a:lnSpc>
                    <a:spcPct val="150000"/>
                  </a:lnSpc>
                </a:pPr>
                <a:r>
                  <a:rPr lang="en-US" altLang="zh-CN" sz="2400" dirty="0">
                    <a:solidFill>
                      <a:srgbClr val="999999"/>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Applications</a:t>
                </a:r>
              </a:p>
            </p:txBody>
          </p:sp>
        </p:grpSp>
        <p:sp>
          <p:nvSpPr>
            <p:cNvPr id="5" name="矩形 4">
              <a:extLst>
                <a:ext uri="{FF2B5EF4-FFF2-40B4-BE49-F238E27FC236}">
                  <a16:creationId xmlns:a16="http://schemas.microsoft.com/office/drawing/2014/main" id="{3B993F78-B8F6-D710-466B-546B9973A5F8}"/>
                </a:ext>
              </a:extLst>
            </p:cNvPr>
            <p:cNvSpPr/>
            <p:nvPr/>
          </p:nvSpPr>
          <p:spPr>
            <a:xfrm>
              <a:off x="998211" y="2944983"/>
              <a:ext cx="4160074" cy="586957"/>
            </a:xfrm>
            <a:prstGeom prst="rect">
              <a:avLst/>
            </a:prstGeom>
          </p:spPr>
          <p:txBody>
            <a:bodyPr wrap="square" lIns="90000" tIns="46800" rIns="90000" bIns="46800" anchor="b" anchorCtr="0">
              <a:spAutoFit/>
            </a:bodyPr>
            <a:lstStyle/>
            <a:p>
              <a:pPr>
                <a:buSzPct val="25000"/>
              </a:pPr>
              <a:r>
                <a:rPr lang="en-US" altLang="zh-CN" sz="3200" b="1" dirty="0">
                  <a:solidFill>
                    <a:srgbClr val="003B90"/>
                  </a:solidFill>
                  <a:latin typeface="思源黑体 CN Bold" panose="020B0800000000000000" pitchFamily="34" charset="-122"/>
                  <a:ea typeface="思源黑体 CN Bold" panose="020B0800000000000000" pitchFamily="34" charset="-122"/>
                  <a:cs typeface="阿里巴巴普惠体 M" panose="00020600040101010101" pitchFamily="18" charset="-122"/>
                </a:rPr>
                <a:t>contents</a:t>
              </a:r>
            </a:p>
          </p:txBody>
        </p:sp>
      </p:grpSp>
      <p:pic>
        <p:nvPicPr>
          <p:cNvPr id="14" name="图片 13">
            <a:extLst>
              <a:ext uri="{FF2B5EF4-FFF2-40B4-BE49-F238E27FC236}">
                <a16:creationId xmlns:a16="http://schemas.microsoft.com/office/drawing/2014/main" id="{30274A29-CA6A-2749-400C-D2EAC2A913A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2104" t="11224" r="13446" b="17738"/>
          <a:stretch/>
        </p:blipFill>
        <p:spPr>
          <a:xfrm>
            <a:off x="8089577" y="1402915"/>
            <a:ext cx="6828263" cy="4346531"/>
          </a:xfrm>
          <a:prstGeom prst="rect">
            <a:avLst/>
          </a:prstGeom>
        </p:spPr>
      </p:pic>
    </p:spTree>
    <p:extLst>
      <p:ext uri="{BB962C8B-B14F-4D97-AF65-F5344CB8AC3E}">
        <p14:creationId xmlns:p14="http://schemas.microsoft.com/office/powerpoint/2010/main" val="2900631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0">
            <a:extLst>
              <a:ext uri="{FF2B5EF4-FFF2-40B4-BE49-F238E27FC236}">
                <a16:creationId xmlns:a16="http://schemas.microsoft.com/office/drawing/2014/main" id="{1058BF18-A0DA-1E67-E6A0-B979A3C7800E}"/>
              </a:ext>
            </a:extLst>
          </p:cNvPr>
          <p:cNvSpPr txBox="1"/>
          <p:nvPr/>
        </p:nvSpPr>
        <p:spPr>
          <a:xfrm>
            <a:off x="217584" y="221241"/>
            <a:ext cx="48572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cs typeface="阿里巴巴普惠体 B" panose="00020600040101010101" pitchFamily="18" charset="-122"/>
              </a:rPr>
              <a:t>High Resolution</a:t>
            </a:r>
            <a:endParaRPr kumimoji="0" lang="zh-CN" altLang="en-US" sz="3200" b="1" i="0" u="none" strike="noStrike" kern="1200" cap="none" spc="0" normalizeH="0" baseline="0" noProof="0" dirty="0">
              <a:ln>
                <a:noFill/>
              </a:ln>
              <a:effectLst/>
              <a:uLnTx/>
              <a:uFillTx/>
              <a:latin typeface="思源黑体 CN Bold" panose="020B0800000000000000" pitchFamily="34" charset="-122"/>
              <a:ea typeface="思源黑体 CN Bold" panose="020B0800000000000000" pitchFamily="34" charset="-122"/>
              <a:cs typeface="阿里巴巴普惠体 B" panose="00020600040101010101" pitchFamily="18" charset="-122"/>
            </a:endParaRPr>
          </a:p>
        </p:txBody>
      </p:sp>
      <p:sp>
        <p:nvSpPr>
          <p:cNvPr id="8" name="文本框 7">
            <a:extLst>
              <a:ext uri="{FF2B5EF4-FFF2-40B4-BE49-F238E27FC236}">
                <a16:creationId xmlns:a16="http://schemas.microsoft.com/office/drawing/2014/main" id="{6A5CA00B-7F27-2726-E9F4-09935A9B2AD2}"/>
              </a:ext>
            </a:extLst>
          </p:cNvPr>
          <p:cNvSpPr txBox="1"/>
          <p:nvPr/>
        </p:nvSpPr>
        <p:spPr>
          <a:xfrm>
            <a:off x="217584" y="1815298"/>
            <a:ext cx="5369649" cy="2133789"/>
          </a:xfrm>
          <a:prstGeom prst="rect">
            <a:avLst/>
          </a:prstGeom>
          <a:noFill/>
        </p:spPr>
        <p:txBody>
          <a:bodyPr wrap="square">
            <a:spAutoFit/>
          </a:bodyPr>
          <a:lstStyle/>
          <a:p>
            <a:pPr algn="just">
              <a:lnSpc>
                <a:spcPct val="250000"/>
              </a:lnSpc>
            </a:pPr>
            <a:r>
              <a:rPr lang="en-US" altLang="zh-CN" sz="2000" kern="100" dirty="0">
                <a:effectLst/>
                <a:latin typeface="思源黑体 CN Bold" panose="020B0800000000000000" pitchFamily="34" charset="-122"/>
                <a:ea typeface="思源黑体 CN Bold" panose="020B0800000000000000" pitchFamily="34" charset="-122"/>
              </a:rPr>
              <a:t>5-digit voltage and current display</a:t>
            </a:r>
          </a:p>
          <a:p>
            <a:pPr marL="285750" indent="-285750" algn="just">
              <a:lnSpc>
                <a:spcPct val="250000"/>
              </a:lnSpc>
              <a:buFont typeface="Arial" panose="020B0604020202020204" pitchFamily="34" charset="0"/>
              <a:buChar char="•"/>
            </a:pPr>
            <a:r>
              <a:rPr lang="en-US" altLang="zh-CN" kern="100" dirty="0">
                <a:latin typeface="思源黑体 CN Bold" panose="020B0800000000000000" pitchFamily="34" charset="-122"/>
                <a:ea typeface="思源黑体 CN Bold" panose="020B0800000000000000" pitchFamily="34" charset="-122"/>
              </a:rPr>
              <a:t>Setting accuracy :   1mV/1mA</a:t>
            </a:r>
          </a:p>
          <a:p>
            <a:pPr marL="285750" indent="-285750" algn="just">
              <a:lnSpc>
                <a:spcPct val="250000"/>
              </a:lnSpc>
              <a:buFont typeface="Arial" panose="020B0604020202020204" pitchFamily="34" charset="0"/>
              <a:buChar char="•"/>
            </a:pPr>
            <a:r>
              <a:rPr lang="en-US" altLang="zh-CN" kern="100" dirty="0">
                <a:latin typeface="思源黑体 CN Bold" panose="020B0800000000000000" pitchFamily="34" charset="-122"/>
                <a:ea typeface="思源黑体 CN Bold" panose="020B0800000000000000" pitchFamily="34" charset="-122"/>
              </a:rPr>
              <a:t>Read back accuracy:   1mV/1mA</a:t>
            </a:r>
          </a:p>
        </p:txBody>
      </p:sp>
      <p:pic>
        <p:nvPicPr>
          <p:cNvPr id="6" name="图片 5">
            <a:extLst>
              <a:ext uri="{FF2B5EF4-FFF2-40B4-BE49-F238E27FC236}">
                <a16:creationId xmlns:a16="http://schemas.microsoft.com/office/drawing/2014/main" id="{6381A846-50C5-F810-3D3E-308FD0C71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273" y="1365277"/>
            <a:ext cx="6934200" cy="4127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3030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6A5CA00B-7F27-2726-E9F4-09935A9B2AD2}"/>
              </a:ext>
            </a:extLst>
          </p:cNvPr>
          <p:cNvSpPr txBox="1"/>
          <p:nvPr/>
        </p:nvSpPr>
        <p:spPr>
          <a:xfrm>
            <a:off x="78028" y="1860389"/>
            <a:ext cx="7459693" cy="2749342"/>
          </a:xfrm>
          <a:prstGeom prst="rect">
            <a:avLst/>
          </a:prstGeom>
          <a:noFill/>
        </p:spPr>
        <p:txBody>
          <a:bodyPr wrap="square">
            <a:spAutoFit/>
          </a:bodyPr>
          <a:lstStyle/>
          <a:p>
            <a:pPr marL="342900" indent="-342900" algn="just">
              <a:lnSpc>
                <a:spcPct val="250000"/>
              </a:lnSpc>
              <a:buFont typeface="Wingdings" panose="05000000000000000000" pitchFamily="2" charset="2"/>
              <a:buChar char="ü"/>
            </a:pPr>
            <a:r>
              <a:rPr lang="en-US" altLang="zh-CN" kern="100" dirty="0">
                <a:effectLst/>
                <a:latin typeface="思源黑体 CN Bold" panose="020B0800000000000000" pitchFamily="34" charset="-122"/>
                <a:ea typeface="思源黑体 CN Bold" panose="020B0800000000000000" pitchFamily="34" charset="-122"/>
              </a:rPr>
              <a:t>Four channels can be output independently</a:t>
            </a:r>
          </a:p>
          <a:p>
            <a:pPr marL="342900" indent="-342900" algn="just">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Turned on or off independently or all together</a:t>
            </a:r>
          </a:p>
          <a:p>
            <a:pPr marL="342900" indent="-342900" algn="just">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CH2/3 can be switched in series and parallel with one key</a:t>
            </a:r>
          </a:p>
          <a:p>
            <a:pPr marL="342900" indent="-342900" algn="just">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Better power output capability</a:t>
            </a:r>
          </a:p>
        </p:txBody>
      </p:sp>
      <p:grpSp>
        <p:nvGrpSpPr>
          <p:cNvPr id="2" name="组合 1">
            <a:extLst>
              <a:ext uri="{FF2B5EF4-FFF2-40B4-BE49-F238E27FC236}">
                <a16:creationId xmlns:a16="http://schemas.microsoft.com/office/drawing/2014/main" id="{8E7FE4AC-4607-3794-3374-FB78C3007ED5}"/>
              </a:ext>
            </a:extLst>
          </p:cNvPr>
          <p:cNvGrpSpPr/>
          <p:nvPr/>
        </p:nvGrpSpPr>
        <p:grpSpPr>
          <a:xfrm>
            <a:off x="6833817" y="1380808"/>
            <a:ext cx="7132320" cy="4567018"/>
            <a:chOff x="6783017" y="1721894"/>
            <a:chExt cx="7132320" cy="4567018"/>
          </a:xfrm>
        </p:grpSpPr>
        <p:pic>
          <p:nvPicPr>
            <p:cNvPr id="13" name="图片 12">
              <a:extLst>
                <a:ext uri="{FF2B5EF4-FFF2-40B4-BE49-F238E27FC236}">
                  <a16:creationId xmlns:a16="http://schemas.microsoft.com/office/drawing/2014/main" id="{45A43B7B-8A7A-0B18-A7F3-AF21DD4C9047}"/>
                </a:ext>
              </a:extLst>
            </p:cNvPr>
            <p:cNvPicPr>
              <a:picLocks noChangeAspect="1"/>
            </p:cNvPicPr>
            <p:nvPr/>
          </p:nvPicPr>
          <p:blipFill rotWithShape="1">
            <a:blip r:embed="rId2">
              <a:extLst>
                <a:ext uri="{28A0092B-C50C-407E-A947-70E740481C1C}">
                  <a14:useLocalDpi xmlns:a14="http://schemas.microsoft.com/office/drawing/2010/main" val="0"/>
                </a:ext>
              </a:extLst>
            </a:blip>
            <a:srcRect l="15209" t="14366" r="15856" b="19437"/>
            <a:stretch/>
          </p:blipFill>
          <p:spPr>
            <a:xfrm>
              <a:off x="6783017" y="1721894"/>
              <a:ext cx="7132320" cy="4567018"/>
            </a:xfrm>
            <a:prstGeom prst="rect">
              <a:avLst/>
            </a:prstGeom>
            <a:effectLst>
              <a:reflection blurRad="6350" stA="52000" endA="300" endPos="35000" dir="5400000" sy="-100000" algn="bl" rotWithShape="0"/>
            </a:effectLst>
          </p:spPr>
        </p:pic>
        <p:pic>
          <p:nvPicPr>
            <p:cNvPr id="12" name="图片 11">
              <a:extLst>
                <a:ext uri="{FF2B5EF4-FFF2-40B4-BE49-F238E27FC236}">
                  <a16:creationId xmlns:a16="http://schemas.microsoft.com/office/drawing/2014/main" id="{526FA0BA-223D-8FBD-B19F-50BC3A7B0E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37722" y="2431827"/>
              <a:ext cx="3054951" cy="1745974"/>
            </a:xfrm>
            <a:prstGeom prst="rect">
              <a:avLst/>
            </a:prstGeom>
            <a:ln>
              <a:noFill/>
            </a:ln>
            <a:effectLst>
              <a:outerShdw blurRad="190500" algn="tl" rotWithShape="0">
                <a:srgbClr val="000000">
                  <a:alpha val="70000"/>
                </a:srgbClr>
              </a:outerShdw>
            </a:effectLst>
          </p:spPr>
        </p:pic>
      </p:grpSp>
      <p:sp>
        <p:nvSpPr>
          <p:cNvPr id="3" name="TextBox 40">
            <a:extLst>
              <a:ext uri="{FF2B5EF4-FFF2-40B4-BE49-F238E27FC236}">
                <a16:creationId xmlns:a16="http://schemas.microsoft.com/office/drawing/2014/main" id="{1058BF18-A0DA-1E67-E6A0-B979A3C7800E}"/>
              </a:ext>
            </a:extLst>
          </p:cNvPr>
          <p:cNvSpPr txBox="1"/>
          <p:nvPr/>
        </p:nvSpPr>
        <p:spPr>
          <a:xfrm>
            <a:off x="78028" y="320716"/>
            <a:ext cx="88227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Series/Parallel/Independent Mode</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368199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6A5CA00B-7F27-2726-E9F4-09935A9B2AD2}"/>
              </a:ext>
            </a:extLst>
          </p:cNvPr>
          <p:cNvSpPr txBox="1"/>
          <p:nvPr/>
        </p:nvSpPr>
        <p:spPr>
          <a:xfrm>
            <a:off x="217584" y="791502"/>
            <a:ext cx="9595523" cy="2056845"/>
          </a:xfrm>
          <a:prstGeom prst="rect">
            <a:avLst/>
          </a:prstGeom>
          <a:noFill/>
        </p:spPr>
        <p:txBody>
          <a:bodyPr wrap="square">
            <a:spAutoFit/>
          </a:bodyPr>
          <a:lstStyle/>
          <a:p>
            <a:pPr marL="285750" indent="-285750" algn="just">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Supports 50-step sequence editing, 8 groups of built-in list files</a:t>
            </a:r>
          </a:p>
          <a:p>
            <a:pPr marL="285750" indent="-285750" algn="just">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Each list can be individually set for voltage, current, time, etc.</a:t>
            </a:r>
          </a:p>
          <a:p>
            <a:pPr marL="285750" indent="-285750" algn="just">
              <a:lnSpc>
                <a:spcPct val="250000"/>
              </a:lnSpc>
              <a:buFont typeface="Wingdings" panose="05000000000000000000" pitchFamily="2" charset="2"/>
              <a:buChar char="ü"/>
            </a:pPr>
            <a:r>
              <a:rPr lang="en-US" altLang="zh-CN" kern="100" dirty="0">
                <a:latin typeface="思源黑体 CN Bold" panose="020B0800000000000000" pitchFamily="34" charset="-122"/>
                <a:ea typeface="思源黑体 CN Bold" panose="020B0800000000000000" pitchFamily="34" charset="-122"/>
              </a:rPr>
              <a:t>Import list sequence files via USB for multi-step runs</a:t>
            </a:r>
          </a:p>
        </p:txBody>
      </p:sp>
      <p:pic>
        <p:nvPicPr>
          <p:cNvPr id="2" name="图片 1">
            <a:extLst>
              <a:ext uri="{FF2B5EF4-FFF2-40B4-BE49-F238E27FC236}">
                <a16:creationId xmlns:a16="http://schemas.microsoft.com/office/drawing/2014/main" id="{44B17964-6F6A-41F9-F411-0570AB56E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696" y="3120595"/>
            <a:ext cx="6230607" cy="3530678"/>
          </a:xfrm>
          <a:prstGeom prst="rect">
            <a:avLst/>
          </a:prstGeom>
          <a:ln>
            <a:noFill/>
          </a:ln>
          <a:effectLst>
            <a:outerShdw blurRad="292100" dist="139700" dir="2700000" algn="tl" rotWithShape="0">
              <a:srgbClr val="333333">
                <a:alpha val="65000"/>
              </a:srgbClr>
            </a:outerShdw>
          </a:effectLst>
        </p:spPr>
      </p:pic>
      <p:sp>
        <p:nvSpPr>
          <p:cNvPr id="5" name="TextBox 40">
            <a:extLst>
              <a:ext uri="{FF2B5EF4-FFF2-40B4-BE49-F238E27FC236}">
                <a16:creationId xmlns:a16="http://schemas.microsoft.com/office/drawing/2014/main" id="{1058BF18-A0DA-1E67-E6A0-B979A3C7800E}"/>
              </a:ext>
            </a:extLst>
          </p:cNvPr>
          <p:cNvSpPr txBox="1"/>
          <p:nvPr/>
        </p:nvSpPr>
        <p:spPr>
          <a:xfrm>
            <a:off x="217584" y="206727"/>
            <a:ext cx="4081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latin typeface="思源黑体 CN Bold" panose="020B0800000000000000" pitchFamily="34" charset="-122"/>
                <a:ea typeface="思源黑体 CN Bold" panose="020B0800000000000000" pitchFamily="34" charset="-122"/>
              </a:rPr>
              <a:t>List Operation</a:t>
            </a:r>
            <a:endParaRPr lang="zh-CN" altLang="en-US" sz="3200" b="1" dirty="0">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96087816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1539</TotalTime>
  <Words>2500</Words>
  <Application>Microsoft Office PowerPoint</Application>
  <PresentationFormat>宽屏</PresentationFormat>
  <Paragraphs>439</Paragraphs>
  <Slides>28</Slides>
  <Notes>12</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28</vt:i4>
      </vt:variant>
    </vt:vector>
  </HeadingPairs>
  <TitlesOfParts>
    <vt:vector size="46" baseType="lpstr">
      <vt:lpstr>Alibaba-PuHuiTi-R</vt:lpstr>
      <vt:lpstr>ArialMT</vt:lpstr>
      <vt:lpstr>Source Han Sans CN</vt:lpstr>
      <vt:lpstr>等线</vt:lpstr>
      <vt:lpstr>等线 Light</vt:lpstr>
      <vt:lpstr>思源黑体 CN Bold</vt:lpstr>
      <vt:lpstr>思源黑体 CN Heavy</vt:lpstr>
      <vt:lpstr>微软雅黑</vt:lpstr>
      <vt:lpstr>Arial</vt:lpstr>
      <vt:lpstr>Calibri</vt:lpstr>
      <vt:lpstr>Calibri Light</vt:lpstr>
      <vt:lpstr>Century Gothic</vt:lpstr>
      <vt:lpstr>Lato</vt:lpstr>
      <vt:lpstr>Roboto</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Markets-唐满丽</dc:creator>
  <cp:lastModifiedBy>Markets-李海嫚</cp:lastModifiedBy>
  <cp:revision>27</cp:revision>
  <dcterms:created xsi:type="dcterms:W3CDTF">2024-02-27T08:48:42Z</dcterms:created>
  <dcterms:modified xsi:type="dcterms:W3CDTF">2024-04-26T06:41:44Z</dcterms:modified>
</cp:coreProperties>
</file>