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4" r:id="rId2"/>
    <p:sldMasterId id="2147483668" r:id="rId3"/>
    <p:sldMasterId id="2147483672" r:id="rId4"/>
  </p:sldMasterIdLst>
  <p:notesMasterIdLst>
    <p:notesMasterId r:id="rId20"/>
  </p:notesMasterIdLst>
  <p:sldIdLst>
    <p:sldId id="606" r:id="rId5"/>
    <p:sldId id="609" r:id="rId6"/>
    <p:sldId id="607" r:id="rId7"/>
    <p:sldId id="495" r:id="rId8"/>
    <p:sldId id="491" r:id="rId9"/>
    <p:sldId id="493" r:id="rId10"/>
    <p:sldId id="496" r:id="rId11"/>
    <p:sldId id="499" r:id="rId12"/>
    <p:sldId id="501" r:id="rId13"/>
    <p:sldId id="498" r:id="rId14"/>
    <p:sldId id="500" r:id="rId15"/>
    <p:sldId id="452" r:id="rId16"/>
    <p:sldId id="494" r:id="rId17"/>
    <p:sldId id="605" r:id="rId18"/>
    <p:sldId id="515" r:id="rId19"/>
  </p:sldIdLst>
  <p:sldSz cx="12192000" cy="6858000"/>
  <p:notesSz cx="6858000" cy="9144000"/>
  <p:embeddedFontLst>
    <p:embeddedFont>
      <p:font typeface="Century Gothic" panose="020B0502020202020204" pitchFamily="34" charset="0"/>
      <p:regular r:id="rId21"/>
      <p:bold r:id="rId22"/>
      <p:italic r:id="rId23"/>
      <p:boldItalic r:id="rId24"/>
    </p:embeddedFont>
    <p:embeddedFont>
      <p:font typeface="阿里巴巴普惠体 B" panose="00020600040101010101" pitchFamily="18" charset="-122"/>
      <p:bold r:id="rId25"/>
    </p:embeddedFont>
    <p:embeddedFont>
      <p:font typeface="等线" panose="02010600030101010101" pitchFamily="2" charset="-122"/>
      <p:regular r:id="rId26"/>
      <p:bold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CEE956D-6E8C-4840-8813-A397CEF95E2E}">
          <p14:sldIdLst>
            <p14:sldId id="606"/>
            <p14:sldId id="609"/>
            <p14:sldId id="607"/>
            <p14:sldId id="495"/>
            <p14:sldId id="491"/>
            <p14:sldId id="493"/>
            <p14:sldId id="496"/>
            <p14:sldId id="499"/>
            <p14:sldId id="501"/>
            <p14:sldId id="498"/>
            <p14:sldId id="500"/>
            <p14:sldId id="452"/>
            <p14:sldId id="494"/>
            <p14:sldId id="605"/>
            <p14:sldId id="51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ES-曾坤强" initials="S" lastIdx="20" clrIdx="0">
    <p:extLst>
      <p:ext uri="{19B8F6BF-5375-455C-9EA6-DF929625EA0E}">
        <p15:presenceInfo xmlns:p15="http://schemas.microsoft.com/office/powerpoint/2012/main" userId="S-1-5-21-1311520706-2441795889-1750776126-1324" providerId="AD"/>
      </p:ext>
    </p:extLst>
  </p:cmAuthor>
  <p:cmAuthor id="2" name="Thomas Rottach" initials="TR" lastIdx="6" clrIdx="1">
    <p:extLst>
      <p:ext uri="{19B8F6BF-5375-455C-9EA6-DF929625EA0E}">
        <p15:presenceInfo xmlns:p15="http://schemas.microsoft.com/office/powerpoint/2012/main" userId="6f3074e49f43982d" providerId="Windows Live"/>
      </p:ext>
    </p:extLst>
  </p:cmAuthor>
  <p:cmAuthor id="3" name="Derek Song" initials="D.S." lastIdx="8" clrIdx="2">
    <p:extLst>
      <p:ext uri="{19B8F6BF-5375-455C-9EA6-DF929625EA0E}">
        <p15:presenceInfo xmlns:p15="http://schemas.microsoft.com/office/powerpoint/2012/main" userId="Derek Song" providerId="None"/>
      </p:ext>
    </p:extLst>
  </p:cmAuthor>
  <p:cmAuthor id="4" name="Patrik Gold" initials="PG" lastIdx="8" clrIdx="3">
    <p:extLst>
      <p:ext uri="{19B8F6BF-5375-455C-9EA6-DF929625EA0E}">
        <p15:presenceInfo xmlns:p15="http://schemas.microsoft.com/office/powerpoint/2012/main" userId="179bc8f1580e07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EBE"/>
    <a:srgbClr val="003B90"/>
    <a:srgbClr val="FF6600"/>
    <a:srgbClr val="034694"/>
    <a:srgbClr val="163479"/>
    <a:srgbClr val="C0C0C0"/>
    <a:srgbClr val="F2F2F2"/>
    <a:srgbClr val="959BA1"/>
    <a:srgbClr val="00374A"/>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86164" autoAdjust="0"/>
  </p:normalViewPr>
  <p:slideViewPr>
    <p:cSldViewPr snapToGrid="0" showGuides="1">
      <p:cViewPr varScale="1">
        <p:scale>
          <a:sx n="80" d="100"/>
          <a:sy n="80" d="100"/>
        </p:scale>
        <p:origin x="761" y="62"/>
      </p:cViewPr>
      <p:guideLst/>
    </p:cSldViewPr>
  </p:slideViewPr>
  <p:notesTextViewPr>
    <p:cViewPr>
      <p:scale>
        <a:sx n="1" d="1"/>
        <a:sy n="1" d="1"/>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E023F-8882-4CF3-9BDF-2A84E9C1A70C}" type="datetimeFigureOut">
              <a:rPr lang="zh-CN" altLang="en-US" smtClean="0"/>
              <a:t>2024/12/13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38725-88B0-4898-8583-8FBE9EABD7B3}" type="slidenum">
              <a:rPr lang="zh-CN" altLang="en-US" smtClean="0"/>
              <a:t>‹#›</a:t>
            </a:fld>
            <a:endParaRPr lang="zh-CN" altLang="en-US"/>
          </a:p>
        </p:txBody>
      </p:sp>
    </p:spTree>
    <p:extLst>
      <p:ext uri="{BB962C8B-B14F-4D97-AF65-F5344CB8AC3E}">
        <p14:creationId xmlns:p14="http://schemas.microsoft.com/office/powerpoint/2010/main" val="226114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38725-88B0-4898-8583-8FBE9EABD7B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9084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6518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50951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178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0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AC38725-88B0-4898-8583-8FBE9EABD7B3}" type="slidenum">
              <a:rPr lang="zh-CN" altLang="en-US" smtClean="0"/>
              <a:t>14</a:t>
            </a:fld>
            <a:endParaRPr lang="zh-CN" altLang="en-US"/>
          </a:p>
        </p:txBody>
      </p:sp>
    </p:spTree>
    <p:extLst>
      <p:ext uri="{BB962C8B-B14F-4D97-AF65-F5344CB8AC3E}">
        <p14:creationId xmlns:p14="http://schemas.microsoft.com/office/powerpoint/2010/main" val="3362712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38725-88B0-4898-8583-8FBE9EABD7B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0847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155CE-DF92-A642-B245-197BF019F7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E658BFE-A4A2-F235-520D-F98A91A1CA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90F048C-771F-B762-42AE-836173A5A2B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3486A12-DADB-EDD4-E0EB-953B8ACA9A3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38725-88B0-4898-8583-8FBE9EABD7B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9740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568C8-5C8B-EB0E-48A4-6DD2D237CE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C6C5641-B55E-3D3E-6570-06061D98821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6AE9756-D4BE-9D10-EBB9-EFD93B894AA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E663574-8C92-4FAE-9B90-A394DA0D476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753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605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buNone/>
            </a:pPr>
            <a:r>
              <a:rPr lang="en-US" altLang="zh-CN" sz="1200" b="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Conventional rectangular-output power supplies can only deliver maximum power at the highest voltage and current combination. In contrast, wide-range output power supplies can deliver full power along the curve between these two points. This allows the SPS6000X series to cover a much wider variety of voltage and current combinations under the same power output conditions, greatly enhancing the utilization efficiency of the power supply.</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662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By configuring the rise and fall times of voltage and current, users can verify the performance of the DUT during transitions. Additionally, slope adjustment mitigates sudden voltage changes, effectively preventing inrush current from damaging the DUT. This feature is particularly suitable for testing high-current-absorbing devices, such as capacitors.</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03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606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23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3611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1">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AECA3-64EE-4D54-9D34-2C98161932F7}"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2024/12/13</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5" name="同侧圆角矩形 4"/>
          <p:cNvSpPr/>
          <p:nvPr userDrawn="1"/>
        </p:nvSpPr>
        <p:spPr>
          <a:xfrm rot="10800000">
            <a:off x="9560175" y="0"/>
            <a:ext cx="2178968" cy="682388"/>
          </a:xfrm>
          <a:prstGeom prst="round2Same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68" r="17448"/>
          <a:stretch/>
        </p:blipFill>
        <p:spPr>
          <a:xfrm>
            <a:off x="9678823" y="66675"/>
            <a:ext cx="1922547" cy="428625"/>
          </a:xfrm>
          <a:prstGeom prst="rect">
            <a:avLst/>
          </a:prstGeom>
        </p:spPr>
      </p:pic>
    </p:spTree>
    <p:extLst>
      <p:ext uri="{BB962C8B-B14F-4D97-AF65-F5344CB8AC3E}">
        <p14:creationId xmlns:p14="http://schemas.microsoft.com/office/powerpoint/2010/main" val="4046477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60BCB9A-200B-4973-8EEB-7C3C7EC65BED}" type="datetimeFigureOut">
              <a:rPr lang="zh-CN" altLang="en-US" smtClean="0"/>
              <a:t>2024/12/13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5A91E6C-2DC3-431D-A3A8-C147516ADA47}" type="slidenum">
              <a:rPr lang="zh-CN" altLang="en-US" smtClean="0"/>
              <a:t>‹#›</a:t>
            </a:fld>
            <a:endParaRPr lang="zh-CN" altLang="en-US"/>
          </a:p>
        </p:txBody>
      </p:sp>
    </p:spTree>
    <p:extLst>
      <p:ext uri="{BB962C8B-B14F-4D97-AF65-F5344CB8AC3E}">
        <p14:creationId xmlns:p14="http://schemas.microsoft.com/office/powerpoint/2010/main" val="422270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60BCB9A-200B-4973-8EEB-7C3C7EC65BED}" type="datetimeFigureOut">
              <a:rPr lang="zh-CN" altLang="en-US" smtClean="0"/>
              <a:t>2024/12/13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5A91E6C-2DC3-431D-A3A8-C147516ADA47}" type="slidenum">
              <a:rPr lang="zh-CN" altLang="en-US" smtClean="0"/>
              <a:t>‹#›</a:t>
            </a:fld>
            <a:endParaRPr lang="zh-CN" altLang="en-US"/>
          </a:p>
        </p:txBody>
      </p:sp>
    </p:spTree>
    <p:extLst>
      <p:ext uri="{BB962C8B-B14F-4D97-AF65-F5344CB8AC3E}">
        <p14:creationId xmlns:p14="http://schemas.microsoft.com/office/powerpoint/2010/main" val="383076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60BCB9A-200B-4973-8EEB-7C3C7EC65BED}" type="datetimeFigureOut">
              <a:rPr lang="zh-CN" altLang="en-US" smtClean="0"/>
              <a:t>2024/12/13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5A91E6C-2DC3-431D-A3A8-C147516ADA47}" type="slidenum">
              <a:rPr lang="zh-CN" altLang="en-US" smtClean="0"/>
              <a:t>‹#›</a:t>
            </a:fld>
            <a:endParaRPr lang="zh-CN" altLang="en-US"/>
          </a:p>
        </p:txBody>
      </p:sp>
    </p:spTree>
    <p:extLst>
      <p:ext uri="{BB962C8B-B14F-4D97-AF65-F5344CB8AC3E}">
        <p14:creationId xmlns:p14="http://schemas.microsoft.com/office/powerpoint/2010/main" val="339096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0BCB9A-200B-4973-8EEB-7C3C7EC65BED}" type="datetimeFigureOut">
              <a:rPr lang="zh-CN" altLang="en-US" smtClean="0"/>
              <a:t>2024/12/13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5A91E6C-2DC3-431D-A3A8-C147516ADA47}" type="slidenum">
              <a:rPr lang="zh-CN" altLang="en-US" smtClean="0"/>
              <a:t>‹#›</a:t>
            </a:fld>
            <a:endParaRPr lang="zh-CN" altLang="en-US"/>
          </a:p>
        </p:txBody>
      </p:sp>
    </p:spTree>
    <p:extLst>
      <p:ext uri="{BB962C8B-B14F-4D97-AF65-F5344CB8AC3E}">
        <p14:creationId xmlns:p14="http://schemas.microsoft.com/office/powerpoint/2010/main" val="2866545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60BCB9A-200B-4973-8EEB-7C3C7EC65BED}" type="datetimeFigureOut">
              <a:rPr lang="zh-CN" altLang="en-US" smtClean="0"/>
              <a:t>2024/12/13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5A91E6C-2DC3-431D-A3A8-C147516ADA47}" type="slidenum">
              <a:rPr lang="zh-CN" altLang="en-US" smtClean="0"/>
              <a:t>‹#›</a:t>
            </a:fld>
            <a:endParaRPr lang="zh-CN" altLang="en-US"/>
          </a:p>
        </p:txBody>
      </p:sp>
    </p:spTree>
    <p:extLst>
      <p:ext uri="{BB962C8B-B14F-4D97-AF65-F5344CB8AC3E}">
        <p14:creationId xmlns:p14="http://schemas.microsoft.com/office/powerpoint/2010/main" val="3194261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60BCB9A-200B-4973-8EEB-7C3C7EC65BED}" type="datetimeFigureOut">
              <a:rPr lang="zh-CN" altLang="en-US" smtClean="0"/>
              <a:t>2024/12/13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5A91E6C-2DC3-431D-A3A8-C147516ADA47}" type="slidenum">
              <a:rPr lang="zh-CN" altLang="en-US" smtClean="0"/>
              <a:t>‹#›</a:t>
            </a:fld>
            <a:endParaRPr lang="zh-CN" altLang="en-US"/>
          </a:p>
        </p:txBody>
      </p:sp>
    </p:spTree>
    <p:extLst>
      <p:ext uri="{BB962C8B-B14F-4D97-AF65-F5344CB8AC3E}">
        <p14:creationId xmlns:p14="http://schemas.microsoft.com/office/powerpoint/2010/main" val="683796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60BCB9A-200B-4973-8EEB-7C3C7EC65BED}" type="datetimeFigureOut">
              <a:rPr lang="zh-CN" altLang="en-US" smtClean="0"/>
              <a:t>2024/12/13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5A91E6C-2DC3-431D-A3A8-C147516ADA47}" type="slidenum">
              <a:rPr lang="zh-CN" altLang="en-US" smtClean="0"/>
              <a:t>‹#›</a:t>
            </a:fld>
            <a:endParaRPr lang="zh-CN" altLang="en-US"/>
          </a:p>
        </p:txBody>
      </p:sp>
    </p:spTree>
    <p:extLst>
      <p:ext uri="{BB962C8B-B14F-4D97-AF65-F5344CB8AC3E}">
        <p14:creationId xmlns:p14="http://schemas.microsoft.com/office/powerpoint/2010/main" val="660399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0BCB9A-200B-4973-8EEB-7C3C7EC65BED}" type="datetimeFigureOut">
              <a:rPr lang="zh-CN" altLang="en-US" smtClean="0"/>
              <a:t>2024/12/13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5A91E6C-2DC3-431D-A3A8-C147516ADA47}" type="slidenum">
              <a:rPr lang="zh-CN" altLang="en-US" smtClean="0"/>
              <a:t>‹#›</a:t>
            </a:fld>
            <a:endParaRPr lang="zh-CN" altLang="en-US"/>
          </a:p>
        </p:txBody>
      </p:sp>
    </p:spTree>
    <p:extLst>
      <p:ext uri="{BB962C8B-B14F-4D97-AF65-F5344CB8AC3E}">
        <p14:creationId xmlns:p14="http://schemas.microsoft.com/office/powerpoint/2010/main" val="1829654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0BCB9A-200B-4973-8EEB-7C3C7EC65BED}" type="datetimeFigureOut">
              <a:rPr lang="zh-CN" altLang="en-US" smtClean="0"/>
              <a:t>2024/12/13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5A91E6C-2DC3-431D-A3A8-C147516ADA47}" type="slidenum">
              <a:rPr lang="zh-CN" altLang="en-US" smtClean="0"/>
              <a:t>‹#›</a:t>
            </a:fld>
            <a:endParaRPr lang="zh-CN" altLang="en-US"/>
          </a:p>
        </p:txBody>
      </p:sp>
    </p:spTree>
    <p:extLst>
      <p:ext uri="{BB962C8B-B14F-4D97-AF65-F5344CB8AC3E}">
        <p14:creationId xmlns:p14="http://schemas.microsoft.com/office/powerpoint/2010/main" val="2564632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60BCB9A-200B-4973-8EEB-7C3C7EC65BED}" type="datetimeFigureOut">
              <a:rPr lang="zh-CN" altLang="en-US" smtClean="0"/>
              <a:t>2024/12/13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5A91E6C-2DC3-431D-A3A8-C147516ADA47}" type="slidenum">
              <a:rPr lang="zh-CN" altLang="en-US" smtClean="0"/>
              <a:t>‹#›</a:t>
            </a:fld>
            <a:endParaRPr lang="zh-CN" altLang="en-US"/>
          </a:p>
        </p:txBody>
      </p:sp>
    </p:spTree>
    <p:extLst>
      <p:ext uri="{BB962C8B-B14F-4D97-AF65-F5344CB8AC3E}">
        <p14:creationId xmlns:p14="http://schemas.microsoft.com/office/powerpoint/2010/main" val="168094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2">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E9F06D-7819-4873-907A-9F6215E6F5A7}"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2024/12/13</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lvl1pPr>
              <a:defRPr>
                <a:solidFill>
                  <a:srgbClr val="003A9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3A90"/>
                </a:solidFill>
                <a:effectLst/>
                <a:uLnTx/>
                <a:uFillTx/>
                <a:latin typeface="Calibri"/>
                <a:cs typeface="+mn-cs"/>
              </a:rPr>
              <a:t>Company Confidential</a:t>
            </a:r>
            <a:endParaRPr kumimoji="0" lang="zh-CN" altLang="en-US" sz="1800" b="0" i="0" u="none" strike="noStrike" kern="1200" cap="none" spc="0" normalizeH="0" baseline="0" noProof="0" dirty="0">
              <a:ln>
                <a:noFill/>
              </a:ln>
              <a:solidFill>
                <a:srgbClr val="003A90"/>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560" y="6356351"/>
            <a:ext cx="2277211" cy="418474"/>
          </a:xfrm>
          <a:prstGeom prst="rect">
            <a:avLst/>
          </a:prstGeom>
        </p:spPr>
      </p:pic>
    </p:spTree>
    <p:extLst>
      <p:ext uri="{BB962C8B-B14F-4D97-AF65-F5344CB8AC3E}">
        <p14:creationId xmlns:p14="http://schemas.microsoft.com/office/powerpoint/2010/main" val="3859950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60BCB9A-200B-4973-8EEB-7C3C7EC65BED}" type="datetimeFigureOut">
              <a:rPr lang="zh-CN" altLang="en-US" smtClean="0"/>
              <a:t>2024/12/13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5A91E6C-2DC3-431D-A3A8-C147516ADA47}" type="slidenum">
              <a:rPr lang="zh-CN" altLang="en-US" smtClean="0"/>
              <a:t>‹#›</a:t>
            </a:fld>
            <a:endParaRPr lang="zh-CN" altLang="en-US"/>
          </a:p>
        </p:txBody>
      </p:sp>
    </p:spTree>
    <p:extLst>
      <p:ext uri="{BB962C8B-B14F-4D97-AF65-F5344CB8AC3E}">
        <p14:creationId xmlns:p14="http://schemas.microsoft.com/office/powerpoint/2010/main" val="352855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3">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EF03D-C05E-4F5C-A86E-0DCD15919500}"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2024/12/13</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886365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1">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F1CAE8-05F4-4F1E-AF40-6313E6831750}"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2024/12/13</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5" name="同侧圆角矩形 4"/>
          <p:cNvSpPr/>
          <p:nvPr userDrawn="1"/>
        </p:nvSpPr>
        <p:spPr>
          <a:xfrm rot="10800000">
            <a:off x="9560175" y="0"/>
            <a:ext cx="2178968" cy="682388"/>
          </a:xfrm>
          <a:prstGeom prst="round2Same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68" r="17448"/>
          <a:stretch/>
        </p:blipFill>
        <p:spPr>
          <a:xfrm>
            <a:off x="9678823" y="66675"/>
            <a:ext cx="1922547" cy="428625"/>
          </a:xfrm>
          <a:prstGeom prst="rect">
            <a:avLst/>
          </a:prstGeom>
        </p:spPr>
      </p:pic>
    </p:spTree>
    <p:extLst>
      <p:ext uri="{BB962C8B-B14F-4D97-AF65-F5344CB8AC3E}">
        <p14:creationId xmlns:p14="http://schemas.microsoft.com/office/powerpoint/2010/main" val="2099075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2">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6A2E72-EF0D-4180-B789-DC2C8D81A8A3}"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2024/12/13</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lvl1pPr>
              <a:defRPr>
                <a:solidFill>
                  <a:srgbClr val="003A9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3A90"/>
                </a:solidFill>
                <a:effectLst/>
                <a:uLnTx/>
                <a:uFillTx/>
                <a:latin typeface="Calibri"/>
                <a:cs typeface="+mn-cs"/>
              </a:rPr>
              <a:t>Company Confidential</a:t>
            </a:r>
            <a:endParaRPr kumimoji="0" lang="zh-CN" altLang="en-US" sz="1800" b="0" i="0" u="none" strike="noStrike" kern="1200" cap="none" spc="0" normalizeH="0" baseline="0" noProof="0" dirty="0">
              <a:ln>
                <a:noFill/>
              </a:ln>
              <a:solidFill>
                <a:srgbClr val="003A90"/>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560" y="6356351"/>
            <a:ext cx="2277211" cy="418474"/>
          </a:xfrm>
          <a:prstGeom prst="rect">
            <a:avLst/>
          </a:prstGeom>
        </p:spPr>
      </p:pic>
    </p:spTree>
    <p:extLst>
      <p:ext uri="{BB962C8B-B14F-4D97-AF65-F5344CB8AC3E}">
        <p14:creationId xmlns:p14="http://schemas.microsoft.com/office/powerpoint/2010/main" val="1932201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3">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164E2-2CF0-4134-BA2D-B5DAF8529C98}"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2024/12/13</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612316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1">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lvl1pPr>
              <a:defRPr>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defRPr/>
            </a:pPr>
            <a:fld id="{3533F8E0-8434-4829-995E-A9B62F7F28FA}" type="datetime1">
              <a:rPr lang="zh-CN" altLang="en-US" smtClean="0">
                <a:solidFill>
                  <a:prstClr val="black"/>
                </a:solidFill>
              </a:rPr>
              <a:pPr>
                <a:defRPr/>
              </a:pPr>
              <a:t>2024/12/13</a:t>
            </a:fld>
            <a:endParaRPr lang="zh-CN" altLang="en-US" dirty="0">
              <a:solidFill>
                <a:prstClr val="black"/>
              </a:solidFill>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lvl1pPr>
              <a:defRPr>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defRPr/>
            </a:pPr>
            <a:r>
              <a:rPr lang="en-US" altLang="zh-CN" dirty="0">
                <a:solidFill>
                  <a:prstClr val="black"/>
                </a:solidFill>
              </a:rPr>
              <a:t>Company Confidential</a:t>
            </a:r>
            <a:endParaRPr lang="zh-CN" altLang="en-US" dirty="0">
              <a:solidFill>
                <a:prstClr val="black"/>
              </a:solidFill>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lvl1pPr>
              <a:defRPr>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defRPr/>
            </a:pPr>
            <a:fld id="{FAB2F72D-0145-4728-BBF6-AFA599DFD9DE}" type="slidenum">
              <a:rPr lang="zh-CN" altLang="en-US" smtClean="0">
                <a:solidFill>
                  <a:prstClr val="black"/>
                </a:solidFill>
              </a:rPr>
              <a:pPr>
                <a:defRPr/>
              </a:pPr>
              <a:t>‹#›</a:t>
            </a:fld>
            <a:endParaRPr lang="zh-CN" altLang="en-US" dirty="0">
              <a:solidFill>
                <a:prstClr val="black"/>
              </a:solidFill>
            </a:endParaRPr>
          </a:p>
        </p:txBody>
      </p:sp>
      <p:sp>
        <p:nvSpPr>
          <p:cNvPr id="5" name="同侧圆角矩形 4"/>
          <p:cNvSpPr/>
          <p:nvPr userDrawn="1"/>
        </p:nvSpPr>
        <p:spPr>
          <a:xfrm rot="10800000">
            <a:off x="9560175" y="0"/>
            <a:ext cx="2178968" cy="682388"/>
          </a:xfrm>
          <a:prstGeom prst="round2Same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68" r="17448"/>
          <a:stretch/>
        </p:blipFill>
        <p:spPr>
          <a:xfrm>
            <a:off x="9678823" y="66675"/>
            <a:ext cx="1922547" cy="428625"/>
          </a:xfrm>
          <a:prstGeom prst="rect">
            <a:avLst/>
          </a:prstGeom>
        </p:spPr>
      </p:pic>
    </p:spTree>
    <p:extLst>
      <p:ext uri="{BB962C8B-B14F-4D97-AF65-F5344CB8AC3E}">
        <p14:creationId xmlns:p14="http://schemas.microsoft.com/office/powerpoint/2010/main" val="3268131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2">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FEFF4C-A180-4E92-B1FD-B8CA7C38AAFD}"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2024/12/13</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lvl1pPr>
              <a:defRPr>
                <a:solidFill>
                  <a:srgbClr val="003A9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3A90"/>
                </a:solidFill>
                <a:effectLst/>
                <a:uLnTx/>
                <a:uFillTx/>
                <a:latin typeface="Calibri"/>
                <a:cs typeface="+mn-cs"/>
              </a:rPr>
              <a:t>Company Confidential</a:t>
            </a:r>
            <a:endParaRPr kumimoji="0" lang="zh-CN" altLang="en-US" sz="1800" b="0" i="0" u="none" strike="noStrike" kern="1200" cap="none" spc="0" normalizeH="0" baseline="0" noProof="0" dirty="0">
              <a:ln>
                <a:noFill/>
              </a:ln>
              <a:solidFill>
                <a:srgbClr val="003A90"/>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560" y="6356351"/>
            <a:ext cx="2277211" cy="418474"/>
          </a:xfrm>
          <a:prstGeom prst="rect">
            <a:avLst/>
          </a:prstGeom>
        </p:spPr>
      </p:pic>
    </p:spTree>
    <p:extLst>
      <p:ext uri="{BB962C8B-B14F-4D97-AF65-F5344CB8AC3E}">
        <p14:creationId xmlns:p14="http://schemas.microsoft.com/office/powerpoint/2010/main" val="1723245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3">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9CB4AF-FFF4-43B9-8363-5C754742BA8F}"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2024/12/13</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874808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8" y="0"/>
            <a:ext cx="12198898"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116714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8" y="0"/>
            <a:ext cx="12198898"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337136122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8" y="0"/>
            <a:ext cx="12198898"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13982934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extLst>
      <p:ext uri="{BB962C8B-B14F-4D97-AF65-F5344CB8AC3E}">
        <p14:creationId xmlns:p14="http://schemas.microsoft.com/office/powerpoint/2010/main" val="320524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oleObject" Target="../embeddings/oleObject7.bin"/><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twitter.com/Siglent_Tech" TargetMode="External"/><Relationship Id="rId7" Type="http://schemas.openxmlformats.org/officeDocument/2006/relationships/hyperlink" Target="https://youtube.com/@SiglentVideo"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hyperlink" Target="https://www.facebook.com/SiglentTech" TargetMode="Externa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hyperlink" Target="https://www.linkedin.com/company/sigl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6.png"/><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package" Target="../embeddings/Microsoft_Visio_Drawing.vsdx"/><Relationship Id="rId5"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6.emf"/></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6.png"/><Relationship Id="rId7"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6.png"/><Relationship Id="rId7" Type="http://schemas.openxmlformats.org/officeDocument/2006/relationships/oleObject" Target="../embeddings/oleObject5.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oleObject" Target="../embeddings/oleObject4.bin"/><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oleObject" Target="../embeddings/oleObject6.bin"/><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5476E73-F415-1CD3-F3B8-848A5A15D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Tree>
    <p:extLst>
      <p:ext uri="{BB962C8B-B14F-4D97-AF65-F5344CB8AC3E}">
        <p14:creationId xmlns:p14="http://schemas.microsoft.com/office/powerpoint/2010/main" val="47197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dirty="0">
                <a:solidFill>
                  <a:prstClr val="black">
                    <a:lumMod val="50000"/>
                    <a:lumOff val="50000"/>
                  </a:prst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Built-in Discharge Circuit</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内容占位符 2"/>
          <p:cNvSpPr txBox="1">
            <a:spLocks/>
          </p:cNvSpPr>
          <p:nvPr/>
        </p:nvSpPr>
        <p:spPr bwMode="auto">
          <a:xfrm>
            <a:off x="495300" y="1046074"/>
            <a:ext cx="11201399" cy="152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Built-in Discharge Circuit: The discharge circuit, connected in parallel with the output terminals, functions as an equivalent parallel resistor to enhance safety.</a:t>
            </a:r>
          </a:p>
          <a:p>
            <a:pP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When the power supply is turned off or the load is disconnected, the circuit discharges the energy stored in the output filter capacitors. Without this circuit, the capacitors could remain charged, posing potential safety hazards. Additionally, the bleeder circuit helps to control and fine-tune the voltage descent slope.</a:t>
            </a:r>
          </a:p>
        </p:txBody>
      </p:sp>
      <p:graphicFrame>
        <p:nvGraphicFramePr>
          <p:cNvPr id="3" name="对象 2"/>
          <p:cNvGraphicFramePr>
            <a:graphicFrameLocks noChangeAspect="1"/>
          </p:cNvGraphicFramePr>
          <p:nvPr>
            <p:extLst>
              <p:ext uri="{D42A27DB-BD31-4B8C-83A1-F6EECF244321}">
                <p14:modId xmlns:p14="http://schemas.microsoft.com/office/powerpoint/2010/main" val="3172338571"/>
              </p:ext>
            </p:extLst>
          </p:nvPr>
        </p:nvGraphicFramePr>
        <p:xfrm>
          <a:off x="3334393" y="3520031"/>
          <a:ext cx="4981950" cy="2850564"/>
        </p:xfrm>
        <a:graphic>
          <a:graphicData uri="http://schemas.openxmlformats.org/presentationml/2006/ole">
            <mc:AlternateContent xmlns:mc="http://schemas.openxmlformats.org/markup-compatibility/2006">
              <mc:Choice xmlns:v="urn:schemas-microsoft-com:vml" Requires="v">
                <p:oleObj name="Visio" r:id="rId5" imgW="2419430" imgH="1381099" progId="Visio.Drawing.11">
                  <p:embed/>
                </p:oleObj>
              </mc:Choice>
              <mc:Fallback>
                <p:oleObj name="Visio" r:id="rId5" imgW="2419430" imgH="1381099" progId="Visio.Drawing.11">
                  <p:embed/>
                  <p:pic>
                    <p:nvPicPr>
                      <p:cNvPr id="0" name="Object 1"/>
                      <p:cNvPicPr>
                        <a:picLocks noChangeAspect="1" noChangeArrowheads="1"/>
                      </p:cNvPicPr>
                      <p:nvPr/>
                    </p:nvPicPr>
                    <p:blipFill>
                      <a:blip r:embed="rId6"/>
                      <a:srcRect/>
                      <a:stretch>
                        <a:fillRect/>
                      </a:stretch>
                    </p:blipFill>
                    <p:spPr bwMode="auto">
                      <a:xfrm>
                        <a:off x="3334393" y="3520031"/>
                        <a:ext cx="4981950" cy="2850564"/>
                      </a:xfrm>
                      <a:prstGeom prst="rect">
                        <a:avLst/>
                      </a:prstGeom>
                      <a:noFill/>
                    </p:spPr>
                  </p:pic>
                </p:oleObj>
              </mc:Fallback>
            </mc:AlternateContent>
          </a:graphicData>
        </a:graphic>
      </p:graphicFrame>
    </p:spTree>
    <p:extLst>
      <p:ext uri="{BB962C8B-B14F-4D97-AF65-F5344CB8AC3E}">
        <p14:creationId xmlns:p14="http://schemas.microsoft.com/office/powerpoint/2010/main" val="492002102"/>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dirty="0">
                <a:solidFill>
                  <a:prstClr val="black">
                    <a:lumMod val="50000"/>
                    <a:lumOff val="50000"/>
                  </a:prst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Multiple Policy Protection Patterns</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内容占位符 2"/>
          <p:cNvSpPr txBox="1">
            <a:spLocks/>
          </p:cNvSpPr>
          <p:nvPr/>
        </p:nvSpPr>
        <p:spPr bwMode="auto">
          <a:xfrm>
            <a:off x="477080" y="1088616"/>
            <a:ext cx="10113583" cy="147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gn="just">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Supports Over current Protection (OCP), Over voltage Protection (OVP), Over temperature Protection (OTP), and Limited Power Protection (LPP).</a:t>
            </a:r>
          </a:p>
          <a:p>
            <a:pPr algn="just">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When entering protection mode, the power supply automatically shuts down its output. The protection state can be exited by pressing and holding the ESC key for 2 seconds.</a:t>
            </a:r>
          </a:p>
          <a:p>
            <a:pPr algn="just">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In Limited Power Protection (LPP) mode, the system restricts the output power, with a maximum output of approximately 102% of the rated power.</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rcRect/>
          <a:stretch/>
        </p:blipFill>
        <p:spPr>
          <a:xfrm>
            <a:off x="6341716" y="4293705"/>
            <a:ext cx="4684646" cy="1171161"/>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rcRect/>
          <a:stretch/>
        </p:blipFill>
        <p:spPr>
          <a:xfrm>
            <a:off x="931164" y="4293705"/>
            <a:ext cx="4684646" cy="1171161"/>
          </a:xfrm>
          <a:prstGeom prst="rect">
            <a:avLst/>
          </a:prstGeom>
        </p:spPr>
      </p:pic>
    </p:spTree>
    <p:extLst>
      <p:ext uri="{BB962C8B-B14F-4D97-AF65-F5344CB8AC3E}">
        <p14:creationId xmlns:p14="http://schemas.microsoft.com/office/powerpoint/2010/main" val="159083324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422222" y="270969"/>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Parallel Function</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 name="内容占位符 2"/>
          <p:cNvSpPr txBox="1">
            <a:spLocks/>
          </p:cNvSpPr>
          <p:nvPr/>
        </p:nvSpPr>
        <p:spPr bwMode="auto">
          <a:xfrm>
            <a:off x="493146" y="1065928"/>
            <a:ext cx="10725313" cy="115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panose="020B0604020202020204" pitchFamily="34" charset="0"/>
                <a:ea typeface="阿里巴巴普惠体 B" panose="00020600040101010101" pitchFamily="18" charset="-122"/>
                <a:cs typeface="Arial" panose="020B0604020202020204" pitchFamily="34" charset="0"/>
              </a:rPr>
              <a:t>Supports parallel connection of up to 5 units of the same model. Each unit provides 1500W of output power, enabling total output power expansion up to 7500W.</a:t>
            </a:r>
          </a:p>
        </p:txBody>
      </p:sp>
      <p:pic>
        <p:nvPicPr>
          <p:cNvPr id="7" name="图片 6">
            <a:extLst>
              <a:ext uri="{FF2B5EF4-FFF2-40B4-BE49-F238E27FC236}">
                <a16:creationId xmlns:a16="http://schemas.microsoft.com/office/drawing/2014/main" id="{883FB541-57D3-D4A9-5F49-01A0CE835D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791" y="1982851"/>
            <a:ext cx="8375779" cy="4711376"/>
          </a:xfrm>
          <a:prstGeom prst="rect">
            <a:avLst/>
          </a:prstGeom>
          <a:ln>
            <a:noFill/>
          </a:ln>
          <a:effectLst>
            <a:softEdge rad="112500"/>
          </a:effectLst>
        </p:spPr>
      </p:pic>
    </p:spTree>
    <p:extLst>
      <p:ext uri="{BB962C8B-B14F-4D97-AF65-F5344CB8AC3E}">
        <p14:creationId xmlns:p14="http://schemas.microsoft.com/office/powerpoint/2010/main" val="192547979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lumMod val="50000"/>
                    <a:lumOff val="50000"/>
                  </a:prstClr>
                </a:solidFill>
                <a:latin typeface="Arial" panose="020B0604020202020204" pitchFamily="34" charset="0"/>
                <a:ea typeface="阿里巴巴普惠体 B" panose="00020600040101010101" pitchFamily="18" charset="-122"/>
                <a:cs typeface="Arial" panose="020B0604020202020204" pitchFamily="34" charset="0"/>
              </a:rPr>
              <a:t>Web Remote Control</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内容占位符 2"/>
          <p:cNvSpPr txBox="1">
            <a:spLocks/>
          </p:cNvSpPr>
          <p:nvPr/>
        </p:nvSpPr>
        <p:spPr bwMode="auto">
          <a:xfrm>
            <a:off x="496956" y="918835"/>
            <a:ext cx="10654747" cy="8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Simplifies parameter configuration with an intuitive and user-friendly interface, while also enabling convenient data and file storage.</a:t>
            </a:r>
          </a:p>
        </p:txBody>
      </p:sp>
      <p:pic>
        <p:nvPicPr>
          <p:cNvPr id="4" name="图片 3">
            <a:extLst>
              <a:ext uri="{FF2B5EF4-FFF2-40B4-BE49-F238E27FC236}">
                <a16:creationId xmlns:a16="http://schemas.microsoft.com/office/drawing/2014/main" id="{9D202226-85EC-7B64-923C-D250B75E86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81" y="1928401"/>
            <a:ext cx="8939144" cy="4127561"/>
          </a:xfrm>
          <a:prstGeom prst="rect">
            <a:avLst/>
          </a:prstGeom>
        </p:spPr>
      </p:pic>
    </p:spTree>
    <p:extLst>
      <p:ext uri="{BB962C8B-B14F-4D97-AF65-F5344CB8AC3E}">
        <p14:creationId xmlns:p14="http://schemas.microsoft.com/office/powerpoint/2010/main" val="2507461502"/>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606A409F-A944-81F9-0C24-38364CC84234}"/>
              </a:ext>
            </a:extLst>
          </p:cNvPr>
          <p:cNvGraphicFramePr>
            <a:graphicFrameLocks noGrp="1"/>
          </p:cNvGraphicFramePr>
          <p:nvPr>
            <p:extLst>
              <p:ext uri="{D42A27DB-BD31-4B8C-83A1-F6EECF244321}">
                <p14:modId xmlns:p14="http://schemas.microsoft.com/office/powerpoint/2010/main" val="32571885"/>
              </p:ext>
            </p:extLst>
          </p:nvPr>
        </p:nvGraphicFramePr>
        <p:xfrm>
          <a:off x="4742706" y="794304"/>
          <a:ext cx="6964018" cy="4224131"/>
        </p:xfrm>
        <a:graphic>
          <a:graphicData uri="http://schemas.openxmlformats.org/drawingml/2006/table">
            <a:tbl>
              <a:tblPr/>
              <a:tblGrid>
                <a:gridCol w="1321378">
                  <a:extLst>
                    <a:ext uri="{9D8B030D-6E8A-4147-A177-3AD203B41FA5}">
                      <a16:colId xmlns:a16="http://schemas.microsoft.com/office/drawing/2014/main" val="20000"/>
                    </a:ext>
                  </a:extLst>
                </a:gridCol>
                <a:gridCol w="1017818">
                  <a:extLst>
                    <a:ext uri="{9D8B030D-6E8A-4147-A177-3AD203B41FA5}">
                      <a16:colId xmlns:a16="http://schemas.microsoft.com/office/drawing/2014/main" val="20001"/>
                    </a:ext>
                  </a:extLst>
                </a:gridCol>
                <a:gridCol w="1017818">
                  <a:extLst>
                    <a:ext uri="{9D8B030D-6E8A-4147-A177-3AD203B41FA5}">
                      <a16:colId xmlns:a16="http://schemas.microsoft.com/office/drawing/2014/main" val="20002"/>
                    </a:ext>
                  </a:extLst>
                </a:gridCol>
                <a:gridCol w="1017818">
                  <a:extLst>
                    <a:ext uri="{9D8B030D-6E8A-4147-A177-3AD203B41FA5}">
                      <a16:colId xmlns:a16="http://schemas.microsoft.com/office/drawing/2014/main" val="20003"/>
                    </a:ext>
                  </a:extLst>
                </a:gridCol>
                <a:gridCol w="1017818">
                  <a:extLst>
                    <a:ext uri="{9D8B030D-6E8A-4147-A177-3AD203B41FA5}">
                      <a16:colId xmlns:a16="http://schemas.microsoft.com/office/drawing/2014/main" val="20004"/>
                    </a:ext>
                  </a:extLst>
                </a:gridCol>
                <a:gridCol w="1017818">
                  <a:extLst>
                    <a:ext uri="{9D8B030D-6E8A-4147-A177-3AD203B41FA5}">
                      <a16:colId xmlns:a16="http://schemas.microsoft.com/office/drawing/2014/main" val="20005"/>
                    </a:ext>
                  </a:extLst>
                </a:gridCol>
                <a:gridCol w="553550">
                  <a:extLst>
                    <a:ext uri="{9D8B030D-6E8A-4147-A177-3AD203B41FA5}">
                      <a16:colId xmlns:a16="http://schemas.microsoft.com/office/drawing/2014/main" val="20006"/>
                    </a:ext>
                  </a:extLst>
                </a:gridCol>
              </a:tblGrid>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Module</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SPS5041X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SPS5042X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SPS5043X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SPS5044X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SPS5045X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Channel</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3">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2</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CH</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Voltage</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5">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40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V</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0719">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Current</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60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90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A</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8296">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Power</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360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720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1080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360*2</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360*3</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W</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Module</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SPS5081X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SPS5082X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SPS5083X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SPS5084X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SPS5085X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5"/>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Channel</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3">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2</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CH</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Voltage</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5">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80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V</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Current</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15</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45</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15</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A</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45407">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Power</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360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720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1080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360*2</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360*3</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W</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Module</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SPS5161X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SPS5162X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SPS5163X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SPS5164X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SPS5165X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10"/>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Channel</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3">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2</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CH</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Voltage</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5">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160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V</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Current</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7.5</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15</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22.5</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7.5</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A</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5346">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Power</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360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720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1080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360*2</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360*3</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W</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5" name="表格 4">
            <a:extLst>
              <a:ext uri="{FF2B5EF4-FFF2-40B4-BE49-F238E27FC236}">
                <a16:creationId xmlns:a16="http://schemas.microsoft.com/office/drawing/2014/main" id="{CED42647-FF24-448F-1051-2547526C9F59}"/>
              </a:ext>
            </a:extLst>
          </p:cNvPr>
          <p:cNvGraphicFramePr>
            <a:graphicFrameLocks noGrp="1"/>
          </p:cNvGraphicFramePr>
          <p:nvPr>
            <p:extLst>
              <p:ext uri="{D42A27DB-BD31-4B8C-83A1-F6EECF244321}">
                <p14:modId xmlns:p14="http://schemas.microsoft.com/office/powerpoint/2010/main" val="1076451462"/>
              </p:ext>
            </p:extLst>
          </p:nvPr>
        </p:nvGraphicFramePr>
        <p:xfrm>
          <a:off x="4742706" y="5370300"/>
          <a:ext cx="4994972" cy="1386791"/>
        </p:xfrm>
        <a:graphic>
          <a:graphicData uri="http://schemas.openxmlformats.org/drawingml/2006/table">
            <a:tbl>
              <a:tblPr/>
              <a:tblGrid>
                <a:gridCol w="1335877">
                  <a:extLst>
                    <a:ext uri="{9D8B030D-6E8A-4147-A177-3AD203B41FA5}">
                      <a16:colId xmlns:a16="http://schemas.microsoft.com/office/drawing/2014/main" val="20000"/>
                    </a:ext>
                  </a:extLst>
                </a:gridCol>
                <a:gridCol w="1532708">
                  <a:extLst>
                    <a:ext uri="{9D8B030D-6E8A-4147-A177-3AD203B41FA5}">
                      <a16:colId xmlns:a16="http://schemas.microsoft.com/office/drawing/2014/main" val="20001"/>
                    </a:ext>
                  </a:extLst>
                </a:gridCol>
                <a:gridCol w="1314995">
                  <a:extLst>
                    <a:ext uri="{9D8B030D-6E8A-4147-A177-3AD203B41FA5}">
                      <a16:colId xmlns:a16="http://schemas.microsoft.com/office/drawing/2014/main" val="3051136292"/>
                    </a:ext>
                  </a:extLst>
                </a:gridCol>
                <a:gridCol w="811392">
                  <a:extLst>
                    <a:ext uri="{9D8B030D-6E8A-4147-A177-3AD203B41FA5}">
                      <a16:colId xmlns:a16="http://schemas.microsoft.com/office/drawing/2014/main" val="20006"/>
                    </a:ext>
                  </a:extLst>
                </a:gridCol>
              </a:tblGrid>
              <a:tr h="133780">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Module</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SPS6225X</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SPS6150X</a:t>
                      </a:r>
                      <a:endPar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fontAlgn="ct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Channel</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dirty="0"/>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CH</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4033">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Voltage</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200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V</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0719">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Current</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25</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50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A</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8296">
                <a:tc>
                  <a:txBody>
                    <a:bodyPr/>
                    <a:lstStyle/>
                    <a:p>
                      <a:pPr algn="l" fontAlgn="b"/>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Output Power</a:t>
                      </a:r>
                      <a:endParaRPr lang="zh-CN" alt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US" altLang="zh-CN"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1500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dirty="0"/>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阿里巴巴普惠体 B" panose="00020600040101010101" pitchFamily="18" charset="-122"/>
                          <a:cs typeface="Arial" panose="020B0604020202020204" pitchFamily="34" charset="0"/>
                        </a:rPr>
                        <a:t>W</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图片 5">
            <a:extLst>
              <a:ext uri="{FF2B5EF4-FFF2-40B4-BE49-F238E27FC236}">
                <a16:creationId xmlns:a16="http://schemas.microsoft.com/office/drawing/2014/main" id="{651C73DF-05F9-A907-B36D-6013C0AADE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69" y="5142965"/>
            <a:ext cx="5058091" cy="1412283"/>
          </a:xfrm>
          <a:prstGeom prst="rect">
            <a:avLst/>
          </a:prstGeom>
        </p:spPr>
      </p:pic>
      <p:pic>
        <p:nvPicPr>
          <p:cNvPr id="7" name="图片 6">
            <a:extLst>
              <a:ext uri="{FF2B5EF4-FFF2-40B4-BE49-F238E27FC236}">
                <a16:creationId xmlns:a16="http://schemas.microsoft.com/office/drawing/2014/main" id="{65808354-0D54-5699-5969-5AF77660C6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5669"/>
            <a:ext cx="3467520" cy="2310701"/>
          </a:xfrm>
          <a:prstGeom prst="rect">
            <a:avLst/>
          </a:prstGeom>
        </p:spPr>
      </p:pic>
      <p:pic>
        <p:nvPicPr>
          <p:cNvPr id="8" name="图片 7">
            <a:extLst>
              <a:ext uri="{FF2B5EF4-FFF2-40B4-BE49-F238E27FC236}">
                <a16:creationId xmlns:a16="http://schemas.microsoft.com/office/drawing/2014/main" id="{DFF569AE-A118-EC8A-0201-9CB6CE5AF0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4494" y="2048001"/>
            <a:ext cx="3466052" cy="2879084"/>
          </a:xfrm>
          <a:prstGeom prst="rect">
            <a:avLst/>
          </a:prstGeom>
        </p:spPr>
      </p:pic>
      <p:pic>
        <p:nvPicPr>
          <p:cNvPr id="10" name="图片 9">
            <a:extLst>
              <a:ext uri="{FF2B5EF4-FFF2-40B4-BE49-F238E27FC236}">
                <a16:creationId xmlns:a16="http://schemas.microsoft.com/office/drawing/2014/main" id="{838721F7-9979-DCD8-FA2F-A56D431635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390" y="3266391"/>
            <a:ext cx="3466052" cy="2310701"/>
          </a:xfrm>
          <a:prstGeom prst="rect">
            <a:avLst/>
          </a:prstGeom>
        </p:spPr>
      </p:pic>
      <p:sp>
        <p:nvSpPr>
          <p:cNvPr id="13" name="TextBox 40">
            <a:extLst>
              <a:ext uri="{FF2B5EF4-FFF2-40B4-BE49-F238E27FC236}">
                <a16:creationId xmlns:a16="http://schemas.microsoft.com/office/drawing/2014/main" id="{7DE310CC-242F-F66F-68C8-E1228B7DE389}"/>
              </a:ext>
            </a:extLst>
          </p:cNvPr>
          <p:cNvSpPr txBox="1"/>
          <p:nvPr/>
        </p:nvSpPr>
        <p:spPr>
          <a:xfrm>
            <a:off x="127535" y="56623"/>
            <a:ext cx="8165756" cy="584775"/>
          </a:xfrm>
          <a:prstGeom prst="rect">
            <a:avLst/>
          </a:prstGeom>
          <a:noFill/>
        </p:spPr>
        <p:txBody>
          <a:bodyPr wrap="square" rtlCol="0">
            <a:spAutoFit/>
          </a:bodyPr>
          <a:lstStyle/>
          <a:p>
            <a:pPr lvl="0">
              <a:defRPr/>
            </a:pPr>
            <a:r>
              <a:rPr lang="en-US" altLang="zh-CN" sz="3200" b="1" noProof="0" dirty="0">
                <a:solidFill>
                  <a:prstClr val="black">
                    <a:lumMod val="50000"/>
                    <a:lumOff val="50000"/>
                  </a:prst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Siglent’s Switching DC Power Supplies</a:t>
            </a:r>
            <a:endParaRPr kumimoji="0" lang="zh-CN" altLang="en-US" sz="32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extLst>
      <p:ext uri="{BB962C8B-B14F-4D97-AF65-F5344CB8AC3E}">
        <p14:creationId xmlns:p14="http://schemas.microsoft.com/office/powerpoint/2010/main" val="361319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8"/>
          <p:cNvSpPr/>
          <p:nvPr/>
        </p:nvSpPr>
        <p:spPr>
          <a:xfrm>
            <a:off x="1588" y="3790339"/>
            <a:ext cx="12188825" cy="3067663"/>
          </a:xfrm>
          <a:prstGeom prst="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9F9F9">
                  <a:lumMod val="50000"/>
                </a:srgbClr>
              </a:solidFill>
              <a:effectLst/>
              <a:uLnTx/>
              <a:uFillTx/>
              <a:latin typeface="Calibri" panose="020F0502020204030204"/>
              <a:ea typeface="+mn-ea"/>
              <a:cs typeface="+mn-cs"/>
            </a:endParaRPr>
          </a:p>
        </p:txBody>
      </p:sp>
      <p:sp>
        <p:nvSpPr>
          <p:cNvPr id="20" name="Textfeld 47"/>
          <p:cNvSpPr txBox="1"/>
          <p:nvPr/>
        </p:nvSpPr>
        <p:spPr>
          <a:xfrm>
            <a:off x="8249418" y="4758329"/>
            <a:ext cx="324462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SIGLENT TECHNOLOGIES GERMANY GmbH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Add:  </a:t>
            </a:r>
            <a:r>
              <a:rPr kumimoji="0" lang="de-DE"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Staetzlinger Str.  70 86165 Augsburg, Germany</a:t>
            </a:r>
            <a:b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b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Tel: +49(0)-821-666 0 111 0</a:t>
            </a:r>
            <a:b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b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Fax: +49(0)-821-666 0 111 22</a:t>
            </a:r>
            <a:b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b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info-eu@siglent.com</a:t>
            </a:r>
            <a:b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b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www.siglenteu.com</a:t>
            </a:r>
          </a:p>
        </p:txBody>
      </p:sp>
      <p:cxnSp>
        <p:nvCxnSpPr>
          <p:cNvPr id="3" name="Gerader Verbinder 35"/>
          <p:cNvCxnSpPr/>
          <p:nvPr/>
        </p:nvCxnSpPr>
        <p:spPr>
          <a:xfrm flipH="1">
            <a:off x="1590" y="3790338"/>
            <a:ext cx="121888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feld 46"/>
          <p:cNvSpPr txBox="1"/>
          <p:nvPr/>
        </p:nvSpPr>
        <p:spPr>
          <a:xfrm>
            <a:off x="5014953" y="4438825"/>
            <a:ext cx="28508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NA</a:t>
            </a:r>
          </a:p>
        </p:txBody>
      </p:sp>
      <p:sp>
        <p:nvSpPr>
          <p:cNvPr id="15" name="Textfeld 47"/>
          <p:cNvSpPr txBox="1"/>
          <p:nvPr/>
        </p:nvSpPr>
        <p:spPr>
          <a:xfrm>
            <a:off x="5018929" y="4747777"/>
            <a:ext cx="215872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SIGLENT Technologies NA, Inc.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Add: 6557 Cochran Rd Solon, Ohio 44139</a:t>
            </a:r>
            <a:b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b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Tel: 440-398-5800</a:t>
            </a:r>
            <a:b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b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Toll Free:877-515-5551</a:t>
            </a:r>
            <a:b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b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Fax: 440-399-1211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info@siglent.com</a:t>
            </a:r>
            <a:b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b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www.siglentna.com</a:t>
            </a:r>
          </a:p>
        </p:txBody>
      </p:sp>
      <p:sp>
        <p:nvSpPr>
          <p:cNvPr id="16" name="Textfeld 50"/>
          <p:cNvSpPr txBox="1"/>
          <p:nvPr/>
        </p:nvSpPr>
        <p:spPr>
          <a:xfrm>
            <a:off x="3023831" y="2584787"/>
            <a:ext cx="64288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a:ln>
                  <a:noFill/>
                </a:ln>
                <a:solidFill>
                  <a:srgbClr val="7F7F7F"/>
                </a:solidFill>
                <a:effectLst/>
                <a:uLnTx/>
                <a:uFillTx/>
                <a:latin typeface="Calibri" panose="020F0502020204030204"/>
                <a:ea typeface="宋体" panose="02010600030101010101" pitchFamily="2" charset="-122"/>
                <a:cs typeface="+mn-cs"/>
              </a:rPr>
              <a:t>Every Bench. Every Engineer. Every Day.</a:t>
            </a:r>
            <a:endParaRPr kumimoji="0" lang="zh-CN" altLang="en-US" sz="1800" b="1" i="0" u="none" strike="noStrike" kern="1200" cap="none" spc="0" normalizeH="0" baseline="0" noProof="0" dirty="0">
              <a:ln>
                <a:noFill/>
              </a:ln>
              <a:solidFill>
                <a:srgbClr val="7F7F7F"/>
              </a:solidFill>
              <a:effectLst/>
              <a:uLnTx/>
              <a:uFillTx/>
              <a:latin typeface="Calibri" panose="020F0502020204030204"/>
              <a:ea typeface="宋体" panose="02010600030101010101" pitchFamily="2" charset="-122"/>
              <a:cs typeface="+mn-cs"/>
            </a:endParaRPr>
          </a:p>
        </p:txBody>
      </p:sp>
      <p:sp>
        <p:nvSpPr>
          <p:cNvPr id="17" name="Textfeld 33"/>
          <p:cNvSpPr txBox="1"/>
          <p:nvPr/>
        </p:nvSpPr>
        <p:spPr>
          <a:xfrm>
            <a:off x="3038208" y="946571"/>
            <a:ext cx="6115584" cy="1538883"/>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de-DE" sz="4000" b="0" i="0" u="none" strike="noStrike" kern="1200" cap="none" spc="0" normalizeH="0" baseline="0" noProof="0" dirty="0">
              <a:ln>
                <a:noFill/>
              </a:ln>
              <a:solidFill>
                <a:srgbClr val="0065FA"/>
              </a:solidFill>
              <a:effectLst/>
              <a:uLnTx/>
              <a:uFillTx/>
              <a:latin typeface="Century Gothic" panose="020B0502020202020204" pitchFamily="34" charset="0"/>
              <a:ea typeface="+mn-ea"/>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dirty="0">
                <a:ln>
                  <a:noFill/>
                </a:ln>
                <a:solidFill>
                  <a:srgbClr val="003B90"/>
                </a:solidFill>
                <a:effectLst/>
                <a:uLnTx/>
                <a:uFillTx/>
                <a:latin typeface="Century Gothic" panose="020B0502020202020204" pitchFamily="34" charset="0"/>
                <a:ea typeface="+mn-ea"/>
                <a:cs typeface="+mn-cs"/>
              </a:rPr>
              <a:t>Thank You</a:t>
            </a:r>
            <a:endParaRPr kumimoji="0" lang="de-DE" sz="5400" b="0" i="0" u="none" strike="noStrike" kern="1200" cap="none" spc="0" normalizeH="0" baseline="0" noProof="0" dirty="0">
              <a:ln>
                <a:noFill/>
              </a:ln>
              <a:solidFill>
                <a:srgbClr val="003B90"/>
              </a:solidFill>
              <a:effectLst/>
              <a:uLnTx/>
              <a:uFillTx/>
              <a:latin typeface="Century Gothic" panose="020B0502020202020204" pitchFamily="34" charset="0"/>
              <a:ea typeface="+mn-ea"/>
              <a:cs typeface="+mn-cs"/>
            </a:endParaRPr>
          </a:p>
        </p:txBody>
      </p:sp>
      <p:sp>
        <p:nvSpPr>
          <p:cNvPr id="19" name="Textfeld 46"/>
          <p:cNvSpPr txBox="1"/>
          <p:nvPr/>
        </p:nvSpPr>
        <p:spPr>
          <a:xfrm>
            <a:off x="8245442" y="4430327"/>
            <a:ext cx="28508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Europe</a:t>
            </a:r>
          </a:p>
        </p:txBody>
      </p:sp>
      <p:sp>
        <p:nvSpPr>
          <p:cNvPr id="21" name="Textfeld 47"/>
          <p:cNvSpPr txBox="1"/>
          <p:nvPr/>
        </p:nvSpPr>
        <p:spPr>
          <a:xfrm>
            <a:off x="866819" y="4747777"/>
            <a:ext cx="3399662"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SIGLENT TECHNOLOGIES CO., LTD.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Add: Blog No.4 &amp; No.5, </a:t>
            </a:r>
            <a:r>
              <a:rPr kumimoji="0" lang="en-US" altLang="zh-CN" sz="1100" b="0" i="0" u="none" strike="noStrike" kern="1200" cap="none" spc="0" normalizeH="0" baseline="0" noProof="0" dirty="0" err="1">
                <a:ln>
                  <a:noFill/>
                </a:ln>
                <a:solidFill>
                  <a:prstClr val="white"/>
                </a:solidFill>
                <a:effectLst/>
                <a:uLnTx/>
                <a:uFillTx/>
                <a:latin typeface="Calibri" panose="020F0502020204030204"/>
                <a:ea typeface="宋体" panose="02010600030101010101" pitchFamily="2" charset="-122"/>
                <a:cs typeface="+mn-cs"/>
              </a:rPr>
              <a:t>Antongda</a:t>
            </a: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Industrial Zone, 3rd </a:t>
            </a:r>
            <a:r>
              <a:rPr kumimoji="0" lang="en-US" altLang="zh-CN" sz="1100" b="0" i="0" u="none" strike="noStrike" kern="1200" cap="none" spc="0" normalizeH="0" baseline="0" noProof="0" dirty="0" err="1">
                <a:ln>
                  <a:noFill/>
                </a:ln>
                <a:solidFill>
                  <a:prstClr val="white"/>
                </a:solidFill>
                <a:effectLst/>
                <a:uLnTx/>
                <a:uFillTx/>
                <a:latin typeface="Calibri" panose="020F0502020204030204"/>
                <a:ea typeface="宋体" panose="02010600030101010101" pitchFamily="2" charset="-122"/>
                <a:cs typeface="+mn-cs"/>
              </a:rPr>
              <a:t>Liuxian</a:t>
            </a: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Road, </a:t>
            </a:r>
            <a:r>
              <a:rPr kumimoji="0" lang="en-US" altLang="zh-CN" sz="1100" b="0" i="0" u="none" strike="noStrike" kern="1200" cap="none" spc="0" normalizeH="0" baseline="0" noProof="0" dirty="0" err="1">
                <a:ln>
                  <a:noFill/>
                </a:ln>
                <a:solidFill>
                  <a:prstClr val="white"/>
                </a:solidFill>
                <a:effectLst/>
                <a:uLnTx/>
                <a:uFillTx/>
                <a:latin typeface="Calibri" panose="020F0502020204030204"/>
                <a:ea typeface="宋体" panose="02010600030101010101" pitchFamily="2" charset="-122"/>
                <a:cs typeface="+mn-cs"/>
              </a:rPr>
              <a:t>Bao’an</a:t>
            </a: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District, Shenzhen, 518101, China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Tel:+ 86 755 3688 7876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Fax:+ 86 755 3359 1582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sales@siglent.com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int.siglent.com</a:t>
            </a:r>
          </a:p>
        </p:txBody>
      </p:sp>
      <p:sp>
        <p:nvSpPr>
          <p:cNvPr id="22" name="Textfeld 46"/>
          <p:cNvSpPr txBox="1"/>
          <p:nvPr/>
        </p:nvSpPr>
        <p:spPr>
          <a:xfrm>
            <a:off x="862843" y="4438825"/>
            <a:ext cx="28508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Headquarters</a:t>
            </a:r>
          </a:p>
        </p:txBody>
      </p:sp>
      <p:pic>
        <p:nvPicPr>
          <p:cNvPr id="5" name="图片 4">
            <a:hlinkClick r:id="rId3"/>
            <a:extLst>
              <a:ext uri="{FF2B5EF4-FFF2-40B4-BE49-F238E27FC236}">
                <a16:creationId xmlns:a16="http://schemas.microsoft.com/office/drawing/2014/main" id="{68BF1081-783A-D7F6-2D10-FC30EABA21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582" y="3122854"/>
            <a:ext cx="443719" cy="432000"/>
          </a:xfrm>
          <a:prstGeom prst="rect">
            <a:avLst/>
          </a:prstGeom>
        </p:spPr>
      </p:pic>
      <p:pic>
        <p:nvPicPr>
          <p:cNvPr id="7" name="图片 6">
            <a:hlinkClick r:id="rId5"/>
            <a:extLst>
              <a:ext uri="{FF2B5EF4-FFF2-40B4-BE49-F238E27FC236}">
                <a16:creationId xmlns:a16="http://schemas.microsoft.com/office/drawing/2014/main" id="{DA5F2C0B-A382-0A5B-8145-939EDDDB76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9371" y="3116383"/>
            <a:ext cx="438699" cy="432000"/>
          </a:xfrm>
          <a:prstGeom prst="rect">
            <a:avLst/>
          </a:prstGeom>
        </p:spPr>
      </p:pic>
      <p:pic>
        <p:nvPicPr>
          <p:cNvPr id="9" name="图片 8">
            <a:hlinkClick r:id="rId7"/>
            <a:extLst>
              <a:ext uri="{FF2B5EF4-FFF2-40B4-BE49-F238E27FC236}">
                <a16:creationId xmlns:a16="http://schemas.microsoft.com/office/drawing/2014/main" id="{1B5A1257-450D-44F3-3EE2-3217447821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82162" y="3116383"/>
            <a:ext cx="453767" cy="432000"/>
          </a:xfrm>
          <a:prstGeom prst="rect">
            <a:avLst/>
          </a:prstGeom>
        </p:spPr>
      </p:pic>
      <p:pic>
        <p:nvPicPr>
          <p:cNvPr id="11" name="图片 10">
            <a:hlinkClick r:id="rId9"/>
            <a:extLst>
              <a:ext uri="{FF2B5EF4-FFF2-40B4-BE49-F238E27FC236}">
                <a16:creationId xmlns:a16="http://schemas.microsoft.com/office/drawing/2014/main" id="{6C7B9D3F-1557-4EF9-E01C-F0EEB273B5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14953" y="3116383"/>
            <a:ext cx="453767" cy="432000"/>
          </a:xfrm>
          <a:prstGeom prst="rect">
            <a:avLst/>
          </a:prstGeom>
        </p:spPr>
      </p:pic>
    </p:spTree>
    <p:extLst>
      <p:ext uri="{BB962C8B-B14F-4D97-AF65-F5344CB8AC3E}">
        <p14:creationId xmlns:p14="http://schemas.microsoft.com/office/powerpoint/2010/main" val="3465892054"/>
      </p:ext>
    </p:extLst>
  </p:cSld>
  <p:clrMapOvr>
    <a:masterClrMapping/>
  </p:clrMapOvr>
  <mc:AlternateContent xmlns:mc="http://schemas.openxmlformats.org/markup-compatibility/2006" xmlns:p14="http://schemas.microsoft.com/office/powerpoint/2010/main">
    <mc:Choice Requires="p14">
      <p:transition spd="slow" p14:dur="1500" advClick="0">
        <p14:flythrough/>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58E31-53DD-C816-0804-3CAD23E1837F}"/>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5CDAB3A2-934C-7161-A50F-B233CC135E4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121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17A75-D07A-59B2-ED17-C363743A0CC5}"/>
            </a:ext>
          </a:extLst>
        </p:cNvPr>
        <p:cNvGrpSpPr/>
        <p:nvPr/>
      </p:nvGrpSpPr>
      <p:grpSpPr>
        <a:xfrm>
          <a:off x="0" y="0"/>
          <a:ext cx="0" cy="0"/>
          <a:chOff x="0" y="0"/>
          <a:chExt cx="0" cy="0"/>
        </a:xfrm>
      </p:grpSpPr>
      <p:sp>
        <p:nvSpPr>
          <p:cNvPr id="2" name="矩形: 圆角 1">
            <a:extLst>
              <a:ext uri="{FF2B5EF4-FFF2-40B4-BE49-F238E27FC236}">
                <a16:creationId xmlns:a16="http://schemas.microsoft.com/office/drawing/2014/main" id="{A0D19F9F-5C1F-2532-8D7F-4A905B50D0A4}"/>
              </a:ext>
            </a:extLst>
          </p:cNvPr>
          <p:cNvSpPr/>
          <p:nvPr/>
        </p:nvSpPr>
        <p:spPr>
          <a:xfrm>
            <a:off x="6531429" y="1066800"/>
            <a:ext cx="5172891" cy="5508176"/>
          </a:xfrm>
          <a:prstGeom prst="roundRect">
            <a:avLst>
              <a:gd name="adj" fmla="val 7829"/>
            </a:avLst>
          </a:prstGeom>
          <a:gradFill flip="none" rotWithShape="1">
            <a:gsLst>
              <a:gs pos="0">
                <a:srgbClr val="BEBEBE">
                  <a:tint val="66000"/>
                  <a:satMod val="160000"/>
                </a:srgbClr>
              </a:gs>
              <a:gs pos="50000">
                <a:srgbClr val="BEBEBE">
                  <a:tint val="44500"/>
                  <a:satMod val="160000"/>
                </a:srgbClr>
              </a:gs>
              <a:gs pos="100000">
                <a:srgbClr val="BEBEBE">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40">
            <a:extLst>
              <a:ext uri="{FF2B5EF4-FFF2-40B4-BE49-F238E27FC236}">
                <a16:creationId xmlns:a16="http://schemas.microsoft.com/office/drawing/2014/main" id="{70F56E8C-1A7D-9D2B-88F9-BF0655693EA4}"/>
              </a:ext>
            </a:extLst>
          </p:cNvPr>
          <p:cNvSpPr txBox="1"/>
          <p:nvPr/>
        </p:nvSpPr>
        <p:spPr>
          <a:xfrm>
            <a:off x="286763" y="197071"/>
            <a:ext cx="26425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Comparisons</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5" name="文本框 4">
            <a:extLst>
              <a:ext uri="{FF2B5EF4-FFF2-40B4-BE49-F238E27FC236}">
                <a16:creationId xmlns:a16="http://schemas.microsoft.com/office/drawing/2014/main" id="{DAB1A595-2564-C388-62F6-6CDD0C7410D0}"/>
              </a:ext>
            </a:extLst>
          </p:cNvPr>
          <p:cNvSpPr txBox="1"/>
          <p:nvPr/>
        </p:nvSpPr>
        <p:spPr>
          <a:xfrm>
            <a:off x="6705038" y="2545759"/>
            <a:ext cx="4825671" cy="394441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lumMod val="65000"/>
                    <a:lumOff val="35000"/>
                  </a:scheme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The working involves the following stages:</a:t>
            </a:r>
          </a:p>
          <a:p>
            <a:pPr>
              <a:lnSpc>
                <a:spcPct val="150000"/>
              </a:lnSpc>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AC → Step-Down Transformer → Rectifier → Voltage Stabilization</a:t>
            </a:r>
          </a:p>
          <a:p>
            <a:pPr>
              <a:lnSpc>
                <a:spcPct val="150000"/>
              </a:lnSpc>
            </a:pPr>
            <a:endParaRPr kumimoji="0" lang="en-US" altLang="zh-CN" sz="1200" b="1" i="0" u="none" strike="noStrike" kern="1200" cap="none" spc="0" normalizeH="0" baseline="0" noProof="0" dirty="0">
              <a:ln>
                <a:noFill/>
              </a:ln>
              <a:solidFill>
                <a:schemeClr val="tx1">
                  <a:lumMod val="65000"/>
                  <a:lumOff val="35000"/>
                </a:scheme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lumMod val="65000"/>
                    <a:lumOff val="35000"/>
                  </a:scheme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Advantages:</a:t>
            </a:r>
          </a:p>
          <a:p>
            <a:pPr>
              <a:lnSpc>
                <a:spcPct val="150000"/>
              </a:lnSpc>
              <a:defRPr/>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Low ripple voltage, Minimal electromagnetic interference (EMI)</a:t>
            </a:r>
          </a:p>
          <a:p>
            <a:pPr>
              <a:lnSpc>
                <a:spcPct val="150000"/>
              </a:lnSpc>
              <a:defRPr/>
            </a:pPr>
            <a:endPar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50000"/>
              </a:lnSpc>
              <a:defRPr/>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Disadvantage:</a:t>
            </a:r>
          </a:p>
          <a:p>
            <a:pPr>
              <a:lnSpc>
                <a:spcPct val="150000"/>
              </a:lnSpc>
              <a:defRPr/>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High heat dissipation, Low efficiency, Bulky transformer size, Limited input voltage range</a:t>
            </a:r>
          </a:p>
          <a:p>
            <a:pPr>
              <a:lnSpc>
                <a:spcPct val="150000"/>
              </a:lnSpc>
              <a:defRPr/>
            </a:pPr>
            <a:endPar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lumMod val="65000"/>
                    <a:lumOff val="35000"/>
                  </a:scheme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Applications:</a:t>
            </a:r>
            <a:endPar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nSpc>
                <a:spcPct val="150000"/>
              </a:lnSpc>
              <a:defRPr/>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Use in low-power applications like IoT devices and instrumentation systems.</a:t>
            </a:r>
          </a:p>
        </p:txBody>
      </p:sp>
      <p:sp>
        <p:nvSpPr>
          <p:cNvPr id="6" name="矩形: 圆角 5">
            <a:extLst>
              <a:ext uri="{FF2B5EF4-FFF2-40B4-BE49-F238E27FC236}">
                <a16:creationId xmlns:a16="http://schemas.microsoft.com/office/drawing/2014/main" id="{758F505D-CEA3-A558-AE42-015A3DD0C7F7}"/>
              </a:ext>
            </a:extLst>
          </p:cNvPr>
          <p:cNvSpPr/>
          <p:nvPr/>
        </p:nvSpPr>
        <p:spPr>
          <a:xfrm>
            <a:off x="450746" y="1066800"/>
            <a:ext cx="5172891" cy="5518696"/>
          </a:xfrm>
          <a:prstGeom prst="roundRect">
            <a:avLst>
              <a:gd name="adj" fmla="val 7706"/>
            </a:avLst>
          </a:prstGeom>
          <a:gradFill flip="none" rotWithShape="1">
            <a:gsLst>
              <a:gs pos="0">
                <a:srgbClr val="BEBEBE">
                  <a:tint val="66000"/>
                  <a:satMod val="160000"/>
                </a:srgbClr>
              </a:gs>
              <a:gs pos="50000">
                <a:srgbClr val="BEBEBE">
                  <a:tint val="44500"/>
                  <a:satMod val="160000"/>
                </a:srgbClr>
              </a:gs>
              <a:gs pos="100000">
                <a:srgbClr val="BEBEBE">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a:extLst>
              <a:ext uri="{FF2B5EF4-FFF2-40B4-BE49-F238E27FC236}">
                <a16:creationId xmlns:a16="http://schemas.microsoft.com/office/drawing/2014/main" id="{8CCE0EAA-9693-1CBB-BF58-1AE7A907C368}"/>
              </a:ext>
            </a:extLst>
          </p:cNvPr>
          <p:cNvSpPr txBox="1">
            <a:spLocks/>
          </p:cNvSpPr>
          <p:nvPr/>
        </p:nvSpPr>
        <p:spPr bwMode="auto">
          <a:xfrm>
            <a:off x="554050" y="2239591"/>
            <a:ext cx="5106522" cy="41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lnSpc>
                <a:spcPct val="150000"/>
              </a:lnSpc>
              <a:buNone/>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The working involves the following stages:</a:t>
            </a:r>
          </a:p>
          <a:p>
            <a:pPr marL="0" indent="0">
              <a:lnSpc>
                <a:spcPct val="150000"/>
              </a:lnSpc>
              <a:buNone/>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AC → Rectifier → Chopper → High-Frequency Transformer → Rectifier and Filter → Voltage Regulator</a:t>
            </a:r>
          </a:p>
          <a:p>
            <a:pPr marL="0" indent="0">
              <a:lnSpc>
                <a:spcPct val="150000"/>
              </a:lnSpc>
              <a:buNone/>
            </a:pPr>
            <a:endPar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indent="0">
              <a:lnSpc>
                <a:spcPct val="150000"/>
              </a:lnSpc>
              <a:buNone/>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Advantages:</a:t>
            </a:r>
          </a:p>
          <a:p>
            <a:pPr marL="0" indent="0">
              <a:lnSpc>
                <a:spcPct val="150000"/>
              </a:lnSpc>
              <a:buNone/>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High output power, High efficiency, Low heat dissipation, Compact transformer size, Broad input voltage range</a:t>
            </a:r>
          </a:p>
          <a:p>
            <a:pPr marL="0" indent="0">
              <a:lnSpc>
                <a:spcPct val="150000"/>
              </a:lnSpc>
              <a:buNone/>
            </a:pPr>
            <a:endPar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indent="0">
              <a:lnSpc>
                <a:spcPct val="150000"/>
              </a:lnSpc>
              <a:buNone/>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Disadvantage: Relatively high ripple</a:t>
            </a:r>
          </a:p>
          <a:p>
            <a:pPr marL="0" indent="0">
              <a:lnSpc>
                <a:spcPct val="150000"/>
              </a:lnSpc>
              <a:buNone/>
            </a:pPr>
            <a:endPar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indent="0">
              <a:lnSpc>
                <a:spcPct val="150000"/>
              </a:lnSpc>
              <a:buNone/>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Applications:</a:t>
            </a:r>
          </a:p>
          <a:p>
            <a:pPr marL="0" indent="0">
              <a:lnSpc>
                <a:spcPct val="150000"/>
              </a:lnSpc>
              <a:buNone/>
            </a:pPr>
            <a:r>
              <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Ideal for high-power and high-current scenarios, including: Automotive industry, Telecommunications, Electric power systems, Renewable energy sectors</a:t>
            </a:r>
          </a:p>
          <a:p>
            <a:pPr marL="0" indent="0">
              <a:lnSpc>
                <a:spcPct val="150000"/>
              </a:lnSpc>
              <a:buNone/>
            </a:pPr>
            <a:endParaRPr lang="en-US" altLang="zh-CN" sz="1200" b="1" dirty="0">
              <a:solidFill>
                <a:schemeClr val="tx1">
                  <a:lumMod val="65000"/>
                  <a:lumOff val="3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3" name="图片 2">
            <a:extLst>
              <a:ext uri="{FF2B5EF4-FFF2-40B4-BE49-F238E27FC236}">
                <a16:creationId xmlns:a16="http://schemas.microsoft.com/office/drawing/2014/main" id="{DC43D316-D161-B9FE-CF4B-E418E364E0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57118" y="944884"/>
            <a:ext cx="3649203" cy="1018903"/>
          </a:xfrm>
          <a:prstGeom prst="rect">
            <a:avLst/>
          </a:prstGeom>
        </p:spPr>
      </p:pic>
      <p:pic>
        <p:nvPicPr>
          <p:cNvPr id="4" name="图片 3">
            <a:extLst>
              <a:ext uri="{FF2B5EF4-FFF2-40B4-BE49-F238E27FC236}">
                <a16:creationId xmlns:a16="http://schemas.microsoft.com/office/drawing/2014/main" id="{473BB67A-B4CD-56BE-0AB2-20873F88577E}"/>
              </a:ext>
            </a:extLst>
          </p:cNvPr>
          <p:cNvPicPr>
            <a:picLocks noChangeAspect="1"/>
          </p:cNvPicPr>
          <p:nvPr/>
        </p:nvPicPr>
        <p:blipFill>
          <a:blip r:embed="rId6" cstate="print">
            <a:extLst>
              <a:ext uri="{28A0092B-C50C-407E-A947-70E740481C1C}">
                <a14:useLocalDpi xmlns:a14="http://schemas.microsoft.com/office/drawing/2010/main" val="0"/>
              </a:ext>
            </a:extLst>
          </a:blip>
          <a:srcRect l="6010" t="7632" r="13197" b="17925"/>
          <a:stretch/>
        </p:blipFill>
        <p:spPr>
          <a:xfrm>
            <a:off x="7995848" y="738914"/>
            <a:ext cx="2244052" cy="1378761"/>
          </a:xfrm>
          <a:prstGeom prst="rect">
            <a:avLst/>
          </a:prstGeom>
        </p:spPr>
      </p:pic>
      <p:sp>
        <p:nvSpPr>
          <p:cNvPr id="11" name="文本框 10">
            <a:extLst>
              <a:ext uri="{FF2B5EF4-FFF2-40B4-BE49-F238E27FC236}">
                <a16:creationId xmlns:a16="http://schemas.microsoft.com/office/drawing/2014/main" id="{8605D4B9-99DE-5739-0CC3-AF8E2B4C78AD}"/>
              </a:ext>
            </a:extLst>
          </p:cNvPr>
          <p:cNvSpPr txBox="1"/>
          <p:nvPr/>
        </p:nvSpPr>
        <p:spPr>
          <a:xfrm>
            <a:off x="1588289" y="1809898"/>
            <a:ext cx="2786860" cy="307777"/>
          </a:xfrm>
          <a:prstGeom prst="rect">
            <a:avLst/>
          </a:prstGeom>
          <a:noFill/>
        </p:spPr>
        <p:txBody>
          <a:bodyPr wrap="square">
            <a:spAutoFit/>
          </a:bodyPr>
          <a:lstStyle/>
          <a:p>
            <a:r>
              <a:rPr kumimoji="0" lang="en-US" altLang="zh-CN" sz="1400" b="1" i="0" u="none" strike="noStrike" kern="1200" cap="none" spc="0" normalizeH="0" baseline="0" noProof="0" dirty="0">
                <a:ln>
                  <a:noFill/>
                </a:ln>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Switching DC Power Supply </a:t>
            </a:r>
            <a:endParaRPr lang="zh-CN" altLang="en-US" sz="1400" dirty="0"/>
          </a:p>
        </p:txBody>
      </p:sp>
      <p:sp>
        <p:nvSpPr>
          <p:cNvPr id="12" name="文本框 11">
            <a:extLst>
              <a:ext uri="{FF2B5EF4-FFF2-40B4-BE49-F238E27FC236}">
                <a16:creationId xmlns:a16="http://schemas.microsoft.com/office/drawing/2014/main" id="{28DD15D0-A7B4-CA39-94C8-54F441F149BC}"/>
              </a:ext>
            </a:extLst>
          </p:cNvPr>
          <p:cNvSpPr txBox="1"/>
          <p:nvPr/>
        </p:nvSpPr>
        <p:spPr>
          <a:xfrm>
            <a:off x="8074419" y="2153178"/>
            <a:ext cx="2786860" cy="307777"/>
          </a:xfrm>
          <a:prstGeom prst="rect">
            <a:avLst/>
          </a:prstGeom>
          <a:noFill/>
        </p:spPr>
        <p:txBody>
          <a:bodyPr wrap="square">
            <a:spAutoFit/>
          </a:bodyPr>
          <a:lstStyle/>
          <a:p>
            <a:r>
              <a:rPr kumimoji="0" lang="en-US" altLang="zh-CN" sz="1400" b="1" i="0" u="none" strike="noStrike" kern="1200" cap="none" spc="0" normalizeH="0" baseline="0" noProof="0" dirty="0">
                <a:ln>
                  <a:noFill/>
                </a:ln>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Linear DC Power Supply </a:t>
            </a:r>
            <a:endParaRPr lang="zh-CN" altLang="en-US" sz="1400" dirty="0"/>
          </a:p>
        </p:txBody>
      </p:sp>
    </p:spTree>
    <p:extLst>
      <p:ext uri="{BB962C8B-B14F-4D97-AF65-F5344CB8AC3E}">
        <p14:creationId xmlns:p14="http://schemas.microsoft.com/office/powerpoint/2010/main" val="371602669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Appearance</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内容占位符 2"/>
          <p:cNvSpPr txBox="1">
            <a:spLocks/>
          </p:cNvSpPr>
          <p:nvPr/>
        </p:nvSpPr>
        <p:spPr bwMode="auto">
          <a:xfrm>
            <a:off x="380019" y="1096431"/>
            <a:ext cx="10542458" cy="130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Front panel: 3.12-inch OLED high-brightness display</a:t>
            </a:r>
          </a:p>
          <a:p>
            <a:pP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Rear panel: LAN, USB, External analog control port</a:t>
            </a:r>
          </a:p>
          <a:p>
            <a:pP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Machine height 1U (44 mm) </a:t>
            </a:r>
          </a:p>
        </p:txBody>
      </p:sp>
      <p:pic>
        <p:nvPicPr>
          <p:cNvPr id="6" name="图片 5">
            <a:extLst>
              <a:ext uri="{FF2B5EF4-FFF2-40B4-BE49-F238E27FC236}">
                <a16:creationId xmlns:a16="http://schemas.microsoft.com/office/drawing/2014/main" id="{66D63938-C378-1926-AB4B-CEC768D7EE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95943" y="2339352"/>
            <a:ext cx="5900057" cy="1647369"/>
          </a:xfrm>
          <a:prstGeom prst="rect">
            <a:avLst/>
          </a:prstGeom>
        </p:spPr>
      </p:pic>
      <p:pic>
        <p:nvPicPr>
          <p:cNvPr id="12" name="图片 11">
            <a:extLst>
              <a:ext uri="{FF2B5EF4-FFF2-40B4-BE49-F238E27FC236}">
                <a16:creationId xmlns:a16="http://schemas.microsoft.com/office/drawing/2014/main" id="{209B012B-9A9F-AB88-C286-55775DB480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0718" y="2519007"/>
            <a:ext cx="5715981" cy="1467715"/>
          </a:xfrm>
          <a:prstGeom prst="rect">
            <a:avLst/>
          </a:prstGeom>
        </p:spPr>
      </p:pic>
      <p:pic>
        <p:nvPicPr>
          <p:cNvPr id="16" name="图片 15">
            <a:extLst>
              <a:ext uri="{FF2B5EF4-FFF2-40B4-BE49-F238E27FC236}">
                <a16:creationId xmlns:a16="http://schemas.microsoft.com/office/drawing/2014/main" id="{78490745-A097-FC3C-E3CA-12B93068CB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89" y="4327234"/>
            <a:ext cx="6261255" cy="1306858"/>
          </a:xfrm>
          <a:prstGeom prst="rect">
            <a:avLst/>
          </a:prstGeom>
        </p:spPr>
      </p:pic>
      <p:pic>
        <p:nvPicPr>
          <p:cNvPr id="18" name="图片 17">
            <a:extLst>
              <a:ext uri="{FF2B5EF4-FFF2-40B4-BE49-F238E27FC236}">
                <a16:creationId xmlns:a16="http://schemas.microsoft.com/office/drawing/2014/main" id="{A2EF2216-B019-6FA1-84B6-DC7556D351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 b="5996"/>
          <a:stretch/>
        </p:blipFill>
        <p:spPr>
          <a:xfrm>
            <a:off x="5930745" y="4166377"/>
            <a:ext cx="6261255" cy="1467715"/>
          </a:xfrm>
          <a:prstGeom prst="rect">
            <a:avLst/>
          </a:prstGeom>
        </p:spPr>
      </p:pic>
    </p:spTree>
    <p:extLst>
      <p:ext uri="{BB962C8B-B14F-4D97-AF65-F5344CB8AC3E}">
        <p14:creationId xmlns:p14="http://schemas.microsoft.com/office/powerpoint/2010/main" val="321332834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50000"/>
                    <a:lumOff val="50000"/>
                  </a:prst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Wider Voltage and Current Output Range</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内容占位符 2"/>
          <p:cNvSpPr txBox="1">
            <a:spLocks/>
          </p:cNvSpPr>
          <p:nvPr/>
        </p:nvSpPr>
        <p:spPr bwMode="auto">
          <a:xfrm>
            <a:off x="380019" y="1017399"/>
            <a:ext cx="10925628" cy="96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buBlip>
                <a:blip r:embed="rId5"/>
              </a:buBlip>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Compared to traditional rectangular output ranges, the SPS6000X series power supplies provide a significantly broader range of voltage and current outputs.</a:t>
            </a:r>
          </a:p>
          <a:p>
            <a:pPr>
              <a:lnSpc>
                <a:spcPct val="150000"/>
              </a:lnSpc>
              <a:buFont typeface="Wingdings" panose="05000000000000000000" pitchFamily="2" charset="2"/>
              <a:buChar char="Ø"/>
            </a:pPr>
            <a:endPar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5" name="文本框 14"/>
          <p:cNvSpPr txBox="1"/>
          <p:nvPr/>
        </p:nvSpPr>
        <p:spPr>
          <a:xfrm>
            <a:off x="4829392" y="6277719"/>
            <a:ext cx="2950138" cy="307777"/>
          </a:xfrm>
          <a:prstGeom prst="rect">
            <a:avLst/>
          </a:prstGeom>
          <a:noFill/>
        </p:spPr>
        <p:txBody>
          <a:bodyPr wrap="square" rtlCol="0">
            <a:spAutoFit/>
          </a:bodyPr>
          <a:lstStyle/>
          <a:p>
            <a:r>
              <a:rPr lang="en-US" altLang="zh-CN" sz="1400" dirty="0">
                <a:latin typeface="Arial" panose="020B0604020202020204" pitchFamily="34" charset="0"/>
                <a:ea typeface="阿里巴巴普惠体 B" panose="00020600040101010101" pitchFamily="18" charset="-122"/>
                <a:cs typeface="Arial" panose="020B0604020202020204" pitchFamily="34" charset="0"/>
              </a:rPr>
              <a:t>Total Rated Output Power 1500W</a:t>
            </a:r>
            <a:endParaRPr lang="zh-CN" altLang="en-US" sz="1400"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aphicFrame>
        <p:nvGraphicFramePr>
          <p:cNvPr id="5" name="对象 4">
            <a:extLst>
              <a:ext uri="{FF2B5EF4-FFF2-40B4-BE49-F238E27FC236}">
                <a16:creationId xmlns:a16="http://schemas.microsoft.com/office/drawing/2014/main" id="{5CFDA3A2-5C0D-51E3-0577-1814BED11BD1}"/>
              </a:ext>
            </a:extLst>
          </p:cNvPr>
          <p:cNvGraphicFramePr>
            <a:graphicFrameLocks noChangeAspect="1"/>
          </p:cNvGraphicFramePr>
          <p:nvPr>
            <p:extLst>
              <p:ext uri="{D42A27DB-BD31-4B8C-83A1-F6EECF244321}">
                <p14:modId xmlns:p14="http://schemas.microsoft.com/office/powerpoint/2010/main" val="2431691882"/>
              </p:ext>
            </p:extLst>
          </p:nvPr>
        </p:nvGraphicFramePr>
        <p:xfrm>
          <a:off x="2075100" y="2290790"/>
          <a:ext cx="3715854" cy="3349052"/>
        </p:xfrm>
        <a:graphic>
          <a:graphicData uri="http://schemas.openxmlformats.org/presentationml/2006/ole">
            <mc:AlternateContent xmlns:mc="http://schemas.openxmlformats.org/markup-compatibility/2006">
              <mc:Choice xmlns:v="urn:schemas-microsoft-com:vml" Requires="v">
                <p:oleObj name="Visio" r:id="rId6" imgW="2219198" imgH="2000057" progId="Visio.Drawing.15">
                  <p:embed/>
                </p:oleObj>
              </mc:Choice>
              <mc:Fallback>
                <p:oleObj name="Visio" r:id="rId6" imgW="2219198" imgH="2000057" progId="Visio.Drawing.15">
                  <p:embed/>
                  <p:pic>
                    <p:nvPicPr>
                      <p:cNvPr id="0" name=""/>
                      <p:cNvPicPr/>
                      <p:nvPr/>
                    </p:nvPicPr>
                    <p:blipFill>
                      <a:blip r:embed="rId7"/>
                      <a:stretch>
                        <a:fillRect/>
                      </a:stretch>
                    </p:blipFill>
                    <p:spPr>
                      <a:xfrm>
                        <a:off x="2075100" y="2290790"/>
                        <a:ext cx="3715854" cy="3349052"/>
                      </a:xfrm>
                      <a:prstGeom prst="rect">
                        <a:avLst/>
                      </a:prstGeom>
                    </p:spPr>
                  </p:pic>
                </p:oleObj>
              </mc:Fallback>
            </mc:AlternateContent>
          </a:graphicData>
        </a:graphic>
      </p:graphicFrame>
      <p:sp>
        <p:nvSpPr>
          <p:cNvPr id="4" name="Rectangle 6">
            <a:extLst>
              <a:ext uri="{FF2B5EF4-FFF2-40B4-BE49-F238E27FC236}">
                <a16:creationId xmlns:a16="http://schemas.microsoft.com/office/drawing/2014/main" id="{47D7D465-4A78-5E24-7D03-E2B47F8B9F1E}"/>
              </a:ext>
            </a:extLst>
          </p:cNvPr>
          <p:cNvSpPr>
            <a:spLocks noChangeArrowheads="1"/>
          </p:cNvSpPr>
          <p:nvPr/>
        </p:nvSpPr>
        <p:spPr bwMode="auto">
          <a:xfrm>
            <a:off x="4580708" y="23196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a16="http://schemas.microsoft.com/office/drawing/2014/main" id="{5ED63E8A-8F9E-FFB2-2857-C157E6282237}"/>
              </a:ext>
            </a:extLst>
          </p:cNvPr>
          <p:cNvGraphicFramePr>
            <a:graphicFrameLocks noChangeAspect="1"/>
          </p:cNvGraphicFramePr>
          <p:nvPr>
            <p:extLst>
              <p:ext uri="{D42A27DB-BD31-4B8C-83A1-F6EECF244321}">
                <p14:modId xmlns:p14="http://schemas.microsoft.com/office/powerpoint/2010/main" val="1052559852"/>
              </p:ext>
            </p:extLst>
          </p:nvPr>
        </p:nvGraphicFramePr>
        <p:xfrm>
          <a:off x="6766301" y="2263777"/>
          <a:ext cx="3742565" cy="3376065"/>
        </p:xfrm>
        <a:graphic>
          <a:graphicData uri="http://schemas.openxmlformats.org/presentationml/2006/ole">
            <mc:AlternateContent xmlns:mc="http://schemas.openxmlformats.org/markup-compatibility/2006">
              <mc:Choice xmlns:v="urn:schemas-microsoft-com:vml" Requires="v">
                <p:oleObj name="Visio" r:id="rId8" imgW="2219316" imgH="2000138" progId="Visio.Drawing.11">
                  <p:embed/>
                </p:oleObj>
              </mc:Choice>
              <mc:Fallback>
                <p:oleObj name="Visio" r:id="rId8" imgW="2219316" imgH="2000138" progId="Visio.Drawing.11">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6301" y="2263777"/>
                        <a:ext cx="3742565" cy="3376065"/>
                      </a:xfrm>
                      <a:prstGeom prst="rect">
                        <a:avLst/>
                      </a:prstGeom>
                      <a:noFill/>
                    </p:spPr>
                  </p:pic>
                </p:oleObj>
              </mc:Fallback>
            </mc:AlternateContent>
          </a:graphicData>
        </a:graphic>
      </p:graphicFrame>
      <p:sp>
        <p:nvSpPr>
          <p:cNvPr id="2" name="文本框 1">
            <a:extLst>
              <a:ext uri="{FF2B5EF4-FFF2-40B4-BE49-F238E27FC236}">
                <a16:creationId xmlns:a16="http://schemas.microsoft.com/office/drawing/2014/main" id="{171BC569-7F6E-AF1D-745C-2BA3CCA0C972}"/>
              </a:ext>
            </a:extLst>
          </p:cNvPr>
          <p:cNvSpPr txBox="1"/>
          <p:nvPr/>
        </p:nvSpPr>
        <p:spPr>
          <a:xfrm>
            <a:off x="3036661" y="5777001"/>
            <a:ext cx="1792731" cy="307777"/>
          </a:xfrm>
          <a:prstGeom prst="rect">
            <a:avLst/>
          </a:prstGeom>
          <a:noFill/>
        </p:spPr>
        <p:txBody>
          <a:bodyPr wrap="square" rtlCol="0">
            <a:spAutoFit/>
          </a:bodyPr>
          <a:lstStyle/>
          <a:p>
            <a:r>
              <a:rPr lang="en-US" altLang="zh-CN" sz="1400" dirty="0">
                <a:latin typeface="Arial" panose="020B0604020202020204" pitchFamily="34" charset="0"/>
                <a:ea typeface="阿里巴巴普惠体 B" panose="00020600040101010101" pitchFamily="18" charset="-122"/>
                <a:cs typeface="Arial" panose="020B0604020202020204" pitchFamily="34" charset="0"/>
              </a:rPr>
              <a:t>SPS6225X</a:t>
            </a:r>
            <a:endParaRPr lang="zh-CN" altLang="en-US" sz="1400"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3" name="文本框 2">
            <a:extLst>
              <a:ext uri="{FF2B5EF4-FFF2-40B4-BE49-F238E27FC236}">
                <a16:creationId xmlns:a16="http://schemas.microsoft.com/office/drawing/2014/main" id="{50C22CFD-8133-C73B-33DB-3656F528D7E2}"/>
              </a:ext>
            </a:extLst>
          </p:cNvPr>
          <p:cNvSpPr txBox="1"/>
          <p:nvPr/>
        </p:nvSpPr>
        <p:spPr>
          <a:xfrm>
            <a:off x="7741217" y="5777001"/>
            <a:ext cx="1792731" cy="307777"/>
          </a:xfrm>
          <a:prstGeom prst="rect">
            <a:avLst/>
          </a:prstGeom>
          <a:noFill/>
        </p:spPr>
        <p:txBody>
          <a:bodyPr wrap="square" rtlCol="0">
            <a:spAutoFit/>
          </a:bodyPr>
          <a:lstStyle/>
          <a:p>
            <a:r>
              <a:rPr lang="en-US" altLang="zh-CN" sz="1400" dirty="0">
                <a:latin typeface="Arial" panose="020B0604020202020204" pitchFamily="34" charset="0"/>
                <a:ea typeface="阿里巴巴普惠体 B" panose="00020600040101010101" pitchFamily="18" charset="-122"/>
                <a:cs typeface="Arial" panose="020B0604020202020204" pitchFamily="34" charset="0"/>
              </a:rPr>
              <a:t>SPS6150X</a:t>
            </a:r>
            <a:endParaRPr lang="zh-CN" altLang="en-US" sz="1400"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extLst>
      <p:ext uri="{BB962C8B-B14F-4D97-AF65-F5344CB8AC3E}">
        <p14:creationId xmlns:p14="http://schemas.microsoft.com/office/powerpoint/2010/main" val="167714098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noProof="0" dirty="0">
                <a:solidFill>
                  <a:prstClr val="black">
                    <a:lumMod val="50000"/>
                    <a:lumOff val="50000"/>
                  </a:prstClr>
                </a:solidFill>
                <a:latin typeface="Arial" panose="020B0604020202020204" pitchFamily="34" charset="0"/>
                <a:ea typeface="阿里巴巴普惠体 B" panose="00020600040101010101" pitchFamily="18" charset="-122"/>
                <a:cs typeface="Arial" panose="020B0604020202020204" pitchFamily="34" charset="0"/>
              </a:rPr>
              <a:t>Intuitive List Operation Function</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内容占位符 2"/>
          <p:cNvSpPr txBox="1">
            <a:spLocks/>
          </p:cNvSpPr>
          <p:nvPr/>
        </p:nvSpPr>
        <p:spPr bwMode="auto">
          <a:xfrm>
            <a:off x="397661" y="1122985"/>
            <a:ext cx="10788783" cy="12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The list operation function of the SPS6000X supports both manual configuration and web control, allowing up to 50 steps of editing. Additionally, it enables adjustment of the rise and fall slopes for output voltage and current.</a:t>
            </a:r>
          </a:p>
        </p:txBody>
      </p:sp>
      <p:graphicFrame>
        <p:nvGraphicFramePr>
          <p:cNvPr id="3" name="对象 2"/>
          <p:cNvGraphicFramePr>
            <a:graphicFrameLocks noChangeAspect="1"/>
          </p:cNvGraphicFramePr>
          <p:nvPr>
            <p:extLst>
              <p:ext uri="{D42A27DB-BD31-4B8C-83A1-F6EECF244321}">
                <p14:modId xmlns:p14="http://schemas.microsoft.com/office/powerpoint/2010/main" val="1353619656"/>
              </p:ext>
            </p:extLst>
          </p:nvPr>
        </p:nvGraphicFramePr>
        <p:xfrm>
          <a:off x="232808" y="2552845"/>
          <a:ext cx="6442977" cy="3685097"/>
        </p:xfrm>
        <a:graphic>
          <a:graphicData uri="http://schemas.openxmlformats.org/presentationml/2006/ole">
            <mc:AlternateContent xmlns:mc="http://schemas.openxmlformats.org/markup-compatibility/2006">
              <mc:Choice xmlns:v="urn:schemas-microsoft-com:vml" Requires="v">
                <p:oleObj r:id="rId5" imgW="3444336" imgH="1965744" progId="Visio.Drawing.11">
                  <p:embed/>
                </p:oleObj>
              </mc:Choice>
              <mc:Fallback>
                <p:oleObj r:id="rId5" imgW="3444336" imgH="1965744"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808" y="2552845"/>
                        <a:ext cx="6442977" cy="3685097"/>
                      </a:xfrm>
                      <a:prstGeom prst="rect">
                        <a:avLst/>
                      </a:prstGeom>
                      <a:noFill/>
                    </p:spPr>
                  </p:pic>
                </p:oleObj>
              </mc:Fallback>
            </mc:AlternateContent>
          </a:graphicData>
        </a:graphic>
      </p:graphicFrame>
      <p:graphicFrame>
        <p:nvGraphicFramePr>
          <p:cNvPr id="2" name="对象 1">
            <a:extLst>
              <a:ext uri="{FF2B5EF4-FFF2-40B4-BE49-F238E27FC236}">
                <a16:creationId xmlns:a16="http://schemas.microsoft.com/office/drawing/2014/main" id="{E10E34CB-FB29-B8E7-D9A8-EC34C7CC97C4}"/>
              </a:ext>
            </a:extLst>
          </p:cNvPr>
          <p:cNvGraphicFramePr>
            <a:graphicFrameLocks noChangeAspect="1"/>
          </p:cNvGraphicFramePr>
          <p:nvPr>
            <p:extLst>
              <p:ext uri="{D42A27DB-BD31-4B8C-83A1-F6EECF244321}">
                <p14:modId xmlns:p14="http://schemas.microsoft.com/office/powerpoint/2010/main" val="1193851644"/>
              </p:ext>
            </p:extLst>
          </p:nvPr>
        </p:nvGraphicFramePr>
        <p:xfrm>
          <a:off x="7159020" y="3305638"/>
          <a:ext cx="4800172" cy="2745486"/>
        </p:xfrm>
        <a:graphic>
          <a:graphicData uri="http://schemas.openxmlformats.org/presentationml/2006/ole">
            <mc:AlternateContent xmlns:mc="http://schemas.openxmlformats.org/markup-compatibility/2006">
              <mc:Choice xmlns:v="urn:schemas-microsoft-com:vml" Requires="v">
                <p:oleObj r:id="rId7" imgW="3444336" imgH="1965744" progId="Visio.Drawing.11">
                  <p:embed/>
                </p:oleObj>
              </mc:Choice>
              <mc:Fallback>
                <p:oleObj r:id="rId7" imgW="3444336" imgH="1965744" progId="Visio.Drawing.11">
                  <p:embed/>
                  <p:pic>
                    <p:nvPicPr>
                      <p:cNvPr id="5" name="对象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9020" y="3305638"/>
                        <a:ext cx="4800172" cy="2745486"/>
                      </a:xfrm>
                      <a:prstGeom prst="rect">
                        <a:avLst/>
                      </a:prstGeom>
                      <a:noFill/>
                    </p:spPr>
                  </p:pic>
                </p:oleObj>
              </mc:Fallback>
            </mc:AlternateContent>
          </a:graphicData>
        </a:graphic>
      </p:graphicFrame>
    </p:spTree>
    <p:extLst>
      <p:ext uri="{BB962C8B-B14F-4D97-AF65-F5344CB8AC3E}">
        <p14:creationId xmlns:p14="http://schemas.microsoft.com/office/powerpoint/2010/main" val="227918133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lumMod val="50000"/>
                    <a:lumOff val="50000"/>
                  </a:prstClr>
                </a:solidFill>
                <a:latin typeface="Arial" panose="020B0604020202020204" pitchFamily="34" charset="0"/>
                <a:ea typeface="阿里巴巴普惠体 B" panose="00020600040101010101" pitchFamily="18" charset="-122"/>
                <a:cs typeface="Arial" panose="020B0604020202020204" pitchFamily="34" charset="0"/>
              </a:rPr>
              <a:t>CV/CC Priority Mode</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内容占位符 2"/>
          <p:cNvSpPr txBox="1">
            <a:spLocks/>
          </p:cNvSpPr>
          <p:nvPr/>
        </p:nvSpPr>
        <p:spPr bwMode="auto">
          <a:xfrm>
            <a:off x="461980" y="918835"/>
            <a:ext cx="11015021" cy="128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In CC priority mode, the power supply initially operates in constant current (CC) mode when output is on, effectively limiting inrush current and overshoot voltage. </a:t>
            </a:r>
          </a:p>
          <a:p>
            <a:pPr>
              <a:lnSpc>
                <a:spcPct val="150000"/>
              </a:lnSpc>
            </a:pPr>
            <a:r>
              <a:rPr lang="en-US" altLang="zh-CN" sz="1600" b="1" dirty="0">
                <a:latin typeface="Arial" panose="020B0604020202020204" pitchFamily="34" charset="0"/>
                <a:ea typeface="阿里巴巴普惠体 B" panose="00020600040101010101" pitchFamily="18" charset="-122"/>
                <a:cs typeface="Arial" panose="020B0604020202020204" pitchFamily="34" charset="0"/>
              </a:rPr>
              <a:t>In CV priority mode, the output voltage quickly reaches the set value. This is particularly useful in certain applications, such as LED testing. When the power supply starts outputting, the voltage reaches the LED's forward conduction voltage (</a:t>
            </a:r>
            <a:r>
              <a:rPr lang="en-US" altLang="zh-CN" sz="1600" b="1" dirty="0" err="1">
                <a:latin typeface="Arial" panose="020B0604020202020204" pitchFamily="34" charset="0"/>
                <a:ea typeface="阿里巴巴普惠体 B" panose="00020600040101010101" pitchFamily="18" charset="-122"/>
                <a:cs typeface="Arial" panose="020B0604020202020204" pitchFamily="34" charset="0"/>
              </a:rPr>
              <a:t>Vf</a:t>
            </a:r>
            <a:r>
              <a:rPr lang="en-US" altLang="zh-CN" sz="1600" b="1" dirty="0">
                <a:latin typeface="Arial" panose="020B0604020202020204" pitchFamily="34" charset="0"/>
                <a:ea typeface="阿里巴巴普惠体 B" panose="00020600040101010101" pitchFamily="18" charset="-122"/>
                <a:cs typeface="Arial" panose="020B0604020202020204" pitchFamily="34" charset="0"/>
              </a:rPr>
              <a:t>), which can otherwise lead to inrush current and overshoot voltage.</a:t>
            </a:r>
          </a:p>
        </p:txBody>
      </p:sp>
      <p:pic>
        <p:nvPicPr>
          <p:cNvPr id="4098" name="Picture 2" descr="pic"/>
          <p:cNvPicPr>
            <a:picLocks noChangeAspect="1" noChangeArrowheads="1"/>
          </p:cNvPicPr>
          <p:nvPr/>
        </p:nvPicPr>
        <p:blipFill rotWithShape="1">
          <a:blip r:embed="rId5">
            <a:extLst>
              <a:ext uri="{28A0092B-C50C-407E-A947-70E740481C1C}">
                <a14:useLocalDpi xmlns:a14="http://schemas.microsoft.com/office/drawing/2010/main" val="0"/>
              </a:ext>
            </a:extLst>
          </a:blip>
          <a:srcRect t="7038"/>
          <a:stretch/>
        </p:blipFill>
        <p:spPr bwMode="auto">
          <a:xfrm>
            <a:off x="1104845" y="3220862"/>
            <a:ext cx="4469700" cy="317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pic-cc"/>
          <p:cNvPicPr>
            <a:picLocks noChangeAspect="1" noChangeArrowheads="1"/>
          </p:cNvPicPr>
          <p:nvPr/>
        </p:nvPicPr>
        <p:blipFill rotWithShape="1">
          <a:blip r:embed="rId6">
            <a:extLst>
              <a:ext uri="{28A0092B-C50C-407E-A947-70E740481C1C}">
                <a14:useLocalDpi xmlns:a14="http://schemas.microsoft.com/office/drawing/2010/main" val="0"/>
              </a:ext>
            </a:extLst>
          </a:blip>
          <a:srcRect t="6795"/>
          <a:stretch/>
        </p:blipFill>
        <p:spPr bwMode="auto">
          <a:xfrm>
            <a:off x="6262044" y="3220862"/>
            <a:ext cx="4457907" cy="317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2092334" y="6512633"/>
            <a:ext cx="2494721" cy="276999"/>
          </a:xfrm>
          <a:prstGeom prst="rect">
            <a:avLst/>
          </a:prstGeom>
          <a:noFill/>
        </p:spPr>
        <p:txBody>
          <a:bodyPr wrap="square" rtlCol="0">
            <a:spAutoFit/>
          </a:bodyPr>
          <a:lstStyle/>
          <a:p>
            <a:pPr algn="ctr"/>
            <a:r>
              <a:rPr lang="en-US" altLang="zh-CN" sz="1200" b="1" dirty="0">
                <a:latin typeface="Arial" panose="020B0604020202020204" pitchFamily="34" charset="0"/>
                <a:ea typeface="阿里巴巴普惠体 B" panose="00020600040101010101" pitchFamily="18" charset="-122"/>
                <a:cs typeface="Arial" panose="020B0604020202020204" pitchFamily="34" charset="0"/>
              </a:rPr>
              <a:t>CV Priority</a:t>
            </a:r>
            <a:endParaRPr lang="zh-CN" altLang="en-US" sz="1200" b="1" dirty="0">
              <a:latin typeface="Arial" panose="020B0604020202020204" pitchFamily="34" charset="0"/>
              <a:ea typeface="阿里巴巴普惠体 B" panose="00020600040101010101" pitchFamily="18" charset="-122"/>
              <a:cs typeface="Arial" panose="020B0604020202020204" pitchFamily="34" charset="0"/>
            </a:endParaRPr>
          </a:p>
        </p:txBody>
      </p:sp>
      <p:sp>
        <p:nvSpPr>
          <p:cNvPr id="7" name="文本框 6"/>
          <p:cNvSpPr txBox="1"/>
          <p:nvPr/>
        </p:nvSpPr>
        <p:spPr>
          <a:xfrm>
            <a:off x="7243636" y="6512633"/>
            <a:ext cx="2494721" cy="276999"/>
          </a:xfrm>
          <a:prstGeom prst="rect">
            <a:avLst/>
          </a:prstGeom>
          <a:noFill/>
        </p:spPr>
        <p:txBody>
          <a:bodyPr wrap="square" rtlCol="0">
            <a:spAutoFit/>
          </a:bodyPr>
          <a:lstStyle>
            <a:defPPr>
              <a:defRPr lang="zh-CN"/>
            </a:defPPr>
            <a:lvl1pPr algn="ctr">
              <a:defRPr sz="1200" b="1">
                <a:latin typeface="Arial" panose="020B0604020202020204" pitchFamily="34" charset="0"/>
                <a:ea typeface="阿里巴巴普惠体 B" panose="00020600040101010101" pitchFamily="18" charset="-122"/>
                <a:cs typeface="Arial" panose="020B0604020202020204" pitchFamily="34" charset="0"/>
              </a:defRPr>
            </a:lvl1pPr>
          </a:lstStyle>
          <a:p>
            <a:r>
              <a:rPr lang="en-US" altLang="zh-CN" dirty="0"/>
              <a:t>CC Priority</a:t>
            </a:r>
            <a:endParaRPr lang="zh-CN" altLang="en-US" dirty="0"/>
          </a:p>
        </p:txBody>
      </p:sp>
    </p:spTree>
    <p:extLst>
      <p:ext uri="{BB962C8B-B14F-4D97-AF65-F5344CB8AC3E}">
        <p14:creationId xmlns:p14="http://schemas.microsoft.com/office/powerpoint/2010/main" val="289007993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6100610" cy="646331"/>
          </a:xfrm>
          <a:prstGeom prst="rect">
            <a:avLst/>
          </a:prstGeom>
          <a:noFill/>
        </p:spPr>
        <p:txBody>
          <a:bodyPr wrap="square" rtlCol="0">
            <a:spAutoFit/>
          </a:bodyPr>
          <a:lstStyle/>
          <a:p>
            <a:pPr lvl="0">
              <a:defRPr/>
            </a:pPr>
            <a:r>
              <a:rPr lang="en-US" altLang="zh-CN" sz="3600" b="1" dirty="0">
                <a:solidFill>
                  <a:prstClr val="black">
                    <a:lumMod val="50000"/>
                    <a:lumOff val="50000"/>
                  </a:prst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External Analog Control</a:t>
            </a:r>
            <a:endParaRPr lang="zh-CN" altLang="en-US" sz="3600" b="1" dirty="0">
              <a:solidFill>
                <a:prstClr val="black">
                  <a:lumMod val="50000"/>
                  <a:lumOff val="50000"/>
                </a:prst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内容占位符 2"/>
          <p:cNvSpPr txBox="1">
            <a:spLocks/>
          </p:cNvSpPr>
          <p:nvPr/>
        </p:nvSpPr>
        <p:spPr bwMode="auto">
          <a:xfrm>
            <a:off x="380019" y="1088302"/>
            <a:ext cx="10542458" cy="101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Enables output regulation through an external voltage signal, supporting Voltage-Controlled Voltage and Voltage-Controlled Current  modes.</a:t>
            </a:r>
          </a:p>
          <a:p>
            <a:pP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By applying a 0-10V adjustable voltage signal to the control terminal, linear control of the output from 0 to full scale can be achieved.</a:t>
            </a:r>
          </a:p>
        </p:txBody>
      </p:sp>
      <p:graphicFrame>
        <p:nvGraphicFramePr>
          <p:cNvPr id="3" name="对象 2"/>
          <p:cNvGraphicFramePr>
            <a:graphicFrameLocks noChangeAspect="1"/>
          </p:cNvGraphicFramePr>
          <p:nvPr>
            <p:extLst>
              <p:ext uri="{D42A27DB-BD31-4B8C-83A1-F6EECF244321}">
                <p14:modId xmlns:p14="http://schemas.microsoft.com/office/powerpoint/2010/main" val="3811537030"/>
              </p:ext>
            </p:extLst>
          </p:nvPr>
        </p:nvGraphicFramePr>
        <p:xfrm>
          <a:off x="845072" y="3346005"/>
          <a:ext cx="4533900" cy="1855788"/>
        </p:xfrm>
        <a:graphic>
          <a:graphicData uri="http://schemas.openxmlformats.org/presentationml/2006/ole">
            <mc:AlternateContent xmlns:mc="http://schemas.openxmlformats.org/markup-compatibility/2006">
              <mc:Choice xmlns:v="urn:schemas-microsoft-com:vml" Requires="v">
                <p:oleObj name="Visio" r:id="rId5" imgW="3390741" imgH="1390483" progId="Visio.Drawing.11">
                  <p:embed/>
                </p:oleObj>
              </mc:Choice>
              <mc:Fallback>
                <p:oleObj name="Visio" r:id="rId5" imgW="3390741" imgH="1390483" progId="Visio.Drawing.11">
                  <p:embed/>
                  <p:pic>
                    <p:nvPicPr>
                      <p:cNvPr id="0" name="Object 1"/>
                      <p:cNvPicPr>
                        <a:picLocks noChangeAspect="1" noChangeArrowheads="1"/>
                      </p:cNvPicPr>
                      <p:nvPr/>
                    </p:nvPicPr>
                    <p:blipFill>
                      <a:blip r:embed="rId6"/>
                      <a:srcRect/>
                      <a:stretch>
                        <a:fillRect/>
                      </a:stretch>
                    </p:blipFill>
                    <p:spPr bwMode="auto">
                      <a:xfrm>
                        <a:off x="845072" y="3346005"/>
                        <a:ext cx="4533900" cy="1855788"/>
                      </a:xfrm>
                      <a:prstGeom prst="rect">
                        <a:avLst/>
                      </a:prstGeom>
                      <a:noFill/>
                    </p:spPr>
                  </p:pic>
                </p:oleObj>
              </mc:Fallback>
            </mc:AlternateContent>
          </a:graphicData>
        </a:graphic>
      </p:graphicFrame>
      <p:sp>
        <p:nvSpPr>
          <p:cNvPr id="10" name="文本框 9"/>
          <p:cNvSpPr txBox="1"/>
          <p:nvPr/>
        </p:nvSpPr>
        <p:spPr>
          <a:xfrm>
            <a:off x="2161761" y="5361334"/>
            <a:ext cx="2494721" cy="276999"/>
          </a:xfrm>
          <a:prstGeom prst="rect">
            <a:avLst/>
          </a:prstGeom>
          <a:noFill/>
        </p:spPr>
        <p:txBody>
          <a:bodyPr wrap="square" rtlCol="0">
            <a:spAutoFit/>
          </a:bodyPr>
          <a:lstStyle/>
          <a:p>
            <a:pPr algn="ctr"/>
            <a:r>
              <a:rPr lang="en-US" altLang="zh-CN" sz="12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Voltage-Controlled Voltage</a:t>
            </a:r>
            <a:endParaRPr lang="zh-CN" altLang="en-US" sz="1200"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aphicFrame>
        <p:nvGraphicFramePr>
          <p:cNvPr id="11" name="对象 10">
            <a:extLst>
              <a:ext uri="{FF2B5EF4-FFF2-40B4-BE49-F238E27FC236}">
                <a16:creationId xmlns:a16="http://schemas.microsoft.com/office/drawing/2014/main" id="{984F37AA-7715-448F-550A-44FEA469559C}"/>
              </a:ext>
            </a:extLst>
          </p:cNvPr>
          <p:cNvGraphicFramePr>
            <a:graphicFrameLocks noChangeAspect="1"/>
          </p:cNvGraphicFramePr>
          <p:nvPr>
            <p:extLst>
              <p:ext uri="{D42A27DB-BD31-4B8C-83A1-F6EECF244321}">
                <p14:modId xmlns:p14="http://schemas.microsoft.com/office/powerpoint/2010/main" val="3692381961"/>
              </p:ext>
            </p:extLst>
          </p:nvPr>
        </p:nvGraphicFramePr>
        <p:xfrm>
          <a:off x="6598693" y="3355930"/>
          <a:ext cx="4485052" cy="1835937"/>
        </p:xfrm>
        <a:graphic>
          <a:graphicData uri="http://schemas.openxmlformats.org/presentationml/2006/ole">
            <mc:AlternateContent xmlns:mc="http://schemas.openxmlformats.org/markup-compatibility/2006">
              <mc:Choice xmlns:v="urn:schemas-microsoft-com:vml" Requires="v">
                <p:oleObj name="Visio" r:id="rId7" imgW="3390741" imgH="1390483" progId="Visio.Drawing.11">
                  <p:embed/>
                </p:oleObj>
              </mc:Choice>
              <mc:Fallback>
                <p:oleObj name="Visio" r:id="rId7" imgW="3390741" imgH="1390483" progId="Visio.Drawing.11">
                  <p:embed/>
                  <p:pic>
                    <p:nvPicPr>
                      <p:cNvPr id="3" name="对象 2"/>
                      <p:cNvPicPr>
                        <a:picLocks noChangeAspect="1" noChangeArrowheads="1"/>
                      </p:cNvPicPr>
                      <p:nvPr/>
                    </p:nvPicPr>
                    <p:blipFill>
                      <a:blip r:embed="rId8"/>
                      <a:srcRect/>
                      <a:stretch>
                        <a:fillRect/>
                      </a:stretch>
                    </p:blipFill>
                    <p:spPr bwMode="auto">
                      <a:xfrm>
                        <a:off x="6598693" y="3355930"/>
                        <a:ext cx="4485052" cy="1835937"/>
                      </a:xfrm>
                      <a:prstGeom prst="rect">
                        <a:avLst/>
                      </a:prstGeom>
                      <a:noFill/>
                    </p:spPr>
                  </p:pic>
                </p:oleObj>
              </mc:Fallback>
            </mc:AlternateContent>
          </a:graphicData>
        </a:graphic>
      </p:graphicFrame>
      <p:sp>
        <p:nvSpPr>
          <p:cNvPr id="12" name="文本框 11">
            <a:extLst>
              <a:ext uri="{FF2B5EF4-FFF2-40B4-BE49-F238E27FC236}">
                <a16:creationId xmlns:a16="http://schemas.microsoft.com/office/drawing/2014/main" id="{AF5341FF-A8FB-3448-74B5-CC85B12CA34E}"/>
              </a:ext>
            </a:extLst>
          </p:cNvPr>
          <p:cNvSpPr txBox="1"/>
          <p:nvPr/>
        </p:nvSpPr>
        <p:spPr>
          <a:xfrm>
            <a:off x="7738873" y="5361334"/>
            <a:ext cx="2494721" cy="276999"/>
          </a:xfrm>
          <a:prstGeom prst="rect">
            <a:avLst/>
          </a:prstGeom>
          <a:noFill/>
        </p:spPr>
        <p:txBody>
          <a:bodyPr wrap="square" rtlCol="0">
            <a:spAutoFit/>
          </a:bodyPr>
          <a:lstStyle/>
          <a:p>
            <a:pPr algn="ctr"/>
            <a:r>
              <a:rPr lang="en-US" altLang="zh-CN" sz="12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Voltage-Controlled Current</a:t>
            </a:r>
            <a:endParaRPr lang="zh-CN" altLang="en-US" sz="1200"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extLst>
      <p:ext uri="{BB962C8B-B14F-4D97-AF65-F5344CB8AC3E}">
        <p14:creationId xmlns:p14="http://schemas.microsoft.com/office/powerpoint/2010/main" val="254336975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dirty="0">
                <a:solidFill>
                  <a:prstClr val="black">
                    <a:lumMod val="50000"/>
                    <a:lumOff val="50000"/>
                  </a:prst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Voltage, Current Monitor Output</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内容占位符 2"/>
          <p:cNvSpPr txBox="1">
            <a:spLocks/>
          </p:cNvSpPr>
          <p:nvPr/>
        </p:nvSpPr>
        <p:spPr bwMode="auto">
          <a:xfrm>
            <a:off x="434609" y="1128819"/>
            <a:ext cx="9030113" cy="98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Provides a 0-10V analog signal via monitoring output terminals to reflect real-time changes in output voltage and current. An external voltmeter or oscilloscope can be connected to monitor the output status.</a:t>
            </a:r>
          </a:p>
        </p:txBody>
      </p:sp>
      <p:graphicFrame>
        <p:nvGraphicFramePr>
          <p:cNvPr id="3" name="对象 2"/>
          <p:cNvGraphicFramePr>
            <a:graphicFrameLocks noChangeAspect="1"/>
          </p:cNvGraphicFramePr>
          <p:nvPr>
            <p:extLst>
              <p:ext uri="{D42A27DB-BD31-4B8C-83A1-F6EECF244321}">
                <p14:modId xmlns:p14="http://schemas.microsoft.com/office/powerpoint/2010/main" val="1828035650"/>
              </p:ext>
            </p:extLst>
          </p:nvPr>
        </p:nvGraphicFramePr>
        <p:xfrm>
          <a:off x="2565632" y="2800832"/>
          <a:ext cx="6669156" cy="2781991"/>
        </p:xfrm>
        <a:graphic>
          <a:graphicData uri="http://schemas.openxmlformats.org/presentationml/2006/ole">
            <mc:AlternateContent xmlns:mc="http://schemas.openxmlformats.org/markup-compatibility/2006">
              <mc:Choice xmlns:v="urn:schemas-microsoft-com:vml" Requires="v">
                <p:oleObj name="Visio" r:id="rId5" imgW="3333830" imgH="1390483" progId="Visio.Drawing.11">
                  <p:embed/>
                </p:oleObj>
              </mc:Choice>
              <mc:Fallback>
                <p:oleObj name="Visio" r:id="rId5" imgW="3333830" imgH="1390483" progId="Visio.Drawing.11">
                  <p:embed/>
                  <p:pic>
                    <p:nvPicPr>
                      <p:cNvPr id="0" name="Object 1"/>
                      <p:cNvPicPr>
                        <a:picLocks noChangeAspect="1" noChangeArrowheads="1"/>
                      </p:cNvPicPr>
                      <p:nvPr/>
                    </p:nvPicPr>
                    <p:blipFill>
                      <a:blip r:embed="rId6"/>
                      <a:srcRect/>
                      <a:stretch>
                        <a:fillRect/>
                      </a:stretch>
                    </p:blipFill>
                    <p:spPr bwMode="auto">
                      <a:xfrm>
                        <a:off x="2565632" y="2800832"/>
                        <a:ext cx="6669156" cy="2781991"/>
                      </a:xfrm>
                      <a:prstGeom prst="rect">
                        <a:avLst/>
                      </a:prstGeom>
                      <a:noFill/>
                    </p:spPr>
                  </p:pic>
                </p:oleObj>
              </mc:Fallback>
            </mc:AlternateContent>
          </a:graphicData>
        </a:graphic>
      </p:graphicFrame>
    </p:spTree>
    <p:extLst>
      <p:ext uri="{BB962C8B-B14F-4D97-AF65-F5344CB8AC3E}">
        <p14:creationId xmlns:p14="http://schemas.microsoft.com/office/powerpoint/2010/main" val="4082492690"/>
      </p:ext>
    </p:extLst>
  </p:cSld>
  <p:clrMapOvr>
    <a:masterClrMapping/>
  </p:clrMapOvr>
  <p:transition spd="slow">
    <p:wipe dir="r"/>
  </p:transition>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11608</TotalTime>
  <Words>1063</Words>
  <Application>Microsoft Office PowerPoint</Application>
  <PresentationFormat>宽屏</PresentationFormat>
  <Paragraphs>191</Paragraphs>
  <Slides>15</Slides>
  <Notes>15</Notes>
  <HiddenSlides>0</HiddenSlides>
  <MMClips>0</MMClips>
  <ScaleCrop>false</ScaleCrop>
  <HeadingPairs>
    <vt:vector size="8" baseType="variant">
      <vt:variant>
        <vt:lpstr>已用的字体</vt:lpstr>
      </vt:variant>
      <vt:variant>
        <vt:i4>6</vt:i4>
      </vt:variant>
      <vt:variant>
        <vt:lpstr>主题</vt:lpstr>
      </vt:variant>
      <vt:variant>
        <vt:i4>4</vt:i4>
      </vt:variant>
      <vt:variant>
        <vt:lpstr>嵌入 OLE 服务器</vt:lpstr>
      </vt:variant>
      <vt:variant>
        <vt:i4>2</vt:i4>
      </vt:variant>
      <vt:variant>
        <vt:lpstr>幻灯片标题</vt:lpstr>
      </vt:variant>
      <vt:variant>
        <vt:i4>15</vt:i4>
      </vt:variant>
    </vt:vector>
  </HeadingPairs>
  <TitlesOfParts>
    <vt:vector size="27" baseType="lpstr">
      <vt:lpstr>阿里巴巴普惠体 B</vt:lpstr>
      <vt:lpstr>Arial</vt:lpstr>
      <vt:lpstr>Century Gothic</vt:lpstr>
      <vt:lpstr>Calibri</vt:lpstr>
      <vt:lpstr>等线</vt:lpstr>
      <vt:lpstr>Wingdings</vt:lpstr>
      <vt:lpstr>自定义设计方案</vt:lpstr>
      <vt:lpstr>1_自定义设计方案</vt:lpstr>
      <vt:lpstr>2_自定义设计方案</vt:lpstr>
      <vt:lpstr>3_自定义设计方案</vt:lpstr>
      <vt:lpstr>Visio</vt:lpstr>
      <vt:lpstr>Microsoft Visio 2003-2010 Drawing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Domestic Market-黄兰</dc:creator>
  <cp:lastModifiedBy>Markets-李海嫚</cp:lastModifiedBy>
  <cp:revision>1954</cp:revision>
  <dcterms:created xsi:type="dcterms:W3CDTF">2018-02-06T07:16:52Z</dcterms:created>
  <dcterms:modified xsi:type="dcterms:W3CDTF">2024-12-13T08:48:46Z</dcterms:modified>
  <cp:contentStatus/>
</cp:coreProperties>
</file>