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Lst>
  <p:notesMasterIdLst>
    <p:notesMasterId r:id="rId29"/>
  </p:notesMasterIdLst>
  <p:sldIdLst>
    <p:sldId id="409" r:id="rId5"/>
    <p:sldId id="437" r:id="rId6"/>
    <p:sldId id="490" r:id="rId7"/>
    <p:sldId id="504" r:id="rId8"/>
    <p:sldId id="503" r:id="rId9"/>
    <p:sldId id="505" r:id="rId10"/>
    <p:sldId id="491" r:id="rId11"/>
    <p:sldId id="506" r:id="rId12"/>
    <p:sldId id="493" r:id="rId13"/>
    <p:sldId id="507" r:id="rId14"/>
    <p:sldId id="497" r:id="rId15"/>
    <p:sldId id="499" r:id="rId16"/>
    <p:sldId id="501" r:id="rId17"/>
    <p:sldId id="502" r:id="rId18"/>
    <p:sldId id="452" r:id="rId19"/>
    <p:sldId id="494" r:id="rId20"/>
    <p:sldId id="496" r:id="rId21"/>
    <p:sldId id="498" r:id="rId22"/>
    <p:sldId id="500" r:id="rId23"/>
    <p:sldId id="495" r:id="rId24"/>
    <p:sldId id="508" r:id="rId25"/>
    <p:sldId id="509" r:id="rId26"/>
    <p:sldId id="510" r:id="rId27"/>
    <p:sldId id="41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CEE956D-6E8C-4840-8813-A397CEF95E2E}">
          <p14:sldIdLst>
            <p14:sldId id="409"/>
            <p14:sldId id="437"/>
            <p14:sldId id="490"/>
            <p14:sldId id="504"/>
            <p14:sldId id="503"/>
            <p14:sldId id="505"/>
            <p14:sldId id="491"/>
            <p14:sldId id="506"/>
            <p14:sldId id="493"/>
            <p14:sldId id="507"/>
            <p14:sldId id="497"/>
            <p14:sldId id="499"/>
            <p14:sldId id="501"/>
            <p14:sldId id="502"/>
            <p14:sldId id="452"/>
            <p14:sldId id="494"/>
            <p14:sldId id="496"/>
            <p14:sldId id="498"/>
            <p14:sldId id="500"/>
            <p14:sldId id="495"/>
            <p14:sldId id="508"/>
            <p14:sldId id="509"/>
            <p14:sldId id="510"/>
            <p14:sldId id="412"/>
          </p14:sldIdLst>
        </p14:section>
      </p14:sectionLst>
    </p:ext>
    <p:ext uri="{EFAFB233-063F-42B5-8137-9DF3F51BA10A}">
      <p15:sldGuideLst xmlns:p15="http://schemas.microsoft.com/office/powerpoint/2012/main">
        <p15:guide id="1" orient="horz" pos="29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S-曾坤强" initials="S" lastIdx="20" clrIdx="0">
    <p:extLst>
      <p:ext uri="{19B8F6BF-5375-455C-9EA6-DF929625EA0E}">
        <p15:presenceInfo xmlns:p15="http://schemas.microsoft.com/office/powerpoint/2012/main" userId="S-1-5-21-1311520706-2441795889-1750776126-1324" providerId="AD"/>
      </p:ext>
    </p:extLst>
  </p:cmAuthor>
  <p:cmAuthor id="2" name="Thomas Rottach" initials="TR" lastIdx="6" clrIdx="1">
    <p:extLst>
      <p:ext uri="{19B8F6BF-5375-455C-9EA6-DF929625EA0E}">
        <p15:presenceInfo xmlns:p15="http://schemas.microsoft.com/office/powerpoint/2012/main" userId="6f3074e49f43982d" providerId="Windows Live"/>
      </p:ext>
    </p:extLst>
  </p:cmAuthor>
  <p:cmAuthor id="3" name="Derek Song" initials="D.S." lastIdx="8" clrIdx="2">
    <p:extLst>
      <p:ext uri="{19B8F6BF-5375-455C-9EA6-DF929625EA0E}">
        <p15:presenceInfo xmlns:p15="http://schemas.microsoft.com/office/powerpoint/2012/main" userId="Derek Song" providerId="None"/>
      </p:ext>
    </p:extLst>
  </p:cmAuthor>
  <p:cmAuthor id="4" name="Patrik Gold" initials="PG" lastIdx="8" clrIdx="3">
    <p:extLst>
      <p:ext uri="{19B8F6BF-5375-455C-9EA6-DF929625EA0E}">
        <p15:presenceInfo xmlns:p15="http://schemas.microsoft.com/office/powerpoint/2012/main" userId="179bc8f1580e07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90"/>
    <a:srgbClr val="FF6600"/>
    <a:srgbClr val="034694"/>
    <a:srgbClr val="163479"/>
    <a:srgbClr val="BEBEBE"/>
    <a:srgbClr val="C0C0C0"/>
    <a:srgbClr val="F2F2F2"/>
    <a:srgbClr val="959BA1"/>
    <a:srgbClr val="00374A"/>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91906" autoAdjust="0"/>
  </p:normalViewPr>
  <p:slideViewPr>
    <p:cSldViewPr snapToGrid="0" showGuides="1">
      <p:cViewPr varScale="1">
        <p:scale>
          <a:sx n="64" d="100"/>
          <a:sy n="64" d="100"/>
        </p:scale>
        <p:origin x="884" y="48"/>
      </p:cViewPr>
      <p:guideLst>
        <p:guide orient="horz" pos="2908"/>
        <p:guide pos="3840"/>
      </p:guideLst>
    </p:cSldViewPr>
  </p:slideViewPr>
  <p:notesTextViewPr>
    <p:cViewPr>
      <p:scale>
        <a:sx n="1" d="1"/>
        <a:sy n="1" d="1"/>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E023F-8882-4CF3-9BDF-2A84E9C1A70C}" type="datetimeFigureOut">
              <a:rPr lang="zh-CN" altLang="en-US" smtClean="0"/>
              <a:t>2021/5/27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38725-88B0-4898-8583-8FBE9EABD7B3}" type="slidenum">
              <a:rPr lang="zh-CN" altLang="en-US" smtClean="0"/>
              <a:t>‹#›</a:t>
            </a:fld>
            <a:endParaRPr lang="zh-CN" altLang="en-US"/>
          </a:p>
        </p:txBody>
      </p:sp>
    </p:spTree>
    <p:extLst>
      <p:ext uri="{BB962C8B-B14F-4D97-AF65-F5344CB8AC3E}">
        <p14:creationId xmlns:p14="http://schemas.microsoft.com/office/powerpoint/2010/main" val="226114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873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0691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3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与外部模拟控制过程相反。</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361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3237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178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606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651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095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05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54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29602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21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4228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38725-88B0-4898-8583-8FBE9EABD7B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508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6224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458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28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662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56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
            </a:r>
            <a:br>
              <a:rPr lang="en-US" altLang="zh-CN" sz="1200" kern="1200" dirty="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03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2D3BA-B012-44C9-8F0B-3EFD3D82FF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528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E2D853-FEB1-4293-98A5-4C0676459D6A}" type="datetime1">
              <a:rPr lang="zh-CN" altLang="en-US" smtClean="0"/>
              <a:t>2021/5/27</a:t>
            </a:fld>
            <a:endParaRPr lang="zh-CN" altLang="en-US"/>
          </a:p>
        </p:txBody>
      </p:sp>
      <p:sp>
        <p:nvSpPr>
          <p:cNvPr id="5" name="页脚占位符 4"/>
          <p:cNvSpPr>
            <a:spLocks noGrp="1"/>
          </p:cNvSpPr>
          <p:nvPr>
            <p:ph type="ftr" sz="quarter" idx="11"/>
          </p:nvPr>
        </p:nvSpPr>
        <p:spPr/>
        <p:txBody>
          <a:bodyPr/>
          <a:lstStyle/>
          <a:p>
            <a:r>
              <a:rPr lang="en-US" altLang="zh-CN"/>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11324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158901-601B-4090-A6B2-75FF5852EB58}" type="datetime1">
              <a:rPr lang="zh-CN" altLang="en-US" smtClean="0"/>
              <a:t>2021/5/27</a:t>
            </a:fld>
            <a:endParaRPr lang="zh-CN" altLang="en-US"/>
          </a:p>
        </p:txBody>
      </p:sp>
      <p:sp>
        <p:nvSpPr>
          <p:cNvPr id="5" name="页脚占位符 4"/>
          <p:cNvSpPr>
            <a:spLocks noGrp="1"/>
          </p:cNvSpPr>
          <p:nvPr>
            <p:ph type="ftr" sz="quarter" idx="11"/>
          </p:nvPr>
        </p:nvSpPr>
        <p:spPr/>
        <p:txBody>
          <a:bodyPr/>
          <a:lstStyle/>
          <a:p>
            <a:r>
              <a:rPr lang="en-US" altLang="zh-CN"/>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97886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9A23D8-5A5A-4748-BAC5-84A2607321D4}" type="datetime1">
              <a:rPr lang="zh-CN" altLang="en-US" smtClean="0"/>
              <a:t>2021/5/27</a:t>
            </a:fld>
            <a:endParaRPr lang="zh-CN" altLang="en-US"/>
          </a:p>
        </p:txBody>
      </p:sp>
      <p:sp>
        <p:nvSpPr>
          <p:cNvPr id="5" name="页脚占位符 4"/>
          <p:cNvSpPr>
            <a:spLocks noGrp="1"/>
          </p:cNvSpPr>
          <p:nvPr>
            <p:ph type="ftr" sz="quarter" idx="11"/>
          </p:nvPr>
        </p:nvSpPr>
        <p:spPr/>
        <p:txBody>
          <a:bodyPr/>
          <a:lstStyle/>
          <a:p>
            <a:r>
              <a:rPr lang="en-US" altLang="zh-CN"/>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3908913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AECA3-64EE-4D54-9D34-2C98161932F7}"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4046477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E9F06D-7819-4873-907A-9F6215E6F5A7}"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3859950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1EF03D-C05E-4F5C-A86E-0DCD15919500}"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886365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F1CAE8-05F4-4F1E-AF40-6313E6831750}"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209907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6A2E72-EF0D-4180-B789-DC2C8D81A8A3}"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193220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164E2-2CF0-4134-BA2D-B5DAF8529C98}"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12316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lvl1pPr>
              <a:defRPr>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defRPr/>
            </a:pPr>
            <a:fld id="{3533F8E0-8434-4829-995E-A9B62F7F28FA}" type="datetime1">
              <a:rPr lang="zh-CN" altLang="en-US" smtClean="0">
                <a:solidFill>
                  <a:prstClr val="black"/>
                </a:solidFill>
              </a:rPr>
              <a:pPr>
                <a:defRPr/>
              </a:pPr>
              <a:t>2021/5/27</a:t>
            </a:fld>
            <a:endParaRPr lang="zh-CN" altLang="en-US" dirty="0">
              <a:solidFill>
                <a:prstClr val="black"/>
              </a:solidFill>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defRPr/>
            </a:pPr>
            <a:r>
              <a:rPr lang="en-US" altLang="zh-CN" dirty="0">
                <a:solidFill>
                  <a:prstClr val="black"/>
                </a:solidFill>
              </a:rPr>
              <a:t>Company Confidential</a:t>
            </a:r>
            <a:endParaRPr lang="zh-CN" altLang="en-US" dirty="0">
              <a:solidFill>
                <a:prstClr val="black"/>
              </a:solidFill>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lvl1pPr>
              <a:defRPr>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defRPr/>
            </a:pPr>
            <a:fld id="{FAB2F72D-0145-4728-BBF6-AFA599DFD9DE}" type="slidenum">
              <a:rPr lang="zh-CN" altLang="en-US" smtClean="0">
                <a:solidFill>
                  <a:prstClr val="black"/>
                </a:solidFill>
              </a:rPr>
              <a:pPr>
                <a:defRPr/>
              </a:pPr>
              <a:t>‹#›</a:t>
            </a:fld>
            <a:endParaRPr lang="zh-CN" altLang="en-US" dirty="0">
              <a:solidFill>
                <a:prstClr val="black"/>
              </a:solidFill>
            </a:endParaRPr>
          </a:p>
        </p:txBody>
      </p:sp>
      <p:sp>
        <p:nvSpPr>
          <p:cNvPr id="5" name="同侧圆角矩形 4"/>
          <p:cNvSpPr/>
          <p:nvPr userDrawn="1"/>
        </p:nvSpPr>
        <p:spPr>
          <a:xfrm rot="10800000">
            <a:off x="9560175" y="0"/>
            <a:ext cx="2178968" cy="682388"/>
          </a:xfrm>
          <a:prstGeom prst="round2Same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68" r="17448"/>
          <a:stretch/>
        </p:blipFill>
        <p:spPr>
          <a:xfrm>
            <a:off x="9678823" y="66675"/>
            <a:ext cx="1922547" cy="428625"/>
          </a:xfrm>
          <a:prstGeom prst="rect">
            <a:avLst/>
          </a:prstGeom>
        </p:spPr>
      </p:pic>
    </p:spTree>
    <p:extLst>
      <p:ext uri="{BB962C8B-B14F-4D97-AF65-F5344CB8AC3E}">
        <p14:creationId xmlns:p14="http://schemas.microsoft.com/office/powerpoint/2010/main" val="3268131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2">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FEFF4C-A180-4E92-B1FD-B8CA7C38AAFD}"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lvl1pPr>
              <a:defRPr>
                <a:solidFill>
                  <a:srgbClr val="003A9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3A90"/>
                </a:solidFill>
                <a:effectLst/>
                <a:uLnTx/>
                <a:uFillTx/>
                <a:latin typeface="Calibri"/>
                <a:cs typeface="+mn-cs"/>
              </a:rPr>
              <a:t>Company Confidential</a:t>
            </a:r>
            <a:endParaRPr kumimoji="0" lang="zh-CN" altLang="en-US" sz="1800" b="0" i="0" u="none" strike="noStrike" kern="1200" cap="none" spc="0" normalizeH="0" baseline="0" noProof="0" dirty="0">
              <a:ln>
                <a:noFill/>
              </a:ln>
              <a:solidFill>
                <a:srgbClr val="003A90"/>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Calibri"/>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560" y="6356351"/>
            <a:ext cx="2277211" cy="418474"/>
          </a:xfrm>
          <a:prstGeom prst="rect">
            <a:avLst/>
          </a:prstGeom>
        </p:spPr>
      </p:pic>
    </p:spTree>
    <p:extLst>
      <p:ext uri="{BB962C8B-B14F-4D97-AF65-F5344CB8AC3E}">
        <p14:creationId xmlns:p14="http://schemas.microsoft.com/office/powerpoint/2010/main" val="1723245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ED94DC-9E7A-46DB-8DF8-B27DAC652605}" type="datetime1">
              <a:rPr lang="zh-CN" altLang="en-US" smtClean="0"/>
              <a:t>2021/5/27</a:t>
            </a:fld>
            <a:endParaRPr lang="zh-CN" altLang="en-US"/>
          </a:p>
        </p:txBody>
      </p:sp>
      <p:sp>
        <p:nvSpPr>
          <p:cNvPr id="5" name="页脚占位符 4"/>
          <p:cNvSpPr>
            <a:spLocks noGrp="1"/>
          </p:cNvSpPr>
          <p:nvPr>
            <p:ph type="ftr" sz="quarter" idx="11"/>
          </p:nvPr>
        </p:nvSpPr>
        <p:spPr/>
        <p:txBody>
          <a:bodyPr/>
          <a:lstStyle/>
          <a:p>
            <a:r>
              <a:rPr lang="en-US" altLang="zh-CN"/>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987522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3">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CB4AF-FFF4-43B9-8363-5C754742BA8F}" type="datetime1">
              <a:rPr kumimoji="0" lang="zh-CN" altLang="en-US" sz="1800" b="0" i="0" u="none" strike="noStrike" kern="1200" cap="none" spc="0" normalizeH="0" baseline="0" noProof="0" smtClean="0">
                <a:ln>
                  <a:noFill/>
                </a:ln>
                <a:solidFill>
                  <a:prstClr val="black"/>
                </a:solidFill>
                <a:effectLst/>
                <a:uLnTx/>
                <a:uFillTx/>
                <a:latin typeface="Calibri"/>
                <a:cs typeface="+mn-cs"/>
              </a:rPr>
              <a:t>2021/5/27</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cs typeface="+mn-cs"/>
              </a:rPr>
              <a:t>Company Confidential</a:t>
            </a: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B2F72D-0145-4728-BBF6-AFA599DFD9DE}"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874808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50F4227-F096-45DB-8626-1D2985968BD8}" type="datetime1">
              <a:rPr lang="zh-CN" altLang="en-US" smtClean="0"/>
              <a:t>2021/5/27</a:t>
            </a:fld>
            <a:endParaRPr lang="zh-CN" altLang="en-US"/>
          </a:p>
        </p:txBody>
      </p:sp>
      <p:sp>
        <p:nvSpPr>
          <p:cNvPr id="5" name="页脚占位符 4"/>
          <p:cNvSpPr>
            <a:spLocks noGrp="1"/>
          </p:cNvSpPr>
          <p:nvPr>
            <p:ph type="ftr" sz="quarter" idx="11"/>
          </p:nvPr>
        </p:nvSpPr>
        <p:spPr/>
        <p:txBody>
          <a:bodyPr/>
          <a:lstStyle/>
          <a:p>
            <a:r>
              <a:rPr lang="en-US" altLang="zh-CN"/>
              <a:t>Company Confidential</a:t>
            </a:r>
            <a:endParaRPr lang="zh-CN" altLang="en-US"/>
          </a:p>
        </p:txBody>
      </p:sp>
      <p:sp>
        <p:nvSpPr>
          <p:cNvPr id="6" name="灯片编号占位符 5"/>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44562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975CF24-550B-4596-9A8F-6ED2491066AB}" type="datetime1">
              <a:rPr lang="zh-CN" altLang="en-US" smtClean="0"/>
              <a:t>2021/5/27</a:t>
            </a:fld>
            <a:endParaRPr lang="zh-CN" altLang="en-US"/>
          </a:p>
        </p:txBody>
      </p:sp>
      <p:sp>
        <p:nvSpPr>
          <p:cNvPr id="6" name="页脚占位符 5"/>
          <p:cNvSpPr>
            <a:spLocks noGrp="1"/>
          </p:cNvSpPr>
          <p:nvPr>
            <p:ph type="ftr" sz="quarter" idx="11"/>
          </p:nvPr>
        </p:nvSpPr>
        <p:spPr/>
        <p:txBody>
          <a:bodyPr/>
          <a:lstStyle/>
          <a:p>
            <a:r>
              <a:rPr lang="en-US" altLang="zh-CN"/>
              <a:t>Company Confidential</a:t>
            </a:r>
            <a:endParaRPr lang="zh-CN" altLang="en-US"/>
          </a:p>
        </p:txBody>
      </p:sp>
      <p:sp>
        <p:nvSpPr>
          <p:cNvPr id="7" name="灯片编号占位符 6"/>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128716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2620F05-E5AF-4D7D-B4CF-6286FDCD2B38}" type="datetime1">
              <a:rPr lang="zh-CN" altLang="en-US" smtClean="0"/>
              <a:t>2021/5/27</a:t>
            </a:fld>
            <a:endParaRPr lang="zh-CN" altLang="en-US"/>
          </a:p>
        </p:txBody>
      </p:sp>
      <p:sp>
        <p:nvSpPr>
          <p:cNvPr id="8" name="页脚占位符 7"/>
          <p:cNvSpPr>
            <a:spLocks noGrp="1"/>
          </p:cNvSpPr>
          <p:nvPr>
            <p:ph type="ftr" sz="quarter" idx="11"/>
          </p:nvPr>
        </p:nvSpPr>
        <p:spPr/>
        <p:txBody>
          <a:bodyPr/>
          <a:lstStyle/>
          <a:p>
            <a:r>
              <a:rPr lang="en-US" altLang="zh-CN"/>
              <a:t>Company Confidential</a:t>
            </a:r>
            <a:endParaRPr lang="zh-CN" altLang="en-US"/>
          </a:p>
        </p:txBody>
      </p:sp>
      <p:sp>
        <p:nvSpPr>
          <p:cNvPr id="9" name="灯片编号占位符 8"/>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14502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F853CF3-D1BD-4626-AF9F-89EBF7501A3C}" type="datetime1">
              <a:rPr lang="zh-CN" altLang="en-US" smtClean="0"/>
              <a:t>2021/5/27</a:t>
            </a:fld>
            <a:endParaRPr lang="zh-CN" altLang="en-US"/>
          </a:p>
        </p:txBody>
      </p:sp>
      <p:sp>
        <p:nvSpPr>
          <p:cNvPr id="4" name="页脚占位符 3"/>
          <p:cNvSpPr>
            <a:spLocks noGrp="1"/>
          </p:cNvSpPr>
          <p:nvPr>
            <p:ph type="ftr" sz="quarter" idx="11"/>
          </p:nvPr>
        </p:nvSpPr>
        <p:spPr/>
        <p:txBody>
          <a:bodyPr/>
          <a:lstStyle/>
          <a:p>
            <a:r>
              <a:rPr lang="en-US" altLang="zh-CN"/>
              <a:t>Company Confidential</a:t>
            </a:r>
            <a:endParaRPr lang="zh-CN" altLang="en-US"/>
          </a:p>
        </p:txBody>
      </p:sp>
      <p:sp>
        <p:nvSpPr>
          <p:cNvPr id="5" name="灯片编号占位符 4"/>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426053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8B97B4-EC17-4B2C-BF22-BF5F4E4CAE24}" type="datetime1">
              <a:rPr lang="zh-CN" altLang="en-US" smtClean="0"/>
              <a:t>2021/5/27</a:t>
            </a:fld>
            <a:endParaRPr lang="zh-CN" altLang="en-US"/>
          </a:p>
        </p:txBody>
      </p:sp>
      <p:sp>
        <p:nvSpPr>
          <p:cNvPr id="3" name="页脚占位符 2"/>
          <p:cNvSpPr>
            <a:spLocks noGrp="1"/>
          </p:cNvSpPr>
          <p:nvPr>
            <p:ph type="ftr" sz="quarter" idx="11"/>
          </p:nvPr>
        </p:nvSpPr>
        <p:spPr/>
        <p:txBody>
          <a:bodyPr/>
          <a:lstStyle/>
          <a:p>
            <a:r>
              <a:rPr lang="en-US" altLang="zh-CN"/>
              <a:t>Company Confidential</a:t>
            </a:r>
            <a:endParaRPr lang="zh-CN" altLang="en-US"/>
          </a:p>
        </p:txBody>
      </p:sp>
      <p:sp>
        <p:nvSpPr>
          <p:cNvPr id="4" name="灯片编号占位符 3"/>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200231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FEE001-C6FF-4982-A07F-FDBBED5A1A7E}" type="datetime1">
              <a:rPr lang="zh-CN" altLang="en-US" smtClean="0"/>
              <a:t>2021/5/27</a:t>
            </a:fld>
            <a:endParaRPr lang="zh-CN" altLang="en-US"/>
          </a:p>
        </p:txBody>
      </p:sp>
      <p:sp>
        <p:nvSpPr>
          <p:cNvPr id="6" name="页脚占位符 5"/>
          <p:cNvSpPr>
            <a:spLocks noGrp="1"/>
          </p:cNvSpPr>
          <p:nvPr>
            <p:ph type="ftr" sz="quarter" idx="11"/>
          </p:nvPr>
        </p:nvSpPr>
        <p:spPr/>
        <p:txBody>
          <a:bodyPr/>
          <a:lstStyle/>
          <a:p>
            <a:r>
              <a:rPr lang="en-US" altLang="zh-CN"/>
              <a:t>Company Confidential</a:t>
            </a:r>
            <a:endParaRPr lang="zh-CN" altLang="en-US"/>
          </a:p>
        </p:txBody>
      </p:sp>
      <p:sp>
        <p:nvSpPr>
          <p:cNvPr id="7" name="灯片编号占位符 6"/>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330680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D19568-5FAE-4BF8-8CB1-3A062AB458C5}" type="datetime1">
              <a:rPr lang="zh-CN" altLang="en-US" smtClean="0"/>
              <a:t>2021/5/27</a:t>
            </a:fld>
            <a:endParaRPr lang="zh-CN" altLang="en-US"/>
          </a:p>
        </p:txBody>
      </p:sp>
      <p:sp>
        <p:nvSpPr>
          <p:cNvPr id="6" name="页脚占位符 5"/>
          <p:cNvSpPr>
            <a:spLocks noGrp="1"/>
          </p:cNvSpPr>
          <p:nvPr>
            <p:ph type="ftr" sz="quarter" idx="11"/>
          </p:nvPr>
        </p:nvSpPr>
        <p:spPr/>
        <p:txBody>
          <a:bodyPr/>
          <a:lstStyle/>
          <a:p>
            <a:r>
              <a:rPr lang="en-US" altLang="zh-CN"/>
              <a:t>Company Confidential</a:t>
            </a:r>
            <a:endParaRPr lang="zh-CN" altLang="en-US"/>
          </a:p>
        </p:txBody>
      </p:sp>
      <p:sp>
        <p:nvSpPr>
          <p:cNvPr id="7" name="灯片编号占位符 6"/>
          <p:cNvSpPr>
            <a:spLocks noGrp="1"/>
          </p:cNvSpPr>
          <p:nvPr>
            <p:ph type="sldNum" sz="quarter" idx="12"/>
          </p:nvPr>
        </p:nvSpPr>
        <p:spPr/>
        <p:txBody>
          <a:body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425432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BB824-6938-45E2-BDBE-B2DB39901A67}" type="datetime1">
              <a:rPr lang="zh-CN" altLang="en-US" smtClean="0"/>
              <a:t>2021/5/27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Company Confidential</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4E87C-B7D6-4E82-9712-561F6C033760}" type="slidenum">
              <a:rPr lang="zh-CN" altLang="en-US" smtClean="0"/>
              <a:t>‹#›</a:t>
            </a:fld>
            <a:endParaRPr lang="zh-CN" altLang="en-US"/>
          </a:p>
        </p:txBody>
      </p:sp>
    </p:spTree>
    <p:extLst>
      <p:ext uri="{BB962C8B-B14F-4D97-AF65-F5344CB8AC3E}">
        <p14:creationId xmlns:p14="http://schemas.microsoft.com/office/powerpoint/2010/main" val="148909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16714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33713612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0"/>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13982934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e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e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7.xml"/><Relationship Id="rId7" Type="http://schemas.openxmlformats.org/officeDocument/2006/relationships/image" Target="../media/image30.e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Tree>
    <p:extLst>
      <p:ext uri="{BB962C8B-B14F-4D97-AF65-F5344CB8AC3E}">
        <p14:creationId xmlns:p14="http://schemas.microsoft.com/office/powerpoint/2010/main" val="1994404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Web</a:t>
            </a:r>
            <a:r>
              <a:rPr lang="zh-CN" altLang="en-US"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Server</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496956" y="918835"/>
            <a:ext cx="10654747" cy="8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Easily set parameters and convenient data and file save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operations</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074"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72" y="1565166"/>
            <a:ext cx="9169686" cy="501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65681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Adjustable Output Resistance</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685801" y="1028982"/>
            <a:ext cx="10542458" cy="10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Software defined output resistance. It’s like an internal resistance in series with the output pole.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It is equivalent to lead-acid or lithium battery which exhibit an internal resistance.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The longer the battery is used, the higher the internal resistance. With this function, the SPS can imitate the ageing process of batteries</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When battery output current is big, there will be apparent voltage drop on internal resistance, this function can imitate battery internal resistance.</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18963256"/>
              </p:ext>
            </p:extLst>
          </p:nvPr>
        </p:nvGraphicFramePr>
        <p:xfrm>
          <a:off x="3174192" y="3468316"/>
          <a:ext cx="5324990" cy="3194994"/>
        </p:xfrm>
        <a:graphic>
          <a:graphicData uri="http://schemas.openxmlformats.org/presentationml/2006/ole">
            <mc:AlternateContent xmlns:mc="http://schemas.openxmlformats.org/markup-compatibility/2006">
              <mc:Choice xmlns:v="urn:schemas-microsoft-com:vml" Requires="v">
                <p:oleObj spid="_x0000_s4159" r:id="rId6" imgW="2317680" imgH="1390794" progId="Visio.Drawing.11">
                  <p:embed/>
                </p:oleObj>
              </mc:Choice>
              <mc:Fallback>
                <p:oleObj r:id="rId6" imgW="2317680" imgH="1390794"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4192" y="3468316"/>
                        <a:ext cx="5324990" cy="3194994"/>
                      </a:xfrm>
                      <a:prstGeom prst="rect">
                        <a:avLst/>
                      </a:prstGeom>
                      <a:noFill/>
                    </p:spPr>
                  </p:pic>
                </p:oleObj>
              </mc:Fallback>
            </mc:AlternateContent>
          </a:graphicData>
        </a:graphic>
      </p:graphicFrame>
    </p:spTree>
    <p:extLst>
      <p:ext uri="{BB962C8B-B14F-4D97-AF65-F5344CB8AC3E}">
        <p14:creationId xmlns:p14="http://schemas.microsoft.com/office/powerpoint/2010/main" val="16247334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6299077"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External Analog Control</a:t>
            </a:r>
          </a:p>
        </p:txBody>
      </p:sp>
      <p:sp>
        <p:nvSpPr>
          <p:cNvPr id="8" name="内容占位符 2"/>
          <p:cNvSpPr txBox="1">
            <a:spLocks/>
          </p:cNvSpPr>
          <p:nvPr/>
        </p:nvSpPr>
        <p:spPr bwMode="auto">
          <a:xfrm>
            <a:off x="380019" y="924339"/>
            <a:ext cx="10542458" cy="126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4 kinds of operating modes: Voltage-controlled voltage, voltage-controlled current, resistance-controlled voltage and resistance-controlled current</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In external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voltage control mode, use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0~10V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adjustable voltage to adjust output from 0V to full range.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While in external resistance control mode, use 0~10k resistor.</a:t>
            </a: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70636728"/>
              </p:ext>
            </p:extLst>
          </p:nvPr>
        </p:nvGraphicFramePr>
        <p:xfrm>
          <a:off x="380019" y="2999255"/>
          <a:ext cx="5511680" cy="2256183"/>
        </p:xfrm>
        <a:graphic>
          <a:graphicData uri="http://schemas.openxmlformats.org/presentationml/2006/ole">
            <mc:AlternateContent xmlns:mc="http://schemas.openxmlformats.org/markup-compatibility/2006">
              <mc:Choice xmlns:v="urn:schemas-microsoft-com:vml" Requires="v">
                <p:oleObj spid="_x0000_s6268" r:id="rId6" imgW="3397680" imgH="1390794" progId="Visio.Drawing.11">
                  <p:embed/>
                </p:oleObj>
              </mc:Choice>
              <mc:Fallback>
                <p:oleObj r:id="rId6" imgW="3397680" imgH="1390794"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019" y="2999255"/>
                        <a:ext cx="5511680" cy="2256183"/>
                      </a:xfrm>
                      <a:prstGeom prst="rect">
                        <a:avLst/>
                      </a:prstGeom>
                      <a:noFill/>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398954354"/>
              </p:ext>
            </p:extLst>
          </p:nvPr>
        </p:nvGraphicFramePr>
        <p:xfrm>
          <a:off x="6414198" y="2937264"/>
          <a:ext cx="5479775" cy="2243123"/>
        </p:xfrm>
        <a:graphic>
          <a:graphicData uri="http://schemas.openxmlformats.org/presentationml/2006/ole">
            <mc:AlternateContent xmlns:mc="http://schemas.openxmlformats.org/markup-compatibility/2006">
              <mc:Choice xmlns:v="urn:schemas-microsoft-com:vml" Requires="v">
                <p:oleObj spid="_x0000_s6269" r:id="rId8" imgW="3397680" imgH="1390794" progId="Visio.Drawing.11">
                  <p:embed/>
                </p:oleObj>
              </mc:Choice>
              <mc:Fallback>
                <p:oleObj r:id="rId8" imgW="3397680" imgH="1390794" progId="Visio.Drawing.11">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4198" y="2937264"/>
                        <a:ext cx="5479775" cy="2243123"/>
                      </a:xfrm>
                      <a:prstGeom prst="rect">
                        <a:avLst/>
                      </a:prstGeom>
                      <a:noFill/>
                    </p:spPr>
                  </p:pic>
                </p:oleObj>
              </mc:Fallback>
            </mc:AlternateContent>
          </a:graphicData>
        </a:graphic>
      </p:graphicFrame>
      <p:sp>
        <p:nvSpPr>
          <p:cNvPr id="10" name="文本框 9"/>
          <p:cNvSpPr txBox="1"/>
          <p:nvPr/>
        </p:nvSpPr>
        <p:spPr>
          <a:xfrm>
            <a:off x="1931027" y="5476757"/>
            <a:ext cx="2494721" cy="461665"/>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External voltage programming voltage output</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p:cNvSpPr txBox="1"/>
          <p:nvPr/>
        </p:nvSpPr>
        <p:spPr>
          <a:xfrm>
            <a:off x="7989085" y="5476757"/>
            <a:ext cx="2494721" cy="461665"/>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External resistance programming voltage output</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54336975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Voltage, Current Monitor Output</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380019" y="999165"/>
            <a:ext cx="10542458" cy="155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Monitoring terminal output a 0-10 V</a:t>
            </a:r>
            <a:r>
              <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analog signal represent the output current or voltage from 0 to full range.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Connect to a DMM or oscilloscope to display the changes.</a:t>
            </a:r>
          </a:p>
        </p:txBody>
      </p:sp>
      <p:graphicFrame>
        <p:nvGraphicFramePr>
          <p:cNvPr id="3" name="对象 2"/>
          <p:cNvGraphicFramePr>
            <a:graphicFrameLocks noChangeAspect="1"/>
          </p:cNvGraphicFramePr>
          <p:nvPr>
            <p:extLst>
              <p:ext uri="{D42A27DB-BD31-4B8C-83A1-F6EECF244321}">
                <p14:modId xmlns:p14="http://schemas.microsoft.com/office/powerpoint/2010/main" val="3736626633"/>
              </p:ext>
            </p:extLst>
          </p:nvPr>
        </p:nvGraphicFramePr>
        <p:xfrm>
          <a:off x="1876619" y="2635502"/>
          <a:ext cx="6669156" cy="2781991"/>
        </p:xfrm>
        <a:graphic>
          <a:graphicData uri="http://schemas.openxmlformats.org/presentationml/2006/ole">
            <mc:AlternateContent xmlns:mc="http://schemas.openxmlformats.org/markup-compatibility/2006">
              <mc:Choice xmlns:v="urn:schemas-microsoft-com:vml" Requires="v">
                <p:oleObj spid="_x0000_s7231" r:id="rId6" imgW="3334824" imgH="1390794" progId="Visio.Drawing.11">
                  <p:embed/>
                </p:oleObj>
              </mc:Choice>
              <mc:Fallback>
                <p:oleObj r:id="rId6" imgW="3334824" imgH="1390794"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6619" y="2635502"/>
                        <a:ext cx="6669156" cy="2781991"/>
                      </a:xfrm>
                      <a:prstGeom prst="rect">
                        <a:avLst/>
                      </a:prstGeom>
                      <a:noFill/>
                    </p:spPr>
                  </p:pic>
                </p:oleObj>
              </mc:Fallback>
            </mc:AlternateContent>
          </a:graphicData>
        </a:graphic>
      </p:graphicFrame>
    </p:spTree>
    <p:extLst>
      <p:ext uri="{BB962C8B-B14F-4D97-AF65-F5344CB8AC3E}">
        <p14:creationId xmlns:p14="http://schemas.microsoft.com/office/powerpoint/2010/main" val="408249269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Output </a:t>
            </a:r>
            <a:r>
              <a:rPr lang="en-US" altLang="zh-CN" sz="3600" b="1"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ON/OFF delay</a:t>
            </a:r>
            <a:endPar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487018" y="918835"/>
            <a:ext cx="11429999" cy="215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Remote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control Output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ON/OFF, simply connect a control signal to SPS5000X ON/OFF interface. </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Output ON/OFF delay</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Control multiple unit power up/down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sequences</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For example, connect a DC power supply to multiple SPS5000X ON/OFF interface via relays. And then set different ON/OFF delay on units. This way is faster than remote communication control.</a:t>
            </a:r>
          </a:p>
          <a:p>
            <a:pPr marL="0" indent="0">
              <a:lnSpc>
                <a:spcPct val="150000"/>
              </a:lnSpc>
              <a:buNone/>
            </a:pPr>
            <a:endParaRPr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1" name="图片 10"/>
          <p:cNvPicPr/>
          <p:nvPr/>
        </p:nvPicPr>
        <p:blipFill>
          <a:blip r:embed="rId5"/>
          <a:stretch>
            <a:fillRect/>
          </a:stretch>
        </p:blipFill>
        <p:spPr>
          <a:xfrm>
            <a:off x="487018" y="3068905"/>
            <a:ext cx="5435256" cy="3517059"/>
          </a:xfrm>
          <a:prstGeom prst="rect">
            <a:avLst/>
          </a:prstGeom>
        </p:spPr>
      </p:pic>
      <p:pic>
        <p:nvPicPr>
          <p:cNvPr id="12" name="图片 11"/>
          <p:cNvPicPr/>
          <p:nvPr/>
        </p:nvPicPr>
        <p:blipFill>
          <a:blip r:embed="rId6"/>
          <a:stretch>
            <a:fillRect/>
          </a:stretch>
        </p:blipFill>
        <p:spPr>
          <a:xfrm>
            <a:off x="6278493" y="3068905"/>
            <a:ext cx="5456032" cy="3517059"/>
          </a:xfrm>
          <a:prstGeom prst="rect">
            <a:avLst/>
          </a:prstGeom>
        </p:spPr>
      </p:pic>
    </p:spTree>
    <p:extLst>
      <p:ext uri="{BB962C8B-B14F-4D97-AF65-F5344CB8AC3E}">
        <p14:creationId xmlns:p14="http://schemas.microsoft.com/office/powerpoint/2010/main" val="31651321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422222" y="270969"/>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Multiple </a:t>
            </a:r>
            <a:r>
              <a:rPr lang="en-US" altLang="zh-CN" sz="3600" b="1"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channels model</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内容占位符 2"/>
          <p:cNvSpPr txBox="1">
            <a:spLocks/>
          </p:cNvSpPr>
          <p:nvPr/>
        </p:nvSpPr>
        <p:spPr bwMode="auto">
          <a:xfrm>
            <a:off x="422222" y="860984"/>
            <a:ext cx="10542458" cy="196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40V/50V/80V/160V</a:t>
            </a:r>
            <a:r>
              <a:rPr lang="zh-CN" altLang="en-US"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180W/360W/720W/1080W</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16</a:t>
            </a:r>
            <a:r>
              <a:rPr lang="zh-CN" altLang="en-US"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models in total</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Single/Two/Three output channels (Series/Parallel between channels)</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With 3 CH model, simply set different ON/OFF delay on one unit.</a:t>
            </a: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534490539"/>
              </p:ext>
            </p:extLst>
          </p:nvPr>
        </p:nvGraphicFramePr>
        <p:xfrm>
          <a:off x="351940" y="2163793"/>
          <a:ext cx="7227596" cy="4561412"/>
        </p:xfrm>
        <a:graphic>
          <a:graphicData uri="http://schemas.openxmlformats.org/drawingml/2006/table">
            <a:tbl>
              <a:tblPr/>
              <a:tblGrid>
                <a:gridCol w="1476151">
                  <a:extLst>
                    <a:ext uri="{9D8B030D-6E8A-4147-A177-3AD203B41FA5}">
                      <a16:colId xmlns:a16="http://schemas.microsoft.com/office/drawing/2014/main" xmlns="" val="20000"/>
                    </a:ext>
                  </a:extLst>
                </a:gridCol>
                <a:gridCol w="951580">
                  <a:extLst>
                    <a:ext uri="{9D8B030D-6E8A-4147-A177-3AD203B41FA5}">
                      <a16:colId xmlns:a16="http://schemas.microsoft.com/office/drawing/2014/main" xmlns="" val="20001"/>
                    </a:ext>
                  </a:extLst>
                </a:gridCol>
                <a:gridCol w="1056341">
                  <a:extLst>
                    <a:ext uri="{9D8B030D-6E8A-4147-A177-3AD203B41FA5}">
                      <a16:colId xmlns:a16="http://schemas.microsoft.com/office/drawing/2014/main" xmlns="" val="20002"/>
                    </a:ext>
                  </a:extLst>
                </a:gridCol>
                <a:gridCol w="1056341">
                  <a:extLst>
                    <a:ext uri="{9D8B030D-6E8A-4147-A177-3AD203B41FA5}">
                      <a16:colId xmlns:a16="http://schemas.microsoft.com/office/drawing/2014/main" xmlns="" val="20003"/>
                    </a:ext>
                  </a:extLst>
                </a:gridCol>
                <a:gridCol w="1056341">
                  <a:extLst>
                    <a:ext uri="{9D8B030D-6E8A-4147-A177-3AD203B41FA5}">
                      <a16:colId xmlns:a16="http://schemas.microsoft.com/office/drawing/2014/main" xmlns="" val="20004"/>
                    </a:ext>
                  </a:extLst>
                </a:gridCol>
                <a:gridCol w="1056341">
                  <a:extLst>
                    <a:ext uri="{9D8B030D-6E8A-4147-A177-3AD203B41FA5}">
                      <a16:colId xmlns:a16="http://schemas.microsoft.com/office/drawing/2014/main" xmlns="" val="20005"/>
                    </a:ext>
                  </a:extLst>
                </a:gridCol>
                <a:gridCol w="574501">
                  <a:extLst>
                    <a:ext uri="{9D8B030D-6E8A-4147-A177-3AD203B41FA5}">
                      <a16:colId xmlns:a16="http://schemas.microsoft.com/office/drawing/2014/main" xmlns="" val="20006"/>
                    </a:ext>
                  </a:extLst>
                </a:gridCol>
              </a:tblGrid>
              <a:tr h="284033">
                <a:tc>
                  <a:txBody>
                    <a:bodyPr/>
                    <a:lstStyle/>
                    <a:p>
                      <a:pPr algn="l" fontAlgn="b"/>
                      <a:r>
                        <a:rPr lang="en-US" altLang="zh-CN"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Model</a:t>
                      </a:r>
                      <a:endParaRPr lang="zh-CN" alt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b="1"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SPS5041X</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SPS5042X</a:t>
                      </a:r>
                    </a:p>
                  </a:txBody>
                  <a:tcPr marL="6350" marR="6350" marT="6350" marB="0" anchor="ctr">
                    <a:lnL>
                      <a:noFill/>
                    </a:lnL>
                    <a:lnR>
                      <a:noFill/>
                    </a:lnR>
                    <a:lnT>
                      <a:noFill/>
                    </a:lnT>
                    <a:lnB>
                      <a:noFill/>
                    </a:lnB>
                    <a:solidFill>
                      <a:srgbClr val="00B0F0"/>
                    </a:solidFill>
                  </a:tcPr>
                </a:tc>
                <a:tc>
                  <a:txBody>
                    <a:bodyPr/>
                    <a:lstStyle/>
                    <a:p>
                      <a:pPr algn="ctr" fontAlgn="ctr"/>
                      <a:r>
                        <a:rPr lang="en-US" sz="1200" b="1"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SPS5043X</a:t>
                      </a:r>
                    </a:p>
                  </a:txBody>
                  <a:tcPr marL="6350" marR="6350" marT="6350" marB="0" anchor="ctr">
                    <a:lnL>
                      <a:noFill/>
                    </a:lnL>
                    <a:lnR>
                      <a:noFill/>
                    </a:lnR>
                    <a:lnT>
                      <a:noFill/>
                    </a:lnT>
                    <a:lnB>
                      <a:noFill/>
                    </a:lnB>
                    <a:solidFill>
                      <a:srgbClr val="00B0F0"/>
                    </a:solidFill>
                  </a:tcPr>
                </a:tc>
                <a:tc>
                  <a:txBody>
                    <a:bodyPr/>
                    <a:lstStyle/>
                    <a:p>
                      <a:pPr algn="ctr" fontAlgn="ctr"/>
                      <a:r>
                        <a:rPr lang="en-US" sz="1200" b="1"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SPS5044X</a:t>
                      </a:r>
                    </a:p>
                  </a:txBody>
                  <a:tcPr marL="6350" marR="6350" marT="6350" marB="0" anchor="ctr">
                    <a:lnL>
                      <a:noFill/>
                    </a:lnL>
                    <a:lnR>
                      <a:noFill/>
                    </a:lnR>
                    <a:lnT>
                      <a:noFill/>
                    </a:lnT>
                    <a:lnB>
                      <a:noFill/>
                    </a:lnB>
                    <a:solidFill>
                      <a:srgbClr val="00B0F0"/>
                    </a:solidFill>
                  </a:tcPr>
                </a:tc>
                <a:tc>
                  <a:txBody>
                    <a:bodyPr/>
                    <a:lstStyle/>
                    <a:p>
                      <a:pPr algn="ctr" fontAlgn="ctr"/>
                      <a:r>
                        <a:rPr lang="en-US" sz="1200" b="1"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SPS5045X</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00B0F0"/>
                    </a:solidFill>
                  </a:tcPr>
                </a:tc>
                <a:tc>
                  <a:txBody>
                    <a:bodyPr/>
                    <a:lstStyle/>
                    <a:p>
                      <a:pPr algn="ctr" fontAlgn="ctr"/>
                      <a:r>
                        <a:rPr lang="en-US" altLang="zh-CN"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Unit</a:t>
                      </a:r>
                      <a:endParaRPr lang="zh-CN" alt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xmlns="" val="10000"/>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Output Channel</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CH</a:t>
                      </a:r>
                    </a:p>
                  </a:txBody>
                  <a:tcPr marL="6350" marR="6350" marT="6350"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Rated output voltage</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5">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V</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320719">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Rated output current</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30</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60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90</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A</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8296">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Total rated output power</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720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1080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360*3</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W</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r h="284033">
                <a:tc>
                  <a:txBody>
                    <a:bodyPr/>
                    <a:lstStyle/>
                    <a:p>
                      <a:pPr algn="l" fontAlgn="b"/>
                      <a:r>
                        <a:rPr lang="en-US" altLang="zh-CN"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Model</a:t>
                      </a:r>
                      <a:endParaRPr lang="zh-CN" alt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SPS5081X</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SPS5082X</a:t>
                      </a:r>
                    </a:p>
                  </a:txBody>
                  <a:tcPr marL="6350" marR="6350" marT="6350" marB="0" anchor="ctr">
                    <a:lnL>
                      <a:noFill/>
                    </a:lnL>
                    <a:lnR>
                      <a:noFill/>
                    </a:lnR>
                    <a:lnT>
                      <a:noFill/>
                    </a:lnT>
                    <a:lnB>
                      <a:noFill/>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SPS5083X</a:t>
                      </a:r>
                    </a:p>
                  </a:txBody>
                  <a:tcPr marL="6350" marR="6350" marT="6350" marB="0" anchor="ctr">
                    <a:lnL>
                      <a:noFill/>
                    </a:lnL>
                    <a:lnR>
                      <a:noFill/>
                    </a:lnR>
                    <a:lnT>
                      <a:noFill/>
                    </a:lnT>
                    <a:lnB>
                      <a:noFill/>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SPS5084X</a:t>
                      </a:r>
                    </a:p>
                  </a:txBody>
                  <a:tcPr marL="6350" marR="6350" marT="6350" marB="0" anchor="ctr">
                    <a:lnL>
                      <a:noFill/>
                    </a:lnL>
                    <a:lnR>
                      <a:noFill/>
                    </a:lnR>
                    <a:lnT>
                      <a:noFill/>
                    </a:lnT>
                    <a:lnB>
                      <a:noFill/>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SPS5085X</a:t>
                      </a:r>
                    </a:p>
                  </a:txBody>
                  <a:tcPr marL="6350" marR="6350" marT="6350" marB="0" anchor="ctr">
                    <a:lnL>
                      <a:noFill/>
                    </a:lnL>
                    <a:lnR w="12700" cap="flat" cmpd="sng" algn="ctr">
                      <a:solidFill>
                        <a:schemeClr val="tx1"/>
                      </a:solidFill>
                      <a:prstDash val="solid"/>
                      <a:round/>
                      <a:headEnd type="none" w="med" len="med"/>
                      <a:tailEnd type="none" w="med" len="med"/>
                    </a:lnR>
                    <a:lnT>
                      <a:noFill/>
                    </a:lnT>
                    <a:lnB>
                      <a:noFill/>
                    </a:lnB>
                    <a:solidFill>
                      <a:srgbClr val="00B0F0"/>
                    </a:solidFill>
                  </a:tcPr>
                </a:tc>
                <a:tc>
                  <a:txBody>
                    <a:bodyPr/>
                    <a:lstStyle/>
                    <a:p>
                      <a:pPr algn="ctr" fontAlgn="ctr"/>
                      <a:r>
                        <a:rPr lang="en-US" altLang="zh-CN"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Unit</a:t>
                      </a:r>
                      <a:endParaRPr lang="zh-CN" alt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solidFill>
                      <a:srgbClr val="00B0F0"/>
                    </a:solidFill>
                  </a:tcPr>
                </a:tc>
                <a:extLst>
                  <a:ext uri="{0D108BD9-81ED-4DB2-BD59-A6C34878D82A}">
                    <a16:rowId xmlns:a16="http://schemas.microsoft.com/office/drawing/2014/main" xmlns="" val="10005"/>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Output Channel</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CH</a:t>
                      </a:r>
                    </a:p>
                  </a:txBody>
                  <a:tcPr marL="6350" marR="6350" marT="6350"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Rated output voltage</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5">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V</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Rated output current</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15</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45</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A</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5407">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Total rated output power</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720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1080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360*3</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W</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4033">
                <a:tc>
                  <a:txBody>
                    <a:bodyPr/>
                    <a:lstStyle/>
                    <a:p>
                      <a:pPr algn="l" fontAlgn="b"/>
                      <a:r>
                        <a:rPr lang="en-US" altLang="zh-CN"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Model</a:t>
                      </a:r>
                      <a:endParaRPr lang="zh-CN" alt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SPS5161X</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SPS5162X</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SPS5163X</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SPS5164X</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SPS5165X</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altLang="zh-CN"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Unit</a:t>
                      </a:r>
                      <a:endParaRPr lang="zh-CN" altLang="en-US" sz="12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10"/>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Output Channel</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CH</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Rated output voltage</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5">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V</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2"/>
                  </a:ext>
                </a:extLst>
              </a:tr>
              <a:tr h="284033">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Rated output current</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7.5</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22.5</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A</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5346">
                <a:tc>
                  <a:txBody>
                    <a:bodyPr/>
                    <a:lstStyle/>
                    <a:p>
                      <a:pPr algn="l" fontAlgn="b"/>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Total rated output power</a:t>
                      </a:r>
                      <a:endParaRPr lang="zh-CN" alt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720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1080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360*2</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zh-CN" sz="12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360*3</a:t>
                      </a:r>
                    </a:p>
                  </a:txBody>
                  <a:tcPr marL="6350" marR="6350" marT="635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rPr>
                        <a:t>W</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4"/>
                  </a:ext>
                </a:extLst>
              </a:tr>
            </a:tbl>
          </a:graphicData>
        </a:graphic>
      </p:graphicFrame>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254" y="594134"/>
            <a:ext cx="4946776" cy="3299791"/>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5527" y="3360868"/>
            <a:ext cx="4800503" cy="3202218"/>
          </a:xfrm>
          <a:prstGeom prst="rect">
            <a:avLst/>
          </a:prstGeom>
        </p:spPr>
      </p:pic>
      <p:sp>
        <p:nvSpPr>
          <p:cNvPr id="10" name="文本框 9"/>
          <p:cNvSpPr txBox="1"/>
          <p:nvPr/>
        </p:nvSpPr>
        <p:spPr>
          <a:xfrm>
            <a:off x="8454217" y="3530145"/>
            <a:ext cx="3203121" cy="307777"/>
          </a:xfrm>
          <a:prstGeom prst="rect">
            <a:avLst/>
          </a:prstGeom>
          <a:noFill/>
        </p:spPr>
        <p:txBody>
          <a:bodyPr wrap="none" rtlCol="0">
            <a:spAutoFit/>
          </a:bodyPr>
          <a:lstStyle/>
          <a:p>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SPS5083X 3 modules </a:t>
            </a:r>
            <a:r>
              <a:rPr lang="en-US" altLang="zh-CN" sz="1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Single Channel</a:t>
            </a:r>
            <a:endParaRPr lang="zh-CN" altLang="en-US" sz="1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p:cNvSpPr txBox="1"/>
          <p:nvPr/>
        </p:nvSpPr>
        <p:spPr>
          <a:xfrm>
            <a:off x="8454217" y="6255309"/>
            <a:ext cx="3260829" cy="307777"/>
          </a:xfrm>
          <a:prstGeom prst="rect">
            <a:avLst/>
          </a:prstGeom>
          <a:noFill/>
        </p:spPr>
        <p:txBody>
          <a:bodyPr wrap="none" rtlCol="0">
            <a:spAutoFit/>
          </a:bodyPr>
          <a:lstStyle/>
          <a:p>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SPS5085X 3</a:t>
            </a:r>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modules </a:t>
            </a:r>
            <a:r>
              <a:rPr lang="en-US" altLang="zh-CN" sz="1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Three Channels</a:t>
            </a:r>
            <a:endParaRPr lang="zh-CN" altLang="en-US" sz="1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92547979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Series and Parallel</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496956" y="918835"/>
            <a:ext cx="10654747" cy="8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5613" indent="-455613">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Max 2 units in series, 3 units in parallel(single channel model</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marL="455613" indent="-455613">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For example, two SPS5081X in parallel can expand single unit 80V/15A/360W to 80V/30A/720W.</a:t>
            </a: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p:nvPr/>
        </p:nvPicPr>
        <p:blipFill>
          <a:blip r:embed="rId5"/>
          <a:stretch>
            <a:fillRect/>
          </a:stretch>
        </p:blipFill>
        <p:spPr>
          <a:xfrm>
            <a:off x="793990" y="2414779"/>
            <a:ext cx="3754755" cy="2317750"/>
          </a:xfrm>
          <a:prstGeom prst="rect">
            <a:avLst/>
          </a:prstGeom>
        </p:spPr>
      </p:pic>
      <p:pic>
        <p:nvPicPr>
          <p:cNvPr id="6" name="图片 5"/>
          <p:cNvPicPr/>
          <p:nvPr/>
        </p:nvPicPr>
        <p:blipFill>
          <a:blip r:embed="rId6"/>
          <a:stretch>
            <a:fillRect/>
          </a:stretch>
        </p:blipFill>
        <p:spPr>
          <a:xfrm>
            <a:off x="6301862" y="2363979"/>
            <a:ext cx="3665220" cy="2419350"/>
          </a:xfrm>
          <a:prstGeom prst="rect">
            <a:avLst/>
          </a:prstGeom>
        </p:spPr>
      </p:pic>
      <p:sp>
        <p:nvSpPr>
          <p:cNvPr id="7" name="文本框 6"/>
          <p:cNvSpPr txBox="1"/>
          <p:nvPr/>
        </p:nvSpPr>
        <p:spPr>
          <a:xfrm>
            <a:off x="1476739" y="5015092"/>
            <a:ext cx="2494721" cy="276999"/>
          </a:xfrm>
          <a:prstGeom prst="rect">
            <a:avLst/>
          </a:prstGeom>
          <a:noFill/>
        </p:spPr>
        <p:txBody>
          <a:bodyPr wrap="square" rtlCol="0">
            <a:spAutoFit/>
          </a:bodyPr>
          <a:lstStyle/>
          <a:p>
            <a:pPr algn="ct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Two units in series</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p:cNvSpPr txBox="1"/>
          <p:nvPr/>
        </p:nvSpPr>
        <p:spPr>
          <a:xfrm>
            <a:off x="6887111" y="4992248"/>
            <a:ext cx="2494721" cy="276999"/>
          </a:xfrm>
          <a:prstGeom prst="rect">
            <a:avLst/>
          </a:prstGeom>
          <a:noFill/>
        </p:spPr>
        <p:txBody>
          <a:bodyPr wrap="square" rtlCol="0">
            <a:spAutoFit/>
          </a:bodyPr>
          <a:lstStyle/>
          <a:p>
            <a:pPr algn="ct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Three units in parallel</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50746150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CV/CC Priority Mode</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685801" y="1028981"/>
            <a:ext cx="10542458" cy="16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CC priority mode limits the inrush current spike and overshoot voltage effectively when the power output is turned on</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 But in this mode, power supply has a slower edge.</a:t>
            </a: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In CV priority mode, the output voltage reaches the set voltage value quickly. </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NOTE: In some applications, like LED testing, CV priority can have more surge current and overshoot 	 	    voltage</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 CC mode can protect DUT from damage.</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098" name="Picture 2" descr="p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029" y="3072300"/>
            <a:ext cx="4252121" cy="325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ic-c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6228" y="3072300"/>
            <a:ext cx="4252255" cy="324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2126518" y="6506662"/>
            <a:ext cx="2494721" cy="276999"/>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CV Priority Mode</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7277820" y="6506661"/>
            <a:ext cx="2494721" cy="276999"/>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CC Priority Mode</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89007993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Built-in discharge circuit</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685801" y="1028982"/>
            <a:ext cx="5953538" cy="201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Parallel with the output terminal, equivalent to a parallel resistance.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Safety -  When the output is off, it will discharge the power in the output filter capacitor. </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It can also be used to adjust the slew rate for decreasing voltages.</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83685694"/>
              </p:ext>
            </p:extLst>
          </p:nvPr>
        </p:nvGraphicFramePr>
        <p:xfrm>
          <a:off x="685801" y="3449441"/>
          <a:ext cx="5198166" cy="2974278"/>
        </p:xfrm>
        <a:graphic>
          <a:graphicData uri="http://schemas.openxmlformats.org/presentationml/2006/ole">
            <mc:AlternateContent xmlns:mc="http://schemas.openxmlformats.org/markup-compatibility/2006">
              <mc:Choice xmlns:v="urn:schemas-microsoft-com:vml" Requires="v">
                <p:oleObj spid="_x0000_s5183" r:id="rId6" imgW="2420280" imgH="1384755" progId="Visio.Drawing.11">
                  <p:embed/>
                </p:oleObj>
              </mc:Choice>
              <mc:Fallback>
                <p:oleObj r:id="rId6" imgW="2420280" imgH="1384755"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1" y="3449441"/>
                        <a:ext cx="5198166" cy="2974278"/>
                      </a:xfrm>
                      <a:prstGeom prst="rect">
                        <a:avLst/>
                      </a:prstGeom>
                      <a:noFill/>
                    </p:spPr>
                  </p:pic>
                </p:oleObj>
              </mc:Fallback>
            </mc:AlternateContent>
          </a:graphicData>
        </a:graphic>
      </p:graphicFrame>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9024" y="4018419"/>
            <a:ext cx="4679697" cy="2339849"/>
          </a:xfrm>
          <a:prstGeom prst="rect">
            <a:avLst/>
          </a:prstGeom>
        </p:spPr>
      </p:pic>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9025" y="1028982"/>
            <a:ext cx="4679696" cy="2339848"/>
          </a:xfrm>
          <a:prstGeom prst="rect">
            <a:avLst/>
          </a:prstGeom>
        </p:spPr>
      </p:pic>
      <p:sp>
        <p:nvSpPr>
          <p:cNvPr id="10" name="文本框 9"/>
          <p:cNvSpPr txBox="1"/>
          <p:nvPr/>
        </p:nvSpPr>
        <p:spPr>
          <a:xfrm>
            <a:off x="7191548" y="3449441"/>
            <a:ext cx="4308026" cy="461665"/>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With discharging-circuit on, </a:t>
            </a:r>
          </a:p>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the voltage drops down to 0V immediately when output is off</a:t>
            </a:r>
          </a:p>
        </p:txBody>
      </p:sp>
      <p:sp>
        <p:nvSpPr>
          <p:cNvPr id="11" name="文本框 10"/>
          <p:cNvSpPr txBox="1"/>
          <p:nvPr/>
        </p:nvSpPr>
        <p:spPr>
          <a:xfrm>
            <a:off x="7191547" y="6415886"/>
            <a:ext cx="4214647" cy="461665"/>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Discharging-circuit off, </a:t>
            </a:r>
          </a:p>
          <a:p>
            <a:pPr algn="ct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there is still high voltage on the terminal when output is off</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9200210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noProof="0"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Protection functions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477080" y="1088615"/>
            <a:ext cx="10542458" cy="195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OCP, OVP, OTP, LPP (Limit Power Protection)</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When protection mode is activated, the output will be turned off. Press Esc button and hold 2 seconds to exit protection mode.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In LPP mode, the maximum output power is about 105% of the rated power. </a:t>
            </a:r>
          </a:p>
          <a:p>
            <a:pPr marL="45720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For example: The SPS5081X is an 80V, 15A, 360W model. If we set the output level = 80 V, load to 5 A in CC mode, the required power is 400 W. This is higher than the supplies limit of 360 W.</a:t>
            </a:r>
            <a:endParaRPr kumimoji="0" lang="en-US" altLang="en-US" sz="12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So the unit will limit the power to 360 W * 105% ≈ 375 W. </a:t>
            </a:r>
            <a:endParaRPr kumimoji="0" lang="en-US" altLang="en-US" sz="3600" b="1"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892" y="3813314"/>
            <a:ext cx="4684646" cy="2342323"/>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340" y="3813315"/>
            <a:ext cx="4684646" cy="2342323"/>
          </a:xfrm>
          <a:prstGeom prst="rect">
            <a:avLst/>
          </a:prstGeom>
        </p:spPr>
      </p:pic>
    </p:spTree>
    <p:extLst>
      <p:ext uri="{BB962C8B-B14F-4D97-AF65-F5344CB8AC3E}">
        <p14:creationId xmlns:p14="http://schemas.microsoft.com/office/powerpoint/2010/main" val="159083324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0"/>
          <p:cNvSpPr txBox="1"/>
          <p:nvPr/>
        </p:nvSpPr>
        <p:spPr>
          <a:xfrm>
            <a:off x="446078" y="243457"/>
            <a:ext cx="95029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SPS5000X</a:t>
            </a:r>
            <a:r>
              <a:rPr lang="zh-CN" altLang="en-US" sz="3600" b="1" dirty="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b="1" dirty="0" smtClean="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Series wide range</a:t>
            </a:r>
            <a:endParaRPr lang="en-US" altLang="zh-CN" sz="3600" b="1" dirty="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lvl="0">
              <a:defRPr/>
            </a:pPr>
            <a:r>
              <a:rPr lang="en-US" altLang="zh-CN" sz="3600" b="1" dirty="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p</a:t>
            </a:r>
            <a:r>
              <a:rPr kumimoji="0" lang="en-US" altLang="zh-CN" sz="3600" b="1" i="0" u="none" strike="noStrike" kern="1200" cap="none" spc="0" normalizeH="0" baseline="0" noProof="0" dirty="0" err="1" smtClean="0">
                <a:ln>
                  <a:noFill/>
                </a:ln>
                <a:solidFill>
                  <a:srgbClr val="003B9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rogrammable</a:t>
            </a:r>
            <a:r>
              <a:rPr kumimoji="0" lang="en-US" altLang="zh-CN" sz="3600" b="1" i="0" u="none" strike="noStrike" kern="1200" cap="none" spc="0" normalizeH="0" baseline="0" noProof="0" dirty="0" smtClean="0">
                <a:ln>
                  <a:noFill/>
                </a:ln>
                <a:solidFill>
                  <a:srgbClr val="003B9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b="1" dirty="0" smtClean="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Switching </a:t>
            </a:r>
            <a:r>
              <a:rPr lang="en-US" altLang="zh-CN" sz="3600" b="1" dirty="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DC</a:t>
            </a:r>
            <a:r>
              <a:rPr lang="en-US" altLang="zh-CN" sz="3600" b="1" dirty="0" smtClean="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b="1" dirty="0">
                <a:solidFill>
                  <a:srgbClr val="003B90"/>
                </a:solidFill>
                <a:latin typeface="Arial Unicode MS" panose="020B0604020202020204" pitchFamily="34" charset="-122"/>
                <a:ea typeface="Arial Unicode MS" panose="020B0604020202020204" pitchFamily="34" charset="-122"/>
                <a:cs typeface="Arial Unicode MS" panose="020B0604020202020204" pitchFamily="34" charset="-122"/>
              </a:rPr>
              <a:t>P</a:t>
            </a:r>
            <a:r>
              <a:rPr kumimoji="0" lang="en-US" altLang="zh-CN" sz="3600" b="1" i="0" u="none" strike="noStrike" kern="1200" cap="none" spc="0" normalizeH="0" baseline="0" noProof="0" dirty="0" err="1">
                <a:ln>
                  <a:noFill/>
                </a:ln>
                <a:solidFill>
                  <a:srgbClr val="003B9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ower</a:t>
            </a:r>
            <a:r>
              <a:rPr kumimoji="0" lang="en-US" altLang="zh-CN" sz="3600" b="1" i="0" u="none" strike="noStrike" kern="1200" cap="none" spc="0" normalizeH="0" baseline="0" noProof="0" dirty="0">
                <a:ln>
                  <a:noFill/>
                </a:ln>
                <a:solidFill>
                  <a:srgbClr val="003B9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Supply</a:t>
            </a:r>
            <a:endParaRPr kumimoji="0" lang="zh-CN" altLang="en-US" sz="3600" b="1" i="0" u="none" strike="noStrike" kern="1200" cap="none" spc="0" normalizeH="0" baseline="0" noProof="0" dirty="0">
              <a:ln>
                <a:noFill/>
              </a:ln>
              <a:solidFill>
                <a:srgbClr val="003B9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597" y="983402"/>
            <a:ext cx="5454016" cy="3634471"/>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799" y="3880036"/>
            <a:ext cx="4733691" cy="315445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185" y="3733980"/>
            <a:ext cx="4275443" cy="3551406"/>
          </a:xfrm>
          <a:prstGeom prst="rect">
            <a:avLst/>
          </a:prstGeom>
        </p:spPr>
      </p:pic>
    </p:spTree>
    <p:extLst>
      <p:ext uri="{BB962C8B-B14F-4D97-AF65-F5344CB8AC3E}">
        <p14:creationId xmlns:p14="http://schemas.microsoft.com/office/powerpoint/2010/main" val="187114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noProof="0"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Panels and interfaces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380019" y="877303"/>
            <a:ext cx="10542458" cy="130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Front Panel: Single modules have both front and rear panel output. 170 degree viewing angle display.</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Rear Panel: 1/2/3 output channels; </a:t>
            </a:r>
            <a:r>
              <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LAN, USB, analog control interface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Height 3U, Width 1/2, 1/3, 1/6</a:t>
            </a:r>
            <a:r>
              <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rack mount size </a:t>
            </a: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93" y="1997360"/>
            <a:ext cx="3822386" cy="2547179"/>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005" y="4154854"/>
            <a:ext cx="3463285" cy="2876785"/>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1065" y="4638439"/>
            <a:ext cx="1006388" cy="1736020"/>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3479" y="2120515"/>
            <a:ext cx="3945041" cy="2631575"/>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9381" y="1969577"/>
            <a:ext cx="3792014" cy="2529497"/>
          </a:xfrm>
          <a:prstGeom prst="rect">
            <a:avLst/>
          </a:prstGeom>
        </p:spPr>
      </p:pic>
    </p:spTree>
    <p:extLst>
      <p:ext uri="{BB962C8B-B14F-4D97-AF65-F5344CB8AC3E}">
        <p14:creationId xmlns:p14="http://schemas.microsoft.com/office/powerpoint/2010/main" val="321332834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SPS5000X competition</a:t>
            </a:r>
          </a:p>
        </p:txBody>
      </p:sp>
      <p:graphicFrame>
        <p:nvGraphicFramePr>
          <p:cNvPr id="2" name="表格 1"/>
          <p:cNvGraphicFramePr>
            <a:graphicFrameLocks noGrp="1"/>
          </p:cNvGraphicFramePr>
          <p:nvPr>
            <p:extLst>
              <p:ext uri="{D42A27DB-BD31-4B8C-83A1-F6EECF244321}">
                <p14:modId xmlns:p14="http://schemas.microsoft.com/office/powerpoint/2010/main" val="4199372041"/>
              </p:ext>
            </p:extLst>
          </p:nvPr>
        </p:nvGraphicFramePr>
        <p:xfrm>
          <a:off x="324715" y="1432708"/>
          <a:ext cx="11662971" cy="4841963"/>
        </p:xfrm>
        <a:graphic>
          <a:graphicData uri="http://schemas.openxmlformats.org/drawingml/2006/table">
            <a:tbl>
              <a:tblPr>
                <a:tableStyleId>{5C22544A-7EE6-4342-B048-85BDC9FD1C3A}</a:tableStyleId>
              </a:tblPr>
              <a:tblGrid>
                <a:gridCol w="875386"/>
                <a:gridCol w="2581947"/>
                <a:gridCol w="2192886"/>
                <a:gridCol w="1626980"/>
                <a:gridCol w="2192886"/>
                <a:gridCol w="2192886"/>
              </a:tblGrid>
              <a:tr h="1291770">
                <a:tc>
                  <a:txBody>
                    <a:bodyPr/>
                    <a:lstStyle/>
                    <a:p>
                      <a:pPr algn="l" fontAlgn="b"/>
                      <a:r>
                        <a:rPr lang="en-US"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Brands</a:t>
                      </a:r>
                      <a:endParaRPr lang="en-US" sz="9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b"/>
                </a:tc>
                <a:tc>
                  <a:txBody>
                    <a:bodyPr/>
                    <a:lstStyle/>
                    <a:p>
                      <a:pPr algn="l" fontAlgn="b"/>
                      <a:r>
                        <a:rPr lang="en-US" sz="900" u="none" strike="noStrike"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SIGLENT </a:t>
                      </a:r>
                      <a:r>
                        <a:rPr lang="en-US"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SPS5000X </a:t>
                      </a:r>
                      <a:endParaRPr lang="en-US" sz="10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tc>
                <a:tc>
                  <a:txBody>
                    <a:bodyPr/>
                    <a:lstStyle/>
                    <a:p>
                      <a:pPr algn="l" fontAlgn="b"/>
                      <a:r>
                        <a:rPr lang="en-US"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GW-instek PSW</a:t>
                      </a:r>
                      <a:endParaRPr lang="en-US" sz="10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tc>
                <a:tc>
                  <a:txBody>
                    <a:bodyPr/>
                    <a:lstStyle/>
                    <a:p>
                      <a:pPr algn="l" fontAlgn="b"/>
                      <a:r>
                        <a:rPr lang="en-US"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EA PSI 9000 T</a:t>
                      </a:r>
                      <a:endParaRPr lang="en-US" sz="10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tc>
                <a:tc>
                  <a:txBody>
                    <a:bodyPr/>
                    <a:lstStyle/>
                    <a:p>
                      <a:pPr algn="l" fontAlgn="b"/>
                      <a:r>
                        <a:rPr lang="en-US"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TDK Lambda Z+</a:t>
                      </a:r>
                      <a:endParaRPr lang="en-US" sz="10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tc>
                <a:tc>
                  <a:txBody>
                    <a:bodyPr/>
                    <a:lstStyle/>
                    <a:p>
                      <a:pPr algn="l" fontAlgn="b"/>
                      <a:r>
                        <a:rPr lang="en-US" sz="900" u="none" strike="noStrike" dirty="0" err="1">
                          <a:effectLst/>
                          <a:latin typeface="Arial Unicode MS" panose="020B0604020202020204" pitchFamily="34" charset="-122"/>
                          <a:ea typeface="Arial Unicode MS" panose="020B0604020202020204" pitchFamily="34" charset="-122"/>
                          <a:cs typeface="Arial Unicode MS" panose="020B0604020202020204" pitchFamily="34" charset="-122"/>
                        </a:rPr>
                        <a:t>Kikusui</a:t>
                      </a:r>
                      <a:r>
                        <a:rPr lang="en-US"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 PWR-01</a:t>
                      </a:r>
                      <a:endParaRPr lang="en-US" sz="10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tc>
              </a:tr>
              <a:tr h="258353">
                <a:tc>
                  <a:txBody>
                    <a:bodyPr/>
                    <a:lstStyle/>
                    <a:p>
                      <a:pPr algn="l" fontAlgn="ctr"/>
                      <a:r>
                        <a:rPr lang="en-US" sz="900" b="1"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Output Channel</a:t>
                      </a:r>
                      <a:endParaRPr lang="en-US" sz="9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en-US" altLang="zh-CN"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1/2/3</a:t>
                      </a:r>
                      <a:endParaRPr lang="en-US" altLang="zh-CN" sz="9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en-US" altLang="zh-CN"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en-US" altLang="zh-CN"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en-US" altLang="zh-CN"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en-US" altLang="zh-CN"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en-US" altLang="zh-CN"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en-US" altLang="zh-CN"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en-US" altLang="zh-CN"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en-US" altLang="zh-CN"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r>
              <a:tr h="3286082">
                <a:tc>
                  <a:txBody>
                    <a:bodyPr/>
                    <a:lstStyle/>
                    <a:p>
                      <a:pPr algn="l" fontAlgn="ctr"/>
                      <a:r>
                        <a:rPr lang="en-US" sz="900" b="1"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Voltage/Current Power ratings</a:t>
                      </a:r>
                      <a:endParaRPr lang="en-US" sz="900" b="1"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40V/30A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40V/30A 360WX2 (2 channels)</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40V/30A 360WX3 (3 channels)</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40V/60A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40V/90A 1080W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50V/10A 180W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80V/15A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80V/15A 360WX2 (2 channels)</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80V/15A 360WX3 (3 channels)</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80V/30A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80V/45A 1080W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160V/7.5A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160V/7.5A 360WX2 (2 channels)</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160V/7.5A 360WX3 (3 channels)</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160V/15A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160V/22.5A 1080W</a:t>
                      </a:r>
                      <a:endParaRPr lang="pl-PL"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30V/36A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30V/72A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30V/108A 1080W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80V/13.5A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80V/27A 720W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80V/40.5A 1080W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160V/7.2A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160V/14.4A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160V/21.6A 1080W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250V/4.5A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250V/9A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250V/13.5A 1080W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800V/1.44A 360W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800V/2.88A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800V/4.32A 1080W</a:t>
                      </a:r>
                      <a:endParaRPr lang="pl-PL"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40V/20A 320W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40V/40A 640W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40V/40A 1000W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40V/60A 1500W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80V/10A 320W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80V/20A 640W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80V/40A 1000W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80V/60A 1500W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200V/4A 320W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200V/10A 640W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200V/15A 1000W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200V/25A 1500W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500V/6A 1000W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500V/10A 1500W</a:t>
                      </a:r>
                      <a:endParaRPr lang="pl-PL"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10V/20A 200W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10V/40A 400W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10V/60A 600W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10V/72A 720W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20V/10A 200W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20V/20A 400W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20V/30A 600W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20V/40A 800W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36V/6A 216W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36V/12A 432W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36V/18A 648W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36V/24A 864W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60V/3.5A 210W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60V/7A 420W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60V/10A 600W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60V/14A 840W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100V/2A 200W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100V/4A 400W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100V/6A 600W</a:t>
                      </a:r>
                      <a:b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a:effectLst/>
                          <a:latin typeface="Arial Unicode MS" panose="020B0604020202020204" pitchFamily="34" charset="-122"/>
                          <a:ea typeface="Arial Unicode MS" panose="020B0604020202020204" pitchFamily="34" charset="-122"/>
                          <a:cs typeface="Arial Unicode MS" panose="020B0604020202020204" pitchFamily="34" charset="-122"/>
                        </a:rPr>
                        <a:t>100V/8A 800W</a:t>
                      </a:r>
                      <a:endParaRPr lang="pl-PL" sz="900" b="0" i="0" u="none" strike="noStrike">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c>
                  <a:txBody>
                    <a:bodyPr/>
                    <a:lstStyle/>
                    <a:p>
                      <a:pPr algn="l" fontAlgn="ct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40V/40A 400W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40V/80A 800W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40V/120A 1200W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40V/200A 2000W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80V/20A 400W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80V/40A 800W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80V/60A 1200W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80V/100A 2000W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240V/5A 400W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240V/10A 800W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240V/15A 1200W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240V/25A 2000W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650V/1.85A 400W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650V/3.7A 800W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650V/5.55A 1200W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t>650V/9.25A 2000W</a:t>
                      </a:r>
                      <a:br>
                        <a:rPr lang="pl-PL" sz="900" u="none" strike="noStrike" dirty="0">
                          <a:effectLst/>
                          <a:latin typeface="Arial Unicode MS" panose="020B0604020202020204" pitchFamily="34" charset="-122"/>
                          <a:ea typeface="Arial Unicode MS" panose="020B0604020202020204" pitchFamily="34" charset="-122"/>
                          <a:cs typeface="Arial Unicode MS" panose="020B0604020202020204" pitchFamily="34" charset="-122"/>
                        </a:rPr>
                      </a:br>
                      <a:endParaRPr lang="pl-PL" sz="900" b="0" i="0" u="none" strike="noStrike" dirty="0">
                        <a:solidFill>
                          <a:srgbClr val="000000"/>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0" marR="0" marT="0" marB="0" anchor="ctr"/>
                </a:tc>
              </a:tr>
            </a:tbl>
          </a:graphicData>
        </a:graphic>
      </p:graphicFrame>
      <p:pic>
        <p:nvPicPr>
          <p:cNvPr id="12" name="图片 11"/>
          <p:cNvPicPr>
            <a:picLocks noChangeAspect="1"/>
          </p:cNvPicPr>
          <p:nvPr/>
        </p:nvPicPr>
        <p:blipFill>
          <a:blip r:embed="rId3"/>
          <a:stretch>
            <a:fillRect/>
          </a:stretch>
        </p:blipFill>
        <p:spPr>
          <a:xfrm>
            <a:off x="1710520" y="1716556"/>
            <a:ext cx="1386492" cy="900382"/>
          </a:xfrm>
          <a:prstGeom prst="rect">
            <a:avLst/>
          </a:prstGeom>
        </p:spPr>
      </p:pic>
      <p:pic>
        <p:nvPicPr>
          <p:cNvPr id="13" name="图片 12"/>
          <p:cNvPicPr>
            <a:picLocks noChangeAspect="1"/>
          </p:cNvPicPr>
          <p:nvPr/>
        </p:nvPicPr>
        <p:blipFill>
          <a:blip r:embed="rId4"/>
          <a:stretch>
            <a:fillRect/>
          </a:stretch>
        </p:blipFill>
        <p:spPr>
          <a:xfrm>
            <a:off x="4167082" y="1700315"/>
            <a:ext cx="1346120" cy="988045"/>
          </a:xfrm>
          <a:prstGeom prst="rect">
            <a:avLst/>
          </a:prstGeom>
        </p:spPr>
      </p:pic>
      <p:pic>
        <p:nvPicPr>
          <p:cNvPr id="14" name="图片 13"/>
          <p:cNvPicPr>
            <a:picLocks noChangeAspect="1"/>
          </p:cNvPicPr>
          <p:nvPr/>
        </p:nvPicPr>
        <p:blipFill>
          <a:blip r:embed="rId5"/>
          <a:stretch>
            <a:fillRect/>
          </a:stretch>
        </p:blipFill>
        <p:spPr>
          <a:xfrm>
            <a:off x="6484759" y="1716556"/>
            <a:ext cx="525278" cy="941946"/>
          </a:xfrm>
          <a:prstGeom prst="rect">
            <a:avLst/>
          </a:prstGeom>
        </p:spPr>
      </p:pic>
      <p:pic>
        <p:nvPicPr>
          <p:cNvPr id="15" name="图片 14"/>
          <p:cNvPicPr>
            <a:picLocks noChangeAspect="1"/>
          </p:cNvPicPr>
          <p:nvPr/>
        </p:nvPicPr>
        <p:blipFill>
          <a:blip r:embed="rId6"/>
          <a:stretch>
            <a:fillRect/>
          </a:stretch>
        </p:blipFill>
        <p:spPr>
          <a:xfrm>
            <a:off x="8315937" y="1642510"/>
            <a:ext cx="531379" cy="1045850"/>
          </a:xfrm>
          <a:prstGeom prst="rect">
            <a:avLst/>
          </a:prstGeom>
        </p:spPr>
      </p:pic>
      <p:pic>
        <p:nvPicPr>
          <p:cNvPr id="16" name="图片 15"/>
          <p:cNvPicPr>
            <a:picLocks noChangeAspect="1"/>
          </p:cNvPicPr>
          <p:nvPr/>
        </p:nvPicPr>
        <p:blipFill>
          <a:blip r:embed="rId7"/>
          <a:stretch>
            <a:fillRect/>
          </a:stretch>
        </p:blipFill>
        <p:spPr>
          <a:xfrm>
            <a:off x="10332502" y="1750966"/>
            <a:ext cx="1056768" cy="828938"/>
          </a:xfrm>
          <a:prstGeom prst="rect">
            <a:avLst/>
          </a:prstGeom>
        </p:spPr>
      </p:pic>
    </p:spTree>
    <p:extLst>
      <p:ext uri="{BB962C8B-B14F-4D97-AF65-F5344CB8AC3E}">
        <p14:creationId xmlns:p14="http://schemas.microsoft.com/office/powerpoint/2010/main" val="77087964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Applications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380019" y="877303"/>
            <a:ext cx="10542458" cy="130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Automotive: Speaker test requires 1000 times 1s startup, 4s power down cycle to test its sound quality changes</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Automotive: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Entertainment and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Navigation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Systems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have a defined power on sequence (Monitor, Main unit, Amplifier..) </a:t>
            </a: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Battery test: Batteries are different and characters may vary from environments. In battery charging test shown below, there are several kinds of charging states, constant low current, constant big current, constant voltage mode. It also requires the PSU have OVP, OCP function to avoid battery damage.</a:t>
            </a: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469" y="3624153"/>
            <a:ext cx="4331584" cy="2877335"/>
          </a:xfrm>
          <a:prstGeom prst="rect">
            <a:avLst/>
          </a:prstGeom>
        </p:spPr>
      </p:pic>
      <p:sp>
        <p:nvSpPr>
          <p:cNvPr id="7" name="文本框 6"/>
          <p:cNvSpPr txBox="1"/>
          <p:nvPr/>
        </p:nvSpPr>
        <p:spPr>
          <a:xfrm>
            <a:off x="4923900" y="6542541"/>
            <a:ext cx="2494721" cy="276999"/>
          </a:xfrm>
          <a:prstGeom prst="rect">
            <a:avLst/>
          </a:prstGeom>
          <a:noFill/>
        </p:spPr>
        <p:txBody>
          <a:bodyPr wrap="square" rtlCol="0">
            <a:spAutoFit/>
          </a:bodyPr>
          <a:lstStyle/>
          <a:p>
            <a:pPr algn="ct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Battery charging process </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581280442"/>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Applications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380019" y="877303"/>
            <a:ext cx="10542458" cy="130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Consumer Electronics: Single board test requires multi-channel power supply.</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Battery simulation: Variable internal resistance. List function with remote control ability simulate different state of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batteries.</a:t>
            </a: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p:nvPr/>
        </p:nvPicPr>
        <p:blipFill>
          <a:blip r:embed="rId5"/>
          <a:stretch>
            <a:fillRect/>
          </a:stretch>
        </p:blipFill>
        <p:spPr>
          <a:xfrm>
            <a:off x="908530" y="2643839"/>
            <a:ext cx="3913909" cy="2213545"/>
          </a:xfrm>
          <a:prstGeom prst="rect">
            <a:avLst/>
          </a:prstGeom>
        </p:spPr>
      </p:pic>
      <p:pic>
        <p:nvPicPr>
          <p:cNvPr id="6" name="图片 5"/>
          <p:cNvPicPr/>
          <p:nvPr/>
        </p:nvPicPr>
        <p:blipFill>
          <a:blip r:embed="rId6"/>
          <a:stretch>
            <a:fillRect/>
          </a:stretch>
        </p:blipFill>
        <p:spPr>
          <a:xfrm>
            <a:off x="6435745" y="2643839"/>
            <a:ext cx="4018702" cy="2213545"/>
          </a:xfrm>
          <a:prstGeom prst="rect">
            <a:avLst/>
          </a:prstGeom>
        </p:spPr>
      </p:pic>
      <p:sp>
        <p:nvSpPr>
          <p:cNvPr id="7" name="文本框 6"/>
          <p:cNvSpPr txBox="1"/>
          <p:nvPr/>
        </p:nvSpPr>
        <p:spPr>
          <a:xfrm>
            <a:off x="1476739" y="5015092"/>
            <a:ext cx="2494721" cy="461665"/>
          </a:xfrm>
          <a:prstGeom prst="rect">
            <a:avLst/>
          </a:prstGeom>
          <a:noFill/>
        </p:spPr>
        <p:txBody>
          <a:bodyPr wrap="square" rtlCol="0">
            <a:spAutoFit/>
          </a:bodyPr>
          <a:lstStyle/>
          <a:p>
            <a:pPr algn="ct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ON/OFF Delay to simulate different power-on/off sequence</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p:cNvSpPr txBox="1"/>
          <p:nvPr/>
        </p:nvSpPr>
        <p:spPr>
          <a:xfrm>
            <a:off x="7298414" y="5015092"/>
            <a:ext cx="2494721" cy="276999"/>
          </a:xfrm>
          <a:prstGeom prst="rect">
            <a:avLst/>
          </a:prstGeom>
          <a:noFill/>
        </p:spPr>
        <p:txBody>
          <a:bodyPr wrap="square" rtlCol="0">
            <a:spAutoFit/>
          </a:bodyPr>
          <a:lstStyle/>
          <a:p>
            <a:pPr algn="ct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List function for automated test</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82374923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8"/>
          <p:cNvSpPr/>
          <p:nvPr/>
        </p:nvSpPr>
        <p:spPr>
          <a:xfrm>
            <a:off x="1588" y="3790339"/>
            <a:ext cx="12188825" cy="3067663"/>
          </a:xfrm>
          <a:prstGeom prst="rect">
            <a:avLst/>
          </a:prstGeom>
          <a:solidFill>
            <a:srgbClr val="00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F9F9F9">
                  <a:lumMod val="50000"/>
                </a:srgbClr>
              </a:solidFill>
              <a:effectLst/>
              <a:uLnTx/>
              <a:uFillTx/>
              <a:latin typeface="Calibri" panose="020F0502020204030204"/>
              <a:cs typeface="+mn-cs"/>
            </a:endParaRPr>
          </a:p>
        </p:txBody>
      </p:sp>
      <p:sp>
        <p:nvSpPr>
          <p:cNvPr id="20" name="Textfeld 47"/>
          <p:cNvSpPr txBox="1"/>
          <p:nvPr/>
        </p:nvSpPr>
        <p:spPr>
          <a:xfrm>
            <a:off x="8170760" y="4781450"/>
            <a:ext cx="324462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SIGLENT TECHNOLOGIES GERMANY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Add:  </a:t>
            </a:r>
            <a:r>
              <a:rPr kumimoji="0" lang="en-US" altLang="zh-CN" sz="900" b="0" i="0" u="none" strike="noStrike" kern="1200" cap="none" spc="0" normalizeH="0" baseline="0" noProof="0" dirty="0" err="1">
                <a:ln>
                  <a:noFill/>
                </a:ln>
                <a:solidFill>
                  <a:prstClr val="white"/>
                </a:solidFill>
                <a:effectLst/>
                <a:uLnTx/>
                <a:uFillTx/>
                <a:latin typeface="Calibri"/>
                <a:cs typeface="+mn-cs"/>
              </a:rPr>
              <a:t>Liebigstrasse</a:t>
            </a:r>
            <a:r>
              <a:rPr kumimoji="0" lang="en-US" altLang="zh-CN" sz="900" b="0" i="0" u="none" strike="noStrike" kern="1200" cap="none" spc="0" normalizeH="0" baseline="0" noProof="0" dirty="0">
                <a:ln>
                  <a:noFill/>
                </a:ln>
                <a:solidFill>
                  <a:prstClr val="white"/>
                </a:solidFill>
                <a:effectLst/>
                <a:uLnTx/>
                <a:uFillTx/>
                <a:latin typeface="Calibri"/>
                <a:cs typeface="+mn-cs"/>
              </a:rPr>
              <a:t> 2-20,  </a:t>
            </a:r>
            <a:r>
              <a:rPr kumimoji="0" lang="en-US" altLang="zh-CN" sz="900" b="0" i="0" u="none" strike="noStrike" kern="1200" cap="none" spc="0" normalizeH="0" baseline="0" noProof="0" dirty="0" err="1">
                <a:ln>
                  <a:noFill/>
                </a:ln>
                <a:solidFill>
                  <a:prstClr val="white"/>
                </a:solidFill>
                <a:effectLst/>
                <a:uLnTx/>
                <a:uFillTx/>
                <a:latin typeface="Calibri"/>
                <a:cs typeface="+mn-cs"/>
              </a:rPr>
              <a:t>Gebaeude</a:t>
            </a:r>
            <a:r>
              <a:rPr kumimoji="0" lang="en-US" altLang="zh-CN" sz="900" b="0" i="0" u="none" strike="noStrike" kern="1200" cap="none" spc="0" normalizeH="0" baseline="0" noProof="0" dirty="0">
                <a:ln>
                  <a:noFill/>
                </a:ln>
                <a:solidFill>
                  <a:prstClr val="white"/>
                </a:solidFill>
                <a:effectLst/>
                <a:uLnTx/>
                <a:uFillTx/>
                <a:latin typeface="Calibri"/>
                <a:cs typeface="+mn-cs"/>
              </a:rPr>
              <a:t> 14, 22113 Hamburg Germany</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Tel: +49(0)40-819-95946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Mobile: +49 151 40716756</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Fax: +49(0)40-819-95947</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info-eu@siglent.com</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www.siglenteu.com</a:t>
            </a:r>
          </a:p>
        </p:txBody>
      </p:sp>
      <p:cxnSp>
        <p:nvCxnSpPr>
          <p:cNvPr id="3" name="Gerader Verbinder 35"/>
          <p:cNvCxnSpPr/>
          <p:nvPr/>
        </p:nvCxnSpPr>
        <p:spPr>
          <a:xfrm flipH="1">
            <a:off x="1590" y="3790338"/>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feld 46"/>
          <p:cNvSpPr txBox="1"/>
          <p:nvPr/>
        </p:nvSpPr>
        <p:spPr>
          <a:xfrm>
            <a:off x="4936295" y="4461946"/>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a:cs typeface="+mn-cs"/>
              </a:rPr>
              <a:t>NA</a:t>
            </a:r>
          </a:p>
        </p:txBody>
      </p:sp>
      <p:sp>
        <p:nvSpPr>
          <p:cNvPr id="15" name="Textfeld 47"/>
          <p:cNvSpPr txBox="1"/>
          <p:nvPr/>
        </p:nvSpPr>
        <p:spPr>
          <a:xfrm>
            <a:off x="4940271" y="4770898"/>
            <a:ext cx="215872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SIGLENT Technologies NA,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Add: 6557 Cochran Rd Solon, Ohio 44139</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Tel: 440-398-5800</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Toll Free:877-515-5551</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Fax: 440-399-1211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info@siglent.com</a:t>
            </a:r>
            <a:br>
              <a:rPr kumimoji="0" lang="en-US" altLang="zh-CN" sz="900" b="0" i="0" u="none" strike="noStrike" kern="1200" cap="none" spc="0" normalizeH="0" baseline="0" noProof="0" dirty="0">
                <a:ln>
                  <a:noFill/>
                </a:ln>
                <a:solidFill>
                  <a:prstClr val="white"/>
                </a:solidFill>
                <a:effectLst/>
                <a:uLnTx/>
                <a:uFillTx/>
                <a:latin typeface="Calibri"/>
                <a:cs typeface="+mn-cs"/>
              </a:rPr>
            </a:br>
            <a:r>
              <a:rPr kumimoji="0" lang="en-US" altLang="zh-CN" sz="900" b="0" i="0" u="none" strike="noStrike" kern="1200" cap="none" spc="0" normalizeH="0" baseline="0" noProof="0" dirty="0">
                <a:ln>
                  <a:noFill/>
                </a:ln>
                <a:solidFill>
                  <a:prstClr val="white"/>
                </a:solidFill>
                <a:effectLst/>
                <a:uLnTx/>
                <a:uFillTx/>
                <a:latin typeface="Calibri"/>
                <a:cs typeface="+mn-cs"/>
              </a:rPr>
              <a:t>www.siglentna.com</a:t>
            </a:r>
          </a:p>
        </p:txBody>
      </p:sp>
      <p:sp>
        <p:nvSpPr>
          <p:cNvPr id="16" name="Textfeld 50"/>
          <p:cNvSpPr txBox="1"/>
          <p:nvPr/>
        </p:nvSpPr>
        <p:spPr>
          <a:xfrm>
            <a:off x="2947466" y="3019239"/>
            <a:ext cx="64288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7F7F7F"/>
                </a:solidFill>
                <a:effectLst/>
                <a:uLnTx/>
                <a:uFillTx/>
                <a:latin typeface="Calibri"/>
                <a:cs typeface="+mn-cs"/>
              </a:rPr>
              <a:t>The Best Value in Electronic Test &amp; Measurement</a:t>
            </a:r>
            <a:endParaRPr kumimoji="0" lang="zh-CN" altLang="en-US" sz="1600" b="1" i="0" u="none" strike="noStrike" kern="1200" cap="none" spc="0" normalizeH="0" baseline="0" noProof="0" dirty="0">
              <a:ln>
                <a:noFill/>
              </a:ln>
              <a:solidFill>
                <a:srgbClr val="7F7F7F"/>
              </a:solidFill>
              <a:effectLst/>
              <a:uLnTx/>
              <a:uFillTx/>
              <a:latin typeface="Calibri"/>
              <a:cs typeface="+mn-cs"/>
            </a:endParaRPr>
          </a:p>
        </p:txBody>
      </p:sp>
      <p:sp>
        <p:nvSpPr>
          <p:cNvPr id="17" name="Textfeld 33"/>
          <p:cNvSpPr txBox="1"/>
          <p:nvPr/>
        </p:nvSpPr>
        <p:spPr>
          <a:xfrm>
            <a:off x="3038208" y="1736836"/>
            <a:ext cx="6115584" cy="1323439"/>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de-DE" sz="4000" b="0" i="0" u="none" strike="noStrike" kern="1200" cap="none" spc="0" normalizeH="0" baseline="0" noProof="0" dirty="0">
              <a:ln>
                <a:noFill/>
              </a:ln>
              <a:solidFill>
                <a:srgbClr val="0065FA"/>
              </a:solidFill>
              <a:effectLst/>
              <a:uLnTx/>
              <a:uFillTx/>
              <a:latin typeface="Century Gothic" panose="020B0502020202020204" pitchFamily="34" charset="0"/>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003B90"/>
                </a:solidFill>
                <a:effectLst/>
                <a:uLnTx/>
                <a:uFillTx/>
                <a:latin typeface="Century Gothic" panose="020B0502020202020204" pitchFamily="34" charset="0"/>
                <a:cs typeface="+mn-cs"/>
              </a:rPr>
              <a:t>Thank You</a:t>
            </a:r>
            <a:endParaRPr kumimoji="0" lang="de-DE" sz="4000" b="0" i="0" u="none" strike="noStrike" kern="1200" cap="none" spc="0" normalizeH="0" baseline="0" noProof="0" dirty="0">
              <a:ln>
                <a:noFill/>
              </a:ln>
              <a:solidFill>
                <a:srgbClr val="003B90"/>
              </a:solidFill>
              <a:effectLst/>
              <a:uLnTx/>
              <a:uFillTx/>
              <a:latin typeface="Century Gothic" panose="020B0502020202020204" pitchFamily="34" charset="0"/>
              <a:cs typeface="+mn-cs"/>
            </a:endParaRPr>
          </a:p>
        </p:txBody>
      </p:sp>
      <p:sp>
        <p:nvSpPr>
          <p:cNvPr id="19" name="Textfeld 46"/>
          <p:cNvSpPr txBox="1"/>
          <p:nvPr/>
        </p:nvSpPr>
        <p:spPr>
          <a:xfrm>
            <a:off x="8166784" y="4453448"/>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a:cs typeface="+mn-cs"/>
              </a:rPr>
              <a:t>Europe</a:t>
            </a:r>
          </a:p>
        </p:txBody>
      </p:sp>
      <p:sp>
        <p:nvSpPr>
          <p:cNvPr id="21" name="Textfeld 47"/>
          <p:cNvSpPr txBox="1"/>
          <p:nvPr/>
        </p:nvSpPr>
        <p:spPr>
          <a:xfrm>
            <a:off x="788161" y="4770898"/>
            <a:ext cx="339966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SIGLENT TECHNOLOGIES CO., LTD.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Add: Blog No.4 &amp; No.5, </a:t>
            </a:r>
            <a:r>
              <a:rPr kumimoji="0" lang="en-US" altLang="zh-CN" sz="900" b="0" i="0" u="none" strike="noStrike" kern="1200" cap="none" spc="0" normalizeH="0" baseline="0" noProof="0" dirty="0" err="1">
                <a:ln>
                  <a:noFill/>
                </a:ln>
                <a:solidFill>
                  <a:prstClr val="white"/>
                </a:solidFill>
                <a:effectLst/>
                <a:uLnTx/>
                <a:uFillTx/>
                <a:latin typeface="Calibri"/>
                <a:cs typeface="+mn-cs"/>
              </a:rPr>
              <a:t>Antongda</a:t>
            </a:r>
            <a:r>
              <a:rPr kumimoji="0" lang="en-US" altLang="zh-CN" sz="900" b="0" i="0" u="none" strike="noStrike" kern="1200" cap="none" spc="0" normalizeH="0" baseline="0" noProof="0" dirty="0">
                <a:ln>
                  <a:noFill/>
                </a:ln>
                <a:solidFill>
                  <a:prstClr val="white"/>
                </a:solidFill>
                <a:effectLst/>
                <a:uLnTx/>
                <a:uFillTx/>
                <a:latin typeface="Calibri"/>
                <a:cs typeface="+mn-cs"/>
              </a:rPr>
              <a:t> Industrial Zone, 3rd </a:t>
            </a:r>
            <a:r>
              <a:rPr kumimoji="0" lang="en-US" altLang="zh-CN" sz="900" b="0" i="0" u="none" strike="noStrike" kern="1200" cap="none" spc="0" normalizeH="0" baseline="0" noProof="0" dirty="0" err="1">
                <a:ln>
                  <a:noFill/>
                </a:ln>
                <a:solidFill>
                  <a:prstClr val="white"/>
                </a:solidFill>
                <a:effectLst/>
                <a:uLnTx/>
                <a:uFillTx/>
                <a:latin typeface="Calibri"/>
                <a:cs typeface="+mn-cs"/>
              </a:rPr>
              <a:t>Liuxian</a:t>
            </a:r>
            <a:r>
              <a:rPr kumimoji="0" lang="en-US" altLang="zh-CN" sz="900" b="0" i="0" u="none" strike="noStrike" kern="1200" cap="none" spc="0" normalizeH="0" baseline="0" noProof="0" dirty="0">
                <a:ln>
                  <a:noFill/>
                </a:ln>
                <a:solidFill>
                  <a:prstClr val="white"/>
                </a:solidFill>
                <a:effectLst/>
                <a:uLnTx/>
                <a:uFillTx/>
                <a:latin typeface="Calibri"/>
                <a:cs typeface="+mn-cs"/>
              </a:rPr>
              <a:t> Road,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err="1">
                <a:ln>
                  <a:noFill/>
                </a:ln>
                <a:solidFill>
                  <a:prstClr val="white"/>
                </a:solidFill>
                <a:effectLst/>
                <a:uLnTx/>
                <a:uFillTx/>
                <a:latin typeface="Calibri"/>
                <a:cs typeface="+mn-cs"/>
              </a:rPr>
              <a:t>Bao’an</a:t>
            </a:r>
            <a:r>
              <a:rPr kumimoji="0" lang="en-US" altLang="zh-CN" sz="900" b="0" i="0" u="none" strike="noStrike" kern="1200" cap="none" spc="0" normalizeH="0" baseline="0" noProof="0" dirty="0">
                <a:ln>
                  <a:noFill/>
                </a:ln>
                <a:solidFill>
                  <a:prstClr val="white"/>
                </a:solidFill>
                <a:effectLst/>
                <a:uLnTx/>
                <a:uFillTx/>
                <a:latin typeface="Calibri"/>
                <a:cs typeface="+mn-cs"/>
              </a:rPr>
              <a:t> District, Shenzhen, 518101, China.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Tel:+ 86 755 3688 7876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Fax:+ 86 755 3359 1582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sales@siglent.com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white"/>
                </a:solidFill>
                <a:effectLst/>
                <a:uLnTx/>
                <a:uFillTx/>
                <a:latin typeface="Calibri"/>
                <a:cs typeface="+mn-cs"/>
              </a:rPr>
              <a:t>www.siglent.com/ens</a:t>
            </a:r>
          </a:p>
        </p:txBody>
      </p:sp>
      <p:sp>
        <p:nvSpPr>
          <p:cNvPr id="22" name="Textfeld 46"/>
          <p:cNvSpPr txBox="1"/>
          <p:nvPr/>
        </p:nvSpPr>
        <p:spPr>
          <a:xfrm>
            <a:off x="784185" y="4461946"/>
            <a:ext cx="28508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alibri"/>
                <a:cs typeface="+mn-cs"/>
              </a:rPr>
              <a:t>Headquarters</a:t>
            </a:r>
          </a:p>
        </p:txBody>
      </p:sp>
    </p:spTree>
    <p:extLst>
      <p:ext uri="{BB962C8B-B14F-4D97-AF65-F5344CB8AC3E}">
        <p14:creationId xmlns:p14="http://schemas.microsoft.com/office/powerpoint/2010/main" val="4032188728"/>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SMPS</a:t>
            </a:r>
            <a:r>
              <a:rPr kumimoji="0" lang="en-US" altLang="zh-CN" sz="3600" b="1" i="0" u="none" strike="noStrike" kern="1200" cap="none" spc="0" normalizeH="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 </a:t>
            </a:r>
            <a:r>
              <a:rPr kumimoji="0" lang="en-US" altLang="zh-CN"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VS. Linear DC power supplies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596348" y="1028981"/>
            <a:ext cx="11499573" cy="562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Applications</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SMPS: High power and current, such as automotive, communications, Power/Renewable energy</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Linear PSU: Low power consumption devices, such as IoT devices</a:t>
            </a:r>
          </a:p>
          <a:p>
            <a:pPr>
              <a:lnSpc>
                <a:spcPct val="150000"/>
              </a:lnSpc>
            </a:pP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Working theory</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SMPS: AC-&gt;Rectify&gt;Chopping-&gt;High frequency transformer&gt;Rectify and filter-&gt;Stabilization</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Linear PSU: AC-&gt;Power frequency transformer-&gt;Rectify-&gt;Stabilization</a:t>
            </a:r>
          </a:p>
          <a:p>
            <a:pPr>
              <a:lnSpc>
                <a:spcPct val="150000"/>
              </a:lnSpc>
            </a:pP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Features</a:t>
            </a:r>
          </a:p>
          <a:p>
            <a:pPr marL="0" indent="0">
              <a:lnSpc>
                <a:spcPct val="150000"/>
              </a:lnSpc>
              <a:buNone/>
            </a:pPr>
            <a:r>
              <a:rPr lang="en-US" altLang="zh-CN" sz="12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SMPS: </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rPr>
              <a:t>Pros: High output power, high efficiency, low heat, small transformer, wide input voltage range</a:t>
            </a:r>
          </a:p>
          <a:p>
            <a:pPr marL="0" indent="0">
              <a:lnSpc>
                <a:spcPct val="150000"/>
              </a:lnSpc>
              <a:buNone/>
            </a:pPr>
            <a:r>
              <a:rPr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rPr>
              <a:t>                       Cons: Large ripple </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Linear PSU: </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rPr>
              <a:t> Pros: Small ripple, low EM interference</a:t>
            </a:r>
          </a:p>
          <a:p>
            <a:pPr marL="0" indent="0">
              <a:lnSpc>
                <a:spcPct val="150000"/>
              </a:lnSpc>
              <a:buNone/>
            </a:pPr>
            <a:r>
              <a:rPr lang="en-US" altLang="zh-CN" sz="1400" b="1" dirty="0">
                <a:latin typeface="Arial Unicode MS" panose="020B0604020202020204" pitchFamily="34" charset="-122"/>
                <a:ea typeface="Arial Unicode MS" panose="020B0604020202020204" pitchFamily="34" charset="-122"/>
                <a:cs typeface="Arial Unicode MS" panose="020B0604020202020204" pitchFamily="34" charset="-122"/>
              </a:rPr>
              <a:t>	    Cons: High heat, low efficiency, large transformer, narrow input voltage range							</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0819" y="1918253"/>
            <a:ext cx="3627543" cy="2419899"/>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5378" y="4214191"/>
            <a:ext cx="2578426" cy="2860185"/>
          </a:xfrm>
          <a:prstGeom prst="rect">
            <a:avLst/>
          </a:prstGeom>
        </p:spPr>
      </p:pic>
    </p:spTree>
    <p:extLst>
      <p:ext uri="{BB962C8B-B14F-4D97-AF65-F5344CB8AC3E}">
        <p14:creationId xmlns:p14="http://schemas.microsoft.com/office/powerpoint/2010/main" val="37420335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Contents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532282" y="1518213"/>
            <a:ext cx="8320508" cy="337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SMPS terminology explanation</a:t>
            </a:r>
          </a:p>
          <a:p>
            <a:pPr>
              <a:lnSpc>
                <a:spcPct val="150000"/>
              </a:lnSpc>
            </a:pPr>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SPS5000X features and benefits</a:t>
            </a:r>
          </a:p>
          <a:p>
            <a:pPr>
              <a:lnSpc>
                <a:spcPct val="150000"/>
              </a:lnSpc>
            </a:pPr>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SPS5000X competition</a:t>
            </a:r>
          </a:p>
          <a:p>
            <a:pPr>
              <a:lnSpc>
                <a:spcPct val="150000"/>
              </a:lnSpc>
            </a:pPr>
            <a:r>
              <a:rPr lang="en-US" altLang="zh-CN" sz="2800" b="1" dirty="0" smtClean="0">
                <a:latin typeface="Arial Unicode MS" panose="020B0604020202020204" pitchFamily="34" charset="-122"/>
                <a:ea typeface="Arial Unicode MS" panose="020B0604020202020204" pitchFamily="34" charset="-122"/>
                <a:cs typeface="Arial Unicode MS" panose="020B0604020202020204" pitchFamily="34" charset="-122"/>
              </a:rPr>
              <a:t>Applications</a:t>
            </a:r>
            <a:endParaRPr lang="en-US" altLang="zh-CN" sz="28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22400227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noProof="0"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Terminology</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477080" y="1088615"/>
            <a:ext cx="10614990" cy="44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Power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ratio = </a:t>
            </a:r>
            <a:r>
              <a:rPr lang="en-US" altLang="zh-CN" sz="16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Vmax</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*Imax/</a:t>
            </a:r>
            <a:r>
              <a:rPr lang="en-US" altLang="zh-CN" sz="16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Pmax</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take SPS5081X as example, 80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V * 15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 / 360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W= 3.33</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Efficiency</a:t>
            </a:r>
            <a:r>
              <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Output power/ Input power</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Power Factor</a:t>
            </a:r>
            <a:r>
              <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Working power/Apparent power(Input voltage RMS</a:t>
            </a:r>
            <a:r>
              <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Input current RMS)</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Line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Regulation(Power Regulation):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With constant load, the output voltage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change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corresponding to the input voltage change. </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Load Regulation: With constant input voltage, the output voltage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change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corresponding to the load change from no load to full load. </a:t>
            </a: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929136021"/>
              </p:ext>
            </p:extLst>
          </p:nvPr>
        </p:nvGraphicFramePr>
        <p:xfrm>
          <a:off x="1025110" y="1986552"/>
          <a:ext cx="2682185" cy="687891"/>
        </p:xfrm>
        <a:graphic>
          <a:graphicData uri="http://schemas.openxmlformats.org/drawingml/2006/table">
            <a:tbl>
              <a:tblPr/>
              <a:tblGrid>
                <a:gridCol w="1537787">
                  <a:extLst>
                    <a:ext uri="{9D8B030D-6E8A-4147-A177-3AD203B41FA5}">
                      <a16:colId xmlns:a16="http://schemas.microsoft.com/office/drawing/2014/main" xmlns="" val="20000"/>
                    </a:ext>
                  </a:extLst>
                </a:gridCol>
                <a:gridCol w="1144398">
                  <a:extLst>
                    <a:ext uri="{9D8B030D-6E8A-4147-A177-3AD203B41FA5}">
                      <a16:colId xmlns:a16="http://schemas.microsoft.com/office/drawing/2014/main" xmlns="" val="20001"/>
                    </a:ext>
                  </a:extLst>
                </a:gridCol>
              </a:tblGrid>
              <a:tr h="229297">
                <a:tc gridSpan="2">
                  <a:txBody>
                    <a:bodyPr/>
                    <a:lstStyle/>
                    <a:p>
                      <a:pPr algn="ctr" fontAlgn="ctr"/>
                      <a:r>
                        <a:rPr lang="en-US" altLang="zh-CN" sz="1400" b="0" i="0" u="none" strike="noStrike"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Efficiency of SPS5000X</a:t>
                      </a:r>
                      <a:endParaRPr lang="zh-CN" altLang="en-US" sz="1400" b="0" i="0" u="none" strike="noStrike"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txBody>
                  <a:tcPr marL="6350" marR="6350" marT="6350" marB="0" anchor="ctr">
                    <a:lnL>
                      <a:noFill/>
                    </a:lnL>
                    <a:lnR>
                      <a:noFill/>
                    </a:lnR>
                    <a:lnT>
                      <a:noFill/>
                    </a:lnT>
                    <a:lnB>
                      <a:noFill/>
                    </a:lnB>
                    <a:solidFill>
                      <a:srgbClr val="00B0F0"/>
                    </a:solidFill>
                  </a:tcPr>
                </a:tc>
                <a:tc hMerge="1">
                  <a:txBody>
                    <a:bodyPr/>
                    <a:lstStyle/>
                    <a:p>
                      <a:endParaRPr lang="zh-CN" altLang="en-US"/>
                    </a:p>
                  </a:txBody>
                  <a:tcPr/>
                </a:tc>
                <a:extLst>
                  <a:ext uri="{0D108BD9-81ED-4DB2-BD59-A6C34878D82A}">
                    <a16:rowId xmlns:a16="http://schemas.microsoft.com/office/drawing/2014/main" xmlns="" val="10000"/>
                  </a:ext>
                </a:extLst>
              </a:tr>
              <a:tr h="229297">
                <a:tc>
                  <a:txBody>
                    <a:bodyPr/>
                    <a:lstStyle/>
                    <a:p>
                      <a:pPr algn="l" fontAlgn="b"/>
                      <a:r>
                        <a:rPr lang="en-US" sz="1400" b="0" i="0" u="none" strike="noStrike"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100 VAC input</a:t>
                      </a:r>
                    </a:p>
                  </a:txBody>
                  <a:tcPr marL="6350" marR="6350" marT="6350" marB="0" anchor="b">
                    <a:lnL>
                      <a:noFill/>
                    </a:lnL>
                    <a:lnR>
                      <a:noFill/>
                    </a:lnR>
                    <a:lnT>
                      <a:noFill/>
                    </a:lnT>
                    <a:lnB>
                      <a:noFill/>
                    </a:lnB>
                  </a:tcPr>
                </a:tc>
                <a:tc>
                  <a:txBody>
                    <a:bodyPr/>
                    <a:lstStyle/>
                    <a:p>
                      <a:pPr algn="l" fontAlgn="b"/>
                      <a:r>
                        <a:rPr lang="en-US" altLang="zh-CN" sz="1400" b="0" i="0" u="none" strike="noStrike"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&gt; 77%</a:t>
                      </a:r>
                    </a:p>
                  </a:txBody>
                  <a:tcPr marL="6350" marR="6350" marT="6350" marB="0" anchor="b">
                    <a:lnL>
                      <a:noFill/>
                    </a:lnL>
                    <a:lnR>
                      <a:noFill/>
                    </a:lnR>
                    <a:lnT>
                      <a:noFill/>
                    </a:lnT>
                    <a:lnB>
                      <a:noFill/>
                    </a:lnB>
                  </a:tcPr>
                </a:tc>
                <a:extLst>
                  <a:ext uri="{0D108BD9-81ED-4DB2-BD59-A6C34878D82A}">
                    <a16:rowId xmlns:a16="http://schemas.microsoft.com/office/drawing/2014/main" xmlns="" val="10001"/>
                  </a:ext>
                </a:extLst>
              </a:tr>
              <a:tr h="229297">
                <a:tc>
                  <a:txBody>
                    <a:bodyPr/>
                    <a:lstStyle/>
                    <a:p>
                      <a:pPr algn="l" fontAlgn="b"/>
                      <a:r>
                        <a:rPr lang="en-US" sz="1400" b="0" i="0" u="none" strike="noStrike"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200 VAC input</a:t>
                      </a:r>
                    </a:p>
                  </a:txBody>
                  <a:tcPr marL="6350" marR="6350" marT="6350" marB="0" anchor="b">
                    <a:lnL>
                      <a:noFill/>
                    </a:lnL>
                    <a:lnR>
                      <a:noFill/>
                    </a:lnR>
                    <a:lnT>
                      <a:noFill/>
                    </a:lnT>
                    <a:lnB>
                      <a:noFill/>
                    </a:lnB>
                  </a:tcPr>
                </a:tc>
                <a:tc>
                  <a:txBody>
                    <a:bodyPr/>
                    <a:lstStyle/>
                    <a:p>
                      <a:pPr algn="l" fontAlgn="b"/>
                      <a:r>
                        <a:rPr lang="en-US" altLang="zh-CN" sz="1400" b="0" i="0" u="none" strike="noStrike"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&gt; 79%</a:t>
                      </a:r>
                    </a:p>
                  </a:txBody>
                  <a:tcPr marL="6350" marR="6350" marT="6350" marB="0" anchor="b">
                    <a:lnL>
                      <a:noFill/>
                    </a:lnL>
                    <a:lnR>
                      <a:noFill/>
                    </a:lnR>
                    <a:lnT>
                      <a:noFill/>
                    </a:lnT>
                    <a:lnB>
                      <a:noFill/>
                    </a:lnB>
                  </a:tcPr>
                </a:tc>
                <a:extLst>
                  <a:ext uri="{0D108BD9-81ED-4DB2-BD59-A6C34878D82A}">
                    <a16:rowId xmlns:a16="http://schemas.microsoft.com/office/drawing/2014/main" xmlns="" val="10002"/>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941528080"/>
              </p:ext>
            </p:extLst>
          </p:nvPr>
        </p:nvGraphicFramePr>
        <p:xfrm>
          <a:off x="1005232" y="3238880"/>
          <a:ext cx="2672245" cy="659130"/>
        </p:xfrm>
        <a:graphic>
          <a:graphicData uri="http://schemas.openxmlformats.org/drawingml/2006/table">
            <a:tbl>
              <a:tblPr/>
              <a:tblGrid>
                <a:gridCol w="1532088">
                  <a:extLst>
                    <a:ext uri="{9D8B030D-6E8A-4147-A177-3AD203B41FA5}">
                      <a16:colId xmlns:a16="http://schemas.microsoft.com/office/drawing/2014/main" xmlns="" val="20000"/>
                    </a:ext>
                  </a:extLst>
                </a:gridCol>
                <a:gridCol w="1140157">
                  <a:extLst>
                    <a:ext uri="{9D8B030D-6E8A-4147-A177-3AD203B41FA5}">
                      <a16:colId xmlns:a16="http://schemas.microsoft.com/office/drawing/2014/main" xmlns="" val="20001"/>
                    </a:ext>
                  </a:extLst>
                </a:gridCol>
              </a:tblGrid>
              <a:tr h="219087">
                <a:tc gridSpan="2">
                  <a:txBody>
                    <a:bodyPr/>
                    <a:lstStyle/>
                    <a:p>
                      <a:pPr marL="0" algn="ctr"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Power</a:t>
                      </a:r>
                      <a:r>
                        <a:rPr lang="en-US" altLang="zh-CN" sz="1400" b="0" i="0" u="none" strike="noStrike" kern="1200" baseline="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Factor</a:t>
                      </a:r>
                      <a:endPar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txBody>
                  <a:tcPr marL="6350" marR="6350" marT="6350" marB="0" anchor="ctr">
                    <a:lnL>
                      <a:noFill/>
                    </a:lnL>
                    <a:lnR>
                      <a:noFill/>
                    </a:lnR>
                    <a:lnT>
                      <a:noFill/>
                    </a:lnT>
                    <a:lnB>
                      <a:noFill/>
                    </a:lnB>
                    <a:solidFill>
                      <a:srgbClr val="00B0F0"/>
                    </a:solidFill>
                  </a:tcPr>
                </a:tc>
                <a:tc hMerge="1">
                  <a:txBody>
                    <a:bodyPr/>
                    <a:lstStyle/>
                    <a:p>
                      <a:endParaRPr lang="zh-CN" altLang="en-US"/>
                    </a:p>
                  </a:txBody>
                  <a:tcPr/>
                </a:tc>
                <a:extLst>
                  <a:ext uri="{0D108BD9-81ED-4DB2-BD59-A6C34878D82A}">
                    <a16:rowId xmlns:a16="http://schemas.microsoft.com/office/drawing/2014/main" xmlns="" val="10000"/>
                  </a:ext>
                </a:extLst>
              </a:tr>
              <a:tr h="219087">
                <a:tc>
                  <a:txBody>
                    <a:bodyPr/>
                    <a:lstStyle/>
                    <a:p>
                      <a:pPr marL="0" algn="l" defTabSz="914400" rtl="0" eaLnBrk="1" fontAlgn="b" latinLnBrk="0" hangingPunct="1"/>
                      <a:r>
                        <a:rPr 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100 VAC</a:t>
                      </a:r>
                    </a:p>
                  </a:txBody>
                  <a:tcPr marL="6350" marR="6350" marT="6350" marB="0" anchor="b">
                    <a:lnL>
                      <a:noFill/>
                    </a:lnL>
                    <a:lnR>
                      <a:noFill/>
                    </a:lnR>
                    <a:lnT>
                      <a:noFill/>
                    </a:lnT>
                    <a:lnB>
                      <a:noFill/>
                    </a:lnB>
                  </a:tcPr>
                </a:tc>
                <a:tc>
                  <a:txBody>
                    <a:bodyPr/>
                    <a:lstStyle/>
                    <a:p>
                      <a:pPr marL="0" algn="l"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0.99</a:t>
                      </a:r>
                    </a:p>
                  </a:txBody>
                  <a:tcPr marL="6350" marR="6350" marT="6350" marB="0" anchor="b">
                    <a:lnL>
                      <a:noFill/>
                    </a:lnL>
                    <a:lnR>
                      <a:noFill/>
                    </a:lnR>
                    <a:lnT>
                      <a:noFill/>
                    </a:lnT>
                    <a:lnB>
                      <a:noFill/>
                    </a:lnB>
                  </a:tcPr>
                </a:tc>
                <a:extLst>
                  <a:ext uri="{0D108BD9-81ED-4DB2-BD59-A6C34878D82A}">
                    <a16:rowId xmlns:a16="http://schemas.microsoft.com/office/drawing/2014/main" xmlns="" val="10001"/>
                  </a:ext>
                </a:extLst>
              </a:tr>
              <a:tr h="219087">
                <a:tc>
                  <a:txBody>
                    <a:bodyPr/>
                    <a:lstStyle/>
                    <a:p>
                      <a:pPr marL="0" algn="l" defTabSz="914400" rtl="0" eaLnBrk="1" fontAlgn="b" latinLnBrk="0" hangingPunct="1"/>
                      <a:r>
                        <a:rPr 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200 VAC</a:t>
                      </a:r>
                    </a:p>
                  </a:txBody>
                  <a:tcPr marL="6350" marR="6350" marT="6350" marB="0" anchor="b">
                    <a:lnL>
                      <a:noFill/>
                    </a:lnL>
                    <a:lnR>
                      <a:noFill/>
                    </a:lnR>
                    <a:lnT>
                      <a:noFill/>
                    </a:lnT>
                    <a:lnB>
                      <a:noFill/>
                    </a:lnB>
                  </a:tcPr>
                </a:tc>
                <a:tc>
                  <a:txBody>
                    <a:bodyPr/>
                    <a:lstStyle/>
                    <a:p>
                      <a:pPr marL="0" algn="l"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0.98</a:t>
                      </a:r>
                    </a:p>
                  </a:txBody>
                  <a:tcPr marL="6350" marR="6350" marT="6350" marB="0" anchor="b">
                    <a:lnL>
                      <a:noFill/>
                    </a:lnL>
                    <a:lnR>
                      <a:noFill/>
                    </a:lnR>
                    <a:lnT>
                      <a:noFill/>
                    </a:lnT>
                    <a:lnB>
                      <a:noFill/>
                    </a:lnB>
                  </a:tcPr>
                </a:tc>
                <a:extLst>
                  <a:ext uri="{0D108BD9-81ED-4DB2-BD59-A6C34878D82A}">
                    <a16:rowId xmlns:a16="http://schemas.microsoft.com/office/drawing/2014/main" xmlns="" val="10002"/>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598736551"/>
              </p:ext>
            </p:extLst>
          </p:nvPr>
        </p:nvGraphicFramePr>
        <p:xfrm>
          <a:off x="1457519" y="5656254"/>
          <a:ext cx="7835568" cy="922565"/>
        </p:xfrm>
        <a:graphic>
          <a:graphicData uri="http://schemas.openxmlformats.org/drawingml/2006/table">
            <a:tbl>
              <a:tblPr/>
              <a:tblGrid>
                <a:gridCol w="2307617">
                  <a:extLst>
                    <a:ext uri="{9D8B030D-6E8A-4147-A177-3AD203B41FA5}">
                      <a16:colId xmlns:a16="http://schemas.microsoft.com/office/drawing/2014/main" xmlns="" val="20000"/>
                    </a:ext>
                  </a:extLst>
                </a:gridCol>
                <a:gridCol w="5527951">
                  <a:extLst>
                    <a:ext uri="{9D8B030D-6E8A-4147-A177-3AD203B41FA5}">
                      <a16:colId xmlns:a16="http://schemas.microsoft.com/office/drawing/2014/main" xmlns="" val="20001"/>
                    </a:ext>
                  </a:extLst>
                </a:gridCol>
              </a:tblGrid>
              <a:tr h="0">
                <a:tc gridSpan="2">
                  <a:txBody>
                    <a:bodyPr/>
                    <a:lstStyle/>
                    <a:p>
                      <a:pPr marL="0" algn="ctr"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40V model</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a:t>
                      </a:r>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in CV.</a:t>
                      </a:r>
                      <a:r>
                        <a:rPr lang="en-US" altLang="zh-CN" sz="1400" b="0" i="0" u="none" strike="noStrike" kern="1200" baseline="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Mode</a:t>
                      </a:r>
                      <a:endPar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txBody>
                  <a:tcPr marL="6350" marR="6350" marT="6350" marB="0" anchor="ctr">
                    <a:lnL>
                      <a:noFill/>
                    </a:lnL>
                    <a:lnR>
                      <a:noFill/>
                    </a:lnR>
                    <a:lnT>
                      <a:noFill/>
                    </a:lnT>
                    <a:lnB>
                      <a:noFill/>
                    </a:lnB>
                    <a:solidFill>
                      <a:srgbClr val="00B0F0"/>
                    </a:solidFill>
                  </a:tcPr>
                </a:tc>
                <a:tc hMerge="1">
                  <a:txBody>
                    <a:bodyPr/>
                    <a:lstStyle/>
                    <a:p>
                      <a:endParaRPr lang="zh-CN" altLang="en-US"/>
                    </a:p>
                  </a:txBody>
                  <a:tcPr/>
                </a:tc>
                <a:extLst>
                  <a:ext uri="{0D108BD9-81ED-4DB2-BD59-A6C34878D82A}">
                    <a16:rowId xmlns:a16="http://schemas.microsoft.com/office/drawing/2014/main" xmlns="" val="10000"/>
                  </a:ext>
                </a:extLst>
              </a:tr>
              <a:tr h="466291">
                <a:tc>
                  <a:txBody>
                    <a:bodyPr/>
                    <a:lstStyle/>
                    <a:p>
                      <a:pPr marL="0" algn="l"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Line Regulation</a:t>
                      </a:r>
                      <a:endPar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txBody>
                  <a:tcPr marL="6350" marR="6350" marT="6350" marB="0" anchor="b">
                    <a:lnL>
                      <a:noFill/>
                    </a:lnL>
                    <a:lnR>
                      <a:noFill/>
                    </a:lnR>
                    <a:lnT>
                      <a:noFill/>
                    </a:lnT>
                    <a:lnB>
                      <a:noFill/>
                    </a:lnB>
                  </a:tcPr>
                </a:tc>
                <a:tc>
                  <a:txBody>
                    <a:bodyPr/>
                    <a:lstStyle/>
                    <a:p>
                      <a:pPr marL="0" algn="l"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18 mV  </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Constant</a:t>
                      </a:r>
                      <a:r>
                        <a:rPr lang="en-US" altLang="zh-CN" sz="1400" b="0" i="0" u="none" strike="noStrike" kern="1200" baseline="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load, </a:t>
                      </a:r>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90 ~ 132 VAC or</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a:t>
                      </a:r>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170 ~ 265VAC</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p>
                  </a:txBody>
                  <a:tcPr marL="6350" marR="6350" marT="6350" marB="0" anchor="b">
                    <a:lnL>
                      <a:noFill/>
                    </a:lnL>
                    <a:lnR>
                      <a:noFill/>
                    </a:lnR>
                    <a:lnT>
                      <a:noFill/>
                    </a:lnT>
                    <a:lnB>
                      <a:noFill/>
                    </a:lnB>
                  </a:tcPr>
                </a:tc>
                <a:extLst>
                  <a:ext uri="{0D108BD9-81ED-4DB2-BD59-A6C34878D82A}">
                    <a16:rowId xmlns:a16="http://schemas.microsoft.com/office/drawing/2014/main" xmlns="" val="10001"/>
                  </a:ext>
                </a:extLst>
              </a:tr>
              <a:tr h="236564">
                <a:tc>
                  <a:txBody>
                    <a:bodyPr/>
                    <a:lstStyle/>
                    <a:p>
                      <a:pPr marL="0" algn="l"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Load</a:t>
                      </a:r>
                      <a:r>
                        <a:rPr lang="en-US" altLang="zh-CN" sz="1400" b="0" i="0" u="none" strike="noStrike" kern="1200" baseline="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Regulation</a:t>
                      </a:r>
                      <a:endPar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txBody>
                  <a:tcPr marL="6350" marR="6350" marT="6350" marB="0" anchor="b">
                    <a:lnL>
                      <a:noFill/>
                    </a:lnL>
                    <a:lnR>
                      <a:noFill/>
                    </a:lnR>
                    <a:lnT>
                      <a:noFill/>
                    </a:lnT>
                    <a:lnB>
                      <a:noFill/>
                    </a:lnB>
                  </a:tcPr>
                </a:tc>
                <a:tc>
                  <a:txBody>
                    <a:bodyPr/>
                    <a:lstStyle/>
                    <a:p>
                      <a:pPr marL="0" algn="l" defTabSz="914400" rtl="0" eaLnBrk="1" fontAlgn="b" latinLnBrk="0" hangingPunct="1"/>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20 mV </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From no load to full load</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r>
                        <a:rPr lang="en-US" altLang="zh-CN"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constant input voltage</a:t>
                      </a:r>
                      <a:r>
                        <a:rPr lang="zh-CN" altLang="en-US" sz="1400" b="0" i="0" u="none" strike="noStrike" kern="1200" dirty="0">
                          <a:solidFill>
                            <a:srgbClr val="0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p>
                  </a:txBody>
                  <a:tcPr marL="6350" marR="6350" marT="6350" marB="0" anchor="b">
                    <a:lnL>
                      <a:noFill/>
                    </a:lnL>
                    <a:lnR>
                      <a:noFill/>
                    </a:lnR>
                    <a:lnT>
                      <a:noFill/>
                    </a:lnT>
                    <a:lnB>
                      <a:noFill/>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0223125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noProof="0"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Terminology</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477079" y="1088615"/>
            <a:ext cx="10868469" cy="514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Transient Response Time</a:t>
            </a:r>
          </a:p>
          <a:p>
            <a:pPr marL="0" indent="0">
              <a:lnSpc>
                <a:spcPct val="150000"/>
              </a:lnSpc>
              <a:buNone/>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        In CV mode,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when load(current) have a step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change. The output voltage will have a quick jump and then get back to original setting.</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          SPS5000X defines it as the time needed from the beginning of jump to 99.9% + 10mV original setting level.</a:t>
            </a:r>
          </a:p>
          <a:p>
            <a:pPr marL="0" indent="0">
              <a:lnSpc>
                <a:spcPct val="150000"/>
              </a:lnSpc>
              <a:buNone/>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For example, measure SPS5081X transient response time at </a:t>
            </a:r>
            <a:r>
              <a:rPr lang="en-US" altLang="zh-CN" sz="16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Vset</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=60V. Set electronic load current step from 3A to 6A, and set scope as AC coupling. The recovery time is less than 700us. </a:t>
            </a:r>
          </a:p>
          <a:p>
            <a:pPr marL="0" indent="0">
              <a:lnSpc>
                <a:spcPct val="150000"/>
              </a:lnSpc>
              <a:buNone/>
            </a:pP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7" name="图片 6"/>
          <p:cNvPicPr/>
          <p:nvPr/>
        </p:nvPicPr>
        <p:blipFill>
          <a:blip r:embed="rId5">
            <a:extLst>
              <a:ext uri="{28A0092B-C50C-407E-A947-70E740481C1C}">
                <a14:useLocalDpi xmlns:a14="http://schemas.microsoft.com/office/drawing/2010/main" val="0"/>
              </a:ext>
            </a:extLst>
          </a:blip>
          <a:srcRect/>
          <a:stretch>
            <a:fillRect/>
          </a:stretch>
        </p:blipFill>
        <p:spPr bwMode="auto">
          <a:xfrm>
            <a:off x="1366058" y="2315242"/>
            <a:ext cx="3532097" cy="2079651"/>
          </a:xfrm>
          <a:prstGeom prst="rect">
            <a:avLst/>
          </a:prstGeom>
          <a:noFill/>
          <a:ln>
            <a:noFill/>
          </a:ln>
        </p:spPr>
      </p:pic>
      <p:pic>
        <p:nvPicPr>
          <p:cNvPr id="11" name="图片 10"/>
          <p:cNvPicPr/>
          <p:nvPr/>
        </p:nvPicPr>
        <p:blipFill>
          <a:blip r:embed="rId6"/>
          <a:stretch>
            <a:fillRect/>
          </a:stretch>
        </p:blipFill>
        <p:spPr>
          <a:xfrm>
            <a:off x="6072988" y="2347807"/>
            <a:ext cx="3641784" cy="2014520"/>
          </a:xfrm>
          <a:prstGeom prst="rect">
            <a:avLst/>
          </a:prstGeom>
        </p:spPr>
      </p:pic>
    </p:spTree>
    <p:extLst>
      <p:ext uri="{BB962C8B-B14F-4D97-AF65-F5344CB8AC3E}">
        <p14:creationId xmlns:p14="http://schemas.microsoft.com/office/powerpoint/2010/main" val="164069994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8" y="272504"/>
            <a:ext cx="92708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noProof="0" dirty="0" smtClean="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SPS5000X Features and Benefits</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685801" y="1028982"/>
            <a:ext cx="10982738" cy="463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Wide voltage and current output range</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Intuitive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List Operation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Function</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Web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Server</a:t>
            </a: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Adjustable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Output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Resistance</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External Analog Control</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Voltage, Current Monitor </a:t>
            </a: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Output </a:t>
            </a: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ON/OFF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delay</a:t>
            </a: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Multiple channels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model</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Series and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Parallel</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CV/CC Priority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Mode</a:t>
            </a:r>
            <a:endPar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Built-in discharge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circuit</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Protection </a:t>
            </a:r>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functions</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Panels and interfaces</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Rectangle 4"/>
          <p:cNvSpPr>
            <a:spLocks noChangeArrowheads="1"/>
          </p:cNvSpPr>
          <p:nvPr/>
        </p:nvSpPr>
        <p:spPr bwMode="auto">
          <a:xfrm>
            <a:off x="1292087" y="22007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67714098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8" y="272504"/>
            <a:ext cx="92708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Wide voltage and current output range</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685801" y="1028982"/>
            <a:ext cx="10982738" cy="136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In constant output power mode, the voltage and current range is switched automatically, compared to the traditional rectangular output range of most supplies, the SPS5000X provides a wider voltage and current output range, which greatly increases the utilization of the power supply.</a:t>
            </a:r>
          </a:p>
        </p:txBody>
      </p:sp>
      <p:sp>
        <p:nvSpPr>
          <p:cNvPr id="4" name="Rectangle 4"/>
          <p:cNvSpPr>
            <a:spLocks noChangeArrowheads="1"/>
          </p:cNvSpPr>
          <p:nvPr/>
        </p:nvSpPr>
        <p:spPr bwMode="auto">
          <a:xfrm>
            <a:off x="1292087" y="22007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13" name="对象 12"/>
          <p:cNvGraphicFramePr>
            <a:graphicFrameLocks noChangeAspect="1"/>
          </p:cNvGraphicFramePr>
          <p:nvPr>
            <p:extLst/>
          </p:nvPr>
        </p:nvGraphicFramePr>
        <p:xfrm>
          <a:off x="1292087" y="2284235"/>
          <a:ext cx="8764055" cy="4020558"/>
        </p:xfrm>
        <a:graphic>
          <a:graphicData uri="http://schemas.openxmlformats.org/presentationml/2006/ole">
            <mc:AlternateContent xmlns:mc="http://schemas.openxmlformats.org/markup-compatibility/2006">
              <mc:Choice xmlns:v="urn:schemas-microsoft-com:vml" Requires="v">
                <p:oleObj spid="_x0000_s8246" r:id="rId6" imgW="4384800" imgH="2014268" progId="Visio.Drawing.11">
                  <p:embed/>
                </p:oleObj>
              </mc:Choice>
              <mc:Fallback>
                <p:oleObj r:id="rId6" imgW="4384800" imgH="201426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087" y="2284235"/>
                        <a:ext cx="8764055" cy="4020558"/>
                      </a:xfrm>
                      <a:prstGeom prst="rect">
                        <a:avLst/>
                      </a:prstGeom>
                      <a:noFill/>
                    </p:spPr>
                  </p:pic>
                </p:oleObj>
              </mc:Fallback>
            </mc:AlternateContent>
          </a:graphicData>
        </a:graphic>
      </p:graphicFrame>
      <p:sp>
        <p:nvSpPr>
          <p:cNvPr id="14" name="文本框 13"/>
          <p:cNvSpPr txBox="1"/>
          <p:nvPr/>
        </p:nvSpPr>
        <p:spPr>
          <a:xfrm>
            <a:off x="2007704" y="6178643"/>
            <a:ext cx="3101009" cy="276999"/>
          </a:xfrm>
          <a:prstGeom prst="rect">
            <a:avLst/>
          </a:prstGeom>
          <a:noFill/>
        </p:spPr>
        <p:txBody>
          <a:bodyPr wrap="square" rtlCol="0">
            <a:spAutoFit/>
          </a:bodyPr>
          <a:lstStyle/>
          <a:p>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80V/15A, 40V/30A Output Operating Area</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15" name="文本框 14"/>
          <p:cNvSpPr txBox="1"/>
          <p:nvPr/>
        </p:nvSpPr>
        <p:spPr>
          <a:xfrm>
            <a:off x="6851374" y="6178643"/>
            <a:ext cx="2494721" cy="276999"/>
          </a:xfrm>
          <a:prstGeom prst="rect">
            <a:avLst/>
          </a:prstGeom>
          <a:noFill/>
        </p:spPr>
        <p:txBody>
          <a:bodyPr wrap="square" rtlCol="0">
            <a:spAutoFit/>
          </a:bodyPr>
          <a:lstStyle/>
          <a:p>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160V/7.5A Output Operating Area</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37357308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0"/>
          <p:cNvSpPr txBox="1"/>
          <p:nvPr/>
        </p:nvSpPr>
        <p:spPr>
          <a:xfrm>
            <a:off x="380019" y="272504"/>
            <a:ext cx="8165756" cy="646331"/>
          </a:xfrm>
          <a:prstGeom prst="rect">
            <a:avLst/>
          </a:prstGeom>
          <a:noFill/>
        </p:spPr>
        <p:txBody>
          <a:bodyPr wrap="square" rtlCol="0">
            <a:spAutoFit/>
          </a:bodyPr>
          <a:lstStyle/>
          <a:p>
            <a:pPr lvl="0">
              <a:defRPr/>
            </a:pPr>
            <a:r>
              <a:rPr lang="en-US" altLang="zh-CN" sz="3600" b="1" dirty="0">
                <a:solidFill>
                  <a:prstClr val="black">
                    <a:lumMod val="50000"/>
                    <a:lumOff val="50000"/>
                  </a:prstClr>
                </a:solidFill>
                <a:latin typeface="Arial Unicode MS" panose="020B0604020202020204" pitchFamily="34" charset="-122"/>
                <a:ea typeface="Arial Unicode MS" panose="020B0604020202020204" pitchFamily="34" charset="-122"/>
                <a:cs typeface="Arial Unicode MS" panose="020B0604020202020204" pitchFamily="34" charset="-122"/>
              </a:rPr>
              <a:t>Intuitive List Operation Function</a:t>
            </a:r>
            <a:endParaRPr kumimoji="0" lang="zh-CN" altLang="en-US" sz="3600" b="1" i="0"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内容占位符 2"/>
          <p:cNvSpPr txBox="1">
            <a:spLocks/>
          </p:cNvSpPr>
          <p:nvPr/>
        </p:nvSpPr>
        <p:spPr bwMode="auto">
          <a:xfrm>
            <a:off x="685801" y="1028982"/>
            <a:ext cx="4790660" cy="14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4"/>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4"/>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4"/>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5"/>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5"/>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Set on front panel or via Web Server</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Up to 50 steps</a:t>
            </a:r>
          </a:p>
          <a:p>
            <a:pPr>
              <a:lnSpc>
                <a:spcPct val="150000"/>
              </a:lnSpc>
            </a:pPr>
            <a:r>
              <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rPr>
              <a:t>Editable output delay, duration, and slew rate</a:t>
            </a:r>
          </a:p>
          <a:p>
            <a:pPr marL="0" indent="0">
              <a:lnSpc>
                <a:spcPct val="150000"/>
              </a:lnSpc>
              <a:buNone/>
            </a:pPr>
            <a:endParaRPr lang="en-US" altLang="zh-CN"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86067822"/>
              </p:ext>
            </p:extLst>
          </p:nvPr>
        </p:nvGraphicFramePr>
        <p:xfrm>
          <a:off x="685801" y="2716449"/>
          <a:ext cx="5238595" cy="2996244"/>
        </p:xfrm>
        <a:graphic>
          <a:graphicData uri="http://schemas.openxmlformats.org/presentationml/2006/ole">
            <mc:AlternateContent xmlns:mc="http://schemas.openxmlformats.org/markup-compatibility/2006">
              <mc:Choice xmlns:v="urn:schemas-microsoft-com:vml" Requires="v">
                <p:oleObj spid="_x0000_s2111" r:id="rId6" imgW="3444336" imgH="1965744" progId="Visio.Drawing.11">
                  <p:embed/>
                </p:oleObj>
              </mc:Choice>
              <mc:Fallback>
                <p:oleObj r:id="rId6" imgW="3444336" imgH="1965744"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1" y="2716449"/>
                        <a:ext cx="5238595" cy="2996244"/>
                      </a:xfrm>
                      <a:prstGeom prst="rect">
                        <a:avLst/>
                      </a:prstGeom>
                      <a:noFill/>
                    </p:spPr>
                  </p:pic>
                </p:oleObj>
              </mc:Fallback>
            </mc:AlternateContent>
          </a:graphicData>
        </a:graphic>
      </p:graphicFrame>
      <p:pic>
        <p:nvPicPr>
          <p:cNvPr id="6" name="Picture 2" descr="li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692" y="2862905"/>
            <a:ext cx="4657446" cy="270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8125012" y="5668231"/>
            <a:ext cx="2494721" cy="276999"/>
          </a:xfrm>
          <a:prstGeom prst="rect">
            <a:avLst/>
          </a:prstGeom>
          <a:noFill/>
        </p:spPr>
        <p:txBody>
          <a:bodyPr wrap="square" rtlCol="0">
            <a:spAutoFit/>
          </a:bodyPr>
          <a:lstStyle/>
          <a:p>
            <a:pPr algn="ct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SPS5085X 3 CH list mode</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279181338"/>
      </p:ext>
    </p:extLst>
  </p:cSld>
  <p:clrMapOvr>
    <a:masterClrMapping/>
  </p:clrMapOvr>
  <p:transition spd="slow">
    <p:wipe dir="r"/>
  </p:transition>
</p:sld>
</file>

<file path=ppt/theme/theme1.xml><?xml version="1.0" encoding="utf-8"?>
<a:theme xmlns:a="http://schemas.openxmlformats.org/drawingml/2006/main" name="Office 主题">
  <a:themeElements>
    <a:clrScheme name="自定义 5">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dii102yu">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11502</TotalTime>
  <Words>1367</Words>
  <Application>Microsoft Office PowerPoint</Application>
  <PresentationFormat>宽屏</PresentationFormat>
  <Paragraphs>299</Paragraphs>
  <Slides>24</Slides>
  <Notes>23</Notes>
  <HiddenSlides>0</HiddenSlides>
  <MMClips>0</MMClips>
  <ScaleCrop>false</ScaleCrop>
  <HeadingPairs>
    <vt:vector size="8" baseType="variant">
      <vt:variant>
        <vt:lpstr>已用的字体</vt:lpstr>
      </vt:variant>
      <vt:variant>
        <vt:i4>8</vt:i4>
      </vt:variant>
      <vt:variant>
        <vt:lpstr>主题</vt:lpstr>
      </vt:variant>
      <vt:variant>
        <vt:i4>4</vt:i4>
      </vt:variant>
      <vt:variant>
        <vt:lpstr>嵌入 OLE 服务器</vt:lpstr>
      </vt:variant>
      <vt:variant>
        <vt:i4>1</vt:i4>
      </vt:variant>
      <vt:variant>
        <vt:lpstr>幻灯片标题</vt:lpstr>
      </vt:variant>
      <vt:variant>
        <vt:i4>24</vt:i4>
      </vt:variant>
    </vt:vector>
  </HeadingPairs>
  <TitlesOfParts>
    <vt:vector size="37" baseType="lpstr">
      <vt:lpstr>Arial Unicode MS</vt:lpstr>
      <vt:lpstr>阿里巴巴普惠体 B</vt:lpstr>
      <vt:lpstr>等线</vt:lpstr>
      <vt:lpstr>宋体</vt:lpstr>
      <vt:lpstr>Microsoft YaHei</vt:lpstr>
      <vt:lpstr>Arial</vt:lpstr>
      <vt:lpstr>Calibri</vt:lpstr>
      <vt:lpstr>Century Gothic</vt:lpstr>
      <vt:lpstr>Office 主题</vt:lpstr>
      <vt:lpstr>自定义设计方案</vt:lpstr>
      <vt:lpstr>1_自定义设计方案</vt:lpstr>
      <vt:lpstr>2_自定义设计方案</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Domestic Market-黄兰</dc:creator>
  <cp:lastModifiedBy>Microsoft 帐户</cp:lastModifiedBy>
  <cp:revision>2017</cp:revision>
  <dcterms:created xsi:type="dcterms:W3CDTF">2018-02-06T07:16:52Z</dcterms:created>
  <dcterms:modified xsi:type="dcterms:W3CDTF">2021-05-27T10:49:33Z</dcterms:modified>
  <cp:contentStatus/>
</cp:coreProperties>
</file>