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2"/>
  </p:sldMasterIdLst>
  <p:notesMasterIdLst>
    <p:notesMasterId r:id="rId34"/>
  </p:notesMasterIdLst>
  <p:sldIdLst>
    <p:sldId id="256" r:id="rId3"/>
    <p:sldId id="301" r:id="rId4"/>
    <p:sldId id="257" r:id="rId5"/>
    <p:sldId id="262" r:id="rId6"/>
    <p:sldId id="271" r:id="rId7"/>
    <p:sldId id="268" r:id="rId8"/>
    <p:sldId id="273" r:id="rId9"/>
    <p:sldId id="302" r:id="rId10"/>
    <p:sldId id="263" r:id="rId11"/>
    <p:sldId id="304" r:id="rId12"/>
    <p:sldId id="274" r:id="rId13"/>
    <p:sldId id="272" r:id="rId14"/>
    <p:sldId id="275" r:id="rId15"/>
    <p:sldId id="277" r:id="rId16"/>
    <p:sldId id="280" r:id="rId17"/>
    <p:sldId id="281" r:id="rId18"/>
    <p:sldId id="289" r:id="rId19"/>
    <p:sldId id="284" r:id="rId20"/>
    <p:sldId id="290" r:id="rId21"/>
    <p:sldId id="285" r:id="rId22"/>
    <p:sldId id="286" r:id="rId23"/>
    <p:sldId id="287" r:id="rId24"/>
    <p:sldId id="264" r:id="rId25"/>
    <p:sldId id="292" r:id="rId26"/>
    <p:sldId id="293" r:id="rId27"/>
    <p:sldId id="294" r:id="rId28"/>
    <p:sldId id="265" r:id="rId29"/>
    <p:sldId id="305" r:id="rId30"/>
    <p:sldId id="278" r:id="rId31"/>
    <p:sldId id="295" r:id="rId32"/>
    <p:sldId id="260" r:id="rId33"/>
  </p:sldIdLst>
  <p:sldSz cx="14400213" cy="8099425"/>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099"/>
    <a:srgbClr val="EDEDED"/>
    <a:srgbClr val="FA8800"/>
    <a:srgbClr val="404040"/>
    <a:srgbClr val="FFA000"/>
    <a:srgbClr val="F39800"/>
    <a:srgbClr val="939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28" autoAdjust="0"/>
    <p:restoredTop sz="94698" autoAdjust="0"/>
  </p:normalViewPr>
  <p:slideViewPr>
    <p:cSldViewPr snapToGrid="0">
      <p:cViewPr>
        <p:scale>
          <a:sx n="66" d="100"/>
          <a:sy n="66" d="100"/>
        </p:scale>
        <p:origin x="617" y="4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31F0A0-910E-4643-8134-70637B739B0C}" type="datetimeFigureOut">
              <a:rPr lang="zh-CN" altLang="en-US" smtClean="0"/>
              <a:t>2025/3/17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5D0CD9-CC2F-42A6-953B-628236BE12D0}" type="slidenum">
              <a:rPr lang="zh-CN" altLang="en-US" smtClean="0"/>
              <a:t>‹#›</a:t>
            </a:fld>
            <a:endParaRPr lang="zh-CN" altLang="en-US"/>
          </a:p>
        </p:txBody>
      </p:sp>
    </p:spTree>
    <p:extLst>
      <p:ext uri="{BB962C8B-B14F-4D97-AF65-F5344CB8AC3E}">
        <p14:creationId xmlns:p14="http://schemas.microsoft.com/office/powerpoint/2010/main" val="3566505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封面">
    <p:spTree>
      <p:nvGrpSpPr>
        <p:cNvPr id="1" name=""/>
        <p:cNvGrpSpPr/>
        <p:nvPr/>
      </p:nvGrpSpPr>
      <p:grpSpPr>
        <a:xfrm>
          <a:off x="0" y="0"/>
          <a:ext cx="0" cy="0"/>
          <a:chOff x="0" y="0"/>
          <a:chExt cx="0" cy="0"/>
        </a:xfrm>
      </p:grpSpPr>
      <p:pic>
        <p:nvPicPr>
          <p:cNvPr id="3" name="图片 2" descr="PPT拆分_画板 1"/>
          <p:cNvPicPr>
            <a:picLocks noChangeAspect="1"/>
          </p:cNvPicPr>
          <p:nvPr userDrawn="1"/>
        </p:nvPicPr>
        <p:blipFill>
          <a:blip r:embed="rId2"/>
          <a:stretch>
            <a:fillRect/>
          </a:stretch>
        </p:blipFill>
        <p:spPr>
          <a:xfrm>
            <a:off x="1905" y="0"/>
            <a:ext cx="14396085" cy="8099425"/>
          </a:xfrm>
          <a:prstGeom prst="rect">
            <a:avLst/>
          </a:prstGeom>
        </p:spPr>
      </p:pic>
      <p:sp>
        <p:nvSpPr>
          <p:cNvPr id="14" name="矩形 13"/>
          <p:cNvSpPr/>
          <p:nvPr userDrawn="1"/>
        </p:nvSpPr>
        <p:spPr>
          <a:xfrm>
            <a:off x="-9525" y="6485255"/>
            <a:ext cx="14418945" cy="185420"/>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116B9EAF-E6AA-A9DE-1B16-B9F26D67C9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68075" y="458067"/>
            <a:ext cx="2355735" cy="449780"/>
          </a:xfrm>
          <a:prstGeom prst="rect">
            <a:avLst/>
          </a:prstGeom>
        </p:spPr>
      </p:pic>
    </p:spTree>
  </p:cSld>
  <p:clrMapOvr>
    <a:masterClrMapping/>
  </p:clrMapOvr>
  <p:extLst>
    <p:ext uri="{DCECCB84-F9BA-43D5-87BE-67443E8EF086}">
      <p15:sldGuideLst xmlns:p15="http://schemas.microsoft.com/office/powerpoint/2012/main">
        <p15:guide id="1" orient="horz" pos="578" userDrawn="1">
          <p15:clr>
            <a:srgbClr val="FBAE40"/>
          </p15:clr>
        </p15:guide>
        <p15:guide id="2" pos="709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目录">
    <p:spTree>
      <p:nvGrpSpPr>
        <p:cNvPr id="1" name=""/>
        <p:cNvGrpSpPr/>
        <p:nvPr/>
      </p:nvGrpSpPr>
      <p:grpSpPr>
        <a:xfrm>
          <a:off x="0" y="0"/>
          <a:ext cx="0" cy="0"/>
          <a:chOff x="0" y="0"/>
          <a:chExt cx="0" cy="0"/>
        </a:xfrm>
      </p:grpSpPr>
      <p:pic>
        <p:nvPicPr>
          <p:cNvPr id="2" name="图片 1" descr="PPT拆分-02"/>
          <p:cNvPicPr>
            <a:picLocks noChangeAspect="1"/>
          </p:cNvPicPr>
          <p:nvPr userDrawn="1"/>
        </p:nvPicPr>
        <p:blipFill>
          <a:blip r:embed="rId2"/>
          <a:stretch>
            <a:fillRect/>
          </a:stretch>
        </p:blipFill>
        <p:spPr>
          <a:xfrm>
            <a:off x="1905" y="0"/>
            <a:ext cx="14396085" cy="8099425"/>
          </a:xfrm>
          <a:prstGeom prst="rect">
            <a:avLst/>
          </a:prstGeom>
        </p:spPr>
      </p:pic>
      <p:sp>
        <p:nvSpPr>
          <p:cNvPr id="16" name="文本占位符 7"/>
          <p:cNvSpPr>
            <a:spLocks noGrp="1"/>
          </p:cNvSpPr>
          <p:nvPr userDrawn="1"/>
        </p:nvSpPr>
        <p:spPr>
          <a:xfrm>
            <a:off x="710565" y="969645"/>
            <a:ext cx="6508115" cy="1556385"/>
          </a:xfrm>
          <a:prstGeom prst="rect">
            <a:avLst/>
          </a:prstGeom>
        </p:spPr>
        <p:txBody>
          <a:bodyPr vert="horz" lIns="91440" tIns="45720" rIns="91440" bIns="45720"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sz="7200">
                <a:solidFill>
                  <a:schemeClr val="bg1"/>
                </a:solidFill>
                <a:latin typeface="HONOR Sans CN DemiBold" panose="02000700000000000000" charset="-122"/>
                <a:ea typeface="HONOR Sans CN DemiBold" panose="02000700000000000000" charset="-122"/>
              </a:rPr>
              <a:t>CONTENT.</a:t>
            </a:r>
            <a:endParaRPr lang="zh-CN" sz="7200">
              <a:solidFill>
                <a:schemeClr val="bg1"/>
              </a:solidFill>
              <a:latin typeface="HONOR Sans CN DemiBold" panose="02000700000000000000" charset="-122"/>
              <a:ea typeface="HONOR Sans CN DemiBold" panose="02000700000000000000" charset="-122"/>
            </a:endParaRPr>
          </a:p>
        </p:txBody>
      </p:sp>
      <p:sp>
        <p:nvSpPr>
          <p:cNvPr id="15" name="椭圆 14"/>
          <p:cNvSpPr/>
          <p:nvPr userDrawn="1"/>
        </p:nvSpPr>
        <p:spPr>
          <a:xfrm>
            <a:off x="741680" y="7533005"/>
            <a:ext cx="72000" cy="72000"/>
          </a:xfrm>
          <a:prstGeom prst="ellipse">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文本占位符 7"/>
          <p:cNvSpPr>
            <a:spLocks noGrp="1"/>
          </p:cNvSpPr>
          <p:nvPr userDrawn="1"/>
        </p:nvSpPr>
        <p:spPr>
          <a:xfrm>
            <a:off x="889635" y="7456170"/>
            <a:ext cx="5061585" cy="283210"/>
          </a:xfrm>
          <a:prstGeom prst="rect">
            <a:avLst/>
          </a:prstGeom>
        </p:spPr>
        <p:txBody>
          <a:bodyPr vert="horz" lIns="91440" tIns="45720" rIns="91440" bIns="45720"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sz="1000">
                <a:solidFill>
                  <a:srgbClr val="939494"/>
                </a:solidFill>
                <a:latin typeface="HONOR Sans CN Light" panose="02000400000000000000" charset="-122"/>
                <a:ea typeface="HONOR Sans CN Light" panose="02000400000000000000" charset="-122"/>
              </a:rPr>
              <a:t>EVERY BENCH. EVERY ENGINEER. EVERY DAY.</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分隔页">
    <p:spTree>
      <p:nvGrpSpPr>
        <p:cNvPr id="1" name=""/>
        <p:cNvGrpSpPr/>
        <p:nvPr/>
      </p:nvGrpSpPr>
      <p:grpSpPr>
        <a:xfrm>
          <a:off x="0" y="0"/>
          <a:ext cx="0" cy="0"/>
          <a:chOff x="0" y="0"/>
          <a:chExt cx="0" cy="0"/>
        </a:xfrm>
      </p:grpSpPr>
      <p:cxnSp>
        <p:nvCxnSpPr>
          <p:cNvPr id="11" name="直接连接符 10"/>
          <p:cNvCxnSpPr/>
          <p:nvPr userDrawn="1"/>
        </p:nvCxnSpPr>
        <p:spPr>
          <a:xfrm flipH="1">
            <a:off x="-10795" y="723900"/>
            <a:ext cx="14427200" cy="0"/>
          </a:xfrm>
          <a:prstGeom prst="line">
            <a:avLst/>
          </a:prstGeom>
          <a:ln>
            <a:solidFill>
              <a:schemeClr val="bg1">
                <a:lumMod val="50000"/>
              </a:schemeClr>
            </a:solidFill>
          </a:ln>
        </p:spPr>
        <p:style>
          <a:lnRef idx="2">
            <a:schemeClr val="accent1"/>
          </a:lnRef>
          <a:fillRef idx="0">
            <a:srgbClr val="FFFFFF"/>
          </a:fillRef>
          <a:effectRef idx="0">
            <a:srgbClr val="FFFFFF"/>
          </a:effectRef>
          <a:fontRef idx="minor">
            <a:schemeClr val="tx1"/>
          </a:fontRef>
        </p:style>
      </p:cxnSp>
      <p:sp>
        <p:nvSpPr>
          <p:cNvPr id="9" name="矩形 8"/>
          <p:cNvSpPr/>
          <p:nvPr userDrawn="1"/>
        </p:nvSpPr>
        <p:spPr>
          <a:xfrm>
            <a:off x="0" y="7984490"/>
            <a:ext cx="14418310" cy="115570"/>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内页">
    <p:spTree>
      <p:nvGrpSpPr>
        <p:cNvPr id="1" name=""/>
        <p:cNvGrpSpPr/>
        <p:nvPr/>
      </p:nvGrpSpPr>
      <p:grpSpPr>
        <a:xfrm>
          <a:off x="0" y="0"/>
          <a:ext cx="0" cy="0"/>
          <a:chOff x="0" y="0"/>
          <a:chExt cx="0" cy="0"/>
        </a:xfrm>
      </p:grpSpPr>
      <p:cxnSp>
        <p:nvCxnSpPr>
          <p:cNvPr id="10" name="直接连接符 9"/>
          <p:cNvCxnSpPr/>
          <p:nvPr userDrawn="1"/>
        </p:nvCxnSpPr>
        <p:spPr>
          <a:xfrm flipH="1">
            <a:off x="-10795" y="723900"/>
            <a:ext cx="14427200" cy="0"/>
          </a:xfrm>
          <a:prstGeom prst="line">
            <a:avLst/>
          </a:prstGeom>
          <a:ln>
            <a:solidFill>
              <a:schemeClr val="bg1">
                <a:lumMod val="50000"/>
              </a:schemeClr>
            </a:solidFill>
          </a:ln>
        </p:spPr>
        <p:style>
          <a:lnRef idx="2">
            <a:schemeClr val="accent1"/>
          </a:lnRef>
          <a:fillRef idx="0">
            <a:srgbClr val="FFFFFF"/>
          </a:fillRef>
          <a:effectRef idx="0">
            <a:srgbClr val="FFFFFF"/>
          </a:effectRef>
          <a:fontRef idx="minor">
            <a:schemeClr val="tx1"/>
          </a:fontRef>
        </p:style>
      </p:cxnSp>
      <p:sp>
        <p:nvSpPr>
          <p:cNvPr id="15" name="椭圆 14"/>
          <p:cNvSpPr/>
          <p:nvPr userDrawn="1"/>
        </p:nvSpPr>
        <p:spPr>
          <a:xfrm>
            <a:off x="360680" y="375920"/>
            <a:ext cx="72000" cy="72000"/>
          </a:xfrm>
          <a:prstGeom prst="ellipse">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文本占位符 7"/>
          <p:cNvSpPr>
            <a:spLocks noGrp="1"/>
          </p:cNvSpPr>
          <p:nvPr userDrawn="1"/>
        </p:nvSpPr>
        <p:spPr>
          <a:xfrm>
            <a:off x="508635" y="299085"/>
            <a:ext cx="5061585" cy="283210"/>
          </a:xfrm>
          <a:prstGeom prst="rect">
            <a:avLst/>
          </a:prstGeom>
        </p:spPr>
        <p:txBody>
          <a:bodyPr vert="horz" lIns="91440" tIns="45720" rIns="91440" bIns="45720"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sz="1200">
                <a:solidFill>
                  <a:schemeClr val="tx1">
                    <a:lumMod val="65000"/>
                    <a:lumOff val="35000"/>
                  </a:schemeClr>
                </a:solidFill>
                <a:latin typeface="HONOR Sans CN" panose="02000500000000000000" charset="-122"/>
                <a:ea typeface="HONOR Sans CN" panose="02000500000000000000" charset="-122"/>
              </a:rPr>
              <a:t>EVERY BENCH. EVERY ENGINEER. EVERY DAY.</a:t>
            </a:r>
          </a:p>
        </p:txBody>
      </p:sp>
      <p:sp>
        <p:nvSpPr>
          <p:cNvPr id="17" name="矩形 16"/>
          <p:cNvSpPr/>
          <p:nvPr userDrawn="1"/>
        </p:nvSpPr>
        <p:spPr>
          <a:xfrm>
            <a:off x="0" y="7984490"/>
            <a:ext cx="14418310" cy="115570"/>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55A83496-EE86-1700-4318-8ED9BD9D54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99988" y="272021"/>
            <a:ext cx="1414132" cy="270000"/>
          </a:xfrm>
          <a:prstGeom prst="rect">
            <a:avLst/>
          </a:prstGeom>
        </p:spPr>
      </p:pic>
    </p:spTree>
  </p:cSld>
  <p:clrMapOvr>
    <a:masterClrMapping/>
  </p:clrMapOvr>
  <p:extLst>
    <p:ext uri="{DCECCB84-F9BA-43D5-87BE-67443E8EF086}">
      <p15:sldGuideLst xmlns:p15="http://schemas.microsoft.com/office/powerpoint/2012/main">
        <p15:guide id="1" orient="horz" pos="260" userDrawn="1">
          <p15:clr>
            <a:srgbClr val="FBAE40"/>
          </p15:clr>
        </p15:guide>
        <p15:guide id="2" pos="453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封底">
    <p:spTree>
      <p:nvGrpSpPr>
        <p:cNvPr id="1" name=""/>
        <p:cNvGrpSpPr/>
        <p:nvPr/>
      </p:nvGrpSpPr>
      <p:grpSpPr>
        <a:xfrm>
          <a:off x="0" y="0"/>
          <a:ext cx="0" cy="0"/>
          <a:chOff x="0" y="0"/>
          <a:chExt cx="0" cy="0"/>
        </a:xfrm>
      </p:grpSpPr>
      <p:pic>
        <p:nvPicPr>
          <p:cNvPr id="2" name="图片 1" descr="PPT拆分-04"/>
          <p:cNvPicPr>
            <a:picLocks noChangeAspect="1"/>
          </p:cNvPicPr>
          <p:nvPr userDrawn="1"/>
        </p:nvPicPr>
        <p:blipFill>
          <a:blip r:embed="rId2"/>
          <a:stretch>
            <a:fillRect/>
          </a:stretch>
        </p:blipFill>
        <p:spPr>
          <a:xfrm>
            <a:off x="1905" y="0"/>
            <a:ext cx="14396085" cy="8099425"/>
          </a:xfrm>
          <a:prstGeom prst="rect">
            <a:avLst/>
          </a:prstGeom>
        </p:spPr>
      </p:pic>
      <p:sp>
        <p:nvSpPr>
          <p:cNvPr id="14" name="矩形 13"/>
          <p:cNvSpPr/>
          <p:nvPr userDrawn="1"/>
        </p:nvSpPr>
        <p:spPr>
          <a:xfrm>
            <a:off x="-9525" y="3005455"/>
            <a:ext cx="14418945" cy="2306320"/>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文本占位符 7"/>
          <p:cNvSpPr>
            <a:spLocks noGrp="1"/>
          </p:cNvSpPr>
          <p:nvPr userDrawn="1"/>
        </p:nvSpPr>
        <p:spPr>
          <a:xfrm>
            <a:off x="4733290" y="3475990"/>
            <a:ext cx="5020945" cy="1539875"/>
          </a:xfrm>
          <a:prstGeom prst="rect">
            <a:avLst/>
          </a:prstGeom>
        </p:spPr>
        <p:txBody>
          <a:bodyPr vert="horz" lIns="91440" tIns="45720" rIns="91440" bIns="45720" rtlCol="0" anchor="ctr" anchorCtr="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ctr"/>
            <a:r>
              <a:rPr lang="en-US" sz="9600"/>
              <a:t>THANKS</a:t>
            </a:r>
          </a:p>
        </p:txBody>
      </p:sp>
      <p:sp>
        <p:nvSpPr>
          <p:cNvPr id="18" name="文本占位符 7"/>
          <p:cNvSpPr>
            <a:spLocks noGrp="1"/>
          </p:cNvSpPr>
          <p:nvPr userDrawn="1"/>
        </p:nvSpPr>
        <p:spPr>
          <a:xfrm>
            <a:off x="9386570" y="7402195"/>
            <a:ext cx="975360" cy="283210"/>
          </a:xfrm>
          <a:prstGeom prst="rect">
            <a:avLst/>
          </a:prstGeom>
        </p:spPr>
        <p:txBody>
          <a:bodyPr vert="horz" lIns="91440" tIns="45720" rIns="91440" bIns="45720"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ctr"/>
            <a:r>
              <a:rPr sz="1200">
                <a:solidFill>
                  <a:schemeClr val="bg1">
                    <a:lumMod val="50000"/>
                  </a:schemeClr>
                </a:solidFill>
                <a:latin typeface="HONOR Sans CN" panose="02000500000000000000" charset="-122"/>
                <a:ea typeface="HONOR Sans CN" panose="02000500000000000000" charset="-122"/>
              </a:rPr>
              <a:t>LinkedIn</a:t>
            </a:r>
          </a:p>
        </p:txBody>
      </p:sp>
      <p:sp>
        <p:nvSpPr>
          <p:cNvPr id="19" name="文本占位符 7"/>
          <p:cNvSpPr>
            <a:spLocks noGrp="1"/>
          </p:cNvSpPr>
          <p:nvPr userDrawn="1"/>
        </p:nvSpPr>
        <p:spPr>
          <a:xfrm>
            <a:off x="10602595" y="7389495"/>
            <a:ext cx="878840" cy="283210"/>
          </a:xfrm>
          <a:prstGeom prst="rect">
            <a:avLst/>
          </a:prstGeom>
        </p:spPr>
        <p:txBody>
          <a:bodyPr vert="horz" lIns="91440" tIns="45720" rIns="91440" bIns="45720"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ctr"/>
            <a:r>
              <a:rPr sz="1200">
                <a:solidFill>
                  <a:schemeClr val="bg1">
                    <a:lumMod val="50000"/>
                  </a:schemeClr>
                </a:solidFill>
                <a:latin typeface="HONOR Sans CN" panose="02000500000000000000" charset="-122"/>
                <a:ea typeface="HONOR Sans CN" panose="02000500000000000000" charset="-122"/>
              </a:rPr>
              <a:t>Twitter</a:t>
            </a:r>
          </a:p>
        </p:txBody>
      </p:sp>
      <p:pic>
        <p:nvPicPr>
          <p:cNvPr id="5" name="图片 4" descr="PPT拆分-19"/>
          <p:cNvPicPr>
            <a:picLocks noChangeAspect="1"/>
          </p:cNvPicPr>
          <p:nvPr userDrawn="1"/>
        </p:nvPicPr>
        <p:blipFill>
          <a:blip r:embed="rId3"/>
          <a:srcRect l="61687" t="73571" b="8765"/>
          <a:stretch>
            <a:fillRect/>
          </a:stretch>
        </p:blipFill>
        <p:spPr>
          <a:xfrm>
            <a:off x="8882380" y="5958840"/>
            <a:ext cx="5516245" cy="1430655"/>
          </a:xfrm>
          <a:prstGeom prst="rect">
            <a:avLst/>
          </a:prstGeom>
        </p:spPr>
      </p:pic>
      <p:sp>
        <p:nvSpPr>
          <p:cNvPr id="6" name="文本占位符 7"/>
          <p:cNvSpPr>
            <a:spLocks noGrp="1"/>
          </p:cNvSpPr>
          <p:nvPr userDrawn="1"/>
        </p:nvSpPr>
        <p:spPr>
          <a:xfrm>
            <a:off x="11722100" y="7402195"/>
            <a:ext cx="975360" cy="283210"/>
          </a:xfrm>
          <a:prstGeom prst="rect">
            <a:avLst/>
          </a:prstGeom>
        </p:spPr>
        <p:txBody>
          <a:bodyPr vert="horz" lIns="91440" tIns="45720" rIns="91440" bIns="45720"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ctr"/>
            <a:r>
              <a:rPr sz="1200">
                <a:solidFill>
                  <a:schemeClr val="bg1">
                    <a:lumMod val="50000"/>
                  </a:schemeClr>
                </a:solidFill>
                <a:latin typeface="HONOR Sans CN" panose="02000500000000000000" charset="-122"/>
                <a:ea typeface="HONOR Sans CN" panose="02000500000000000000" charset="-122"/>
              </a:rPr>
              <a:t>YouTube</a:t>
            </a:r>
          </a:p>
        </p:txBody>
      </p:sp>
      <p:sp>
        <p:nvSpPr>
          <p:cNvPr id="7" name="文本占位符 7"/>
          <p:cNvSpPr>
            <a:spLocks noGrp="1"/>
          </p:cNvSpPr>
          <p:nvPr userDrawn="1"/>
        </p:nvSpPr>
        <p:spPr>
          <a:xfrm>
            <a:off x="12824460" y="7389495"/>
            <a:ext cx="975360" cy="283210"/>
          </a:xfrm>
          <a:prstGeom prst="rect">
            <a:avLst/>
          </a:prstGeom>
        </p:spPr>
        <p:txBody>
          <a:bodyPr vert="horz" lIns="91440" tIns="45720" rIns="91440" bIns="45720"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ctr"/>
            <a:r>
              <a:rPr sz="1200">
                <a:solidFill>
                  <a:schemeClr val="bg1">
                    <a:lumMod val="50000"/>
                  </a:schemeClr>
                </a:solidFill>
                <a:latin typeface="HONOR Sans CN" panose="02000500000000000000" charset="-122"/>
                <a:ea typeface="HONOR Sans CN" panose="02000500000000000000" charset="-122"/>
              </a:rPr>
              <a:t>Facebook</a:t>
            </a:r>
          </a:p>
        </p:txBody>
      </p:sp>
      <p:pic>
        <p:nvPicPr>
          <p:cNvPr id="3" name="图片 2">
            <a:extLst>
              <a:ext uri="{FF2B5EF4-FFF2-40B4-BE49-F238E27FC236}">
                <a16:creationId xmlns:a16="http://schemas.microsoft.com/office/drawing/2014/main" id="{DE7B189B-D2AD-1634-5133-E20501130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68075" y="458067"/>
            <a:ext cx="2355735" cy="449780"/>
          </a:xfrm>
          <a:prstGeom prst="rect">
            <a:avLst/>
          </a:prstGeom>
        </p:spPr>
      </p:pic>
    </p:spTree>
  </p:cSld>
  <p:clrMapOvr>
    <a:masterClrMapping/>
  </p:clrMapOvr>
  <p:extLst>
    <p:ext uri="{DCECCB84-F9BA-43D5-87BE-67443E8EF086}">
      <p15:sldGuideLst xmlns:p15="http://schemas.microsoft.com/office/powerpoint/2012/main">
        <p15:guide id="1" orient="horz" pos="2551" userDrawn="1">
          <p15:clr>
            <a:srgbClr val="FBAE40"/>
          </p15:clr>
        </p15:guide>
        <p15:guide id="2" pos="453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lumMod val="95000"/>
          </a:schemeClr>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10589A0-46D1-EAB5-BA5D-3CBD808801A1}"/>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73489" y="0"/>
            <a:ext cx="3326724" cy="628321"/>
          </a:xfrm>
          <a:prstGeom prst="rect">
            <a:avLst/>
          </a:prstGeom>
        </p:spPr>
      </p:pic>
    </p:spTree>
    <p:extLst>
      <p:ext uri="{BB962C8B-B14F-4D97-AF65-F5344CB8AC3E}">
        <p14:creationId xmlns:p14="http://schemas.microsoft.com/office/powerpoint/2010/main" val="26483667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990000" y="431250"/>
            <a:ext cx="12420000" cy="156562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990000" y="2156250"/>
            <a:ext cx="12420000" cy="513937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990000" y="7507500"/>
            <a:ext cx="3240000" cy="431250"/>
          </a:xfrm>
          <a:prstGeom prst="rect">
            <a:avLst/>
          </a:prstGeom>
        </p:spPr>
        <p:txBody>
          <a:bodyPr vert="horz" lIns="91440" tIns="45720" rIns="91440" bIns="45720" rtlCol="0" anchor="ctr"/>
          <a:lstStyle>
            <a:lvl1pPr algn="l">
              <a:defRPr sz="1415">
                <a:solidFill>
                  <a:schemeClr val="tx1">
                    <a:tint val="75000"/>
                  </a:schemeClr>
                </a:solidFill>
              </a:defRPr>
            </a:lvl1pPr>
          </a:lstStyle>
          <a:p>
            <a:fld id="{D997B5FA-0921-464F-AAE1-844C04324D75}" type="datetimeFigureOut">
              <a:rPr lang="zh-CN" altLang="en-US" smtClean="0"/>
              <a:t>2025/3/17</a:t>
            </a:fld>
            <a:endParaRPr lang="zh-CN" altLang="en-US"/>
          </a:p>
        </p:txBody>
      </p:sp>
      <p:sp>
        <p:nvSpPr>
          <p:cNvPr id="5" name="页脚占位符 4"/>
          <p:cNvSpPr>
            <a:spLocks noGrp="1"/>
          </p:cNvSpPr>
          <p:nvPr>
            <p:ph type="ftr" sz="quarter" idx="3"/>
          </p:nvPr>
        </p:nvSpPr>
        <p:spPr>
          <a:xfrm>
            <a:off x="4770000" y="7507500"/>
            <a:ext cx="4860000" cy="431250"/>
          </a:xfrm>
          <a:prstGeom prst="rect">
            <a:avLst/>
          </a:prstGeom>
        </p:spPr>
        <p:txBody>
          <a:bodyPr vert="horz" lIns="91440" tIns="45720" rIns="91440" bIns="45720" rtlCol="0" anchor="ctr"/>
          <a:lstStyle>
            <a:lvl1pPr algn="ctr">
              <a:defRPr sz="141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0170000" y="7507500"/>
            <a:ext cx="3240000" cy="431250"/>
          </a:xfrm>
          <a:prstGeom prst="rect">
            <a:avLst/>
          </a:prstGeom>
        </p:spPr>
        <p:txBody>
          <a:bodyPr vert="horz" lIns="91440" tIns="45720" rIns="91440" bIns="45720" rtlCol="0" anchor="ctr"/>
          <a:lstStyle>
            <a:lvl1pPr algn="r">
              <a:defRPr sz="1415">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1080135" rtl="0" eaLnBrk="1" latinLnBrk="0" hangingPunct="1">
        <a:lnSpc>
          <a:spcPct val="90000"/>
        </a:lnSpc>
        <a:spcBef>
          <a:spcPct val="0"/>
        </a:spcBef>
        <a:buNone/>
        <a:defRPr sz="5195" kern="1200">
          <a:solidFill>
            <a:schemeClr val="tx1"/>
          </a:solidFill>
          <a:latin typeface="+mj-lt"/>
          <a:ea typeface="+mj-ea"/>
          <a:cs typeface="+mj-cs"/>
        </a:defRPr>
      </a:lvl1pPr>
    </p:titleStyle>
    <p:bodyStyle>
      <a:lvl1pPr marL="269875" indent="-269875" algn="l" defTabSz="1080135" rtl="0" eaLnBrk="1" latinLnBrk="0" hangingPunct="1">
        <a:lnSpc>
          <a:spcPct val="90000"/>
        </a:lnSpc>
        <a:spcBef>
          <a:spcPts val="1180"/>
        </a:spcBef>
        <a:buFont typeface="Arial" panose="020B0604020202020204" pitchFamily="34" charset="0"/>
        <a:buChar char="•"/>
        <a:defRPr sz="3305" kern="1200">
          <a:solidFill>
            <a:schemeClr val="tx1"/>
          </a:solidFill>
          <a:latin typeface="+mn-lt"/>
          <a:ea typeface="+mn-ea"/>
          <a:cs typeface="+mn-cs"/>
        </a:defRPr>
      </a:lvl1pPr>
      <a:lvl2pPr marL="810260" indent="-269875" algn="l" defTabSz="1080135" rtl="0" eaLnBrk="1" latinLnBrk="0" hangingPunct="1">
        <a:lnSpc>
          <a:spcPct val="90000"/>
        </a:lnSpc>
        <a:spcBef>
          <a:spcPts val="590"/>
        </a:spcBef>
        <a:buFont typeface="Arial" panose="020B0604020202020204" pitchFamily="34" charset="0"/>
        <a:buChar char="•"/>
        <a:defRPr sz="2835" kern="1200">
          <a:solidFill>
            <a:schemeClr val="tx1"/>
          </a:solidFill>
          <a:latin typeface="+mn-lt"/>
          <a:ea typeface="+mn-ea"/>
          <a:cs typeface="+mn-cs"/>
        </a:defRPr>
      </a:lvl2pPr>
      <a:lvl3pPr marL="1350010" indent="-269875" algn="l" defTabSz="1080135" rtl="0" eaLnBrk="1" latinLnBrk="0" hangingPunct="1">
        <a:lnSpc>
          <a:spcPct val="90000"/>
        </a:lnSpc>
        <a:spcBef>
          <a:spcPts val="590"/>
        </a:spcBef>
        <a:buFont typeface="Arial" panose="020B0604020202020204" pitchFamily="34" charset="0"/>
        <a:buChar char="•"/>
        <a:defRPr sz="2360" kern="1200">
          <a:solidFill>
            <a:schemeClr val="tx1"/>
          </a:solidFill>
          <a:latin typeface="+mn-lt"/>
          <a:ea typeface="+mn-ea"/>
          <a:cs typeface="+mn-cs"/>
        </a:defRPr>
      </a:lvl3pPr>
      <a:lvl4pPr marL="1889760" indent="-269875" algn="l" defTabSz="1080135" rtl="0" eaLnBrk="1" latinLnBrk="0" hangingPunct="1">
        <a:lnSpc>
          <a:spcPct val="90000"/>
        </a:lnSpc>
        <a:spcBef>
          <a:spcPts val="590"/>
        </a:spcBef>
        <a:buFont typeface="Arial" panose="020B0604020202020204" pitchFamily="34" charset="0"/>
        <a:buChar char="•"/>
        <a:defRPr sz="2125" kern="1200">
          <a:solidFill>
            <a:schemeClr val="tx1"/>
          </a:solidFill>
          <a:latin typeface="+mn-lt"/>
          <a:ea typeface="+mn-ea"/>
          <a:cs typeface="+mn-cs"/>
        </a:defRPr>
      </a:lvl4pPr>
      <a:lvl5pPr marL="2430145" indent="-269875" algn="l" defTabSz="1080135" rtl="0" eaLnBrk="1" latinLnBrk="0" hangingPunct="1">
        <a:lnSpc>
          <a:spcPct val="90000"/>
        </a:lnSpc>
        <a:spcBef>
          <a:spcPts val="590"/>
        </a:spcBef>
        <a:buFont typeface="Arial" panose="020B0604020202020204" pitchFamily="34" charset="0"/>
        <a:buChar char="•"/>
        <a:defRPr sz="2125" kern="1200">
          <a:solidFill>
            <a:schemeClr val="tx1"/>
          </a:solidFill>
          <a:latin typeface="+mn-lt"/>
          <a:ea typeface="+mn-ea"/>
          <a:cs typeface="+mn-cs"/>
        </a:defRPr>
      </a:lvl5pPr>
      <a:lvl6pPr marL="2969895" indent="-269875" algn="l" defTabSz="1080135" rtl="0" eaLnBrk="1" latinLnBrk="0" hangingPunct="1">
        <a:lnSpc>
          <a:spcPct val="90000"/>
        </a:lnSpc>
        <a:spcBef>
          <a:spcPts val="590"/>
        </a:spcBef>
        <a:buFont typeface="Arial" panose="020B0604020202020204" pitchFamily="34" charset="0"/>
        <a:buChar char="•"/>
        <a:defRPr sz="2125" kern="1200">
          <a:solidFill>
            <a:schemeClr val="tx1"/>
          </a:solidFill>
          <a:latin typeface="+mn-lt"/>
          <a:ea typeface="+mn-ea"/>
          <a:cs typeface="+mn-cs"/>
        </a:defRPr>
      </a:lvl6pPr>
      <a:lvl7pPr marL="3510280" indent="-269875" algn="l" defTabSz="1080135" rtl="0" eaLnBrk="1" latinLnBrk="0" hangingPunct="1">
        <a:lnSpc>
          <a:spcPct val="90000"/>
        </a:lnSpc>
        <a:spcBef>
          <a:spcPts val="590"/>
        </a:spcBef>
        <a:buFont typeface="Arial" panose="020B0604020202020204" pitchFamily="34" charset="0"/>
        <a:buChar char="•"/>
        <a:defRPr sz="2125" kern="1200">
          <a:solidFill>
            <a:schemeClr val="tx1"/>
          </a:solidFill>
          <a:latin typeface="+mn-lt"/>
          <a:ea typeface="+mn-ea"/>
          <a:cs typeface="+mn-cs"/>
        </a:defRPr>
      </a:lvl7pPr>
      <a:lvl8pPr marL="4050030" indent="-269875" algn="l" defTabSz="1080135" rtl="0" eaLnBrk="1" latinLnBrk="0" hangingPunct="1">
        <a:lnSpc>
          <a:spcPct val="90000"/>
        </a:lnSpc>
        <a:spcBef>
          <a:spcPts val="590"/>
        </a:spcBef>
        <a:buFont typeface="Arial" panose="020B0604020202020204" pitchFamily="34" charset="0"/>
        <a:buChar char="•"/>
        <a:defRPr sz="2125" kern="1200">
          <a:solidFill>
            <a:schemeClr val="tx1"/>
          </a:solidFill>
          <a:latin typeface="+mn-lt"/>
          <a:ea typeface="+mn-ea"/>
          <a:cs typeface="+mn-cs"/>
        </a:defRPr>
      </a:lvl8pPr>
      <a:lvl9pPr marL="4589780" indent="-269875" algn="l" defTabSz="1080135" rtl="0" eaLnBrk="1" latinLnBrk="0" hangingPunct="1">
        <a:lnSpc>
          <a:spcPct val="90000"/>
        </a:lnSpc>
        <a:spcBef>
          <a:spcPts val="590"/>
        </a:spcBef>
        <a:buFont typeface="Arial" panose="020B0604020202020204" pitchFamily="34" charset="0"/>
        <a:buChar char="•"/>
        <a:defRPr sz="2125" kern="1200">
          <a:solidFill>
            <a:schemeClr val="tx1"/>
          </a:solidFill>
          <a:latin typeface="+mn-lt"/>
          <a:ea typeface="+mn-ea"/>
          <a:cs typeface="+mn-cs"/>
        </a:defRPr>
      </a:lvl9pPr>
    </p:bodyStyle>
    <p:otherStyle>
      <a:defPPr>
        <a:defRPr lang="zh-CN"/>
      </a:defPPr>
      <a:lvl1pPr marL="0" algn="l" defTabSz="1080135" rtl="0" eaLnBrk="1" latinLnBrk="0" hangingPunct="1">
        <a:defRPr sz="2125" kern="1200">
          <a:solidFill>
            <a:schemeClr val="tx1"/>
          </a:solidFill>
          <a:latin typeface="+mn-lt"/>
          <a:ea typeface="+mn-ea"/>
          <a:cs typeface="+mn-cs"/>
        </a:defRPr>
      </a:lvl1pPr>
      <a:lvl2pPr marL="539750" algn="l" defTabSz="1080135" rtl="0" eaLnBrk="1" latinLnBrk="0" hangingPunct="1">
        <a:defRPr sz="2125" kern="1200">
          <a:solidFill>
            <a:schemeClr val="tx1"/>
          </a:solidFill>
          <a:latin typeface="+mn-lt"/>
          <a:ea typeface="+mn-ea"/>
          <a:cs typeface="+mn-cs"/>
        </a:defRPr>
      </a:lvl2pPr>
      <a:lvl3pPr marL="1080135" algn="l" defTabSz="1080135" rtl="0" eaLnBrk="1" latinLnBrk="0" hangingPunct="1">
        <a:defRPr sz="2125" kern="1200">
          <a:solidFill>
            <a:schemeClr val="tx1"/>
          </a:solidFill>
          <a:latin typeface="+mn-lt"/>
          <a:ea typeface="+mn-ea"/>
          <a:cs typeface="+mn-cs"/>
        </a:defRPr>
      </a:lvl3pPr>
      <a:lvl4pPr marL="1619885" algn="l" defTabSz="1080135" rtl="0" eaLnBrk="1" latinLnBrk="0" hangingPunct="1">
        <a:defRPr sz="2125" kern="1200">
          <a:solidFill>
            <a:schemeClr val="tx1"/>
          </a:solidFill>
          <a:latin typeface="+mn-lt"/>
          <a:ea typeface="+mn-ea"/>
          <a:cs typeface="+mn-cs"/>
        </a:defRPr>
      </a:lvl4pPr>
      <a:lvl5pPr marL="2160270" algn="l" defTabSz="1080135" rtl="0" eaLnBrk="1" latinLnBrk="0" hangingPunct="1">
        <a:defRPr sz="2125" kern="1200">
          <a:solidFill>
            <a:schemeClr val="tx1"/>
          </a:solidFill>
          <a:latin typeface="+mn-lt"/>
          <a:ea typeface="+mn-ea"/>
          <a:cs typeface="+mn-cs"/>
        </a:defRPr>
      </a:lvl5pPr>
      <a:lvl6pPr marL="2700020" algn="l" defTabSz="1080135" rtl="0" eaLnBrk="1" latinLnBrk="0" hangingPunct="1">
        <a:defRPr sz="2125" kern="1200">
          <a:solidFill>
            <a:schemeClr val="tx1"/>
          </a:solidFill>
          <a:latin typeface="+mn-lt"/>
          <a:ea typeface="+mn-ea"/>
          <a:cs typeface="+mn-cs"/>
        </a:defRPr>
      </a:lvl6pPr>
      <a:lvl7pPr marL="3239770" algn="l" defTabSz="1080135" rtl="0" eaLnBrk="1" latinLnBrk="0" hangingPunct="1">
        <a:defRPr sz="2125" kern="1200">
          <a:solidFill>
            <a:schemeClr val="tx1"/>
          </a:solidFill>
          <a:latin typeface="+mn-lt"/>
          <a:ea typeface="+mn-ea"/>
          <a:cs typeface="+mn-cs"/>
        </a:defRPr>
      </a:lvl7pPr>
      <a:lvl8pPr marL="3780155" algn="l" defTabSz="1080135" rtl="0" eaLnBrk="1" latinLnBrk="0" hangingPunct="1">
        <a:defRPr sz="2125" kern="1200">
          <a:solidFill>
            <a:schemeClr val="tx1"/>
          </a:solidFill>
          <a:latin typeface="+mn-lt"/>
          <a:ea typeface="+mn-ea"/>
          <a:cs typeface="+mn-cs"/>
        </a:defRPr>
      </a:lvl8pPr>
      <a:lvl9pPr marL="4319905" algn="l" defTabSz="1080135" rtl="0" eaLnBrk="1" latinLnBrk="0" hangingPunct="1">
        <a:defRPr sz="212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KSO_TEMPLATE" hidden="1"/>
          <p:cNvSpPr/>
          <p:nvPr userDrawn="1">
            <p:custDataLst>
              <p:tags r:id="rId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26"/>
          </a:p>
        </p:txBody>
      </p:sp>
      <p:sp>
        <p:nvSpPr>
          <p:cNvPr id="7" name="文本框 6"/>
          <p:cNvSpPr txBox="1"/>
          <p:nvPr userDrawn="1"/>
        </p:nvSpPr>
        <p:spPr>
          <a:xfrm>
            <a:off x="5100076" y="3509751"/>
            <a:ext cx="4200062" cy="255968"/>
          </a:xfrm>
          <a:prstGeom prst="rect">
            <a:avLst/>
          </a:prstGeom>
          <a:noFill/>
        </p:spPr>
        <p:txBody>
          <a:bodyPr wrap="square" rtlCol="0">
            <a:spAutoFit/>
          </a:bodyPr>
          <a:lstStyle/>
          <a:p>
            <a:r>
              <a:rPr lang="zh-CN" altLang="en-US" sz="354" dirty="0">
                <a:solidFill>
                  <a:schemeClr val="bg1">
                    <a:lumMod val="95000"/>
                  </a:schemeClr>
                </a:solidFill>
                <a:latin typeface="微软雅黑" panose="020B0503020204020204" charset="-122"/>
                <a:ea typeface="微软雅黑" panose="020B0503020204020204" charset="-122"/>
                <a:sym typeface="+mn-ea"/>
              </a:rPr>
              <a:t>感谢您下载包图网平台上提供的</a:t>
            </a:r>
            <a:r>
              <a:rPr lang="en-US" altLang="zh-CN" sz="354" dirty="0">
                <a:solidFill>
                  <a:schemeClr val="bg1">
                    <a:lumMod val="95000"/>
                  </a:schemeClr>
                </a:solidFill>
                <a:latin typeface="微软雅黑" panose="020B0503020204020204" charset="-122"/>
                <a:ea typeface="微软雅黑" panose="020B0503020204020204" charset="-122"/>
                <a:sym typeface="+mn-ea"/>
              </a:rPr>
              <a:t>PPT</a:t>
            </a:r>
            <a:r>
              <a:rPr lang="zh-CN" altLang="en-US" sz="354" dirty="0">
                <a:solidFill>
                  <a:schemeClr val="bg1">
                    <a:lumMod val="95000"/>
                  </a:schemeClr>
                </a:solidFill>
                <a:latin typeface="微软雅黑" panose="020B0503020204020204" charset="-122"/>
                <a:ea typeface="微软雅黑" panose="020B0503020204020204" charset="-122"/>
                <a:sym typeface="+mn-ea"/>
              </a:rPr>
              <a:t>作品，为了您和包图网以及原创作者的利益，请勿复制、传播、销售，否则将承担法律责任！包图网将对作品进行维权，按照传播下载次数进行十倍的索取赔偿！</a:t>
            </a:r>
          </a:p>
          <a:p>
            <a:r>
              <a:rPr lang="en-US" altLang="zh-CN" sz="709" dirty="0">
                <a:solidFill>
                  <a:schemeClr val="bg1">
                    <a:lumMod val="95000"/>
                  </a:schemeClr>
                </a:solidFill>
                <a:latin typeface="微软雅黑" panose="020B0503020204020204" charset="-122"/>
                <a:ea typeface="微软雅黑" panose="020B0503020204020204" charset="-122"/>
                <a:sym typeface="+mn-ea"/>
              </a:rPr>
              <a:t>ibaotu.com</a:t>
            </a:r>
          </a:p>
        </p:txBody>
      </p:sp>
    </p:spTree>
    <p:extLst>
      <p:ext uri="{BB962C8B-B14F-4D97-AF65-F5344CB8AC3E}">
        <p14:creationId xmlns:p14="http://schemas.microsoft.com/office/powerpoint/2010/main" val="2928820535"/>
      </p:ext>
    </p:extLst>
  </p:cSld>
  <p:clrMap bg1="lt1" tx1="dk1" bg2="lt2" tx2="dk2" accent1="accent1" accent2="accent2" accent3="accent3" accent4="accent4" accent5="accent5" accent6="accent6" hlink="hlink" folHlink="folHlink"/>
  <p:sldLayoutIdLst>
    <p:sldLayoutId id="2147483656" r:id="rId1"/>
  </p:sldLayoutIdLst>
  <p:txStyles>
    <p:titleStyle>
      <a:lvl1pPr algn="l" defTabSz="1079906" rtl="0" eaLnBrk="1" latinLnBrk="0" hangingPunct="1">
        <a:lnSpc>
          <a:spcPct val="90000"/>
        </a:lnSpc>
        <a:spcBef>
          <a:spcPct val="0"/>
        </a:spcBef>
        <a:buNone/>
        <a:defRPr sz="5196" kern="1200">
          <a:solidFill>
            <a:schemeClr val="tx1"/>
          </a:solidFill>
          <a:latin typeface="+mj-lt"/>
          <a:ea typeface="+mj-ea"/>
          <a:cs typeface="+mj-cs"/>
        </a:defRPr>
      </a:lvl1pPr>
    </p:titleStyle>
    <p:bodyStyle>
      <a:lvl1pPr marL="269977" indent="-269977" algn="l" defTabSz="1079906" rtl="0" eaLnBrk="1" latinLnBrk="0" hangingPunct="1">
        <a:lnSpc>
          <a:spcPct val="90000"/>
        </a:lnSpc>
        <a:spcBef>
          <a:spcPts val="1181"/>
        </a:spcBef>
        <a:buFont typeface="Arial" panose="020B0604020202020204" pitchFamily="34" charset="0"/>
        <a:buChar char="•"/>
        <a:defRPr sz="2834"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sz="2362"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9pPr>
    </p:bodyStyle>
    <p:otherStyle>
      <a:defPPr>
        <a:defRPr lang="zh-CN"/>
      </a:defPPr>
      <a:lvl1pPr marL="0" algn="l" defTabSz="1079906" rtl="0" eaLnBrk="1" latinLnBrk="0" hangingPunct="1">
        <a:defRPr sz="2126" kern="1200">
          <a:solidFill>
            <a:schemeClr val="tx1"/>
          </a:solidFill>
          <a:latin typeface="+mn-lt"/>
          <a:ea typeface="+mn-ea"/>
          <a:cs typeface="+mn-cs"/>
        </a:defRPr>
      </a:lvl1pPr>
      <a:lvl2pPr marL="539953" algn="l" defTabSz="1079906" rtl="0" eaLnBrk="1" latinLnBrk="0" hangingPunct="1">
        <a:defRPr sz="2126" kern="1200">
          <a:solidFill>
            <a:schemeClr val="tx1"/>
          </a:solidFill>
          <a:latin typeface="+mn-lt"/>
          <a:ea typeface="+mn-ea"/>
          <a:cs typeface="+mn-cs"/>
        </a:defRPr>
      </a:lvl2pPr>
      <a:lvl3pPr marL="1079906" algn="l" defTabSz="1079906" rtl="0" eaLnBrk="1" latinLnBrk="0" hangingPunct="1">
        <a:defRPr sz="2126" kern="1200">
          <a:solidFill>
            <a:schemeClr val="tx1"/>
          </a:solidFill>
          <a:latin typeface="+mn-lt"/>
          <a:ea typeface="+mn-ea"/>
          <a:cs typeface="+mn-cs"/>
        </a:defRPr>
      </a:lvl3pPr>
      <a:lvl4pPr marL="1619860" algn="l" defTabSz="1079906" rtl="0" eaLnBrk="1" latinLnBrk="0" hangingPunct="1">
        <a:defRPr sz="2126" kern="1200">
          <a:solidFill>
            <a:schemeClr val="tx1"/>
          </a:solidFill>
          <a:latin typeface="+mn-lt"/>
          <a:ea typeface="+mn-ea"/>
          <a:cs typeface="+mn-cs"/>
        </a:defRPr>
      </a:lvl4pPr>
      <a:lvl5pPr marL="2159813" algn="l" defTabSz="1079906" rtl="0" eaLnBrk="1" latinLnBrk="0" hangingPunct="1">
        <a:defRPr sz="2126" kern="1200">
          <a:solidFill>
            <a:schemeClr val="tx1"/>
          </a:solidFill>
          <a:latin typeface="+mn-lt"/>
          <a:ea typeface="+mn-ea"/>
          <a:cs typeface="+mn-cs"/>
        </a:defRPr>
      </a:lvl5pPr>
      <a:lvl6pPr marL="2699766" algn="l" defTabSz="1079906" rtl="0" eaLnBrk="1" latinLnBrk="0" hangingPunct="1">
        <a:defRPr sz="2126" kern="1200">
          <a:solidFill>
            <a:schemeClr val="tx1"/>
          </a:solidFill>
          <a:latin typeface="+mn-lt"/>
          <a:ea typeface="+mn-ea"/>
          <a:cs typeface="+mn-cs"/>
        </a:defRPr>
      </a:lvl6pPr>
      <a:lvl7pPr marL="3239719" algn="l" defTabSz="1079906" rtl="0" eaLnBrk="1" latinLnBrk="0" hangingPunct="1">
        <a:defRPr sz="2126" kern="1200">
          <a:solidFill>
            <a:schemeClr val="tx1"/>
          </a:solidFill>
          <a:latin typeface="+mn-lt"/>
          <a:ea typeface="+mn-ea"/>
          <a:cs typeface="+mn-cs"/>
        </a:defRPr>
      </a:lvl7pPr>
      <a:lvl8pPr marL="3779672" algn="l" defTabSz="1079906" rtl="0" eaLnBrk="1" latinLnBrk="0" hangingPunct="1">
        <a:defRPr sz="2126" kern="1200">
          <a:solidFill>
            <a:schemeClr val="tx1"/>
          </a:solidFill>
          <a:latin typeface="+mn-lt"/>
          <a:ea typeface="+mn-ea"/>
          <a:cs typeface="+mn-cs"/>
        </a:defRPr>
      </a:lvl8pPr>
      <a:lvl9pPr marL="4319626" algn="l" defTabSz="1079906" rtl="0" eaLnBrk="1" latinLnBrk="0" hangingPunct="1">
        <a:defRPr sz="212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9.png"/><Relationship Id="rId5" Type="http://schemas.openxmlformats.org/officeDocument/2006/relationships/tags" Target="../tags/tag7.xml"/><Relationship Id="rId10" Type="http://schemas.openxmlformats.org/officeDocument/2006/relationships/slideLayout" Target="../slideLayouts/slideLayout2.xml"/><Relationship Id="rId4" Type="http://schemas.openxmlformats.org/officeDocument/2006/relationships/tags" Target="../tags/tag6.xml"/><Relationship Id="rId9" Type="http://schemas.openxmlformats.org/officeDocument/2006/relationships/tags" Target="../tags/tag11.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userDrawn="1"/>
        </p:nvSpPr>
        <p:spPr>
          <a:xfrm>
            <a:off x="1503680" y="2815590"/>
            <a:ext cx="135255" cy="1365885"/>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文本占位符 7"/>
          <p:cNvSpPr>
            <a:spLocks noGrp="1"/>
          </p:cNvSpPr>
          <p:nvPr userDrawn="1"/>
        </p:nvSpPr>
        <p:spPr>
          <a:xfrm>
            <a:off x="12151360" y="7411085"/>
            <a:ext cx="1656715" cy="283210"/>
          </a:xfrm>
          <a:prstGeom prst="rect">
            <a:avLst/>
          </a:prstGeom>
        </p:spPr>
        <p:txBody>
          <a:bodyPr vert="horz" lIns="91440" tIns="45720" rIns="91440" bIns="45720"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sz="1400" dirty="0">
                <a:solidFill>
                  <a:schemeClr val="tx1"/>
                </a:solidFill>
              </a:rPr>
              <a:t>www.siglent.com</a:t>
            </a:r>
          </a:p>
        </p:txBody>
      </p:sp>
      <p:sp>
        <p:nvSpPr>
          <p:cNvPr id="15" name="椭圆 14"/>
          <p:cNvSpPr/>
          <p:nvPr userDrawn="1"/>
        </p:nvSpPr>
        <p:spPr>
          <a:xfrm>
            <a:off x="741680" y="7478395"/>
            <a:ext cx="136525" cy="136525"/>
          </a:xfrm>
          <a:prstGeom prst="ellipse">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文本占位符 7"/>
          <p:cNvSpPr>
            <a:spLocks noGrp="1"/>
          </p:cNvSpPr>
          <p:nvPr userDrawn="1"/>
        </p:nvSpPr>
        <p:spPr>
          <a:xfrm>
            <a:off x="927735" y="7411085"/>
            <a:ext cx="6054725" cy="283210"/>
          </a:xfrm>
          <a:prstGeom prst="rect">
            <a:avLst/>
          </a:prstGeom>
        </p:spPr>
        <p:txBody>
          <a:bodyPr vert="horz" lIns="91440" tIns="45720" rIns="91440" bIns="45720"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sz="1400" dirty="0">
                <a:solidFill>
                  <a:schemeClr val="tx1"/>
                </a:solidFill>
                <a:latin typeface="HONOR Sans CN" panose="02000500000000000000" charset="-122"/>
                <a:ea typeface="HONOR Sans CN" panose="02000500000000000000" charset="-122"/>
              </a:rPr>
              <a:t>EVERY BENCH. EVERY ENGINEER. EVERY DAY.</a:t>
            </a:r>
          </a:p>
        </p:txBody>
      </p:sp>
      <p:sp>
        <p:nvSpPr>
          <p:cNvPr id="2" name="文本占位符 7">
            <a:extLst>
              <a:ext uri="{FF2B5EF4-FFF2-40B4-BE49-F238E27FC236}">
                <a16:creationId xmlns:a16="http://schemas.microsoft.com/office/drawing/2014/main" id="{BE82C763-6437-BE1E-4746-A0FB9095B765}"/>
              </a:ext>
            </a:extLst>
          </p:cNvPr>
          <p:cNvSpPr txBox="1">
            <a:spLocks/>
          </p:cNvSpPr>
          <p:nvPr/>
        </p:nvSpPr>
        <p:spPr>
          <a:xfrm>
            <a:off x="2102156" y="2755451"/>
            <a:ext cx="11374358" cy="1726565"/>
          </a:xfrm>
        </p:spPr>
        <p:txBody>
          <a:bodyPr>
            <a:normAutofit lnSpcReduction="10000"/>
          </a:bodyPr>
          <a:lstStyle>
            <a:lvl1pPr marL="0" indent="0" algn="l" defTabSz="1080135" rtl="0" eaLnBrk="1" latinLnBrk="0" hangingPunct="1">
              <a:lnSpc>
                <a:spcPct val="90000"/>
              </a:lnSpc>
              <a:spcBef>
                <a:spcPts val="1180"/>
              </a:spcBef>
              <a:buFont typeface="Arial" panose="020B0604020202020204" pitchFamily="34" charset="0"/>
              <a:buNone/>
              <a:defRPr sz="5800" kern="12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lgn="l" defTabSz="1080135" rtl="0" eaLnBrk="1" latinLnBrk="0" hangingPunct="1">
              <a:lnSpc>
                <a:spcPct val="90000"/>
              </a:lnSpc>
              <a:spcBef>
                <a:spcPts val="590"/>
              </a:spcBef>
              <a:buFont typeface="Arial" panose="020B0604020202020204" pitchFamily="34" charset="0"/>
              <a:buNone/>
              <a:defRPr sz="2835" kern="1200">
                <a:solidFill>
                  <a:schemeClr val="bg1"/>
                </a:solidFill>
                <a:latin typeface="+mn-lt"/>
                <a:ea typeface="+mn-ea"/>
                <a:cs typeface="+mn-cs"/>
              </a:defRPr>
            </a:lvl2pPr>
            <a:lvl3pPr marL="1350010" indent="-269875" algn="l" defTabSz="1080135" rtl="0" eaLnBrk="1" latinLnBrk="0" hangingPunct="1">
              <a:lnSpc>
                <a:spcPct val="90000"/>
              </a:lnSpc>
              <a:spcBef>
                <a:spcPts val="590"/>
              </a:spcBef>
              <a:buFont typeface="Arial" panose="020B0604020202020204" pitchFamily="34" charset="0"/>
              <a:buChar char="•"/>
              <a:defRPr sz="2360" kern="1200">
                <a:solidFill>
                  <a:schemeClr val="bg1"/>
                </a:solidFill>
                <a:latin typeface="+mn-lt"/>
                <a:ea typeface="+mn-ea"/>
                <a:cs typeface="+mn-cs"/>
              </a:defRPr>
            </a:lvl3pPr>
            <a:lvl4pPr marL="1889760" indent="-269875" algn="l" defTabSz="1080135" rtl="0" eaLnBrk="1" latinLnBrk="0" hangingPunct="1">
              <a:lnSpc>
                <a:spcPct val="90000"/>
              </a:lnSpc>
              <a:spcBef>
                <a:spcPts val="590"/>
              </a:spcBef>
              <a:buFont typeface="Arial" panose="020B0604020202020204" pitchFamily="34" charset="0"/>
              <a:buChar char="•"/>
              <a:defRPr sz="2125" kern="1200">
                <a:solidFill>
                  <a:schemeClr val="bg1"/>
                </a:solidFill>
                <a:latin typeface="+mn-lt"/>
                <a:ea typeface="+mn-ea"/>
                <a:cs typeface="+mn-cs"/>
              </a:defRPr>
            </a:lvl4pPr>
            <a:lvl5pPr marL="2430145" indent="-269875" algn="l" defTabSz="1080135" rtl="0" eaLnBrk="1" latinLnBrk="0" hangingPunct="1">
              <a:lnSpc>
                <a:spcPct val="90000"/>
              </a:lnSpc>
              <a:spcBef>
                <a:spcPts val="590"/>
              </a:spcBef>
              <a:buFont typeface="Arial" panose="020B0604020202020204" pitchFamily="34" charset="0"/>
              <a:buChar char="•"/>
              <a:defRPr sz="2125" kern="1200">
                <a:solidFill>
                  <a:schemeClr val="bg1"/>
                </a:solidFill>
                <a:latin typeface="+mn-lt"/>
                <a:ea typeface="+mn-ea"/>
                <a:cs typeface="+mn-cs"/>
              </a:defRPr>
            </a:lvl5pPr>
            <a:lvl6pPr marL="2969895" indent="-269875" algn="l" defTabSz="1080135" rtl="0" eaLnBrk="1" latinLnBrk="0" hangingPunct="1">
              <a:lnSpc>
                <a:spcPct val="90000"/>
              </a:lnSpc>
              <a:spcBef>
                <a:spcPts val="590"/>
              </a:spcBef>
              <a:buFont typeface="Arial" panose="020B0604020202020204" pitchFamily="34" charset="0"/>
              <a:buChar char="•"/>
              <a:defRPr sz="2125" kern="1200">
                <a:solidFill>
                  <a:schemeClr val="tx1"/>
                </a:solidFill>
                <a:latin typeface="+mn-lt"/>
                <a:ea typeface="+mn-ea"/>
                <a:cs typeface="+mn-cs"/>
              </a:defRPr>
            </a:lvl6pPr>
            <a:lvl7pPr marL="3510280" indent="-269875" algn="l" defTabSz="1080135" rtl="0" eaLnBrk="1" latinLnBrk="0" hangingPunct="1">
              <a:lnSpc>
                <a:spcPct val="90000"/>
              </a:lnSpc>
              <a:spcBef>
                <a:spcPts val="590"/>
              </a:spcBef>
              <a:buFont typeface="Arial" panose="020B0604020202020204" pitchFamily="34" charset="0"/>
              <a:buChar char="•"/>
              <a:defRPr sz="2125" kern="1200">
                <a:solidFill>
                  <a:schemeClr val="tx1"/>
                </a:solidFill>
                <a:latin typeface="+mn-lt"/>
                <a:ea typeface="+mn-ea"/>
                <a:cs typeface="+mn-cs"/>
              </a:defRPr>
            </a:lvl7pPr>
            <a:lvl8pPr marL="4050030" indent="-269875" algn="l" defTabSz="1080135" rtl="0" eaLnBrk="1" latinLnBrk="0" hangingPunct="1">
              <a:lnSpc>
                <a:spcPct val="90000"/>
              </a:lnSpc>
              <a:spcBef>
                <a:spcPts val="590"/>
              </a:spcBef>
              <a:buFont typeface="Arial" panose="020B0604020202020204" pitchFamily="34" charset="0"/>
              <a:buChar char="•"/>
              <a:defRPr sz="2125" kern="1200">
                <a:solidFill>
                  <a:schemeClr val="tx1"/>
                </a:solidFill>
                <a:latin typeface="+mn-lt"/>
                <a:ea typeface="+mn-ea"/>
                <a:cs typeface="+mn-cs"/>
              </a:defRPr>
            </a:lvl8pPr>
            <a:lvl9pPr marL="4589780" indent="-269875" algn="l" defTabSz="1080135" rtl="0" eaLnBrk="1" latinLnBrk="0" hangingPunct="1">
              <a:lnSpc>
                <a:spcPct val="90000"/>
              </a:lnSpc>
              <a:spcBef>
                <a:spcPts val="590"/>
              </a:spcBef>
              <a:buFont typeface="Arial" panose="020B0604020202020204" pitchFamily="34" charset="0"/>
              <a:buChar char="•"/>
              <a:defRPr sz="2125" kern="1200">
                <a:solidFill>
                  <a:schemeClr val="tx1"/>
                </a:solidFill>
                <a:latin typeface="+mn-lt"/>
                <a:ea typeface="+mn-ea"/>
                <a:cs typeface="+mn-cs"/>
              </a:defRPr>
            </a:lvl9pPr>
          </a:lstStyle>
          <a:p>
            <a:r>
              <a:rPr lang="en-US" altLang="zh-CN" dirty="0"/>
              <a:t>SDM4000A</a:t>
            </a:r>
          </a:p>
          <a:p>
            <a:r>
              <a:rPr lang="en-US" altLang="zh-CN" dirty="0"/>
              <a:t>Digital Multimeter</a:t>
            </a:r>
            <a:endParaRPr lang="zh-CN"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72970B6D-A7C2-A3D4-5599-FB928FC5D68D}"/>
              </a:ext>
            </a:extLst>
          </p:cNvPr>
          <p:cNvSpPr/>
          <p:nvPr/>
        </p:nvSpPr>
        <p:spPr>
          <a:xfrm>
            <a:off x="618" y="1789254"/>
            <a:ext cx="14398977" cy="1770572"/>
          </a:xfrm>
          <a:prstGeom prst="rect">
            <a:avLst/>
          </a:prstGeom>
          <a:solidFill>
            <a:srgbClr val="073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defRPr/>
            </a:pPr>
            <a:endParaRPr lang="en-US" sz="2126">
              <a:solidFill>
                <a:srgbClr val="FFFFFF"/>
              </a:solidFill>
              <a:latin typeface="Arial"/>
              <a:ea typeface="微软雅黑"/>
            </a:endParaRPr>
          </a:p>
        </p:txBody>
      </p:sp>
      <p:pic>
        <p:nvPicPr>
          <p:cNvPr id="3" name="图片 2">
            <a:extLst>
              <a:ext uri="{FF2B5EF4-FFF2-40B4-BE49-F238E27FC236}">
                <a16:creationId xmlns:a16="http://schemas.microsoft.com/office/drawing/2014/main" id="{20372FED-5622-C05B-783A-7AF248CBE2B1}"/>
              </a:ext>
            </a:extLst>
          </p:cNvPr>
          <p:cNvPicPr>
            <a:picLocks noChangeAspect="1"/>
          </p:cNvPicPr>
          <p:nvPr/>
        </p:nvPicPr>
        <p:blipFill>
          <a:blip r:embed="rId2"/>
          <a:srcRect l="22412" t="17647" r="22018" b="16719"/>
          <a:stretch/>
        </p:blipFill>
        <p:spPr>
          <a:xfrm>
            <a:off x="154091" y="687448"/>
            <a:ext cx="6751272" cy="5315846"/>
          </a:xfrm>
          <a:prstGeom prst="rect">
            <a:avLst/>
          </a:prstGeom>
        </p:spPr>
      </p:pic>
      <p:sp>
        <p:nvSpPr>
          <p:cNvPr id="5" name="文本框 4">
            <a:extLst>
              <a:ext uri="{FF2B5EF4-FFF2-40B4-BE49-F238E27FC236}">
                <a16:creationId xmlns:a16="http://schemas.microsoft.com/office/drawing/2014/main" id="{C29348DB-BBA0-41B6-76EB-FDB5C0A07003}"/>
              </a:ext>
            </a:extLst>
          </p:cNvPr>
          <p:cNvSpPr txBox="1"/>
          <p:nvPr/>
        </p:nvSpPr>
        <p:spPr>
          <a:xfrm>
            <a:off x="7365206" y="1864542"/>
            <a:ext cx="5868194" cy="1619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HONOR Sans CN" panose="02000500000000000000" pitchFamily="2" charset="-122"/>
                <a:ea typeface="HONOR Sans CN" panose="02000500000000000000" pitchFamily="2" charset="-122"/>
                <a:cs typeface="+mn-cs"/>
              </a:rPr>
              <a:t>Bench Multimeter</a:t>
            </a:r>
            <a:endParaRPr lang="en-US" altLang="zh-CN" sz="1400" dirty="0">
              <a:solidFill>
                <a:srgbClr val="FFFFFF">
                  <a:lumMod val="95000"/>
                </a:srgbClr>
              </a:solidFill>
              <a:latin typeface="HONOR Sans CN" panose="02000500000000000000" pitchFamily="2" charset="-122"/>
              <a:ea typeface="HONOR Sans CN" panose="02000500000000000000" pitchFamily="2" charset="-122"/>
            </a:endParaRPr>
          </a:p>
          <a:p>
            <a:pPr algn="just">
              <a:lnSpc>
                <a:spcPct val="120000"/>
              </a:lnSpc>
            </a:pPr>
            <a:r>
              <a:rPr lang="en-US" altLang="zh-CN" sz="1400" dirty="0">
                <a:solidFill>
                  <a:srgbClr val="FFFFFF">
                    <a:lumMod val="95000"/>
                  </a:srgbClr>
                </a:solidFill>
                <a:latin typeface="HONOR Sans CN" panose="02000500000000000000" pitchFamily="2" charset="-122"/>
                <a:ea typeface="HONOR Sans CN" panose="02000500000000000000" pitchFamily="2" charset="-122"/>
              </a:rPr>
              <a:t>A bench multimeter is a high-accuracy measurement instrument equipped with multifunctional measurement capabilities and a large display. It supports wider measurement ranges and stricter precision requirements while offering advanced data processing and data logging, ensuring measurement stability during extended operation.</a:t>
            </a:r>
            <a:endParaRPr lang="zh-CN" altLang="en-US" sz="1400" dirty="0">
              <a:solidFill>
                <a:srgbClr val="FFFFFF">
                  <a:lumMod val="95000"/>
                </a:srgbClr>
              </a:solidFill>
              <a:latin typeface="HONOR Sans CN" panose="02000500000000000000" pitchFamily="2" charset="-122"/>
              <a:ea typeface="HONOR Sans CN" panose="02000500000000000000" pitchFamily="2" charset="-122"/>
            </a:endParaRPr>
          </a:p>
        </p:txBody>
      </p:sp>
      <p:sp>
        <p:nvSpPr>
          <p:cNvPr id="4" name="文本框 3">
            <a:extLst>
              <a:ext uri="{FF2B5EF4-FFF2-40B4-BE49-F238E27FC236}">
                <a16:creationId xmlns:a16="http://schemas.microsoft.com/office/drawing/2014/main" id="{7747E883-BF0D-CCC9-8444-6AC85396683B}"/>
              </a:ext>
            </a:extLst>
          </p:cNvPr>
          <p:cNvSpPr txBox="1"/>
          <p:nvPr/>
        </p:nvSpPr>
        <p:spPr>
          <a:xfrm>
            <a:off x="7434745" y="3964441"/>
            <a:ext cx="5253441" cy="1569660"/>
          </a:xfrm>
          <a:prstGeom prst="rect">
            <a:avLst/>
          </a:prstGeom>
          <a:noFill/>
        </p:spPr>
        <p:txBody>
          <a:bodyPr wrap="square">
            <a:spAutoFit/>
          </a:bodyPr>
          <a:lstStyle/>
          <a:p>
            <a:pPr algn="just" defTabSz="1079906"/>
            <a:r>
              <a:rPr lang="en-US" altLang="zh-CN" sz="1417" b="1" dirty="0">
                <a:solidFill>
                  <a:srgbClr val="073E90"/>
                </a:solidFill>
                <a:latin typeface="思源黑体 CN Medium" panose="020B0600000000000000" pitchFamily="34" charset="-122"/>
                <a:ea typeface="思源黑体 CN Medium" panose="020B0600000000000000" pitchFamily="34" charset="-122"/>
              </a:rPr>
              <a:t>VS Oscilloscope </a:t>
            </a:r>
          </a:p>
          <a:p>
            <a:pPr algn="just" defTabSz="1079906">
              <a:lnSpc>
                <a:spcPct val="150000"/>
              </a:lnSpc>
            </a:pPr>
            <a:r>
              <a:rPr lang="en-US" altLang="zh-CN" sz="1400" dirty="0">
                <a:solidFill>
                  <a:srgbClr val="1C1F23"/>
                </a:solidFill>
                <a:latin typeface="Inter"/>
              </a:rPr>
              <a:t>·  The multimeter has higher accuracy and resolution. </a:t>
            </a:r>
          </a:p>
          <a:p>
            <a:pPr algn="just" defTabSz="1079906">
              <a:lnSpc>
                <a:spcPct val="150000"/>
              </a:lnSpc>
            </a:pPr>
            <a:r>
              <a:rPr lang="en-US" altLang="zh-CN" sz="1400" dirty="0">
                <a:solidFill>
                  <a:srgbClr val="1C1F23"/>
                </a:solidFill>
                <a:latin typeface="Inter"/>
              </a:rPr>
              <a:t>· The multimeter can measure a lower signal frequency range. </a:t>
            </a:r>
          </a:p>
          <a:p>
            <a:pPr algn="just" defTabSz="1079906">
              <a:lnSpc>
                <a:spcPct val="150000"/>
              </a:lnSpc>
            </a:pPr>
            <a:r>
              <a:rPr lang="en-US" altLang="zh-CN" sz="1400" dirty="0">
                <a:solidFill>
                  <a:srgbClr val="1C1F23"/>
                </a:solidFill>
                <a:latin typeface="Inter"/>
              </a:rPr>
              <a:t>·  The number of ADC bits is much higher than that of the oscilloscope, while the sampling rate is lower than that of the oscilloscope. </a:t>
            </a:r>
          </a:p>
        </p:txBody>
      </p:sp>
      <p:sp>
        <p:nvSpPr>
          <p:cNvPr id="6" name="文本框 5">
            <a:extLst>
              <a:ext uri="{FF2B5EF4-FFF2-40B4-BE49-F238E27FC236}">
                <a16:creationId xmlns:a16="http://schemas.microsoft.com/office/drawing/2014/main" id="{639E1E95-2E1C-10DB-287B-AD2A95F3B4F3}"/>
              </a:ext>
            </a:extLst>
          </p:cNvPr>
          <p:cNvSpPr txBox="1"/>
          <p:nvPr/>
        </p:nvSpPr>
        <p:spPr>
          <a:xfrm>
            <a:off x="9276651" y="6003294"/>
            <a:ext cx="4230985" cy="1678729"/>
          </a:xfrm>
          <a:prstGeom prst="rect">
            <a:avLst/>
          </a:prstGeom>
          <a:noFill/>
        </p:spPr>
        <p:txBody>
          <a:bodyPr wrap="square">
            <a:spAutoFit/>
          </a:bodyPr>
          <a:lstStyle/>
          <a:p>
            <a:pPr defTabSz="1079906">
              <a:lnSpc>
                <a:spcPct val="150000"/>
              </a:lnSpc>
            </a:pPr>
            <a:r>
              <a:rPr lang="en-US" altLang="zh-CN" sz="1417" b="1" dirty="0">
                <a:solidFill>
                  <a:srgbClr val="073E90"/>
                </a:solidFill>
                <a:latin typeface="思源黑体 CN Medium" panose="020B0600000000000000" pitchFamily="34" charset="-122"/>
                <a:ea typeface="思源黑体 CN Medium" panose="020B0600000000000000" pitchFamily="34" charset="-122"/>
              </a:rPr>
              <a:t>VS Handheld multimeters</a:t>
            </a:r>
          </a:p>
          <a:p>
            <a:pPr defTabSz="1079906">
              <a:lnSpc>
                <a:spcPct val="150000"/>
              </a:lnSpc>
            </a:pPr>
            <a:r>
              <a:rPr lang="en-US" altLang="zh-CN" sz="1400" b="0" i="0" dirty="0">
                <a:solidFill>
                  <a:srgbClr val="1C1F23"/>
                </a:solidFill>
                <a:effectLst/>
                <a:latin typeface="Inter"/>
              </a:rPr>
              <a:t>· The Bench multimeter has</a:t>
            </a:r>
            <a:r>
              <a:rPr lang="en-US" altLang="zh-CN" sz="1299" dirty="0">
                <a:solidFill>
                  <a:srgbClr val="212121"/>
                </a:solidFill>
                <a:latin typeface="思源黑体 CN Medium" panose="020B0600000000000000" pitchFamily="34" charset="-122"/>
                <a:ea typeface="思源黑体 CN Medium" panose="020B0600000000000000" pitchFamily="34" charset="-122"/>
              </a:rPr>
              <a:t> </a:t>
            </a:r>
            <a:r>
              <a:rPr lang="en-US" altLang="zh-CN" sz="1400" b="0" i="0" dirty="0">
                <a:solidFill>
                  <a:srgbClr val="222222"/>
                </a:solidFill>
                <a:effectLst/>
                <a:latin typeface="Inter"/>
              </a:rPr>
              <a:t>higher accuracy and resolution.</a:t>
            </a:r>
          </a:p>
          <a:p>
            <a:pPr defTabSz="1079906">
              <a:lnSpc>
                <a:spcPct val="150000"/>
              </a:lnSpc>
            </a:pPr>
            <a:r>
              <a:rPr lang="en-US" altLang="zh-CN" sz="1400" dirty="0">
                <a:solidFill>
                  <a:srgbClr val="222222"/>
                </a:solidFill>
                <a:latin typeface="Inter"/>
              </a:rPr>
              <a:t>· The Bench multimeter has faster sampling rates.</a:t>
            </a:r>
          </a:p>
          <a:p>
            <a:pPr defTabSz="1079906">
              <a:lnSpc>
                <a:spcPct val="150000"/>
              </a:lnSpc>
            </a:pPr>
            <a:r>
              <a:rPr lang="en-US" altLang="zh-CN" sz="1400" dirty="0">
                <a:solidFill>
                  <a:srgbClr val="222222"/>
                </a:solidFill>
                <a:latin typeface="Inter"/>
              </a:rPr>
              <a:t>· The</a:t>
            </a:r>
            <a:r>
              <a:rPr lang="en-US" altLang="zh-CN" sz="1400" b="0" i="0" dirty="0">
                <a:solidFill>
                  <a:srgbClr val="1C1F23"/>
                </a:solidFill>
                <a:effectLst/>
                <a:latin typeface="Inter"/>
              </a:rPr>
              <a:t> Bench</a:t>
            </a:r>
            <a:r>
              <a:rPr lang="en-US" altLang="zh-CN" sz="1400" dirty="0">
                <a:solidFill>
                  <a:srgbClr val="222222"/>
                </a:solidFill>
                <a:latin typeface="Inter"/>
              </a:rPr>
              <a:t> multimeter </a:t>
            </a:r>
            <a:r>
              <a:rPr lang="en-US" altLang="zh-CN" sz="1400" b="0" i="0" dirty="0">
                <a:effectLst/>
                <a:latin typeface="Inter"/>
              </a:rPr>
              <a:t>support remote control.</a:t>
            </a:r>
            <a:endParaRPr lang="en-US" altLang="zh-CN" sz="1400" dirty="0">
              <a:solidFill>
                <a:srgbClr val="222222"/>
              </a:solidFill>
              <a:latin typeface="Inter"/>
            </a:endParaRPr>
          </a:p>
        </p:txBody>
      </p:sp>
    </p:spTree>
    <p:extLst>
      <p:ext uri="{BB962C8B-B14F-4D97-AF65-F5344CB8AC3E}">
        <p14:creationId xmlns:p14="http://schemas.microsoft.com/office/powerpoint/2010/main" val="4067843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28FDC-1275-3AE1-93F9-18BE4633489E}"/>
            </a:ext>
          </a:extLst>
        </p:cNvPr>
        <p:cNvGrpSpPr/>
        <p:nvPr/>
      </p:nvGrpSpPr>
      <p:grpSpPr>
        <a:xfrm>
          <a:off x="0" y="0"/>
          <a:ext cx="0" cy="0"/>
          <a:chOff x="0" y="0"/>
          <a:chExt cx="0" cy="0"/>
        </a:xfrm>
      </p:grpSpPr>
      <p:sp>
        <p:nvSpPr>
          <p:cNvPr id="10" name="标题 9">
            <a:extLst>
              <a:ext uri="{FF2B5EF4-FFF2-40B4-BE49-F238E27FC236}">
                <a16:creationId xmlns:a16="http://schemas.microsoft.com/office/drawing/2014/main" id="{C8D708B8-B736-277C-6CC3-057C0A24F334}"/>
              </a:ext>
            </a:extLst>
          </p:cNvPr>
          <p:cNvSpPr>
            <a:spLocks noGrp="1"/>
          </p:cNvSpPr>
          <p:nvPr>
            <p:ph type="title" hasCustomPrompt="1"/>
          </p:nvPr>
        </p:nvSpPr>
        <p:spPr>
          <a:xfrm>
            <a:off x="635635" y="1025525"/>
            <a:ext cx="13389928" cy="759460"/>
          </a:xfrm>
        </p:spPr>
        <p:txBody>
          <a:bodyPr/>
          <a:lstStyle>
            <a:lvl1pPr>
              <a:defRPr sz="3800">
                <a:latin typeface="HONOR Sans CN Medium" panose="02000600000000000000" charset="-122"/>
                <a:ea typeface="HONOR Sans CN Medium" panose="02000600000000000000" charset="-122"/>
              </a:defRPr>
            </a:lvl1pPr>
          </a:lstStyle>
          <a:p>
            <a:pPr>
              <a:lnSpc>
                <a:spcPct val="100000"/>
              </a:lnSpc>
            </a:pPr>
            <a:r>
              <a:rPr lang="en-US" altLang="zh-CN" dirty="0">
                <a:sym typeface="+mn-ea"/>
              </a:rPr>
              <a:t>Excellent measurement accuracy</a:t>
            </a:r>
            <a:br>
              <a:rPr lang="en-US" altLang="zh-CN" dirty="0">
                <a:sym typeface="+mn-ea"/>
              </a:rPr>
            </a:br>
            <a:endParaRPr lang="zh-CN" altLang="en-US" dirty="0">
              <a:sym typeface="+mn-ea"/>
            </a:endParaRPr>
          </a:p>
        </p:txBody>
      </p:sp>
      <p:sp>
        <p:nvSpPr>
          <p:cNvPr id="14" name="矩形 13">
            <a:extLst>
              <a:ext uri="{FF2B5EF4-FFF2-40B4-BE49-F238E27FC236}">
                <a16:creationId xmlns:a16="http://schemas.microsoft.com/office/drawing/2014/main" id="{E1C59B24-5765-1E6E-BF0C-965109EA547B}"/>
              </a:ext>
            </a:extLst>
          </p:cNvPr>
          <p:cNvSpPr/>
          <p:nvPr userDrawn="1"/>
        </p:nvSpPr>
        <p:spPr>
          <a:xfrm>
            <a:off x="374650" y="1102995"/>
            <a:ext cx="88900" cy="469900"/>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7" name="文本框 16">
            <a:extLst>
              <a:ext uri="{FF2B5EF4-FFF2-40B4-BE49-F238E27FC236}">
                <a16:creationId xmlns:a16="http://schemas.microsoft.com/office/drawing/2014/main" id="{F7B5AF0F-A2FD-D55A-9184-64CFC6C06BB7}"/>
              </a:ext>
            </a:extLst>
          </p:cNvPr>
          <p:cNvSpPr txBox="1"/>
          <p:nvPr/>
        </p:nvSpPr>
        <p:spPr>
          <a:xfrm>
            <a:off x="463550" y="1939701"/>
            <a:ext cx="7199948" cy="888128"/>
          </a:xfrm>
          <a:prstGeom prst="rect">
            <a:avLst/>
          </a:prstGeom>
        </p:spPr>
        <p:txBody>
          <a:bodyPr wrap="square">
            <a:spAutoFit/>
            <a:extLst>
              <a:ext uri="{4A0BC546-FE56-4ADE-93B0-CB8AF2F6F144}">
                <wpsdc:textFrameExt xmlns:wpsdc="http://www.wps.cn/officeDocument/2022/drawingmlCustomData" xmlns="" type="sub-title"/>
              </a:ext>
            </a:extLs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500" cap="none" spc="0" normalizeH="0" baseline="0" noProof="0" dirty="0">
                <a:ln>
                  <a:noFill/>
                </a:ln>
                <a:effectLst/>
                <a:uLnTx/>
                <a:uFillTx/>
                <a:latin typeface="HONOR Sans CN" panose="02000500000000000000" charset="-122"/>
                <a:ea typeface="HONOR Sans CN" panose="02000500000000000000" charset="-122"/>
                <a:cs typeface="+mn-cs"/>
              </a:rPr>
              <a:t>Real </a:t>
            </a:r>
            <a:r>
              <a:rPr lang="en-US" altLang="zh-CN" kern="500" dirty="0">
                <a:latin typeface="HONOR Sans CN" panose="02000500000000000000" charset="-122"/>
                <a:ea typeface="HONOR Sans CN" panose="02000500000000000000" charset="-122"/>
              </a:rPr>
              <a:t>5</a:t>
            </a:r>
            <a:r>
              <a:rPr kumimoji="0" lang="en-US" altLang="zh-CN" b="0" i="0" u="none" strike="noStrike" kern="500" cap="none" spc="0" normalizeH="0" baseline="0" noProof="0" dirty="0">
                <a:ln>
                  <a:noFill/>
                </a:ln>
                <a:effectLst/>
                <a:uLnTx/>
                <a:uFillTx/>
                <a:latin typeface="HONOR Sans CN" panose="02000500000000000000" charset="-122"/>
                <a:ea typeface="HONOR Sans CN" panose="02000500000000000000" charset="-122"/>
                <a:cs typeface="+mn-cs"/>
              </a:rPr>
              <a:t>½-digit and 6½-digit readings resolution</a:t>
            </a:r>
          </a:p>
          <a:p>
            <a:pPr marL="457200" lvl="0" indent="-457200">
              <a:lnSpc>
                <a:spcPct val="150000"/>
              </a:lnSpc>
              <a:buFont typeface="Arial" panose="020B0604020202020204" pitchFamily="34" charset="0"/>
              <a:buChar char="•"/>
              <a:defRPr/>
            </a:pPr>
            <a:r>
              <a:rPr lang="en-US" altLang="zh-CN" kern="500" dirty="0">
                <a:latin typeface="HONOR Sans CN" panose="02000500000000000000" charset="-122"/>
                <a:ea typeface="HONOR Sans CN" panose="02000500000000000000" charset="-122"/>
              </a:rPr>
              <a:t>Full-scale display range: 0 to ±219,999    0 to ±2,199,999</a:t>
            </a:r>
          </a:p>
        </p:txBody>
      </p:sp>
      <p:sp>
        <p:nvSpPr>
          <p:cNvPr id="7" name="文本框 6">
            <a:extLst>
              <a:ext uri="{FF2B5EF4-FFF2-40B4-BE49-F238E27FC236}">
                <a16:creationId xmlns:a16="http://schemas.microsoft.com/office/drawing/2014/main" id="{F5B8DF17-6903-E341-C813-BEB561ECD6AB}"/>
              </a:ext>
            </a:extLst>
          </p:cNvPr>
          <p:cNvSpPr txBox="1"/>
          <p:nvPr/>
        </p:nvSpPr>
        <p:spPr>
          <a:xfrm>
            <a:off x="463550" y="3659214"/>
            <a:ext cx="6965063" cy="3939540"/>
          </a:xfrm>
          <a:prstGeom prst="rect">
            <a:avLst/>
          </a:prstGeom>
          <a:noFill/>
        </p:spPr>
        <p:txBody>
          <a:bodyPr wrap="square" rtlCol="0">
            <a:spAutoFit/>
          </a:bodyPr>
          <a:lstStyle/>
          <a:p>
            <a:pPr algn="just"/>
            <a:r>
              <a:rPr lang="en-US" altLang="zh-CN" sz="1600" b="1" dirty="0">
                <a:solidFill>
                  <a:schemeClr val="bg2">
                    <a:lumMod val="25000"/>
                  </a:schemeClr>
                </a:solidFill>
                <a:latin typeface="HONOR Sans CN" panose="02000500000000000000" pitchFamily="2" charset="-122"/>
                <a:ea typeface="HONOR Sans CN" panose="02000500000000000000" pitchFamily="2" charset="-122"/>
              </a:rPr>
              <a:t>Explanation of Counts</a:t>
            </a:r>
          </a:p>
          <a:p>
            <a:pPr algn="just"/>
            <a:endParaRPr lang="en-US" altLang="zh-CN" sz="1400" dirty="0">
              <a:solidFill>
                <a:schemeClr val="bg2">
                  <a:lumMod val="25000"/>
                </a:schemeClr>
              </a:solidFill>
              <a:latin typeface="HONOR Sans CN" panose="02000500000000000000" pitchFamily="2" charset="-122"/>
              <a:ea typeface="HONOR Sans CN" panose="02000500000000000000" pitchFamily="2" charset="-122"/>
            </a:endParaRPr>
          </a:p>
          <a:p>
            <a:pPr algn="just"/>
            <a:r>
              <a:rPr lang="en-US" altLang="zh-CN" sz="1400" dirty="0">
                <a:solidFill>
                  <a:srgbClr val="404040"/>
                </a:solidFill>
                <a:latin typeface="HONOR Sans CN" panose="02000500000000000000" pitchFamily="2" charset="-122"/>
                <a:ea typeface="HONOR Sans CN" panose="02000500000000000000" pitchFamily="2" charset="-122"/>
              </a:rPr>
              <a:t>Counts represent effective resolution, and the count value provides a more precise specification than digit designation.</a:t>
            </a:r>
          </a:p>
          <a:p>
            <a:pPr algn="just"/>
            <a:endParaRPr lang="en-US" altLang="zh-CN" sz="1400" dirty="0">
              <a:solidFill>
                <a:srgbClr val="404040"/>
              </a:solidFill>
              <a:latin typeface="HONOR Sans CN" panose="02000500000000000000" pitchFamily="2" charset="-122"/>
              <a:ea typeface="HONOR Sans CN" panose="02000500000000000000" pitchFamily="2" charset="-122"/>
            </a:endParaRPr>
          </a:p>
          <a:p>
            <a:pPr algn="just">
              <a:spcAft>
                <a:spcPts val="300"/>
              </a:spcAft>
            </a:pPr>
            <a:r>
              <a:rPr lang="en-US" altLang="zh-CN" sz="1400" dirty="0">
                <a:solidFill>
                  <a:srgbClr val="404040"/>
                </a:solidFill>
                <a:latin typeface="HONOR Sans CN" panose="02000500000000000000" pitchFamily="2" charset="-122"/>
                <a:ea typeface="HONOR Sans CN" panose="02000500000000000000" pitchFamily="2" charset="-122"/>
              </a:rPr>
              <a:t>Example</a:t>
            </a:r>
          </a:p>
          <a:p>
            <a:pPr marL="0" lvl="1" indent="-285750" algn="just">
              <a:spcBef>
                <a:spcPts val="300"/>
              </a:spcBef>
              <a:buFont typeface="Arial" panose="020B0604020202020204" pitchFamily="34" charset="0"/>
              <a:buChar char="•"/>
            </a:pPr>
            <a:r>
              <a:rPr lang="en-US" altLang="zh-CN" sz="1400" dirty="0">
                <a:solidFill>
                  <a:srgbClr val="404040"/>
                </a:solidFill>
                <a:latin typeface="HONOR Sans CN" panose="02000500000000000000" pitchFamily="2" charset="-122"/>
                <a:ea typeface="HONOR Sans CN" panose="02000500000000000000" pitchFamily="2" charset="-122"/>
              </a:rPr>
              <a:t>The 6½-digit SDM4000A has 2,200,000 counts.</a:t>
            </a:r>
          </a:p>
          <a:p>
            <a:pPr marL="0" lvl="1" indent="-285750" algn="just">
              <a:spcBef>
                <a:spcPts val="300"/>
              </a:spcBef>
              <a:buFont typeface="Arial" panose="020B0604020202020204" pitchFamily="34" charset="0"/>
              <a:buChar char="•"/>
            </a:pPr>
            <a:r>
              <a:rPr lang="en-US" altLang="zh-CN" sz="1400" dirty="0">
                <a:solidFill>
                  <a:srgbClr val="404040"/>
                </a:solidFill>
                <a:latin typeface="HONOR Sans CN" panose="02000500000000000000" pitchFamily="2" charset="-122"/>
                <a:ea typeface="HONOR Sans CN" panose="02000500000000000000" pitchFamily="2" charset="-122"/>
              </a:rPr>
              <a:t>In the 2V range (with overrange capability), it measures up to 2.199999V, where 1 count = 0.000001V (effective resolution: 1 µV</a:t>
            </a:r>
            <a:r>
              <a:rPr lang="en-US" altLang="zh-CN" sz="1400" b="0" i="0" dirty="0">
                <a:effectLst/>
                <a:latin typeface="Inter"/>
              </a:rPr>
              <a:t>, calculated as 2V / 2,200,000 counts</a:t>
            </a:r>
            <a:r>
              <a:rPr lang="en-US" altLang="zh-CN" sz="1400" dirty="0">
                <a:solidFill>
                  <a:srgbClr val="404040"/>
                </a:solidFill>
                <a:latin typeface="HONOR Sans CN" panose="02000500000000000000" pitchFamily="2" charset="-122"/>
                <a:ea typeface="HONOR Sans CN" panose="02000500000000000000" pitchFamily="2" charset="-122"/>
              </a:rPr>
              <a:t>).</a:t>
            </a:r>
          </a:p>
          <a:p>
            <a:pPr marL="0" lvl="1" indent="-285750" algn="just">
              <a:spcBef>
                <a:spcPts val="300"/>
              </a:spcBef>
              <a:buFont typeface="Arial" panose="020B0604020202020204" pitchFamily="34" charset="0"/>
              <a:buChar char="•"/>
            </a:pPr>
            <a:r>
              <a:rPr lang="en-US" altLang="zh-CN" sz="1400" dirty="0">
                <a:solidFill>
                  <a:srgbClr val="404040"/>
                </a:solidFill>
                <a:latin typeface="HONOR Sans CN" panose="02000500000000000000" pitchFamily="2" charset="-122"/>
                <a:ea typeface="HONOR Sans CN" panose="02000500000000000000" pitchFamily="2" charset="-122"/>
              </a:rPr>
              <a:t>A 6½-digit model with 1,100,000 counts in the same 0–2V range achieves a resolution of 2 µV.</a:t>
            </a:r>
          </a:p>
          <a:p>
            <a:pPr algn="just"/>
            <a:br>
              <a:rPr lang="en-US" altLang="zh-CN" sz="1400" dirty="0">
                <a:solidFill>
                  <a:srgbClr val="404040"/>
                </a:solidFill>
                <a:latin typeface="HONOR Sans CN" panose="02000500000000000000" pitchFamily="2" charset="-122"/>
                <a:ea typeface="HONOR Sans CN" panose="02000500000000000000" pitchFamily="2" charset="-122"/>
              </a:rPr>
            </a:br>
            <a:r>
              <a:rPr lang="en-US" altLang="zh-CN" sz="1400" dirty="0">
                <a:solidFill>
                  <a:srgbClr val="404040"/>
                </a:solidFill>
                <a:latin typeface="HONOR Sans CN" panose="02000500000000000000" pitchFamily="2" charset="-122"/>
                <a:ea typeface="HONOR Sans CN" panose="02000500000000000000" pitchFamily="2" charset="-122"/>
              </a:rPr>
              <a:t>Key Insight</a:t>
            </a:r>
          </a:p>
          <a:p>
            <a:pPr algn="just"/>
            <a:r>
              <a:rPr lang="en-US" altLang="zh-CN" sz="1400" dirty="0">
                <a:solidFill>
                  <a:srgbClr val="404040"/>
                </a:solidFill>
                <a:latin typeface="HONOR Sans CN" panose="02000500000000000000" pitchFamily="2" charset="-122"/>
                <a:ea typeface="HONOR Sans CN" panose="02000500000000000000" pitchFamily="2" charset="-122"/>
              </a:rPr>
              <a:t>Counts define how finely a full scale is divided. Even with the same 6½-digit specification, different counts yield distinct minimum resolutions. Therefore, counts are a more accurate metric than digits for comparing multimeter precision.</a:t>
            </a:r>
          </a:p>
        </p:txBody>
      </p:sp>
      <p:pic>
        <p:nvPicPr>
          <p:cNvPr id="3" name="图片 2">
            <a:extLst>
              <a:ext uri="{FF2B5EF4-FFF2-40B4-BE49-F238E27FC236}">
                <a16:creationId xmlns:a16="http://schemas.microsoft.com/office/drawing/2014/main" id="{851D7DCC-AC54-6648-DABB-F8CF3AB4E470}"/>
              </a:ext>
            </a:extLst>
          </p:cNvPr>
          <p:cNvPicPr>
            <a:picLocks noChangeAspect="1"/>
          </p:cNvPicPr>
          <p:nvPr/>
        </p:nvPicPr>
        <p:blipFill>
          <a:blip r:embed="rId2" cstate="print">
            <a:extLst>
              <a:ext uri="{28A0092B-C50C-407E-A947-70E740481C1C}">
                <a14:useLocalDpi xmlns:a14="http://schemas.microsoft.com/office/drawing/2010/main" val="0"/>
              </a:ext>
            </a:extLst>
          </a:blip>
          <a:srcRect l="9981" t="26567" r="10654" b="23686"/>
          <a:stretch/>
        </p:blipFill>
        <p:spPr>
          <a:xfrm>
            <a:off x="8408227" y="3659214"/>
            <a:ext cx="9152821" cy="3825568"/>
          </a:xfrm>
          <a:prstGeom prst="rect">
            <a:avLst/>
          </a:prstGeom>
        </p:spPr>
      </p:pic>
      <p:sp>
        <p:nvSpPr>
          <p:cNvPr id="4" name="流程图: 可选过程 3">
            <a:extLst>
              <a:ext uri="{FF2B5EF4-FFF2-40B4-BE49-F238E27FC236}">
                <a16:creationId xmlns:a16="http://schemas.microsoft.com/office/drawing/2014/main" id="{17BAAE08-C302-FD27-2C83-2F4C2B527422}"/>
              </a:ext>
            </a:extLst>
          </p:cNvPr>
          <p:cNvSpPr/>
          <p:nvPr/>
        </p:nvSpPr>
        <p:spPr>
          <a:xfrm>
            <a:off x="170120" y="3402438"/>
            <a:ext cx="7400261" cy="4231758"/>
          </a:xfrm>
          <a:prstGeom prst="flowChartAlternateProcess">
            <a:avLst/>
          </a:prstGeom>
          <a:no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HONOR Sans CN" panose="02000500000000000000" pitchFamily="2" charset="-122"/>
              <a:ea typeface="HONOR Sans CN" panose="02000500000000000000" pitchFamily="2" charset="-122"/>
            </a:endParaRPr>
          </a:p>
        </p:txBody>
      </p:sp>
    </p:spTree>
    <p:extLst>
      <p:ext uri="{BB962C8B-B14F-4D97-AF65-F5344CB8AC3E}">
        <p14:creationId xmlns:p14="http://schemas.microsoft.com/office/powerpoint/2010/main" val="2064075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9">
            <a:extLst>
              <a:ext uri="{FF2B5EF4-FFF2-40B4-BE49-F238E27FC236}">
                <a16:creationId xmlns:a16="http://schemas.microsoft.com/office/drawing/2014/main" id="{DF524D3B-A3E6-7A02-9C17-A957AE7AFBF4}"/>
              </a:ext>
            </a:extLst>
          </p:cNvPr>
          <p:cNvSpPr txBox="1">
            <a:spLocks/>
          </p:cNvSpPr>
          <p:nvPr/>
        </p:nvSpPr>
        <p:spPr>
          <a:xfrm>
            <a:off x="635635" y="1025525"/>
            <a:ext cx="13290770" cy="759460"/>
          </a:xfrm>
        </p:spPr>
        <p:txBody>
          <a:bodyPr/>
          <a:lstStyle>
            <a:lvl1pPr algn="l" defTabSz="1080135" rtl="0" eaLnBrk="1" latinLnBrk="0" hangingPunct="1">
              <a:lnSpc>
                <a:spcPct val="90000"/>
              </a:lnSpc>
              <a:spcBef>
                <a:spcPct val="0"/>
              </a:spcBef>
              <a:buNone/>
              <a:defRPr sz="3800" kern="1200">
                <a:solidFill>
                  <a:schemeClr val="tx1"/>
                </a:solidFill>
                <a:latin typeface="HONOR Sans CN Medium" panose="02000600000000000000" charset="-122"/>
                <a:ea typeface="HONOR Sans CN Medium" panose="02000600000000000000" charset="-122"/>
                <a:cs typeface="+mj-cs"/>
              </a:defRPr>
            </a:lvl1pPr>
          </a:lstStyle>
          <a:p>
            <a:pPr>
              <a:lnSpc>
                <a:spcPct val="100000"/>
              </a:lnSpc>
            </a:pPr>
            <a:r>
              <a:rPr lang="en-US" altLang="zh-CN" dirty="0">
                <a:sym typeface="+mn-ea"/>
              </a:rPr>
              <a:t>DCV Basic Accuracy</a:t>
            </a:r>
            <a:endParaRPr lang="zh-CN" altLang="en-US" dirty="0">
              <a:sym typeface="+mn-ea"/>
            </a:endParaRPr>
          </a:p>
        </p:txBody>
      </p:sp>
      <p:sp>
        <p:nvSpPr>
          <p:cNvPr id="5" name="矩形 4">
            <a:extLst>
              <a:ext uri="{FF2B5EF4-FFF2-40B4-BE49-F238E27FC236}">
                <a16:creationId xmlns:a16="http://schemas.microsoft.com/office/drawing/2014/main" id="{F708F069-18A4-16F7-6515-683C84C09B27}"/>
              </a:ext>
            </a:extLst>
          </p:cNvPr>
          <p:cNvSpPr/>
          <p:nvPr/>
        </p:nvSpPr>
        <p:spPr>
          <a:xfrm>
            <a:off x="374650" y="1102995"/>
            <a:ext cx="88900" cy="469900"/>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矩形: 圆角 7">
            <a:extLst>
              <a:ext uri="{FF2B5EF4-FFF2-40B4-BE49-F238E27FC236}">
                <a16:creationId xmlns:a16="http://schemas.microsoft.com/office/drawing/2014/main" id="{6996DB20-50F5-1627-8C82-94F13EB86042}"/>
              </a:ext>
            </a:extLst>
          </p:cNvPr>
          <p:cNvSpPr/>
          <p:nvPr/>
        </p:nvSpPr>
        <p:spPr>
          <a:xfrm>
            <a:off x="11865775" y="1460205"/>
            <a:ext cx="1876775" cy="189497"/>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6AC32851-55E7-1182-C638-5BCE32D737BB}"/>
              </a:ext>
            </a:extLst>
          </p:cNvPr>
          <p:cNvGrpSpPr/>
          <p:nvPr/>
        </p:nvGrpSpPr>
        <p:grpSpPr>
          <a:xfrm>
            <a:off x="374650" y="4049712"/>
            <a:ext cx="13551755" cy="3641817"/>
            <a:chOff x="374650" y="4225776"/>
            <a:chExt cx="13551755" cy="3641817"/>
          </a:xfrm>
        </p:grpSpPr>
        <p:sp>
          <p:nvSpPr>
            <p:cNvPr id="13" name="流程图: 可选过程 12">
              <a:extLst>
                <a:ext uri="{FF2B5EF4-FFF2-40B4-BE49-F238E27FC236}">
                  <a16:creationId xmlns:a16="http://schemas.microsoft.com/office/drawing/2014/main" id="{EBC5BAC5-B57D-DB2F-1F07-9EE1F2D0666D}"/>
                </a:ext>
              </a:extLst>
            </p:cNvPr>
            <p:cNvSpPr/>
            <p:nvPr/>
          </p:nvSpPr>
          <p:spPr>
            <a:xfrm>
              <a:off x="7548284" y="4254721"/>
              <a:ext cx="6378121" cy="3612872"/>
            </a:xfrm>
            <a:prstGeom prst="flowChartAlternateProcess">
              <a:avLst/>
            </a:prstGeom>
            <a:no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HONOR Sans CN" panose="02000500000000000000" pitchFamily="2" charset="-122"/>
                <a:ea typeface="HONOR Sans CN" panose="02000500000000000000" pitchFamily="2" charset="-122"/>
              </a:endParaRPr>
            </a:p>
          </p:txBody>
        </p:sp>
        <p:sp>
          <p:nvSpPr>
            <p:cNvPr id="14" name="流程图: 可选过程 13">
              <a:extLst>
                <a:ext uri="{FF2B5EF4-FFF2-40B4-BE49-F238E27FC236}">
                  <a16:creationId xmlns:a16="http://schemas.microsoft.com/office/drawing/2014/main" id="{A89057BF-C581-537C-5C41-1C311B7026CB}"/>
                </a:ext>
              </a:extLst>
            </p:cNvPr>
            <p:cNvSpPr/>
            <p:nvPr/>
          </p:nvSpPr>
          <p:spPr>
            <a:xfrm>
              <a:off x="374650" y="4225776"/>
              <a:ext cx="6912649" cy="3612872"/>
            </a:xfrm>
            <a:prstGeom prst="flowChartAlternateProcess">
              <a:avLst/>
            </a:prstGeom>
            <a:no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HONOR Sans CN" panose="02000500000000000000" pitchFamily="2" charset="-122"/>
                <a:ea typeface="HONOR Sans CN" panose="02000500000000000000" pitchFamily="2" charset="-122"/>
              </a:endParaRPr>
            </a:p>
          </p:txBody>
        </p:sp>
        <p:sp>
          <p:nvSpPr>
            <p:cNvPr id="15" name="文本框 14">
              <a:extLst>
                <a:ext uri="{FF2B5EF4-FFF2-40B4-BE49-F238E27FC236}">
                  <a16:creationId xmlns:a16="http://schemas.microsoft.com/office/drawing/2014/main" id="{F7383EC5-5054-ACCB-FB4E-4EFCA5F92318}"/>
                </a:ext>
              </a:extLst>
            </p:cNvPr>
            <p:cNvSpPr txBox="1"/>
            <p:nvPr/>
          </p:nvSpPr>
          <p:spPr>
            <a:xfrm>
              <a:off x="7732138" y="4397658"/>
              <a:ext cx="6010412" cy="3239348"/>
            </a:xfrm>
            <a:prstGeom prst="rect">
              <a:avLst/>
            </a:prstGeom>
            <a:noFill/>
          </p:spPr>
          <p:txBody>
            <a:bodyPr wrap="square">
              <a:spAutoFit/>
            </a:bodyPr>
            <a:lstStyle/>
            <a:p>
              <a:r>
                <a:rPr lang="en-US" altLang="zh-CN" sz="1400" b="1" i="0" dirty="0">
                  <a:solidFill>
                    <a:srgbClr val="404040"/>
                  </a:solidFill>
                  <a:effectLst/>
                  <a:latin typeface="HONOR Sans CN" panose="02000500000000000000" pitchFamily="2" charset="-122"/>
                  <a:ea typeface="HONOR Sans CN" panose="02000500000000000000" pitchFamily="2" charset="-122"/>
                </a:rPr>
                <a:t>Resolution of SDM4000A (35 ppm)</a:t>
              </a:r>
            </a:p>
            <a:p>
              <a:endParaRPr lang="en-US" altLang="zh-CN" sz="1400" b="0" i="0" dirty="0">
                <a:solidFill>
                  <a:srgbClr val="404040"/>
                </a:solidFill>
                <a:effectLst/>
                <a:latin typeface="HONOR Sans CN" panose="02000500000000000000" pitchFamily="2" charset="-122"/>
                <a:ea typeface="HONOR Sans CN" panose="02000500000000000000" pitchFamily="2" charset="-122"/>
              </a:endParaRPr>
            </a:p>
            <a:p>
              <a:pPr marL="285750" indent="-285750">
                <a:buFont typeface="Arial" panose="020B0604020202020204" pitchFamily="34" charset="0"/>
                <a:buChar char="•"/>
              </a:pPr>
              <a:r>
                <a:rPr lang="en-US" altLang="zh-CN" sz="1400" dirty="0">
                  <a:solidFill>
                    <a:srgbClr val="404040"/>
                  </a:solidFill>
                  <a:latin typeface="HONOR Sans CN" panose="02000500000000000000" pitchFamily="2" charset="-122"/>
                  <a:ea typeface="HONOR Sans CN" panose="02000500000000000000" pitchFamily="2" charset="-122"/>
                </a:rPr>
                <a:t>Resolution refers to the smallest quantifiable unit of measurement, representing the minimal detectable signal change.</a:t>
              </a:r>
            </a:p>
            <a:p>
              <a:pPr marL="285750" indent="-285750">
                <a:spcBef>
                  <a:spcPts val="300"/>
                </a:spcBef>
                <a:buFont typeface="Arial" panose="020B0604020202020204" pitchFamily="34" charset="0"/>
                <a:buChar char="•"/>
              </a:pPr>
              <a:r>
                <a:rPr lang="en-US" altLang="zh-CN" sz="1400" dirty="0">
                  <a:solidFill>
                    <a:srgbClr val="404040"/>
                  </a:solidFill>
                  <a:latin typeface="HONOR Sans CN" panose="02000500000000000000" pitchFamily="2" charset="-122"/>
                  <a:ea typeface="HONOR Sans CN" panose="02000500000000000000" pitchFamily="2" charset="-122"/>
                </a:rPr>
                <a:t>Resolution varies across ranges and measurement parameters, typically expressed as % of range or ppm (parts per million, 10</a:t>
              </a:r>
              <a:r>
                <a:rPr lang="en-US" altLang="zh-CN" sz="1400" baseline="30000" dirty="0">
                  <a:solidFill>
                    <a:srgbClr val="404040"/>
                  </a:solidFill>
                  <a:latin typeface="HONOR Sans CN" panose="02000500000000000000" pitchFamily="2" charset="-122"/>
                  <a:ea typeface="HONOR Sans CN" panose="02000500000000000000" pitchFamily="2" charset="-122"/>
                </a:rPr>
                <a:t>-6</a:t>
              </a:r>
              <a:r>
                <a:rPr lang="en-US" altLang="zh-CN" sz="1400" dirty="0">
                  <a:solidFill>
                    <a:srgbClr val="404040"/>
                  </a:solidFill>
                  <a:latin typeface="HONOR Sans CN" panose="02000500000000000000" pitchFamily="2" charset="-122"/>
                  <a:ea typeface="HONOR Sans CN" panose="02000500000000000000" pitchFamily="2" charset="-122"/>
                </a:rPr>
                <a:t>).</a:t>
              </a:r>
            </a:p>
            <a:p>
              <a:pPr>
                <a:spcBef>
                  <a:spcPts val="300"/>
                </a:spcBef>
                <a:buFont typeface="Arial" panose="020B0604020202020204" pitchFamily="34" charset="0"/>
                <a:buChar char="•"/>
              </a:pPr>
              <a:endParaRPr lang="en-US" altLang="zh-CN" sz="1400" dirty="0">
                <a:solidFill>
                  <a:srgbClr val="404040"/>
                </a:solidFill>
                <a:latin typeface="HONOR Sans CN" panose="02000500000000000000" pitchFamily="2" charset="-122"/>
                <a:ea typeface="HONOR Sans CN" panose="02000500000000000000" pitchFamily="2" charset="-122"/>
              </a:endParaRPr>
            </a:p>
            <a:p>
              <a:pPr marL="285750" indent="-285750">
                <a:spcBef>
                  <a:spcPts val="300"/>
                </a:spcBef>
                <a:spcAft>
                  <a:spcPts val="300"/>
                </a:spcAft>
                <a:buFont typeface="Arial" panose="020B0604020202020204" pitchFamily="34" charset="0"/>
                <a:buChar char="•"/>
              </a:pPr>
              <a:r>
                <a:rPr lang="en-US" altLang="zh-CN" sz="1400" dirty="0">
                  <a:solidFill>
                    <a:srgbClr val="404040"/>
                  </a:solidFill>
                  <a:latin typeface="HONOR Sans CN" panose="02000500000000000000" pitchFamily="2" charset="-122"/>
                  <a:ea typeface="HONOR Sans CN" panose="02000500000000000000" pitchFamily="2" charset="-122"/>
                </a:rPr>
                <a:t>Key Notes</a:t>
              </a:r>
            </a:p>
            <a:p>
              <a:pPr marL="742950" lvl="1" indent="-285750">
                <a:spcBef>
                  <a:spcPts val="300"/>
                </a:spcBef>
                <a:buFont typeface="Arial" panose="020B0604020202020204" pitchFamily="34" charset="0"/>
                <a:buChar char="•"/>
              </a:pPr>
              <a:r>
                <a:rPr lang="en-US" altLang="zh-CN" sz="1400" dirty="0">
                  <a:solidFill>
                    <a:srgbClr val="404040"/>
                  </a:solidFill>
                  <a:latin typeface="HONOR Sans CN" panose="02000500000000000000" pitchFamily="2" charset="-122"/>
                  <a:ea typeface="HONOR Sans CN" panose="02000500000000000000" pitchFamily="2" charset="-122"/>
                </a:rPr>
                <a:t>Some multimeters use ppm instead of % of reading or % of range.</a:t>
              </a:r>
            </a:p>
            <a:p>
              <a:pPr marL="742950" lvl="1" indent="-285750">
                <a:spcBef>
                  <a:spcPts val="300"/>
                </a:spcBef>
                <a:spcAft>
                  <a:spcPts val="300"/>
                </a:spcAft>
                <a:buFont typeface="Arial" panose="020B0604020202020204" pitchFamily="34" charset="0"/>
                <a:buChar char="•"/>
              </a:pPr>
              <a:r>
                <a:rPr lang="en-US" altLang="zh-CN" sz="1400" dirty="0">
                  <a:solidFill>
                    <a:srgbClr val="404040"/>
                  </a:solidFill>
                  <a:latin typeface="HONOR Sans CN" panose="02000500000000000000" pitchFamily="2" charset="-122"/>
                  <a:ea typeface="HONOR Sans CN" panose="02000500000000000000" pitchFamily="2" charset="-122"/>
                </a:rPr>
                <a:t>To convert ppm to absolute error:</a:t>
              </a:r>
            </a:p>
            <a:p>
              <a:pPr marL="1143000" lvl="2" indent="-228600">
                <a:spcBef>
                  <a:spcPts val="300"/>
                </a:spcBef>
                <a:buFont typeface="Arial" panose="020B0604020202020204" pitchFamily="34" charset="0"/>
                <a:buChar char="•"/>
              </a:pPr>
              <a:r>
                <a:rPr lang="en-US" altLang="zh-CN" sz="1400" dirty="0">
                  <a:solidFill>
                    <a:srgbClr val="404040"/>
                  </a:solidFill>
                  <a:latin typeface="HONOR Sans CN" panose="02000500000000000000" pitchFamily="2" charset="-122"/>
                  <a:ea typeface="HONOR Sans CN" panose="02000500000000000000" pitchFamily="2" charset="-122"/>
                </a:rPr>
                <a:t>Example1:  10 ppm error at 1V → 1×10×10</a:t>
              </a:r>
              <a:r>
                <a:rPr lang="en-US" altLang="zh-CN" sz="1400" baseline="30000" dirty="0">
                  <a:solidFill>
                    <a:srgbClr val="404040"/>
                  </a:solidFill>
                  <a:latin typeface="HONOR Sans CN" panose="02000500000000000000" pitchFamily="2" charset="-122"/>
                  <a:ea typeface="HONOR Sans CN" panose="02000500000000000000" pitchFamily="2" charset="-122"/>
                </a:rPr>
                <a:t>-6</a:t>
              </a:r>
              <a:r>
                <a:rPr lang="en-US" altLang="zh-CN" sz="1400" dirty="0">
                  <a:solidFill>
                    <a:srgbClr val="404040"/>
                  </a:solidFill>
                  <a:latin typeface="HONOR Sans CN" panose="02000500000000000000" pitchFamily="2" charset="-122"/>
                  <a:ea typeface="HONOR Sans CN" panose="02000500000000000000" pitchFamily="2" charset="-122"/>
                </a:rPr>
                <a:t>=0.00001V.</a:t>
              </a:r>
            </a:p>
            <a:p>
              <a:pPr marL="1143000" lvl="2" indent="-228600">
                <a:spcBef>
                  <a:spcPts val="300"/>
                </a:spcBef>
                <a:buFont typeface="Arial" panose="020B0604020202020204" pitchFamily="34" charset="0"/>
                <a:buChar char="•"/>
              </a:pPr>
              <a:r>
                <a:rPr lang="en-US" altLang="zh-CN" sz="1400" dirty="0">
                  <a:solidFill>
                    <a:srgbClr val="404040"/>
                  </a:solidFill>
                  <a:latin typeface="HONOR Sans CN" panose="02000500000000000000" pitchFamily="2" charset="-122"/>
                  <a:ea typeface="HONOR Sans CN" panose="02000500000000000000" pitchFamily="2" charset="-122"/>
                </a:rPr>
                <a:t>Example2:  5 ppm error at 10V → 10×5×10</a:t>
              </a:r>
              <a:r>
                <a:rPr lang="en-US" altLang="zh-CN" sz="1400" baseline="30000" dirty="0">
                  <a:solidFill>
                    <a:srgbClr val="404040"/>
                  </a:solidFill>
                  <a:latin typeface="HONOR Sans CN" panose="02000500000000000000" pitchFamily="2" charset="-122"/>
                  <a:ea typeface="HONOR Sans CN" panose="02000500000000000000" pitchFamily="2" charset="-122"/>
                </a:rPr>
                <a:t>-6</a:t>
              </a:r>
              <a:r>
                <a:rPr lang="en-US" altLang="zh-CN" sz="1400" dirty="0">
                  <a:solidFill>
                    <a:srgbClr val="404040"/>
                  </a:solidFill>
                  <a:latin typeface="HONOR Sans CN" panose="02000500000000000000" pitchFamily="2" charset="-122"/>
                  <a:ea typeface="HONOR Sans CN" panose="02000500000000000000" pitchFamily="2" charset="-122"/>
                </a:rPr>
                <a:t>=50µV.</a:t>
              </a:r>
            </a:p>
          </p:txBody>
        </p:sp>
        <p:sp>
          <p:nvSpPr>
            <p:cNvPr id="16" name="文本框 15">
              <a:extLst>
                <a:ext uri="{FF2B5EF4-FFF2-40B4-BE49-F238E27FC236}">
                  <a16:creationId xmlns:a16="http://schemas.microsoft.com/office/drawing/2014/main" id="{9A62B896-48CA-A75D-4A5D-416C5E10846C}"/>
                </a:ext>
              </a:extLst>
            </p:cNvPr>
            <p:cNvSpPr txBox="1"/>
            <p:nvPr/>
          </p:nvSpPr>
          <p:spPr>
            <a:xfrm>
              <a:off x="558504" y="4397658"/>
              <a:ext cx="6912649" cy="3339376"/>
            </a:xfrm>
            <a:prstGeom prst="rect">
              <a:avLst/>
            </a:prstGeom>
            <a:noFill/>
          </p:spPr>
          <p:txBody>
            <a:bodyPr wrap="square">
              <a:spAutoFit/>
            </a:bodyPr>
            <a:lstStyle/>
            <a:p>
              <a:pPr algn="l"/>
              <a:r>
                <a:rPr lang="en-US" altLang="zh-CN" sz="1400" b="1" i="0" dirty="0">
                  <a:solidFill>
                    <a:srgbClr val="404040"/>
                  </a:solidFill>
                  <a:effectLst/>
                  <a:latin typeface="HONOR Sans CN" panose="02000500000000000000" pitchFamily="2" charset="-122"/>
                  <a:ea typeface="HONOR Sans CN" panose="02000500000000000000" pitchFamily="2" charset="-122"/>
                </a:rPr>
                <a:t>Accuracy of Digital Multimeters</a:t>
              </a:r>
            </a:p>
            <a:p>
              <a:pPr algn="l"/>
              <a:br>
                <a:rPr lang="en-US" altLang="zh-CN" sz="1400" b="0" i="0" dirty="0">
                  <a:solidFill>
                    <a:srgbClr val="404040"/>
                  </a:solidFill>
                  <a:effectLst/>
                  <a:latin typeface="HONOR Sans CN" panose="02000500000000000000" pitchFamily="2" charset="-122"/>
                  <a:ea typeface="HONOR Sans CN" panose="02000500000000000000" pitchFamily="2" charset="-122"/>
                </a:rPr>
              </a:br>
              <a:r>
                <a:rPr lang="en-US" altLang="zh-CN" sz="1400" dirty="0">
                  <a:solidFill>
                    <a:srgbClr val="404040"/>
                  </a:solidFill>
                  <a:latin typeface="HONOR Sans CN" panose="02000500000000000000" pitchFamily="2" charset="-122"/>
                  <a:ea typeface="HONOR Sans CN" panose="02000500000000000000" pitchFamily="2" charset="-122"/>
                </a:rPr>
                <a:t>Accuracy is expressed as:</a:t>
              </a:r>
              <a:br>
                <a:rPr lang="en-US" altLang="zh-CN" sz="1400" dirty="0">
                  <a:solidFill>
                    <a:srgbClr val="404040"/>
                  </a:solidFill>
                  <a:latin typeface="HONOR Sans CN" panose="02000500000000000000" pitchFamily="2" charset="-122"/>
                  <a:ea typeface="HONOR Sans CN" panose="02000500000000000000" pitchFamily="2" charset="-122"/>
                </a:rPr>
              </a:br>
              <a:r>
                <a:rPr lang="en-US" altLang="zh-CN" sz="1400" dirty="0">
                  <a:solidFill>
                    <a:srgbClr val="404040"/>
                  </a:solidFill>
                  <a:latin typeface="HONOR Sans CN" panose="02000500000000000000" pitchFamily="2" charset="-122"/>
                  <a:ea typeface="HONOR Sans CN" panose="02000500000000000000" pitchFamily="2" charset="-122"/>
                </a:rPr>
                <a:t>Accuracy = ±(% of Reading + % of Range)</a:t>
              </a:r>
            </a:p>
            <a:p>
              <a:pPr algn="l"/>
              <a:br>
                <a:rPr lang="en-US" altLang="zh-CN" sz="1400" dirty="0">
                  <a:solidFill>
                    <a:srgbClr val="404040"/>
                  </a:solidFill>
                  <a:latin typeface="HONOR Sans CN" panose="02000500000000000000" pitchFamily="2" charset="-122"/>
                  <a:ea typeface="HONOR Sans CN" panose="02000500000000000000" pitchFamily="2" charset="-122"/>
                </a:rPr>
              </a:br>
              <a:r>
                <a:rPr lang="en-US" altLang="zh-CN" sz="1400" dirty="0">
                  <a:solidFill>
                    <a:srgbClr val="404040"/>
                  </a:solidFill>
                  <a:latin typeface="HONOR Sans CN" panose="02000500000000000000" pitchFamily="2" charset="-122"/>
                  <a:ea typeface="HONOR Sans CN" panose="02000500000000000000" pitchFamily="2" charset="-122"/>
                </a:rPr>
                <a:t>Example</a:t>
              </a:r>
            </a:p>
            <a:p>
              <a:pPr algn="l">
                <a:spcAft>
                  <a:spcPts val="300"/>
                </a:spcAft>
                <a:buFont typeface="Arial" panose="020B0604020202020204" pitchFamily="34" charset="0"/>
                <a:buChar char="•"/>
              </a:pPr>
              <a:r>
                <a:rPr lang="en-US" altLang="zh-CN" sz="1400" dirty="0">
                  <a:solidFill>
                    <a:srgbClr val="404040"/>
                  </a:solidFill>
                  <a:latin typeface="HONOR Sans CN" panose="02000500000000000000" pitchFamily="2" charset="-122"/>
                  <a:ea typeface="HONOR Sans CN" panose="02000500000000000000" pitchFamily="2" charset="-122"/>
                </a:rPr>
                <a:t>Using the SDM4000A (1-year accuracy, 20V range) to measure a 10V DC signal:</a:t>
              </a:r>
            </a:p>
            <a:p>
              <a:pPr marL="742950" lvl="1" indent="-285750" algn="l">
                <a:spcBef>
                  <a:spcPts val="300"/>
                </a:spcBef>
                <a:buFont typeface="Arial" panose="020B0604020202020204" pitchFamily="34" charset="0"/>
                <a:buChar char="•"/>
              </a:pPr>
              <a:r>
                <a:rPr lang="en-US" altLang="zh-CN" sz="1400" dirty="0">
                  <a:solidFill>
                    <a:srgbClr val="404040"/>
                  </a:solidFill>
                  <a:latin typeface="HONOR Sans CN" panose="02000500000000000000" pitchFamily="2" charset="-122"/>
                  <a:ea typeface="HONOR Sans CN" panose="02000500000000000000" pitchFamily="2" charset="-122"/>
                </a:rPr>
                <a:t>Accuracy Calculation:</a:t>
              </a:r>
              <a:br>
                <a:rPr lang="en-US" altLang="zh-CN" sz="1400" dirty="0">
                  <a:solidFill>
                    <a:srgbClr val="404040"/>
                  </a:solidFill>
                  <a:latin typeface="HONOR Sans CN" panose="02000500000000000000" pitchFamily="2" charset="-122"/>
                  <a:ea typeface="HONOR Sans CN" panose="02000500000000000000" pitchFamily="2" charset="-122"/>
                </a:rPr>
              </a:br>
              <a:r>
                <a:rPr lang="en-US" altLang="zh-CN" sz="1400" dirty="0">
                  <a:solidFill>
                    <a:srgbClr val="404040"/>
                  </a:solidFill>
                  <a:latin typeface="HONOR Sans CN" panose="02000500000000000000" pitchFamily="2" charset="-122"/>
                  <a:ea typeface="HONOR Sans CN" panose="02000500000000000000" pitchFamily="2" charset="-122"/>
                </a:rPr>
                <a:t>0.0040% of reading+0.0004% of range</a:t>
              </a:r>
              <a:br>
                <a:rPr lang="en-US" altLang="zh-CN" sz="1400" dirty="0">
                  <a:solidFill>
                    <a:srgbClr val="404040"/>
                  </a:solidFill>
                  <a:latin typeface="HONOR Sans CN" panose="02000500000000000000" pitchFamily="2" charset="-122"/>
                  <a:ea typeface="HONOR Sans CN" panose="02000500000000000000" pitchFamily="2" charset="-122"/>
                </a:rPr>
              </a:br>
              <a:r>
                <a:rPr lang="en-US" altLang="zh-CN" sz="1400" dirty="0">
                  <a:solidFill>
                    <a:srgbClr val="404040"/>
                  </a:solidFill>
                  <a:latin typeface="HONOR Sans CN" panose="02000500000000000000" pitchFamily="2" charset="-122"/>
                  <a:ea typeface="HONOR Sans CN" panose="02000500000000000000" pitchFamily="2" charset="-122"/>
                </a:rPr>
                <a:t>=10×(0.0040/100)+20×(0.0004/100)=±0.00048V</a:t>
              </a:r>
            </a:p>
            <a:p>
              <a:pPr marL="742950" lvl="1" indent="-285750" algn="l">
                <a:spcBef>
                  <a:spcPts val="300"/>
                </a:spcBef>
                <a:buFont typeface="Arial" panose="020B0604020202020204" pitchFamily="34" charset="0"/>
                <a:buChar char="•"/>
              </a:pPr>
              <a:r>
                <a:rPr lang="en-US" altLang="zh-CN" sz="1400" dirty="0">
                  <a:solidFill>
                    <a:srgbClr val="404040"/>
                  </a:solidFill>
                  <a:latin typeface="HONOR Sans CN" panose="02000500000000000000" pitchFamily="2" charset="-122"/>
                  <a:ea typeface="HONOR Sans CN" panose="02000500000000000000" pitchFamily="2" charset="-122"/>
                </a:rPr>
                <a:t>Measured Value: 10V</a:t>
              </a:r>
            </a:p>
            <a:p>
              <a:pPr marL="742950" lvl="1" indent="-285750" algn="l">
                <a:spcBef>
                  <a:spcPts val="300"/>
                </a:spcBef>
                <a:buFont typeface="Arial" panose="020B0604020202020204" pitchFamily="34" charset="0"/>
                <a:buChar char="•"/>
              </a:pPr>
              <a:r>
                <a:rPr lang="en-US" altLang="zh-CN" sz="1400" dirty="0">
                  <a:solidFill>
                    <a:srgbClr val="404040"/>
                  </a:solidFill>
                  <a:latin typeface="HONOR Sans CN" panose="02000500000000000000" pitchFamily="2" charset="-122"/>
                  <a:ea typeface="HONOR Sans CN" panose="02000500000000000000" pitchFamily="2" charset="-122"/>
                </a:rPr>
                <a:t>Accuracy: ±0.00048V</a:t>
              </a:r>
            </a:p>
            <a:p>
              <a:pPr marL="742950" lvl="1" indent="-285750" algn="l">
                <a:spcBef>
                  <a:spcPts val="300"/>
                </a:spcBef>
                <a:buFont typeface="Arial" panose="020B0604020202020204" pitchFamily="34" charset="0"/>
                <a:buChar char="•"/>
              </a:pPr>
              <a:r>
                <a:rPr lang="en-US" altLang="zh-CN" sz="1400" dirty="0">
                  <a:solidFill>
                    <a:srgbClr val="404040"/>
                  </a:solidFill>
                  <a:latin typeface="HONOR Sans CN" panose="02000500000000000000" pitchFamily="2" charset="-122"/>
                  <a:ea typeface="HONOR Sans CN" panose="02000500000000000000" pitchFamily="2" charset="-122"/>
                </a:rPr>
                <a:t>Resolution: 0.00001V</a:t>
              </a:r>
            </a:p>
            <a:p>
              <a:pPr marL="742950" lvl="1" indent="-285750" algn="l">
                <a:spcBef>
                  <a:spcPts val="300"/>
                </a:spcBef>
                <a:buFont typeface="Arial" panose="020B0604020202020204" pitchFamily="34" charset="0"/>
                <a:buChar char="•"/>
              </a:pPr>
              <a:r>
                <a:rPr lang="en-US" altLang="zh-CN" sz="1400" dirty="0">
                  <a:solidFill>
                    <a:srgbClr val="404040"/>
                  </a:solidFill>
                  <a:latin typeface="HONOR Sans CN" panose="02000500000000000000" pitchFamily="2" charset="-122"/>
                  <a:ea typeface="HONOR Sans CN" panose="02000500000000000000" pitchFamily="2" charset="-122"/>
                </a:rPr>
                <a:t>Actual Reading Range: 9.99952V to 10.00048V</a:t>
              </a:r>
            </a:p>
          </p:txBody>
        </p:sp>
      </p:grpSp>
      <p:sp>
        <p:nvSpPr>
          <p:cNvPr id="2" name="文本框 1">
            <a:extLst>
              <a:ext uri="{FF2B5EF4-FFF2-40B4-BE49-F238E27FC236}">
                <a16:creationId xmlns:a16="http://schemas.microsoft.com/office/drawing/2014/main" id="{21591061-D5FE-654B-E166-0083119AEC3E}"/>
              </a:ext>
            </a:extLst>
          </p:cNvPr>
          <p:cNvSpPr txBox="1"/>
          <p:nvPr/>
        </p:nvSpPr>
        <p:spPr>
          <a:xfrm>
            <a:off x="287457" y="1973583"/>
            <a:ext cx="6912649" cy="1538306"/>
          </a:xfrm>
          <a:prstGeom prst="rect">
            <a:avLst/>
          </a:prstGeom>
        </p:spPr>
        <p:txBody>
          <a:bodyPr wrap="square">
            <a:spAutoFit/>
            <a:extLst>
              <a:ext uri="{4A0BC546-FE56-4ADE-93B0-CB8AF2F6F144}">
                <wpsdc:textFrameExt xmlns:wpsdc="http://www.wps.cn/officeDocument/2022/drawingmlCustomData" xmlns="" type="sub-title"/>
              </a:ext>
            </a:extLst>
          </a:bodyPr>
          <a:lstStyle/>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600" b="0" i="0" u="none" strike="noStrike" kern="500" cap="none" spc="0" normalizeH="0" baseline="0" noProof="0" dirty="0">
                <a:ln>
                  <a:noFill/>
                </a:ln>
                <a:effectLst/>
                <a:uLnTx/>
                <a:uFillTx/>
                <a:latin typeface="HONOR Sans CN" panose="02000500000000000000" charset="-122"/>
                <a:ea typeface="HONOR Sans CN" panose="02000500000000000000" charset="-122"/>
                <a:cs typeface="+mn-cs"/>
              </a:rPr>
              <a:t>Accuracy indicates how closely a multimeter’s measured value aligns with the true value, reflecting the magnitude of measurement error. </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600" b="0" i="0" u="none" strike="noStrike" kern="500" cap="none" spc="0" normalizeH="0" baseline="0" noProof="0" dirty="0">
                <a:ln>
                  <a:noFill/>
                </a:ln>
                <a:effectLst/>
                <a:uLnTx/>
                <a:uFillTx/>
                <a:latin typeface="HONOR Sans CN" panose="02000500000000000000" charset="-122"/>
                <a:ea typeface="HONOR Sans CN" panose="02000500000000000000" charset="-122"/>
                <a:cs typeface="+mn-cs"/>
              </a:rPr>
              <a:t>A smaller accuracy value signifies better performance and closer proximity to the true value.</a:t>
            </a:r>
            <a:endParaRPr lang="en-US" altLang="zh-CN" sz="1600" kern="500" dirty="0">
              <a:latin typeface="HONOR Sans CN" panose="02000500000000000000" charset="-122"/>
              <a:ea typeface="HONOR Sans CN" panose="02000500000000000000" charset="-122"/>
            </a:endParaRPr>
          </a:p>
        </p:txBody>
      </p:sp>
      <p:pic>
        <p:nvPicPr>
          <p:cNvPr id="11" name="图片 10">
            <a:extLst>
              <a:ext uri="{FF2B5EF4-FFF2-40B4-BE49-F238E27FC236}">
                <a16:creationId xmlns:a16="http://schemas.microsoft.com/office/drawing/2014/main" id="{1BF1F14B-367D-5FEB-120A-F98B839318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1650" y="1410586"/>
            <a:ext cx="6182928" cy="2125526"/>
          </a:xfrm>
          <a:prstGeom prst="rect">
            <a:avLst/>
          </a:prstGeom>
        </p:spPr>
      </p:pic>
    </p:spTree>
    <p:extLst>
      <p:ext uri="{BB962C8B-B14F-4D97-AF65-F5344CB8AC3E}">
        <p14:creationId xmlns:p14="http://schemas.microsoft.com/office/powerpoint/2010/main" val="1865252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862E8-AB88-6D2E-AD69-B1C26F56C27E}"/>
            </a:ext>
          </a:extLst>
        </p:cNvPr>
        <p:cNvGrpSpPr/>
        <p:nvPr/>
      </p:nvGrpSpPr>
      <p:grpSpPr>
        <a:xfrm>
          <a:off x="0" y="0"/>
          <a:ext cx="0" cy="0"/>
          <a:chOff x="0" y="0"/>
          <a:chExt cx="0" cy="0"/>
        </a:xfrm>
      </p:grpSpPr>
      <p:sp>
        <p:nvSpPr>
          <p:cNvPr id="10" name="标题 9">
            <a:extLst>
              <a:ext uri="{FF2B5EF4-FFF2-40B4-BE49-F238E27FC236}">
                <a16:creationId xmlns:a16="http://schemas.microsoft.com/office/drawing/2014/main" id="{10582A7E-C8BE-98B7-9E4D-FCC1BD400F91}"/>
              </a:ext>
            </a:extLst>
          </p:cNvPr>
          <p:cNvSpPr>
            <a:spLocks noGrp="1"/>
          </p:cNvSpPr>
          <p:nvPr>
            <p:ph type="title" hasCustomPrompt="1"/>
          </p:nvPr>
        </p:nvSpPr>
        <p:spPr>
          <a:xfrm>
            <a:off x="635635" y="1025525"/>
            <a:ext cx="13182173" cy="759460"/>
          </a:xfrm>
        </p:spPr>
        <p:txBody>
          <a:bodyPr/>
          <a:lstStyle>
            <a:lvl1pPr>
              <a:defRPr sz="3800">
                <a:latin typeface="HONOR Sans CN Medium" panose="02000600000000000000" charset="-122"/>
                <a:ea typeface="HONOR Sans CN Medium" panose="02000600000000000000" charset="-122"/>
              </a:defRPr>
            </a:lvl1pPr>
          </a:lstStyle>
          <a:p>
            <a:pPr>
              <a:lnSpc>
                <a:spcPct val="100000"/>
              </a:lnSpc>
            </a:pPr>
            <a:r>
              <a:rPr lang="en-US" altLang="zh-CN" dirty="0">
                <a:sym typeface="+mn-ea"/>
              </a:rPr>
              <a:t>Performance and Measurement Speed</a:t>
            </a:r>
            <a:br>
              <a:rPr lang="en-US" altLang="zh-CN" dirty="0">
                <a:sym typeface="+mn-ea"/>
              </a:rPr>
            </a:br>
            <a:endParaRPr lang="zh-CN" altLang="en-US" dirty="0">
              <a:sym typeface="+mn-ea"/>
            </a:endParaRPr>
          </a:p>
        </p:txBody>
      </p:sp>
      <p:sp>
        <p:nvSpPr>
          <p:cNvPr id="14" name="矩形 13">
            <a:extLst>
              <a:ext uri="{FF2B5EF4-FFF2-40B4-BE49-F238E27FC236}">
                <a16:creationId xmlns:a16="http://schemas.microsoft.com/office/drawing/2014/main" id="{75EF4F20-938C-2943-C925-9AE010B91E8C}"/>
              </a:ext>
            </a:extLst>
          </p:cNvPr>
          <p:cNvSpPr/>
          <p:nvPr userDrawn="1"/>
        </p:nvSpPr>
        <p:spPr>
          <a:xfrm>
            <a:off x="374650" y="1102995"/>
            <a:ext cx="88900" cy="469900"/>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流程图: 可选过程 11">
            <a:extLst>
              <a:ext uri="{FF2B5EF4-FFF2-40B4-BE49-F238E27FC236}">
                <a16:creationId xmlns:a16="http://schemas.microsoft.com/office/drawing/2014/main" id="{1FDC41FF-55F4-1814-D587-B0E1552ADE97}"/>
              </a:ext>
            </a:extLst>
          </p:cNvPr>
          <p:cNvSpPr/>
          <p:nvPr/>
        </p:nvSpPr>
        <p:spPr>
          <a:xfrm>
            <a:off x="6312826" y="1784985"/>
            <a:ext cx="7504982" cy="6066545"/>
          </a:xfrm>
          <a:prstGeom prst="flowChartAlternateProcess">
            <a:avLst/>
          </a:prstGeom>
          <a:no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Arial"/>
              <a:ea typeface="微软雅黑"/>
              <a:cs typeface="+mn-cs"/>
            </a:endParaRPr>
          </a:p>
        </p:txBody>
      </p:sp>
      <p:sp>
        <p:nvSpPr>
          <p:cNvPr id="15" name="文本框 14">
            <a:extLst>
              <a:ext uri="{FF2B5EF4-FFF2-40B4-BE49-F238E27FC236}">
                <a16:creationId xmlns:a16="http://schemas.microsoft.com/office/drawing/2014/main" id="{4574AB4C-0FA9-B053-85A8-74FB8BFC86FF}"/>
              </a:ext>
            </a:extLst>
          </p:cNvPr>
          <p:cNvSpPr txBox="1"/>
          <p:nvPr/>
        </p:nvSpPr>
        <p:spPr>
          <a:xfrm>
            <a:off x="6731174" y="2015900"/>
            <a:ext cx="7033404" cy="6024726"/>
          </a:xfrm>
          <a:prstGeom prst="rect">
            <a:avLst/>
          </a:prstGeom>
          <a:noFill/>
        </p:spPr>
        <p:txBody>
          <a:bodyPr wrap="square" rtlCol="0">
            <a:spAutoFit/>
          </a:bodyPr>
          <a:lstStyle/>
          <a:p>
            <a:pPr algn="l"/>
            <a:r>
              <a:rPr lang="en-US" altLang="zh-CN" sz="1400" b="1" dirty="0">
                <a:solidFill>
                  <a:srgbClr val="404040"/>
                </a:solidFill>
                <a:effectLst/>
                <a:latin typeface="HONOR Sans CN" panose="02000500000000000000" pitchFamily="2" charset="-122"/>
                <a:ea typeface="HONOR Sans CN" panose="02000500000000000000" pitchFamily="2" charset="-122"/>
              </a:rPr>
              <a:t>Explanation of NPLC</a:t>
            </a:r>
          </a:p>
          <a:p>
            <a:pPr algn="l"/>
            <a:endParaRPr lang="en-US" altLang="zh-CN" sz="1400" b="1" dirty="0">
              <a:solidFill>
                <a:srgbClr val="404040"/>
              </a:solidFill>
              <a:effectLst/>
              <a:latin typeface="HONOR Sans CN" panose="02000500000000000000" pitchFamily="2" charset="-122"/>
              <a:ea typeface="HONOR Sans CN" panose="02000500000000000000" pitchFamily="2" charset="-122"/>
            </a:endParaRPr>
          </a:p>
          <a:p>
            <a:pPr algn="l"/>
            <a:r>
              <a:rPr lang="en-US" altLang="zh-CN" sz="1400" dirty="0">
                <a:solidFill>
                  <a:srgbClr val="404040"/>
                </a:solidFill>
                <a:latin typeface="HONOR Sans CN" panose="02000500000000000000" pitchFamily="2" charset="-122"/>
                <a:ea typeface="HONOR Sans CN" panose="02000500000000000000" pitchFamily="2" charset="-122"/>
              </a:rPr>
              <a:t>NPLC (Number of Power </a:t>
            </a:r>
            <a:r>
              <a:rPr lang="en-US" altLang="zh-CN" sz="1400" b="0" dirty="0">
                <a:solidFill>
                  <a:srgbClr val="404040"/>
                </a:solidFill>
                <a:effectLst/>
                <a:latin typeface="HONOR Sans CN" panose="02000500000000000000" pitchFamily="2" charset="-122"/>
                <a:ea typeface="HONOR Sans CN" panose="02000500000000000000" pitchFamily="2" charset="-122"/>
              </a:rPr>
              <a:t>Line Cycles), also known as Aperture Time, determines the integration time for noise reduction.</a:t>
            </a:r>
          </a:p>
          <a:p>
            <a:pPr algn="l"/>
            <a:endParaRPr lang="en-US" altLang="zh-CN" sz="1400" b="0" dirty="0">
              <a:solidFill>
                <a:srgbClr val="404040"/>
              </a:solidFill>
              <a:effectLst/>
              <a:latin typeface="HONOR Sans CN" panose="02000500000000000000" pitchFamily="2" charset="-122"/>
              <a:ea typeface="HONOR Sans CN" panose="02000500000000000000" pitchFamily="2" charset="-122"/>
            </a:endParaRPr>
          </a:p>
          <a:p>
            <a:pPr algn="l"/>
            <a:r>
              <a:rPr lang="en-US" altLang="zh-CN" sz="1400" b="1" dirty="0">
                <a:solidFill>
                  <a:srgbClr val="404040"/>
                </a:solidFill>
                <a:effectLst/>
                <a:latin typeface="HONOR Sans CN" panose="02000500000000000000" pitchFamily="2" charset="-122"/>
                <a:ea typeface="HONOR Sans CN" panose="02000500000000000000" pitchFamily="2" charset="-122"/>
              </a:rPr>
              <a:t>Power Line Noise Mitigation</a:t>
            </a:r>
            <a:r>
              <a:rPr lang="en-US" altLang="zh-CN" sz="1400" b="0" dirty="0">
                <a:solidFill>
                  <a:srgbClr val="404040"/>
                </a:solidFill>
                <a:effectLst/>
                <a:latin typeface="HONOR Sans CN" panose="02000500000000000000" pitchFamily="2" charset="-122"/>
                <a:ea typeface="HONOR Sans CN" panose="02000500000000000000" pitchFamily="2" charset="-122"/>
              </a:rPr>
              <a:t>:</a:t>
            </a:r>
          </a:p>
          <a:p>
            <a:pPr algn="l"/>
            <a:r>
              <a:rPr lang="en-US" altLang="zh-CN" sz="1400" b="0" dirty="0">
                <a:solidFill>
                  <a:srgbClr val="404040"/>
                </a:solidFill>
                <a:effectLst/>
                <a:latin typeface="HONOR Sans CN" panose="02000500000000000000" pitchFamily="2" charset="-122"/>
                <a:ea typeface="HONOR Sans CN" panose="02000500000000000000" pitchFamily="2" charset="-122"/>
              </a:rPr>
              <a:t>When measuring small signals, power line noise (50 Hz in China, 60 Hz in the U.S.) can interfere with accuracy. Adjusting NPLC helps eliminate this error.</a:t>
            </a:r>
          </a:p>
          <a:p>
            <a:pPr algn="l"/>
            <a:endParaRPr lang="en-US" altLang="zh-CN" sz="1400" b="0" dirty="0">
              <a:solidFill>
                <a:srgbClr val="404040"/>
              </a:solidFill>
              <a:effectLst/>
              <a:latin typeface="HONOR Sans CN" panose="02000500000000000000" pitchFamily="2" charset="-122"/>
              <a:ea typeface="HONOR Sans CN" panose="02000500000000000000" pitchFamily="2" charset="-122"/>
            </a:endParaRPr>
          </a:p>
          <a:p>
            <a:pPr algn="l"/>
            <a:r>
              <a:rPr lang="en-US" altLang="zh-CN" sz="1400" b="1" dirty="0">
                <a:solidFill>
                  <a:srgbClr val="404040"/>
                </a:solidFill>
                <a:effectLst/>
                <a:latin typeface="HONOR Sans CN" panose="02000500000000000000" pitchFamily="2" charset="-122"/>
                <a:ea typeface="HONOR Sans CN" panose="02000500000000000000" pitchFamily="2" charset="-122"/>
              </a:rPr>
              <a:t>SDM4000A acquisition state</a:t>
            </a:r>
            <a:r>
              <a:rPr lang="en-US" altLang="zh-CN" sz="1400" b="0" dirty="0">
                <a:solidFill>
                  <a:srgbClr val="404040"/>
                </a:solidFill>
                <a:effectLst/>
                <a:latin typeface="HONOR Sans CN" panose="02000500000000000000" pitchFamily="2" charset="-122"/>
                <a:ea typeface="HONOR Sans CN" panose="02000500000000000000" pitchFamily="2" charset="-122"/>
              </a:rPr>
              <a:t>:</a:t>
            </a:r>
          </a:p>
          <a:p>
            <a:pPr algn="l"/>
            <a:endParaRPr lang="en-US" altLang="zh-CN" sz="1400" dirty="0">
              <a:solidFill>
                <a:srgbClr val="404040"/>
              </a:solidFill>
              <a:latin typeface="HONOR Sans CN" panose="02000500000000000000" pitchFamily="2" charset="-122"/>
              <a:ea typeface="HONOR Sans CN" panose="02000500000000000000" pitchFamily="2" charset="-122"/>
            </a:endParaRPr>
          </a:p>
          <a:p>
            <a:pPr algn="l"/>
            <a:endParaRPr lang="en-US" altLang="zh-CN" sz="1400" b="0" dirty="0">
              <a:solidFill>
                <a:srgbClr val="404040"/>
              </a:solidFill>
              <a:effectLst/>
              <a:latin typeface="HONOR Sans CN" panose="02000500000000000000" pitchFamily="2" charset="-122"/>
              <a:ea typeface="HONOR Sans CN" panose="02000500000000000000" pitchFamily="2" charset="-122"/>
            </a:endParaRPr>
          </a:p>
          <a:p>
            <a:pPr algn="l"/>
            <a:endParaRPr lang="en-US" altLang="zh-CN" sz="1400" dirty="0">
              <a:solidFill>
                <a:srgbClr val="404040"/>
              </a:solidFill>
              <a:latin typeface="HONOR Sans CN" panose="02000500000000000000" pitchFamily="2" charset="-122"/>
              <a:ea typeface="HONOR Sans CN" panose="02000500000000000000" pitchFamily="2" charset="-122"/>
            </a:endParaRPr>
          </a:p>
          <a:p>
            <a:pPr algn="l"/>
            <a:endParaRPr lang="en-US" altLang="zh-CN" sz="1400" b="0" dirty="0">
              <a:solidFill>
                <a:srgbClr val="404040"/>
              </a:solidFill>
              <a:effectLst/>
              <a:latin typeface="HONOR Sans CN" panose="02000500000000000000" pitchFamily="2" charset="-122"/>
              <a:ea typeface="HONOR Sans CN" panose="02000500000000000000" pitchFamily="2" charset="-122"/>
            </a:endParaRPr>
          </a:p>
          <a:p>
            <a:pPr algn="l">
              <a:spcBef>
                <a:spcPts val="300"/>
              </a:spcBef>
            </a:pPr>
            <a:endParaRPr lang="en-US" altLang="zh-CN" sz="1400" b="0" dirty="0">
              <a:solidFill>
                <a:srgbClr val="404040"/>
              </a:solidFill>
              <a:effectLst/>
              <a:latin typeface="HONOR Sans CN" panose="02000500000000000000" pitchFamily="2" charset="-122"/>
              <a:ea typeface="HONOR Sans CN" panose="02000500000000000000" pitchFamily="2" charset="-122"/>
            </a:endParaRPr>
          </a:p>
          <a:p>
            <a:pPr algn="l"/>
            <a:r>
              <a:rPr lang="en-US" altLang="zh-CN" sz="1400" b="1" dirty="0">
                <a:solidFill>
                  <a:srgbClr val="404040"/>
                </a:solidFill>
                <a:effectLst/>
                <a:latin typeface="HONOR Sans CN" panose="02000500000000000000" pitchFamily="2" charset="-122"/>
                <a:ea typeface="HONOR Sans CN" panose="02000500000000000000" pitchFamily="2" charset="-122"/>
              </a:rPr>
              <a:t>Integration Time by NPLC</a:t>
            </a:r>
            <a:r>
              <a:rPr lang="en-US" altLang="zh-CN" sz="1400" b="0" dirty="0">
                <a:solidFill>
                  <a:srgbClr val="404040"/>
                </a:solidFill>
                <a:effectLst/>
                <a:latin typeface="HONOR Sans CN" panose="02000500000000000000" pitchFamily="2" charset="-122"/>
                <a:ea typeface="HONOR Sans CN" panose="02000500000000000000" pitchFamily="2" charset="-122"/>
              </a:rPr>
              <a:t>:</a:t>
            </a:r>
          </a:p>
          <a:p>
            <a:pPr marL="285750" indent="-285750" defTabSz="1080135">
              <a:buFont typeface="Arial" panose="020B0604020202020204" pitchFamily="34" charset="0"/>
              <a:buChar char="•"/>
              <a:defRPr/>
            </a:pPr>
            <a:r>
              <a:rPr lang="en-US" altLang="zh-CN" sz="1400" dirty="0">
                <a:solidFill>
                  <a:srgbClr val="404040"/>
                </a:solidFill>
                <a:latin typeface="HONOR Sans CN" panose="02000500000000000000" pitchFamily="2" charset="-122"/>
                <a:ea typeface="HONOR Sans CN" panose="02000500000000000000" pitchFamily="2" charset="-122"/>
              </a:rPr>
              <a:t>NPLC=1: 1 power line cycle → NPLC=1 → 1/50Hz=0.02s</a:t>
            </a:r>
          </a:p>
          <a:p>
            <a:pPr marL="285750" indent="-285750" defTabSz="1080135">
              <a:buFont typeface="Arial" panose="020B0604020202020204" pitchFamily="34" charset="0"/>
              <a:buChar char="•"/>
              <a:defRPr/>
            </a:pPr>
            <a:r>
              <a:rPr lang="en-US" altLang="zh-CN" sz="1400" dirty="0">
                <a:solidFill>
                  <a:srgbClr val="404040"/>
                </a:solidFill>
                <a:latin typeface="HONOR Sans CN" panose="02000500000000000000" pitchFamily="2" charset="-122"/>
                <a:ea typeface="HONOR Sans CN" panose="02000500000000000000" pitchFamily="2" charset="-122"/>
              </a:rPr>
              <a:t>NPLC=10: 10 cycles → 0.2s.</a:t>
            </a:r>
          </a:p>
          <a:p>
            <a:pPr marL="285750" indent="-285750" defTabSz="1080135">
              <a:buFont typeface="Arial" panose="020B0604020202020204" pitchFamily="34" charset="0"/>
              <a:buChar char="•"/>
              <a:defRPr/>
            </a:pPr>
            <a:r>
              <a:rPr lang="en-US" altLang="zh-CN" sz="1400" dirty="0">
                <a:solidFill>
                  <a:srgbClr val="404040"/>
                </a:solidFill>
                <a:latin typeface="HONOR Sans CN" panose="02000500000000000000" pitchFamily="2" charset="-122"/>
                <a:ea typeface="HONOR Sans CN" panose="02000500000000000000" pitchFamily="2" charset="-122"/>
              </a:rPr>
              <a:t>NPLC=50: 50 cycles </a:t>
            </a:r>
            <a:r>
              <a:rPr lang="en-US" altLang="zh-CN" sz="1400" b="0" dirty="0">
                <a:solidFill>
                  <a:srgbClr val="404040"/>
                </a:solidFill>
                <a:effectLst/>
                <a:latin typeface="HONOR Sans CN" panose="02000500000000000000" pitchFamily="2" charset="-122"/>
                <a:ea typeface="HONOR Sans CN" panose="02000500000000000000" pitchFamily="2" charset="-122"/>
              </a:rPr>
              <a:t>→ 1s.</a:t>
            </a:r>
          </a:p>
          <a:p>
            <a:pPr algn="l">
              <a:spcBef>
                <a:spcPts val="300"/>
              </a:spcBef>
              <a:buFont typeface="Arial" panose="020B0604020202020204" pitchFamily="34" charset="0"/>
              <a:buChar char="•"/>
            </a:pPr>
            <a:endParaRPr lang="en-US" altLang="zh-CN" sz="1400" b="0" dirty="0">
              <a:solidFill>
                <a:srgbClr val="404040"/>
              </a:solidFill>
              <a:effectLst/>
              <a:latin typeface="HONOR Sans CN" panose="02000500000000000000" pitchFamily="2" charset="-122"/>
              <a:ea typeface="HONOR Sans CN" panose="02000500000000000000" pitchFamily="2" charset="-122"/>
            </a:endParaRPr>
          </a:p>
          <a:p>
            <a:pPr algn="l"/>
            <a:r>
              <a:rPr lang="en-US" altLang="zh-CN" sz="1400" b="1" dirty="0">
                <a:solidFill>
                  <a:srgbClr val="404040"/>
                </a:solidFill>
                <a:effectLst/>
                <a:latin typeface="HONOR Sans CN" panose="02000500000000000000" pitchFamily="2" charset="-122"/>
                <a:ea typeface="HONOR Sans CN" panose="02000500000000000000" pitchFamily="2" charset="-122"/>
              </a:rPr>
              <a:t>Key Trade-offs</a:t>
            </a:r>
            <a:r>
              <a:rPr lang="en-US" altLang="zh-CN" sz="1400" b="0" dirty="0">
                <a:solidFill>
                  <a:srgbClr val="404040"/>
                </a:solidFill>
                <a:effectLst/>
                <a:latin typeface="HONOR Sans CN" panose="02000500000000000000" pitchFamily="2" charset="-122"/>
                <a:ea typeface="HONOR Sans CN" panose="02000500000000000000" pitchFamily="2" charset="-122"/>
              </a:rPr>
              <a:t>:</a:t>
            </a:r>
          </a:p>
          <a:p>
            <a:pPr algn="l"/>
            <a:r>
              <a:rPr lang="en-US" altLang="zh-CN" sz="1400" dirty="0">
                <a:solidFill>
                  <a:srgbClr val="404040"/>
                </a:solidFill>
                <a:latin typeface="HONOR Sans CN" panose="02000500000000000000" pitchFamily="2" charset="-122"/>
                <a:ea typeface="HONOR Sans CN" panose="02000500000000000000" pitchFamily="2" charset="-122"/>
              </a:rPr>
              <a:t>Increasing NPLC enhances precision by allowing more time for noise averaging but slows down measurements.</a:t>
            </a:r>
          </a:p>
          <a:p>
            <a:pPr marL="285750" indent="-285750" algn="l">
              <a:buFont typeface="Arial" panose="020B0604020202020204" pitchFamily="34" charset="0"/>
              <a:buChar char="•"/>
            </a:pPr>
            <a:r>
              <a:rPr lang="en-US" altLang="zh-CN" sz="1400" dirty="0">
                <a:solidFill>
                  <a:srgbClr val="404040"/>
                </a:solidFill>
                <a:latin typeface="HONOR Sans CN" panose="02000500000000000000" pitchFamily="2" charset="-122"/>
                <a:ea typeface="HONOR Sans CN" panose="02000500000000000000" pitchFamily="2" charset="-122"/>
              </a:rPr>
              <a:t>Higher NPLC:</a:t>
            </a:r>
          </a:p>
          <a:p>
            <a:pPr marL="742950" lvl="1" indent="-285750">
              <a:buFont typeface="Arial" panose="020B0604020202020204" pitchFamily="34" charset="0"/>
              <a:buChar char="•"/>
            </a:pPr>
            <a:r>
              <a:rPr lang="en-US" altLang="zh-CN" sz="1400" dirty="0">
                <a:solidFill>
                  <a:srgbClr val="404040"/>
                </a:solidFill>
                <a:latin typeface="HONOR Sans CN" panose="02000500000000000000" pitchFamily="2" charset="-122"/>
                <a:ea typeface="HONOR Sans CN" panose="02000500000000000000" pitchFamily="2" charset="-122"/>
              </a:rPr>
              <a:t>Longer integration time → Reduced noise → Higher accuracy.</a:t>
            </a:r>
          </a:p>
          <a:p>
            <a:pPr marL="742950" lvl="1" indent="-285750" algn="l">
              <a:spcBef>
                <a:spcPts val="300"/>
              </a:spcBef>
              <a:buFont typeface="Arial" panose="020B0604020202020204" pitchFamily="34" charset="0"/>
              <a:buChar char="•"/>
            </a:pPr>
            <a:r>
              <a:rPr lang="en-US" altLang="zh-CN" sz="1400" dirty="0">
                <a:solidFill>
                  <a:srgbClr val="404040"/>
                </a:solidFill>
                <a:latin typeface="HONOR Sans CN" panose="02000500000000000000" pitchFamily="2" charset="-122"/>
                <a:ea typeface="HONOR Sans CN" panose="02000500000000000000" pitchFamily="2" charset="-122"/>
              </a:rPr>
              <a:t>Slower measurement speed.</a:t>
            </a:r>
          </a:p>
        </p:txBody>
      </p:sp>
      <p:sp>
        <p:nvSpPr>
          <p:cNvPr id="22" name="文本框 21">
            <a:extLst>
              <a:ext uri="{FF2B5EF4-FFF2-40B4-BE49-F238E27FC236}">
                <a16:creationId xmlns:a16="http://schemas.microsoft.com/office/drawing/2014/main" id="{BBBB4727-673E-C8CC-A00A-A27F27641BE9}"/>
              </a:ext>
            </a:extLst>
          </p:cNvPr>
          <p:cNvSpPr txBox="1"/>
          <p:nvPr/>
        </p:nvSpPr>
        <p:spPr>
          <a:xfrm>
            <a:off x="450406" y="2364214"/>
            <a:ext cx="5260015" cy="1299843"/>
          </a:xfrm>
          <a:prstGeom prst="rect">
            <a:avLst/>
          </a:prstGeom>
        </p:spPr>
        <p:txBody>
          <a:bodyPr wrap="square">
            <a:spAutoFit/>
            <a:extLst>
              <a:ext uri="{4A0BC546-FE56-4ADE-93B0-CB8AF2F6F144}">
                <wpsdc:textFrameExt xmlns:wpsdc="http://www.wps.cn/officeDocument/2022/drawingmlCustomData" xmlns="" type="sub-title"/>
              </a:ext>
            </a:extLs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500" cap="none" spc="0" normalizeH="0" baseline="0" noProof="0" dirty="0">
                <a:ln>
                  <a:noFill/>
                </a:ln>
                <a:effectLst/>
                <a:uLnTx/>
                <a:uFillTx/>
                <a:latin typeface="HONOR Sans CN" panose="02000500000000000000" charset="-122"/>
                <a:ea typeface="HONOR Sans CN" panose="02000500000000000000" charset="-122"/>
                <a:cs typeface="+mn-cs"/>
              </a:rPr>
              <a:t>NPLC = 100, 10, 1, 0.1, 0.01, 0.001</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500" cap="none" spc="0" normalizeH="0" baseline="0" noProof="0" dirty="0">
                <a:ln>
                  <a:noFill/>
                </a:ln>
                <a:effectLst/>
                <a:uLnTx/>
                <a:uFillTx/>
                <a:latin typeface="HONOR Sans CN" panose="02000500000000000000" charset="-122"/>
                <a:ea typeface="HONOR Sans CN" panose="02000500000000000000" charset="-122"/>
                <a:cs typeface="+mn-cs"/>
              </a:rPr>
              <a:t>Maximum Reading Rate: 50,000 readings/s</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b="0" i="0" u="none" strike="noStrike" kern="500" cap="none" spc="0" normalizeH="0" baseline="0" noProof="0" dirty="0">
                <a:ln>
                  <a:noFill/>
                </a:ln>
                <a:effectLst/>
                <a:uLnTx/>
                <a:uFillTx/>
                <a:latin typeface="HONOR Sans CN" panose="02000500000000000000" charset="-122"/>
                <a:ea typeface="HONOR Sans CN" panose="02000500000000000000" charset="-122"/>
                <a:cs typeface="+mn-cs"/>
              </a:rPr>
              <a:t>Minimum Sampling Interval: 20 µs</a:t>
            </a:r>
            <a:endParaRPr lang="en-US" altLang="zh-CN" kern="500" dirty="0">
              <a:latin typeface="HONOR Sans CN" panose="02000500000000000000" charset="-122"/>
              <a:ea typeface="HONOR Sans CN" panose="02000500000000000000" charset="-122"/>
            </a:endParaRPr>
          </a:p>
        </p:txBody>
      </p:sp>
      <p:graphicFrame>
        <p:nvGraphicFramePr>
          <p:cNvPr id="24" name="表格 23">
            <a:extLst>
              <a:ext uri="{FF2B5EF4-FFF2-40B4-BE49-F238E27FC236}">
                <a16:creationId xmlns:a16="http://schemas.microsoft.com/office/drawing/2014/main" id="{0CEEAAB0-EF4C-71F4-917E-12E293C3B4FF}"/>
              </a:ext>
            </a:extLst>
          </p:cNvPr>
          <p:cNvGraphicFramePr>
            <a:graphicFrameLocks noGrp="1"/>
          </p:cNvGraphicFramePr>
          <p:nvPr>
            <p:extLst>
              <p:ext uri="{D42A27DB-BD31-4B8C-83A1-F6EECF244321}">
                <p14:modId xmlns:p14="http://schemas.microsoft.com/office/powerpoint/2010/main" val="2197133734"/>
              </p:ext>
            </p:extLst>
          </p:nvPr>
        </p:nvGraphicFramePr>
        <p:xfrm>
          <a:off x="6731174" y="4243286"/>
          <a:ext cx="6929674" cy="914400"/>
        </p:xfrm>
        <a:graphic>
          <a:graphicData uri="http://schemas.openxmlformats.org/drawingml/2006/table">
            <a:tbl>
              <a:tblPr firstRow="1" bandRow="1">
                <a:tableStyleId>{5940675A-B579-460E-94D1-54222C63F5DA}</a:tableStyleId>
              </a:tblPr>
              <a:tblGrid>
                <a:gridCol w="3464837">
                  <a:extLst>
                    <a:ext uri="{9D8B030D-6E8A-4147-A177-3AD203B41FA5}">
                      <a16:colId xmlns:a16="http://schemas.microsoft.com/office/drawing/2014/main" val="1389163691"/>
                    </a:ext>
                  </a:extLst>
                </a:gridCol>
                <a:gridCol w="3464837">
                  <a:extLst>
                    <a:ext uri="{9D8B030D-6E8A-4147-A177-3AD203B41FA5}">
                      <a16:colId xmlns:a16="http://schemas.microsoft.com/office/drawing/2014/main" val="3913612706"/>
                    </a:ext>
                  </a:extLst>
                </a:gridCol>
              </a:tblGrid>
              <a:tr h="253153">
                <a:tc>
                  <a:txBody>
                    <a:bodyPr/>
                    <a:lstStyle/>
                    <a:p>
                      <a:pPr marL="285750" marR="0" lvl="0" indent="-285750" algn="l" defTabSz="108013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400" b="0" kern="1200" dirty="0">
                          <a:solidFill>
                            <a:srgbClr val="404040"/>
                          </a:solidFill>
                          <a:effectLst/>
                          <a:latin typeface="HONOR Sans CN" panose="02000500000000000000" pitchFamily="2" charset="-122"/>
                          <a:ea typeface="HONOR Sans CN" panose="02000500000000000000" pitchFamily="2" charset="-122"/>
                          <a:cs typeface="+mn-cs"/>
                        </a:rPr>
                        <a:t>High Speed: NPLC=0.001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lvl="0" indent="-285750" algn="l" defTabSz="108013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400" b="0" kern="1200" dirty="0">
                          <a:solidFill>
                            <a:srgbClr val="404040"/>
                          </a:solidFill>
                          <a:effectLst/>
                          <a:latin typeface="HONOR Sans CN" panose="02000500000000000000" pitchFamily="2" charset="-122"/>
                          <a:ea typeface="HONOR Sans CN" panose="02000500000000000000" pitchFamily="2" charset="-122"/>
                          <a:cs typeface="+mn-cs"/>
                        </a:rPr>
                        <a:t>Low Speed: NPLC=1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66808533"/>
                  </a:ext>
                </a:extLst>
              </a:tr>
              <a:tr h="253153">
                <a:tc>
                  <a:txBody>
                    <a:bodyPr/>
                    <a:lstStyle/>
                    <a:p>
                      <a:pPr marL="285750" marR="0" lvl="0" indent="-285750" algn="l" defTabSz="108013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400" b="0" kern="1200" dirty="0">
                          <a:solidFill>
                            <a:srgbClr val="404040"/>
                          </a:solidFill>
                          <a:effectLst/>
                          <a:latin typeface="HONOR Sans CN" panose="02000500000000000000" pitchFamily="2" charset="-122"/>
                          <a:ea typeface="HONOR Sans CN" panose="02000500000000000000" pitchFamily="2" charset="-122"/>
                          <a:cs typeface="+mn-cs"/>
                        </a:rPr>
                        <a:t>Fast Speed: NPLC=0.01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lvl="0" indent="-285750" algn="l" defTabSz="108013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400" b="0" kern="1200" dirty="0">
                          <a:solidFill>
                            <a:srgbClr val="404040"/>
                          </a:solidFill>
                          <a:effectLst/>
                          <a:latin typeface="HONOR Sans CN" panose="02000500000000000000" pitchFamily="2" charset="-122"/>
                          <a:ea typeface="HONOR Sans CN" panose="02000500000000000000" pitchFamily="2" charset="-122"/>
                          <a:cs typeface="+mn-cs"/>
                        </a:rPr>
                        <a:t>High Precision: NPLC=10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65988453"/>
                  </a:ext>
                </a:extLst>
              </a:tr>
              <a:tr h="253153">
                <a:tc>
                  <a:txBody>
                    <a:bodyPr/>
                    <a:lstStyle/>
                    <a:p>
                      <a:pPr marL="285750" marR="0" lvl="0" indent="-285750" algn="l" defTabSz="108013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400" b="0" kern="1200" dirty="0">
                          <a:solidFill>
                            <a:srgbClr val="404040"/>
                          </a:solidFill>
                          <a:effectLst/>
                          <a:latin typeface="HONOR Sans CN" panose="02000500000000000000" pitchFamily="2" charset="-122"/>
                          <a:ea typeface="HONOR Sans CN" panose="02000500000000000000" pitchFamily="2" charset="-122"/>
                          <a:cs typeface="+mn-cs"/>
                        </a:rPr>
                        <a:t>Medium Speed: NPLC=0.1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lvl="0" indent="-285750" algn="l" defTabSz="108013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400" b="0" kern="1200" dirty="0">
                          <a:solidFill>
                            <a:srgbClr val="404040"/>
                          </a:solidFill>
                          <a:effectLst/>
                          <a:latin typeface="HONOR Sans CN" panose="02000500000000000000" pitchFamily="2" charset="-122"/>
                          <a:ea typeface="HONOR Sans CN" panose="02000500000000000000" pitchFamily="2" charset="-122"/>
                          <a:cs typeface="+mn-cs"/>
                        </a:rPr>
                        <a:t>Ultra-High Precision: NPLC=100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76456990"/>
                  </a:ext>
                </a:extLst>
              </a:tr>
            </a:tbl>
          </a:graphicData>
        </a:graphic>
      </p:graphicFrame>
      <p:pic>
        <p:nvPicPr>
          <p:cNvPr id="4" name="图片 3">
            <a:extLst>
              <a:ext uri="{FF2B5EF4-FFF2-40B4-BE49-F238E27FC236}">
                <a16:creationId xmlns:a16="http://schemas.microsoft.com/office/drawing/2014/main" id="{013C59CA-5241-F962-59D3-B6BBA9249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550" y="4563906"/>
            <a:ext cx="5233728" cy="2580144"/>
          </a:xfrm>
          <a:prstGeom prst="rect">
            <a:avLst/>
          </a:prstGeom>
        </p:spPr>
      </p:pic>
    </p:spTree>
    <p:extLst>
      <p:ext uri="{BB962C8B-B14F-4D97-AF65-F5344CB8AC3E}">
        <p14:creationId xmlns:p14="http://schemas.microsoft.com/office/powerpoint/2010/main" val="448101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8694F-5078-EAE2-C765-EF8E8E0B3913}"/>
            </a:ext>
          </a:extLst>
        </p:cNvPr>
        <p:cNvGrpSpPr/>
        <p:nvPr/>
      </p:nvGrpSpPr>
      <p:grpSpPr>
        <a:xfrm>
          <a:off x="0" y="0"/>
          <a:ext cx="0" cy="0"/>
          <a:chOff x="0" y="0"/>
          <a:chExt cx="0" cy="0"/>
        </a:xfrm>
      </p:grpSpPr>
      <p:pic>
        <p:nvPicPr>
          <p:cNvPr id="9" name="图片 8">
            <a:extLst>
              <a:ext uri="{FF2B5EF4-FFF2-40B4-BE49-F238E27FC236}">
                <a16:creationId xmlns:a16="http://schemas.microsoft.com/office/drawing/2014/main" id="{723F2D78-3BBD-4954-615E-A77441C57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634" y="2191180"/>
            <a:ext cx="6186266" cy="34960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标题 9">
            <a:extLst>
              <a:ext uri="{FF2B5EF4-FFF2-40B4-BE49-F238E27FC236}">
                <a16:creationId xmlns:a16="http://schemas.microsoft.com/office/drawing/2014/main" id="{3A136560-8812-777F-F046-0191627402FF}"/>
              </a:ext>
            </a:extLst>
          </p:cNvPr>
          <p:cNvSpPr>
            <a:spLocks noGrp="1"/>
          </p:cNvSpPr>
          <p:nvPr>
            <p:ph type="title" hasCustomPrompt="1"/>
          </p:nvPr>
        </p:nvSpPr>
        <p:spPr>
          <a:xfrm>
            <a:off x="635635" y="1025525"/>
            <a:ext cx="12985714" cy="759460"/>
          </a:xfrm>
          <a:solidFill>
            <a:schemeClr val="bg1"/>
          </a:solidFill>
          <a:ln>
            <a:solidFill>
              <a:schemeClr val="tx1">
                <a:lumMod val="85000"/>
                <a:lumOff val="15000"/>
              </a:schemeClr>
            </a:solidFill>
          </a:ln>
        </p:spPr>
        <p:txBody>
          <a:bodyPr/>
          <a:lstStyle>
            <a:lvl1pPr>
              <a:defRPr sz="3800">
                <a:latin typeface="HONOR Sans CN Medium" panose="02000600000000000000" charset="-122"/>
                <a:ea typeface="HONOR Sans CN Medium" panose="02000600000000000000" charset="-122"/>
              </a:defRPr>
            </a:lvl1pPr>
          </a:lstStyle>
          <a:p>
            <a:pPr>
              <a:lnSpc>
                <a:spcPct val="100000"/>
              </a:lnSpc>
            </a:pPr>
            <a:r>
              <a:rPr lang="en-US" altLang="zh-CN" dirty="0">
                <a:sym typeface="+mn-ea"/>
              </a:rPr>
              <a:t>Trigger and Sample</a:t>
            </a:r>
            <a:endParaRPr lang="zh-CN" altLang="en-US" dirty="0">
              <a:sym typeface="+mn-ea"/>
            </a:endParaRPr>
          </a:p>
        </p:txBody>
      </p:sp>
      <p:sp>
        <p:nvSpPr>
          <p:cNvPr id="14" name="矩形 13">
            <a:extLst>
              <a:ext uri="{FF2B5EF4-FFF2-40B4-BE49-F238E27FC236}">
                <a16:creationId xmlns:a16="http://schemas.microsoft.com/office/drawing/2014/main" id="{5954D1F1-9C69-8E81-B45B-1388F9EB3C42}"/>
              </a:ext>
            </a:extLst>
          </p:cNvPr>
          <p:cNvSpPr/>
          <p:nvPr userDrawn="1"/>
        </p:nvSpPr>
        <p:spPr>
          <a:xfrm>
            <a:off x="374650" y="1102995"/>
            <a:ext cx="88900" cy="469900"/>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文本框 4">
            <a:extLst>
              <a:ext uri="{FF2B5EF4-FFF2-40B4-BE49-F238E27FC236}">
                <a16:creationId xmlns:a16="http://schemas.microsoft.com/office/drawing/2014/main" id="{D78BCC1B-5C81-B432-319F-4205E5F81BC2}"/>
              </a:ext>
            </a:extLst>
          </p:cNvPr>
          <p:cNvSpPr txBox="1"/>
          <p:nvPr/>
        </p:nvSpPr>
        <p:spPr>
          <a:xfrm>
            <a:off x="635634" y="5854971"/>
            <a:ext cx="6186266" cy="1638910"/>
          </a:xfrm>
          <a:prstGeom prst="rect">
            <a:avLst/>
          </a:prstGeom>
          <a:noFill/>
        </p:spPr>
        <p:txBody>
          <a:bodyPr wrap="square">
            <a:spAutoFit/>
          </a:bodyPr>
          <a:lstStyle/>
          <a:p>
            <a:pPr algn="ctr"/>
            <a:r>
              <a:rPr lang="en-US" altLang="zh-CN" sz="1400" b="1" i="0" dirty="0">
                <a:solidFill>
                  <a:srgbClr val="404040"/>
                </a:solidFill>
                <a:effectLst/>
                <a:latin typeface="HONOR Sans CN" panose="02000500000000000000" pitchFamily="2" charset="-122"/>
                <a:ea typeface="HONOR Sans CN" panose="02000500000000000000" pitchFamily="2" charset="-122"/>
              </a:rPr>
              <a:t>Trigger</a:t>
            </a:r>
            <a:endParaRPr lang="en-US" altLang="zh-CN" sz="1400" b="0" i="0" dirty="0">
              <a:solidFill>
                <a:srgbClr val="404040"/>
              </a:solidFill>
              <a:effectLst/>
              <a:latin typeface="HONOR Sans CN" panose="02000500000000000000" pitchFamily="2" charset="-122"/>
              <a:ea typeface="HONOR Sans CN" panose="02000500000000000000" pitchFamily="2" charset="-122"/>
            </a:endParaRPr>
          </a:p>
          <a:p>
            <a:pPr algn="l"/>
            <a:r>
              <a:rPr lang="en-US" altLang="zh-CN" sz="1400" b="1" i="0" dirty="0">
                <a:solidFill>
                  <a:srgbClr val="404040"/>
                </a:solidFill>
                <a:effectLst/>
                <a:latin typeface="HONOR Sans CN" panose="02000500000000000000" pitchFamily="2" charset="-122"/>
                <a:ea typeface="HONOR Sans CN" panose="02000500000000000000" pitchFamily="2" charset="-122"/>
              </a:rPr>
              <a:t>Trigger Modes</a:t>
            </a:r>
            <a:r>
              <a:rPr lang="en-US" altLang="zh-CN" sz="1400" b="0" i="0" dirty="0">
                <a:solidFill>
                  <a:srgbClr val="404040"/>
                </a:solidFill>
                <a:effectLst/>
                <a:latin typeface="HONOR Sans CN" panose="02000500000000000000" pitchFamily="2" charset="-122"/>
                <a:ea typeface="HONOR Sans CN" panose="02000500000000000000" pitchFamily="2" charset="-122"/>
              </a:rPr>
              <a:t>:</a:t>
            </a:r>
            <a:br>
              <a:rPr lang="en-US" altLang="zh-CN" sz="1400" b="0" i="0" dirty="0">
                <a:solidFill>
                  <a:srgbClr val="404040"/>
                </a:solidFill>
                <a:effectLst/>
                <a:latin typeface="HONOR Sans CN" panose="02000500000000000000" pitchFamily="2" charset="-122"/>
                <a:ea typeface="HONOR Sans CN" panose="02000500000000000000" pitchFamily="2" charset="-122"/>
              </a:rPr>
            </a:br>
            <a:r>
              <a:rPr lang="en-US" altLang="zh-CN" sz="1400" b="0" i="0" dirty="0">
                <a:solidFill>
                  <a:srgbClr val="404040"/>
                </a:solidFill>
                <a:effectLst/>
                <a:latin typeface="HONOR Sans CN" panose="02000500000000000000" pitchFamily="2" charset="-122"/>
                <a:ea typeface="HONOR Sans CN" panose="02000500000000000000" pitchFamily="2" charset="-122"/>
              </a:rPr>
              <a:t>Auto Trigger, Single Trigger, External Trigger, Level Trigger</a:t>
            </a:r>
          </a:p>
          <a:p>
            <a:pPr marL="285750" indent="-285750" algn="l">
              <a:buFont typeface="Arial" panose="020B0604020202020204" pitchFamily="34" charset="0"/>
              <a:buChar char="•"/>
            </a:pPr>
            <a:endParaRPr lang="en-US" altLang="zh-CN" sz="1400" b="0" i="0" dirty="0">
              <a:solidFill>
                <a:srgbClr val="404040"/>
              </a:solidFill>
              <a:effectLst/>
              <a:latin typeface="HONOR Sans CN" panose="02000500000000000000" pitchFamily="2" charset="-122"/>
              <a:ea typeface="HONOR Sans CN" panose="02000500000000000000" pitchFamily="2" charset="-122"/>
            </a:endParaRPr>
          </a:p>
          <a:p>
            <a:pPr marL="285750" indent="-285750" algn="just">
              <a:spcBef>
                <a:spcPts val="300"/>
              </a:spcBef>
              <a:buFont typeface="Arial" panose="020B0604020202020204" pitchFamily="34" charset="0"/>
              <a:buChar char="•"/>
            </a:pPr>
            <a:r>
              <a:rPr lang="en-US" altLang="zh-CN" sz="1400" b="0" i="0" dirty="0">
                <a:solidFill>
                  <a:srgbClr val="404040"/>
                </a:solidFill>
                <a:effectLst/>
                <a:latin typeface="HONOR Sans CN" panose="02000500000000000000" pitchFamily="2" charset="-122"/>
                <a:ea typeface="HONOR Sans CN" panose="02000500000000000000" pitchFamily="2" charset="-122"/>
              </a:rPr>
              <a:t>SDM4000A can capture </a:t>
            </a:r>
            <a:r>
              <a:rPr lang="en-US" altLang="zh-CN" sz="1400" b="1" i="0" dirty="0">
                <a:solidFill>
                  <a:srgbClr val="404040"/>
                </a:solidFill>
                <a:effectLst/>
                <a:latin typeface="HONOR Sans CN" panose="02000500000000000000" pitchFamily="2" charset="-122"/>
                <a:ea typeface="HONOR Sans CN" panose="02000500000000000000" pitchFamily="2" charset="-122"/>
              </a:rPr>
              <a:t>one or a specified number of readings</a:t>
            </a:r>
            <a:r>
              <a:rPr lang="en-US" altLang="zh-CN" sz="1400" b="0" i="0" dirty="0">
                <a:solidFill>
                  <a:srgbClr val="404040"/>
                </a:solidFill>
                <a:effectLst/>
                <a:latin typeface="HONOR Sans CN" panose="02000500000000000000" pitchFamily="2" charset="-122"/>
                <a:ea typeface="HONOR Sans CN" panose="02000500000000000000" pitchFamily="2" charset="-122"/>
              </a:rPr>
              <a:t> upon receiving a trigger signal. Users can configure the </a:t>
            </a:r>
            <a:r>
              <a:rPr lang="en-US" altLang="zh-CN" sz="1400" b="1" i="0" dirty="0">
                <a:solidFill>
                  <a:srgbClr val="404040"/>
                </a:solidFill>
                <a:effectLst/>
                <a:latin typeface="HONOR Sans CN" panose="02000500000000000000" pitchFamily="2" charset="-122"/>
                <a:ea typeface="HONOR Sans CN" panose="02000500000000000000" pitchFamily="2" charset="-122"/>
              </a:rPr>
              <a:t>delay time</a:t>
            </a:r>
            <a:r>
              <a:rPr lang="en-US" altLang="zh-CN" sz="1400" b="0" i="0" dirty="0">
                <a:solidFill>
                  <a:srgbClr val="404040"/>
                </a:solidFill>
                <a:effectLst/>
                <a:latin typeface="HONOR Sans CN" panose="02000500000000000000" pitchFamily="2" charset="-122"/>
                <a:ea typeface="HONOR Sans CN" panose="02000500000000000000" pitchFamily="2" charset="-122"/>
              </a:rPr>
              <a:t> between trigger activation and data acquisition.</a:t>
            </a:r>
          </a:p>
        </p:txBody>
      </p:sp>
      <p:sp>
        <p:nvSpPr>
          <p:cNvPr id="7" name="文本框 6">
            <a:extLst>
              <a:ext uri="{FF2B5EF4-FFF2-40B4-BE49-F238E27FC236}">
                <a16:creationId xmlns:a16="http://schemas.microsoft.com/office/drawing/2014/main" id="{E5D616CF-B6FE-0FC8-F00C-EAFC720A8303}"/>
              </a:ext>
            </a:extLst>
          </p:cNvPr>
          <p:cNvSpPr txBox="1"/>
          <p:nvPr/>
        </p:nvSpPr>
        <p:spPr>
          <a:xfrm>
            <a:off x="7571503" y="5854971"/>
            <a:ext cx="5914263" cy="1553054"/>
          </a:xfrm>
          <a:prstGeom prst="rect">
            <a:avLst/>
          </a:prstGeom>
          <a:noFill/>
        </p:spPr>
        <p:txBody>
          <a:bodyPr wrap="square">
            <a:spAutoFit/>
          </a:bodyPr>
          <a:lstStyle/>
          <a:p>
            <a:pPr algn="ctr">
              <a:lnSpc>
                <a:spcPct val="130000"/>
              </a:lnSpc>
            </a:pPr>
            <a:r>
              <a:rPr lang="en-US" altLang="zh-CN" sz="1400" b="1" i="0" dirty="0">
                <a:solidFill>
                  <a:srgbClr val="404040"/>
                </a:solidFill>
                <a:effectLst/>
                <a:latin typeface="HONOR Sans CN" panose="02000500000000000000" pitchFamily="2" charset="-122"/>
                <a:ea typeface="HONOR Sans CN" panose="02000500000000000000" pitchFamily="2" charset="-122"/>
              </a:rPr>
              <a:t>Sample</a:t>
            </a:r>
          </a:p>
          <a:p>
            <a:pPr>
              <a:lnSpc>
                <a:spcPct val="130000"/>
              </a:lnSpc>
            </a:pPr>
            <a:r>
              <a:rPr lang="en-US" altLang="zh-CN" sz="1400" b="1" i="0" dirty="0">
                <a:solidFill>
                  <a:srgbClr val="404040"/>
                </a:solidFill>
                <a:effectLst/>
                <a:latin typeface="HONOR Sans CN" panose="02000500000000000000" pitchFamily="2" charset="-122"/>
                <a:ea typeface="HONOR Sans CN" panose="02000500000000000000" pitchFamily="2" charset="-122"/>
              </a:rPr>
              <a:t>Supported Sampling Modes</a:t>
            </a:r>
            <a:endParaRPr lang="en-US" altLang="zh-CN" sz="1400" dirty="0">
              <a:solidFill>
                <a:srgbClr val="404040"/>
              </a:solidFill>
              <a:latin typeface="HONOR Sans CN" panose="02000500000000000000" pitchFamily="2" charset="-122"/>
              <a:ea typeface="HONOR Sans CN" panose="02000500000000000000" pitchFamily="2" charset="-122"/>
            </a:endParaRPr>
          </a:p>
          <a:p>
            <a:pPr marL="342900" indent="-342900">
              <a:lnSpc>
                <a:spcPct val="130000"/>
              </a:lnSpc>
              <a:buFont typeface="Arial" panose="020B0604020202020204" pitchFamily="34" charset="0"/>
              <a:buChar char="•"/>
            </a:pPr>
            <a:r>
              <a:rPr lang="en-US" altLang="zh-CN" sz="1400" b="1" i="0" dirty="0">
                <a:solidFill>
                  <a:srgbClr val="404040"/>
                </a:solidFill>
                <a:effectLst/>
                <a:latin typeface="HONOR Sans CN" panose="02000500000000000000" pitchFamily="2" charset="-122"/>
                <a:ea typeface="HONOR Sans CN" panose="02000500000000000000" pitchFamily="2" charset="-122"/>
              </a:rPr>
              <a:t>Continuous Sampling</a:t>
            </a:r>
            <a:endParaRPr lang="en-US" altLang="zh-CN" sz="1400" i="0" dirty="0">
              <a:solidFill>
                <a:srgbClr val="404040"/>
              </a:solidFill>
              <a:effectLst/>
              <a:latin typeface="HONOR Sans CN" panose="02000500000000000000" pitchFamily="2" charset="-122"/>
              <a:ea typeface="HONOR Sans CN" panose="02000500000000000000" pitchFamily="2" charset="-122"/>
            </a:endParaRPr>
          </a:p>
          <a:p>
            <a:pPr marL="342900" indent="-342900">
              <a:lnSpc>
                <a:spcPct val="130000"/>
              </a:lnSpc>
              <a:spcBef>
                <a:spcPts val="300"/>
              </a:spcBef>
              <a:buFont typeface="Arial" panose="020B0604020202020204" pitchFamily="34" charset="0"/>
              <a:buChar char="•"/>
            </a:pPr>
            <a:r>
              <a:rPr lang="en-US" altLang="zh-CN" sz="1400" b="1" i="0" dirty="0">
                <a:solidFill>
                  <a:srgbClr val="404040"/>
                </a:solidFill>
                <a:effectLst/>
                <a:latin typeface="HONOR Sans CN" panose="02000500000000000000" pitchFamily="2" charset="-122"/>
                <a:ea typeface="HONOR Sans CN" panose="02000500000000000000" pitchFamily="2" charset="-122"/>
              </a:rPr>
              <a:t>Recorder Function</a:t>
            </a:r>
            <a:endParaRPr lang="en-US" altLang="zh-CN" sz="1400" i="0" dirty="0">
              <a:solidFill>
                <a:srgbClr val="404040"/>
              </a:solidFill>
              <a:effectLst/>
              <a:latin typeface="HONOR Sans CN" panose="02000500000000000000" pitchFamily="2" charset="-122"/>
              <a:ea typeface="HONOR Sans CN" panose="02000500000000000000" pitchFamily="2" charset="-122"/>
            </a:endParaRPr>
          </a:p>
          <a:p>
            <a:pPr marL="342900" indent="-342900">
              <a:lnSpc>
                <a:spcPct val="130000"/>
              </a:lnSpc>
              <a:spcBef>
                <a:spcPts val="300"/>
              </a:spcBef>
              <a:buFont typeface="Arial" panose="020B0604020202020204" pitchFamily="34" charset="0"/>
              <a:buChar char="•"/>
            </a:pPr>
            <a:r>
              <a:rPr lang="en-US" altLang="zh-CN" sz="1400" b="1" i="0" dirty="0">
                <a:solidFill>
                  <a:srgbClr val="404040"/>
                </a:solidFill>
                <a:effectLst/>
                <a:latin typeface="HONOR Sans CN" panose="02000500000000000000" pitchFamily="2" charset="-122"/>
                <a:ea typeface="HONOR Sans CN" panose="02000500000000000000" pitchFamily="2" charset="-122"/>
              </a:rPr>
              <a:t>Digitizer Function</a:t>
            </a:r>
            <a:endParaRPr lang="en-US" altLang="zh-CN" sz="1400" i="0" dirty="0">
              <a:solidFill>
                <a:srgbClr val="404040"/>
              </a:solidFill>
              <a:effectLst/>
              <a:latin typeface="HONOR Sans CN" panose="02000500000000000000" pitchFamily="2" charset="-122"/>
              <a:ea typeface="HONOR Sans CN" panose="02000500000000000000" pitchFamily="2" charset="-122"/>
            </a:endParaRPr>
          </a:p>
        </p:txBody>
      </p:sp>
      <p:pic>
        <p:nvPicPr>
          <p:cNvPr id="6" name="图片 5">
            <a:extLst>
              <a:ext uri="{FF2B5EF4-FFF2-40B4-BE49-F238E27FC236}">
                <a16:creationId xmlns:a16="http://schemas.microsoft.com/office/drawing/2014/main" id="{5A01311D-30FB-2ED0-6ECC-EE8DF4B74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082" y="2191180"/>
            <a:ext cx="6185426" cy="34960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4095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85A07-ED03-2FAC-8AE6-D19B0AEC9352}"/>
            </a:ext>
          </a:extLst>
        </p:cNvPr>
        <p:cNvGrpSpPr/>
        <p:nvPr/>
      </p:nvGrpSpPr>
      <p:grpSpPr>
        <a:xfrm>
          <a:off x="0" y="0"/>
          <a:ext cx="0" cy="0"/>
          <a:chOff x="0" y="0"/>
          <a:chExt cx="0" cy="0"/>
        </a:xfrm>
      </p:grpSpPr>
      <p:sp>
        <p:nvSpPr>
          <p:cNvPr id="10" name="标题 9">
            <a:extLst>
              <a:ext uri="{FF2B5EF4-FFF2-40B4-BE49-F238E27FC236}">
                <a16:creationId xmlns:a16="http://schemas.microsoft.com/office/drawing/2014/main" id="{53BDAE0D-BADA-E786-01DD-0ACBFE5C288F}"/>
              </a:ext>
            </a:extLst>
          </p:cNvPr>
          <p:cNvSpPr>
            <a:spLocks noGrp="1"/>
          </p:cNvSpPr>
          <p:nvPr>
            <p:ph type="title" hasCustomPrompt="1"/>
          </p:nvPr>
        </p:nvSpPr>
        <p:spPr>
          <a:xfrm>
            <a:off x="544287" y="1025525"/>
            <a:ext cx="13356770" cy="759460"/>
          </a:xfrm>
        </p:spPr>
        <p:txBody>
          <a:bodyPr/>
          <a:lstStyle>
            <a:lvl1pPr>
              <a:defRPr sz="3800">
                <a:latin typeface="HONOR Sans CN Medium" panose="02000600000000000000" charset="-122"/>
                <a:ea typeface="HONOR Sans CN Medium" panose="02000600000000000000" charset="-122"/>
              </a:defRPr>
            </a:lvl1pPr>
          </a:lstStyle>
          <a:p>
            <a:pPr>
              <a:lnSpc>
                <a:spcPct val="100000"/>
              </a:lnSpc>
            </a:pPr>
            <a:r>
              <a:rPr lang="en-US" altLang="zh-CN" dirty="0">
                <a:sym typeface="+mn-ea"/>
              </a:rPr>
              <a:t>Data Logging Function</a:t>
            </a:r>
            <a:endParaRPr lang="zh-CN" altLang="en-US" dirty="0">
              <a:sym typeface="+mn-ea"/>
            </a:endParaRPr>
          </a:p>
        </p:txBody>
      </p:sp>
      <p:sp>
        <p:nvSpPr>
          <p:cNvPr id="14" name="矩形 13">
            <a:extLst>
              <a:ext uri="{FF2B5EF4-FFF2-40B4-BE49-F238E27FC236}">
                <a16:creationId xmlns:a16="http://schemas.microsoft.com/office/drawing/2014/main" id="{93947D3E-2BE6-94E5-E155-7A6864FD10E9}"/>
              </a:ext>
            </a:extLst>
          </p:cNvPr>
          <p:cNvSpPr/>
          <p:nvPr userDrawn="1"/>
        </p:nvSpPr>
        <p:spPr>
          <a:xfrm>
            <a:off x="374650" y="1102995"/>
            <a:ext cx="88900" cy="469900"/>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8EE01B15-7254-8457-DEB2-6F68B4690DE7}"/>
              </a:ext>
            </a:extLst>
          </p:cNvPr>
          <p:cNvSpPr txBox="1"/>
          <p:nvPr/>
        </p:nvSpPr>
        <p:spPr>
          <a:xfrm>
            <a:off x="7513107" y="2470520"/>
            <a:ext cx="6887106" cy="365042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b="1" i="0" dirty="0">
                <a:solidFill>
                  <a:srgbClr val="404040"/>
                </a:solidFill>
                <a:effectLst/>
                <a:latin typeface="HONOR Sans CN" panose="02000500000000000000" pitchFamily="2" charset="-122"/>
                <a:ea typeface="HONOR Sans CN" panose="02000500000000000000" pitchFamily="2" charset="-122"/>
              </a:rPr>
              <a:t>Purpose</a:t>
            </a:r>
            <a:r>
              <a:rPr lang="en-US" altLang="zh-CN" b="0" i="0" dirty="0">
                <a:solidFill>
                  <a:srgbClr val="404040"/>
                </a:solidFill>
                <a:effectLst/>
                <a:latin typeface="HONOR Sans CN" panose="02000500000000000000" pitchFamily="2" charset="-122"/>
                <a:ea typeface="HONOR Sans CN" panose="02000500000000000000" pitchFamily="2" charset="-122"/>
              </a:rPr>
              <a:t>: Ideal for long-term data logging applications.</a:t>
            </a:r>
          </a:p>
          <a:p>
            <a:pPr marL="285750" indent="-285750">
              <a:lnSpc>
                <a:spcPct val="150000"/>
              </a:lnSpc>
              <a:spcBef>
                <a:spcPts val="300"/>
              </a:spcBef>
              <a:spcAft>
                <a:spcPts val="300"/>
              </a:spcAft>
              <a:buFont typeface="Arial" panose="020B0604020202020204" pitchFamily="34" charset="0"/>
              <a:buChar char="•"/>
            </a:pPr>
            <a:r>
              <a:rPr lang="en-US" altLang="zh-CN" b="1" i="0" dirty="0">
                <a:solidFill>
                  <a:srgbClr val="404040"/>
                </a:solidFill>
                <a:effectLst/>
                <a:latin typeface="HONOR Sans CN" panose="02000500000000000000" pitchFamily="2" charset="-122"/>
                <a:ea typeface="HONOR Sans CN" panose="02000500000000000000" pitchFamily="2" charset="-122"/>
              </a:rPr>
              <a:t>Key Specifications</a:t>
            </a:r>
            <a:r>
              <a:rPr lang="en-US" altLang="zh-CN" b="0" i="0" dirty="0">
                <a:solidFill>
                  <a:srgbClr val="404040"/>
                </a:solidFill>
                <a:effectLst/>
                <a:latin typeface="HONOR Sans CN" panose="02000500000000000000" pitchFamily="2" charset="-122"/>
                <a:ea typeface="HONOR Sans CN" panose="02000500000000000000" pitchFamily="2" charset="-122"/>
              </a:rPr>
              <a:t>:</a:t>
            </a:r>
          </a:p>
          <a:p>
            <a:pPr marL="742950" lvl="1" indent="-285750">
              <a:lnSpc>
                <a:spcPct val="150000"/>
              </a:lnSpc>
              <a:spcBef>
                <a:spcPts val="300"/>
              </a:spcBef>
              <a:buFont typeface="Arial" panose="020B0604020202020204" pitchFamily="34" charset="0"/>
              <a:buChar char="•"/>
            </a:pPr>
            <a:r>
              <a:rPr lang="en-US" altLang="zh-CN" dirty="0">
                <a:solidFill>
                  <a:srgbClr val="404040"/>
                </a:solidFill>
                <a:latin typeface="HONOR Sans CN" panose="02000500000000000000" pitchFamily="2" charset="-122"/>
                <a:ea typeface="HONOR Sans CN" panose="02000500000000000000" pitchFamily="2" charset="-122"/>
              </a:rPr>
              <a:t>Recording Interval: 0.1 s to 3600 s</a:t>
            </a:r>
          </a:p>
          <a:p>
            <a:pPr marL="742950" lvl="1" indent="-285750">
              <a:lnSpc>
                <a:spcPct val="150000"/>
              </a:lnSpc>
              <a:spcBef>
                <a:spcPts val="300"/>
              </a:spcBef>
              <a:buFont typeface="Arial" panose="020B0604020202020204" pitchFamily="34" charset="0"/>
              <a:buChar char="•"/>
            </a:pPr>
            <a:r>
              <a:rPr lang="en-US" altLang="zh-CN" dirty="0">
                <a:solidFill>
                  <a:srgbClr val="404040"/>
                </a:solidFill>
                <a:latin typeface="HONOR Sans CN" panose="02000500000000000000" pitchFamily="2" charset="-122"/>
                <a:ea typeface="HONOR Sans CN" panose="02000500000000000000" pitchFamily="2" charset="-122"/>
              </a:rPr>
              <a:t>Maximum Internal Memory: 2M points</a:t>
            </a:r>
          </a:p>
          <a:p>
            <a:pPr marL="742950" lvl="1" indent="-285750">
              <a:lnSpc>
                <a:spcPct val="150000"/>
              </a:lnSpc>
              <a:spcBef>
                <a:spcPts val="300"/>
              </a:spcBef>
              <a:buFont typeface="Arial" panose="020B0604020202020204" pitchFamily="34" charset="0"/>
              <a:buChar char="•"/>
            </a:pPr>
            <a:r>
              <a:rPr lang="en-US" altLang="zh-CN" dirty="0">
                <a:solidFill>
                  <a:srgbClr val="404040"/>
                </a:solidFill>
                <a:latin typeface="HONOR Sans CN" panose="02000500000000000000" pitchFamily="2" charset="-122"/>
                <a:ea typeface="HONOR Sans CN" panose="02000500000000000000" pitchFamily="2" charset="-122"/>
              </a:rPr>
              <a:t>Maximum File Storage: 360M points</a:t>
            </a:r>
          </a:p>
          <a:p>
            <a:pPr marL="742950" lvl="1" indent="-285750">
              <a:lnSpc>
                <a:spcPct val="150000"/>
              </a:lnSpc>
              <a:spcBef>
                <a:spcPts val="300"/>
              </a:spcBef>
              <a:buFont typeface="Arial" panose="020B0604020202020204" pitchFamily="34" charset="0"/>
              <a:buChar char="•"/>
            </a:pPr>
            <a:r>
              <a:rPr lang="en-US" altLang="zh-CN" dirty="0">
                <a:solidFill>
                  <a:srgbClr val="404040"/>
                </a:solidFill>
                <a:latin typeface="HONOR Sans CN" panose="02000500000000000000" pitchFamily="2" charset="-122"/>
                <a:ea typeface="HONOR Sans CN" panose="02000500000000000000" pitchFamily="2" charset="-122"/>
              </a:rPr>
              <a:t>Maximum Duration: 100 hours</a:t>
            </a:r>
          </a:p>
          <a:p>
            <a:pPr marL="742950" lvl="1" indent="-285750">
              <a:lnSpc>
                <a:spcPct val="150000"/>
              </a:lnSpc>
              <a:spcBef>
                <a:spcPts val="300"/>
              </a:spcBef>
              <a:buFont typeface="Arial" panose="020B0604020202020204" pitchFamily="34" charset="0"/>
              <a:buChar char="•"/>
            </a:pPr>
            <a:r>
              <a:rPr lang="en-US" altLang="zh-CN" dirty="0">
                <a:solidFill>
                  <a:srgbClr val="404040"/>
                </a:solidFill>
                <a:latin typeface="HONOR Sans CN" panose="02000500000000000000" pitchFamily="2" charset="-122"/>
                <a:ea typeface="HONOR Sans CN" panose="02000500000000000000" pitchFamily="2" charset="-122"/>
              </a:rPr>
              <a:t>Measurable Parameters:</a:t>
            </a:r>
            <a:br>
              <a:rPr lang="en-US" altLang="zh-CN" dirty="0">
                <a:solidFill>
                  <a:srgbClr val="404040"/>
                </a:solidFill>
                <a:latin typeface="HONOR Sans CN" panose="02000500000000000000" pitchFamily="2" charset="-122"/>
                <a:ea typeface="HONOR Sans CN" panose="02000500000000000000" pitchFamily="2" charset="-122"/>
              </a:rPr>
            </a:br>
            <a:r>
              <a:rPr lang="en-US" altLang="zh-CN" dirty="0">
                <a:solidFill>
                  <a:srgbClr val="404040"/>
                </a:solidFill>
                <a:latin typeface="HONOR Sans CN" panose="02000500000000000000" pitchFamily="2" charset="-122"/>
                <a:ea typeface="HONOR Sans CN" panose="02000500000000000000" pitchFamily="2" charset="-122"/>
              </a:rPr>
              <a:t>DCV, DCI, ACV, ACI, Ω, frequency, </a:t>
            </a:r>
            <a:r>
              <a:rPr lang="en-US" altLang="zh-CN" b="0" i="0" dirty="0">
                <a:solidFill>
                  <a:srgbClr val="404040"/>
                </a:solidFill>
                <a:effectLst/>
                <a:latin typeface="HONOR Sans CN" panose="02000500000000000000" pitchFamily="2" charset="-122"/>
                <a:ea typeface="HONOR Sans CN" panose="02000500000000000000" pitchFamily="2" charset="-122"/>
              </a:rPr>
              <a:t>period, temperature.</a:t>
            </a:r>
          </a:p>
        </p:txBody>
      </p:sp>
      <p:pic>
        <p:nvPicPr>
          <p:cNvPr id="5" name="图片 4">
            <a:extLst>
              <a:ext uri="{FF2B5EF4-FFF2-40B4-BE49-F238E27FC236}">
                <a16:creationId xmlns:a16="http://schemas.microsoft.com/office/drawing/2014/main" id="{18C697C0-67B2-D593-62D4-E1955F890A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550" y="2470520"/>
            <a:ext cx="6777014" cy="40662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5631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E8D45-5462-3B5F-93BC-425D753611F0}"/>
            </a:ext>
          </a:extLst>
        </p:cNvPr>
        <p:cNvGrpSpPr/>
        <p:nvPr/>
      </p:nvGrpSpPr>
      <p:grpSpPr>
        <a:xfrm>
          <a:off x="0" y="0"/>
          <a:ext cx="0" cy="0"/>
          <a:chOff x="0" y="0"/>
          <a:chExt cx="0" cy="0"/>
        </a:xfrm>
      </p:grpSpPr>
      <p:sp>
        <p:nvSpPr>
          <p:cNvPr id="10" name="标题 9">
            <a:extLst>
              <a:ext uri="{FF2B5EF4-FFF2-40B4-BE49-F238E27FC236}">
                <a16:creationId xmlns:a16="http://schemas.microsoft.com/office/drawing/2014/main" id="{0B1B33BD-5C03-3230-B489-A108DC987C2F}"/>
              </a:ext>
            </a:extLst>
          </p:cNvPr>
          <p:cNvSpPr>
            <a:spLocks noGrp="1"/>
          </p:cNvSpPr>
          <p:nvPr>
            <p:ph type="title" hasCustomPrompt="1"/>
          </p:nvPr>
        </p:nvSpPr>
        <p:spPr>
          <a:xfrm>
            <a:off x="544287" y="1025525"/>
            <a:ext cx="13356770" cy="759460"/>
          </a:xfrm>
        </p:spPr>
        <p:txBody>
          <a:bodyPr/>
          <a:lstStyle>
            <a:lvl1pPr>
              <a:defRPr sz="3800">
                <a:latin typeface="HONOR Sans CN Medium" panose="02000600000000000000" charset="-122"/>
                <a:ea typeface="HONOR Sans CN Medium" panose="02000600000000000000" charset="-122"/>
              </a:defRPr>
            </a:lvl1pPr>
          </a:lstStyle>
          <a:p>
            <a:pPr>
              <a:lnSpc>
                <a:spcPct val="100000"/>
              </a:lnSpc>
            </a:pPr>
            <a:r>
              <a:rPr lang="en-US" altLang="zh-CN" dirty="0">
                <a:sym typeface="+mn-ea"/>
              </a:rPr>
              <a:t>Digitizer Function</a:t>
            </a:r>
            <a:endParaRPr lang="zh-CN" altLang="en-US" dirty="0">
              <a:sym typeface="+mn-ea"/>
            </a:endParaRPr>
          </a:p>
        </p:txBody>
      </p:sp>
      <p:sp>
        <p:nvSpPr>
          <p:cNvPr id="14" name="矩形 13">
            <a:extLst>
              <a:ext uri="{FF2B5EF4-FFF2-40B4-BE49-F238E27FC236}">
                <a16:creationId xmlns:a16="http://schemas.microsoft.com/office/drawing/2014/main" id="{43DA5C72-B2C5-9A15-16D4-D624EAD0344A}"/>
              </a:ext>
            </a:extLst>
          </p:cNvPr>
          <p:cNvSpPr/>
          <p:nvPr userDrawn="1"/>
        </p:nvSpPr>
        <p:spPr>
          <a:xfrm>
            <a:off x="374650" y="1102995"/>
            <a:ext cx="88900" cy="469900"/>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E1726D19-5C0E-EFDA-22E0-4C4B42B1F563}"/>
              </a:ext>
            </a:extLst>
          </p:cNvPr>
          <p:cNvSpPr txBox="1"/>
          <p:nvPr/>
        </p:nvSpPr>
        <p:spPr>
          <a:xfrm>
            <a:off x="7315341" y="2470401"/>
            <a:ext cx="6999411" cy="4065921"/>
          </a:xfrm>
          <a:prstGeom prst="rect">
            <a:avLst/>
          </a:prstGeom>
          <a:noFill/>
        </p:spPr>
        <p:txBody>
          <a:bodyPr wrap="square">
            <a:spAutoFit/>
          </a:bodyPr>
          <a:lstStyle/>
          <a:p>
            <a:pPr algn="l">
              <a:lnSpc>
                <a:spcPct val="150000"/>
              </a:lnSpc>
            </a:pPr>
            <a:r>
              <a:rPr lang="en-US" altLang="zh-CN" b="1" i="0" dirty="0">
                <a:solidFill>
                  <a:srgbClr val="404040"/>
                </a:solidFill>
                <a:effectLst/>
                <a:latin typeface="HONOR Sans CN" panose="02000500000000000000" pitchFamily="2" charset="-122"/>
                <a:ea typeface="HONOR Sans CN" panose="02000500000000000000" pitchFamily="2" charset="-122"/>
              </a:rPr>
              <a:t>Advantages</a:t>
            </a:r>
            <a:r>
              <a:rPr lang="en-US" altLang="zh-CN" b="0" i="0" dirty="0">
                <a:solidFill>
                  <a:srgbClr val="404040"/>
                </a:solidFill>
                <a:effectLst/>
                <a:latin typeface="HONOR Sans CN" panose="02000500000000000000" pitchFamily="2" charset="-122"/>
                <a:ea typeface="HONOR Sans CN" panose="02000500000000000000" pitchFamily="2" charset="-122"/>
              </a:rPr>
              <a:t>:</a:t>
            </a:r>
          </a:p>
          <a:p>
            <a:pPr marL="742950" marR="0" lvl="1" indent="-285750" algn="l" defTabSz="914400" rtl="0" eaLnBrk="1" fontAlgn="auto" latinLnBrk="0" hangingPunct="1">
              <a:lnSpc>
                <a:spcPct val="150000"/>
              </a:lnSpc>
              <a:spcBef>
                <a:spcPts val="300"/>
              </a:spcBef>
              <a:spcAft>
                <a:spcPts val="0"/>
              </a:spcAft>
              <a:buClrTx/>
              <a:buSzTx/>
              <a:buFont typeface="Arial" panose="020B0604020202020204" pitchFamily="34" charset="0"/>
              <a:buChar char="•"/>
              <a:tabLst/>
              <a:defRPr/>
            </a:pPr>
            <a:r>
              <a:rPr lang="en-US" altLang="zh-CN" dirty="0">
                <a:solidFill>
                  <a:srgbClr val="404040"/>
                </a:solidFill>
                <a:latin typeface="HONOR Sans CN" panose="02000500000000000000" pitchFamily="2" charset="-122"/>
                <a:ea typeface="HONOR Sans CN" panose="02000500000000000000" pitchFamily="2" charset="-122"/>
              </a:rPr>
              <a:t>Outperforms oscilloscopes and spectrum analyzers in low-frequency, high-precision sampling. </a:t>
            </a:r>
          </a:p>
          <a:p>
            <a:pPr marL="742950" marR="0" lvl="1" indent="-285750" algn="l" defTabSz="914400" rtl="0" eaLnBrk="1" fontAlgn="auto" latinLnBrk="0" hangingPunct="1">
              <a:lnSpc>
                <a:spcPct val="150000"/>
              </a:lnSpc>
              <a:spcBef>
                <a:spcPts val="300"/>
              </a:spcBef>
              <a:spcAft>
                <a:spcPts val="0"/>
              </a:spcAft>
              <a:buClrTx/>
              <a:buSzTx/>
              <a:buFont typeface="Arial" panose="020B0604020202020204" pitchFamily="34" charset="0"/>
              <a:buChar char="•"/>
              <a:tabLst/>
              <a:defRPr/>
            </a:pPr>
            <a:r>
              <a:rPr lang="en-US" altLang="zh-CN" dirty="0">
                <a:solidFill>
                  <a:srgbClr val="404040"/>
                </a:solidFill>
                <a:latin typeface="HONOR Sans CN" panose="02000500000000000000" pitchFamily="2" charset="-122"/>
                <a:ea typeface="HONOR Sans CN" panose="02000500000000000000" pitchFamily="2" charset="-122"/>
              </a:rPr>
              <a:t>Ideal for applications such as precision digital sampling and audio signal digitization.</a:t>
            </a:r>
          </a:p>
          <a:p>
            <a:pPr algn="l">
              <a:lnSpc>
                <a:spcPct val="150000"/>
              </a:lnSpc>
              <a:spcBef>
                <a:spcPts val="300"/>
              </a:spcBef>
              <a:spcAft>
                <a:spcPts val="300"/>
              </a:spcAft>
            </a:pPr>
            <a:r>
              <a:rPr lang="en-US" altLang="zh-CN" b="1" i="0" dirty="0">
                <a:solidFill>
                  <a:srgbClr val="404040"/>
                </a:solidFill>
                <a:effectLst/>
                <a:latin typeface="HONOR Sans CN" panose="02000500000000000000" pitchFamily="2" charset="-122"/>
                <a:ea typeface="HONOR Sans CN" panose="02000500000000000000" pitchFamily="2" charset="-122"/>
              </a:rPr>
              <a:t>Key Specifications</a:t>
            </a:r>
            <a:r>
              <a:rPr lang="en-US" altLang="zh-CN" b="0" i="0" dirty="0">
                <a:solidFill>
                  <a:srgbClr val="404040"/>
                </a:solidFill>
                <a:effectLst/>
                <a:latin typeface="HONOR Sans CN" panose="02000500000000000000" pitchFamily="2" charset="-122"/>
                <a:ea typeface="HONOR Sans CN" panose="02000500000000000000" pitchFamily="2" charset="-122"/>
              </a:rPr>
              <a:t>:</a:t>
            </a:r>
          </a:p>
          <a:p>
            <a:pPr marL="742950" lvl="1" indent="-285750">
              <a:lnSpc>
                <a:spcPct val="150000"/>
              </a:lnSpc>
              <a:spcBef>
                <a:spcPts val="300"/>
              </a:spcBef>
              <a:buFont typeface="Arial" panose="020B0604020202020204" pitchFamily="34" charset="0"/>
              <a:buChar char="•"/>
              <a:defRPr/>
            </a:pPr>
            <a:r>
              <a:rPr lang="en-US" altLang="zh-CN" dirty="0">
                <a:solidFill>
                  <a:srgbClr val="404040"/>
                </a:solidFill>
                <a:latin typeface="HONOR Sans CN" panose="02000500000000000000" pitchFamily="2" charset="-122"/>
                <a:ea typeface="HONOR Sans CN" panose="02000500000000000000" pitchFamily="2" charset="-122"/>
              </a:rPr>
              <a:t>Maximum Sampling Rate: 50 </a:t>
            </a:r>
            <a:r>
              <a:rPr lang="en-US" altLang="zh-CN" dirty="0" err="1">
                <a:solidFill>
                  <a:srgbClr val="404040"/>
                </a:solidFill>
                <a:latin typeface="HONOR Sans CN" panose="02000500000000000000" pitchFamily="2" charset="-122"/>
                <a:ea typeface="HONOR Sans CN" panose="02000500000000000000" pitchFamily="2" charset="-122"/>
              </a:rPr>
              <a:t>kSa</a:t>
            </a:r>
            <a:r>
              <a:rPr lang="en-US" altLang="zh-CN" dirty="0">
                <a:solidFill>
                  <a:srgbClr val="404040"/>
                </a:solidFill>
                <a:latin typeface="HONOR Sans CN" panose="02000500000000000000" pitchFamily="2" charset="-122"/>
                <a:ea typeface="HONOR Sans CN" panose="02000500000000000000" pitchFamily="2" charset="-122"/>
              </a:rPr>
              <a:t>/s</a:t>
            </a:r>
          </a:p>
          <a:p>
            <a:pPr marL="742950" lvl="1" indent="-285750">
              <a:lnSpc>
                <a:spcPct val="150000"/>
              </a:lnSpc>
              <a:spcBef>
                <a:spcPts val="300"/>
              </a:spcBef>
              <a:buFont typeface="Arial" panose="020B0604020202020204" pitchFamily="34" charset="0"/>
              <a:buChar char="•"/>
              <a:defRPr/>
            </a:pPr>
            <a:r>
              <a:rPr lang="en-US" altLang="zh-CN" dirty="0">
                <a:solidFill>
                  <a:srgbClr val="404040"/>
                </a:solidFill>
                <a:latin typeface="HONOR Sans CN" panose="02000500000000000000" pitchFamily="2" charset="-122"/>
                <a:ea typeface="HONOR Sans CN" panose="02000500000000000000" pitchFamily="2" charset="-122"/>
              </a:rPr>
              <a:t>Single Capture Capacity: 2M points</a:t>
            </a:r>
          </a:p>
          <a:p>
            <a:pPr marL="742950" lvl="1" indent="-285750">
              <a:lnSpc>
                <a:spcPct val="150000"/>
              </a:lnSpc>
              <a:spcBef>
                <a:spcPts val="300"/>
              </a:spcBef>
              <a:buFont typeface="Arial" panose="020B0604020202020204" pitchFamily="34" charset="0"/>
              <a:buChar char="•"/>
              <a:defRPr/>
            </a:pPr>
            <a:r>
              <a:rPr lang="en-US" altLang="zh-CN" dirty="0">
                <a:solidFill>
                  <a:srgbClr val="404040"/>
                </a:solidFill>
                <a:latin typeface="HONOR Sans CN" panose="02000500000000000000" pitchFamily="2" charset="-122"/>
                <a:ea typeface="HONOR Sans CN" panose="02000500000000000000" pitchFamily="2" charset="-122"/>
              </a:rPr>
              <a:t>Bandwidth: 10 kHz</a:t>
            </a:r>
          </a:p>
        </p:txBody>
      </p:sp>
      <p:pic>
        <p:nvPicPr>
          <p:cNvPr id="2" name="图片 1">
            <a:extLst>
              <a:ext uri="{FF2B5EF4-FFF2-40B4-BE49-F238E27FC236}">
                <a16:creationId xmlns:a16="http://schemas.microsoft.com/office/drawing/2014/main" id="{6F233136-0C4A-5880-2E4B-E7D8825AEF5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650" y="2568116"/>
            <a:ext cx="6776537" cy="40659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3903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48603-A884-3DE5-59DD-5A672C227ACA}"/>
            </a:ext>
          </a:extLst>
        </p:cNvPr>
        <p:cNvGrpSpPr/>
        <p:nvPr/>
      </p:nvGrpSpPr>
      <p:grpSpPr>
        <a:xfrm>
          <a:off x="0" y="0"/>
          <a:ext cx="0" cy="0"/>
          <a:chOff x="0" y="0"/>
          <a:chExt cx="0" cy="0"/>
        </a:xfrm>
      </p:grpSpPr>
      <p:sp>
        <p:nvSpPr>
          <p:cNvPr id="10" name="标题 9">
            <a:extLst>
              <a:ext uri="{FF2B5EF4-FFF2-40B4-BE49-F238E27FC236}">
                <a16:creationId xmlns:a16="http://schemas.microsoft.com/office/drawing/2014/main" id="{AD93C637-1B0D-0E84-2F2A-800034A099DC}"/>
              </a:ext>
            </a:extLst>
          </p:cNvPr>
          <p:cNvSpPr>
            <a:spLocks noGrp="1"/>
          </p:cNvSpPr>
          <p:nvPr>
            <p:ph type="title" hasCustomPrompt="1"/>
          </p:nvPr>
        </p:nvSpPr>
        <p:spPr>
          <a:xfrm>
            <a:off x="635635" y="1025525"/>
            <a:ext cx="13301028" cy="759460"/>
          </a:xfrm>
        </p:spPr>
        <p:txBody>
          <a:bodyPr/>
          <a:lstStyle>
            <a:lvl1pPr>
              <a:defRPr sz="3800">
                <a:latin typeface="HONOR Sans CN Medium" panose="02000600000000000000" charset="-122"/>
                <a:ea typeface="HONOR Sans CN Medium" panose="02000600000000000000" charset="-122"/>
              </a:defRPr>
            </a:lvl1pPr>
          </a:lstStyle>
          <a:p>
            <a:pPr>
              <a:lnSpc>
                <a:spcPct val="100000"/>
              </a:lnSpc>
            </a:pPr>
            <a:r>
              <a:rPr lang="en-US" altLang="zh-CN" dirty="0">
                <a:sym typeface="+mn-ea"/>
              </a:rPr>
              <a:t>Math Function</a:t>
            </a:r>
          </a:p>
        </p:txBody>
      </p:sp>
      <p:sp>
        <p:nvSpPr>
          <p:cNvPr id="14" name="矩形 13">
            <a:extLst>
              <a:ext uri="{FF2B5EF4-FFF2-40B4-BE49-F238E27FC236}">
                <a16:creationId xmlns:a16="http://schemas.microsoft.com/office/drawing/2014/main" id="{CFA0A2F2-E00F-4238-65A5-7D25735D0FEF}"/>
              </a:ext>
            </a:extLst>
          </p:cNvPr>
          <p:cNvSpPr/>
          <p:nvPr userDrawn="1"/>
        </p:nvSpPr>
        <p:spPr>
          <a:xfrm>
            <a:off x="374650" y="1102995"/>
            <a:ext cx="88900" cy="469900"/>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aphicFrame>
        <p:nvGraphicFramePr>
          <p:cNvPr id="6" name="表格 5">
            <a:extLst>
              <a:ext uri="{FF2B5EF4-FFF2-40B4-BE49-F238E27FC236}">
                <a16:creationId xmlns:a16="http://schemas.microsoft.com/office/drawing/2014/main" id="{C55C034A-5515-3279-25F1-455D1D16D992}"/>
              </a:ext>
            </a:extLst>
          </p:cNvPr>
          <p:cNvGraphicFramePr>
            <a:graphicFrameLocks noGrp="1"/>
          </p:cNvGraphicFramePr>
          <p:nvPr>
            <p:extLst>
              <p:ext uri="{D42A27DB-BD31-4B8C-83A1-F6EECF244321}">
                <p14:modId xmlns:p14="http://schemas.microsoft.com/office/powerpoint/2010/main" val="3694886605"/>
              </p:ext>
            </p:extLst>
          </p:nvPr>
        </p:nvGraphicFramePr>
        <p:xfrm>
          <a:off x="1310149" y="2004630"/>
          <a:ext cx="11952000" cy="2415540"/>
        </p:xfrm>
        <a:graphic>
          <a:graphicData uri="http://schemas.openxmlformats.org/drawingml/2006/table">
            <a:tbl>
              <a:tblPr firstRow="1" bandRow="1">
                <a:tableStyleId>{5940675A-B579-460E-94D1-54222C63F5DA}</a:tableStyleId>
              </a:tblPr>
              <a:tblGrid>
                <a:gridCol w="5292000">
                  <a:extLst>
                    <a:ext uri="{9D8B030D-6E8A-4147-A177-3AD203B41FA5}">
                      <a16:colId xmlns:a16="http://schemas.microsoft.com/office/drawing/2014/main" val="95795525"/>
                    </a:ext>
                  </a:extLst>
                </a:gridCol>
                <a:gridCol w="6660000">
                  <a:extLst>
                    <a:ext uri="{9D8B030D-6E8A-4147-A177-3AD203B41FA5}">
                      <a16:colId xmlns:a16="http://schemas.microsoft.com/office/drawing/2014/main" val="676186305"/>
                    </a:ext>
                  </a:extLst>
                </a:gridCol>
              </a:tblGrid>
              <a:tr h="0">
                <a:tc>
                  <a:txBody>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404040"/>
                          </a:solidFill>
                          <a:effectLst/>
                          <a:uLnTx/>
                          <a:uFillTx/>
                          <a:latin typeface="HONOR Sans CN" panose="02000500000000000000" pitchFamily="2" charset="-122"/>
                          <a:ea typeface="HONOR Sans CN" panose="02000500000000000000" pitchFamily="2" charset="-122"/>
                          <a:cs typeface="+mn-cs"/>
                        </a:rPr>
                        <a:t>Statistics</a:t>
                      </a:r>
                      <a:r>
                        <a:rPr kumimoji="0" lang="en-US" altLang="zh-CN" sz="1600" b="0" i="0" u="none" strike="noStrike" kern="1200" cap="none" spc="0" normalizeH="0" baseline="0" noProof="0" dirty="0">
                          <a:ln>
                            <a:noFill/>
                          </a:ln>
                          <a:solidFill>
                            <a:srgbClr val="404040"/>
                          </a:solidFill>
                          <a:effectLst/>
                          <a:uLnTx/>
                          <a:uFillTx/>
                          <a:latin typeface="HONOR Sans CN" panose="02000500000000000000" pitchFamily="2" charset="-122"/>
                          <a:ea typeface="HONOR Sans CN" panose="02000500000000000000" pitchFamily="2" charset="-122"/>
                          <a:cs typeface="+mn-cs"/>
                        </a:rPr>
                        <a:t>:</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altLang="zh-CN" sz="1600" b="0" i="0" u="none" strike="noStrike" kern="1200" cap="none" spc="0" normalizeH="0" baseline="0" noProof="0" dirty="0">
                          <a:ln>
                            <a:noFill/>
                          </a:ln>
                          <a:solidFill>
                            <a:srgbClr val="404040"/>
                          </a:solidFill>
                          <a:effectLst/>
                          <a:uLnTx/>
                          <a:uFillTx/>
                          <a:latin typeface="HONOR Sans CN" panose="02000500000000000000" pitchFamily="2" charset="-122"/>
                          <a:ea typeface="HONOR Sans CN" panose="02000500000000000000" pitchFamily="2" charset="-122"/>
                          <a:cs typeface="+mn-cs"/>
                        </a:rPr>
                        <a:t>Calculates Max, Min, Average, Peak-to-Peak, Standard Deviation, Sample Count.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404040"/>
                          </a:solidFill>
                          <a:effectLst/>
                          <a:uLnTx/>
                          <a:uFillTx/>
                          <a:latin typeface="HONOR Sans CN" panose="02000500000000000000" pitchFamily="2" charset="-122"/>
                          <a:ea typeface="HONOR Sans CN" panose="02000500000000000000" pitchFamily="2" charset="-122"/>
                          <a:cs typeface="+mn-cs"/>
                        </a:rPr>
                        <a:t>dBm Calculation</a:t>
                      </a:r>
                      <a:r>
                        <a:rPr kumimoji="0" lang="en-US" altLang="zh-CN" sz="1600" b="0" i="0" u="none" strike="noStrike" kern="1200" cap="none" spc="0" normalizeH="0" baseline="0" noProof="0" dirty="0">
                          <a:ln>
                            <a:noFill/>
                          </a:ln>
                          <a:solidFill>
                            <a:srgbClr val="404040"/>
                          </a:solidFill>
                          <a:effectLst/>
                          <a:uLnTx/>
                          <a:uFillTx/>
                          <a:latin typeface="HONOR Sans CN" panose="02000500000000000000" pitchFamily="2" charset="-122"/>
                          <a:ea typeface="HONOR Sans CN" panose="02000500000000000000" pitchFamily="2" charset="-122"/>
                          <a:cs typeface="+mn-cs"/>
                        </a:rPr>
                        <a:t>:</a:t>
                      </a: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zh-CN" sz="1600" b="0" i="0" u="none" strike="noStrike" kern="1200" cap="none" spc="0" normalizeH="0" baseline="0" noProof="0" dirty="0">
                          <a:ln>
                            <a:noFill/>
                          </a:ln>
                          <a:solidFill>
                            <a:srgbClr val="404040"/>
                          </a:solidFill>
                          <a:effectLst/>
                          <a:uLnTx/>
                          <a:uFillTx/>
                          <a:latin typeface="HONOR Sans CN" panose="02000500000000000000" pitchFamily="2" charset="-122"/>
                          <a:ea typeface="HONOR Sans CN" panose="02000500000000000000" pitchFamily="2" charset="-122"/>
                          <a:cs typeface="+mn-cs"/>
                        </a:rPr>
                        <a:t>Computes power (0 dBm = 1 </a:t>
                      </a:r>
                      <a:r>
                        <a:rPr kumimoji="0" lang="en-US" altLang="zh-CN" sz="1600" b="0" i="0" u="none" strike="noStrike" kern="1200" cap="none" spc="0" normalizeH="0" baseline="0" noProof="0" dirty="0" err="1">
                          <a:ln>
                            <a:noFill/>
                          </a:ln>
                          <a:solidFill>
                            <a:srgbClr val="404040"/>
                          </a:solidFill>
                          <a:effectLst/>
                          <a:uLnTx/>
                          <a:uFillTx/>
                          <a:latin typeface="HONOR Sans CN" panose="02000500000000000000" pitchFamily="2" charset="-122"/>
                          <a:ea typeface="HONOR Sans CN" panose="02000500000000000000" pitchFamily="2" charset="-122"/>
                          <a:cs typeface="+mn-cs"/>
                        </a:rPr>
                        <a:t>mW</a:t>
                      </a:r>
                      <a:r>
                        <a:rPr kumimoji="0" lang="en-US" altLang="zh-CN" sz="1600" b="0" i="0" u="none" strike="noStrike" kern="1200" cap="none" spc="0" normalizeH="0" baseline="0" noProof="0" dirty="0">
                          <a:ln>
                            <a:noFill/>
                          </a:ln>
                          <a:solidFill>
                            <a:srgbClr val="404040"/>
                          </a:solidFill>
                          <a:effectLst/>
                          <a:uLnTx/>
                          <a:uFillTx/>
                          <a:latin typeface="HONOR Sans CN" panose="02000500000000000000" pitchFamily="2" charset="-122"/>
                          <a:ea typeface="HONOR Sans CN" panose="02000500000000000000" pitchFamily="2" charset="-122"/>
                          <a:cs typeface="+mn-cs"/>
                        </a:rPr>
                        <a:t>) across a reference resistor.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2826035"/>
                  </a:ext>
                </a:extLst>
              </a:tr>
              <a:tr h="0">
                <a:tc rowSpan="2">
                  <a:txBody>
                    <a:bodyPr/>
                    <a:lstStyle/>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404040"/>
                          </a:solidFill>
                          <a:effectLst/>
                          <a:uLnTx/>
                          <a:uFillTx/>
                          <a:latin typeface="HONOR Sans CN" panose="02000500000000000000" pitchFamily="2" charset="-122"/>
                          <a:ea typeface="HONOR Sans CN" panose="02000500000000000000" pitchFamily="2" charset="-122"/>
                          <a:cs typeface="+mn-cs"/>
                        </a:rPr>
                        <a:t>Limit Testing</a:t>
                      </a:r>
                      <a:r>
                        <a:rPr kumimoji="0" lang="en-US" altLang="zh-CN" sz="1600" b="0" i="0" u="none" strike="noStrike" kern="1200" cap="none" spc="0" normalizeH="0" baseline="0" noProof="0" dirty="0">
                          <a:ln>
                            <a:noFill/>
                          </a:ln>
                          <a:solidFill>
                            <a:srgbClr val="404040"/>
                          </a:solidFill>
                          <a:effectLst/>
                          <a:uLnTx/>
                          <a:uFillTx/>
                          <a:latin typeface="HONOR Sans CN" panose="02000500000000000000" pitchFamily="2" charset="-122"/>
                          <a:ea typeface="HONOR Sans CN" panose="02000500000000000000" pitchFamily="2" charset="-122"/>
                          <a:cs typeface="+mn-cs"/>
                        </a:rPr>
                        <a:t>:</a:t>
                      </a: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zh-CN" sz="1600" b="0" i="0" u="none" strike="noStrike" kern="1200" cap="none" spc="0" normalizeH="0" baseline="0" noProof="0" dirty="0">
                          <a:ln>
                            <a:noFill/>
                          </a:ln>
                          <a:solidFill>
                            <a:srgbClr val="404040"/>
                          </a:solidFill>
                          <a:effectLst/>
                          <a:uLnTx/>
                          <a:uFillTx/>
                          <a:latin typeface="HONOR Sans CN" panose="02000500000000000000" pitchFamily="2" charset="-122"/>
                          <a:ea typeface="HONOR Sans CN" panose="02000500000000000000" pitchFamily="2" charset="-122"/>
                          <a:cs typeface="+mn-cs"/>
                        </a:rPr>
                        <a:t>Performs Pass/Fail tests based on user-defined upper/lower thresholds.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404040"/>
                          </a:solidFill>
                          <a:effectLst/>
                          <a:uLnTx/>
                          <a:uFillTx/>
                          <a:latin typeface="HONOR Sans CN" panose="02000500000000000000" pitchFamily="2" charset="-122"/>
                          <a:ea typeface="HONOR Sans CN" panose="02000500000000000000" pitchFamily="2" charset="-122"/>
                          <a:cs typeface="+mn-cs"/>
                        </a:rPr>
                        <a:t>dB Calculation</a:t>
                      </a:r>
                      <a:r>
                        <a:rPr kumimoji="0" lang="en-US" altLang="zh-CN" sz="1600" b="0" i="0" u="none" strike="noStrike" kern="1200" cap="none" spc="0" normalizeH="0" baseline="0" noProof="0" dirty="0">
                          <a:ln>
                            <a:noFill/>
                          </a:ln>
                          <a:solidFill>
                            <a:srgbClr val="404040"/>
                          </a:solidFill>
                          <a:effectLst/>
                          <a:uLnTx/>
                          <a:uFillTx/>
                          <a:latin typeface="HONOR Sans CN" panose="02000500000000000000" pitchFamily="2" charset="-122"/>
                          <a:ea typeface="HONOR Sans CN" panose="02000500000000000000" pitchFamily="2" charset="-122"/>
                          <a:cs typeface="+mn-cs"/>
                        </a:rPr>
                        <a:t>:</a:t>
                      </a: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zh-CN" sz="1600" b="0" i="0" u="none" strike="noStrike" kern="1200" cap="none" spc="0" normalizeH="0" baseline="0" noProof="0" dirty="0">
                          <a:ln>
                            <a:noFill/>
                          </a:ln>
                          <a:solidFill>
                            <a:srgbClr val="404040"/>
                          </a:solidFill>
                          <a:effectLst/>
                          <a:uLnTx/>
                          <a:uFillTx/>
                          <a:latin typeface="HONOR Sans CN" panose="02000500000000000000" pitchFamily="2" charset="-122"/>
                          <a:ea typeface="HONOR Sans CN" panose="02000500000000000000" pitchFamily="2" charset="-122"/>
                          <a:cs typeface="+mn-cs"/>
                        </a:rPr>
                        <a:t>Measures relative values in decibels against a reference.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6967946"/>
                  </a:ext>
                </a:extLst>
              </a:tr>
              <a:tr h="0">
                <a:tc vMerge="1">
                  <a:txBody>
                    <a:bodyPr/>
                    <a:lstStyle/>
                    <a:p>
                      <a:endParaRPr lang="zh-CN" altLang="en-US" sz="1800" dirty="0">
                        <a:latin typeface="HONOR Sans CN" panose="02000500000000000000" pitchFamily="2" charset="-122"/>
                        <a:ea typeface="HONOR Sans CN" panose="02000500000000000000" pitchFamily="2" charset="-122"/>
                      </a:endParaRPr>
                    </a:p>
                  </a:txBody>
                  <a:tcPr/>
                </a:tc>
                <a:tc>
                  <a:txBody>
                    <a:bodyPr/>
                    <a:lstStyle/>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404040"/>
                          </a:solidFill>
                          <a:effectLst/>
                          <a:uLnTx/>
                          <a:uFillTx/>
                          <a:latin typeface="HONOR Sans CN" panose="02000500000000000000" pitchFamily="2" charset="-122"/>
                          <a:ea typeface="HONOR Sans CN" panose="02000500000000000000" pitchFamily="2" charset="-122"/>
                          <a:cs typeface="+mn-cs"/>
                        </a:rPr>
                        <a:t>Relative Value Calculation</a:t>
                      </a:r>
                      <a:r>
                        <a:rPr kumimoji="0" lang="en-US" altLang="zh-CN" sz="1600" b="0" i="0" u="none" strike="noStrike" kern="1200" cap="none" spc="0" normalizeH="0" baseline="0" noProof="0" dirty="0">
                          <a:ln>
                            <a:noFill/>
                          </a:ln>
                          <a:solidFill>
                            <a:srgbClr val="404040"/>
                          </a:solidFill>
                          <a:effectLst/>
                          <a:uLnTx/>
                          <a:uFillTx/>
                          <a:latin typeface="HONOR Sans CN" panose="02000500000000000000" pitchFamily="2" charset="-122"/>
                          <a:ea typeface="HONOR Sans CN" panose="02000500000000000000" pitchFamily="2" charset="-122"/>
                          <a:cs typeface="+mn-cs"/>
                        </a:rPr>
                        <a:t>:</a:t>
                      </a: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zh-CN" sz="1600" b="0" i="0" u="none" strike="noStrike" kern="1200" cap="none" spc="0" normalizeH="0" baseline="0" noProof="0" dirty="0">
                          <a:ln>
                            <a:noFill/>
                          </a:ln>
                          <a:solidFill>
                            <a:srgbClr val="404040"/>
                          </a:solidFill>
                          <a:effectLst/>
                          <a:uLnTx/>
                          <a:uFillTx/>
                          <a:latin typeface="HONOR Sans CN" panose="02000500000000000000" pitchFamily="2" charset="-122"/>
                          <a:ea typeface="HONOR Sans CN" panose="02000500000000000000" pitchFamily="2" charset="-122"/>
                          <a:cs typeface="+mn-cs"/>
                        </a:rPr>
                        <a:t>Displays the difference between actual measurements and a stored reference value.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1414013"/>
                  </a:ext>
                </a:extLst>
              </a:tr>
            </a:tbl>
          </a:graphicData>
        </a:graphic>
      </p:graphicFrame>
      <p:pic>
        <p:nvPicPr>
          <p:cNvPr id="8" name="图片 7">
            <a:extLst>
              <a:ext uri="{FF2B5EF4-FFF2-40B4-BE49-F238E27FC236}">
                <a16:creationId xmlns:a16="http://schemas.microsoft.com/office/drawing/2014/main" id="{1B7F74F0-B411-D5FD-2043-0ACDFDE30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4263" y="4639815"/>
            <a:ext cx="4644922" cy="3024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图片 10">
            <a:extLst>
              <a:ext uri="{FF2B5EF4-FFF2-40B4-BE49-F238E27FC236}">
                <a16:creationId xmlns:a16="http://schemas.microsoft.com/office/drawing/2014/main" id="{1D99C04C-4451-125B-D178-F128926CD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5632" y="5193509"/>
            <a:ext cx="3783736" cy="2470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图片 12">
            <a:extLst>
              <a:ext uri="{FF2B5EF4-FFF2-40B4-BE49-F238E27FC236}">
                <a16:creationId xmlns:a16="http://schemas.microsoft.com/office/drawing/2014/main" id="{D3207C1A-4160-5C88-A4B7-1C3C79EE93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843" y="5208341"/>
            <a:ext cx="3776973" cy="24555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95893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93403-65DE-4397-2425-99588AFA857C}"/>
            </a:ext>
          </a:extLst>
        </p:cNvPr>
        <p:cNvGrpSpPr/>
        <p:nvPr/>
      </p:nvGrpSpPr>
      <p:grpSpPr>
        <a:xfrm>
          <a:off x="0" y="0"/>
          <a:ext cx="0" cy="0"/>
          <a:chOff x="0" y="0"/>
          <a:chExt cx="0" cy="0"/>
        </a:xfrm>
      </p:grpSpPr>
      <p:sp>
        <p:nvSpPr>
          <p:cNvPr id="10" name="标题 9">
            <a:extLst>
              <a:ext uri="{FF2B5EF4-FFF2-40B4-BE49-F238E27FC236}">
                <a16:creationId xmlns:a16="http://schemas.microsoft.com/office/drawing/2014/main" id="{92574D38-8FA3-5D49-620F-86D6D3EC7A88}"/>
              </a:ext>
            </a:extLst>
          </p:cNvPr>
          <p:cNvSpPr>
            <a:spLocks noGrp="1"/>
          </p:cNvSpPr>
          <p:nvPr>
            <p:ph type="title" hasCustomPrompt="1"/>
          </p:nvPr>
        </p:nvSpPr>
        <p:spPr>
          <a:xfrm>
            <a:off x="544287" y="1025525"/>
            <a:ext cx="13171714" cy="759460"/>
          </a:xfrm>
        </p:spPr>
        <p:txBody>
          <a:bodyPr/>
          <a:lstStyle>
            <a:lvl1pPr>
              <a:defRPr sz="3800">
                <a:latin typeface="HONOR Sans CN Medium" panose="02000600000000000000" charset="-122"/>
                <a:ea typeface="HONOR Sans CN Medium" panose="02000600000000000000" charset="-122"/>
              </a:defRPr>
            </a:lvl1pPr>
          </a:lstStyle>
          <a:p>
            <a:pPr>
              <a:lnSpc>
                <a:spcPct val="100000"/>
              </a:lnSpc>
            </a:pPr>
            <a:r>
              <a:rPr lang="en-US" altLang="zh-CN" dirty="0">
                <a:sym typeface="+mn-ea"/>
              </a:rPr>
              <a:t>Dual Display</a:t>
            </a:r>
            <a:endParaRPr lang="zh-CN" altLang="en-US" dirty="0">
              <a:sym typeface="+mn-ea"/>
            </a:endParaRPr>
          </a:p>
        </p:txBody>
      </p:sp>
      <p:sp>
        <p:nvSpPr>
          <p:cNvPr id="14" name="矩形 13">
            <a:extLst>
              <a:ext uri="{FF2B5EF4-FFF2-40B4-BE49-F238E27FC236}">
                <a16:creationId xmlns:a16="http://schemas.microsoft.com/office/drawing/2014/main" id="{316B79C9-5087-4F80-A2C5-EB130ABC1910}"/>
              </a:ext>
            </a:extLst>
          </p:cNvPr>
          <p:cNvSpPr/>
          <p:nvPr userDrawn="1"/>
        </p:nvSpPr>
        <p:spPr>
          <a:xfrm>
            <a:off x="374650" y="1102995"/>
            <a:ext cx="88900" cy="469900"/>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4" name="文本框 3">
            <a:extLst>
              <a:ext uri="{FF2B5EF4-FFF2-40B4-BE49-F238E27FC236}">
                <a16:creationId xmlns:a16="http://schemas.microsoft.com/office/drawing/2014/main" id="{3980E532-EA1D-09DB-75A5-DDC2C1DB3886}"/>
              </a:ext>
            </a:extLst>
          </p:cNvPr>
          <p:cNvSpPr txBox="1"/>
          <p:nvPr/>
        </p:nvSpPr>
        <p:spPr>
          <a:xfrm>
            <a:off x="7513108" y="2982913"/>
            <a:ext cx="6202893" cy="304256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b="1" i="0" dirty="0">
                <a:solidFill>
                  <a:srgbClr val="404040"/>
                </a:solidFill>
                <a:effectLst/>
                <a:latin typeface="HONOR Sans CN" panose="02000500000000000000" pitchFamily="2" charset="-122"/>
                <a:ea typeface="HONOR Sans CN" panose="02000500000000000000" pitchFamily="2" charset="-122"/>
              </a:rPr>
              <a:t>Function</a:t>
            </a:r>
            <a:r>
              <a:rPr lang="en-US" altLang="zh-CN" b="0" i="0" dirty="0">
                <a:solidFill>
                  <a:srgbClr val="404040"/>
                </a:solidFill>
                <a:effectLst/>
                <a:latin typeface="HONOR Sans CN" panose="02000500000000000000" pitchFamily="2" charset="-122"/>
                <a:ea typeface="HONOR Sans CN" panose="02000500000000000000" pitchFamily="2" charset="-122"/>
              </a:rPr>
              <a:t>: Simultaneously displays two characteristics of the same input signal.</a:t>
            </a:r>
          </a:p>
          <a:p>
            <a:pPr marL="285750" indent="-285750">
              <a:lnSpc>
                <a:spcPct val="150000"/>
              </a:lnSpc>
              <a:spcBef>
                <a:spcPts val="300"/>
              </a:spcBef>
              <a:buFont typeface="Arial" panose="020B0604020202020204" pitchFamily="34" charset="0"/>
              <a:buChar char="•"/>
            </a:pPr>
            <a:r>
              <a:rPr lang="en-US" altLang="zh-CN" b="1" i="0" dirty="0">
                <a:solidFill>
                  <a:srgbClr val="404040"/>
                </a:solidFill>
                <a:effectLst/>
                <a:latin typeface="HONOR Sans CN" panose="02000500000000000000" pitchFamily="2" charset="-122"/>
                <a:ea typeface="HONOR Sans CN" panose="02000500000000000000" pitchFamily="2" charset="-122"/>
              </a:rPr>
              <a:t>Advantage</a:t>
            </a:r>
            <a:r>
              <a:rPr lang="en-US" altLang="zh-CN" b="0" i="0" dirty="0">
                <a:solidFill>
                  <a:srgbClr val="404040"/>
                </a:solidFill>
                <a:effectLst/>
                <a:latin typeface="HONOR Sans CN" panose="02000500000000000000" pitchFamily="2" charset="-122"/>
                <a:ea typeface="HONOR Sans CN" panose="02000500000000000000" pitchFamily="2" charset="-122"/>
              </a:rPr>
              <a:t>: Eliminates the need for additional instruments, facilitating efficient multi-parameter monitoring.</a:t>
            </a:r>
          </a:p>
          <a:p>
            <a:pPr marL="285750" indent="-285750">
              <a:lnSpc>
                <a:spcPct val="150000"/>
              </a:lnSpc>
              <a:spcBef>
                <a:spcPts val="300"/>
              </a:spcBef>
              <a:buFont typeface="Arial" panose="020B0604020202020204" pitchFamily="34" charset="0"/>
              <a:buChar char="•"/>
            </a:pPr>
            <a:r>
              <a:rPr lang="en-US" altLang="zh-CN" b="1" i="0" dirty="0">
                <a:solidFill>
                  <a:srgbClr val="404040"/>
                </a:solidFill>
                <a:effectLst/>
                <a:latin typeface="HONOR Sans CN" panose="02000500000000000000" pitchFamily="2" charset="-122"/>
                <a:ea typeface="HONOR Sans CN" panose="02000500000000000000" pitchFamily="2" charset="-122"/>
              </a:rPr>
              <a:t>Enhanced Capability</a:t>
            </a:r>
            <a:r>
              <a:rPr lang="en-US" altLang="zh-CN" b="0" i="0" dirty="0">
                <a:solidFill>
                  <a:srgbClr val="404040"/>
                </a:solidFill>
                <a:effectLst/>
                <a:latin typeface="HONOR Sans CN" panose="02000500000000000000" pitchFamily="2" charset="-122"/>
                <a:ea typeface="HONOR Sans CN" panose="02000500000000000000" pitchFamily="2" charset="-122"/>
              </a:rPr>
              <a:t>: Streamlines intricate testing and measurement workflows.</a:t>
            </a:r>
          </a:p>
        </p:txBody>
      </p:sp>
      <p:pic>
        <p:nvPicPr>
          <p:cNvPr id="5" name="图片 4">
            <a:extLst>
              <a:ext uri="{FF2B5EF4-FFF2-40B4-BE49-F238E27FC236}">
                <a16:creationId xmlns:a16="http://schemas.microsoft.com/office/drawing/2014/main" id="{091729B8-80FA-B9D9-4530-2AC41EA38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550" y="2470520"/>
            <a:ext cx="6777014" cy="4067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1206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72891-95F2-0972-892E-2CCFFD509B50}"/>
            </a:ext>
          </a:extLst>
        </p:cNvPr>
        <p:cNvGrpSpPr/>
        <p:nvPr/>
      </p:nvGrpSpPr>
      <p:grpSpPr>
        <a:xfrm>
          <a:off x="0" y="0"/>
          <a:ext cx="0" cy="0"/>
          <a:chOff x="0" y="0"/>
          <a:chExt cx="0" cy="0"/>
        </a:xfrm>
      </p:grpSpPr>
      <p:sp>
        <p:nvSpPr>
          <p:cNvPr id="10" name="标题 9">
            <a:extLst>
              <a:ext uri="{FF2B5EF4-FFF2-40B4-BE49-F238E27FC236}">
                <a16:creationId xmlns:a16="http://schemas.microsoft.com/office/drawing/2014/main" id="{373668C3-13CD-3578-7F23-305E7FA93AEE}"/>
              </a:ext>
            </a:extLst>
          </p:cNvPr>
          <p:cNvSpPr>
            <a:spLocks noGrp="1"/>
          </p:cNvSpPr>
          <p:nvPr>
            <p:ph type="title" hasCustomPrompt="1"/>
          </p:nvPr>
        </p:nvSpPr>
        <p:spPr>
          <a:xfrm>
            <a:off x="635635" y="1025525"/>
            <a:ext cx="13510770" cy="759460"/>
          </a:xfrm>
        </p:spPr>
        <p:txBody>
          <a:bodyPr/>
          <a:lstStyle>
            <a:lvl1pPr>
              <a:defRPr sz="3800">
                <a:latin typeface="HONOR Sans CN Medium" panose="02000600000000000000" charset="-122"/>
                <a:ea typeface="HONOR Sans CN Medium" panose="02000600000000000000" charset="-122"/>
              </a:defRPr>
            </a:lvl1pPr>
          </a:lstStyle>
          <a:p>
            <a:pPr>
              <a:lnSpc>
                <a:spcPct val="100000"/>
              </a:lnSpc>
            </a:pPr>
            <a:r>
              <a:rPr lang="en-US" altLang="zh-CN" dirty="0">
                <a:sym typeface="+mn-ea"/>
              </a:rPr>
              <a:t>Display Modes</a:t>
            </a:r>
          </a:p>
        </p:txBody>
      </p:sp>
      <p:sp>
        <p:nvSpPr>
          <p:cNvPr id="14" name="矩形 13">
            <a:extLst>
              <a:ext uri="{FF2B5EF4-FFF2-40B4-BE49-F238E27FC236}">
                <a16:creationId xmlns:a16="http://schemas.microsoft.com/office/drawing/2014/main" id="{8F2DD38C-7252-94EB-A29B-76EF9C18C81D}"/>
              </a:ext>
            </a:extLst>
          </p:cNvPr>
          <p:cNvSpPr/>
          <p:nvPr userDrawn="1"/>
        </p:nvSpPr>
        <p:spPr>
          <a:xfrm>
            <a:off x="374650" y="1102995"/>
            <a:ext cx="88900" cy="469900"/>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文本框 4" hidden="1">
            <a:extLst>
              <a:ext uri="{FF2B5EF4-FFF2-40B4-BE49-F238E27FC236}">
                <a16:creationId xmlns:a16="http://schemas.microsoft.com/office/drawing/2014/main" id="{A0F36EE3-FCD6-A323-CF15-CF60082F4DEB}"/>
              </a:ext>
            </a:extLst>
          </p:cNvPr>
          <p:cNvSpPr txBox="1"/>
          <p:nvPr/>
        </p:nvSpPr>
        <p:spPr>
          <a:xfrm>
            <a:off x="419100" y="2341728"/>
            <a:ext cx="7217228" cy="3077253"/>
          </a:xfrm>
          <a:prstGeom prst="rect">
            <a:avLst/>
          </a:prstGeom>
          <a:noFill/>
        </p:spPr>
        <p:txBody>
          <a:bodyPr wrap="square">
            <a:spAutoFit/>
          </a:bodyPr>
          <a:lstStyle/>
          <a:p>
            <a:pPr marL="285750" indent="-285750" algn="l">
              <a:lnSpc>
                <a:spcPct val="150000"/>
              </a:lnSpc>
              <a:buFont typeface="Arial" panose="020B0604020202020204" pitchFamily="34" charset="0"/>
              <a:buChar char="•"/>
            </a:pPr>
            <a:r>
              <a:rPr lang="en-US" altLang="zh-CN" b="1" i="0" dirty="0">
                <a:solidFill>
                  <a:srgbClr val="404040"/>
                </a:solidFill>
                <a:effectLst/>
                <a:latin typeface="HONOR Sans CN" panose="02000500000000000000" pitchFamily="2" charset="-122"/>
                <a:ea typeface="HONOR Sans CN" panose="02000500000000000000" pitchFamily="2" charset="-122"/>
              </a:rPr>
              <a:t>Real-Time Visualization</a:t>
            </a:r>
            <a:r>
              <a:rPr lang="en-US" altLang="zh-CN" b="0" i="0" dirty="0">
                <a:solidFill>
                  <a:srgbClr val="404040"/>
                </a:solidFill>
                <a:effectLst/>
                <a:latin typeface="HONOR Sans CN" panose="02000500000000000000" pitchFamily="2" charset="-122"/>
                <a:ea typeface="HONOR Sans CN" panose="02000500000000000000" pitchFamily="2" charset="-122"/>
              </a:rPr>
              <a:t>: Observe measurement data changes intuitively.</a:t>
            </a:r>
          </a:p>
          <a:p>
            <a:pPr marL="285750" indent="-285750" algn="l">
              <a:lnSpc>
                <a:spcPct val="150000"/>
              </a:lnSpc>
              <a:spcBef>
                <a:spcPts val="300"/>
              </a:spcBef>
              <a:buFont typeface="Arial" panose="020B0604020202020204" pitchFamily="34" charset="0"/>
              <a:buChar char="•"/>
            </a:pPr>
            <a:r>
              <a:rPr lang="en-US" altLang="zh-CN" b="1" i="0" dirty="0">
                <a:solidFill>
                  <a:srgbClr val="404040"/>
                </a:solidFill>
                <a:effectLst/>
                <a:latin typeface="HONOR Sans CN" panose="02000500000000000000" pitchFamily="2" charset="-122"/>
                <a:ea typeface="HONOR Sans CN" panose="02000500000000000000" pitchFamily="2" charset="-122"/>
              </a:rPr>
              <a:t>Histogram</a:t>
            </a:r>
            <a:r>
              <a:rPr lang="en-US" altLang="zh-CN" b="0" i="0" dirty="0">
                <a:solidFill>
                  <a:srgbClr val="404040"/>
                </a:solidFill>
                <a:effectLst/>
                <a:latin typeface="HONOR Sans CN" panose="02000500000000000000" pitchFamily="2" charset="-122"/>
                <a:ea typeface="HONOR Sans CN" panose="02000500000000000000" pitchFamily="2" charset="-122"/>
              </a:rPr>
              <a:t>: Displays measurement data in a distribution format.</a:t>
            </a:r>
          </a:p>
          <a:p>
            <a:pPr marL="285750" indent="-285750" algn="l">
              <a:lnSpc>
                <a:spcPct val="150000"/>
              </a:lnSpc>
              <a:spcBef>
                <a:spcPts val="300"/>
              </a:spcBef>
              <a:buFont typeface="Arial" panose="020B0604020202020204" pitchFamily="34" charset="0"/>
              <a:buChar char="•"/>
            </a:pPr>
            <a:r>
              <a:rPr lang="en-US" altLang="zh-CN" b="1" i="0" dirty="0">
                <a:solidFill>
                  <a:srgbClr val="404040"/>
                </a:solidFill>
                <a:effectLst/>
                <a:latin typeface="HONOR Sans CN" panose="02000500000000000000" pitchFamily="2" charset="-122"/>
                <a:ea typeface="HONOR Sans CN" panose="02000500000000000000" pitchFamily="2" charset="-122"/>
              </a:rPr>
              <a:t>Trend Chart</a:t>
            </a:r>
            <a:r>
              <a:rPr lang="en-US" altLang="zh-CN" b="0" i="0" dirty="0">
                <a:solidFill>
                  <a:srgbClr val="404040"/>
                </a:solidFill>
                <a:effectLst/>
                <a:latin typeface="HONOR Sans CN" panose="02000500000000000000" pitchFamily="2" charset="-122"/>
                <a:ea typeface="HONOR Sans CN" panose="02000500000000000000" pitchFamily="2" charset="-122"/>
              </a:rPr>
              <a:t>: Shows data trends over time in continuous measurement mode.</a:t>
            </a:r>
          </a:p>
          <a:p>
            <a:pPr marL="285750" indent="-285750" algn="l">
              <a:lnSpc>
                <a:spcPct val="150000"/>
              </a:lnSpc>
              <a:spcBef>
                <a:spcPts val="300"/>
              </a:spcBef>
              <a:buFont typeface="Arial" panose="020B0604020202020204" pitchFamily="34" charset="0"/>
              <a:buChar char="•"/>
            </a:pPr>
            <a:r>
              <a:rPr lang="en-US" altLang="zh-CN" b="1" i="0" dirty="0">
                <a:solidFill>
                  <a:srgbClr val="404040"/>
                </a:solidFill>
                <a:effectLst/>
                <a:latin typeface="HONOR Sans CN" panose="02000500000000000000" pitchFamily="2" charset="-122"/>
                <a:ea typeface="HONOR Sans CN" panose="02000500000000000000" pitchFamily="2" charset="-122"/>
              </a:rPr>
              <a:t>Bar Graph</a:t>
            </a:r>
            <a:r>
              <a:rPr lang="en-US" altLang="zh-CN" b="0" i="0" dirty="0">
                <a:solidFill>
                  <a:srgbClr val="404040"/>
                </a:solidFill>
                <a:effectLst/>
                <a:latin typeface="HONOR Sans CN" panose="02000500000000000000" pitchFamily="2" charset="-122"/>
                <a:ea typeface="HONOR Sans CN" panose="02000500000000000000" pitchFamily="2" charset="-122"/>
              </a:rPr>
              <a:t>: Supports horizontal scaling modes: </a:t>
            </a:r>
            <a:r>
              <a:rPr lang="en-US" altLang="zh-CN" b="1" i="0" dirty="0">
                <a:solidFill>
                  <a:srgbClr val="404040"/>
                </a:solidFill>
                <a:effectLst/>
                <a:latin typeface="HONOR Sans CN" panose="02000500000000000000" pitchFamily="2" charset="-122"/>
                <a:ea typeface="HONOR Sans CN" panose="02000500000000000000" pitchFamily="2" charset="-122"/>
              </a:rPr>
              <a:t>Default</a:t>
            </a:r>
            <a:r>
              <a:rPr lang="en-US" altLang="zh-CN" b="0" i="0" dirty="0">
                <a:solidFill>
                  <a:srgbClr val="404040"/>
                </a:solidFill>
                <a:effectLst/>
                <a:latin typeface="HONOR Sans CN" panose="02000500000000000000" pitchFamily="2" charset="-122"/>
                <a:ea typeface="HONOR Sans CN" panose="02000500000000000000" pitchFamily="2" charset="-122"/>
              </a:rPr>
              <a:t>, </a:t>
            </a:r>
            <a:r>
              <a:rPr lang="en-US" altLang="zh-CN" b="1" i="0" dirty="0">
                <a:solidFill>
                  <a:srgbClr val="404040"/>
                </a:solidFill>
                <a:effectLst/>
                <a:latin typeface="HONOR Sans CN" panose="02000500000000000000" pitchFamily="2" charset="-122"/>
                <a:ea typeface="HONOR Sans CN" panose="02000500000000000000" pitchFamily="2" charset="-122"/>
              </a:rPr>
              <a:t>Manual</a:t>
            </a:r>
            <a:r>
              <a:rPr lang="en-US" altLang="zh-CN" b="0" i="0" dirty="0">
                <a:solidFill>
                  <a:srgbClr val="404040"/>
                </a:solidFill>
                <a:effectLst/>
                <a:latin typeface="HONOR Sans CN" panose="02000500000000000000" pitchFamily="2" charset="-122"/>
                <a:ea typeface="HONOR Sans CN" panose="02000500000000000000" pitchFamily="2" charset="-122"/>
              </a:rPr>
              <a:t>, or </a:t>
            </a:r>
            <a:r>
              <a:rPr lang="en-US" altLang="zh-CN" b="1" i="0" dirty="0">
                <a:solidFill>
                  <a:srgbClr val="404040"/>
                </a:solidFill>
                <a:effectLst/>
                <a:latin typeface="HONOR Sans CN" panose="02000500000000000000" pitchFamily="2" charset="-122"/>
                <a:ea typeface="HONOR Sans CN" panose="02000500000000000000" pitchFamily="2" charset="-122"/>
              </a:rPr>
              <a:t>Limit-based</a:t>
            </a:r>
            <a:r>
              <a:rPr lang="en-US" altLang="zh-CN" b="0" i="0" dirty="0">
                <a:solidFill>
                  <a:srgbClr val="404040"/>
                </a:solidFill>
                <a:effectLst/>
                <a:latin typeface="HONOR Sans CN" panose="02000500000000000000" pitchFamily="2" charset="-122"/>
                <a:ea typeface="HONOR Sans CN" panose="02000500000000000000" pitchFamily="2" charset="-122"/>
              </a:rPr>
              <a:t>.</a:t>
            </a:r>
          </a:p>
        </p:txBody>
      </p:sp>
      <p:sp>
        <p:nvSpPr>
          <p:cNvPr id="6" name="文本框 5">
            <a:extLst>
              <a:ext uri="{FF2B5EF4-FFF2-40B4-BE49-F238E27FC236}">
                <a16:creationId xmlns:a16="http://schemas.microsoft.com/office/drawing/2014/main" id="{BDB55FED-BFE7-B6D6-F28F-6AEA105B2F97}"/>
              </a:ext>
            </a:extLst>
          </p:cNvPr>
          <p:cNvSpPr txBox="1"/>
          <p:nvPr/>
        </p:nvSpPr>
        <p:spPr>
          <a:xfrm>
            <a:off x="7905821" y="2963455"/>
            <a:ext cx="6240584" cy="353122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b="1" i="0" dirty="0">
                <a:solidFill>
                  <a:srgbClr val="404040"/>
                </a:solidFill>
                <a:effectLst/>
                <a:latin typeface="HONOR Sans CN" panose="02000500000000000000" pitchFamily="2" charset="-122"/>
                <a:ea typeface="HONOR Sans CN" panose="02000500000000000000" pitchFamily="2" charset="-122"/>
              </a:rPr>
              <a:t>Numerical Display</a:t>
            </a:r>
            <a:r>
              <a:rPr lang="en-US" altLang="zh-CN" b="0" i="0" dirty="0">
                <a:solidFill>
                  <a:srgbClr val="404040"/>
                </a:solidFill>
                <a:effectLst/>
                <a:latin typeface="HONOR Sans CN" panose="02000500000000000000" pitchFamily="2" charset="-122"/>
                <a:ea typeface="HONOR Sans CN" panose="02000500000000000000" pitchFamily="2" charset="-122"/>
              </a:rPr>
              <a:t>: Observe measurement data changes intuitively.</a:t>
            </a:r>
          </a:p>
          <a:p>
            <a:pPr marL="285750" indent="-285750">
              <a:lnSpc>
                <a:spcPct val="150000"/>
              </a:lnSpc>
              <a:spcBef>
                <a:spcPts val="300"/>
              </a:spcBef>
              <a:buFont typeface="Arial" panose="020B0604020202020204" pitchFamily="34" charset="0"/>
              <a:buChar char="•"/>
            </a:pPr>
            <a:r>
              <a:rPr lang="en-US" altLang="zh-CN" b="1" i="0" dirty="0">
                <a:solidFill>
                  <a:srgbClr val="404040"/>
                </a:solidFill>
                <a:effectLst/>
                <a:latin typeface="HONOR Sans CN" panose="02000500000000000000" pitchFamily="2" charset="-122"/>
                <a:ea typeface="HONOR Sans CN" panose="02000500000000000000" pitchFamily="2" charset="-122"/>
              </a:rPr>
              <a:t>Histogram</a:t>
            </a:r>
            <a:r>
              <a:rPr lang="en-US" altLang="zh-CN" b="0" i="0" dirty="0">
                <a:solidFill>
                  <a:srgbClr val="404040"/>
                </a:solidFill>
                <a:effectLst/>
                <a:latin typeface="HONOR Sans CN" panose="02000500000000000000" pitchFamily="2" charset="-122"/>
                <a:ea typeface="HONOR Sans CN" panose="02000500000000000000" pitchFamily="2" charset="-122"/>
              </a:rPr>
              <a:t>: Displays measurement data in a distribution format.</a:t>
            </a:r>
          </a:p>
          <a:p>
            <a:pPr marL="285750" indent="-285750">
              <a:lnSpc>
                <a:spcPct val="150000"/>
              </a:lnSpc>
              <a:spcBef>
                <a:spcPts val="300"/>
              </a:spcBef>
              <a:buFont typeface="Arial" panose="020B0604020202020204" pitchFamily="34" charset="0"/>
              <a:buChar char="•"/>
            </a:pPr>
            <a:r>
              <a:rPr lang="en-US" altLang="zh-CN" b="1" i="0" dirty="0">
                <a:solidFill>
                  <a:srgbClr val="404040"/>
                </a:solidFill>
                <a:effectLst/>
                <a:latin typeface="HONOR Sans CN" panose="02000500000000000000" pitchFamily="2" charset="-122"/>
                <a:ea typeface="HONOR Sans CN" panose="02000500000000000000" pitchFamily="2" charset="-122"/>
              </a:rPr>
              <a:t>Trend Chart</a:t>
            </a:r>
            <a:r>
              <a:rPr lang="en-US" altLang="zh-CN" b="0" i="0" dirty="0">
                <a:solidFill>
                  <a:srgbClr val="404040"/>
                </a:solidFill>
                <a:effectLst/>
                <a:latin typeface="HONOR Sans CN" panose="02000500000000000000" pitchFamily="2" charset="-122"/>
                <a:ea typeface="HONOR Sans CN" panose="02000500000000000000" pitchFamily="2" charset="-122"/>
              </a:rPr>
              <a:t>: Shows data trends over time in continuous measurement mode.</a:t>
            </a:r>
          </a:p>
          <a:p>
            <a:pPr marL="285750" indent="-285750">
              <a:lnSpc>
                <a:spcPct val="150000"/>
              </a:lnSpc>
              <a:spcBef>
                <a:spcPts val="300"/>
              </a:spcBef>
              <a:buFont typeface="Arial" panose="020B0604020202020204" pitchFamily="34" charset="0"/>
              <a:buChar char="•"/>
            </a:pPr>
            <a:r>
              <a:rPr lang="en-US" altLang="zh-CN" b="1" i="0" dirty="0">
                <a:solidFill>
                  <a:srgbClr val="404040"/>
                </a:solidFill>
                <a:effectLst/>
                <a:latin typeface="HONOR Sans CN" panose="02000500000000000000" pitchFamily="2" charset="-122"/>
                <a:ea typeface="HONOR Sans CN" panose="02000500000000000000" pitchFamily="2" charset="-122"/>
              </a:rPr>
              <a:t>Bar Meter</a:t>
            </a:r>
            <a:r>
              <a:rPr lang="en-US" altLang="zh-CN" b="0" i="0" dirty="0">
                <a:solidFill>
                  <a:srgbClr val="404040"/>
                </a:solidFill>
                <a:effectLst/>
                <a:latin typeface="HONOR Sans CN" panose="02000500000000000000" pitchFamily="2" charset="-122"/>
                <a:ea typeface="HONOR Sans CN" panose="02000500000000000000" pitchFamily="2" charset="-122"/>
              </a:rPr>
              <a:t>: Supports horizontal scaling </a:t>
            </a:r>
            <a:r>
              <a:rPr lang="en-US" altLang="zh-CN" dirty="0">
                <a:solidFill>
                  <a:srgbClr val="404040"/>
                </a:solidFill>
                <a:latin typeface="HONOR Sans CN" panose="02000500000000000000" pitchFamily="2" charset="-122"/>
                <a:ea typeface="HONOR Sans CN" panose="02000500000000000000" pitchFamily="2" charset="-122"/>
              </a:rPr>
              <a:t>modes: Default, Manual, or Limit-based.</a:t>
            </a:r>
          </a:p>
        </p:txBody>
      </p:sp>
      <p:grpSp>
        <p:nvGrpSpPr>
          <p:cNvPr id="20" name="组合 19">
            <a:extLst>
              <a:ext uri="{FF2B5EF4-FFF2-40B4-BE49-F238E27FC236}">
                <a16:creationId xmlns:a16="http://schemas.microsoft.com/office/drawing/2014/main" id="{0E218863-43D6-425D-452F-35640EF6EDC0}"/>
              </a:ext>
            </a:extLst>
          </p:cNvPr>
          <p:cNvGrpSpPr/>
          <p:nvPr/>
        </p:nvGrpSpPr>
        <p:grpSpPr>
          <a:xfrm>
            <a:off x="463550" y="4421290"/>
            <a:ext cx="7205143" cy="2977087"/>
            <a:chOff x="6286661" y="4333367"/>
            <a:chExt cx="7205143" cy="2977087"/>
          </a:xfrm>
        </p:grpSpPr>
        <p:sp>
          <p:nvSpPr>
            <p:cNvPr id="15" name="文本框 14">
              <a:extLst>
                <a:ext uri="{FF2B5EF4-FFF2-40B4-BE49-F238E27FC236}">
                  <a16:creationId xmlns:a16="http://schemas.microsoft.com/office/drawing/2014/main" id="{0A76F751-C0CF-0822-ABE7-B9E44ACBC728}"/>
                </a:ext>
              </a:extLst>
            </p:cNvPr>
            <p:cNvSpPr txBox="1"/>
            <p:nvPr/>
          </p:nvSpPr>
          <p:spPr>
            <a:xfrm>
              <a:off x="6288540" y="4333367"/>
              <a:ext cx="3342000" cy="307777"/>
            </a:xfrm>
            <a:prstGeom prst="rect">
              <a:avLst/>
            </a:prstGeom>
            <a:noFill/>
          </p:spPr>
          <p:txBody>
            <a:bodyPr wrap="square">
              <a:spAutoFit/>
            </a:bodyPr>
            <a:lstStyle/>
            <a:p>
              <a:pPr algn="ctr"/>
              <a:r>
                <a:rPr lang="en-US" altLang="zh-CN" sz="1400" dirty="0">
                  <a:latin typeface="HONOR Sans CN" panose="02000500000000000000" pitchFamily="2" charset="-122"/>
                  <a:ea typeface="HONOR Sans CN" panose="02000500000000000000" pitchFamily="2" charset="-122"/>
                </a:rPr>
                <a:t>Digital Display</a:t>
              </a:r>
              <a:endParaRPr lang="zh-CN" altLang="en-US" sz="1400" dirty="0">
                <a:latin typeface="HONOR Sans CN" panose="02000500000000000000" pitchFamily="2" charset="-122"/>
                <a:ea typeface="HONOR Sans CN" panose="02000500000000000000" pitchFamily="2" charset="-122"/>
              </a:endParaRPr>
            </a:p>
          </p:txBody>
        </p:sp>
        <p:sp>
          <p:nvSpPr>
            <p:cNvPr id="16" name="文本框 15">
              <a:extLst>
                <a:ext uri="{FF2B5EF4-FFF2-40B4-BE49-F238E27FC236}">
                  <a16:creationId xmlns:a16="http://schemas.microsoft.com/office/drawing/2014/main" id="{1C522008-D184-2C35-CC87-126F4C484BED}"/>
                </a:ext>
              </a:extLst>
            </p:cNvPr>
            <p:cNvSpPr txBox="1"/>
            <p:nvPr/>
          </p:nvSpPr>
          <p:spPr>
            <a:xfrm>
              <a:off x="10149803" y="7002677"/>
              <a:ext cx="3341061" cy="307777"/>
            </a:xfrm>
            <a:prstGeom prst="rect">
              <a:avLst/>
            </a:prstGeom>
            <a:noFill/>
          </p:spPr>
          <p:txBody>
            <a:bodyPr wrap="square">
              <a:spAutoFit/>
            </a:bodyPr>
            <a:lstStyle/>
            <a:p>
              <a:pPr algn="ctr"/>
              <a:r>
                <a:rPr lang="en-US" altLang="zh-CN" sz="1400" kern="100" dirty="0">
                  <a:effectLst/>
                  <a:latin typeface="HONOR Sans CN" panose="02000500000000000000" pitchFamily="2" charset="-122"/>
                  <a:ea typeface="HONOR Sans CN" panose="02000500000000000000" pitchFamily="2" charset="-122"/>
                  <a:cs typeface="Times New Roman" panose="02020603050405020304" pitchFamily="18" charset="0"/>
                </a:rPr>
                <a:t>Bar Meter</a:t>
              </a:r>
              <a:endParaRPr lang="zh-CN" altLang="en-US" sz="1400" dirty="0">
                <a:latin typeface="HONOR Sans CN" panose="02000500000000000000" pitchFamily="2" charset="-122"/>
                <a:ea typeface="HONOR Sans CN" panose="02000500000000000000" pitchFamily="2" charset="-122"/>
              </a:endParaRPr>
            </a:p>
          </p:txBody>
        </p:sp>
        <p:sp>
          <p:nvSpPr>
            <p:cNvPr id="18" name="文本框 17">
              <a:extLst>
                <a:ext uri="{FF2B5EF4-FFF2-40B4-BE49-F238E27FC236}">
                  <a16:creationId xmlns:a16="http://schemas.microsoft.com/office/drawing/2014/main" id="{665D6263-83E2-E258-A09D-EC4508762C6D}"/>
                </a:ext>
              </a:extLst>
            </p:cNvPr>
            <p:cNvSpPr txBox="1"/>
            <p:nvPr/>
          </p:nvSpPr>
          <p:spPr>
            <a:xfrm>
              <a:off x="6286661" y="7002677"/>
              <a:ext cx="3341999" cy="307777"/>
            </a:xfrm>
            <a:prstGeom prst="rect">
              <a:avLst/>
            </a:prstGeom>
            <a:noFill/>
          </p:spPr>
          <p:txBody>
            <a:bodyPr wrap="square">
              <a:spAutoFit/>
            </a:bodyPr>
            <a:lstStyle/>
            <a:p>
              <a:pPr algn="ctr"/>
              <a:r>
                <a:rPr lang="en-US" altLang="zh-CN" sz="1400" kern="100" dirty="0">
                  <a:effectLst/>
                  <a:latin typeface="HONOR Sans CN" panose="02000500000000000000" pitchFamily="2" charset="-122"/>
                  <a:ea typeface="HONOR Sans CN" panose="02000500000000000000" pitchFamily="2" charset="-122"/>
                  <a:cs typeface="Times New Roman" panose="02020603050405020304" pitchFamily="18" charset="0"/>
                </a:rPr>
                <a:t>Trend Chart</a:t>
              </a:r>
              <a:endParaRPr lang="zh-CN" altLang="en-US" sz="1400" dirty="0">
                <a:latin typeface="HONOR Sans CN" panose="02000500000000000000" pitchFamily="2" charset="-122"/>
                <a:ea typeface="HONOR Sans CN" panose="02000500000000000000" pitchFamily="2" charset="-122"/>
              </a:endParaRPr>
            </a:p>
          </p:txBody>
        </p:sp>
        <p:sp>
          <p:nvSpPr>
            <p:cNvPr id="19" name="文本框 18">
              <a:extLst>
                <a:ext uri="{FF2B5EF4-FFF2-40B4-BE49-F238E27FC236}">
                  <a16:creationId xmlns:a16="http://schemas.microsoft.com/office/drawing/2014/main" id="{047ECB68-D420-F9A4-2420-B38AF02CC152}"/>
                </a:ext>
              </a:extLst>
            </p:cNvPr>
            <p:cNvSpPr txBox="1"/>
            <p:nvPr/>
          </p:nvSpPr>
          <p:spPr>
            <a:xfrm>
              <a:off x="10150743" y="4333367"/>
              <a:ext cx="3341061" cy="307777"/>
            </a:xfrm>
            <a:prstGeom prst="rect">
              <a:avLst/>
            </a:prstGeom>
            <a:noFill/>
          </p:spPr>
          <p:txBody>
            <a:bodyPr wrap="square">
              <a:spAutoFit/>
            </a:bodyPr>
            <a:lstStyle/>
            <a:p>
              <a:pPr algn="ctr"/>
              <a:r>
                <a:rPr lang="en-US" altLang="zh-CN" sz="1400" dirty="0">
                  <a:latin typeface="HONOR Sans CN" panose="02000500000000000000" pitchFamily="2" charset="-122"/>
                  <a:ea typeface="HONOR Sans CN" panose="02000500000000000000" pitchFamily="2" charset="-122"/>
                </a:rPr>
                <a:t>Histogram</a:t>
              </a:r>
              <a:endParaRPr lang="zh-CN" altLang="en-US" sz="1400" dirty="0">
                <a:latin typeface="HONOR Sans CN" panose="02000500000000000000" pitchFamily="2" charset="-122"/>
                <a:ea typeface="HONOR Sans CN" panose="02000500000000000000" pitchFamily="2" charset="-122"/>
              </a:endParaRPr>
            </a:p>
          </p:txBody>
        </p:sp>
      </p:grpSp>
      <p:pic>
        <p:nvPicPr>
          <p:cNvPr id="3" name="图片 2">
            <a:extLst>
              <a:ext uri="{FF2B5EF4-FFF2-40B4-BE49-F238E27FC236}">
                <a16:creationId xmlns:a16="http://schemas.microsoft.com/office/drawing/2014/main" id="{589A2CFE-4314-C900-6088-729D0B140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692" y="2284835"/>
            <a:ext cx="3341061" cy="2004636"/>
          </a:xfrm>
          <a:prstGeom prst="rect">
            <a:avLst/>
          </a:prstGeom>
          <a:ln>
            <a:noFill/>
          </a:ln>
          <a:effectLst>
            <a:outerShdw blurRad="292100" dist="139700" dir="2700000" algn="tl" rotWithShape="0">
              <a:srgbClr val="333333">
                <a:alpha val="65000"/>
              </a:srgbClr>
            </a:outerShdw>
          </a:effectLst>
        </p:spPr>
      </p:pic>
      <p:pic>
        <p:nvPicPr>
          <p:cNvPr id="7" name="图片 6">
            <a:extLst>
              <a:ext uri="{FF2B5EF4-FFF2-40B4-BE49-F238E27FC236}">
                <a16:creationId xmlns:a16="http://schemas.microsoft.com/office/drawing/2014/main" id="{0AE22759-6F4C-35A2-5D61-11C176C15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550" y="4927208"/>
            <a:ext cx="3342000" cy="2005200"/>
          </a:xfrm>
          <a:prstGeom prst="rect">
            <a:avLst/>
          </a:prstGeom>
          <a:ln>
            <a:noFill/>
          </a:ln>
          <a:effectLst>
            <a:outerShdw blurRad="292100" dist="139700" dir="2700000" algn="tl" rotWithShape="0">
              <a:srgbClr val="333333">
                <a:alpha val="65000"/>
              </a:srgbClr>
            </a:outerShdw>
          </a:effectLst>
        </p:spPr>
      </p:pic>
      <p:pic>
        <p:nvPicPr>
          <p:cNvPr id="21" name="图片 20">
            <a:extLst>
              <a:ext uri="{FF2B5EF4-FFF2-40B4-BE49-F238E27FC236}">
                <a16:creationId xmlns:a16="http://schemas.microsoft.com/office/drawing/2014/main" id="{39164B22-4645-02F8-5CA1-AE12ABB5E7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5753" y="4897639"/>
            <a:ext cx="3341061" cy="2004637"/>
          </a:xfrm>
          <a:prstGeom prst="rect">
            <a:avLst/>
          </a:prstGeom>
          <a:ln>
            <a:noFill/>
          </a:ln>
          <a:effectLst>
            <a:outerShdw blurRad="292100" dist="139700" dir="2700000" algn="tl" rotWithShape="0">
              <a:srgbClr val="333333">
                <a:alpha val="65000"/>
              </a:srgbClr>
            </a:outerShdw>
          </a:effectLst>
        </p:spPr>
      </p:pic>
      <p:pic>
        <p:nvPicPr>
          <p:cNvPr id="23" name="图片 22">
            <a:extLst>
              <a:ext uri="{FF2B5EF4-FFF2-40B4-BE49-F238E27FC236}">
                <a16:creationId xmlns:a16="http://schemas.microsoft.com/office/drawing/2014/main" id="{4AE5FA79-4A61-05A4-FA44-90F8300A82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550" y="2286828"/>
            <a:ext cx="3341999" cy="19867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0220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222CD34-81EA-C3B6-E634-60FBB7BEDD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0118"/>
            <a:ext cx="14400213" cy="6000089"/>
          </a:xfrm>
          <a:prstGeom prst="rect">
            <a:avLst/>
          </a:prstGeom>
        </p:spPr>
      </p:pic>
    </p:spTree>
    <p:extLst>
      <p:ext uri="{BB962C8B-B14F-4D97-AF65-F5344CB8AC3E}">
        <p14:creationId xmlns:p14="http://schemas.microsoft.com/office/powerpoint/2010/main" val="3310768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950B9-26B7-6F25-2E63-7A4FEA917827}"/>
            </a:ext>
          </a:extLst>
        </p:cNvPr>
        <p:cNvGrpSpPr/>
        <p:nvPr/>
      </p:nvGrpSpPr>
      <p:grpSpPr>
        <a:xfrm>
          <a:off x="0" y="0"/>
          <a:ext cx="0" cy="0"/>
          <a:chOff x="0" y="0"/>
          <a:chExt cx="0" cy="0"/>
        </a:xfrm>
      </p:grpSpPr>
      <p:sp>
        <p:nvSpPr>
          <p:cNvPr id="10" name="标题 9">
            <a:extLst>
              <a:ext uri="{FF2B5EF4-FFF2-40B4-BE49-F238E27FC236}">
                <a16:creationId xmlns:a16="http://schemas.microsoft.com/office/drawing/2014/main" id="{922BF41E-2A2E-FB75-5C0C-134ADC02F224}"/>
              </a:ext>
            </a:extLst>
          </p:cNvPr>
          <p:cNvSpPr>
            <a:spLocks noGrp="1"/>
          </p:cNvSpPr>
          <p:nvPr>
            <p:ph type="title" hasCustomPrompt="1"/>
          </p:nvPr>
        </p:nvSpPr>
        <p:spPr>
          <a:xfrm>
            <a:off x="544287" y="1025525"/>
            <a:ext cx="13171714" cy="759460"/>
          </a:xfrm>
        </p:spPr>
        <p:txBody>
          <a:bodyPr/>
          <a:lstStyle>
            <a:lvl1pPr>
              <a:defRPr sz="3800">
                <a:latin typeface="HONOR Sans CN Medium" panose="02000600000000000000" charset="-122"/>
                <a:ea typeface="HONOR Sans CN Medium" panose="02000600000000000000" charset="-122"/>
              </a:defRPr>
            </a:lvl1pPr>
          </a:lstStyle>
          <a:p>
            <a:pPr>
              <a:lnSpc>
                <a:spcPct val="100000"/>
              </a:lnSpc>
            </a:pPr>
            <a:r>
              <a:rPr lang="en-US" altLang="zh-CN" dirty="0">
                <a:sym typeface="+mn-ea"/>
              </a:rPr>
              <a:t>Probe Hold</a:t>
            </a:r>
            <a:endParaRPr lang="zh-CN" altLang="en-US" dirty="0">
              <a:sym typeface="+mn-ea"/>
            </a:endParaRPr>
          </a:p>
        </p:txBody>
      </p:sp>
      <p:sp>
        <p:nvSpPr>
          <p:cNvPr id="14" name="矩形 13">
            <a:extLst>
              <a:ext uri="{FF2B5EF4-FFF2-40B4-BE49-F238E27FC236}">
                <a16:creationId xmlns:a16="http://schemas.microsoft.com/office/drawing/2014/main" id="{DB288334-EFA1-A078-701C-BFDEE60186D6}"/>
              </a:ext>
            </a:extLst>
          </p:cNvPr>
          <p:cNvSpPr/>
          <p:nvPr userDrawn="1"/>
        </p:nvSpPr>
        <p:spPr>
          <a:xfrm>
            <a:off x="374650" y="1102995"/>
            <a:ext cx="88900" cy="469900"/>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4" name="文本框 3">
            <a:extLst>
              <a:ext uri="{FF2B5EF4-FFF2-40B4-BE49-F238E27FC236}">
                <a16:creationId xmlns:a16="http://schemas.microsoft.com/office/drawing/2014/main" id="{5487CB10-AF4F-A1E9-B2C9-75E4F96A7A19}"/>
              </a:ext>
            </a:extLst>
          </p:cNvPr>
          <p:cNvSpPr txBox="1"/>
          <p:nvPr/>
        </p:nvSpPr>
        <p:spPr>
          <a:xfrm>
            <a:off x="260120" y="2541789"/>
            <a:ext cx="6778915" cy="398519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altLang="zh-CN" b="1" i="0" dirty="0">
                <a:solidFill>
                  <a:srgbClr val="404040"/>
                </a:solidFill>
                <a:effectLst/>
                <a:latin typeface="HONOR Sans CN" panose="02000500000000000000" pitchFamily="2" charset="-122"/>
                <a:ea typeface="HONOR Sans CN" panose="02000500000000000000" pitchFamily="2" charset="-122"/>
              </a:rPr>
              <a:t>Stability Alert</a:t>
            </a:r>
            <a:r>
              <a:rPr lang="en-US" altLang="zh-CN" b="0" i="0" dirty="0">
                <a:solidFill>
                  <a:srgbClr val="404040"/>
                </a:solidFill>
                <a:effectLst/>
                <a:latin typeface="HONOR Sans CN" panose="02000500000000000000" pitchFamily="2" charset="-122"/>
                <a:ea typeface="HONOR Sans CN" panose="02000500000000000000" pitchFamily="2" charset="-122"/>
              </a:rPr>
              <a:t>: Triggers a buzzer when stable readings are detected, automatically displays the value on the front-panel display</a:t>
            </a:r>
          </a:p>
          <a:p>
            <a:pPr marL="285750" indent="-285750" algn="just">
              <a:lnSpc>
                <a:spcPct val="150000"/>
              </a:lnSpc>
              <a:spcBef>
                <a:spcPts val="300"/>
              </a:spcBef>
              <a:spcAft>
                <a:spcPts val="300"/>
              </a:spcAft>
              <a:buFont typeface="Arial" panose="020B0604020202020204" pitchFamily="34" charset="0"/>
              <a:buChar char="•"/>
            </a:pPr>
            <a:r>
              <a:rPr lang="en-US" altLang="zh-CN" b="1" i="0" dirty="0">
                <a:solidFill>
                  <a:srgbClr val="404040"/>
                </a:solidFill>
                <a:effectLst/>
                <a:latin typeface="HONOR Sans CN" panose="02000500000000000000" pitchFamily="2" charset="-122"/>
                <a:ea typeface="HONOR Sans CN" panose="02000500000000000000" pitchFamily="2" charset="-122"/>
              </a:rPr>
              <a:t>Features</a:t>
            </a:r>
            <a:r>
              <a:rPr lang="en-US" altLang="zh-CN" b="0" i="0" dirty="0">
                <a:solidFill>
                  <a:srgbClr val="404040"/>
                </a:solidFill>
                <a:effectLst/>
                <a:latin typeface="HONOR Sans CN" panose="02000500000000000000" pitchFamily="2" charset="-122"/>
                <a:ea typeface="HONOR Sans CN" panose="02000500000000000000" pitchFamily="2" charset="-122"/>
              </a:rPr>
              <a:t>:</a:t>
            </a:r>
          </a:p>
          <a:p>
            <a:pPr marL="742950" lvl="1" indent="-285750" algn="just">
              <a:lnSpc>
                <a:spcPct val="150000"/>
              </a:lnSpc>
              <a:spcBef>
                <a:spcPts val="300"/>
              </a:spcBef>
              <a:buFont typeface="Arial" panose="020B0604020202020204" pitchFamily="34" charset="0"/>
              <a:buChar char="•"/>
            </a:pPr>
            <a:r>
              <a:rPr lang="en-US" altLang="zh-CN" dirty="0">
                <a:solidFill>
                  <a:srgbClr val="404040"/>
                </a:solidFill>
                <a:latin typeface="HONOR Sans CN" panose="02000500000000000000" pitchFamily="2" charset="-122"/>
                <a:ea typeface="HONOR Sans CN" panose="02000500000000000000" pitchFamily="2" charset="-122"/>
              </a:rPr>
              <a:t>Retains the latest 8 readings on-screen.</a:t>
            </a:r>
          </a:p>
          <a:p>
            <a:pPr marL="742950" lvl="1" indent="-285750" algn="just">
              <a:lnSpc>
                <a:spcPct val="150000"/>
              </a:lnSpc>
              <a:spcBef>
                <a:spcPts val="300"/>
              </a:spcBef>
              <a:buFont typeface="Arial" panose="020B0604020202020204" pitchFamily="34" charset="0"/>
              <a:buChar char="•"/>
            </a:pPr>
            <a:r>
              <a:rPr lang="en-US" altLang="zh-CN" dirty="0">
                <a:solidFill>
                  <a:srgbClr val="404040"/>
                </a:solidFill>
                <a:latin typeface="HONOR Sans CN" panose="02000500000000000000" pitchFamily="2" charset="-122"/>
                <a:ea typeface="HONOR Sans CN" panose="02000500000000000000" pitchFamily="2" charset="-122"/>
              </a:rPr>
              <a:t>Supports multiple measurement types (e.g., DCV, ACV, resistance).</a:t>
            </a:r>
          </a:p>
          <a:p>
            <a:pPr marL="742950" lvl="1" indent="-285750" algn="just">
              <a:lnSpc>
                <a:spcPct val="150000"/>
              </a:lnSpc>
              <a:spcBef>
                <a:spcPts val="300"/>
              </a:spcBef>
              <a:buFont typeface="Arial" panose="020B0604020202020204" pitchFamily="34" charset="0"/>
              <a:buChar char="•"/>
            </a:pPr>
            <a:r>
              <a:rPr lang="en-US" altLang="zh-CN" dirty="0">
                <a:solidFill>
                  <a:srgbClr val="404040"/>
                </a:solidFill>
                <a:latin typeface="HONOR Sans CN" panose="02000500000000000000" pitchFamily="2" charset="-122"/>
                <a:ea typeface="HONOR Sans CN" panose="02000500000000000000" pitchFamily="2" charset="-122"/>
              </a:rPr>
              <a:t>Allows users to review historical data or clear displayed readings at any time.</a:t>
            </a:r>
          </a:p>
        </p:txBody>
      </p:sp>
      <p:pic>
        <p:nvPicPr>
          <p:cNvPr id="6" name="图片 5">
            <a:extLst>
              <a:ext uri="{FF2B5EF4-FFF2-40B4-BE49-F238E27FC236}">
                <a16:creationId xmlns:a16="http://schemas.microsoft.com/office/drawing/2014/main" id="{ED6D1976-80B3-6027-130A-F1FB51A96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179" y="2541788"/>
            <a:ext cx="6641990" cy="39851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17986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FBF29-E56F-1532-C57F-B91E67AF92FE}"/>
            </a:ext>
          </a:extLst>
        </p:cNvPr>
        <p:cNvGrpSpPr/>
        <p:nvPr/>
      </p:nvGrpSpPr>
      <p:grpSpPr>
        <a:xfrm>
          <a:off x="0" y="0"/>
          <a:ext cx="0" cy="0"/>
          <a:chOff x="0" y="0"/>
          <a:chExt cx="0" cy="0"/>
        </a:xfrm>
      </p:grpSpPr>
      <p:sp>
        <p:nvSpPr>
          <p:cNvPr id="10" name="标题 9">
            <a:extLst>
              <a:ext uri="{FF2B5EF4-FFF2-40B4-BE49-F238E27FC236}">
                <a16:creationId xmlns:a16="http://schemas.microsoft.com/office/drawing/2014/main" id="{E76EF8BA-EFE4-A7E6-B748-E65004F11CCE}"/>
              </a:ext>
            </a:extLst>
          </p:cNvPr>
          <p:cNvSpPr>
            <a:spLocks noGrp="1"/>
          </p:cNvSpPr>
          <p:nvPr>
            <p:ph type="title" hasCustomPrompt="1"/>
          </p:nvPr>
        </p:nvSpPr>
        <p:spPr>
          <a:xfrm>
            <a:off x="544287" y="1025525"/>
            <a:ext cx="13607796" cy="759460"/>
          </a:xfrm>
        </p:spPr>
        <p:txBody>
          <a:bodyPr/>
          <a:lstStyle>
            <a:lvl1pPr>
              <a:defRPr sz="3800">
                <a:latin typeface="HONOR Sans CN Medium" panose="02000600000000000000" charset="-122"/>
                <a:ea typeface="HONOR Sans CN Medium" panose="02000600000000000000" charset="-122"/>
              </a:defRPr>
            </a:lvl1pPr>
          </a:lstStyle>
          <a:p>
            <a:pPr>
              <a:lnSpc>
                <a:spcPct val="100000"/>
              </a:lnSpc>
            </a:pPr>
            <a:r>
              <a:rPr lang="en-US" altLang="zh-CN" dirty="0">
                <a:sym typeface="+mn-ea"/>
              </a:rPr>
              <a:t>Storage/Recall</a:t>
            </a:r>
            <a:endParaRPr lang="zh-CN" altLang="en-US" dirty="0">
              <a:sym typeface="+mn-ea"/>
            </a:endParaRPr>
          </a:p>
        </p:txBody>
      </p:sp>
      <p:sp>
        <p:nvSpPr>
          <p:cNvPr id="14" name="矩形 13">
            <a:extLst>
              <a:ext uri="{FF2B5EF4-FFF2-40B4-BE49-F238E27FC236}">
                <a16:creationId xmlns:a16="http://schemas.microsoft.com/office/drawing/2014/main" id="{09C2835C-FDA8-D5BB-17C7-5C1A4CCEF05B}"/>
              </a:ext>
            </a:extLst>
          </p:cNvPr>
          <p:cNvSpPr/>
          <p:nvPr userDrawn="1"/>
        </p:nvSpPr>
        <p:spPr>
          <a:xfrm>
            <a:off x="374650" y="1102995"/>
            <a:ext cx="88900" cy="469900"/>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2" name="图片 1">
            <a:extLst>
              <a:ext uri="{FF2B5EF4-FFF2-40B4-BE49-F238E27FC236}">
                <a16:creationId xmlns:a16="http://schemas.microsoft.com/office/drawing/2014/main" id="{2BDF7E3D-6017-7CFB-FA10-7A2B3672842D}"/>
              </a:ext>
            </a:extLst>
          </p:cNvPr>
          <p:cNvPicPr>
            <a:picLocks noChangeAspect="1"/>
          </p:cNvPicPr>
          <p:nvPr/>
        </p:nvPicPr>
        <p:blipFill>
          <a:blip r:embed="rId2">
            <a:extLst>
              <a:ext uri="{28A0092B-C50C-407E-A947-70E740481C1C}">
                <a14:useLocalDpi xmlns:a14="http://schemas.microsoft.com/office/drawing/2010/main" val="0"/>
              </a:ext>
            </a:extLst>
          </a:blip>
          <a:srcRect l="14" r="14"/>
          <a:stretch/>
        </p:blipFill>
        <p:spPr>
          <a:xfrm>
            <a:off x="463550" y="2454223"/>
            <a:ext cx="6777013" cy="40673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文本框 5">
            <a:extLst>
              <a:ext uri="{FF2B5EF4-FFF2-40B4-BE49-F238E27FC236}">
                <a16:creationId xmlns:a16="http://schemas.microsoft.com/office/drawing/2014/main" id="{17A48411-8162-4875-395A-BC156349027B}"/>
              </a:ext>
            </a:extLst>
          </p:cNvPr>
          <p:cNvSpPr txBox="1"/>
          <p:nvPr/>
        </p:nvSpPr>
        <p:spPr>
          <a:xfrm>
            <a:off x="7375070" y="1973438"/>
            <a:ext cx="6777013" cy="535088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b="1" i="0" dirty="0">
                <a:solidFill>
                  <a:srgbClr val="404040"/>
                </a:solidFill>
                <a:effectLst/>
                <a:latin typeface="HONOR Sans CN" panose="02000500000000000000" pitchFamily="2" charset="-122"/>
                <a:ea typeface="HONOR Sans CN" panose="02000500000000000000" pitchFamily="2" charset="-122"/>
              </a:rPr>
              <a:t>Store/Restore Settings</a:t>
            </a:r>
            <a:r>
              <a:rPr lang="en-US" altLang="zh-CN" b="0" i="0" dirty="0">
                <a:solidFill>
                  <a:srgbClr val="404040"/>
                </a:solidFill>
                <a:effectLst/>
                <a:latin typeface="HONOR Sans CN" panose="02000500000000000000" pitchFamily="2" charset="-122"/>
                <a:ea typeface="HONOR Sans CN" panose="02000500000000000000" pitchFamily="2" charset="-122"/>
              </a:rPr>
              <a:t>: Supports saving and restoring instrument parameter files and data files in/from internal storage and external USB storage devices.</a:t>
            </a:r>
          </a:p>
          <a:p>
            <a:pPr marL="285750" indent="-285750" algn="l">
              <a:lnSpc>
                <a:spcPct val="150000"/>
              </a:lnSpc>
              <a:spcBef>
                <a:spcPts val="300"/>
              </a:spcBef>
              <a:buFont typeface="Arial" panose="020B0604020202020204" pitchFamily="34" charset="0"/>
              <a:buChar char="•"/>
            </a:pPr>
            <a:r>
              <a:rPr lang="en-US" altLang="zh-CN" b="1" i="0" dirty="0">
                <a:solidFill>
                  <a:srgbClr val="404040"/>
                </a:solidFill>
                <a:effectLst/>
                <a:latin typeface="HONOR Sans CN" panose="02000500000000000000" pitchFamily="2" charset="-122"/>
                <a:ea typeface="HONOR Sans CN" panose="02000500000000000000" pitchFamily="2" charset="-122"/>
              </a:rPr>
              <a:t>Timestamp Support</a:t>
            </a:r>
            <a:r>
              <a:rPr lang="en-US" altLang="zh-CN" b="0" i="0" dirty="0">
                <a:solidFill>
                  <a:srgbClr val="404040"/>
                </a:solidFill>
                <a:effectLst/>
                <a:latin typeface="HONOR Sans CN" panose="02000500000000000000" pitchFamily="2" charset="-122"/>
                <a:ea typeface="HONOR Sans CN" panose="02000500000000000000" pitchFamily="2" charset="-122"/>
              </a:rPr>
              <a:t>: Adds timestamps to recorded readings.</a:t>
            </a:r>
          </a:p>
          <a:p>
            <a:pPr marL="285750" indent="-285750" algn="l">
              <a:lnSpc>
                <a:spcPct val="150000"/>
              </a:lnSpc>
              <a:spcBef>
                <a:spcPts val="300"/>
              </a:spcBef>
              <a:buFont typeface="Arial" panose="020B0604020202020204" pitchFamily="34" charset="0"/>
              <a:buChar char="•"/>
            </a:pPr>
            <a:r>
              <a:rPr lang="en-US" altLang="zh-CN" b="1" i="0" dirty="0">
                <a:solidFill>
                  <a:srgbClr val="404040"/>
                </a:solidFill>
                <a:effectLst/>
                <a:latin typeface="HONOR Sans CN" panose="02000500000000000000" pitchFamily="2" charset="-122"/>
                <a:ea typeface="HONOR Sans CN" panose="02000500000000000000" pitchFamily="2" charset="-122"/>
              </a:rPr>
              <a:t>Internal Storage</a:t>
            </a:r>
            <a:r>
              <a:rPr lang="en-US" altLang="zh-CN" b="0" i="0" dirty="0">
                <a:solidFill>
                  <a:srgbClr val="404040"/>
                </a:solidFill>
                <a:effectLst/>
                <a:latin typeface="HONOR Sans CN" panose="02000500000000000000" pitchFamily="2" charset="-122"/>
                <a:ea typeface="HONOR Sans CN" panose="02000500000000000000" pitchFamily="2" charset="-122"/>
              </a:rPr>
              <a:t>: Up to 2M points of internal memory.</a:t>
            </a:r>
          </a:p>
          <a:p>
            <a:pPr marL="285750" indent="-285750" algn="l">
              <a:lnSpc>
                <a:spcPct val="150000"/>
              </a:lnSpc>
              <a:spcBef>
                <a:spcPts val="300"/>
              </a:spcBef>
              <a:buFont typeface="Arial" panose="020B0604020202020204" pitchFamily="34" charset="0"/>
              <a:buChar char="•"/>
            </a:pPr>
            <a:r>
              <a:rPr lang="en-US" altLang="zh-CN" b="1" i="0" dirty="0">
                <a:solidFill>
                  <a:srgbClr val="404040"/>
                </a:solidFill>
                <a:effectLst/>
                <a:latin typeface="HONOR Sans CN" panose="02000500000000000000" pitchFamily="2" charset="-122"/>
                <a:ea typeface="HONOR Sans CN" panose="02000500000000000000" pitchFamily="2" charset="-122"/>
              </a:rPr>
              <a:t>Memory Capacity</a:t>
            </a:r>
            <a:r>
              <a:rPr lang="en-US" altLang="zh-CN" b="0" i="0" dirty="0">
                <a:solidFill>
                  <a:srgbClr val="404040"/>
                </a:solidFill>
                <a:effectLst/>
                <a:latin typeface="HONOR Sans CN" panose="02000500000000000000" pitchFamily="2" charset="-122"/>
                <a:ea typeface="HONOR Sans CN" panose="02000500000000000000" pitchFamily="2" charset="-122"/>
              </a:rPr>
              <a:t>: 2Gb NAND Flash storage.</a:t>
            </a:r>
          </a:p>
          <a:p>
            <a:pPr marL="285750" indent="-285750" algn="l">
              <a:lnSpc>
                <a:spcPct val="150000"/>
              </a:lnSpc>
              <a:spcBef>
                <a:spcPts val="300"/>
              </a:spcBef>
              <a:spcAft>
                <a:spcPts val="300"/>
              </a:spcAft>
              <a:buFont typeface="Arial" panose="020B0604020202020204" pitchFamily="34" charset="0"/>
              <a:buChar char="•"/>
            </a:pPr>
            <a:r>
              <a:rPr lang="en-US" altLang="zh-CN" b="1" i="0" dirty="0">
                <a:solidFill>
                  <a:srgbClr val="404040"/>
                </a:solidFill>
                <a:effectLst/>
                <a:latin typeface="HONOR Sans CN" panose="02000500000000000000" pitchFamily="2" charset="-122"/>
                <a:ea typeface="HONOR Sans CN" panose="02000500000000000000" pitchFamily="2" charset="-122"/>
              </a:rPr>
              <a:t>File Formats</a:t>
            </a:r>
            <a:r>
              <a:rPr lang="en-US" altLang="zh-CN" b="0" i="0" dirty="0">
                <a:solidFill>
                  <a:srgbClr val="404040"/>
                </a:solidFill>
                <a:effectLst/>
                <a:latin typeface="HONOR Sans CN" panose="02000500000000000000" pitchFamily="2" charset="-122"/>
                <a:ea typeface="HONOR Sans CN" panose="02000500000000000000" pitchFamily="2" charset="-122"/>
              </a:rPr>
              <a:t>:</a:t>
            </a:r>
          </a:p>
          <a:p>
            <a:pPr marL="742950" lvl="1" indent="-285750" algn="l">
              <a:lnSpc>
                <a:spcPct val="150000"/>
              </a:lnSpc>
              <a:spcBef>
                <a:spcPts val="300"/>
              </a:spcBef>
              <a:buFont typeface="Arial" panose="020B0604020202020204" pitchFamily="34" charset="0"/>
              <a:buChar char="•"/>
            </a:pPr>
            <a:r>
              <a:rPr lang="en-US" altLang="zh-CN" b="0" i="0" dirty="0">
                <a:solidFill>
                  <a:srgbClr val="404040"/>
                </a:solidFill>
                <a:effectLst/>
                <a:latin typeface="HONOR Sans CN" panose="02000500000000000000" pitchFamily="2" charset="-122"/>
                <a:ea typeface="HONOR Sans CN" panose="02000500000000000000" pitchFamily="2" charset="-122"/>
              </a:rPr>
              <a:t>Measurement data saved as </a:t>
            </a:r>
            <a:r>
              <a:rPr lang="en-US" altLang="zh-CN" dirty="0">
                <a:solidFill>
                  <a:srgbClr val="404040"/>
                </a:solidFill>
                <a:latin typeface="HONOR Sans CN" panose="02000500000000000000" pitchFamily="2" charset="-122"/>
                <a:ea typeface="HONOR Sans CN" panose="02000500000000000000" pitchFamily="2" charset="-122"/>
              </a:rPr>
              <a:t>CSV files</a:t>
            </a:r>
            <a:r>
              <a:rPr lang="en-US" altLang="zh-CN" b="0" i="0" dirty="0">
                <a:solidFill>
                  <a:srgbClr val="404040"/>
                </a:solidFill>
                <a:effectLst/>
                <a:latin typeface="HONOR Sans CN" panose="02000500000000000000" pitchFamily="2" charset="-122"/>
                <a:ea typeface="HONOR Sans CN" panose="02000500000000000000" pitchFamily="2" charset="-122"/>
              </a:rPr>
              <a:t>.</a:t>
            </a:r>
          </a:p>
          <a:p>
            <a:pPr marL="742950" lvl="1" indent="-285750" algn="l">
              <a:lnSpc>
                <a:spcPct val="150000"/>
              </a:lnSpc>
              <a:spcBef>
                <a:spcPts val="300"/>
              </a:spcBef>
              <a:buFont typeface="Arial" panose="020B0604020202020204" pitchFamily="34" charset="0"/>
              <a:buChar char="•"/>
            </a:pPr>
            <a:r>
              <a:rPr lang="en-US" altLang="zh-CN" b="0" i="0" dirty="0">
                <a:solidFill>
                  <a:srgbClr val="404040"/>
                </a:solidFill>
                <a:effectLst/>
                <a:latin typeface="HONOR Sans CN" panose="02000500000000000000" pitchFamily="2" charset="-122"/>
                <a:ea typeface="HONOR Sans CN" panose="02000500000000000000" pitchFamily="2" charset="-122"/>
              </a:rPr>
              <a:t>Scan card configurations saved </a:t>
            </a:r>
            <a:r>
              <a:rPr lang="en-US" altLang="zh-CN" dirty="0">
                <a:solidFill>
                  <a:srgbClr val="404040"/>
                </a:solidFill>
                <a:latin typeface="HONOR Sans CN" panose="02000500000000000000" pitchFamily="2" charset="-122"/>
                <a:ea typeface="HONOR Sans CN" panose="02000500000000000000" pitchFamily="2" charset="-122"/>
              </a:rPr>
              <a:t>as XML files.</a:t>
            </a:r>
          </a:p>
          <a:p>
            <a:pPr marL="285750" indent="-285750" algn="l">
              <a:lnSpc>
                <a:spcPct val="150000"/>
              </a:lnSpc>
              <a:spcBef>
                <a:spcPts val="300"/>
              </a:spcBef>
              <a:buFont typeface="Arial" panose="020B0604020202020204" pitchFamily="34" charset="0"/>
              <a:buChar char="•"/>
            </a:pPr>
            <a:r>
              <a:rPr lang="en-US" altLang="zh-CN" b="1" i="0" dirty="0">
                <a:solidFill>
                  <a:srgbClr val="404040"/>
                </a:solidFill>
                <a:effectLst/>
                <a:latin typeface="HONOR Sans CN" panose="02000500000000000000" pitchFamily="2" charset="-122"/>
                <a:ea typeface="HONOR Sans CN" panose="02000500000000000000" pitchFamily="2" charset="-122"/>
              </a:rPr>
              <a:t>File Management</a:t>
            </a:r>
            <a:r>
              <a:rPr lang="en-US" altLang="zh-CN" b="0" i="0" dirty="0">
                <a:solidFill>
                  <a:srgbClr val="404040"/>
                </a:solidFill>
                <a:effectLst/>
                <a:latin typeface="HONOR Sans CN" panose="02000500000000000000" pitchFamily="2" charset="-122"/>
                <a:ea typeface="HONOR Sans CN" panose="02000500000000000000" pitchFamily="2" charset="-122"/>
              </a:rPr>
              <a:t>: Users can create folders, save screenshots, and perform operations like copying, renaming, and deleting files.</a:t>
            </a:r>
          </a:p>
        </p:txBody>
      </p:sp>
    </p:spTree>
    <p:extLst>
      <p:ext uri="{BB962C8B-B14F-4D97-AF65-F5344CB8AC3E}">
        <p14:creationId xmlns:p14="http://schemas.microsoft.com/office/powerpoint/2010/main" val="3150413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87BF6-C828-E7C5-1102-825E57EA9835}"/>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id="{EB3483E5-C5A9-1AE0-3DD2-66431F995499}"/>
              </a:ext>
            </a:extLst>
          </p:cNvPr>
          <p:cNvPicPr>
            <a:picLocks noChangeAspect="1"/>
          </p:cNvPicPr>
          <p:nvPr/>
        </p:nvPicPr>
        <p:blipFill>
          <a:blip r:embed="rId2">
            <a:extLst>
              <a:ext uri="{28A0092B-C50C-407E-A947-70E740481C1C}">
                <a14:useLocalDpi xmlns:a14="http://schemas.microsoft.com/office/drawing/2010/main" val="0"/>
              </a:ext>
            </a:extLst>
          </a:blip>
          <a:srcRect l="43816" t="4212" b="20265"/>
          <a:stretch/>
        </p:blipFill>
        <p:spPr>
          <a:xfrm>
            <a:off x="0" y="228600"/>
            <a:ext cx="8782975" cy="7870825"/>
          </a:xfrm>
          <a:prstGeom prst="rect">
            <a:avLst/>
          </a:prstGeom>
        </p:spPr>
      </p:pic>
      <p:sp>
        <p:nvSpPr>
          <p:cNvPr id="6" name="文本框 5">
            <a:extLst>
              <a:ext uri="{FF2B5EF4-FFF2-40B4-BE49-F238E27FC236}">
                <a16:creationId xmlns:a16="http://schemas.microsoft.com/office/drawing/2014/main" id="{357CFEC8-8086-A1F8-74F5-FFD7160F40F3}"/>
              </a:ext>
            </a:extLst>
          </p:cNvPr>
          <p:cNvSpPr txBox="1"/>
          <p:nvPr/>
        </p:nvSpPr>
        <p:spPr>
          <a:xfrm>
            <a:off x="6312949" y="1985952"/>
            <a:ext cx="7745952" cy="4750852"/>
          </a:xfrm>
          <a:prstGeom prst="rect">
            <a:avLst/>
          </a:prstGeom>
          <a:noFill/>
        </p:spPr>
        <p:txBody>
          <a:bodyPr wrap="square">
            <a:spAutoFit/>
          </a:bodyPr>
          <a:lstStyle/>
          <a:p>
            <a:pPr algn="just">
              <a:lnSpc>
                <a:spcPct val="150000"/>
              </a:lnSpc>
              <a:spcAft>
                <a:spcPts val="300"/>
              </a:spcAft>
            </a:pPr>
            <a:r>
              <a:rPr lang="en-US" altLang="zh-CN" sz="1600" b="1" i="0" dirty="0">
                <a:solidFill>
                  <a:srgbClr val="404040"/>
                </a:solidFill>
                <a:effectLst/>
                <a:latin typeface="HONOR Sans CN" panose="02000500000000000000" pitchFamily="2" charset="-122"/>
                <a:ea typeface="HONOR Sans CN" panose="02000500000000000000" pitchFamily="2" charset="-122"/>
              </a:rPr>
              <a:t>SDM4000A-SC Option</a:t>
            </a:r>
            <a:r>
              <a:rPr lang="en-US" altLang="zh-CN" sz="1600" b="0" i="0" dirty="0">
                <a:solidFill>
                  <a:srgbClr val="404040"/>
                </a:solidFill>
                <a:effectLst/>
                <a:latin typeface="HONOR Sans CN" panose="02000500000000000000" pitchFamily="2" charset="-122"/>
                <a:ea typeface="HONOR Sans CN" panose="02000500000000000000" pitchFamily="2" charset="-122"/>
              </a:rPr>
              <a:t>:</a:t>
            </a:r>
          </a:p>
          <a:p>
            <a:pPr marL="285750" indent="-285750" algn="just">
              <a:lnSpc>
                <a:spcPct val="150000"/>
              </a:lnSpc>
              <a:spcAft>
                <a:spcPts val="300"/>
              </a:spcAft>
              <a:buFont typeface="Arial" panose="020B0604020202020204" pitchFamily="34" charset="0"/>
              <a:buChar char="•"/>
            </a:pPr>
            <a:r>
              <a:rPr lang="en-US" altLang="zh-CN" sz="1400" b="0" i="0" dirty="0">
                <a:solidFill>
                  <a:srgbClr val="404040"/>
                </a:solidFill>
                <a:effectLst/>
                <a:latin typeface="HONOR Sans CN" panose="02000500000000000000" pitchFamily="2" charset="-122"/>
                <a:ea typeface="HONOR Sans CN" panose="02000500000000000000" pitchFamily="2" charset="-122"/>
              </a:rPr>
              <a:t>The SDM4000A - SC Option is equipped with the 16 - channel SC1016 Scan Card, which consists of 12 multi - function channels and 4 current channels. The multi - function channels offer a wide range of measurement capabilities, such as voltage, resistance, etc. This combination of channels provides a high degree of flexibility for different test requirements.</a:t>
            </a:r>
          </a:p>
          <a:p>
            <a:pPr marL="285750" indent="-285750" algn="just">
              <a:lnSpc>
                <a:spcPct val="150000"/>
              </a:lnSpc>
              <a:spcAft>
                <a:spcPts val="300"/>
              </a:spcAft>
              <a:buFont typeface="Arial" panose="020B0604020202020204" pitchFamily="34" charset="0"/>
              <a:buChar char="•"/>
            </a:pPr>
            <a:endParaRPr lang="en-US" altLang="zh-CN" sz="1400" b="0" i="0" dirty="0">
              <a:solidFill>
                <a:srgbClr val="404040"/>
              </a:solidFill>
              <a:effectLst/>
              <a:latin typeface="HONOR Sans CN" panose="02000500000000000000" pitchFamily="2" charset="-122"/>
              <a:ea typeface="HONOR Sans CN" panose="02000500000000000000" pitchFamily="2" charset="-122"/>
            </a:endParaRPr>
          </a:p>
          <a:p>
            <a:pPr marL="285750" indent="-285750" algn="just">
              <a:lnSpc>
                <a:spcPct val="150000"/>
              </a:lnSpc>
              <a:spcAft>
                <a:spcPts val="300"/>
              </a:spcAft>
              <a:buFont typeface="Arial" panose="020B0604020202020204" pitchFamily="34" charset="0"/>
              <a:buChar char="•"/>
            </a:pPr>
            <a:r>
              <a:rPr lang="en-US" altLang="zh-CN" sz="1400" b="0" i="0" dirty="0">
                <a:solidFill>
                  <a:srgbClr val="404040"/>
                </a:solidFill>
                <a:effectLst/>
                <a:latin typeface="HONOR Sans CN" panose="02000500000000000000" pitchFamily="2" charset="-122"/>
                <a:ea typeface="HONOR Sans CN" panose="02000500000000000000" pitchFamily="2" charset="-122"/>
              </a:rPr>
              <a:t>This option combines high - precision measurement capabilities with flexible signal routing, offering comprehensive test solutions. It enables automated measurements across multiple test points or devices, significantly improving testing efficiency and accuracy. With the support of PC software, users can conveniently manage the instrument and the scan card, further enhancing the automation level of the testing process. This means that complex test sequences can be easily programmed and executed, allowing for seamless integration into various test environments.</a:t>
            </a:r>
          </a:p>
        </p:txBody>
      </p:sp>
      <p:sp>
        <p:nvSpPr>
          <p:cNvPr id="11" name="文本框 10" hidden="1">
            <a:extLst>
              <a:ext uri="{FF2B5EF4-FFF2-40B4-BE49-F238E27FC236}">
                <a16:creationId xmlns:a16="http://schemas.microsoft.com/office/drawing/2014/main" id="{43AEA8D8-9857-DD56-061C-9F09FBA93759}"/>
              </a:ext>
            </a:extLst>
          </p:cNvPr>
          <p:cNvSpPr txBox="1"/>
          <p:nvPr/>
        </p:nvSpPr>
        <p:spPr>
          <a:xfrm>
            <a:off x="6935247" y="1658999"/>
            <a:ext cx="6843635" cy="677108"/>
          </a:xfrm>
          <a:prstGeom prst="rect">
            <a:avLst/>
          </a:prstGeom>
          <a:noFill/>
        </p:spPr>
        <p:txBody>
          <a:bodyPr wrap="square">
            <a:spAutoFit/>
          </a:bodyPr>
          <a:lstStyle/>
          <a:p>
            <a:pPr algn="ctr"/>
            <a:r>
              <a:rPr lang="en-US" altLang="zh-CN" sz="3800" dirty="0">
                <a:latin typeface="HONOR Sans CN Medium" panose="02000600000000000000" pitchFamily="2" charset="-122"/>
                <a:ea typeface="HONOR Sans CN Medium" panose="02000600000000000000" pitchFamily="2" charset="-122"/>
              </a:rPr>
              <a:t>Scan Card</a:t>
            </a:r>
            <a:endParaRPr lang="zh-CN" altLang="en-US" sz="3800" dirty="0">
              <a:latin typeface="HONOR Sans CN Medium" panose="02000600000000000000" pitchFamily="2" charset="-122"/>
              <a:ea typeface="HONOR Sans CN Medium" panose="02000600000000000000" pitchFamily="2" charset="-122"/>
            </a:endParaRPr>
          </a:p>
        </p:txBody>
      </p:sp>
      <p:sp>
        <p:nvSpPr>
          <p:cNvPr id="12" name="标题 9">
            <a:extLst>
              <a:ext uri="{FF2B5EF4-FFF2-40B4-BE49-F238E27FC236}">
                <a16:creationId xmlns:a16="http://schemas.microsoft.com/office/drawing/2014/main" id="{1E4B93A2-7BA0-27CF-308A-192819366E68}"/>
              </a:ext>
            </a:extLst>
          </p:cNvPr>
          <p:cNvSpPr txBox="1">
            <a:spLocks/>
          </p:cNvSpPr>
          <p:nvPr/>
        </p:nvSpPr>
        <p:spPr>
          <a:xfrm>
            <a:off x="544287" y="1025525"/>
            <a:ext cx="13237027" cy="759460"/>
          </a:xfrm>
        </p:spPr>
        <p:txBody>
          <a:bodyPr/>
          <a:lstStyle>
            <a:lvl1pPr algn="l" defTabSz="1080135" rtl="0" eaLnBrk="1" latinLnBrk="0" hangingPunct="1">
              <a:lnSpc>
                <a:spcPct val="90000"/>
              </a:lnSpc>
              <a:spcBef>
                <a:spcPct val="0"/>
              </a:spcBef>
              <a:buNone/>
              <a:defRPr sz="3800" kern="1200">
                <a:solidFill>
                  <a:schemeClr val="tx1"/>
                </a:solidFill>
                <a:latin typeface="HONOR Sans CN Medium" panose="02000600000000000000" charset="-122"/>
                <a:ea typeface="HONOR Sans CN Medium" panose="02000600000000000000" charset="-122"/>
                <a:cs typeface="+mj-cs"/>
              </a:defRPr>
            </a:lvl1pPr>
          </a:lstStyle>
          <a:p>
            <a:pPr>
              <a:lnSpc>
                <a:spcPct val="100000"/>
              </a:lnSpc>
            </a:pPr>
            <a:r>
              <a:rPr lang="en-US" altLang="zh-CN" dirty="0">
                <a:sym typeface="+mn-ea"/>
              </a:rPr>
              <a:t>Scan Card</a:t>
            </a:r>
          </a:p>
        </p:txBody>
      </p:sp>
      <p:sp>
        <p:nvSpPr>
          <p:cNvPr id="15" name="矩形 14">
            <a:extLst>
              <a:ext uri="{FF2B5EF4-FFF2-40B4-BE49-F238E27FC236}">
                <a16:creationId xmlns:a16="http://schemas.microsoft.com/office/drawing/2014/main" id="{DDF249CE-37DB-8C56-104B-A761F28BF118}"/>
              </a:ext>
            </a:extLst>
          </p:cNvPr>
          <p:cNvSpPr/>
          <p:nvPr/>
        </p:nvSpPr>
        <p:spPr>
          <a:xfrm>
            <a:off x="374650" y="1102995"/>
            <a:ext cx="88900" cy="469900"/>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35991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F974A-7F8B-3199-B32B-29E0FCE42B66}"/>
            </a:ext>
          </a:extLst>
        </p:cNvPr>
        <p:cNvGrpSpPr/>
        <p:nvPr/>
      </p:nvGrpSpPr>
      <p:grpSpPr>
        <a:xfrm>
          <a:off x="0" y="0"/>
          <a:ext cx="0" cy="0"/>
          <a:chOff x="0" y="0"/>
          <a:chExt cx="0" cy="0"/>
        </a:xfrm>
      </p:grpSpPr>
      <p:pic>
        <p:nvPicPr>
          <p:cNvPr id="12" name="图片 11" descr="PPT拆分-03">
            <a:extLst>
              <a:ext uri="{FF2B5EF4-FFF2-40B4-BE49-F238E27FC236}">
                <a16:creationId xmlns:a16="http://schemas.microsoft.com/office/drawing/2014/main" id="{98F55B2E-99CE-BBB7-BABE-CD9B6B2EFABE}"/>
              </a:ext>
            </a:extLst>
          </p:cNvPr>
          <p:cNvPicPr>
            <a:picLocks noChangeAspect="1"/>
          </p:cNvPicPr>
          <p:nvPr/>
        </p:nvPicPr>
        <p:blipFill>
          <a:blip r:embed="rId2"/>
          <a:stretch>
            <a:fillRect/>
          </a:stretch>
        </p:blipFill>
        <p:spPr>
          <a:xfrm>
            <a:off x="2223" y="0"/>
            <a:ext cx="14397990" cy="8099425"/>
          </a:xfrm>
          <a:prstGeom prst="rect">
            <a:avLst/>
          </a:prstGeom>
        </p:spPr>
      </p:pic>
      <p:sp>
        <p:nvSpPr>
          <p:cNvPr id="4" name="文本占位符 1">
            <a:extLst>
              <a:ext uri="{FF2B5EF4-FFF2-40B4-BE49-F238E27FC236}">
                <a16:creationId xmlns:a16="http://schemas.microsoft.com/office/drawing/2014/main" id="{BE48AA68-C80A-4CD4-486D-1000C65E52AE}"/>
              </a:ext>
            </a:extLst>
          </p:cNvPr>
          <p:cNvSpPr>
            <a:spLocks noGrp="1"/>
          </p:cNvSpPr>
          <p:nvPr/>
        </p:nvSpPr>
        <p:spPr>
          <a:xfrm>
            <a:off x="5706586" y="4304030"/>
            <a:ext cx="2987040" cy="676275"/>
          </a:xfrm>
          <a:prstGeom prst="rect">
            <a:avLst/>
          </a:prstGeom>
        </p:spPr>
        <p:txBody>
          <a:bodyPr vert="horz" lIns="91440" tIns="45720" rIns="91440" bIns="45720"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ctr">
              <a:lnSpc>
                <a:spcPct val="120000"/>
              </a:lnSpc>
              <a:spcBef>
                <a:spcPts val="0"/>
              </a:spcBef>
              <a:spcAft>
                <a:spcPts val="0"/>
              </a:spcAft>
            </a:pPr>
            <a:r>
              <a:rPr lang="en-US" sz="2800" dirty="0">
                <a:solidFill>
                  <a:schemeClr val="bg1"/>
                </a:solidFill>
                <a:latin typeface="HONOR Sans CN DemiBold" panose="02000700000000000000" charset="-122"/>
                <a:ea typeface="HONOR Sans CN DemiBold" panose="02000700000000000000" charset="-122"/>
              </a:rPr>
              <a:t>APPLICATIONS</a:t>
            </a:r>
          </a:p>
        </p:txBody>
      </p:sp>
      <p:sp>
        <p:nvSpPr>
          <p:cNvPr id="3" name="文本占位符 2">
            <a:extLst>
              <a:ext uri="{FF2B5EF4-FFF2-40B4-BE49-F238E27FC236}">
                <a16:creationId xmlns:a16="http://schemas.microsoft.com/office/drawing/2014/main" id="{2C7749A6-3C13-7D8C-4FE0-DCB3297D5CB0}"/>
              </a:ext>
            </a:extLst>
          </p:cNvPr>
          <p:cNvSpPr>
            <a:spLocks noGrp="1"/>
          </p:cNvSpPr>
          <p:nvPr>
            <p:ph type="body" idx="4294967295" hasCustomPrompt="1"/>
          </p:nvPr>
        </p:nvSpPr>
        <p:spPr>
          <a:xfrm>
            <a:off x="5883910" y="2816860"/>
            <a:ext cx="2127885" cy="1487170"/>
          </a:xfrm>
        </p:spPr>
        <p:txBody>
          <a:bodyPr>
            <a:noAutofit/>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r"/>
            <a:r>
              <a:rPr lang="en-US" sz="10000" dirty="0">
                <a:solidFill>
                  <a:srgbClr val="00A0E9"/>
                </a:solidFill>
                <a:latin typeface="HONOR Sans CN DemiBold" panose="02000700000000000000" charset="-122"/>
                <a:ea typeface="HONOR Sans CN DemiBold" panose="02000700000000000000" charset="-122"/>
              </a:rPr>
              <a:t>03</a:t>
            </a:r>
          </a:p>
        </p:txBody>
      </p:sp>
    </p:spTree>
    <p:extLst>
      <p:ext uri="{BB962C8B-B14F-4D97-AF65-F5344CB8AC3E}">
        <p14:creationId xmlns:p14="http://schemas.microsoft.com/office/powerpoint/2010/main" val="58932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8153-46D3-F6B5-2715-17607B1B5A60}"/>
            </a:ext>
          </a:extLst>
        </p:cNvPr>
        <p:cNvGrpSpPr/>
        <p:nvPr/>
      </p:nvGrpSpPr>
      <p:grpSpPr>
        <a:xfrm>
          <a:off x="0" y="0"/>
          <a:ext cx="0" cy="0"/>
          <a:chOff x="0" y="0"/>
          <a:chExt cx="0" cy="0"/>
        </a:xfrm>
      </p:grpSpPr>
      <p:sp>
        <p:nvSpPr>
          <p:cNvPr id="10" name="标题 9">
            <a:extLst>
              <a:ext uri="{FF2B5EF4-FFF2-40B4-BE49-F238E27FC236}">
                <a16:creationId xmlns:a16="http://schemas.microsoft.com/office/drawing/2014/main" id="{51FEE8BC-8FEF-BC4D-5229-D6612B0C4098}"/>
              </a:ext>
            </a:extLst>
          </p:cNvPr>
          <p:cNvSpPr>
            <a:spLocks noGrp="1"/>
          </p:cNvSpPr>
          <p:nvPr>
            <p:ph type="title" hasCustomPrompt="1"/>
          </p:nvPr>
        </p:nvSpPr>
        <p:spPr>
          <a:xfrm>
            <a:off x="635635" y="1025525"/>
            <a:ext cx="13490764" cy="759460"/>
          </a:xfrm>
        </p:spPr>
        <p:txBody>
          <a:bodyPr/>
          <a:lstStyle>
            <a:lvl1pPr>
              <a:defRPr sz="3800">
                <a:latin typeface="HONOR Sans CN Medium" panose="02000600000000000000" charset="-122"/>
                <a:ea typeface="HONOR Sans CN Medium" panose="02000600000000000000" charset="-122"/>
              </a:defRPr>
            </a:lvl1pPr>
          </a:lstStyle>
          <a:p>
            <a:pPr>
              <a:lnSpc>
                <a:spcPct val="100000"/>
              </a:lnSpc>
            </a:pPr>
            <a:r>
              <a:rPr lang="en-US" altLang="zh-CN" dirty="0">
                <a:sym typeface="+mn-ea"/>
              </a:rPr>
              <a:t>APPLICATIONS</a:t>
            </a:r>
          </a:p>
        </p:txBody>
      </p:sp>
      <p:sp>
        <p:nvSpPr>
          <p:cNvPr id="14" name="矩形 13">
            <a:extLst>
              <a:ext uri="{FF2B5EF4-FFF2-40B4-BE49-F238E27FC236}">
                <a16:creationId xmlns:a16="http://schemas.microsoft.com/office/drawing/2014/main" id="{B07B5879-3725-AB72-64CA-3CFBC1AFE698}"/>
              </a:ext>
            </a:extLst>
          </p:cNvPr>
          <p:cNvSpPr/>
          <p:nvPr userDrawn="1"/>
        </p:nvSpPr>
        <p:spPr>
          <a:xfrm>
            <a:off x="374650" y="1102995"/>
            <a:ext cx="88900" cy="469900"/>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EAB2221C-C40B-E915-6E79-CB06BB903309}"/>
              </a:ext>
            </a:extLst>
          </p:cNvPr>
          <p:cNvPicPr>
            <a:picLocks noChangeAspect="1"/>
          </p:cNvPicPr>
          <p:nvPr/>
        </p:nvPicPr>
        <p:blipFill>
          <a:blip r:embed="rId2"/>
          <a:stretch>
            <a:fillRect/>
          </a:stretch>
        </p:blipFill>
        <p:spPr>
          <a:xfrm>
            <a:off x="6943588" y="1909445"/>
            <a:ext cx="7182811" cy="5443702"/>
          </a:xfrm>
          <a:prstGeom prst="rect">
            <a:avLst/>
          </a:prstGeom>
        </p:spPr>
      </p:pic>
      <p:sp>
        <p:nvSpPr>
          <p:cNvPr id="5" name="正文">
            <a:extLst>
              <a:ext uri="{FF2B5EF4-FFF2-40B4-BE49-F238E27FC236}">
                <a16:creationId xmlns:a16="http://schemas.microsoft.com/office/drawing/2014/main" id="{A7DA18D2-8FA4-1E3C-8353-1AD02C6DCDD0}"/>
              </a:ext>
            </a:extLst>
          </p:cNvPr>
          <p:cNvSpPr/>
          <p:nvPr/>
        </p:nvSpPr>
        <p:spPr>
          <a:xfrm>
            <a:off x="374650" y="2109740"/>
            <a:ext cx="6424260" cy="4627613"/>
          </a:xfrm>
          <a:prstGeom prst="rect">
            <a:avLst/>
          </a:prstGeom>
        </p:spPr>
        <p:txBody>
          <a:bodyPr wrap="square">
            <a:spAutoFit/>
          </a:bodyPr>
          <a:lstStyle/>
          <a:p>
            <a:pPr algn="just">
              <a:lnSpc>
                <a:spcPct val="150000"/>
              </a:lnSpc>
            </a:pPr>
            <a:r>
              <a:rPr lang="en-US" altLang="zh-CN" b="1" i="0" dirty="0">
                <a:solidFill>
                  <a:srgbClr val="404040"/>
                </a:solidFill>
                <a:effectLst/>
                <a:latin typeface="HONOR Sans CN" panose="02000500000000000000" pitchFamily="2" charset="-122"/>
                <a:ea typeface="HONOR Sans CN" panose="02000500000000000000" pitchFamily="2" charset="-122"/>
              </a:rPr>
              <a:t>Electronics Manufacturing</a:t>
            </a:r>
            <a:endParaRPr lang="en-US" altLang="zh-CN" b="0" i="0" dirty="0">
              <a:solidFill>
                <a:srgbClr val="404040"/>
              </a:solidFill>
              <a:effectLst/>
              <a:latin typeface="HONOR Sans CN" panose="02000500000000000000" pitchFamily="2" charset="-122"/>
              <a:ea typeface="HONOR Sans CN" panose="02000500000000000000" pitchFamily="2" charset="-122"/>
            </a:endParaRPr>
          </a:p>
          <a:p>
            <a:pPr marL="285750" indent="-285750" algn="just">
              <a:lnSpc>
                <a:spcPct val="150000"/>
              </a:lnSpc>
              <a:buFont typeface="Arial" panose="020B0604020202020204" pitchFamily="34" charset="0"/>
              <a:buChar char="•"/>
            </a:pPr>
            <a:r>
              <a:rPr lang="en-US" altLang="zh-CN" b="0" i="0" dirty="0">
                <a:solidFill>
                  <a:srgbClr val="404040"/>
                </a:solidFill>
                <a:effectLst/>
                <a:latin typeface="HONOR Sans CN" panose="02000500000000000000" pitchFamily="2" charset="-122"/>
                <a:ea typeface="HONOR Sans CN" panose="02000500000000000000" pitchFamily="2" charset="-122"/>
              </a:rPr>
              <a:t>Component testing: Circuit boards, power adapters, integrated circuits (ICs), capacitors, diodes, transistors, and passive components.</a:t>
            </a:r>
          </a:p>
          <a:p>
            <a:pPr algn="just">
              <a:lnSpc>
                <a:spcPct val="150000"/>
              </a:lnSpc>
            </a:pPr>
            <a:r>
              <a:rPr lang="en-US" altLang="zh-CN" b="1" i="0" dirty="0">
                <a:solidFill>
                  <a:srgbClr val="404040"/>
                </a:solidFill>
                <a:effectLst/>
                <a:latin typeface="HONOR Sans CN" panose="02000500000000000000" pitchFamily="2" charset="-122"/>
                <a:ea typeface="HONOR Sans CN" panose="02000500000000000000" pitchFamily="2" charset="-122"/>
              </a:rPr>
              <a:t>Power Engineering</a:t>
            </a:r>
            <a:endParaRPr lang="en-US" altLang="zh-CN" b="0" i="0" dirty="0">
              <a:solidFill>
                <a:srgbClr val="404040"/>
              </a:solidFill>
              <a:effectLst/>
              <a:latin typeface="HONOR Sans CN" panose="02000500000000000000" pitchFamily="2" charset="-122"/>
              <a:ea typeface="HONOR Sans CN" panose="02000500000000000000" pitchFamily="2" charset="-122"/>
            </a:endParaRPr>
          </a:p>
          <a:p>
            <a:pPr marL="285750" indent="-285750" algn="just">
              <a:lnSpc>
                <a:spcPct val="150000"/>
              </a:lnSpc>
              <a:buFont typeface="Arial" panose="020B0604020202020204" pitchFamily="34" charset="0"/>
              <a:buChar char="•"/>
            </a:pPr>
            <a:r>
              <a:rPr lang="en-US" altLang="zh-CN" b="0" i="0" dirty="0">
                <a:solidFill>
                  <a:srgbClr val="404040"/>
                </a:solidFill>
                <a:effectLst/>
                <a:latin typeface="HONOR Sans CN" panose="02000500000000000000" pitchFamily="2" charset="-122"/>
                <a:ea typeface="HONOR Sans CN" panose="02000500000000000000" pitchFamily="2" charset="-122"/>
              </a:rPr>
              <a:t>Parameter measurement &amp; monitoring: Voltage, current, power factor, resistance in electrical systems and circuits.</a:t>
            </a:r>
          </a:p>
          <a:p>
            <a:pPr algn="just">
              <a:lnSpc>
                <a:spcPct val="150000"/>
              </a:lnSpc>
            </a:pPr>
            <a:r>
              <a:rPr lang="en-US" altLang="zh-CN" b="1" i="0" dirty="0">
                <a:solidFill>
                  <a:srgbClr val="404040"/>
                </a:solidFill>
                <a:effectLst/>
                <a:latin typeface="HONOR Sans CN" panose="02000500000000000000" pitchFamily="2" charset="-122"/>
                <a:ea typeface="HONOR Sans CN" panose="02000500000000000000" pitchFamily="2" charset="-122"/>
              </a:rPr>
              <a:t>Automation Control</a:t>
            </a:r>
            <a:endParaRPr lang="en-US" altLang="zh-CN" b="0" i="0" dirty="0">
              <a:solidFill>
                <a:srgbClr val="404040"/>
              </a:solidFill>
              <a:effectLst/>
              <a:latin typeface="HONOR Sans CN" panose="02000500000000000000" pitchFamily="2" charset="-122"/>
              <a:ea typeface="HONOR Sans CN" panose="02000500000000000000" pitchFamily="2" charset="-122"/>
            </a:endParaRPr>
          </a:p>
          <a:p>
            <a:pPr marL="285750" indent="-285750" algn="just">
              <a:lnSpc>
                <a:spcPct val="150000"/>
              </a:lnSpc>
              <a:spcAft>
                <a:spcPts val="300"/>
              </a:spcAft>
              <a:buFont typeface="Arial" panose="020B0604020202020204" pitchFamily="34" charset="0"/>
              <a:buChar char="•"/>
            </a:pPr>
            <a:r>
              <a:rPr lang="en-US" altLang="zh-CN" b="0" i="0" dirty="0">
                <a:solidFill>
                  <a:srgbClr val="404040"/>
                </a:solidFill>
                <a:effectLst/>
                <a:latin typeface="HONOR Sans CN" panose="02000500000000000000" pitchFamily="2" charset="-122"/>
                <a:ea typeface="HONOR Sans CN" panose="02000500000000000000" pitchFamily="2" charset="-122"/>
              </a:rPr>
              <a:t>System testing &amp; debugging: Automation control systems, sensors, actuators, PLCs, variable frequency drives (VFDs), and temperature sensors (e.g., RTD, thermocouple).</a:t>
            </a:r>
            <a:endParaRPr lang="en-US" altLang="zh-CN" i="0" dirty="0">
              <a:solidFill>
                <a:srgbClr val="404040"/>
              </a:solidFill>
              <a:effectLst/>
              <a:latin typeface="HONOR Sans CN" panose="02000500000000000000" pitchFamily="2" charset="-122"/>
              <a:ea typeface="HONOR Sans CN" panose="02000500000000000000" pitchFamily="2" charset="-122"/>
            </a:endParaRPr>
          </a:p>
        </p:txBody>
      </p:sp>
    </p:spTree>
    <p:extLst>
      <p:ext uri="{BB962C8B-B14F-4D97-AF65-F5344CB8AC3E}">
        <p14:creationId xmlns:p14="http://schemas.microsoft.com/office/powerpoint/2010/main" val="464021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51943-D42C-6461-88E7-5EC9EF3E6AA2}"/>
            </a:ext>
          </a:extLst>
        </p:cNvPr>
        <p:cNvGrpSpPr/>
        <p:nvPr/>
      </p:nvGrpSpPr>
      <p:grpSpPr>
        <a:xfrm>
          <a:off x="0" y="0"/>
          <a:ext cx="0" cy="0"/>
          <a:chOff x="0" y="0"/>
          <a:chExt cx="0" cy="0"/>
        </a:xfrm>
      </p:grpSpPr>
      <p:sp>
        <p:nvSpPr>
          <p:cNvPr id="10" name="标题 9">
            <a:extLst>
              <a:ext uri="{FF2B5EF4-FFF2-40B4-BE49-F238E27FC236}">
                <a16:creationId xmlns:a16="http://schemas.microsoft.com/office/drawing/2014/main" id="{4C358C26-92F8-AB9B-F66D-24BD57872B33}"/>
              </a:ext>
            </a:extLst>
          </p:cNvPr>
          <p:cNvSpPr>
            <a:spLocks noGrp="1"/>
          </p:cNvSpPr>
          <p:nvPr>
            <p:ph type="title" hasCustomPrompt="1"/>
          </p:nvPr>
        </p:nvSpPr>
        <p:spPr>
          <a:xfrm>
            <a:off x="635635" y="1025525"/>
            <a:ext cx="13490764" cy="759460"/>
          </a:xfrm>
        </p:spPr>
        <p:txBody>
          <a:bodyPr/>
          <a:lstStyle>
            <a:lvl1pPr>
              <a:defRPr sz="3800">
                <a:latin typeface="HONOR Sans CN Medium" panose="02000600000000000000" charset="-122"/>
                <a:ea typeface="HONOR Sans CN Medium" panose="02000600000000000000" charset="-122"/>
              </a:defRPr>
            </a:lvl1pPr>
          </a:lstStyle>
          <a:p>
            <a:pPr>
              <a:lnSpc>
                <a:spcPct val="100000"/>
              </a:lnSpc>
            </a:pPr>
            <a:r>
              <a:rPr lang="en-US" altLang="zh-CN" dirty="0">
                <a:sym typeface="+mn-ea"/>
              </a:rPr>
              <a:t>APPLICATIONS</a:t>
            </a:r>
          </a:p>
        </p:txBody>
      </p:sp>
      <p:sp>
        <p:nvSpPr>
          <p:cNvPr id="14" name="矩形 13">
            <a:extLst>
              <a:ext uri="{FF2B5EF4-FFF2-40B4-BE49-F238E27FC236}">
                <a16:creationId xmlns:a16="http://schemas.microsoft.com/office/drawing/2014/main" id="{FDDE4B73-3D75-0EC8-94B8-2BBBB132F7AE}"/>
              </a:ext>
            </a:extLst>
          </p:cNvPr>
          <p:cNvSpPr/>
          <p:nvPr userDrawn="1"/>
        </p:nvSpPr>
        <p:spPr>
          <a:xfrm>
            <a:off x="374650" y="1102995"/>
            <a:ext cx="88900" cy="469900"/>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正文">
            <a:extLst>
              <a:ext uri="{FF2B5EF4-FFF2-40B4-BE49-F238E27FC236}">
                <a16:creationId xmlns:a16="http://schemas.microsoft.com/office/drawing/2014/main" id="{4E462B07-E0CA-9B8C-13BD-BD8C83B2D2EA}"/>
              </a:ext>
            </a:extLst>
          </p:cNvPr>
          <p:cNvSpPr/>
          <p:nvPr/>
        </p:nvSpPr>
        <p:spPr>
          <a:xfrm>
            <a:off x="374650" y="2109740"/>
            <a:ext cx="6424260" cy="4627613"/>
          </a:xfrm>
          <a:prstGeom prst="rect">
            <a:avLst/>
          </a:prstGeom>
        </p:spPr>
        <p:txBody>
          <a:bodyPr wrap="square">
            <a:spAutoFit/>
          </a:bodyPr>
          <a:lstStyle/>
          <a:p>
            <a:pPr algn="l">
              <a:lnSpc>
                <a:spcPct val="150000"/>
              </a:lnSpc>
            </a:pPr>
            <a:r>
              <a:rPr lang="en-US" altLang="zh-CN" b="1" i="0" dirty="0">
                <a:solidFill>
                  <a:srgbClr val="404040"/>
                </a:solidFill>
                <a:effectLst/>
                <a:latin typeface="HONOR Sans CN" panose="02000500000000000000" pitchFamily="2" charset="-122"/>
                <a:ea typeface="HONOR Sans CN" panose="02000500000000000000" pitchFamily="2" charset="-122"/>
              </a:rPr>
              <a:t>Communication and Network Engineering</a:t>
            </a:r>
            <a:endParaRPr lang="en-US" altLang="zh-CN" b="0" i="0" dirty="0">
              <a:solidFill>
                <a:srgbClr val="404040"/>
              </a:solidFill>
              <a:effectLst/>
              <a:latin typeface="HONOR Sans CN" panose="02000500000000000000" pitchFamily="2" charset="-122"/>
              <a:ea typeface="HONOR Sans CN" panose="02000500000000000000" pitchFamily="2" charset="-122"/>
            </a:endParaRPr>
          </a:p>
          <a:p>
            <a:pPr marL="285750" indent="-285750" algn="l">
              <a:lnSpc>
                <a:spcPct val="150000"/>
              </a:lnSpc>
              <a:buFont typeface="Arial" panose="020B0604020202020204" pitchFamily="34" charset="0"/>
              <a:buChar char="•"/>
            </a:pPr>
            <a:r>
              <a:rPr lang="en-US" altLang="zh-CN" b="0" i="0" dirty="0">
                <a:solidFill>
                  <a:srgbClr val="404040"/>
                </a:solidFill>
                <a:effectLst/>
                <a:latin typeface="HONOR Sans CN" panose="02000500000000000000" pitchFamily="2" charset="-122"/>
                <a:ea typeface="HONOR Sans CN" panose="02000500000000000000" pitchFamily="2" charset="-122"/>
              </a:rPr>
              <a:t>Testing: Voltage, current, impedance, and frequency of communication devices (e.g., routers, switches, fiber optic transceivers).</a:t>
            </a:r>
          </a:p>
          <a:p>
            <a:pPr algn="l">
              <a:lnSpc>
                <a:spcPct val="150000"/>
              </a:lnSpc>
            </a:pPr>
            <a:r>
              <a:rPr lang="en-US" altLang="zh-CN" b="1" i="0" dirty="0">
                <a:solidFill>
                  <a:srgbClr val="404040"/>
                </a:solidFill>
                <a:effectLst/>
                <a:latin typeface="HONOR Sans CN" panose="02000500000000000000" pitchFamily="2" charset="-122"/>
                <a:ea typeface="HONOR Sans CN" panose="02000500000000000000" pitchFamily="2" charset="-122"/>
              </a:rPr>
              <a:t>Solar and Renewable Energy</a:t>
            </a:r>
            <a:endParaRPr lang="en-US" altLang="zh-CN" b="0" i="0" dirty="0">
              <a:solidFill>
                <a:srgbClr val="404040"/>
              </a:solidFill>
              <a:effectLst/>
              <a:latin typeface="HONOR Sans CN" panose="02000500000000000000" pitchFamily="2" charset="-122"/>
              <a:ea typeface="HONOR Sans CN" panose="02000500000000000000" pitchFamily="2" charset="-122"/>
            </a:endParaRPr>
          </a:p>
          <a:p>
            <a:pPr marL="285750" indent="-285750" algn="l">
              <a:lnSpc>
                <a:spcPct val="150000"/>
              </a:lnSpc>
              <a:buFont typeface="Arial" panose="020B0604020202020204" pitchFamily="34" charset="0"/>
              <a:buChar char="•"/>
            </a:pPr>
            <a:r>
              <a:rPr lang="en-US" altLang="zh-CN" b="0" i="0" dirty="0">
                <a:solidFill>
                  <a:srgbClr val="404040"/>
                </a:solidFill>
                <a:effectLst/>
                <a:latin typeface="HONOR Sans CN" panose="02000500000000000000" pitchFamily="2" charset="-122"/>
                <a:ea typeface="HONOR Sans CN" panose="02000500000000000000" pitchFamily="2" charset="-122"/>
              </a:rPr>
              <a:t>Performance testing: Solar panels, wind turbines, and related power conversion systems.</a:t>
            </a:r>
          </a:p>
          <a:p>
            <a:pPr algn="l">
              <a:lnSpc>
                <a:spcPct val="150000"/>
              </a:lnSpc>
            </a:pPr>
            <a:r>
              <a:rPr lang="en-US" altLang="zh-CN" b="1" i="0" dirty="0">
                <a:solidFill>
                  <a:srgbClr val="404040"/>
                </a:solidFill>
                <a:effectLst/>
                <a:latin typeface="HONOR Sans CN" panose="02000500000000000000" pitchFamily="2" charset="-122"/>
                <a:ea typeface="HONOR Sans CN" panose="02000500000000000000" pitchFamily="2" charset="-122"/>
              </a:rPr>
              <a:t>Automotive Electronics and Aerospace</a:t>
            </a:r>
            <a:endParaRPr lang="en-US" altLang="zh-CN" b="0" i="0" dirty="0">
              <a:solidFill>
                <a:srgbClr val="404040"/>
              </a:solidFill>
              <a:effectLst/>
              <a:latin typeface="HONOR Sans CN" panose="02000500000000000000" pitchFamily="2" charset="-122"/>
              <a:ea typeface="HONOR Sans CN" panose="02000500000000000000" pitchFamily="2" charset="-122"/>
            </a:endParaRPr>
          </a:p>
          <a:p>
            <a:pPr marL="285750" indent="-285750" algn="l">
              <a:lnSpc>
                <a:spcPct val="150000"/>
              </a:lnSpc>
              <a:buFont typeface="Arial" panose="020B0604020202020204" pitchFamily="34" charset="0"/>
              <a:buChar char="•"/>
            </a:pPr>
            <a:r>
              <a:rPr lang="en-US" altLang="zh-CN" b="0" i="0" dirty="0">
                <a:solidFill>
                  <a:srgbClr val="404040"/>
                </a:solidFill>
                <a:effectLst/>
                <a:latin typeface="HONOR Sans CN" panose="02000500000000000000" pitchFamily="2" charset="-122"/>
                <a:ea typeface="HONOR Sans CN" panose="02000500000000000000" pitchFamily="2" charset="-122"/>
              </a:rPr>
              <a:t>Diagnostics: Electronic circuit faults, battery voltage and current, sensors (e.g., pressure, temperature), and electromechanical actuators.</a:t>
            </a:r>
          </a:p>
        </p:txBody>
      </p:sp>
      <p:pic>
        <p:nvPicPr>
          <p:cNvPr id="6" name="图片 5">
            <a:extLst>
              <a:ext uri="{FF2B5EF4-FFF2-40B4-BE49-F238E27FC236}">
                <a16:creationId xmlns:a16="http://schemas.microsoft.com/office/drawing/2014/main" id="{1A201375-94D2-B3AC-03AB-AF3BEBE5C60C}"/>
              </a:ext>
            </a:extLst>
          </p:cNvPr>
          <p:cNvPicPr>
            <a:picLocks noChangeAspect="1"/>
          </p:cNvPicPr>
          <p:nvPr/>
        </p:nvPicPr>
        <p:blipFill>
          <a:blip r:embed="rId2"/>
          <a:stretch>
            <a:fillRect/>
          </a:stretch>
        </p:blipFill>
        <p:spPr>
          <a:xfrm>
            <a:off x="6943587" y="1909445"/>
            <a:ext cx="7182812" cy="5443702"/>
          </a:xfrm>
          <a:prstGeom prst="rect">
            <a:avLst/>
          </a:prstGeom>
        </p:spPr>
      </p:pic>
    </p:spTree>
    <p:extLst>
      <p:ext uri="{BB962C8B-B14F-4D97-AF65-F5344CB8AC3E}">
        <p14:creationId xmlns:p14="http://schemas.microsoft.com/office/powerpoint/2010/main" val="3970705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47FEF-622D-D06C-1D9F-DBF2A215B3E0}"/>
            </a:ext>
          </a:extLst>
        </p:cNvPr>
        <p:cNvGrpSpPr/>
        <p:nvPr/>
      </p:nvGrpSpPr>
      <p:grpSpPr>
        <a:xfrm>
          <a:off x="0" y="0"/>
          <a:ext cx="0" cy="0"/>
          <a:chOff x="0" y="0"/>
          <a:chExt cx="0" cy="0"/>
        </a:xfrm>
      </p:grpSpPr>
      <p:sp>
        <p:nvSpPr>
          <p:cNvPr id="10" name="标题 9">
            <a:extLst>
              <a:ext uri="{FF2B5EF4-FFF2-40B4-BE49-F238E27FC236}">
                <a16:creationId xmlns:a16="http://schemas.microsoft.com/office/drawing/2014/main" id="{91561588-EADD-D9E8-5B43-A8E100EE4B8C}"/>
              </a:ext>
            </a:extLst>
          </p:cNvPr>
          <p:cNvSpPr>
            <a:spLocks noGrp="1"/>
          </p:cNvSpPr>
          <p:nvPr>
            <p:ph type="title" hasCustomPrompt="1"/>
          </p:nvPr>
        </p:nvSpPr>
        <p:spPr>
          <a:xfrm>
            <a:off x="635635" y="1025525"/>
            <a:ext cx="13490764" cy="759460"/>
          </a:xfrm>
        </p:spPr>
        <p:txBody>
          <a:bodyPr/>
          <a:lstStyle>
            <a:lvl1pPr>
              <a:defRPr sz="3800">
                <a:latin typeface="HONOR Sans CN Medium" panose="02000600000000000000" charset="-122"/>
                <a:ea typeface="HONOR Sans CN Medium" panose="02000600000000000000" charset="-122"/>
              </a:defRPr>
            </a:lvl1pPr>
          </a:lstStyle>
          <a:p>
            <a:pPr>
              <a:lnSpc>
                <a:spcPct val="100000"/>
              </a:lnSpc>
            </a:pPr>
            <a:r>
              <a:rPr lang="en-US" altLang="zh-CN" dirty="0">
                <a:sym typeface="+mn-ea"/>
              </a:rPr>
              <a:t>APPLICATIONS</a:t>
            </a:r>
          </a:p>
        </p:txBody>
      </p:sp>
      <p:sp>
        <p:nvSpPr>
          <p:cNvPr id="14" name="矩形 13">
            <a:extLst>
              <a:ext uri="{FF2B5EF4-FFF2-40B4-BE49-F238E27FC236}">
                <a16:creationId xmlns:a16="http://schemas.microsoft.com/office/drawing/2014/main" id="{A6FFABB9-1C57-551B-782B-FF2BBBA0F6D3}"/>
              </a:ext>
            </a:extLst>
          </p:cNvPr>
          <p:cNvSpPr/>
          <p:nvPr userDrawn="1"/>
        </p:nvSpPr>
        <p:spPr>
          <a:xfrm>
            <a:off x="374650" y="1102995"/>
            <a:ext cx="88900" cy="469900"/>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正文">
            <a:extLst>
              <a:ext uri="{FF2B5EF4-FFF2-40B4-BE49-F238E27FC236}">
                <a16:creationId xmlns:a16="http://schemas.microsoft.com/office/drawing/2014/main" id="{74922CF3-0EA6-8E9A-C9E2-E63B08C95B0B}"/>
              </a:ext>
            </a:extLst>
          </p:cNvPr>
          <p:cNvSpPr/>
          <p:nvPr/>
        </p:nvSpPr>
        <p:spPr>
          <a:xfrm>
            <a:off x="374650" y="2566902"/>
            <a:ext cx="6480036" cy="3381118"/>
          </a:xfrm>
          <a:prstGeom prst="rect">
            <a:avLst/>
          </a:prstGeom>
        </p:spPr>
        <p:txBody>
          <a:bodyPr wrap="square">
            <a:spAutoFit/>
          </a:bodyPr>
          <a:lstStyle/>
          <a:p>
            <a:pPr algn="just">
              <a:lnSpc>
                <a:spcPct val="150000"/>
              </a:lnSpc>
            </a:pPr>
            <a:r>
              <a:rPr lang="en-US" altLang="zh-CN" b="1" i="0" dirty="0">
                <a:solidFill>
                  <a:srgbClr val="404040"/>
                </a:solidFill>
                <a:effectLst/>
                <a:latin typeface="HONOR Sans CN" panose="02000500000000000000" pitchFamily="2" charset="-122"/>
                <a:ea typeface="HONOR Sans CN" panose="02000500000000000000" pitchFamily="2" charset="-122"/>
              </a:rPr>
              <a:t>Laboratory and Scientific Research</a:t>
            </a:r>
            <a:endParaRPr lang="en-US" altLang="zh-CN" b="0" i="0" dirty="0">
              <a:solidFill>
                <a:srgbClr val="404040"/>
              </a:solidFill>
              <a:effectLst/>
              <a:latin typeface="HONOR Sans CN" panose="02000500000000000000" pitchFamily="2" charset="-122"/>
              <a:ea typeface="HONOR Sans CN" panose="02000500000000000000" pitchFamily="2" charset="-122"/>
            </a:endParaRPr>
          </a:p>
          <a:p>
            <a:pPr marL="285750" indent="-285750" algn="just">
              <a:lnSpc>
                <a:spcPct val="150000"/>
              </a:lnSpc>
              <a:buFont typeface="Arial" panose="020B0604020202020204" pitchFamily="34" charset="0"/>
              <a:buChar char="•"/>
            </a:pPr>
            <a:r>
              <a:rPr lang="en-US" altLang="zh-CN" b="0" i="0" dirty="0">
                <a:solidFill>
                  <a:srgbClr val="404040"/>
                </a:solidFill>
                <a:effectLst/>
                <a:latin typeface="HONOR Sans CN" panose="02000500000000000000" pitchFamily="2" charset="-122"/>
                <a:ea typeface="HONOR Sans CN" panose="02000500000000000000" pitchFamily="2" charset="-122"/>
              </a:rPr>
              <a:t>Performing measurements and analysis in electronics, optics, and materials science to support scientific research projects.</a:t>
            </a:r>
          </a:p>
          <a:p>
            <a:pPr algn="just">
              <a:lnSpc>
                <a:spcPct val="150000"/>
              </a:lnSpc>
            </a:pPr>
            <a:r>
              <a:rPr lang="en-US" altLang="zh-CN" b="1" i="0" dirty="0">
                <a:solidFill>
                  <a:srgbClr val="404040"/>
                </a:solidFill>
                <a:effectLst/>
                <a:latin typeface="HONOR Sans CN" panose="02000500000000000000" pitchFamily="2" charset="-122"/>
                <a:ea typeface="HONOR Sans CN" panose="02000500000000000000" pitchFamily="2" charset="-122"/>
              </a:rPr>
              <a:t>Education and Training</a:t>
            </a:r>
            <a:endParaRPr lang="en-US" altLang="zh-CN" b="0" i="0" dirty="0">
              <a:solidFill>
                <a:srgbClr val="404040"/>
              </a:solidFill>
              <a:effectLst/>
              <a:latin typeface="HONOR Sans CN" panose="02000500000000000000" pitchFamily="2" charset="-122"/>
              <a:ea typeface="HONOR Sans CN" panose="02000500000000000000" pitchFamily="2" charset="-122"/>
            </a:endParaRPr>
          </a:p>
          <a:p>
            <a:pPr marL="285750" indent="-285750" algn="just">
              <a:lnSpc>
                <a:spcPct val="150000"/>
              </a:lnSpc>
              <a:buFont typeface="Arial" panose="020B0604020202020204" pitchFamily="34" charset="0"/>
              <a:buChar char="•"/>
            </a:pPr>
            <a:r>
              <a:rPr lang="en-US" altLang="zh-CN" b="0" i="0" dirty="0">
                <a:solidFill>
                  <a:srgbClr val="404040"/>
                </a:solidFill>
                <a:effectLst/>
                <a:latin typeface="HONOR Sans CN" panose="02000500000000000000" pitchFamily="2" charset="-122"/>
                <a:ea typeface="HONOR Sans CN" panose="02000500000000000000" pitchFamily="2" charset="-122"/>
              </a:rPr>
              <a:t>Training students in electrical circuit fundamentals, standard measurement techniques, and operation of laboratory instruments.</a:t>
            </a:r>
          </a:p>
        </p:txBody>
      </p:sp>
      <p:pic>
        <p:nvPicPr>
          <p:cNvPr id="2" name="图片 1">
            <a:extLst>
              <a:ext uri="{FF2B5EF4-FFF2-40B4-BE49-F238E27FC236}">
                <a16:creationId xmlns:a16="http://schemas.microsoft.com/office/drawing/2014/main" id="{845F662B-6435-2938-1AD0-B0E64F916D4F}"/>
              </a:ext>
            </a:extLst>
          </p:cNvPr>
          <p:cNvPicPr>
            <a:picLocks/>
          </p:cNvPicPr>
          <p:nvPr/>
        </p:nvPicPr>
        <p:blipFill rotWithShape="1">
          <a:blip r:embed="rId2"/>
          <a:srcRect t="8262"/>
          <a:stretch/>
        </p:blipFill>
        <p:spPr>
          <a:xfrm>
            <a:off x="6944399" y="2080438"/>
            <a:ext cx="7182000" cy="4993462"/>
          </a:xfrm>
          <a:prstGeom prst="rect">
            <a:avLst/>
          </a:prstGeom>
        </p:spPr>
      </p:pic>
    </p:spTree>
    <p:extLst>
      <p:ext uri="{BB962C8B-B14F-4D97-AF65-F5344CB8AC3E}">
        <p14:creationId xmlns:p14="http://schemas.microsoft.com/office/powerpoint/2010/main" val="3331762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78E6C-1246-C586-F6E2-B08737F157B5}"/>
            </a:ext>
          </a:extLst>
        </p:cNvPr>
        <p:cNvGrpSpPr/>
        <p:nvPr/>
      </p:nvGrpSpPr>
      <p:grpSpPr>
        <a:xfrm>
          <a:off x="0" y="0"/>
          <a:ext cx="0" cy="0"/>
          <a:chOff x="0" y="0"/>
          <a:chExt cx="0" cy="0"/>
        </a:xfrm>
      </p:grpSpPr>
      <p:pic>
        <p:nvPicPr>
          <p:cNvPr id="12" name="图片 11" descr="PPT拆分-03">
            <a:extLst>
              <a:ext uri="{FF2B5EF4-FFF2-40B4-BE49-F238E27FC236}">
                <a16:creationId xmlns:a16="http://schemas.microsoft.com/office/drawing/2014/main" id="{0B62BC9C-7313-0671-F0ED-1995121FE476}"/>
              </a:ext>
            </a:extLst>
          </p:cNvPr>
          <p:cNvPicPr>
            <a:picLocks noChangeAspect="1"/>
          </p:cNvPicPr>
          <p:nvPr/>
        </p:nvPicPr>
        <p:blipFill>
          <a:blip r:embed="rId2"/>
          <a:stretch>
            <a:fillRect/>
          </a:stretch>
        </p:blipFill>
        <p:spPr>
          <a:xfrm>
            <a:off x="2223" y="0"/>
            <a:ext cx="14397990" cy="8099425"/>
          </a:xfrm>
          <a:prstGeom prst="rect">
            <a:avLst/>
          </a:prstGeom>
        </p:spPr>
      </p:pic>
      <p:sp>
        <p:nvSpPr>
          <p:cNvPr id="4" name="文本占位符 1">
            <a:extLst>
              <a:ext uri="{FF2B5EF4-FFF2-40B4-BE49-F238E27FC236}">
                <a16:creationId xmlns:a16="http://schemas.microsoft.com/office/drawing/2014/main" id="{55A07588-39AA-3BE2-3945-0BC9A21CDC29}"/>
              </a:ext>
            </a:extLst>
          </p:cNvPr>
          <p:cNvSpPr>
            <a:spLocks noGrp="1"/>
          </p:cNvSpPr>
          <p:nvPr/>
        </p:nvSpPr>
        <p:spPr>
          <a:xfrm>
            <a:off x="5706586" y="4304030"/>
            <a:ext cx="2987040" cy="676275"/>
          </a:xfrm>
          <a:prstGeom prst="rect">
            <a:avLst/>
          </a:prstGeom>
        </p:spPr>
        <p:txBody>
          <a:bodyPr vert="horz" lIns="91440" tIns="45720" rIns="91440" bIns="45720"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ctr">
              <a:lnSpc>
                <a:spcPct val="120000"/>
              </a:lnSpc>
              <a:spcBef>
                <a:spcPts val="0"/>
              </a:spcBef>
              <a:spcAft>
                <a:spcPts val="0"/>
              </a:spcAft>
            </a:pPr>
            <a:r>
              <a:rPr lang="en-US" sz="2800" dirty="0">
                <a:solidFill>
                  <a:schemeClr val="bg1"/>
                </a:solidFill>
                <a:latin typeface="HONOR Sans CN DemiBold" panose="02000700000000000000" charset="-122"/>
                <a:ea typeface="HONOR Sans CN DemiBold" panose="02000700000000000000" charset="-122"/>
              </a:rPr>
              <a:t>COMPARISON</a:t>
            </a:r>
          </a:p>
        </p:txBody>
      </p:sp>
      <p:sp>
        <p:nvSpPr>
          <p:cNvPr id="3" name="文本占位符 2">
            <a:extLst>
              <a:ext uri="{FF2B5EF4-FFF2-40B4-BE49-F238E27FC236}">
                <a16:creationId xmlns:a16="http://schemas.microsoft.com/office/drawing/2014/main" id="{D5013C9F-13BA-7CE2-2280-1A24B37C58AD}"/>
              </a:ext>
            </a:extLst>
          </p:cNvPr>
          <p:cNvSpPr>
            <a:spLocks noGrp="1"/>
          </p:cNvSpPr>
          <p:nvPr>
            <p:ph type="body" idx="4294967295" hasCustomPrompt="1"/>
          </p:nvPr>
        </p:nvSpPr>
        <p:spPr>
          <a:xfrm>
            <a:off x="5883910" y="2816860"/>
            <a:ext cx="2127885" cy="1487170"/>
          </a:xfrm>
        </p:spPr>
        <p:txBody>
          <a:bodyPr>
            <a:noAutofit/>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r"/>
            <a:r>
              <a:rPr lang="en-US" sz="10000" dirty="0">
                <a:solidFill>
                  <a:srgbClr val="00A0E9"/>
                </a:solidFill>
                <a:latin typeface="HONOR Sans CN DemiBold" panose="02000700000000000000" charset="-122"/>
                <a:ea typeface="HONOR Sans CN DemiBold" panose="02000700000000000000" charset="-122"/>
              </a:rPr>
              <a:t>04</a:t>
            </a:r>
          </a:p>
        </p:txBody>
      </p:sp>
    </p:spTree>
    <p:extLst>
      <p:ext uri="{BB962C8B-B14F-4D97-AF65-F5344CB8AC3E}">
        <p14:creationId xmlns:p14="http://schemas.microsoft.com/office/powerpoint/2010/main" val="1056543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CE8ED0E7-15F0-8D51-3F1B-6DA5BA644F48}"/>
              </a:ext>
            </a:extLst>
          </p:cNvPr>
          <p:cNvPicPr>
            <a:picLocks noChangeAspect="1"/>
          </p:cNvPicPr>
          <p:nvPr/>
        </p:nvPicPr>
        <p:blipFill>
          <a:blip r:embed="rId2"/>
          <a:stretch>
            <a:fillRect/>
          </a:stretch>
        </p:blipFill>
        <p:spPr>
          <a:xfrm>
            <a:off x="0" y="1023408"/>
            <a:ext cx="12230100" cy="2981325"/>
          </a:xfrm>
          <a:prstGeom prst="rect">
            <a:avLst/>
          </a:prstGeom>
        </p:spPr>
      </p:pic>
      <p:pic>
        <p:nvPicPr>
          <p:cNvPr id="17" name="图片 16">
            <a:extLst>
              <a:ext uri="{FF2B5EF4-FFF2-40B4-BE49-F238E27FC236}">
                <a16:creationId xmlns:a16="http://schemas.microsoft.com/office/drawing/2014/main" id="{89A81154-557D-CF2C-852F-87FC1BA59D42}"/>
              </a:ext>
            </a:extLst>
          </p:cNvPr>
          <p:cNvPicPr>
            <a:picLocks noChangeAspect="1"/>
          </p:cNvPicPr>
          <p:nvPr/>
        </p:nvPicPr>
        <p:blipFill>
          <a:blip r:embed="rId3"/>
          <a:stretch>
            <a:fillRect/>
          </a:stretch>
        </p:blipFill>
        <p:spPr>
          <a:xfrm>
            <a:off x="0" y="4742920"/>
            <a:ext cx="14400213" cy="2420409"/>
          </a:xfrm>
          <a:prstGeom prst="rect">
            <a:avLst/>
          </a:prstGeom>
        </p:spPr>
      </p:pic>
    </p:spTree>
    <p:extLst>
      <p:ext uri="{BB962C8B-B14F-4D97-AF65-F5344CB8AC3E}">
        <p14:creationId xmlns:p14="http://schemas.microsoft.com/office/powerpoint/2010/main" val="3111582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BDB29-AB2B-C617-75D6-0AD6B0375F11}"/>
            </a:ext>
          </a:extLst>
        </p:cNvPr>
        <p:cNvGrpSpPr/>
        <p:nvPr/>
      </p:nvGrpSpPr>
      <p:grpSpPr>
        <a:xfrm>
          <a:off x="0" y="0"/>
          <a:ext cx="0" cy="0"/>
          <a:chOff x="0" y="0"/>
          <a:chExt cx="0" cy="0"/>
        </a:xfrm>
      </p:grpSpPr>
      <p:sp>
        <p:nvSpPr>
          <p:cNvPr id="10" name="标题 9">
            <a:extLst>
              <a:ext uri="{FF2B5EF4-FFF2-40B4-BE49-F238E27FC236}">
                <a16:creationId xmlns:a16="http://schemas.microsoft.com/office/drawing/2014/main" id="{3EA4A5D7-E6A0-A101-049E-34A17C3CE17F}"/>
              </a:ext>
            </a:extLst>
          </p:cNvPr>
          <p:cNvSpPr>
            <a:spLocks noGrp="1"/>
          </p:cNvSpPr>
          <p:nvPr>
            <p:ph type="title" hasCustomPrompt="1"/>
          </p:nvPr>
        </p:nvSpPr>
        <p:spPr>
          <a:xfrm>
            <a:off x="635635" y="1025525"/>
            <a:ext cx="12419965" cy="759460"/>
          </a:xfrm>
        </p:spPr>
        <p:txBody>
          <a:bodyPr/>
          <a:lstStyle>
            <a:lvl1pPr>
              <a:defRPr sz="3800">
                <a:latin typeface="HONOR Sans CN Medium" panose="02000600000000000000" charset="-122"/>
                <a:ea typeface="HONOR Sans CN Medium" panose="02000600000000000000" charset="-122"/>
              </a:defRPr>
            </a:lvl1pPr>
          </a:lstStyle>
          <a:p>
            <a:pPr>
              <a:lnSpc>
                <a:spcPct val="100000"/>
              </a:lnSpc>
            </a:pPr>
            <a:r>
              <a:rPr lang="en-US" altLang="zh-CN" dirty="0">
                <a:sym typeface="+mn-ea"/>
              </a:rPr>
              <a:t>Ordering Information</a:t>
            </a:r>
            <a:endParaRPr lang="zh-CN" altLang="en-US" dirty="0">
              <a:sym typeface="+mn-ea"/>
            </a:endParaRPr>
          </a:p>
        </p:txBody>
      </p:sp>
      <p:sp>
        <p:nvSpPr>
          <p:cNvPr id="14" name="矩形 13">
            <a:extLst>
              <a:ext uri="{FF2B5EF4-FFF2-40B4-BE49-F238E27FC236}">
                <a16:creationId xmlns:a16="http://schemas.microsoft.com/office/drawing/2014/main" id="{487FDD42-91FE-5743-43F7-CF61FF08EA91}"/>
              </a:ext>
            </a:extLst>
          </p:cNvPr>
          <p:cNvSpPr/>
          <p:nvPr userDrawn="1"/>
        </p:nvSpPr>
        <p:spPr>
          <a:xfrm>
            <a:off x="374650" y="1102995"/>
            <a:ext cx="88900" cy="469900"/>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aphicFrame>
        <p:nvGraphicFramePr>
          <p:cNvPr id="2" name="表格 1">
            <a:extLst>
              <a:ext uri="{FF2B5EF4-FFF2-40B4-BE49-F238E27FC236}">
                <a16:creationId xmlns:a16="http://schemas.microsoft.com/office/drawing/2014/main" id="{EA271650-5981-B76A-0351-AEF8C9BC1BFD}"/>
              </a:ext>
            </a:extLst>
          </p:cNvPr>
          <p:cNvGraphicFramePr>
            <a:graphicFrameLocks noGrp="1"/>
          </p:cNvGraphicFramePr>
          <p:nvPr>
            <p:extLst>
              <p:ext uri="{D42A27DB-BD31-4B8C-83A1-F6EECF244321}">
                <p14:modId xmlns:p14="http://schemas.microsoft.com/office/powerpoint/2010/main" val="1165353119"/>
              </p:ext>
            </p:extLst>
          </p:nvPr>
        </p:nvGraphicFramePr>
        <p:xfrm>
          <a:off x="2616062" y="1727959"/>
          <a:ext cx="8604000" cy="1969464"/>
        </p:xfrm>
        <a:graphic>
          <a:graphicData uri="http://schemas.openxmlformats.org/drawingml/2006/table">
            <a:tbl>
              <a:tblPr firstRow="1" bandRow="1">
                <a:tableStyleId>{72833802-FEF1-4C79-8D5D-14CF1EAF98D9}</a:tableStyleId>
              </a:tblPr>
              <a:tblGrid>
                <a:gridCol w="2556000">
                  <a:extLst>
                    <a:ext uri="{9D8B030D-6E8A-4147-A177-3AD203B41FA5}">
                      <a16:colId xmlns:a16="http://schemas.microsoft.com/office/drawing/2014/main" val="3091275411"/>
                    </a:ext>
                  </a:extLst>
                </a:gridCol>
                <a:gridCol w="6048000">
                  <a:extLst>
                    <a:ext uri="{9D8B030D-6E8A-4147-A177-3AD203B41FA5}">
                      <a16:colId xmlns:a16="http://schemas.microsoft.com/office/drawing/2014/main" val="2106835206"/>
                    </a:ext>
                  </a:extLst>
                </a:gridCol>
              </a:tblGrid>
              <a:tr h="432000">
                <a:tc>
                  <a:txBody>
                    <a:bodyPr/>
                    <a:lstStyle/>
                    <a:p>
                      <a:pPr>
                        <a:lnSpc>
                          <a:spcPct val="150000"/>
                        </a:lnSpc>
                      </a:pPr>
                      <a:r>
                        <a:rPr lang="en-US" altLang="zh-CN" sz="1600" dirty="0">
                          <a:solidFill>
                            <a:schemeClr val="bg1"/>
                          </a:solidFill>
                          <a:effectLst/>
                          <a:latin typeface="HONOR Sans CN" panose="02000500000000000000" pitchFamily="2" charset="-122"/>
                          <a:ea typeface="HONOR Sans CN" panose="02000500000000000000" pitchFamily="2" charset="-122"/>
                        </a:rPr>
                        <a:t>Product Model</a:t>
                      </a:r>
                      <a:endParaRPr lang="zh-CN" altLang="en-US" sz="1600" dirty="0">
                        <a:solidFill>
                          <a:schemeClr val="bg1"/>
                        </a:solidFill>
                        <a:effectLst/>
                        <a:latin typeface="HONOR Sans CN" panose="02000500000000000000" pitchFamily="2" charset="-122"/>
                        <a:ea typeface="HONOR Sans CN" panose="02000500000000000000" pitchFamily="2" charset="-122"/>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013A8C"/>
                    </a:solidFill>
                  </a:tcPr>
                </a:tc>
                <a:tc>
                  <a:txBody>
                    <a:bodyPr/>
                    <a:lstStyle/>
                    <a:p>
                      <a:pPr>
                        <a:lnSpc>
                          <a:spcPct val="150000"/>
                        </a:lnSpc>
                      </a:pPr>
                      <a:r>
                        <a:rPr lang="en-US" altLang="zh-CN" sz="1600" b="1" dirty="0">
                          <a:solidFill>
                            <a:schemeClr val="bg1"/>
                          </a:solidFill>
                          <a:effectLst/>
                          <a:latin typeface="HONOR Sans CN" panose="02000500000000000000" pitchFamily="2" charset="-122"/>
                          <a:ea typeface="HONOR Sans CN" panose="02000500000000000000" pitchFamily="2" charset="-122"/>
                        </a:rPr>
                        <a:t>Description</a:t>
                      </a:r>
                      <a:endParaRPr lang="zh-CN" altLang="en-US" sz="1600" dirty="0">
                        <a:solidFill>
                          <a:schemeClr val="bg1"/>
                        </a:solidFill>
                        <a:effectLst/>
                        <a:latin typeface="HONOR Sans CN" panose="02000500000000000000" pitchFamily="2" charset="-122"/>
                        <a:ea typeface="HONOR Sans CN" panose="02000500000000000000" pitchFamily="2" charset="-122"/>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013A8C"/>
                    </a:solidFill>
                  </a:tcPr>
                </a:tc>
                <a:extLst>
                  <a:ext uri="{0D108BD9-81ED-4DB2-BD59-A6C34878D82A}">
                    <a16:rowId xmlns:a16="http://schemas.microsoft.com/office/drawing/2014/main" val="2205168008"/>
                  </a:ext>
                </a:extLst>
              </a:tr>
              <a:tr h="360000">
                <a:tc>
                  <a:txBody>
                    <a:bodyPr/>
                    <a:lstStyle/>
                    <a:p>
                      <a:pPr>
                        <a:lnSpc>
                          <a:spcPct val="150000"/>
                        </a:lnSpc>
                      </a:pPr>
                      <a:r>
                        <a:rPr lang="en-US" sz="1400" b="0" i="0" dirty="0">
                          <a:solidFill>
                            <a:srgbClr val="000000"/>
                          </a:solidFill>
                          <a:effectLst/>
                          <a:latin typeface="HONOR Sans CN" panose="02000500000000000000" pitchFamily="2" charset="-122"/>
                          <a:ea typeface="HONOR Sans CN" panose="02000500000000000000" pitchFamily="2" charset="-122"/>
                        </a:rPr>
                        <a:t>SDM4065A</a:t>
                      </a:r>
                      <a:endParaRPr lang="en-US" sz="3600" dirty="0">
                        <a:effectLst/>
                        <a:latin typeface="HONOR Sans CN" panose="02000500000000000000" pitchFamily="2" charset="-122"/>
                        <a:ea typeface="HONOR Sans CN" panose="02000500000000000000" pitchFamily="2" charset="-122"/>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nSpc>
                          <a:spcPct val="150000"/>
                        </a:lnSpc>
                      </a:pPr>
                      <a:r>
                        <a:rPr lang="en-US" altLang="zh-CN" sz="1400" b="0" i="0" dirty="0">
                          <a:solidFill>
                            <a:srgbClr val="000000"/>
                          </a:solidFill>
                          <a:effectLst/>
                          <a:latin typeface="HONOR Sans CN" panose="02000500000000000000" pitchFamily="2" charset="-122"/>
                          <a:ea typeface="HONOR Sans CN" panose="02000500000000000000" pitchFamily="2" charset="-122"/>
                        </a:rPr>
                        <a:t>6.5 Digits High Precision Multimeter</a:t>
                      </a:r>
                      <a:endParaRPr lang="zh-CN" altLang="en-US" sz="3600" dirty="0">
                        <a:effectLst/>
                        <a:latin typeface="HONOR Sans CN" panose="02000500000000000000" pitchFamily="2" charset="-122"/>
                        <a:ea typeface="HONOR Sans CN" panose="02000500000000000000" pitchFamily="2" charset="-122"/>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9085331"/>
                  </a:ext>
                </a:extLst>
              </a:tr>
              <a:tr h="360000">
                <a:tc>
                  <a:txBody>
                    <a:bodyPr/>
                    <a:lstStyle/>
                    <a:p>
                      <a:pPr>
                        <a:lnSpc>
                          <a:spcPct val="150000"/>
                        </a:lnSpc>
                      </a:pPr>
                      <a:r>
                        <a:rPr lang="en-US" sz="1400" b="0" i="0" kern="1200" dirty="0">
                          <a:solidFill>
                            <a:srgbClr val="000000"/>
                          </a:solidFill>
                          <a:effectLst/>
                          <a:latin typeface="HONOR Sans CN" panose="02000500000000000000" pitchFamily="2" charset="-122"/>
                          <a:ea typeface="HONOR Sans CN" panose="02000500000000000000" pitchFamily="2" charset="-122"/>
                          <a:cs typeface="+mn-cs"/>
                        </a:rPr>
                        <a:t>SDM4065A-SC</a:t>
                      </a: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US" altLang="zh-CN" sz="1400" b="0" i="0" kern="1200" dirty="0">
                          <a:solidFill>
                            <a:srgbClr val="000000"/>
                          </a:solidFill>
                          <a:effectLst/>
                          <a:latin typeface="HONOR Sans CN" panose="02000500000000000000" pitchFamily="2" charset="-122"/>
                          <a:ea typeface="HONOR Sans CN" panose="02000500000000000000" pitchFamily="2" charset="-122"/>
                          <a:cs typeface="+mn-cs"/>
                        </a:rPr>
                        <a:t>6.5 Digits High Precision Multimeter with 16 Channel Scanner Cards</a:t>
                      </a:r>
                      <a:endParaRPr lang="zh-CN" altLang="en-US" sz="1400" b="0" i="0" kern="1200" dirty="0">
                        <a:solidFill>
                          <a:srgbClr val="000000"/>
                        </a:solidFill>
                        <a:effectLst/>
                        <a:latin typeface="HONOR Sans CN" panose="02000500000000000000" pitchFamily="2" charset="-122"/>
                        <a:ea typeface="HONOR Sans CN" panose="02000500000000000000" pitchFamily="2" charset="-122"/>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7249695"/>
                  </a:ext>
                </a:extLst>
              </a:tr>
              <a:tr h="360000">
                <a:tc>
                  <a:txBody>
                    <a:bodyPr/>
                    <a:lstStyle/>
                    <a:p>
                      <a:pPr>
                        <a:lnSpc>
                          <a:spcPct val="150000"/>
                        </a:lnSpc>
                      </a:pPr>
                      <a:r>
                        <a:rPr lang="en-US" sz="1400" b="0" i="0" dirty="0">
                          <a:solidFill>
                            <a:srgbClr val="000000"/>
                          </a:solidFill>
                          <a:effectLst/>
                          <a:latin typeface="HONOR Sans CN" panose="02000500000000000000" pitchFamily="2" charset="-122"/>
                          <a:ea typeface="HONOR Sans CN" panose="02000500000000000000" pitchFamily="2" charset="-122"/>
                        </a:rPr>
                        <a:t>SDM4055A</a:t>
                      </a:r>
                      <a:endParaRPr lang="en-US" sz="3600" dirty="0">
                        <a:effectLst/>
                        <a:latin typeface="HONOR Sans CN" panose="02000500000000000000" pitchFamily="2" charset="-122"/>
                        <a:ea typeface="HONOR Sans CN" panose="02000500000000000000" pitchFamily="2" charset="-122"/>
                      </a:endParaRP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nSpc>
                          <a:spcPct val="150000"/>
                        </a:lnSpc>
                      </a:pPr>
                      <a:r>
                        <a:rPr lang="en-US" altLang="zh-CN" sz="1400" b="0" i="0" dirty="0">
                          <a:solidFill>
                            <a:srgbClr val="000000"/>
                          </a:solidFill>
                          <a:effectLst/>
                          <a:latin typeface="HONOR Sans CN" panose="02000500000000000000" pitchFamily="2" charset="-122"/>
                          <a:ea typeface="HONOR Sans CN" panose="02000500000000000000" pitchFamily="2" charset="-122"/>
                        </a:rPr>
                        <a:t>5.5 Digits High Precision Multimeter</a:t>
                      </a:r>
                      <a:endParaRPr lang="zh-CN" altLang="en-US" sz="3600" dirty="0">
                        <a:effectLst/>
                        <a:latin typeface="HONOR Sans CN" panose="02000500000000000000" pitchFamily="2" charset="-122"/>
                        <a:ea typeface="HONOR Sans CN" panose="02000500000000000000" pitchFamily="2" charset="-122"/>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9607487"/>
                  </a:ext>
                </a:extLst>
              </a:tr>
              <a:tr h="360000">
                <a:tc>
                  <a:txBody>
                    <a:bodyPr/>
                    <a:lstStyle/>
                    <a:p>
                      <a:pPr>
                        <a:lnSpc>
                          <a:spcPct val="150000"/>
                        </a:lnSpc>
                      </a:pPr>
                      <a:r>
                        <a:rPr lang="en-US" sz="1400" b="0" i="0" kern="1200" dirty="0">
                          <a:solidFill>
                            <a:srgbClr val="000000"/>
                          </a:solidFill>
                          <a:effectLst/>
                          <a:latin typeface="HONOR Sans CN" panose="02000500000000000000" pitchFamily="2" charset="-122"/>
                          <a:ea typeface="HONOR Sans CN" panose="02000500000000000000" pitchFamily="2" charset="-122"/>
                          <a:cs typeface="+mn-cs"/>
                        </a:rPr>
                        <a:t>SDM4055A-SC</a:t>
                      </a:r>
                    </a:p>
                  </a:txBody>
                  <a:tcPr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US" altLang="zh-CN" sz="1400" b="0" i="0" kern="1200" dirty="0">
                          <a:solidFill>
                            <a:srgbClr val="000000"/>
                          </a:solidFill>
                          <a:effectLst/>
                          <a:latin typeface="HONOR Sans CN" panose="02000500000000000000" pitchFamily="2" charset="-122"/>
                          <a:ea typeface="HONOR Sans CN" panose="02000500000000000000" pitchFamily="2" charset="-122"/>
                          <a:cs typeface="+mn-cs"/>
                        </a:rPr>
                        <a:t>5.5 Digits High Precision Multimeter with 16 Channel Scanner Cards</a:t>
                      </a:r>
                      <a:endParaRPr lang="zh-CN" altLang="en-US" sz="1400" b="0" i="0" kern="1200" dirty="0">
                        <a:solidFill>
                          <a:srgbClr val="000000"/>
                        </a:solidFill>
                        <a:effectLst/>
                        <a:latin typeface="HONOR Sans CN" panose="02000500000000000000" pitchFamily="2" charset="-122"/>
                        <a:ea typeface="HONOR Sans CN" panose="02000500000000000000" pitchFamily="2" charset="-122"/>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3211672"/>
                  </a:ext>
                </a:extLst>
              </a:tr>
            </a:tbl>
          </a:graphicData>
        </a:graphic>
      </p:graphicFrame>
      <p:graphicFrame>
        <p:nvGraphicFramePr>
          <p:cNvPr id="3" name="表格 2">
            <a:extLst>
              <a:ext uri="{FF2B5EF4-FFF2-40B4-BE49-F238E27FC236}">
                <a16:creationId xmlns:a16="http://schemas.microsoft.com/office/drawing/2014/main" id="{963B589A-AE27-A472-1BC4-BDFB8E7EE324}"/>
              </a:ext>
            </a:extLst>
          </p:cNvPr>
          <p:cNvGraphicFramePr>
            <a:graphicFrameLocks noGrp="1"/>
          </p:cNvGraphicFramePr>
          <p:nvPr>
            <p:extLst>
              <p:ext uri="{D42A27DB-BD31-4B8C-83A1-F6EECF244321}">
                <p14:modId xmlns:p14="http://schemas.microsoft.com/office/powerpoint/2010/main" val="3441969990"/>
              </p:ext>
            </p:extLst>
          </p:nvPr>
        </p:nvGraphicFramePr>
        <p:xfrm>
          <a:off x="2616062" y="3912483"/>
          <a:ext cx="8604000" cy="2592000"/>
        </p:xfrm>
        <a:graphic>
          <a:graphicData uri="http://schemas.openxmlformats.org/drawingml/2006/table">
            <a:tbl>
              <a:tblPr firstRow="1" bandRow="1">
                <a:tableStyleId>{72833802-FEF1-4C79-8D5D-14CF1EAF98D9}</a:tableStyleId>
              </a:tblPr>
              <a:tblGrid>
                <a:gridCol w="2556000">
                  <a:extLst>
                    <a:ext uri="{9D8B030D-6E8A-4147-A177-3AD203B41FA5}">
                      <a16:colId xmlns:a16="http://schemas.microsoft.com/office/drawing/2014/main" val="3091275411"/>
                    </a:ext>
                  </a:extLst>
                </a:gridCol>
                <a:gridCol w="6048000">
                  <a:extLst>
                    <a:ext uri="{9D8B030D-6E8A-4147-A177-3AD203B41FA5}">
                      <a16:colId xmlns:a16="http://schemas.microsoft.com/office/drawing/2014/main" val="2106835206"/>
                    </a:ext>
                  </a:extLst>
                </a:gridCol>
              </a:tblGrid>
              <a:tr h="432000">
                <a:tc>
                  <a:txBody>
                    <a:bodyPr/>
                    <a:lstStyle/>
                    <a:p>
                      <a:pPr algn="just">
                        <a:spcBef>
                          <a:spcPts val="360"/>
                        </a:spcBef>
                        <a:spcAft>
                          <a:spcPts val="360"/>
                        </a:spcAft>
                      </a:pPr>
                      <a:r>
                        <a:rPr lang="en-US" sz="1600" b="1" kern="100" dirty="0">
                          <a:solidFill>
                            <a:srgbClr val="FFFFFF"/>
                          </a:solidFill>
                          <a:effectLst/>
                          <a:latin typeface="HONOR Sans CN" panose="02000500000000000000" pitchFamily="2" charset="-122"/>
                          <a:ea typeface="HONOR Sans CN" panose="02000500000000000000" pitchFamily="2" charset="-122"/>
                          <a:cs typeface="阿里巴巴普惠体 R" panose="00020600040101010101" pitchFamily="18" charset="-122"/>
                        </a:rPr>
                        <a:t>Standard Configurations</a:t>
                      </a:r>
                      <a:endParaRPr lang="zh-CN" sz="1600" b="1" kern="100" dirty="0">
                        <a:effectLst/>
                        <a:latin typeface="HONOR Sans CN" panose="02000500000000000000" pitchFamily="2" charset="-122"/>
                        <a:ea typeface="HONOR Sans CN" panose="02000500000000000000" pitchFamily="2" charset="-122"/>
                        <a:cs typeface="阿里巴巴普惠体 R" panose="00020600040101010101" pitchFamily="18" charset="-122"/>
                      </a:endParaRPr>
                    </a:p>
                  </a:txBody>
                  <a:tcPr marL="68580" marR="68580" marT="0" marB="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013A8C"/>
                    </a:solidFill>
                  </a:tcPr>
                </a:tc>
                <a:tc>
                  <a:txBody>
                    <a:bodyPr/>
                    <a:lstStyle/>
                    <a:p>
                      <a:pPr algn="just">
                        <a:spcBef>
                          <a:spcPts val="360"/>
                        </a:spcBef>
                        <a:spcAft>
                          <a:spcPts val="360"/>
                        </a:spcAft>
                      </a:pPr>
                      <a:r>
                        <a:rPr lang="en-US" sz="1600" b="1" kern="100" dirty="0">
                          <a:solidFill>
                            <a:srgbClr val="FFFFFF"/>
                          </a:solidFill>
                          <a:effectLst/>
                          <a:latin typeface="HONOR Sans CN" panose="02000500000000000000" pitchFamily="2" charset="-122"/>
                          <a:ea typeface="HONOR Sans CN" panose="02000500000000000000" pitchFamily="2" charset="-122"/>
                          <a:cs typeface="阿里巴巴普惠体 R" panose="00020600040101010101" pitchFamily="18" charset="-122"/>
                        </a:rPr>
                        <a:t>Quantity</a:t>
                      </a:r>
                      <a:endParaRPr lang="zh-CN" sz="1600" b="1" kern="100" dirty="0">
                        <a:effectLst/>
                        <a:latin typeface="HONOR Sans CN" panose="02000500000000000000" pitchFamily="2" charset="-122"/>
                        <a:ea typeface="HONOR Sans CN" panose="02000500000000000000" pitchFamily="2" charset="-122"/>
                        <a:cs typeface="阿里巴巴普惠体 R" panose="00020600040101010101" pitchFamily="18" charset="-122"/>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013A8C"/>
                    </a:solidFill>
                  </a:tcPr>
                </a:tc>
                <a:extLst>
                  <a:ext uri="{0D108BD9-81ED-4DB2-BD59-A6C34878D82A}">
                    <a16:rowId xmlns:a16="http://schemas.microsoft.com/office/drawing/2014/main" val="2205168008"/>
                  </a:ext>
                </a:extLst>
              </a:tr>
              <a:tr h="360000">
                <a:tc>
                  <a:txBody>
                    <a:bodyPr/>
                    <a:lstStyle/>
                    <a:p>
                      <a:pPr algn="just">
                        <a:spcBef>
                          <a:spcPts val="360"/>
                        </a:spcBef>
                        <a:spcAft>
                          <a:spcPts val="360"/>
                        </a:spcAft>
                      </a:pPr>
                      <a:r>
                        <a:rPr lang="en-US" sz="1400" b="0" kern="100" dirty="0">
                          <a:effectLst/>
                          <a:latin typeface="HONOR Sans CN" panose="02000500000000000000" pitchFamily="2" charset="-122"/>
                          <a:ea typeface="HONOR Sans CN" panose="02000500000000000000" pitchFamily="2" charset="-122"/>
                          <a:cs typeface="阿里巴巴普惠体 R" panose="00020600040101010101" pitchFamily="18" charset="-122"/>
                        </a:rPr>
                        <a:t>Power Cord</a:t>
                      </a:r>
                      <a:endParaRPr lang="zh-CN" sz="1400" b="0" kern="100" dirty="0">
                        <a:effectLst/>
                        <a:latin typeface="HONOR Sans CN" panose="02000500000000000000" pitchFamily="2" charset="-122"/>
                        <a:ea typeface="HONOR Sans CN" panose="02000500000000000000" pitchFamily="2" charset="-122"/>
                        <a:cs typeface="阿里巴巴普惠体 R" panose="00020600040101010101" pitchFamily="18" charset="-122"/>
                      </a:endParaRPr>
                    </a:p>
                  </a:txBody>
                  <a:tcPr marL="68580" marR="68580" marT="0" marB="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just">
                        <a:spcBef>
                          <a:spcPts val="360"/>
                        </a:spcBef>
                        <a:spcAft>
                          <a:spcPts val="360"/>
                        </a:spcAft>
                      </a:pPr>
                      <a:r>
                        <a:rPr lang="en-US" sz="1400" b="0" kern="100">
                          <a:effectLst/>
                          <a:latin typeface="HONOR Sans CN" panose="02000500000000000000" pitchFamily="2" charset="-122"/>
                          <a:ea typeface="HONOR Sans CN" panose="02000500000000000000" pitchFamily="2" charset="-122"/>
                          <a:cs typeface="阿里巴巴普惠体 R" panose="00020600040101010101" pitchFamily="18" charset="-122"/>
                        </a:rPr>
                        <a:t>1</a:t>
                      </a:r>
                      <a:endParaRPr lang="zh-CN" sz="1400" b="0" kern="100">
                        <a:effectLst/>
                        <a:latin typeface="HONOR Sans CN" panose="02000500000000000000" pitchFamily="2" charset="-122"/>
                        <a:ea typeface="HONOR Sans CN" panose="02000500000000000000" pitchFamily="2" charset="-122"/>
                        <a:cs typeface="阿里巴巴普惠体 R" panose="00020600040101010101" pitchFamily="18" charset="-122"/>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9085331"/>
                  </a:ext>
                </a:extLst>
              </a:tr>
              <a:tr h="360000">
                <a:tc>
                  <a:txBody>
                    <a:bodyPr/>
                    <a:lstStyle/>
                    <a:p>
                      <a:pPr algn="just">
                        <a:spcBef>
                          <a:spcPts val="360"/>
                        </a:spcBef>
                        <a:spcAft>
                          <a:spcPts val="360"/>
                        </a:spcAft>
                      </a:pPr>
                      <a:r>
                        <a:rPr lang="en-US" sz="1400" b="0" kern="100" dirty="0">
                          <a:solidFill>
                            <a:srgbClr val="000000"/>
                          </a:solidFill>
                          <a:effectLst/>
                          <a:latin typeface="HONOR Sans CN" panose="02000500000000000000" pitchFamily="2" charset="-122"/>
                          <a:ea typeface="HONOR Sans CN" panose="02000500000000000000" pitchFamily="2" charset="-122"/>
                          <a:cs typeface="阿里巴巴普惠体 R" panose="00020600040101010101" pitchFamily="18" charset="-122"/>
                        </a:rPr>
                        <a:t>Test Leads</a:t>
                      </a:r>
                      <a:endParaRPr lang="zh-CN" sz="1400" b="0" kern="100" dirty="0">
                        <a:effectLst/>
                        <a:latin typeface="HONOR Sans CN" panose="02000500000000000000" pitchFamily="2" charset="-122"/>
                        <a:ea typeface="HONOR Sans CN" panose="02000500000000000000" pitchFamily="2" charset="-122"/>
                        <a:cs typeface="阿里巴巴普惠体 R" panose="00020600040101010101" pitchFamily="18" charset="-122"/>
                      </a:endParaRPr>
                    </a:p>
                  </a:txBody>
                  <a:tcPr marL="68580" marR="68580" marT="0" marB="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just">
                        <a:spcBef>
                          <a:spcPts val="360"/>
                        </a:spcBef>
                        <a:spcAft>
                          <a:spcPts val="360"/>
                        </a:spcAft>
                      </a:pPr>
                      <a:r>
                        <a:rPr lang="en-US" sz="1400" b="0" kern="100">
                          <a:solidFill>
                            <a:srgbClr val="000000"/>
                          </a:solidFill>
                          <a:effectLst/>
                          <a:latin typeface="HONOR Sans CN" panose="02000500000000000000" pitchFamily="2" charset="-122"/>
                          <a:ea typeface="HONOR Sans CN" panose="02000500000000000000" pitchFamily="2" charset="-122"/>
                          <a:cs typeface="阿里巴巴普惠体 R" panose="00020600040101010101" pitchFamily="18" charset="-122"/>
                        </a:rPr>
                        <a:t>2</a:t>
                      </a:r>
                      <a:endParaRPr lang="zh-CN" sz="1400" b="0" kern="100">
                        <a:effectLst/>
                        <a:latin typeface="HONOR Sans CN" panose="02000500000000000000" pitchFamily="2" charset="-122"/>
                        <a:ea typeface="HONOR Sans CN" panose="02000500000000000000" pitchFamily="2" charset="-122"/>
                        <a:cs typeface="阿里巴巴普惠体 R" panose="00020600040101010101" pitchFamily="18" charset="-122"/>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7249695"/>
                  </a:ext>
                </a:extLst>
              </a:tr>
              <a:tr h="360000">
                <a:tc>
                  <a:txBody>
                    <a:bodyPr/>
                    <a:lstStyle/>
                    <a:p>
                      <a:pPr algn="just">
                        <a:spcBef>
                          <a:spcPts val="360"/>
                        </a:spcBef>
                        <a:spcAft>
                          <a:spcPts val="360"/>
                        </a:spcAft>
                      </a:pPr>
                      <a:r>
                        <a:rPr lang="en-US" sz="1400" b="0" kern="100" dirty="0">
                          <a:effectLst/>
                          <a:latin typeface="HONOR Sans CN" panose="02000500000000000000" pitchFamily="2" charset="-122"/>
                          <a:ea typeface="HONOR Sans CN" panose="02000500000000000000" pitchFamily="2" charset="-122"/>
                          <a:cs typeface="阿里巴巴普惠体 R" panose="00020600040101010101" pitchFamily="18" charset="-122"/>
                        </a:rPr>
                        <a:t>Alligator Clips</a:t>
                      </a:r>
                      <a:endParaRPr lang="zh-CN" sz="1400" b="0" kern="100" dirty="0">
                        <a:effectLst/>
                        <a:latin typeface="HONOR Sans CN" panose="02000500000000000000" pitchFamily="2" charset="-122"/>
                        <a:ea typeface="HONOR Sans CN" panose="02000500000000000000" pitchFamily="2" charset="-122"/>
                        <a:cs typeface="阿里巴巴普惠体 R" panose="00020600040101010101" pitchFamily="18" charset="-122"/>
                      </a:endParaRPr>
                    </a:p>
                  </a:txBody>
                  <a:tcPr marL="68580" marR="68580" marT="0" marB="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just">
                        <a:spcBef>
                          <a:spcPts val="360"/>
                        </a:spcBef>
                        <a:spcAft>
                          <a:spcPts val="360"/>
                        </a:spcAft>
                      </a:pPr>
                      <a:r>
                        <a:rPr lang="en-US" sz="1400" b="0" kern="100">
                          <a:effectLst/>
                          <a:latin typeface="HONOR Sans CN" panose="02000500000000000000" pitchFamily="2" charset="-122"/>
                          <a:ea typeface="HONOR Sans CN" panose="02000500000000000000" pitchFamily="2" charset="-122"/>
                          <a:cs typeface="阿里巴巴普惠体 R" panose="00020600040101010101" pitchFamily="18" charset="-122"/>
                        </a:rPr>
                        <a:t>2</a:t>
                      </a:r>
                      <a:endParaRPr lang="zh-CN" sz="1400" b="0" kern="100">
                        <a:effectLst/>
                        <a:latin typeface="HONOR Sans CN" panose="02000500000000000000" pitchFamily="2" charset="-122"/>
                        <a:ea typeface="HONOR Sans CN" panose="02000500000000000000" pitchFamily="2" charset="-122"/>
                        <a:cs typeface="阿里巴巴普惠体 R" panose="00020600040101010101" pitchFamily="18" charset="-122"/>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990755"/>
                  </a:ext>
                </a:extLst>
              </a:tr>
              <a:tr h="360000">
                <a:tc>
                  <a:txBody>
                    <a:bodyPr/>
                    <a:lstStyle/>
                    <a:p>
                      <a:pPr algn="just">
                        <a:spcBef>
                          <a:spcPts val="360"/>
                        </a:spcBef>
                        <a:spcAft>
                          <a:spcPts val="360"/>
                        </a:spcAft>
                      </a:pPr>
                      <a:r>
                        <a:rPr lang="en-US" sz="1400" b="0" kern="100" dirty="0">
                          <a:solidFill>
                            <a:srgbClr val="000000"/>
                          </a:solidFill>
                          <a:effectLst/>
                          <a:latin typeface="HONOR Sans CN" panose="02000500000000000000" pitchFamily="2" charset="-122"/>
                          <a:ea typeface="HONOR Sans CN" panose="02000500000000000000" pitchFamily="2" charset="-122"/>
                          <a:cs typeface="阿里巴巴普惠体 R" panose="00020600040101010101" pitchFamily="18" charset="-122"/>
                        </a:rPr>
                        <a:t>USB Cable</a:t>
                      </a:r>
                      <a:endParaRPr lang="zh-CN" sz="1400" b="0" kern="100" dirty="0">
                        <a:effectLst/>
                        <a:latin typeface="HONOR Sans CN" panose="02000500000000000000" pitchFamily="2" charset="-122"/>
                        <a:ea typeface="HONOR Sans CN" panose="02000500000000000000" pitchFamily="2" charset="-122"/>
                        <a:cs typeface="阿里巴巴普惠体 R" panose="00020600040101010101" pitchFamily="18" charset="-122"/>
                      </a:endParaRPr>
                    </a:p>
                  </a:txBody>
                  <a:tcPr marL="68580" marR="68580" marT="0" marB="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just">
                        <a:spcBef>
                          <a:spcPts val="360"/>
                        </a:spcBef>
                        <a:spcAft>
                          <a:spcPts val="360"/>
                        </a:spcAft>
                      </a:pPr>
                      <a:r>
                        <a:rPr lang="en-US" sz="1400" b="0" kern="100" dirty="0">
                          <a:solidFill>
                            <a:srgbClr val="000000"/>
                          </a:solidFill>
                          <a:effectLst/>
                          <a:latin typeface="HONOR Sans CN" panose="02000500000000000000" pitchFamily="2" charset="-122"/>
                          <a:ea typeface="HONOR Sans CN" panose="02000500000000000000" pitchFamily="2" charset="-122"/>
                          <a:cs typeface="阿里巴巴普惠体 R" panose="00020600040101010101" pitchFamily="18" charset="-122"/>
                        </a:rPr>
                        <a:t>1</a:t>
                      </a:r>
                      <a:endParaRPr lang="zh-CN" sz="1400" b="0" kern="100" dirty="0">
                        <a:effectLst/>
                        <a:latin typeface="HONOR Sans CN" panose="02000500000000000000" pitchFamily="2" charset="-122"/>
                        <a:ea typeface="HONOR Sans CN" panose="02000500000000000000" pitchFamily="2" charset="-122"/>
                        <a:cs typeface="阿里巴巴普惠体 R" panose="00020600040101010101" pitchFamily="18" charset="-122"/>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9546783"/>
                  </a:ext>
                </a:extLst>
              </a:tr>
              <a:tr h="360000">
                <a:tc>
                  <a:txBody>
                    <a:bodyPr/>
                    <a:lstStyle/>
                    <a:p>
                      <a:pPr algn="just">
                        <a:spcBef>
                          <a:spcPts val="360"/>
                        </a:spcBef>
                        <a:spcAft>
                          <a:spcPts val="360"/>
                        </a:spcAft>
                      </a:pPr>
                      <a:r>
                        <a:rPr lang="en-US" sz="1400" b="0" kern="100" dirty="0">
                          <a:effectLst/>
                          <a:latin typeface="HONOR Sans CN" panose="02000500000000000000" pitchFamily="2" charset="-122"/>
                          <a:ea typeface="HONOR Sans CN" panose="02000500000000000000" pitchFamily="2" charset="-122"/>
                          <a:cs typeface="阿里巴巴普惠体 R" panose="00020600040101010101" pitchFamily="18" charset="-122"/>
                        </a:rPr>
                        <a:t>Quick Start</a:t>
                      </a:r>
                      <a:endParaRPr lang="zh-CN" sz="1400" b="0" kern="100" dirty="0">
                        <a:effectLst/>
                        <a:latin typeface="HONOR Sans CN" panose="02000500000000000000" pitchFamily="2" charset="-122"/>
                        <a:ea typeface="HONOR Sans CN" panose="02000500000000000000" pitchFamily="2" charset="-122"/>
                        <a:cs typeface="阿里巴巴普惠体 R" panose="00020600040101010101" pitchFamily="18" charset="-122"/>
                      </a:endParaRPr>
                    </a:p>
                  </a:txBody>
                  <a:tcPr marL="68580" marR="68580" marT="0" marB="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just">
                        <a:spcBef>
                          <a:spcPts val="360"/>
                        </a:spcBef>
                        <a:spcAft>
                          <a:spcPts val="360"/>
                        </a:spcAft>
                      </a:pPr>
                      <a:r>
                        <a:rPr lang="en-US" sz="1400" b="0" kern="100" dirty="0">
                          <a:effectLst/>
                          <a:latin typeface="HONOR Sans CN" panose="02000500000000000000" pitchFamily="2" charset="-122"/>
                          <a:ea typeface="HONOR Sans CN" panose="02000500000000000000" pitchFamily="2" charset="-122"/>
                          <a:cs typeface="阿里巴巴普惠体 R" panose="00020600040101010101" pitchFamily="18" charset="-122"/>
                        </a:rPr>
                        <a:t>1</a:t>
                      </a:r>
                      <a:endParaRPr lang="zh-CN" sz="1400" b="0" kern="100" dirty="0">
                        <a:effectLst/>
                        <a:latin typeface="HONOR Sans CN" panose="02000500000000000000" pitchFamily="2" charset="-122"/>
                        <a:ea typeface="HONOR Sans CN" panose="02000500000000000000" pitchFamily="2" charset="-122"/>
                        <a:cs typeface="阿里巴巴普惠体 R" panose="00020600040101010101" pitchFamily="18" charset="-122"/>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422429"/>
                  </a:ext>
                </a:extLst>
              </a:tr>
              <a:tr h="360000">
                <a:tc>
                  <a:txBody>
                    <a:bodyPr/>
                    <a:lstStyle/>
                    <a:p>
                      <a:pPr algn="just">
                        <a:spcBef>
                          <a:spcPts val="360"/>
                        </a:spcBef>
                        <a:spcAft>
                          <a:spcPts val="360"/>
                        </a:spcAft>
                      </a:pPr>
                      <a:r>
                        <a:rPr lang="en-US" sz="1400" b="0" kern="100" dirty="0">
                          <a:solidFill>
                            <a:srgbClr val="000000"/>
                          </a:solidFill>
                          <a:effectLst/>
                          <a:latin typeface="HONOR Sans CN" panose="02000500000000000000" pitchFamily="2" charset="-122"/>
                          <a:ea typeface="HONOR Sans CN" panose="02000500000000000000" pitchFamily="2" charset="-122"/>
                          <a:cs typeface="阿里巴巴普惠体 R" panose="00020600040101010101" pitchFamily="18" charset="-122"/>
                        </a:rPr>
                        <a:t>Warranty Card</a:t>
                      </a:r>
                      <a:endParaRPr lang="zh-CN" sz="1400" b="0" kern="100" dirty="0">
                        <a:effectLst/>
                        <a:latin typeface="HONOR Sans CN" panose="02000500000000000000" pitchFamily="2" charset="-122"/>
                        <a:ea typeface="HONOR Sans CN" panose="02000500000000000000" pitchFamily="2" charset="-122"/>
                        <a:cs typeface="阿里巴巴普惠体 R" panose="00020600040101010101" pitchFamily="18" charset="-122"/>
                      </a:endParaRPr>
                    </a:p>
                  </a:txBody>
                  <a:tcPr marL="68580" marR="68580" marT="0" marB="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just">
                        <a:spcBef>
                          <a:spcPts val="360"/>
                        </a:spcBef>
                        <a:spcAft>
                          <a:spcPts val="360"/>
                        </a:spcAft>
                      </a:pPr>
                      <a:r>
                        <a:rPr lang="en-US" sz="1400" b="0" kern="100" dirty="0">
                          <a:solidFill>
                            <a:srgbClr val="000000"/>
                          </a:solidFill>
                          <a:effectLst/>
                          <a:latin typeface="HONOR Sans CN" panose="02000500000000000000" pitchFamily="2" charset="-122"/>
                          <a:ea typeface="HONOR Sans CN" panose="02000500000000000000" pitchFamily="2" charset="-122"/>
                          <a:cs typeface="阿里巴巴普惠体 R" panose="00020600040101010101" pitchFamily="18" charset="-122"/>
                        </a:rPr>
                        <a:t>1</a:t>
                      </a:r>
                      <a:endParaRPr lang="zh-CN" sz="1400" b="0" kern="100" dirty="0">
                        <a:effectLst/>
                        <a:latin typeface="HONOR Sans CN" panose="02000500000000000000" pitchFamily="2" charset="-122"/>
                        <a:ea typeface="HONOR Sans CN" panose="02000500000000000000" pitchFamily="2" charset="-122"/>
                        <a:cs typeface="阿里巴巴普惠体 R" panose="00020600040101010101" pitchFamily="18" charset="-122"/>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4495335"/>
                  </a:ext>
                </a:extLst>
              </a:tr>
            </a:tbl>
          </a:graphicData>
        </a:graphic>
      </p:graphicFrame>
      <p:graphicFrame>
        <p:nvGraphicFramePr>
          <p:cNvPr id="4" name="表格 3">
            <a:extLst>
              <a:ext uri="{FF2B5EF4-FFF2-40B4-BE49-F238E27FC236}">
                <a16:creationId xmlns:a16="http://schemas.microsoft.com/office/drawing/2014/main" id="{A633E884-3F29-ADDC-A806-828D854EEAFE}"/>
              </a:ext>
            </a:extLst>
          </p:cNvPr>
          <p:cNvGraphicFramePr>
            <a:graphicFrameLocks noGrp="1"/>
          </p:cNvGraphicFramePr>
          <p:nvPr>
            <p:extLst>
              <p:ext uri="{D42A27DB-BD31-4B8C-83A1-F6EECF244321}">
                <p14:modId xmlns:p14="http://schemas.microsoft.com/office/powerpoint/2010/main" val="724882956"/>
              </p:ext>
            </p:extLst>
          </p:nvPr>
        </p:nvGraphicFramePr>
        <p:xfrm>
          <a:off x="2616062" y="6719543"/>
          <a:ext cx="8604000" cy="1152000"/>
        </p:xfrm>
        <a:graphic>
          <a:graphicData uri="http://schemas.openxmlformats.org/drawingml/2006/table">
            <a:tbl>
              <a:tblPr firstRow="1" bandRow="1">
                <a:tableStyleId>{72833802-FEF1-4C79-8D5D-14CF1EAF98D9}</a:tableStyleId>
              </a:tblPr>
              <a:tblGrid>
                <a:gridCol w="2556000">
                  <a:extLst>
                    <a:ext uri="{9D8B030D-6E8A-4147-A177-3AD203B41FA5}">
                      <a16:colId xmlns:a16="http://schemas.microsoft.com/office/drawing/2014/main" val="3091275411"/>
                    </a:ext>
                  </a:extLst>
                </a:gridCol>
                <a:gridCol w="6048000">
                  <a:extLst>
                    <a:ext uri="{9D8B030D-6E8A-4147-A177-3AD203B41FA5}">
                      <a16:colId xmlns:a16="http://schemas.microsoft.com/office/drawing/2014/main" val="2106835206"/>
                    </a:ext>
                  </a:extLst>
                </a:gridCol>
              </a:tblGrid>
              <a:tr h="432000">
                <a:tc>
                  <a:txBody>
                    <a:bodyPr/>
                    <a:lstStyle/>
                    <a:p>
                      <a:pPr algn="just">
                        <a:spcBef>
                          <a:spcPts val="360"/>
                        </a:spcBef>
                        <a:spcAft>
                          <a:spcPts val="360"/>
                        </a:spcAft>
                      </a:pPr>
                      <a:r>
                        <a:rPr lang="en-US" sz="1600" b="1" kern="100" dirty="0">
                          <a:solidFill>
                            <a:srgbClr val="FFFFFF"/>
                          </a:solidFill>
                          <a:effectLst/>
                          <a:latin typeface="HONOR Sans CN" panose="02000500000000000000" pitchFamily="2" charset="-122"/>
                          <a:ea typeface="HONOR Sans CN" panose="02000500000000000000" pitchFamily="2" charset="-122"/>
                          <a:cs typeface="阿里巴巴普惠体 R" panose="00020600040101010101" pitchFamily="18" charset="-122"/>
                        </a:rPr>
                        <a:t>Optional Configurations</a:t>
                      </a:r>
                      <a:endParaRPr lang="zh-CN" sz="1600" kern="100" dirty="0">
                        <a:effectLst/>
                        <a:latin typeface="HONOR Sans CN" panose="02000500000000000000" pitchFamily="2" charset="-122"/>
                        <a:ea typeface="HONOR Sans CN" panose="02000500000000000000" pitchFamily="2" charset="-122"/>
                        <a:cs typeface="阿里巴巴普惠体 R" panose="00020600040101010101" pitchFamily="18" charset="-122"/>
                      </a:endParaRPr>
                    </a:p>
                  </a:txBody>
                  <a:tcPr marL="68580" marR="68580" marT="0" marB="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013A8C"/>
                    </a:solidFill>
                  </a:tcPr>
                </a:tc>
                <a:tc>
                  <a:txBody>
                    <a:bodyPr/>
                    <a:lstStyle/>
                    <a:p>
                      <a:pPr algn="just">
                        <a:spcBef>
                          <a:spcPts val="360"/>
                        </a:spcBef>
                        <a:spcAft>
                          <a:spcPts val="360"/>
                        </a:spcAft>
                      </a:pPr>
                      <a:r>
                        <a:rPr lang="en-US" sz="1600" b="1" kern="100" dirty="0">
                          <a:solidFill>
                            <a:srgbClr val="FFFFFF"/>
                          </a:solidFill>
                          <a:effectLst/>
                          <a:latin typeface="HONOR Sans CN" panose="02000500000000000000" pitchFamily="2" charset="-122"/>
                          <a:ea typeface="HONOR Sans CN" panose="02000500000000000000" pitchFamily="2" charset="-122"/>
                          <a:cs typeface="阿里巴巴普惠体 R" panose="00020600040101010101" pitchFamily="18" charset="-122"/>
                        </a:rPr>
                        <a:t>Model</a:t>
                      </a:r>
                      <a:endParaRPr lang="zh-CN" sz="1600" kern="100" dirty="0">
                        <a:effectLst/>
                        <a:latin typeface="HONOR Sans CN" panose="02000500000000000000" pitchFamily="2" charset="-122"/>
                        <a:ea typeface="HONOR Sans CN" panose="02000500000000000000" pitchFamily="2" charset="-122"/>
                        <a:cs typeface="阿里巴巴普惠体 R" panose="00020600040101010101" pitchFamily="18" charset="-122"/>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013A8C"/>
                    </a:solidFill>
                  </a:tcPr>
                </a:tc>
                <a:extLst>
                  <a:ext uri="{0D108BD9-81ED-4DB2-BD59-A6C34878D82A}">
                    <a16:rowId xmlns:a16="http://schemas.microsoft.com/office/drawing/2014/main" val="2205168008"/>
                  </a:ext>
                </a:extLst>
              </a:tr>
              <a:tr h="360000">
                <a:tc>
                  <a:txBody>
                    <a:bodyPr/>
                    <a:lstStyle/>
                    <a:p>
                      <a:pPr algn="just">
                        <a:spcBef>
                          <a:spcPts val="360"/>
                        </a:spcBef>
                        <a:spcAft>
                          <a:spcPts val="360"/>
                        </a:spcAft>
                      </a:pPr>
                      <a:r>
                        <a:rPr lang="en-US" sz="1400" b="0" kern="100" dirty="0">
                          <a:effectLst/>
                          <a:latin typeface="HONOR Sans CN" panose="02000500000000000000" pitchFamily="2" charset="-122"/>
                          <a:ea typeface="HONOR Sans CN" panose="02000500000000000000" pitchFamily="2" charset="-122"/>
                          <a:cs typeface="阿里巴巴普惠体 R" panose="00020600040101010101" pitchFamily="18" charset="-122"/>
                        </a:rPr>
                        <a:t>USB-GPIB Adapter</a:t>
                      </a:r>
                      <a:endParaRPr lang="zh-CN" sz="1400" b="0" kern="100" dirty="0">
                        <a:effectLst/>
                        <a:latin typeface="HONOR Sans CN" panose="02000500000000000000" pitchFamily="2" charset="-122"/>
                        <a:ea typeface="HONOR Sans CN" panose="02000500000000000000" pitchFamily="2" charset="-122"/>
                        <a:cs typeface="阿里巴巴普惠体 R" panose="00020600040101010101" pitchFamily="18" charset="-122"/>
                      </a:endParaRPr>
                    </a:p>
                  </a:txBody>
                  <a:tcPr marL="68580" marR="68580" marT="0" marB="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US" sz="1400" b="0" i="0" kern="1200" dirty="0">
                          <a:solidFill>
                            <a:srgbClr val="000000"/>
                          </a:solidFill>
                          <a:effectLst/>
                          <a:latin typeface="HONOR Sans CN" panose="02000500000000000000" pitchFamily="2" charset="-122"/>
                          <a:ea typeface="HONOR Sans CN" panose="02000500000000000000" pitchFamily="2" charset="-122"/>
                          <a:cs typeface="+mn-cs"/>
                        </a:rPr>
                        <a:t>USB-GPIB</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9085331"/>
                  </a:ext>
                </a:extLst>
              </a:tr>
              <a:tr h="360000">
                <a:tc>
                  <a:txBody>
                    <a:bodyPr/>
                    <a:lstStyle/>
                    <a:p>
                      <a:pPr algn="just">
                        <a:spcBef>
                          <a:spcPts val="360"/>
                        </a:spcBef>
                        <a:spcAft>
                          <a:spcPts val="360"/>
                        </a:spcAft>
                      </a:pPr>
                      <a:r>
                        <a:rPr lang="en-US" sz="1400" b="0" kern="100" dirty="0">
                          <a:solidFill>
                            <a:srgbClr val="000000"/>
                          </a:solidFill>
                          <a:effectLst/>
                          <a:latin typeface="HONOR Sans CN" panose="02000500000000000000" pitchFamily="2" charset="-122"/>
                          <a:ea typeface="HONOR Sans CN" panose="02000500000000000000" pitchFamily="2" charset="-122"/>
                          <a:cs typeface="阿里巴巴普惠体 R" panose="00020600040101010101" pitchFamily="18" charset="-122"/>
                        </a:rPr>
                        <a:t>30A Diverter</a:t>
                      </a:r>
                      <a:endParaRPr lang="zh-CN" sz="1400" b="0" kern="100" dirty="0">
                        <a:effectLst/>
                        <a:latin typeface="HONOR Sans CN" panose="02000500000000000000" pitchFamily="2" charset="-122"/>
                        <a:ea typeface="HONOR Sans CN" panose="02000500000000000000" pitchFamily="2" charset="-122"/>
                        <a:cs typeface="阿里巴巴普惠体 R" panose="00020600040101010101" pitchFamily="18" charset="-122"/>
                      </a:endParaRPr>
                    </a:p>
                  </a:txBody>
                  <a:tcPr marL="68580" marR="68580" marT="0" marB="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US" sz="1400" b="0" i="0" kern="1200" dirty="0">
                          <a:solidFill>
                            <a:srgbClr val="000000"/>
                          </a:solidFill>
                          <a:effectLst/>
                          <a:latin typeface="HONOR Sans CN" panose="02000500000000000000" pitchFamily="2" charset="-122"/>
                          <a:ea typeface="HONOR Sans CN" panose="02000500000000000000" pitchFamily="2" charset="-122"/>
                          <a:cs typeface="+mn-cs"/>
                        </a:rPr>
                        <a:t>SCD30A</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7249695"/>
                  </a:ext>
                </a:extLst>
              </a:tr>
            </a:tbl>
          </a:graphicData>
        </a:graphic>
      </p:graphicFrame>
    </p:spTree>
    <p:extLst>
      <p:ext uri="{BB962C8B-B14F-4D97-AF65-F5344CB8AC3E}">
        <p14:creationId xmlns:p14="http://schemas.microsoft.com/office/powerpoint/2010/main" val="242755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0" hasCustomPrompt="1"/>
          </p:nvPr>
        </p:nvSpPr>
        <p:spPr>
          <a:xfrm>
            <a:off x="3455471" y="4508747"/>
            <a:ext cx="1276985" cy="969010"/>
          </a:xfrm>
        </p:spPr>
        <p:txBody>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defTabSz="914400"/>
            <a:r>
              <a:rPr lang="en-US" sz="5400" dirty="0">
                <a:solidFill>
                  <a:srgbClr val="014099"/>
                </a:solidFill>
                <a:latin typeface="HONOR Sans CN DemiBold" panose="02000700000000000000" charset="-122"/>
                <a:ea typeface="HONOR Sans CN DemiBold" panose="02000700000000000000" charset="-122"/>
              </a:rPr>
              <a:t>01</a:t>
            </a:r>
          </a:p>
        </p:txBody>
      </p:sp>
      <p:sp>
        <p:nvSpPr>
          <p:cNvPr id="3" name="文本占位符 1"/>
          <p:cNvSpPr>
            <a:spLocks noGrp="1"/>
          </p:cNvSpPr>
          <p:nvPr/>
        </p:nvSpPr>
        <p:spPr>
          <a:xfrm>
            <a:off x="3488690" y="5297805"/>
            <a:ext cx="1501775" cy="676275"/>
          </a:xfrm>
          <a:prstGeom prst="rect">
            <a:avLst/>
          </a:prstGeom>
        </p:spPr>
        <p:txBody>
          <a:bodyPr vert="horz" lIns="91440" tIns="45720" rIns="91440" bIns="45720"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1600" dirty="0">
                <a:solidFill>
                  <a:schemeClr val="tx1"/>
                </a:solidFill>
                <a:latin typeface="HONOR Sans CN DemiBold" panose="02000700000000000000" charset="-122"/>
                <a:ea typeface="HONOR Sans CN DemiBold" panose="02000700000000000000" charset="-122"/>
              </a:rPr>
              <a:t>Basic Info</a:t>
            </a:r>
          </a:p>
        </p:txBody>
      </p:sp>
      <p:cxnSp>
        <p:nvCxnSpPr>
          <p:cNvPr id="4" name="直接连接符 3"/>
          <p:cNvCxnSpPr/>
          <p:nvPr/>
        </p:nvCxnSpPr>
        <p:spPr>
          <a:xfrm>
            <a:off x="3133090" y="4522470"/>
            <a:ext cx="0" cy="1044000"/>
          </a:xfrm>
          <a:prstGeom prst="line">
            <a:avLst/>
          </a:prstGeom>
          <a:ln>
            <a:solidFill>
              <a:schemeClr val="tx1">
                <a:lumMod val="50000"/>
                <a:lumOff val="50000"/>
              </a:schemeClr>
            </a:solidFill>
          </a:ln>
        </p:spPr>
        <p:style>
          <a:lnRef idx="2">
            <a:schemeClr val="accent1"/>
          </a:lnRef>
          <a:fillRef idx="0">
            <a:srgbClr val="FFFFFF"/>
          </a:fillRef>
          <a:effectRef idx="0">
            <a:srgbClr val="FFFFFF"/>
          </a:effectRef>
          <a:fontRef idx="minor">
            <a:schemeClr val="tx1"/>
          </a:fontRef>
        </p:style>
      </p:cxnSp>
      <p:sp>
        <p:nvSpPr>
          <p:cNvPr id="5" name="文本占位符 1"/>
          <p:cNvSpPr>
            <a:spLocks noGrp="1"/>
          </p:cNvSpPr>
          <p:nvPr>
            <p:custDataLst>
              <p:tags r:id="rId1"/>
            </p:custDataLst>
          </p:nvPr>
        </p:nvSpPr>
        <p:spPr>
          <a:xfrm>
            <a:off x="6154420" y="4420235"/>
            <a:ext cx="1276985" cy="969010"/>
          </a:xfrm>
          <a:prstGeom prst="rect">
            <a:avLst/>
          </a:prstGeom>
        </p:spPr>
        <p:txBody>
          <a:bodyPr vert="horz" lIns="91440" tIns="45720" rIns="91440" bIns="45720" rtlCol="0">
            <a:normAutofit/>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sz="5400" dirty="0">
                <a:solidFill>
                  <a:srgbClr val="014099"/>
                </a:solidFill>
                <a:latin typeface="HONOR Sans CN DemiBold" panose="02000700000000000000" charset="-122"/>
                <a:ea typeface="HONOR Sans CN DemiBold" panose="02000700000000000000" charset="-122"/>
              </a:rPr>
              <a:t>02</a:t>
            </a:r>
          </a:p>
        </p:txBody>
      </p:sp>
      <p:sp>
        <p:nvSpPr>
          <p:cNvPr id="6" name="文本占位符 1"/>
          <p:cNvSpPr>
            <a:spLocks noGrp="1"/>
          </p:cNvSpPr>
          <p:nvPr>
            <p:custDataLst>
              <p:tags r:id="rId2"/>
            </p:custDataLst>
          </p:nvPr>
        </p:nvSpPr>
        <p:spPr>
          <a:xfrm>
            <a:off x="6173470" y="5297805"/>
            <a:ext cx="1871980" cy="676275"/>
          </a:xfrm>
          <a:prstGeom prst="rect">
            <a:avLst/>
          </a:prstGeom>
        </p:spPr>
        <p:txBody>
          <a:bodyPr vert="horz" lIns="91440" tIns="45720" rIns="91440" bIns="45720"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1600" dirty="0">
                <a:solidFill>
                  <a:schemeClr val="tx1"/>
                </a:solidFill>
                <a:latin typeface="HONOR Sans CN DemiBold" panose="02000700000000000000" charset="-122"/>
                <a:ea typeface="HONOR Sans CN DemiBold" panose="02000700000000000000" charset="-122"/>
              </a:rPr>
              <a:t>Features</a:t>
            </a:r>
            <a:endParaRPr lang="en-US" sz="2000" dirty="0">
              <a:solidFill>
                <a:schemeClr val="tx1"/>
              </a:solidFill>
              <a:latin typeface="HONOR Sans CN DemiBold" panose="02000700000000000000" charset="-122"/>
              <a:ea typeface="HONOR Sans CN DemiBold" panose="02000700000000000000" charset="-122"/>
            </a:endParaRPr>
          </a:p>
        </p:txBody>
      </p:sp>
      <p:cxnSp>
        <p:nvCxnSpPr>
          <p:cNvPr id="7" name="直接连接符 6"/>
          <p:cNvCxnSpPr/>
          <p:nvPr>
            <p:custDataLst>
              <p:tags r:id="rId3"/>
            </p:custDataLst>
          </p:nvPr>
        </p:nvCxnSpPr>
        <p:spPr>
          <a:xfrm>
            <a:off x="5817870" y="4522470"/>
            <a:ext cx="0" cy="1044000"/>
          </a:xfrm>
          <a:prstGeom prst="line">
            <a:avLst/>
          </a:prstGeom>
          <a:ln>
            <a:solidFill>
              <a:schemeClr val="tx1">
                <a:lumMod val="50000"/>
                <a:lumOff val="50000"/>
              </a:schemeClr>
            </a:solidFill>
          </a:ln>
        </p:spPr>
        <p:style>
          <a:lnRef idx="2">
            <a:schemeClr val="accent1"/>
          </a:lnRef>
          <a:fillRef idx="0">
            <a:srgbClr val="FFFFFF"/>
          </a:fillRef>
          <a:effectRef idx="0">
            <a:srgbClr val="FFFFFF"/>
          </a:effectRef>
          <a:fontRef idx="minor">
            <a:schemeClr val="tx1"/>
          </a:fontRef>
        </p:style>
      </p:cxnSp>
      <p:sp>
        <p:nvSpPr>
          <p:cNvPr id="9" name="文本占位符 1"/>
          <p:cNvSpPr>
            <a:spLocks noGrp="1"/>
          </p:cNvSpPr>
          <p:nvPr>
            <p:custDataLst>
              <p:tags r:id="rId4"/>
            </p:custDataLst>
          </p:nvPr>
        </p:nvSpPr>
        <p:spPr>
          <a:xfrm>
            <a:off x="8848725" y="4420235"/>
            <a:ext cx="1276985" cy="969010"/>
          </a:xfrm>
          <a:prstGeom prst="rect">
            <a:avLst/>
          </a:prstGeom>
        </p:spPr>
        <p:txBody>
          <a:bodyPr vert="horz" lIns="91440" tIns="45720" rIns="91440" bIns="45720" rtlCol="0">
            <a:normAutofit/>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5400" dirty="0">
                <a:solidFill>
                  <a:srgbClr val="014099"/>
                </a:solidFill>
                <a:latin typeface="HONOR Sans CN DemiBold" panose="02000700000000000000" charset="-122"/>
                <a:ea typeface="HONOR Sans CN DemiBold" panose="02000700000000000000" charset="-122"/>
              </a:rPr>
              <a:t>03</a:t>
            </a:r>
          </a:p>
        </p:txBody>
      </p:sp>
      <p:sp>
        <p:nvSpPr>
          <p:cNvPr id="10" name="文本占位符 1"/>
          <p:cNvSpPr>
            <a:spLocks noGrp="1"/>
          </p:cNvSpPr>
          <p:nvPr>
            <p:custDataLst>
              <p:tags r:id="rId5"/>
            </p:custDataLst>
          </p:nvPr>
        </p:nvSpPr>
        <p:spPr>
          <a:xfrm>
            <a:off x="8867775" y="5297805"/>
            <a:ext cx="1867535" cy="676275"/>
          </a:xfrm>
          <a:prstGeom prst="rect">
            <a:avLst/>
          </a:prstGeom>
        </p:spPr>
        <p:txBody>
          <a:bodyPr vert="horz" lIns="91440" tIns="45720" rIns="91440" bIns="45720"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1600" dirty="0">
                <a:solidFill>
                  <a:schemeClr val="tx1"/>
                </a:solidFill>
                <a:latin typeface="HONOR Sans CN DemiBold" panose="02000700000000000000" charset="-122"/>
                <a:ea typeface="HONOR Sans CN DemiBold" panose="02000700000000000000" charset="-122"/>
              </a:rPr>
              <a:t>Application</a:t>
            </a:r>
            <a:r>
              <a:rPr lang="en-US" altLang="zh-CN" sz="1600" dirty="0">
                <a:solidFill>
                  <a:schemeClr val="tx1"/>
                </a:solidFill>
                <a:latin typeface="HONOR Sans CN DemiBold" panose="02000700000000000000" charset="-122"/>
                <a:ea typeface="HONOR Sans CN DemiBold" panose="02000700000000000000" charset="-122"/>
              </a:rPr>
              <a:t>s</a:t>
            </a:r>
            <a:endParaRPr lang="en-US" sz="2000" dirty="0">
              <a:solidFill>
                <a:schemeClr val="tx1"/>
              </a:solidFill>
              <a:latin typeface="HONOR Sans CN DemiBold" panose="02000700000000000000" charset="-122"/>
              <a:ea typeface="HONOR Sans CN DemiBold" panose="02000700000000000000" charset="-122"/>
            </a:endParaRPr>
          </a:p>
        </p:txBody>
      </p:sp>
      <p:cxnSp>
        <p:nvCxnSpPr>
          <p:cNvPr id="11" name="直接连接符 10"/>
          <p:cNvCxnSpPr/>
          <p:nvPr>
            <p:custDataLst>
              <p:tags r:id="rId6"/>
            </p:custDataLst>
          </p:nvPr>
        </p:nvCxnSpPr>
        <p:spPr>
          <a:xfrm>
            <a:off x="8512175" y="4522470"/>
            <a:ext cx="0" cy="1044000"/>
          </a:xfrm>
          <a:prstGeom prst="line">
            <a:avLst/>
          </a:prstGeom>
          <a:ln>
            <a:solidFill>
              <a:schemeClr val="tx1">
                <a:lumMod val="50000"/>
                <a:lumOff val="50000"/>
              </a:schemeClr>
            </a:solidFill>
          </a:ln>
        </p:spPr>
        <p:style>
          <a:lnRef idx="2">
            <a:schemeClr val="accent1"/>
          </a:lnRef>
          <a:fillRef idx="0">
            <a:srgbClr val="FFFFFF"/>
          </a:fillRef>
          <a:effectRef idx="0">
            <a:srgbClr val="FFFFFF"/>
          </a:effectRef>
          <a:fontRef idx="minor">
            <a:schemeClr val="tx1"/>
          </a:fontRef>
        </p:style>
      </p:cxnSp>
      <p:sp>
        <p:nvSpPr>
          <p:cNvPr id="12" name="文本占位符 1"/>
          <p:cNvSpPr>
            <a:spLocks noGrp="1"/>
          </p:cNvSpPr>
          <p:nvPr>
            <p:custDataLst>
              <p:tags r:id="rId7"/>
            </p:custDataLst>
          </p:nvPr>
        </p:nvSpPr>
        <p:spPr>
          <a:xfrm>
            <a:off x="11533505" y="4420235"/>
            <a:ext cx="1276985" cy="969010"/>
          </a:xfrm>
          <a:prstGeom prst="rect">
            <a:avLst/>
          </a:prstGeom>
        </p:spPr>
        <p:txBody>
          <a:bodyPr vert="horz" lIns="91440" tIns="45720" rIns="91440" bIns="45720" rtlCol="0">
            <a:normAutofit/>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5400" dirty="0">
                <a:solidFill>
                  <a:srgbClr val="014099"/>
                </a:solidFill>
                <a:latin typeface="HONOR Sans CN DemiBold" panose="02000700000000000000" charset="-122"/>
                <a:ea typeface="HONOR Sans CN DemiBold" panose="02000700000000000000" charset="-122"/>
              </a:rPr>
              <a:t>04</a:t>
            </a:r>
          </a:p>
        </p:txBody>
      </p:sp>
      <p:sp>
        <p:nvSpPr>
          <p:cNvPr id="13" name="文本占位符 1"/>
          <p:cNvSpPr>
            <a:spLocks noGrp="1"/>
          </p:cNvSpPr>
          <p:nvPr>
            <p:custDataLst>
              <p:tags r:id="rId8"/>
            </p:custDataLst>
          </p:nvPr>
        </p:nvSpPr>
        <p:spPr>
          <a:xfrm>
            <a:off x="11552555" y="5297805"/>
            <a:ext cx="1871980" cy="676275"/>
          </a:xfrm>
          <a:prstGeom prst="rect">
            <a:avLst/>
          </a:prstGeom>
        </p:spPr>
        <p:txBody>
          <a:bodyPr vert="horz" lIns="91440" tIns="45720" rIns="91440" bIns="45720"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1600" dirty="0">
                <a:solidFill>
                  <a:schemeClr val="tx1"/>
                </a:solidFill>
                <a:latin typeface="HONOR Sans CN DemiBold" panose="02000700000000000000" charset="-122"/>
                <a:ea typeface="HONOR Sans CN DemiBold" panose="02000700000000000000" charset="-122"/>
              </a:rPr>
              <a:t>Comparison</a:t>
            </a:r>
            <a:endParaRPr lang="en-US" sz="2000" dirty="0">
              <a:solidFill>
                <a:schemeClr val="tx1"/>
              </a:solidFill>
              <a:latin typeface="HONOR Sans CN DemiBold" panose="02000700000000000000" charset="-122"/>
              <a:ea typeface="HONOR Sans CN DemiBold" panose="02000700000000000000" charset="-122"/>
            </a:endParaRPr>
          </a:p>
        </p:txBody>
      </p:sp>
      <p:cxnSp>
        <p:nvCxnSpPr>
          <p:cNvPr id="14" name="直接连接符 13"/>
          <p:cNvCxnSpPr/>
          <p:nvPr>
            <p:custDataLst>
              <p:tags r:id="rId9"/>
            </p:custDataLst>
          </p:nvPr>
        </p:nvCxnSpPr>
        <p:spPr>
          <a:xfrm>
            <a:off x="11196955" y="4522470"/>
            <a:ext cx="0" cy="1044000"/>
          </a:xfrm>
          <a:prstGeom prst="line">
            <a:avLst/>
          </a:prstGeom>
          <a:ln>
            <a:solidFill>
              <a:schemeClr val="tx1">
                <a:lumMod val="50000"/>
                <a:lumOff val="50000"/>
              </a:schemeClr>
            </a:solidFill>
          </a:ln>
        </p:spPr>
        <p:style>
          <a:lnRef idx="2">
            <a:schemeClr val="accent1"/>
          </a:lnRef>
          <a:fillRef idx="0">
            <a:srgbClr val="FFFFFF"/>
          </a:fillRef>
          <a:effectRef idx="0">
            <a:srgbClr val="FFFFFF"/>
          </a:effectRef>
          <a:fontRef idx="minor">
            <a:schemeClr val="tx1"/>
          </a:fontRef>
        </p:style>
      </p:cxnSp>
      <p:pic>
        <p:nvPicPr>
          <p:cNvPr id="15" name="图片 14">
            <a:extLst>
              <a:ext uri="{FF2B5EF4-FFF2-40B4-BE49-F238E27FC236}">
                <a16:creationId xmlns:a16="http://schemas.microsoft.com/office/drawing/2014/main" id="{3B83998C-69B7-9F79-CDB9-BCF07CAF5BE2}"/>
              </a:ext>
            </a:extLst>
          </p:cNvPr>
          <p:cNvPicPr>
            <a:picLocks noChangeAspect="1"/>
          </p:cNvPicPr>
          <p:nvPr/>
        </p:nvPicPr>
        <p:blipFill>
          <a:blip r:embed="rId11" cstate="print">
            <a:extLst>
              <a:ext uri="{28A0092B-C50C-407E-A947-70E740481C1C}">
                <a14:useLocalDpi xmlns:a14="http://schemas.microsoft.com/office/drawing/2010/main" val="0"/>
              </a:ext>
            </a:extLst>
          </a:blip>
          <a:srcRect l="7061"/>
          <a:stretch/>
        </p:blipFill>
        <p:spPr>
          <a:xfrm>
            <a:off x="4484" y="4993252"/>
            <a:ext cx="3752931" cy="269206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4C887FC-D75F-2BDA-2EAB-A485603F2260}"/>
              </a:ext>
            </a:extLst>
          </p:cNvPr>
          <p:cNvSpPr/>
          <p:nvPr/>
        </p:nvSpPr>
        <p:spPr>
          <a:xfrm>
            <a:off x="9750669" y="-1"/>
            <a:ext cx="4649544" cy="8099425"/>
          </a:xfrm>
          <a:prstGeom prst="rect">
            <a:avLst/>
          </a:prstGeom>
          <a:solidFill>
            <a:srgbClr val="44546A">
              <a:lumMod val="60000"/>
              <a:lumOff val="4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5" name="图片 4">
            <a:extLst>
              <a:ext uri="{FF2B5EF4-FFF2-40B4-BE49-F238E27FC236}">
                <a16:creationId xmlns:a16="http://schemas.microsoft.com/office/drawing/2014/main" id="{A9FD99BA-507A-1FB4-DDA7-7A125258B8E8}"/>
              </a:ext>
            </a:extLst>
          </p:cNvPr>
          <p:cNvPicPr>
            <a:picLocks noChangeAspect="1"/>
          </p:cNvPicPr>
          <p:nvPr/>
        </p:nvPicPr>
        <p:blipFill rotWithShape="1">
          <a:blip r:embed="rId2"/>
          <a:srcRect l="20763" t="30215" r="19988" b="26238"/>
          <a:stretch/>
        </p:blipFill>
        <p:spPr>
          <a:xfrm>
            <a:off x="8016572" y="5802922"/>
            <a:ext cx="3682390" cy="1771171"/>
          </a:xfrm>
          <a:prstGeom prst="rect">
            <a:avLst/>
          </a:prstGeom>
        </p:spPr>
      </p:pic>
      <p:sp>
        <p:nvSpPr>
          <p:cNvPr id="2" name="文本框 1">
            <a:extLst>
              <a:ext uri="{FF2B5EF4-FFF2-40B4-BE49-F238E27FC236}">
                <a16:creationId xmlns:a16="http://schemas.microsoft.com/office/drawing/2014/main" id="{E729BD99-825D-EF6D-E93B-0DB6182726E1}"/>
              </a:ext>
            </a:extLst>
          </p:cNvPr>
          <p:cNvSpPr txBox="1"/>
          <p:nvPr/>
        </p:nvSpPr>
        <p:spPr>
          <a:xfrm>
            <a:off x="753379" y="731984"/>
            <a:ext cx="10252633" cy="1161728"/>
          </a:xfrm>
          <a:prstGeom prst="rect">
            <a:avLst/>
          </a:prstGeom>
          <a:noFill/>
          <a:ln w="19050">
            <a:noFill/>
            <a:prstDash val="dash"/>
          </a:ln>
        </p:spPr>
        <p:txBody>
          <a:bodyPr wrap="square" rtlCol="0">
            <a:spAutoFit/>
          </a:bodyPr>
          <a:lstStyle/>
          <a:p>
            <a:pPr lvl="0">
              <a:lnSpc>
                <a:spcPct val="150000"/>
              </a:lnSpc>
            </a:pPr>
            <a:r>
              <a:rPr lang="en-US" altLang="zh-CN" sz="3200" b="1" dirty="0">
                <a:latin typeface="HONOR Sans CN Medium" panose="02000600000000000000" pitchFamily="2" charset="-122"/>
                <a:ea typeface="HONOR Sans CN Medium" panose="02000600000000000000" pitchFamily="2" charset="-122"/>
                <a:sym typeface="+mn-ea"/>
              </a:rPr>
              <a:t>Multimeter Usage Tips</a:t>
            </a:r>
          </a:p>
          <a:p>
            <a:pPr lvl="0">
              <a:lnSpc>
                <a:spcPct val="150000"/>
              </a:lnSpc>
            </a:pPr>
            <a:r>
              <a:rPr lang="en-US" altLang="zh-CN" sz="1600" b="1" dirty="0">
                <a:solidFill>
                  <a:schemeClr val="tx1">
                    <a:lumMod val="75000"/>
                    <a:lumOff val="25000"/>
                  </a:schemeClr>
                </a:solidFill>
                <a:latin typeface="HONOR Sans CN Medium" panose="02000600000000000000" pitchFamily="2" charset="-122"/>
                <a:ea typeface="HONOR Sans CN Medium" panose="02000600000000000000" pitchFamily="2" charset="-122"/>
              </a:rPr>
              <a:t>   </a:t>
            </a:r>
            <a:r>
              <a:rPr lang="en-US" altLang="zh-CN" sz="1600" b="1" dirty="0">
                <a:solidFill>
                  <a:srgbClr val="073E90"/>
                </a:solidFill>
                <a:latin typeface="HONOR Sans CN Medium" panose="02000600000000000000" pitchFamily="2" charset="-122"/>
                <a:ea typeface="HONOR Sans CN Medium" panose="02000600000000000000" pitchFamily="2" charset="-122"/>
              </a:rPr>
              <a:t>——Unstable Readings (Random Fluctuations) Before Measurement Begins</a:t>
            </a:r>
            <a:endParaRPr lang="zh-CN" altLang="en-US" sz="1400" b="1" dirty="0">
              <a:solidFill>
                <a:srgbClr val="073E90"/>
              </a:solidFill>
              <a:latin typeface="HONOR Sans CN Medium" panose="02000600000000000000" pitchFamily="2" charset="-122"/>
              <a:ea typeface="HONOR Sans CN Medium" panose="02000600000000000000" pitchFamily="2" charset="-122"/>
            </a:endParaRPr>
          </a:p>
        </p:txBody>
      </p:sp>
      <p:sp>
        <p:nvSpPr>
          <p:cNvPr id="3" name="文本框 22">
            <a:extLst>
              <a:ext uri="{FF2B5EF4-FFF2-40B4-BE49-F238E27FC236}">
                <a16:creationId xmlns:a16="http://schemas.microsoft.com/office/drawing/2014/main" id="{CBB1AE93-2814-F3D8-B326-BDF230CA54C1}"/>
              </a:ext>
            </a:extLst>
          </p:cNvPr>
          <p:cNvSpPr txBox="1"/>
          <p:nvPr/>
        </p:nvSpPr>
        <p:spPr>
          <a:xfrm flipH="1">
            <a:off x="753379" y="2171700"/>
            <a:ext cx="7169892" cy="4862293"/>
          </a:xfrm>
          <a:prstGeom prst="rect">
            <a:avLst/>
          </a:prstGeom>
          <a:noFill/>
          <a:ln w="9525">
            <a:noFill/>
            <a:miter/>
          </a:ln>
          <a:effectLst>
            <a:outerShdw sx="999" sy="999" algn="ctr" rotWithShape="0">
              <a:srgbClr val="000000"/>
            </a:outerShdw>
          </a:effectLst>
        </p:spPr>
        <p:txBody>
          <a:bodyPr wrap="square" anchor="t">
            <a:spAutoFit/>
          </a:bodyPr>
          <a:lstStyle/>
          <a:p>
            <a:pPr algn="just">
              <a:lnSpc>
                <a:spcPct val="150000"/>
              </a:lnSpc>
            </a:pPr>
            <a:r>
              <a:rPr lang="en-US" altLang="zh-CN" sz="1600" dirty="0">
                <a:solidFill>
                  <a:srgbClr val="404040"/>
                </a:solidFill>
                <a:latin typeface="HONOR Sans CN" panose="02000500000000000000" pitchFamily="2" charset="-122"/>
                <a:ea typeface="HONOR Sans CN" panose="02000500000000000000" pitchFamily="2" charset="-122"/>
              </a:rPr>
              <a:t>Electricity generates magnetism, and magnetism generates electricity. In our electrified living environments, electromagnetic waves are ubiquitous. Digital multimeters exhibit extremely high input impedance, reaching MΩ or GΩ.</a:t>
            </a:r>
          </a:p>
          <a:p>
            <a:pPr algn="just">
              <a:lnSpc>
                <a:spcPct val="150000"/>
              </a:lnSpc>
            </a:pPr>
            <a:br>
              <a:rPr lang="en-US" altLang="zh-CN" sz="1600" dirty="0">
                <a:solidFill>
                  <a:srgbClr val="404040"/>
                </a:solidFill>
                <a:latin typeface="HONOR Sans CN" panose="02000500000000000000" pitchFamily="2" charset="-122"/>
                <a:ea typeface="HONOR Sans CN" panose="02000500000000000000" pitchFamily="2" charset="-122"/>
              </a:rPr>
            </a:br>
            <a:r>
              <a:rPr lang="en-US" altLang="zh-CN" sz="1600" dirty="0">
                <a:solidFill>
                  <a:srgbClr val="404040"/>
                </a:solidFill>
                <a:latin typeface="HONOR Sans CN" panose="02000500000000000000" pitchFamily="2" charset="-122"/>
                <a:ea typeface="HONOR Sans CN" panose="02000500000000000000" pitchFamily="2" charset="-122"/>
              </a:rPr>
              <a:t>When sensing charges from ambient electromagnetic waves, according to U = IR, even a small charge (I) across a very large resistance (R) can generate a weak voltage. Thus, in low AC or DC voltage ranges, induced currents may cause voltage fluctuations. This phenomenon is entirely normal.</a:t>
            </a:r>
          </a:p>
          <a:p>
            <a:pPr algn="just">
              <a:lnSpc>
                <a:spcPct val="150000"/>
              </a:lnSpc>
            </a:pPr>
            <a:br>
              <a:rPr lang="en-US" altLang="zh-CN" sz="1600" dirty="0">
                <a:solidFill>
                  <a:srgbClr val="404040"/>
                </a:solidFill>
                <a:latin typeface="HONOR Sans CN" panose="02000500000000000000" pitchFamily="2" charset="-122"/>
                <a:ea typeface="HONOR Sans CN" panose="02000500000000000000" pitchFamily="2" charset="-122"/>
              </a:rPr>
            </a:br>
            <a:r>
              <a:rPr lang="en-US" altLang="zh-CN" sz="1600" dirty="0">
                <a:solidFill>
                  <a:srgbClr val="404040"/>
                </a:solidFill>
                <a:latin typeface="HONOR Sans CN" panose="02000500000000000000" pitchFamily="2" charset="-122"/>
                <a:ea typeface="HONOR Sans CN" panose="02000500000000000000" pitchFamily="2" charset="-122"/>
              </a:rPr>
              <a:t>Properly connect the probes, short-circuit the probe tips, and zero the data before measurement. This eliminates interference, ensuring stable readings during normal operation.</a:t>
            </a:r>
          </a:p>
        </p:txBody>
      </p:sp>
    </p:spTree>
    <p:extLst>
      <p:ext uri="{BB962C8B-B14F-4D97-AF65-F5344CB8AC3E}">
        <p14:creationId xmlns:p14="http://schemas.microsoft.com/office/powerpoint/2010/main" val="4036199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椭圆 14"/>
          <p:cNvSpPr/>
          <p:nvPr userDrawn="1"/>
        </p:nvSpPr>
        <p:spPr>
          <a:xfrm>
            <a:off x="741680" y="7274560"/>
            <a:ext cx="136525" cy="136525"/>
          </a:xfrm>
          <a:prstGeom prst="ellipse">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文本占位符 7"/>
          <p:cNvSpPr>
            <a:spLocks noGrp="1"/>
          </p:cNvSpPr>
          <p:nvPr userDrawn="1"/>
        </p:nvSpPr>
        <p:spPr>
          <a:xfrm>
            <a:off x="927735" y="7207250"/>
            <a:ext cx="6054725" cy="283210"/>
          </a:xfrm>
          <a:prstGeom prst="rect">
            <a:avLst/>
          </a:prstGeom>
        </p:spPr>
        <p:txBody>
          <a:bodyPr vert="horz" lIns="91440" tIns="45720" rIns="91440" bIns="45720"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sz="1400">
                <a:solidFill>
                  <a:schemeClr val="bg1"/>
                </a:solidFill>
                <a:latin typeface="HONOR Sans CN" panose="02000500000000000000" charset="-122"/>
                <a:ea typeface="HONOR Sans CN" panose="02000500000000000000" charset="-122"/>
              </a:rPr>
              <a:t>EVERY BENCH. EVERY ENGINEER. EVERY DAY.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PPT拆分-03"/>
          <p:cNvPicPr>
            <a:picLocks noChangeAspect="1"/>
          </p:cNvPicPr>
          <p:nvPr/>
        </p:nvPicPr>
        <p:blipFill>
          <a:blip r:embed="rId2"/>
          <a:stretch>
            <a:fillRect/>
          </a:stretch>
        </p:blipFill>
        <p:spPr>
          <a:xfrm>
            <a:off x="635" y="0"/>
            <a:ext cx="14397990" cy="8099425"/>
          </a:xfrm>
          <a:prstGeom prst="rect">
            <a:avLst/>
          </a:prstGeom>
        </p:spPr>
      </p:pic>
      <p:sp>
        <p:nvSpPr>
          <p:cNvPr id="4" name="文本占位符 1"/>
          <p:cNvSpPr>
            <a:spLocks noGrp="1"/>
          </p:cNvSpPr>
          <p:nvPr/>
        </p:nvSpPr>
        <p:spPr>
          <a:xfrm>
            <a:off x="5706110" y="4304030"/>
            <a:ext cx="2987040" cy="676275"/>
          </a:xfrm>
          <a:prstGeom prst="rect">
            <a:avLst/>
          </a:prstGeom>
        </p:spPr>
        <p:txBody>
          <a:bodyPr vert="horz" lIns="91440" tIns="45720" rIns="91440" bIns="45720"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ctr">
              <a:lnSpc>
                <a:spcPct val="120000"/>
              </a:lnSpc>
              <a:spcBef>
                <a:spcPts val="0"/>
              </a:spcBef>
              <a:spcAft>
                <a:spcPts val="0"/>
              </a:spcAft>
            </a:pPr>
            <a:r>
              <a:rPr lang="en-US" sz="2800" dirty="0">
                <a:solidFill>
                  <a:schemeClr val="bg1"/>
                </a:solidFill>
                <a:latin typeface="HONOR Sans CN DemiBold" panose="02000700000000000000" charset="-122"/>
                <a:ea typeface="HONOR Sans CN DemiBold" panose="02000700000000000000" charset="-122"/>
              </a:rPr>
              <a:t>BASIC INFO</a:t>
            </a:r>
          </a:p>
        </p:txBody>
      </p:sp>
      <p:sp>
        <p:nvSpPr>
          <p:cNvPr id="3" name="文本占位符 2"/>
          <p:cNvSpPr>
            <a:spLocks noGrp="1"/>
          </p:cNvSpPr>
          <p:nvPr>
            <p:ph type="body" idx="4294967295" hasCustomPrompt="1"/>
          </p:nvPr>
        </p:nvSpPr>
        <p:spPr>
          <a:xfrm>
            <a:off x="5883910" y="2816860"/>
            <a:ext cx="2127885" cy="1487170"/>
          </a:xfrm>
        </p:spPr>
        <p:txBody>
          <a:bodyPr>
            <a:noAutofit/>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r"/>
            <a:r>
              <a:rPr lang="en-US" sz="10000">
                <a:solidFill>
                  <a:srgbClr val="00A0E9"/>
                </a:solidFill>
                <a:latin typeface="HONOR Sans CN DemiBold" panose="02000700000000000000" charset="-122"/>
                <a:ea typeface="HONOR Sans CN DemiBold" panose="02000700000000000000" charset="-122"/>
              </a:rPr>
              <a:t>01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BCDFB-572D-7FFC-D293-A0BCA5243461}"/>
            </a:ext>
          </a:extLst>
        </p:cNvPr>
        <p:cNvGrpSpPr/>
        <p:nvPr/>
      </p:nvGrpSpPr>
      <p:grpSpPr>
        <a:xfrm>
          <a:off x="0" y="0"/>
          <a:ext cx="0" cy="0"/>
          <a:chOff x="0" y="0"/>
          <a:chExt cx="0" cy="0"/>
        </a:xfrm>
      </p:grpSpPr>
      <p:pic>
        <p:nvPicPr>
          <p:cNvPr id="102" name="图片 101">
            <a:extLst>
              <a:ext uri="{FF2B5EF4-FFF2-40B4-BE49-F238E27FC236}">
                <a16:creationId xmlns:a16="http://schemas.microsoft.com/office/drawing/2014/main" id="{27145BDF-F333-0365-8FE2-F797663ABDDA}"/>
              </a:ext>
            </a:extLst>
          </p:cNvPr>
          <p:cNvPicPr>
            <a:picLocks noChangeAspect="1"/>
          </p:cNvPicPr>
          <p:nvPr/>
        </p:nvPicPr>
        <p:blipFill rotWithShape="1">
          <a:blip r:embed="rId2"/>
          <a:srcRect l="19916" t="32258" r="20699" b="29450"/>
          <a:stretch/>
        </p:blipFill>
        <p:spPr>
          <a:xfrm>
            <a:off x="2389649" y="2738377"/>
            <a:ext cx="9322641" cy="3934042"/>
          </a:xfrm>
          <a:prstGeom prst="rect">
            <a:avLst/>
          </a:prstGeom>
        </p:spPr>
      </p:pic>
      <p:sp>
        <p:nvSpPr>
          <p:cNvPr id="10" name="标题 9" hidden="1">
            <a:extLst>
              <a:ext uri="{FF2B5EF4-FFF2-40B4-BE49-F238E27FC236}">
                <a16:creationId xmlns:a16="http://schemas.microsoft.com/office/drawing/2014/main" id="{F32EBE29-148D-5487-BF4B-7AF3EB289507}"/>
              </a:ext>
            </a:extLst>
          </p:cNvPr>
          <p:cNvSpPr>
            <a:spLocks noGrp="1"/>
          </p:cNvSpPr>
          <p:nvPr>
            <p:ph type="title" hasCustomPrompt="1"/>
          </p:nvPr>
        </p:nvSpPr>
        <p:spPr>
          <a:xfrm>
            <a:off x="635635" y="1025525"/>
            <a:ext cx="12419965" cy="759460"/>
          </a:xfrm>
        </p:spPr>
        <p:txBody>
          <a:bodyPr/>
          <a:lstStyle>
            <a:lvl1pPr>
              <a:defRPr sz="3800">
                <a:latin typeface="HONOR Sans CN Medium" panose="02000600000000000000" charset="-122"/>
                <a:ea typeface="HONOR Sans CN Medium" panose="02000600000000000000" charset="-122"/>
              </a:defRPr>
            </a:lvl1pPr>
          </a:lstStyle>
          <a:p>
            <a:pPr>
              <a:lnSpc>
                <a:spcPct val="100000"/>
              </a:lnSpc>
            </a:pPr>
            <a:r>
              <a:rPr lang="en-US" altLang="zh-CN" dirty="0">
                <a:sym typeface="+mn-ea"/>
              </a:rPr>
              <a:t>Front Panel</a:t>
            </a:r>
            <a:endParaRPr lang="zh-CN" altLang="en-US" dirty="0">
              <a:sym typeface="+mn-ea"/>
            </a:endParaRPr>
          </a:p>
        </p:txBody>
      </p:sp>
      <p:sp>
        <p:nvSpPr>
          <p:cNvPr id="14" name="矩形 13" hidden="1">
            <a:extLst>
              <a:ext uri="{FF2B5EF4-FFF2-40B4-BE49-F238E27FC236}">
                <a16:creationId xmlns:a16="http://schemas.microsoft.com/office/drawing/2014/main" id="{B64E030B-6BD7-4199-F6B4-E29723FBBFBB}"/>
              </a:ext>
            </a:extLst>
          </p:cNvPr>
          <p:cNvSpPr/>
          <p:nvPr/>
        </p:nvSpPr>
        <p:spPr>
          <a:xfrm>
            <a:off x="374650" y="1102995"/>
            <a:ext cx="88900" cy="469900"/>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46" name="组合 45">
            <a:extLst>
              <a:ext uri="{FF2B5EF4-FFF2-40B4-BE49-F238E27FC236}">
                <a16:creationId xmlns:a16="http://schemas.microsoft.com/office/drawing/2014/main" id="{961B1E91-77DF-9720-5AED-201C8DF7C77E}"/>
              </a:ext>
            </a:extLst>
          </p:cNvPr>
          <p:cNvGrpSpPr/>
          <p:nvPr/>
        </p:nvGrpSpPr>
        <p:grpSpPr>
          <a:xfrm>
            <a:off x="501957" y="2077099"/>
            <a:ext cx="13267653" cy="5219906"/>
            <a:chOff x="501957" y="2077099"/>
            <a:chExt cx="13267653" cy="5219906"/>
          </a:xfrm>
        </p:grpSpPr>
        <p:sp>
          <p:nvSpPr>
            <p:cNvPr id="5" name="圆角矩形 6">
              <a:extLst>
                <a:ext uri="{FF2B5EF4-FFF2-40B4-BE49-F238E27FC236}">
                  <a16:creationId xmlns:a16="http://schemas.microsoft.com/office/drawing/2014/main" id="{640FAAC1-602B-86F8-4F3E-64B0CA8956EF}"/>
                </a:ext>
              </a:extLst>
            </p:cNvPr>
            <p:cNvSpPr/>
            <p:nvPr/>
          </p:nvSpPr>
          <p:spPr bwMode="auto">
            <a:xfrm>
              <a:off x="4245181" y="3403806"/>
              <a:ext cx="4020705" cy="2353187"/>
            </a:xfrm>
            <a:prstGeom prst="round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ysClr val="window" lastClr="FFFFFF"/>
                </a:solidFill>
                <a:effectLst/>
                <a:uLnTx/>
                <a:uFillTx/>
                <a:latin typeface="HONOR Sans CN" panose="02000500000000000000" pitchFamily="2" charset="-122"/>
                <a:ea typeface="HONOR Sans CN" panose="02000500000000000000" pitchFamily="2" charset="-122"/>
                <a:cs typeface="Arial" panose="020B0604020202020204" pitchFamily="34" charset="0"/>
              </a:endParaRPr>
            </a:p>
          </p:txBody>
        </p:sp>
        <p:sp>
          <p:nvSpPr>
            <p:cNvPr id="20" name="圆角矩形 6">
              <a:extLst>
                <a:ext uri="{FF2B5EF4-FFF2-40B4-BE49-F238E27FC236}">
                  <a16:creationId xmlns:a16="http://schemas.microsoft.com/office/drawing/2014/main" id="{A05733C3-EC0C-3A61-6433-2ADD1E587245}"/>
                </a:ext>
              </a:extLst>
            </p:cNvPr>
            <p:cNvSpPr/>
            <p:nvPr/>
          </p:nvSpPr>
          <p:spPr bwMode="auto">
            <a:xfrm>
              <a:off x="8756468" y="4454788"/>
              <a:ext cx="630563" cy="713158"/>
            </a:xfrm>
            <a:prstGeom prst="roundRect">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ysClr val="window" lastClr="FFFFFF"/>
                </a:solidFill>
                <a:effectLst/>
                <a:uLnTx/>
                <a:uFillTx/>
                <a:latin typeface="HONOR Sans CN" panose="02000500000000000000" pitchFamily="2" charset="-122"/>
                <a:ea typeface="HONOR Sans CN" panose="02000500000000000000" pitchFamily="2" charset="-122"/>
                <a:cs typeface="Arial" panose="020B0604020202020204" pitchFamily="34" charset="0"/>
              </a:endParaRPr>
            </a:p>
          </p:txBody>
        </p:sp>
        <p:sp>
          <p:nvSpPr>
            <p:cNvPr id="19" name="圆角矩形 6">
              <a:extLst>
                <a:ext uri="{FF2B5EF4-FFF2-40B4-BE49-F238E27FC236}">
                  <a16:creationId xmlns:a16="http://schemas.microsoft.com/office/drawing/2014/main" id="{E39FCA56-57BF-35FD-4D46-C5F568DE7377}"/>
                </a:ext>
              </a:extLst>
            </p:cNvPr>
            <p:cNvSpPr/>
            <p:nvPr/>
          </p:nvSpPr>
          <p:spPr bwMode="auto">
            <a:xfrm>
              <a:off x="9448430" y="3985611"/>
              <a:ext cx="1410718" cy="2001588"/>
            </a:xfrm>
            <a:prstGeom prst="round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ysClr val="window" lastClr="FFFFFF"/>
                </a:solidFill>
                <a:effectLst/>
                <a:uLnTx/>
                <a:uFillTx/>
                <a:latin typeface="HONOR Sans CN" panose="02000500000000000000" pitchFamily="2" charset="-122"/>
                <a:ea typeface="HONOR Sans CN" panose="02000500000000000000" pitchFamily="2" charset="-122"/>
                <a:cs typeface="Arial" panose="020B0604020202020204" pitchFamily="34" charset="0"/>
              </a:endParaRPr>
            </a:p>
          </p:txBody>
        </p:sp>
        <p:cxnSp>
          <p:nvCxnSpPr>
            <p:cNvPr id="114" name="直接连接符 113">
              <a:extLst>
                <a:ext uri="{FF2B5EF4-FFF2-40B4-BE49-F238E27FC236}">
                  <a16:creationId xmlns:a16="http://schemas.microsoft.com/office/drawing/2014/main" id="{E69FC285-1C71-4600-4465-1B062232CD26}"/>
                </a:ext>
              </a:extLst>
            </p:cNvPr>
            <p:cNvCxnSpPr>
              <a:cxnSpLocks/>
            </p:cNvCxnSpPr>
            <p:nvPr/>
          </p:nvCxnSpPr>
          <p:spPr>
            <a:xfrm>
              <a:off x="2612571" y="5112899"/>
              <a:ext cx="704844" cy="0"/>
            </a:xfrm>
            <a:prstGeom prst="line">
              <a:avLst/>
            </a:prstGeom>
            <a:noFill/>
            <a:ln w="28575" cap="flat" cmpd="sng" algn="ctr">
              <a:solidFill>
                <a:srgbClr val="F18101"/>
              </a:solidFill>
              <a:prstDash val="solid"/>
              <a:miter lim="800000"/>
              <a:headEnd type="oval" w="med" len="med"/>
              <a:tailEnd type="oval" w="med" len="med"/>
            </a:ln>
            <a:effectLst/>
          </p:spPr>
        </p:cxnSp>
        <p:sp>
          <p:nvSpPr>
            <p:cNvPr id="119" name="文本框 118">
              <a:extLst>
                <a:ext uri="{FF2B5EF4-FFF2-40B4-BE49-F238E27FC236}">
                  <a16:creationId xmlns:a16="http://schemas.microsoft.com/office/drawing/2014/main" id="{6613B25C-E335-D0BA-9D98-BE726D530873}"/>
                </a:ext>
              </a:extLst>
            </p:cNvPr>
            <p:cNvSpPr txBox="1"/>
            <p:nvPr/>
          </p:nvSpPr>
          <p:spPr>
            <a:xfrm>
              <a:off x="501957" y="4616829"/>
              <a:ext cx="2014080" cy="738664"/>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chemeClr val="bg1"/>
                  </a:solidFill>
                  <a:effectLst/>
                  <a:uLnTx/>
                  <a:uFillTx/>
                  <a:latin typeface="HONOR Sans CN" panose="02000500000000000000" pitchFamily="2" charset="-122"/>
                  <a:ea typeface="HONOR Sans CN" panose="02000500000000000000" pitchFamily="2" charset="-122"/>
                  <a:cs typeface="+mn-cs"/>
                </a:rPr>
                <a:t>USB Host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chemeClr val="bg1"/>
                  </a:solidFill>
                  <a:effectLst/>
                  <a:uLnTx/>
                  <a:uFillTx/>
                  <a:latin typeface="HONOR Sans CN" panose="02000500000000000000" pitchFamily="2" charset="-122"/>
                  <a:ea typeface="HONOR Sans CN" panose="02000500000000000000" pitchFamily="2" charset="-122"/>
                  <a:cs typeface="+mn-cs"/>
                </a:rPr>
                <a:t>Store / Recall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chemeClr val="bg1"/>
                  </a:solidFill>
                  <a:effectLst/>
                  <a:uLnTx/>
                  <a:uFillTx/>
                  <a:latin typeface="HONOR Sans CN" panose="02000500000000000000" pitchFamily="2" charset="-122"/>
                  <a:ea typeface="HONOR Sans CN" panose="02000500000000000000" pitchFamily="2" charset="-122"/>
                  <a:cs typeface="+mn-cs"/>
                </a:rPr>
                <a:t>System Upgrade</a:t>
              </a:r>
              <a:endParaRPr kumimoji="0" lang="zh-CN" altLang="en-US" sz="1400" b="1" i="0" u="none" strike="noStrike" kern="1200" cap="none" spc="0" normalizeH="0" baseline="0" noProof="0" dirty="0">
                <a:ln>
                  <a:noFill/>
                </a:ln>
                <a:solidFill>
                  <a:schemeClr val="bg1"/>
                </a:solidFill>
                <a:effectLst/>
                <a:uLnTx/>
                <a:uFillTx/>
                <a:latin typeface="HONOR Sans CN" panose="02000500000000000000" pitchFamily="2" charset="-122"/>
                <a:ea typeface="HONOR Sans CN" panose="02000500000000000000" pitchFamily="2" charset="-122"/>
                <a:cs typeface="+mn-cs"/>
              </a:endParaRPr>
            </a:p>
          </p:txBody>
        </p:sp>
        <p:sp>
          <p:nvSpPr>
            <p:cNvPr id="123" name="文本框 122">
              <a:extLst>
                <a:ext uri="{FF2B5EF4-FFF2-40B4-BE49-F238E27FC236}">
                  <a16:creationId xmlns:a16="http://schemas.microsoft.com/office/drawing/2014/main" id="{1564FFEA-A467-649B-C876-714C324C6E58}"/>
                </a:ext>
              </a:extLst>
            </p:cNvPr>
            <p:cNvSpPr txBox="1"/>
            <p:nvPr/>
          </p:nvSpPr>
          <p:spPr>
            <a:xfrm>
              <a:off x="8952203" y="2174057"/>
              <a:ext cx="1991251" cy="307777"/>
            </a:xfrm>
            <a:prstGeom prst="rect">
              <a:avLst/>
            </a:prstGeom>
            <a:solidFill>
              <a:schemeClr val="tx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chemeClr val="bg1"/>
                  </a:solidFill>
                  <a:effectLst/>
                  <a:uLnTx/>
                  <a:uFillTx/>
                  <a:latin typeface="HONOR Sans CN" panose="02000500000000000000" pitchFamily="2" charset="-122"/>
                  <a:ea typeface="HONOR Sans CN" panose="02000500000000000000" pitchFamily="2" charset="-122"/>
                  <a:cs typeface="+mn-cs"/>
                </a:rPr>
                <a:t>Knob and  Navigation</a:t>
              </a:r>
            </a:p>
          </p:txBody>
        </p:sp>
        <p:sp>
          <p:nvSpPr>
            <p:cNvPr id="131" name="文本框 130">
              <a:extLst>
                <a:ext uri="{FF2B5EF4-FFF2-40B4-BE49-F238E27FC236}">
                  <a16:creationId xmlns:a16="http://schemas.microsoft.com/office/drawing/2014/main" id="{A37142C0-FA4A-8E96-63CD-B51C78F94DC4}"/>
                </a:ext>
              </a:extLst>
            </p:cNvPr>
            <p:cNvSpPr txBox="1"/>
            <p:nvPr/>
          </p:nvSpPr>
          <p:spPr>
            <a:xfrm>
              <a:off x="10061535" y="6773785"/>
              <a:ext cx="1401121" cy="523220"/>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chemeClr val="bg1"/>
                  </a:solidFill>
                  <a:effectLst/>
                  <a:uLnTx/>
                  <a:uFillTx/>
                  <a:latin typeface="HONOR Sans CN" panose="02000500000000000000" pitchFamily="2" charset="-122"/>
                  <a:ea typeface="HONOR Sans CN" panose="02000500000000000000" pitchFamily="2" charset="-122"/>
                  <a:cs typeface="+mn-cs"/>
                </a:rPr>
                <a:t>Signal Input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chemeClr val="bg1"/>
                  </a:solidFill>
                  <a:effectLst/>
                  <a:uLnTx/>
                  <a:uFillTx/>
                  <a:latin typeface="HONOR Sans CN" panose="02000500000000000000" pitchFamily="2" charset="-122"/>
                  <a:ea typeface="HONOR Sans CN" panose="02000500000000000000" pitchFamily="2" charset="-122"/>
                  <a:cs typeface="+mn-cs"/>
                </a:rPr>
                <a:t>Terminals</a:t>
              </a:r>
              <a:endParaRPr kumimoji="0" lang="zh-CN" altLang="en-US" sz="1400" b="1" i="0" u="none" strike="noStrike" kern="1200" cap="none" spc="0" normalizeH="0" baseline="0" noProof="0" dirty="0">
                <a:ln>
                  <a:noFill/>
                </a:ln>
                <a:solidFill>
                  <a:schemeClr val="bg1"/>
                </a:solidFill>
                <a:effectLst/>
                <a:uLnTx/>
                <a:uFillTx/>
                <a:latin typeface="HONOR Sans CN" panose="02000500000000000000" pitchFamily="2" charset="-122"/>
                <a:ea typeface="HONOR Sans CN" panose="02000500000000000000" pitchFamily="2" charset="-122"/>
                <a:cs typeface="+mn-cs"/>
              </a:endParaRPr>
            </a:p>
          </p:txBody>
        </p:sp>
        <p:cxnSp>
          <p:nvCxnSpPr>
            <p:cNvPr id="138" name="直接连接符 137">
              <a:extLst>
                <a:ext uri="{FF2B5EF4-FFF2-40B4-BE49-F238E27FC236}">
                  <a16:creationId xmlns:a16="http://schemas.microsoft.com/office/drawing/2014/main" id="{1D71AF58-392C-7539-AD4A-B332DB6A73D0}"/>
                </a:ext>
              </a:extLst>
            </p:cNvPr>
            <p:cNvCxnSpPr>
              <a:cxnSpLocks/>
            </p:cNvCxnSpPr>
            <p:nvPr/>
          </p:nvCxnSpPr>
          <p:spPr>
            <a:xfrm flipH="1">
              <a:off x="9382682" y="4519196"/>
              <a:ext cx="2329608" cy="0"/>
            </a:xfrm>
            <a:prstGeom prst="line">
              <a:avLst/>
            </a:prstGeom>
            <a:noFill/>
            <a:ln w="28575" cap="flat" cmpd="sng" algn="ctr">
              <a:solidFill>
                <a:srgbClr val="F18101"/>
              </a:solidFill>
              <a:prstDash val="solid"/>
              <a:miter lim="800000"/>
              <a:headEnd type="oval" w="med" len="med"/>
              <a:tailEnd type="oval" w="med" len="med"/>
            </a:ln>
            <a:effectLst/>
          </p:spPr>
        </p:cxnSp>
        <p:sp>
          <p:nvSpPr>
            <p:cNvPr id="139" name="文本框 138">
              <a:extLst>
                <a:ext uri="{FF2B5EF4-FFF2-40B4-BE49-F238E27FC236}">
                  <a16:creationId xmlns:a16="http://schemas.microsoft.com/office/drawing/2014/main" id="{AEFB636C-F2B8-6AAC-196A-929FE5414F61}"/>
                </a:ext>
              </a:extLst>
            </p:cNvPr>
            <p:cNvSpPr txBox="1"/>
            <p:nvPr/>
          </p:nvSpPr>
          <p:spPr>
            <a:xfrm>
              <a:off x="11768741" y="4257586"/>
              <a:ext cx="2000869" cy="523220"/>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chemeClr val="bg1"/>
                  </a:solidFill>
                  <a:effectLst/>
                  <a:uLnTx/>
                  <a:uFillTx/>
                  <a:latin typeface="HONOR Sans CN" panose="02000500000000000000" pitchFamily="2" charset="-122"/>
                  <a:ea typeface="HONOR Sans CN" panose="02000500000000000000" pitchFamily="2" charset="-122"/>
                  <a:cs typeface="+mn-cs"/>
                </a:rPr>
                <a:t>Trigger Modes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chemeClr val="bg1"/>
                  </a:solidFill>
                  <a:effectLst/>
                  <a:uLnTx/>
                  <a:uFillTx/>
                  <a:latin typeface="HONOR Sans CN" panose="02000500000000000000" pitchFamily="2" charset="-122"/>
                  <a:ea typeface="HONOR Sans CN" panose="02000500000000000000" pitchFamily="2" charset="-122"/>
                  <a:cs typeface="+mn-cs"/>
                </a:rPr>
                <a:t>Single, Auto / Stop</a:t>
              </a:r>
              <a:endParaRPr kumimoji="0" lang="zh-CN" altLang="en-US" sz="1400" b="1" i="0" u="none" strike="noStrike" kern="1200" cap="none" spc="0" normalizeH="0" baseline="0" noProof="0" dirty="0">
                <a:ln>
                  <a:noFill/>
                </a:ln>
                <a:solidFill>
                  <a:schemeClr val="bg1"/>
                </a:solidFill>
                <a:effectLst/>
                <a:uLnTx/>
                <a:uFillTx/>
                <a:latin typeface="HONOR Sans CN" panose="02000500000000000000" pitchFamily="2" charset="-122"/>
                <a:ea typeface="HONOR Sans CN" panose="02000500000000000000" pitchFamily="2" charset="-122"/>
                <a:cs typeface="+mn-cs"/>
              </a:endParaRPr>
            </a:p>
          </p:txBody>
        </p:sp>
        <p:cxnSp>
          <p:nvCxnSpPr>
            <p:cNvPr id="142" name="直接连接符 141">
              <a:extLst>
                <a:ext uri="{FF2B5EF4-FFF2-40B4-BE49-F238E27FC236}">
                  <a16:creationId xmlns:a16="http://schemas.microsoft.com/office/drawing/2014/main" id="{B1E70AFA-F73D-F93B-C04F-C64530635023}"/>
                </a:ext>
              </a:extLst>
            </p:cNvPr>
            <p:cNvCxnSpPr>
              <a:cxnSpLocks/>
            </p:cNvCxnSpPr>
            <p:nvPr/>
          </p:nvCxnSpPr>
          <p:spPr>
            <a:xfrm flipH="1">
              <a:off x="9382682" y="5412266"/>
              <a:ext cx="2329608" cy="0"/>
            </a:xfrm>
            <a:prstGeom prst="line">
              <a:avLst/>
            </a:prstGeom>
            <a:noFill/>
            <a:ln w="28575" cap="flat" cmpd="sng" algn="ctr">
              <a:solidFill>
                <a:srgbClr val="F18101"/>
              </a:solidFill>
              <a:prstDash val="solid"/>
              <a:miter lim="800000"/>
              <a:headEnd type="oval" w="med" len="med"/>
              <a:tailEnd type="oval" w="med" len="med"/>
            </a:ln>
            <a:effectLst/>
          </p:spPr>
        </p:cxnSp>
        <p:sp>
          <p:nvSpPr>
            <p:cNvPr id="147" name="文本框 146">
              <a:extLst>
                <a:ext uri="{FF2B5EF4-FFF2-40B4-BE49-F238E27FC236}">
                  <a16:creationId xmlns:a16="http://schemas.microsoft.com/office/drawing/2014/main" id="{3DB6584C-95A8-4168-8D76-F7F3F97D76BD}"/>
                </a:ext>
              </a:extLst>
            </p:cNvPr>
            <p:cNvSpPr txBox="1"/>
            <p:nvPr/>
          </p:nvSpPr>
          <p:spPr>
            <a:xfrm>
              <a:off x="8260935" y="6772432"/>
              <a:ext cx="1684692" cy="523220"/>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chemeClr val="bg1"/>
                  </a:solidFill>
                  <a:effectLst/>
                  <a:uLnTx/>
                  <a:uFillTx/>
                  <a:latin typeface="HONOR Sans CN" panose="02000500000000000000" pitchFamily="2" charset="-122"/>
                  <a:ea typeface="HONOR Sans CN" panose="02000500000000000000" pitchFamily="2" charset="-122"/>
                  <a:cs typeface="+mn-cs"/>
                </a:rPr>
                <a:t>Measurement Function Key</a:t>
              </a:r>
              <a:endParaRPr kumimoji="0" lang="zh-CN" altLang="en-US" sz="1400" b="1" i="0" u="none" strike="noStrike" kern="1200" cap="none" spc="0" normalizeH="0" baseline="0" noProof="0" dirty="0">
                <a:ln>
                  <a:noFill/>
                </a:ln>
                <a:solidFill>
                  <a:schemeClr val="bg1"/>
                </a:solidFill>
                <a:effectLst/>
                <a:uLnTx/>
                <a:uFillTx/>
                <a:latin typeface="HONOR Sans CN" panose="02000500000000000000" pitchFamily="2" charset="-122"/>
                <a:ea typeface="HONOR Sans CN" panose="02000500000000000000" pitchFamily="2" charset="-122"/>
                <a:cs typeface="+mn-cs"/>
              </a:endParaRPr>
            </a:p>
          </p:txBody>
        </p:sp>
        <p:sp>
          <p:nvSpPr>
            <p:cNvPr id="143" name="文本框 142">
              <a:extLst>
                <a:ext uri="{FF2B5EF4-FFF2-40B4-BE49-F238E27FC236}">
                  <a16:creationId xmlns:a16="http://schemas.microsoft.com/office/drawing/2014/main" id="{F9CDA6A9-29E8-A355-2570-78D0F05989DF}"/>
                </a:ext>
              </a:extLst>
            </p:cNvPr>
            <p:cNvSpPr txBox="1"/>
            <p:nvPr/>
          </p:nvSpPr>
          <p:spPr>
            <a:xfrm>
              <a:off x="11768741" y="5042934"/>
              <a:ext cx="2000869" cy="738664"/>
            </a:xfrm>
            <a:prstGeom prst="rect">
              <a:avLst/>
            </a:prstGeom>
            <a:solidFill>
              <a:schemeClr val="tx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chemeClr val="bg1"/>
                  </a:solidFill>
                  <a:effectLst/>
                  <a:uLnTx/>
                  <a:uFillTx/>
                  <a:latin typeface="HONOR Sans CN" panose="02000500000000000000" pitchFamily="2" charset="-122"/>
                  <a:ea typeface="HONOR Sans CN" panose="02000500000000000000" pitchFamily="2" charset="-122"/>
                  <a:cs typeface="+mn-cs"/>
                </a:rPr>
                <a:t>Sample / Trigger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chemeClr val="bg1"/>
                  </a:solidFill>
                  <a:effectLst/>
                  <a:uLnTx/>
                  <a:uFillTx/>
                  <a:latin typeface="HONOR Sans CN" panose="02000500000000000000" pitchFamily="2" charset="-122"/>
                  <a:ea typeface="HONOR Sans CN" panose="02000500000000000000" pitchFamily="2" charset="-122"/>
                  <a:cs typeface="+mn-cs"/>
                </a:rPr>
                <a:t>VMC Output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chemeClr val="bg1"/>
                  </a:solidFill>
                  <a:effectLst/>
                  <a:uLnTx/>
                  <a:uFillTx/>
                  <a:latin typeface="HONOR Sans CN" panose="02000500000000000000" pitchFamily="2" charset="-122"/>
                  <a:ea typeface="HONOR Sans CN" panose="02000500000000000000" pitchFamily="2" charset="-122"/>
                  <a:cs typeface="+mn-cs"/>
                </a:rPr>
                <a:t>Save / Recall Settings</a:t>
              </a:r>
              <a:endParaRPr kumimoji="0" lang="zh-CN" altLang="en-US" sz="1400" b="1" i="0" u="none" strike="noStrike" kern="1200" cap="none" spc="0" normalizeH="0" baseline="0" noProof="0" dirty="0">
                <a:ln>
                  <a:noFill/>
                </a:ln>
                <a:solidFill>
                  <a:schemeClr val="bg1"/>
                </a:solidFill>
                <a:effectLst/>
                <a:uLnTx/>
                <a:uFillTx/>
                <a:latin typeface="HONOR Sans CN" panose="02000500000000000000" pitchFamily="2" charset="-122"/>
                <a:ea typeface="HONOR Sans CN" panose="02000500000000000000" pitchFamily="2" charset="-122"/>
                <a:cs typeface="+mn-cs"/>
              </a:endParaRPr>
            </a:p>
          </p:txBody>
        </p:sp>
        <p:cxnSp>
          <p:nvCxnSpPr>
            <p:cNvPr id="146" name="直接连接符 145">
              <a:extLst>
                <a:ext uri="{FF2B5EF4-FFF2-40B4-BE49-F238E27FC236}">
                  <a16:creationId xmlns:a16="http://schemas.microsoft.com/office/drawing/2014/main" id="{1CA67978-CB38-EB98-4FE7-95757C9A223F}"/>
                </a:ext>
              </a:extLst>
            </p:cNvPr>
            <p:cNvCxnSpPr>
              <a:cxnSpLocks/>
            </p:cNvCxnSpPr>
            <p:nvPr/>
          </p:nvCxnSpPr>
          <p:spPr>
            <a:xfrm flipV="1">
              <a:off x="9071749" y="5874553"/>
              <a:ext cx="2" cy="871868"/>
            </a:xfrm>
            <a:prstGeom prst="line">
              <a:avLst/>
            </a:prstGeom>
            <a:noFill/>
            <a:ln w="28575" cap="flat" cmpd="sng" algn="ctr">
              <a:solidFill>
                <a:srgbClr val="F18101"/>
              </a:solidFill>
              <a:prstDash val="solid"/>
              <a:miter lim="800000"/>
              <a:headEnd type="oval" w="med" len="med"/>
              <a:tailEnd type="oval" w="med" len="med"/>
            </a:ln>
            <a:effectLst/>
          </p:spPr>
        </p:cxnSp>
        <p:sp>
          <p:nvSpPr>
            <p:cNvPr id="150" name="文本框 149">
              <a:extLst>
                <a:ext uri="{FF2B5EF4-FFF2-40B4-BE49-F238E27FC236}">
                  <a16:creationId xmlns:a16="http://schemas.microsoft.com/office/drawing/2014/main" id="{EC03EFB5-382B-255F-F8D2-16599FA3A7D3}"/>
                </a:ext>
              </a:extLst>
            </p:cNvPr>
            <p:cNvSpPr txBox="1"/>
            <p:nvPr/>
          </p:nvSpPr>
          <p:spPr>
            <a:xfrm>
              <a:off x="501957" y="5617867"/>
              <a:ext cx="2014080" cy="738664"/>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chemeClr val="bg1"/>
                  </a:solidFill>
                  <a:effectLst/>
                  <a:uLnTx/>
                  <a:uFillTx/>
                  <a:latin typeface="HONOR Sans CN" panose="02000500000000000000" pitchFamily="2" charset="-122"/>
                  <a:ea typeface="HONOR Sans CN" panose="02000500000000000000" pitchFamily="2" charset="-122"/>
                  <a:cs typeface="+mn-cs"/>
                </a:rPr>
                <a:t>Power Key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chemeClr val="bg1"/>
                  </a:solidFill>
                  <a:effectLst/>
                  <a:uLnTx/>
                  <a:uFillTx/>
                  <a:latin typeface="HONOR Sans CN" panose="02000500000000000000" pitchFamily="2" charset="-122"/>
                  <a:ea typeface="HONOR Sans CN" panose="02000500000000000000" pitchFamily="2" charset="-122"/>
                  <a:cs typeface="+mn-cs"/>
                </a:rPr>
                <a:t>Supports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chemeClr val="bg1"/>
                  </a:solidFill>
                  <a:effectLst/>
                  <a:uLnTx/>
                  <a:uFillTx/>
                  <a:latin typeface="HONOR Sans CN" panose="02000500000000000000" pitchFamily="2" charset="-122"/>
                  <a:ea typeface="HONOR Sans CN" panose="02000500000000000000" pitchFamily="2" charset="-122"/>
                  <a:cs typeface="+mn-cs"/>
                </a:rPr>
                <a:t>Auto-Power-On</a:t>
              </a:r>
              <a:endParaRPr kumimoji="0" lang="zh-CN" altLang="en-US" sz="1400" b="1" i="0" u="none" strike="noStrike" kern="1200" cap="none" spc="0" normalizeH="0" baseline="0" noProof="0" dirty="0">
                <a:ln>
                  <a:noFill/>
                </a:ln>
                <a:solidFill>
                  <a:schemeClr val="bg1"/>
                </a:solidFill>
                <a:effectLst/>
                <a:uLnTx/>
                <a:uFillTx/>
                <a:latin typeface="HONOR Sans CN" panose="02000500000000000000" pitchFamily="2" charset="-122"/>
                <a:ea typeface="HONOR Sans CN" panose="02000500000000000000" pitchFamily="2" charset="-122"/>
                <a:cs typeface="+mn-cs"/>
              </a:endParaRPr>
            </a:p>
          </p:txBody>
        </p:sp>
        <p:sp>
          <p:nvSpPr>
            <p:cNvPr id="9" name="文本框 8">
              <a:extLst>
                <a:ext uri="{FF2B5EF4-FFF2-40B4-BE49-F238E27FC236}">
                  <a16:creationId xmlns:a16="http://schemas.microsoft.com/office/drawing/2014/main" id="{84DBF7B8-B998-E3A1-3180-14A7607A9DE5}"/>
                </a:ext>
              </a:extLst>
            </p:cNvPr>
            <p:cNvSpPr txBox="1"/>
            <p:nvPr/>
          </p:nvSpPr>
          <p:spPr>
            <a:xfrm>
              <a:off x="4902773" y="2077099"/>
              <a:ext cx="2675732" cy="523220"/>
            </a:xfrm>
            <a:prstGeom prst="rect">
              <a:avLst/>
            </a:prstGeom>
            <a:solidFill>
              <a:schemeClr val="tx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chemeClr val="bg1"/>
                  </a:solidFill>
                  <a:effectLst/>
                  <a:uLnTx/>
                  <a:uFillTx/>
                  <a:latin typeface="HONOR Sans CN" panose="02000500000000000000" pitchFamily="2" charset="-122"/>
                  <a:ea typeface="HONOR Sans CN" panose="02000500000000000000" pitchFamily="2" charset="-122"/>
                  <a:cs typeface="+mn-cs"/>
                </a:rPr>
                <a:t>5 inches TFT-LCD (800 * 480)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A8800"/>
                  </a:solidFill>
                  <a:effectLst/>
                  <a:uLnTx/>
                  <a:uFillTx/>
                  <a:latin typeface="HONOR Sans CN" panose="02000500000000000000" pitchFamily="2" charset="-122"/>
                  <a:ea typeface="HONOR Sans CN" panose="02000500000000000000" pitchFamily="2" charset="-122"/>
                  <a:cs typeface="+mn-cs"/>
                </a:rPr>
                <a:t>Touch Screen </a:t>
              </a:r>
            </a:p>
          </p:txBody>
        </p:sp>
        <p:sp>
          <p:nvSpPr>
            <p:cNvPr id="11" name="圆角矩形 16">
              <a:extLst>
                <a:ext uri="{FF2B5EF4-FFF2-40B4-BE49-F238E27FC236}">
                  <a16:creationId xmlns:a16="http://schemas.microsoft.com/office/drawing/2014/main" id="{DB99DA6E-AE6B-670F-0F6F-749A67469688}"/>
                </a:ext>
              </a:extLst>
            </p:cNvPr>
            <p:cNvSpPr/>
            <p:nvPr/>
          </p:nvSpPr>
          <p:spPr bwMode="auto">
            <a:xfrm>
              <a:off x="3332807" y="3325736"/>
              <a:ext cx="620204" cy="1601138"/>
            </a:xfrm>
            <a:prstGeom prst="round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ysClr val="window" lastClr="FFFFFF"/>
                </a:solidFill>
                <a:effectLst/>
                <a:uLnTx/>
                <a:uFillTx/>
                <a:latin typeface="HONOR Sans CN" panose="02000500000000000000" pitchFamily="2" charset="-122"/>
                <a:ea typeface="HONOR Sans CN" panose="02000500000000000000" pitchFamily="2" charset="-122"/>
                <a:cs typeface="Arial" panose="020B0604020202020204" pitchFamily="34" charset="0"/>
              </a:endParaRPr>
            </a:p>
          </p:txBody>
        </p:sp>
        <p:cxnSp>
          <p:nvCxnSpPr>
            <p:cNvPr id="13" name="直接连接符 12">
              <a:extLst>
                <a:ext uri="{FF2B5EF4-FFF2-40B4-BE49-F238E27FC236}">
                  <a16:creationId xmlns:a16="http://schemas.microsoft.com/office/drawing/2014/main" id="{DC5F5B39-E91D-6813-BC10-5E2E9EFA29A3}"/>
                </a:ext>
              </a:extLst>
            </p:cNvPr>
            <p:cNvCxnSpPr>
              <a:cxnSpLocks/>
            </p:cNvCxnSpPr>
            <p:nvPr/>
          </p:nvCxnSpPr>
          <p:spPr>
            <a:xfrm>
              <a:off x="2612571" y="4097975"/>
              <a:ext cx="720236" cy="0"/>
            </a:xfrm>
            <a:prstGeom prst="line">
              <a:avLst/>
            </a:prstGeom>
            <a:noFill/>
            <a:ln w="28575" cap="flat" cmpd="sng" algn="ctr">
              <a:solidFill>
                <a:srgbClr val="F18101"/>
              </a:solidFill>
              <a:prstDash val="solid"/>
              <a:miter lim="800000"/>
              <a:headEnd type="oval" w="med" len="med"/>
              <a:tailEnd type="oval" w="med" len="med"/>
            </a:ln>
            <a:effectLst/>
          </p:spPr>
        </p:cxnSp>
        <p:sp>
          <p:nvSpPr>
            <p:cNvPr id="15" name="文本框 14">
              <a:extLst>
                <a:ext uri="{FF2B5EF4-FFF2-40B4-BE49-F238E27FC236}">
                  <a16:creationId xmlns:a16="http://schemas.microsoft.com/office/drawing/2014/main" id="{BD702B85-62CD-9E61-3C4F-A812159EC902}"/>
                </a:ext>
              </a:extLst>
            </p:cNvPr>
            <p:cNvSpPr txBox="1"/>
            <p:nvPr/>
          </p:nvSpPr>
          <p:spPr>
            <a:xfrm>
              <a:off x="501957" y="3836365"/>
              <a:ext cx="2014080" cy="523220"/>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chemeClr val="bg1"/>
                  </a:solidFill>
                  <a:effectLst/>
                  <a:uLnTx/>
                  <a:uFillTx/>
                  <a:latin typeface="HONOR Sans CN" panose="02000500000000000000" pitchFamily="2" charset="-122"/>
                  <a:ea typeface="HONOR Sans CN" panose="02000500000000000000" pitchFamily="2" charset="-122"/>
                  <a:cs typeface="+mn-cs"/>
                </a:rPr>
                <a:t>Menu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chemeClr val="bg1"/>
                  </a:solidFill>
                  <a:effectLst/>
                  <a:uLnTx/>
                  <a:uFillTx/>
                  <a:latin typeface="HONOR Sans CN" panose="02000500000000000000" pitchFamily="2" charset="-122"/>
                  <a:ea typeface="HONOR Sans CN" panose="02000500000000000000" pitchFamily="2" charset="-122"/>
                  <a:cs typeface="+mn-cs"/>
                </a:rPr>
                <a:t>Selection Keys</a:t>
              </a:r>
            </a:p>
          </p:txBody>
        </p:sp>
        <p:cxnSp>
          <p:nvCxnSpPr>
            <p:cNvPr id="17" name="直接连接符 16">
              <a:extLst>
                <a:ext uri="{FF2B5EF4-FFF2-40B4-BE49-F238E27FC236}">
                  <a16:creationId xmlns:a16="http://schemas.microsoft.com/office/drawing/2014/main" id="{3D0821DA-7673-988E-9061-B7CF48FAC1DD}"/>
                </a:ext>
              </a:extLst>
            </p:cNvPr>
            <p:cNvCxnSpPr>
              <a:cxnSpLocks/>
            </p:cNvCxnSpPr>
            <p:nvPr/>
          </p:nvCxnSpPr>
          <p:spPr>
            <a:xfrm>
              <a:off x="2612571" y="5874553"/>
              <a:ext cx="704712" cy="0"/>
            </a:xfrm>
            <a:prstGeom prst="line">
              <a:avLst/>
            </a:prstGeom>
            <a:noFill/>
            <a:ln w="28575" cap="flat" cmpd="sng" algn="ctr">
              <a:solidFill>
                <a:srgbClr val="F18101"/>
              </a:solidFill>
              <a:prstDash val="solid"/>
              <a:miter lim="800000"/>
              <a:headEnd type="oval" w="med" len="med"/>
              <a:tailEnd type="oval" w="med" len="med"/>
            </a:ln>
            <a:effectLst/>
          </p:spPr>
        </p:cxnSp>
        <p:sp>
          <p:nvSpPr>
            <p:cNvPr id="18" name="圆角矩形 6">
              <a:extLst>
                <a:ext uri="{FF2B5EF4-FFF2-40B4-BE49-F238E27FC236}">
                  <a16:creationId xmlns:a16="http://schemas.microsoft.com/office/drawing/2014/main" id="{1AE34AA3-FAC1-186C-54C6-E4FDDE2B4B24}"/>
                </a:ext>
              </a:extLst>
            </p:cNvPr>
            <p:cNvSpPr/>
            <p:nvPr/>
          </p:nvSpPr>
          <p:spPr bwMode="auto">
            <a:xfrm>
              <a:off x="8582837" y="3388918"/>
              <a:ext cx="2353975" cy="407032"/>
            </a:xfrm>
            <a:prstGeom prst="round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ysClr val="window" lastClr="FFFFFF"/>
                </a:solidFill>
                <a:effectLst/>
                <a:uLnTx/>
                <a:uFillTx/>
                <a:latin typeface="HONOR Sans CN" panose="02000500000000000000" pitchFamily="2" charset="-122"/>
                <a:ea typeface="HONOR Sans CN" panose="02000500000000000000" pitchFamily="2" charset="-122"/>
                <a:cs typeface="Arial" panose="020B0604020202020204" pitchFamily="34" charset="0"/>
              </a:endParaRPr>
            </a:p>
          </p:txBody>
        </p:sp>
        <p:cxnSp>
          <p:nvCxnSpPr>
            <p:cNvPr id="122" name="直接连接符 121">
              <a:extLst>
                <a:ext uri="{FF2B5EF4-FFF2-40B4-BE49-F238E27FC236}">
                  <a16:creationId xmlns:a16="http://schemas.microsoft.com/office/drawing/2014/main" id="{0D7707A8-F87F-D901-60DF-E1EC16CEC825}"/>
                </a:ext>
              </a:extLst>
            </p:cNvPr>
            <p:cNvCxnSpPr>
              <a:cxnSpLocks/>
              <a:stCxn id="123" idx="2"/>
            </p:cNvCxnSpPr>
            <p:nvPr/>
          </p:nvCxnSpPr>
          <p:spPr>
            <a:xfrm flipH="1">
              <a:off x="9945627" y="2481834"/>
              <a:ext cx="2202" cy="879580"/>
            </a:xfrm>
            <a:prstGeom prst="line">
              <a:avLst/>
            </a:prstGeom>
            <a:noFill/>
            <a:ln w="28575" cap="flat" cmpd="sng" algn="ctr">
              <a:solidFill>
                <a:srgbClr val="F18101"/>
              </a:solidFill>
              <a:prstDash val="solid"/>
              <a:miter lim="800000"/>
              <a:headEnd type="oval" w="med" len="med"/>
              <a:tailEnd type="oval" w="med" len="med"/>
            </a:ln>
            <a:effectLst/>
          </p:spPr>
        </p:cxnSp>
        <p:cxnSp>
          <p:nvCxnSpPr>
            <p:cNvPr id="23" name="直接连接符 22">
              <a:extLst>
                <a:ext uri="{FF2B5EF4-FFF2-40B4-BE49-F238E27FC236}">
                  <a16:creationId xmlns:a16="http://schemas.microsoft.com/office/drawing/2014/main" id="{B34C2888-5A2D-00DB-F40E-2AF1BB8CCF42}"/>
                </a:ext>
              </a:extLst>
            </p:cNvPr>
            <p:cNvCxnSpPr>
              <a:cxnSpLocks/>
            </p:cNvCxnSpPr>
            <p:nvPr/>
          </p:nvCxnSpPr>
          <p:spPr>
            <a:xfrm flipV="1">
              <a:off x="10797861" y="5873349"/>
              <a:ext cx="0" cy="899083"/>
            </a:xfrm>
            <a:prstGeom prst="line">
              <a:avLst/>
            </a:prstGeom>
            <a:noFill/>
            <a:ln w="28575" cap="flat" cmpd="sng" algn="ctr">
              <a:solidFill>
                <a:srgbClr val="F18101"/>
              </a:solidFill>
              <a:prstDash val="solid"/>
              <a:miter lim="800000"/>
              <a:headEnd type="oval" w="med" len="med"/>
              <a:tailEnd type="oval" w="med" len="med"/>
            </a:ln>
            <a:effectLst/>
          </p:spPr>
        </p:cxnSp>
        <p:cxnSp>
          <p:nvCxnSpPr>
            <p:cNvPr id="8" name="直接连接符 7">
              <a:extLst>
                <a:ext uri="{FF2B5EF4-FFF2-40B4-BE49-F238E27FC236}">
                  <a16:creationId xmlns:a16="http://schemas.microsoft.com/office/drawing/2014/main" id="{A94D6E6A-C8BB-600A-086B-00BCD568BA8A}"/>
                </a:ext>
              </a:extLst>
            </p:cNvPr>
            <p:cNvCxnSpPr>
              <a:cxnSpLocks/>
              <a:stCxn id="9" idx="2"/>
            </p:cNvCxnSpPr>
            <p:nvPr/>
          </p:nvCxnSpPr>
          <p:spPr>
            <a:xfrm>
              <a:off x="6240639" y="2600319"/>
              <a:ext cx="0" cy="765728"/>
            </a:xfrm>
            <a:prstGeom prst="line">
              <a:avLst/>
            </a:prstGeom>
            <a:noFill/>
            <a:ln w="28575" cap="flat" cmpd="sng" algn="ctr">
              <a:solidFill>
                <a:srgbClr val="F18101"/>
              </a:solidFill>
              <a:prstDash val="solid"/>
              <a:miter lim="800000"/>
              <a:headEnd type="oval" w="med" len="med"/>
              <a:tailEnd type="oval" w="med" len="med"/>
            </a:ln>
            <a:effectLst/>
          </p:spPr>
        </p:cxnSp>
      </p:grpSp>
      <p:pic>
        <p:nvPicPr>
          <p:cNvPr id="103" name="图片 102">
            <a:extLst>
              <a:ext uri="{FF2B5EF4-FFF2-40B4-BE49-F238E27FC236}">
                <a16:creationId xmlns:a16="http://schemas.microsoft.com/office/drawing/2014/main" id="{1EDA9014-FD98-BA9C-3038-29910D59B78F}"/>
              </a:ext>
            </a:extLst>
          </p:cNvPr>
          <p:cNvPicPr>
            <a:picLocks noChangeAspect="1"/>
          </p:cNvPicPr>
          <p:nvPr/>
        </p:nvPicPr>
        <p:blipFill>
          <a:blip r:embed="rId3"/>
          <a:srcRect b="26465"/>
          <a:stretch/>
        </p:blipFill>
        <p:spPr>
          <a:xfrm>
            <a:off x="3972972" y="3504105"/>
            <a:ext cx="5240639" cy="4595320"/>
          </a:xfrm>
          <a:prstGeom prst="rect">
            <a:avLst/>
          </a:prstGeom>
        </p:spPr>
      </p:pic>
    </p:spTree>
    <p:extLst>
      <p:ext uri="{BB962C8B-B14F-4D97-AF65-F5344CB8AC3E}">
        <p14:creationId xmlns:p14="http://schemas.microsoft.com/office/powerpoint/2010/main" val="273714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childTnLst>
                                </p:cTn>
                              </p:par>
                              <p:par>
                                <p:cTn id="8" presetID="10" presetClass="entr" presetSubtype="0" fill="hold" nodeType="withEffect">
                                  <p:stCondLst>
                                    <p:cond delay="250"/>
                                  </p:stCondLst>
                                  <p:childTnLst>
                                    <p:set>
                                      <p:cBhvr>
                                        <p:cTn id="9" dur="1" fill="hold">
                                          <p:stCondLst>
                                            <p:cond delay="0"/>
                                          </p:stCondLst>
                                        </p:cTn>
                                        <p:tgtEl>
                                          <p:spTgt spid="103"/>
                                        </p:tgtEl>
                                        <p:attrNameLst>
                                          <p:attrName>style.visibility</p:attrName>
                                        </p:attrNameLst>
                                      </p:cBhvr>
                                      <p:to>
                                        <p:strVal val="visible"/>
                                      </p:to>
                                    </p:set>
                                    <p:animEffect transition="in" filter="fade">
                                      <p:cBhvr>
                                        <p:cTn id="10" dur="1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74176-8C3C-32B4-C3AF-6027F396B120}"/>
            </a:ext>
          </a:extLst>
        </p:cNvPr>
        <p:cNvGrpSpPr/>
        <p:nvPr/>
      </p:nvGrpSpPr>
      <p:grpSpPr>
        <a:xfrm>
          <a:off x="0" y="0"/>
          <a:ext cx="0" cy="0"/>
          <a:chOff x="0" y="0"/>
          <a:chExt cx="0" cy="0"/>
        </a:xfrm>
      </p:grpSpPr>
      <p:sp>
        <p:nvSpPr>
          <p:cNvPr id="10" name="标题 9" hidden="1">
            <a:extLst>
              <a:ext uri="{FF2B5EF4-FFF2-40B4-BE49-F238E27FC236}">
                <a16:creationId xmlns:a16="http://schemas.microsoft.com/office/drawing/2014/main" id="{D9D7E8DA-EE0E-2DB8-2211-D9209A512BC9}"/>
              </a:ext>
            </a:extLst>
          </p:cNvPr>
          <p:cNvSpPr>
            <a:spLocks noGrp="1"/>
          </p:cNvSpPr>
          <p:nvPr>
            <p:ph type="title" hasCustomPrompt="1"/>
          </p:nvPr>
        </p:nvSpPr>
        <p:spPr>
          <a:xfrm>
            <a:off x="635635" y="1025525"/>
            <a:ext cx="12419965" cy="759460"/>
          </a:xfrm>
        </p:spPr>
        <p:txBody>
          <a:bodyPr/>
          <a:lstStyle>
            <a:lvl1pPr>
              <a:defRPr sz="3800">
                <a:latin typeface="HONOR Sans CN Medium" panose="02000600000000000000" charset="-122"/>
                <a:ea typeface="HONOR Sans CN Medium" panose="02000600000000000000" charset="-122"/>
              </a:defRPr>
            </a:lvl1pPr>
          </a:lstStyle>
          <a:p>
            <a:pPr>
              <a:lnSpc>
                <a:spcPct val="100000"/>
              </a:lnSpc>
            </a:pPr>
            <a:r>
              <a:rPr lang="en-US" altLang="zh-CN" dirty="0">
                <a:sym typeface="+mn-ea"/>
              </a:rPr>
              <a:t>Rear Panel</a:t>
            </a:r>
            <a:br>
              <a:rPr lang="en-US" altLang="zh-CN" dirty="0">
                <a:sym typeface="+mn-ea"/>
              </a:rPr>
            </a:br>
            <a:endParaRPr lang="zh-CN" altLang="en-US" dirty="0">
              <a:sym typeface="+mn-ea"/>
            </a:endParaRPr>
          </a:p>
        </p:txBody>
      </p:sp>
      <p:pic>
        <p:nvPicPr>
          <p:cNvPr id="2" name="图片 1">
            <a:extLst>
              <a:ext uri="{FF2B5EF4-FFF2-40B4-BE49-F238E27FC236}">
                <a16:creationId xmlns:a16="http://schemas.microsoft.com/office/drawing/2014/main" id="{1EC59495-DDE2-FB77-2229-DE7E57EE18F0}"/>
              </a:ext>
            </a:extLst>
          </p:cNvPr>
          <p:cNvPicPr>
            <a:picLocks noChangeAspect="1"/>
          </p:cNvPicPr>
          <p:nvPr/>
        </p:nvPicPr>
        <p:blipFill rotWithShape="1">
          <a:blip r:embed="rId2"/>
          <a:srcRect l="28087" t="34348" r="28470" b="26816"/>
          <a:stretch/>
        </p:blipFill>
        <p:spPr>
          <a:xfrm>
            <a:off x="2794486" y="1784985"/>
            <a:ext cx="8807546" cy="5152713"/>
          </a:xfrm>
          <a:prstGeom prst="rect">
            <a:avLst/>
          </a:prstGeom>
        </p:spPr>
      </p:pic>
      <p:grpSp>
        <p:nvGrpSpPr>
          <p:cNvPr id="118" name="组合 117">
            <a:extLst>
              <a:ext uri="{FF2B5EF4-FFF2-40B4-BE49-F238E27FC236}">
                <a16:creationId xmlns:a16="http://schemas.microsoft.com/office/drawing/2014/main" id="{0250FAC6-C034-3EA7-9108-67BE70754CCC}"/>
              </a:ext>
            </a:extLst>
          </p:cNvPr>
          <p:cNvGrpSpPr/>
          <p:nvPr/>
        </p:nvGrpSpPr>
        <p:grpSpPr>
          <a:xfrm>
            <a:off x="836077" y="2474947"/>
            <a:ext cx="12728057" cy="4999988"/>
            <a:chOff x="1064144" y="2510077"/>
            <a:chExt cx="12728057" cy="4999988"/>
          </a:xfrm>
        </p:grpSpPr>
        <p:sp>
          <p:nvSpPr>
            <p:cNvPr id="5" name="文本框 4">
              <a:extLst>
                <a:ext uri="{FF2B5EF4-FFF2-40B4-BE49-F238E27FC236}">
                  <a16:creationId xmlns:a16="http://schemas.microsoft.com/office/drawing/2014/main" id="{CE1F310B-4E4A-27F2-0CE8-D706B8A88640}"/>
                </a:ext>
              </a:extLst>
            </p:cNvPr>
            <p:cNvSpPr txBox="1"/>
            <p:nvPr/>
          </p:nvSpPr>
          <p:spPr>
            <a:xfrm>
              <a:off x="11887622" y="3992302"/>
              <a:ext cx="1904579" cy="307777"/>
            </a:xfrm>
            <a:prstGeom prst="rect">
              <a:avLst/>
            </a:prstGeom>
            <a:solidFill>
              <a:schemeClr val="tx1"/>
            </a:solidFill>
          </p:spPr>
          <p:txBody>
            <a:bodyPr wrap="square" rtlCol="0">
              <a:spAutoFit/>
            </a:bodyPr>
            <a:lstStyle/>
            <a:p>
              <a:pPr algn="ctr"/>
              <a:r>
                <a:rPr lang="en-US" altLang="zh-CN" sz="1400" b="1" dirty="0">
                  <a:solidFill>
                    <a:schemeClr val="bg1"/>
                  </a:solidFill>
                  <a:latin typeface="HONOR Sans CN" panose="02000500000000000000" pitchFamily="2" charset="-122"/>
                  <a:ea typeface="HONOR Sans CN" panose="02000500000000000000" pitchFamily="2" charset="-122"/>
                </a:rPr>
                <a:t>Power Socket</a:t>
              </a:r>
              <a:endParaRPr lang="zh-CN" altLang="en-US" sz="1400" b="1" dirty="0">
                <a:solidFill>
                  <a:schemeClr val="bg1"/>
                </a:solidFill>
                <a:latin typeface="HONOR Sans CN" panose="02000500000000000000" pitchFamily="2" charset="-122"/>
                <a:ea typeface="HONOR Sans CN" panose="02000500000000000000" pitchFamily="2" charset="-122"/>
              </a:endParaRPr>
            </a:p>
          </p:txBody>
        </p:sp>
        <p:sp>
          <p:nvSpPr>
            <p:cNvPr id="8" name="文本框 7">
              <a:extLst>
                <a:ext uri="{FF2B5EF4-FFF2-40B4-BE49-F238E27FC236}">
                  <a16:creationId xmlns:a16="http://schemas.microsoft.com/office/drawing/2014/main" id="{84E6F7E5-5CB0-97D2-42CC-01667B34DB0D}"/>
                </a:ext>
              </a:extLst>
            </p:cNvPr>
            <p:cNvSpPr txBox="1"/>
            <p:nvPr/>
          </p:nvSpPr>
          <p:spPr>
            <a:xfrm>
              <a:off x="11887621" y="4634961"/>
              <a:ext cx="1904578" cy="307777"/>
            </a:xfrm>
            <a:prstGeom prst="rect">
              <a:avLst/>
            </a:prstGeom>
            <a:solidFill>
              <a:schemeClr val="tx1"/>
            </a:solidFill>
          </p:spPr>
          <p:txBody>
            <a:bodyPr wrap="square" rtlCol="0">
              <a:spAutoFit/>
            </a:bodyPr>
            <a:lstStyle/>
            <a:p>
              <a:pPr algn="ctr"/>
              <a:r>
                <a:rPr lang="en-US" altLang="zh-CN" sz="1400" b="1" dirty="0">
                  <a:solidFill>
                    <a:schemeClr val="bg1"/>
                  </a:solidFill>
                  <a:latin typeface="HONOR Sans CN" panose="02000500000000000000" pitchFamily="2" charset="-122"/>
                  <a:ea typeface="HONOR Sans CN" panose="02000500000000000000" pitchFamily="2" charset="-122"/>
                </a:rPr>
                <a:t>Power Fuse</a:t>
              </a:r>
              <a:endParaRPr lang="zh-CN" altLang="en-US" sz="1400" b="1" dirty="0">
                <a:solidFill>
                  <a:schemeClr val="bg1"/>
                </a:solidFill>
                <a:latin typeface="HONOR Sans CN" panose="02000500000000000000" pitchFamily="2" charset="-122"/>
                <a:ea typeface="HONOR Sans CN" panose="02000500000000000000" pitchFamily="2" charset="-122"/>
              </a:endParaRPr>
            </a:p>
          </p:txBody>
        </p:sp>
        <p:cxnSp>
          <p:nvCxnSpPr>
            <p:cNvPr id="7" name="直接连接符 6">
              <a:extLst>
                <a:ext uri="{FF2B5EF4-FFF2-40B4-BE49-F238E27FC236}">
                  <a16:creationId xmlns:a16="http://schemas.microsoft.com/office/drawing/2014/main" id="{1916F6A1-CF17-0F28-6A32-F17198684117}"/>
                </a:ext>
              </a:extLst>
            </p:cNvPr>
            <p:cNvCxnSpPr>
              <a:cxnSpLocks/>
              <a:stCxn id="8" idx="1"/>
            </p:cNvCxnSpPr>
            <p:nvPr/>
          </p:nvCxnSpPr>
          <p:spPr>
            <a:xfrm flipH="1" flipV="1">
              <a:off x="10461170" y="4780030"/>
              <a:ext cx="1426450" cy="8820"/>
            </a:xfrm>
            <a:prstGeom prst="line">
              <a:avLst/>
            </a:prstGeom>
            <a:ln w="28575">
              <a:solidFill>
                <a:srgbClr val="F1810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 name="直接连接符 3">
              <a:extLst>
                <a:ext uri="{FF2B5EF4-FFF2-40B4-BE49-F238E27FC236}">
                  <a16:creationId xmlns:a16="http://schemas.microsoft.com/office/drawing/2014/main" id="{87D10E2E-0A65-2754-39B0-149A39010976}"/>
                </a:ext>
              </a:extLst>
            </p:cNvPr>
            <p:cNvCxnSpPr>
              <a:cxnSpLocks/>
            </p:cNvCxnSpPr>
            <p:nvPr/>
          </p:nvCxnSpPr>
          <p:spPr>
            <a:xfrm flipH="1">
              <a:off x="10461172" y="4158500"/>
              <a:ext cx="1426450" cy="0"/>
            </a:xfrm>
            <a:prstGeom prst="line">
              <a:avLst/>
            </a:prstGeom>
            <a:ln w="28575">
              <a:solidFill>
                <a:srgbClr val="F1810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2A6F1216-74E7-38FD-4707-91F7C1945BCF}"/>
                </a:ext>
              </a:extLst>
            </p:cNvPr>
            <p:cNvSpPr txBox="1"/>
            <p:nvPr/>
          </p:nvSpPr>
          <p:spPr>
            <a:xfrm>
              <a:off x="11887621" y="5248146"/>
              <a:ext cx="1904578" cy="307777"/>
            </a:xfrm>
            <a:prstGeom prst="rect">
              <a:avLst/>
            </a:prstGeom>
            <a:solidFill>
              <a:schemeClr val="tx1"/>
            </a:solidFill>
          </p:spPr>
          <p:txBody>
            <a:bodyPr wrap="square" rtlCol="0">
              <a:spAutoFit/>
            </a:bodyPr>
            <a:lstStyle/>
            <a:p>
              <a:pPr algn="ctr"/>
              <a:r>
                <a:rPr lang="en-US" altLang="zh-CN" sz="1400" b="1" dirty="0">
                  <a:solidFill>
                    <a:schemeClr val="bg1"/>
                  </a:solidFill>
                  <a:latin typeface="HONOR Sans CN" panose="02000500000000000000" pitchFamily="2" charset="-122"/>
                  <a:ea typeface="HONOR Sans CN" panose="02000500000000000000" pitchFamily="2" charset="-122"/>
                </a:rPr>
                <a:t>AC Voltage Selector</a:t>
              </a:r>
              <a:endParaRPr lang="zh-CN" altLang="en-US" sz="1400" b="1" dirty="0">
                <a:solidFill>
                  <a:schemeClr val="bg1"/>
                </a:solidFill>
                <a:latin typeface="HONOR Sans CN" panose="02000500000000000000" pitchFamily="2" charset="-122"/>
                <a:ea typeface="HONOR Sans CN" panose="02000500000000000000" pitchFamily="2" charset="-122"/>
              </a:endParaRPr>
            </a:p>
          </p:txBody>
        </p:sp>
        <p:cxnSp>
          <p:nvCxnSpPr>
            <p:cNvPr id="11" name="直接连接符 10">
              <a:extLst>
                <a:ext uri="{FF2B5EF4-FFF2-40B4-BE49-F238E27FC236}">
                  <a16:creationId xmlns:a16="http://schemas.microsoft.com/office/drawing/2014/main" id="{CA0CC03A-3A41-7078-BA0D-9678E1FBC8F9}"/>
                </a:ext>
              </a:extLst>
            </p:cNvPr>
            <p:cNvCxnSpPr>
              <a:cxnSpLocks/>
              <a:stCxn id="12" idx="1"/>
            </p:cNvCxnSpPr>
            <p:nvPr/>
          </p:nvCxnSpPr>
          <p:spPr>
            <a:xfrm flipH="1">
              <a:off x="10227130" y="5402035"/>
              <a:ext cx="1660491" cy="0"/>
            </a:xfrm>
            <a:prstGeom prst="line">
              <a:avLst/>
            </a:prstGeom>
            <a:ln w="28575">
              <a:solidFill>
                <a:srgbClr val="F1810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4134D779-6A44-074D-6142-B154F76D62EE}"/>
                </a:ext>
              </a:extLst>
            </p:cNvPr>
            <p:cNvSpPr txBox="1"/>
            <p:nvPr/>
          </p:nvSpPr>
          <p:spPr>
            <a:xfrm>
              <a:off x="5013007" y="2510077"/>
              <a:ext cx="3518253" cy="307777"/>
            </a:xfrm>
            <a:prstGeom prst="rect">
              <a:avLst/>
            </a:prstGeom>
            <a:solidFill>
              <a:schemeClr val="tx1"/>
            </a:solidFill>
          </p:spPr>
          <p:txBody>
            <a:bodyPr wrap="square" rtlCol="0">
              <a:spAutoFit/>
            </a:bodyPr>
            <a:lstStyle/>
            <a:p>
              <a:pPr algn="ctr"/>
              <a:r>
                <a:rPr lang="en-US" altLang="zh-CN" sz="1400" b="1" dirty="0">
                  <a:solidFill>
                    <a:schemeClr val="bg1"/>
                  </a:solidFill>
                  <a:latin typeface="HONOR Sans CN" panose="02000500000000000000" pitchFamily="2" charset="-122"/>
                  <a:ea typeface="HONOR Sans CN" panose="02000500000000000000" pitchFamily="2" charset="-122"/>
                </a:rPr>
                <a:t> 16-Channel Inspection Card (option)</a:t>
              </a:r>
              <a:endParaRPr lang="zh-CN" altLang="en-US" sz="1400" b="1" dirty="0">
                <a:solidFill>
                  <a:schemeClr val="bg1"/>
                </a:solidFill>
                <a:latin typeface="HONOR Sans CN" panose="02000500000000000000" pitchFamily="2" charset="-122"/>
                <a:ea typeface="HONOR Sans CN" panose="02000500000000000000" pitchFamily="2" charset="-122"/>
              </a:endParaRPr>
            </a:p>
          </p:txBody>
        </p:sp>
        <p:sp>
          <p:nvSpPr>
            <p:cNvPr id="19" name="文本框 18">
              <a:extLst>
                <a:ext uri="{FF2B5EF4-FFF2-40B4-BE49-F238E27FC236}">
                  <a16:creationId xmlns:a16="http://schemas.microsoft.com/office/drawing/2014/main" id="{8D5E052E-4E99-3864-E217-077BFB00AE39}"/>
                </a:ext>
              </a:extLst>
            </p:cNvPr>
            <p:cNvSpPr txBox="1"/>
            <p:nvPr/>
          </p:nvSpPr>
          <p:spPr>
            <a:xfrm>
              <a:off x="1064144" y="3812873"/>
              <a:ext cx="1958409" cy="307777"/>
            </a:xfrm>
            <a:prstGeom prst="rect">
              <a:avLst/>
            </a:prstGeom>
            <a:solidFill>
              <a:schemeClr val="tx1"/>
            </a:solidFill>
          </p:spPr>
          <p:txBody>
            <a:bodyPr wrap="square" rtlCol="0">
              <a:spAutoFit/>
            </a:bodyPr>
            <a:lstStyle/>
            <a:p>
              <a:pPr algn="ctr"/>
              <a:r>
                <a:rPr lang="en-US" altLang="zh-CN" sz="1400" b="1" dirty="0">
                  <a:solidFill>
                    <a:schemeClr val="bg1"/>
                  </a:solidFill>
                  <a:latin typeface="HONOR Sans CN" panose="02000500000000000000" pitchFamily="2" charset="-122"/>
                  <a:ea typeface="HONOR Sans CN" panose="02000500000000000000" pitchFamily="2" charset="-122"/>
                </a:rPr>
                <a:t>Current Input Fuse</a:t>
              </a:r>
              <a:endParaRPr lang="zh-CN" altLang="en-US" sz="1400" b="1" dirty="0">
                <a:solidFill>
                  <a:schemeClr val="bg1"/>
                </a:solidFill>
                <a:latin typeface="HONOR Sans CN" panose="02000500000000000000" pitchFamily="2" charset="-122"/>
                <a:ea typeface="HONOR Sans CN" panose="02000500000000000000" pitchFamily="2" charset="-122"/>
              </a:endParaRPr>
            </a:p>
          </p:txBody>
        </p:sp>
        <p:cxnSp>
          <p:nvCxnSpPr>
            <p:cNvPr id="18" name="直接连接符 17">
              <a:extLst>
                <a:ext uri="{FF2B5EF4-FFF2-40B4-BE49-F238E27FC236}">
                  <a16:creationId xmlns:a16="http://schemas.microsoft.com/office/drawing/2014/main" id="{BCE57448-38A6-D3DB-A8BE-ACF7E708F83D}"/>
                </a:ext>
              </a:extLst>
            </p:cNvPr>
            <p:cNvCxnSpPr>
              <a:cxnSpLocks/>
              <a:stCxn id="19" idx="3"/>
            </p:cNvCxnSpPr>
            <p:nvPr/>
          </p:nvCxnSpPr>
          <p:spPr>
            <a:xfrm>
              <a:off x="3022553" y="3966762"/>
              <a:ext cx="1182768" cy="0"/>
            </a:xfrm>
            <a:prstGeom prst="line">
              <a:avLst/>
            </a:prstGeom>
            <a:ln w="28575">
              <a:solidFill>
                <a:srgbClr val="F1810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DFD2C7B2-CB4C-F268-D3D2-1E6B08F560B7}"/>
                </a:ext>
              </a:extLst>
            </p:cNvPr>
            <p:cNvSpPr txBox="1"/>
            <p:nvPr/>
          </p:nvSpPr>
          <p:spPr>
            <a:xfrm>
              <a:off x="1069657" y="4574746"/>
              <a:ext cx="1952896" cy="307777"/>
            </a:xfrm>
            <a:prstGeom prst="rect">
              <a:avLst/>
            </a:prstGeom>
            <a:solidFill>
              <a:schemeClr val="tx1"/>
            </a:solidFill>
          </p:spPr>
          <p:txBody>
            <a:bodyPr wrap="square" rtlCol="0">
              <a:spAutoFit/>
            </a:bodyPr>
            <a:lstStyle/>
            <a:p>
              <a:pPr algn="ctr"/>
              <a:r>
                <a:rPr lang="en-US" altLang="zh-CN" sz="1400" b="1" dirty="0">
                  <a:solidFill>
                    <a:schemeClr val="bg1"/>
                  </a:solidFill>
                  <a:latin typeface="HONOR Sans CN" panose="02000500000000000000" pitchFamily="2" charset="-122"/>
                  <a:ea typeface="HONOR Sans CN" panose="02000500000000000000" pitchFamily="2" charset="-122"/>
                </a:rPr>
                <a:t>Ext Trigger</a:t>
              </a:r>
              <a:endParaRPr lang="zh-CN" altLang="en-US" sz="1400" b="1" dirty="0">
                <a:solidFill>
                  <a:schemeClr val="bg1"/>
                </a:solidFill>
                <a:latin typeface="HONOR Sans CN" panose="02000500000000000000" pitchFamily="2" charset="-122"/>
                <a:ea typeface="HONOR Sans CN" panose="02000500000000000000" pitchFamily="2" charset="-122"/>
              </a:endParaRPr>
            </a:p>
          </p:txBody>
        </p:sp>
        <p:cxnSp>
          <p:nvCxnSpPr>
            <p:cNvPr id="21" name="直接连接符 20">
              <a:extLst>
                <a:ext uri="{FF2B5EF4-FFF2-40B4-BE49-F238E27FC236}">
                  <a16:creationId xmlns:a16="http://schemas.microsoft.com/office/drawing/2014/main" id="{AAE76A46-CA22-0D4D-17A0-7E1B40AA7FD4}"/>
                </a:ext>
              </a:extLst>
            </p:cNvPr>
            <p:cNvCxnSpPr>
              <a:cxnSpLocks/>
              <a:stCxn id="22" idx="3"/>
            </p:cNvCxnSpPr>
            <p:nvPr/>
          </p:nvCxnSpPr>
          <p:spPr>
            <a:xfrm>
              <a:off x="3022553" y="4728635"/>
              <a:ext cx="1182768" cy="0"/>
            </a:xfrm>
            <a:prstGeom prst="line">
              <a:avLst/>
            </a:prstGeom>
            <a:ln w="28575">
              <a:solidFill>
                <a:srgbClr val="F1810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9BB3AFB4-54A9-1D8B-4E95-6A6902FEF006}"/>
                </a:ext>
              </a:extLst>
            </p:cNvPr>
            <p:cNvSpPr txBox="1"/>
            <p:nvPr/>
          </p:nvSpPr>
          <p:spPr>
            <a:xfrm>
              <a:off x="1064144" y="5465687"/>
              <a:ext cx="1952896" cy="307777"/>
            </a:xfrm>
            <a:prstGeom prst="rect">
              <a:avLst/>
            </a:prstGeom>
            <a:solidFill>
              <a:schemeClr val="tx1"/>
            </a:solidFill>
          </p:spPr>
          <p:txBody>
            <a:bodyPr wrap="square" rtlCol="0">
              <a:spAutoFit/>
            </a:bodyPr>
            <a:lstStyle/>
            <a:p>
              <a:pPr algn="ctr"/>
              <a:r>
                <a:rPr lang="en-US" altLang="zh-CN" sz="1400" b="1" dirty="0">
                  <a:solidFill>
                    <a:schemeClr val="bg1"/>
                  </a:solidFill>
                  <a:latin typeface="HONOR Sans CN" panose="02000500000000000000" pitchFamily="2" charset="-122"/>
                  <a:ea typeface="HONOR Sans CN" panose="02000500000000000000" pitchFamily="2" charset="-122"/>
                </a:rPr>
                <a:t>VMC Output</a:t>
              </a:r>
              <a:endParaRPr lang="zh-CN" altLang="en-US" sz="1400" b="1" dirty="0">
                <a:solidFill>
                  <a:schemeClr val="bg1"/>
                </a:solidFill>
                <a:latin typeface="HONOR Sans CN" panose="02000500000000000000" pitchFamily="2" charset="-122"/>
                <a:ea typeface="HONOR Sans CN" panose="02000500000000000000" pitchFamily="2" charset="-122"/>
              </a:endParaRPr>
            </a:p>
          </p:txBody>
        </p:sp>
        <p:cxnSp>
          <p:nvCxnSpPr>
            <p:cNvPr id="24" name="直接连接符 23">
              <a:extLst>
                <a:ext uri="{FF2B5EF4-FFF2-40B4-BE49-F238E27FC236}">
                  <a16:creationId xmlns:a16="http://schemas.microsoft.com/office/drawing/2014/main" id="{571F8E9D-77DF-18CF-E6FD-DA511A66B82B}"/>
                </a:ext>
              </a:extLst>
            </p:cNvPr>
            <p:cNvCxnSpPr>
              <a:cxnSpLocks/>
              <a:stCxn id="25" idx="3"/>
            </p:cNvCxnSpPr>
            <p:nvPr/>
          </p:nvCxnSpPr>
          <p:spPr>
            <a:xfrm>
              <a:off x="3017040" y="5619576"/>
              <a:ext cx="1188281" cy="0"/>
            </a:xfrm>
            <a:prstGeom prst="line">
              <a:avLst/>
            </a:prstGeom>
            <a:ln w="28575">
              <a:solidFill>
                <a:srgbClr val="F1810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C57B48E3-8E56-5BB3-87B1-C40C6F892592}"/>
                </a:ext>
              </a:extLst>
            </p:cNvPr>
            <p:cNvSpPr txBox="1"/>
            <p:nvPr/>
          </p:nvSpPr>
          <p:spPr>
            <a:xfrm>
              <a:off x="3371392" y="6771401"/>
              <a:ext cx="2260555" cy="738664"/>
            </a:xfrm>
            <a:prstGeom prst="rect">
              <a:avLst/>
            </a:prstGeom>
            <a:solidFill>
              <a:schemeClr val="tx1"/>
            </a:solidFill>
          </p:spPr>
          <p:txBody>
            <a:bodyPr wrap="none" rtlCol="0">
              <a:spAutoFit/>
            </a:bodyPr>
            <a:lstStyle/>
            <a:p>
              <a:pPr algn="ctr"/>
              <a:r>
                <a:rPr lang="en-US" altLang="zh-CN" sz="1400" b="1" dirty="0">
                  <a:solidFill>
                    <a:schemeClr val="bg1"/>
                  </a:solidFill>
                  <a:latin typeface="HONOR Sans CN" panose="02000500000000000000" pitchFamily="2" charset="-122"/>
                  <a:ea typeface="HONOR Sans CN" panose="02000500000000000000" pitchFamily="2" charset="-122"/>
                </a:rPr>
                <a:t>LAN</a:t>
              </a:r>
            </a:p>
            <a:p>
              <a:pPr algn="ctr"/>
              <a:r>
                <a:rPr lang="it-IT" altLang="zh-CN" sz="1400" b="1" dirty="0">
                  <a:solidFill>
                    <a:schemeClr val="bg1"/>
                  </a:solidFill>
                  <a:latin typeface="HONOR Sans CN" panose="02000500000000000000" pitchFamily="2" charset="-122"/>
                  <a:ea typeface="HONOR Sans CN" panose="02000500000000000000" pitchFamily="2" charset="-122"/>
                </a:rPr>
                <a:t>Remote Control</a:t>
              </a:r>
            </a:p>
            <a:p>
              <a:pPr algn="ctr"/>
              <a:r>
                <a:rPr lang="it-IT" altLang="zh-CN" sz="1400" b="1" dirty="0">
                  <a:solidFill>
                    <a:schemeClr val="bg1"/>
                  </a:solidFill>
                  <a:latin typeface="HONOR Sans CN" panose="02000500000000000000" pitchFamily="2" charset="-122"/>
                  <a:ea typeface="HONOR Sans CN" panose="02000500000000000000" pitchFamily="2" charset="-122"/>
                </a:rPr>
                <a:t>Support VXI-11 Protocol</a:t>
              </a:r>
              <a:endParaRPr lang="en-US" altLang="zh-CN" sz="1400" b="1" dirty="0">
                <a:solidFill>
                  <a:schemeClr val="bg1"/>
                </a:solidFill>
                <a:latin typeface="HONOR Sans CN" panose="02000500000000000000" pitchFamily="2" charset="-122"/>
                <a:ea typeface="HONOR Sans CN" panose="02000500000000000000" pitchFamily="2" charset="-122"/>
              </a:endParaRPr>
            </a:p>
          </p:txBody>
        </p:sp>
        <p:cxnSp>
          <p:nvCxnSpPr>
            <p:cNvPr id="27" name="直接连接符 26">
              <a:extLst>
                <a:ext uri="{FF2B5EF4-FFF2-40B4-BE49-F238E27FC236}">
                  <a16:creationId xmlns:a16="http://schemas.microsoft.com/office/drawing/2014/main" id="{29DB3A81-EA9D-675C-4AFE-9239826CB32C}"/>
                </a:ext>
              </a:extLst>
            </p:cNvPr>
            <p:cNvCxnSpPr>
              <a:cxnSpLocks/>
            </p:cNvCxnSpPr>
            <p:nvPr/>
          </p:nvCxnSpPr>
          <p:spPr>
            <a:xfrm flipV="1">
              <a:off x="5364171" y="6068294"/>
              <a:ext cx="0" cy="703107"/>
            </a:xfrm>
            <a:prstGeom prst="line">
              <a:avLst/>
            </a:prstGeom>
            <a:ln w="28575">
              <a:solidFill>
                <a:srgbClr val="F1810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A5B770E1-1F21-A76C-1EBB-D7E5CE6F3CBF}"/>
                </a:ext>
              </a:extLst>
            </p:cNvPr>
            <p:cNvSpPr txBox="1"/>
            <p:nvPr/>
          </p:nvSpPr>
          <p:spPr>
            <a:xfrm>
              <a:off x="5885872" y="6771401"/>
              <a:ext cx="2504212" cy="738664"/>
            </a:xfrm>
            <a:prstGeom prst="rect">
              <a:avLst/>
            </a:prstGeom>
            <a:solidFill>
              <a:schemeClr val="tx1"/>
            </a:solidFill>
          </p:spPr>
          <p:txBody>
            <a:bodyPr wrap="none" rtlCol="0">
              <a:spAutoFit/>
            </a:bodyPr>
            <a:lstStyle/>
            <a:p>
              <a:pPr algn="ctr"/>
              <a:r>
                <a:rPr lang="en-US" altLang="zh-CN" sz="1400" b="1" dirty="0">
                  <a:solidFill>
                    <a:schemeClr val="bg1"/>
                  </a:solidFill>
                  <a:latin typeface="HONOR Sans CN" panose="02000500000000000000" pitchFamily="2" charset="-122"/>
                  <a:ea typeface="HONOR Sans CN" panose="02000500000000000000" pitchFamily="2" charset="-122"/>
                </a:rPr>
                <a:t>USB Device</a:t>
              </a:r>
            </a:p>
            <a:p>
              <a:pPr algn="ctr"/>
              <a:r>
                <a:rPr lang="it-IT" altLang="zh-CN" sz="1400" b="1" dirty="0">
                  <a:solidFill>
                    <a:schemeClr val="bg1"/>
                  </a:solidFill>
                  <a:latin typeface="HONOR Sans CN" panose="02000500000000000000" pitchFamily="2" charset="-122"/>
                  <a:ea typeface="HONOR Sans CN" panose="02000500000000000000" pitchFamily="2" charset="-122"/>
                </a:rPr>
                <a:t>Upper Computer Control</a:t>
              </a:r>
            </a:p>
            <a:p>
              <a:pPr algn="ctr"/>
              <a:r>
                <a:rPr lang="it-IT" altLang="zh-CN" sz="1400" b="1" dirty="0">
                  <a:solidFill>
                    <a:schemeClr val="bg1"/>
                  </a:solidFill>
                  <a:latin typeface="HONOR Sans CN" panose="02000500000000000000" pitchFamily="2" charset="-122"/>
                  <a:ea typeface="HONOR Sans CN" panose="02000500000000000000" pitchFamily="2" charset="-122"/>
                </a:rPr>
                <a:t>Support USB-TMC Protocol</a:t>
              </a:r>
              <a:endParaRPr lang="en-US" altLang="zh-CN" sz="1400" b="1" dirty="0">
                <a:solidFill>
                  <a:schemeClr val="bg1"/>
                </a:solidFill>
                <a:latin typeface="HONOR Sans CN" panose="02000500000000000000" pitchFamily="2" charset="-122"/>
                <a:ea typeface="HONOR Sans CN" panose="02000500000000000000" pitchFamily="2" charset="-122"/>
              </a:endParaRPr>
            </a:p>
          </p:txBody>
        </p:sp>
        <p:sp>
          <p:nvSpPr>
            <p:cNvPr id="33" name="文本框 32">
              <a:extLst>
                <a:ext uri="{FF2B5EF4-FFF2-40B4-BE49-F238E27FC236}">
                  <a16:creationId xmlns:a16="http://schemas.microsoft.com/office/drawing/2014/main" id="{7A2B8BB7-10C5-DDBC-0A9C-6017143A7F5E}"/>
                </a:ext>
              </a:extLst>
            </p:cNvPr>
            <p:cNvSpPr txBox="1"/>
            <p:nvPr/>
          </p:nvSpPr>
          <p:spPr>
            <a:xfrm>
              <a:off x="6409505" y="6329242"/>
              <a:ext cx="1074964" cy="307777"/>
            </a:xfrm>
            <a:prstGeom prst="rect">
              <a:avLst/>
            </a:prstGeom>
            <a:solidFill>
              <a:schemeClr val="tx1"/>
            </a:solidFill>
          </p:spPr>
          <p:txBody>
            <a:bodyPr wrap="square" rtlCol="0">
              <a:spAutoFit/>
            </a:bodyPr>
            <a:lstStyle/>
            <a:p>
              <a:pPr algn="ctr"/>
              <a:r>
                <a:rPr lang="en-US" altLang="zh-CN" sz="1400" b="1" dirty="0">
                  <a:solidFill>
                    <a:schemeClr val="bg1"/>
                  </a:solidFill>
                  <a:latin typeface="HONOR Sans CN" panose="02000500000000000000" pitchFamily="2" charset="-122"/>
                  <a:ea typeface="HONOR Sans CN" panose="02000500000000000000" pitchFamily="2" charset="-122"/>
                </a:rPr>
                <a:t>USB Host</a:t>
              </a:r>
            </a:p>
          </p:txBody>
        </p:sp>
        <p:cxnSp>
          <p:nvCxnSpPr>
            <p:cNvPr id="32" name="直接连接符 31">
              <a:extLst>
                <a:ext uri="{FF2B5EF4-FFF2-40B4-BE49-F238E27FC236}">
                  <a16:creationId xmlns:a16="http://schemas.microsoft.com/office/drawing/2014/main" id="{D7846DBE-3E63-3A57-502B-E464B672149D}"/>
                </a:ext>
              </a:extLst>
            </p:cNvPr>
            <p:cNvCxnSpPr>
              <a:cxnSpLocks/>
            </p:cNvCxnSpPr>
            <p:nvPr/>
          </p:nvCxnSpPr>
          <p:spPr>
            <a:xfrm flipV="1">
              <a:off x="6965052" y="6068294"/>
              <a:ext cx="0" cy="260947"/>
            </a:xfrm>
            <a:prstGeom prst="line">
              <a:avLst/>
            </a:prstGeom>
            <a:ln w="28575">
              <a:solidFill>
                <a:srgbClr val="F1810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F927C41B-0C56-68CC-BAAD-56EC0CCF81A8}"/>
                </a:ext>
              </a:extLst>
            </p:cNvPr>
            <p:cNvCxnSpPr>
              <a:cxnSpLocks/>
            </p:cNvCxnSpPr>
            <p:nvPr/>
          </p:nvCxnSpPr>
          <p:spPr>
            <a:xfrm flipV="1">
              <a:off x="6155579" y="6072169"/>
              <a:ext cx="0" cy="699232"/>
            </a:xfrm>
            <a:prstGeom prst="line">
              <a:avLst/>
            </a:prstGeom>
            <a:ln w="28575">
              <a:solidFill>
                <a:srgbClr val="F1810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B3EEECAF-AE2A-079B-8B4C-ECBAA4E7CFEB}"/>
                </a:ext>
              </a:extLst>
            </p:cNvPr>
            <p:cNvCxnSpPr>
              <a:cxnSpLocks/>
              <a:stCxn id="16" idx="2"/>
            </p:cNvCxnSpPr>
            <p:nvPr/>
          </p:nvCxnSpPr>
          <p:spPr>
            <a:xfrm flipH="1">
              <a:off x="6772132" y="2817854"/>
              <a:ext cx="1" cy="948603"/>
            </a:xfrm>
            <a:prstGeom prst="line">
              <a:avLst/>
            </a:prstGeom>
            <a:ln w="28575">
              <a:solidFill>
                <a:srgbClr val="F1810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14" name="矩形 13" hidden="1">
            <a:extLst>
              <a:ext uri="{FF2B5EF4-FFF2-40B4-BE49-F238E27FC236}">
                <a16:creationId xmlns:a16="http://schemas.microsoft.com/office/drawing/2014/main" id="{D7E8B4CD-0473-642B-AD64-1E9F1C2AC5EF}"/>
              </a:ext>
            </a:extLst>
          </p:cNvPr>
          <p:cNvSpPr/>
          <p:nvPr/>
        </p:nvSpPr>
        <p:spPr>
          <a:xfrm>
            <a:off x="374650" y="1102995"/>
            <a:ext cx="88900" cy="469900"/>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9094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C932CB5-4F16-E9F3-A139-5EEB3C51EA28}"/>
              </a:ext>
            </a:extLst>
          </p:cNvPr>
          <p:cNvGrpSpPr/>
          <p:nvPr/>
        </p:nvGrpSpPr>
        <p:grpSpPr>
          <a:xfrm>
            <a:off x="1624340" y="1428052"/>
            <a:ext cx="3640015" cy="502669"/>
            <a:chOff x="1881554" y="1169377"/>
            <a:chExt cx="3640015" cy="502669"/>
          </a:xfrm>
        </p:grpSpPr>
        <p:sp>
          <p:nvSpPr>
            <p:cNvPr id="128" name="流程图: 可选过程 127">
              <a:extLst>
                <a:ext uri="{FF2B5EF4-FFF2-40B4-BE49-F238E27FC236}">
                  <a16:creationId xmlns:a16="http://schemas.microsoft.com/office/drawing/2014/main" id="{E350AB7C-5F21-CD7B-7D7C-8042A4105116}"/>
                </a:ext>
              </a:extLst>
            </p:cNvPr>
            <p:cNvSpPr/>
            <p:nvPr/>
          </p:nvSpPr>
          <p:spPr>
            <a:xfrm>
              <a:off x="1881554" y="1169377"/>
              <a:ext cx="3640015" cy="502669"/>
            </a:xfrm>
            <a:prstGeom prst="flowChartAlternateProcess">
              <a:avLst/>
            </a:prstGeom>
            <a:solidFill>
              <a:srgbClr val="DAE3F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9" name="文本框 128">
              <a:extLst>
                <a:ext uri="{FF2B5EF4-FFF2-40B4-BE49-F238E27FC236}">
                  <a16:creationId xmlns:a16="http://schemas.microsoft.com/office/drawing/2014/main" id="{3A951D6E-0A40-4820-60DB-74A53CF9AC34}"/>
                </a:ext>
              </a:extLst>
            </p:cNvPr>
            <p:cNvSpPr txBox="1"/>
            <p:nvPr/>
          </p:nvSpPr>
          <p:spPr>
            <a:xfrm>
              <a:off x="2013287" y="1237834"/>
              <a:ext cx="3439680" cy="400110"/>
            </a:xfrm>
            <a:prstGeom prst="rect">
              <a:avLst/>
            </a:prstGeom>
            <a:noFill/>
            <a:ln>
              <a:noFill/>
            </a:ln>
          </p:spPr>
          <p:txBody>
            <a:bodyPr wrap="square" rtlCol="0">
              <a:spAutoFit/>
            </a:bodyPr>
            <a:lstStyle/>
            <a:p>
              <a:pPr algn="ctr"/>
              <a:r>
                <a:rPr lang="en-US" altLang="zh-CN" sz="2000" b="1" i="0" dirty="0">
                  <a:effectLst/>
                  <a:latin typeface="HONOR Sans CN" panose="02000500000000000000" pitchFamily="2" charset="-122"/>
                  <a:ea typeface="HONOR Sans CN" panose="02000500000000000000" pitchFamily="2" charset="-122"/>
                </a:rPr>
                <a:t>Key Specifications</a:t>
              </a:r>
              <a:endParaRPr lang="zh-CN" altLang="en-US" sz="2000" dirty="0">
                <a:latin typeface="HONOR Sans CN" panose="02000500000000000000" pitchFamily="2" charset="-122"/>
                <a:ea typeface="HONOR Sans CN" panose="02000500000000000000" pitchFamily="2" charset="-122"/>
              </a:endParaRPr>
            </a:p>
          </p:txBody>
        </p:sp>
      </p:grpSp>
      <p:graphicFrame>
        <p:nvGraphicFramePr>
          <p:cNvPr id="131" name="表格 130">
            <a:extLst>
              <a:ext uri="{FF2B5EF4-FFF2-40B4-BE49-F238E27FC236}">
                <a16:creationId xmlns:a16="http://schemas.microsoft.com/office/drawing/2014/main" id="{6CAA945C-0F55-E5EF-DD5E-E44247C3686A}"/>
              </a:ext>
            </a:extLst>
          </p:cNvPr>
          <p:cNvGraphicFramePr>
            <a:graphicFrameLocks noGrp="1"/>
          </p:cNvGraphicFramePr>
          <p:nvPr>
            <p:extLst>
              <p:ext uri="{D42A27DB-BD31-4B8C-83A1-F6EECF244321}">
                <p14:modId xmlns:p14="http://schemas.microsoft.com/office/powerpoint/2010/main" val="1635416067"/>
              </p:ext>
            </p:extLst>
          </p:nvPr>
        </p:nvGraphicFramePr>
        <p:xfrm>
          <a:off x="312348" y="2560264"/>
          <a:ext cx="6264000" cy="4320000"/>
        </p:xfrm>
        <a:graphic>
          <a:graphicData uri="http://schemas.openxmlformats.org/drawingml/2006/table">
            <a:tbl>
              <a:tblPr firstRow="1" bandRow="1"/>
              <a:tblGrid>
                <a:gridCol w="2232000">
                  <a:extLst>
                    <a:ext uri="{9D8B030D-6E8A-4147-A177-3AD203B41FA5}">
                      <a16:colId xmlns:a16="http://schemas.microsoft.com/office/drawing/2014/main" val="4268845901"/>
                    </a:ext>
                  </a:extLst>
                </a:gridCol>
                <a:gridCol w="2016000">
                  <a:extLst>
                    <a:ext uri="{9D8B030D-6E8A-4147-A177-3AD203B41FA5}">
                      <a16:colId xmlns:a16="http://schemas.microsoft.com/office/drawing/2014/main" val="1683929285"/>
                    </a:ext>
                  </a:extLst>
                </a:gridCol>
                <a:gridCol w="2016000">
                  <a:extLst>
                    <a:ext uri="{9D8B030D-6E8A-4147-A177-3AD203B41FA5}">
                      <a16:colId xmlns:a16="http://schemas.microsoft.com/office/drawing/2014/main" val="2480893164"/>
                    </a:ext>
                  </a:extLst>
                </a:gridCol>
              </a:tblGrid>
              <a:tr h="432000">
                <a:tc>
                  <a:txBody>
                    <a:bodyPr/>
                    <a:lstStyle>
                      <a:lvl1pPr marL="0" algn="l" defTabSz="1080135" rtl="0" eaLnBrk="1" latinLnBrk="0" hangingPunct="1">
                        <a:defRPr sz="2125" b="1" kern="1200">
                          <a:solidFill>
                            <a:schemeClr val="tx1"/>
                          </a:solidFill>
                          <a:latin typeface="Calibri" panose="020F0502020204030204"/>
                        </a:defRPr>
                      </a:lvl1pPr>
                      <a:lvl2pPr marL="539750" algn="l" defTabSz="1080135" rtl="0" eaLnBrk="1" latinLnBrk="0" hangingPunct="1">
                        <a:defRPr sz="2125" b="1" kern="1200">
                          <a:solidFill>
                            <a:schemeClr val="tx1"/>
                          </a:solidFill>
                          <a:latin typeface="Calibri" panose="020F0502020204030204"/>
                        </a:defRPr>
                      </a:lvl2pPr>
                      <a:lvl3pPr marL="1080135" algn="l" defTabSz="1080135" rtl="0" eaLnBrk="1" latinLnBrk="0" hangingPunct="1">
                        <a:defRPr sz="2125" b="1" kern="1200">
                          <a:solidFill>
                            <a:schemeClr val="tx1"/>
                          </a:solidFill>
                          <a:latin typeface="Calibri" panose="020F0502020204030204"/>
                        </a:defRPr>
                      </a:lvl3pPr>
                      <a:lvl4pPr marL="1619885" algn="l" defTabSz="1080135" rtl="0" eaLnBrk="1" latinLnBrk="0" hangingPunct="1">
                        <a:defRPr sz="2125" b="1" kern="1200">
                          <a:solidFill>
                            <a:schemeClr val="tx1"/>
                          </a:solidFill>
                          <a:latin typeface="Calibri" panose="020F0502020204030204"/>
                        </a:defRPr>
                      </a:lvl4pPr>
                      <a:lvl5pPr marL="2160270" algn="l" defTabSz="1080135" rtl="0" eaLnBrk="1" latinLnBrk="0" hangingPunct="1">
                        <a:defRPr sz="2125" b="1" kern="1200">
                          <a:solidFill>
                            <a:schemeClr val="tx1"/>
                          </a:solidFill>
                          <a:latin typeface="Calibri" panose="020F0502020204030204"/>
                        </a:defRPr>
                      </a:lvl5pPr>
                      <a:lvl6pPr marL="2700020" algn="l" defTabSz="1080135" rtl="0" eaLnBrk="1" latinLnBrk="0" hangingPunct="1">
                        <a:defRPr sz="2125" b="1" kern="1200">
                          <a:solidFill>
                            <a:schemeClr val="tx1"/>
                          </a:solidFill>
                          <a:latin typeface="Calibri" panose="020F0502020204030204"/>
                        </a:defRPr>
                      </a:lvl6pPr>
                      <a:lvl7pPr marL="3239770" algn="l" defTabSz="1080135" rtl="0" eaLnBrk="1" latinLnBrk="0" hangingPunct="1">
                        <a:defRPr sz="2125" b="1" kern="1200">
                          <a:solidFill>
                            <a:schemeClr val="tx1"/>
                          </a:solidFill>
                          <a:latin typeface="Calibri" panose="020F0502020204030204"/>
                        </a:defRPr>
                      </a:lvl7pPr>
                      <a:lvl8pPr marL="3780155" algn="l" defTabSz="1080135" rtl="0" eaLnBrk="1" latinLnBrk="0" hangingPunct="1">
                        <a:defRPr sz="2125" b="1" kern="1200">
                          <a:solidFill>
                            <a:schemeClr val="tx1"/>
                          </a:solidFill>
                          <a:latin typeface="Calibri" panose="020F0502020204030204"/>
                        </a:defRPr>
                      </a:lvl8pPr>
                      <a:lvl9pPr marL="4319905" algn="l" defTabSz="1080135" rtl="0" eaLnBrk="1" latinLnBrk="0" hangingPunct="1">
                        <a:defRPr sz="2125" b="1" kern="1200">
                          <a:solidFill>
                            <a:schemeClr val="tx1"/>
                          </a:solidFill>
                          <a:latin typeface="Calibri" panose="020F0502020204030204"/>
                        </a:defRPr>
                      </a:lvl9pPr>
                    </a:lstStyle>
                    <a:p>
                      <a:pPr>
                        <a:lnSpc>
                          <a:spcPct val="121000"/>
                        </a:lnSpc>
                      </a:pPr>
                      <a:r>
                        <a:rPr lang="zh-CN" altLang="en-US" sz="1600" b="0" dirty="0">
                          <a:solidFill>
                            <a:srgbClr val="FFFFFF"/>
                          </a:solidFill>
                          <a:effectLst/>
                          <a:latin typeface="HONOR Sans CN" panose="02000500000000000000" pitchFamily="2" charset="-122"/>
                          <a:ea typeface="HONOR Sans CN" panose="02000500000000000000" pitchFamily="2" charset="-122"/>
                        </a:rPr>
                        <a:t> </a:t>
                      </a:r>
                      <a:endParaRPr lang="zh-CN" altLang="en-US" sz="1600" dirty="0">
                        <a:effectLst/>
                        <a:latin typeface="HONOR Sans CN" panose="02000500000000000000" pitchFamily="2" charset="-122"/>
                        <a:ea typeface="HONOR Sans CN" panose="02000500000000000000" pitchFamily="2" charset="-122"/>
                      </a:endParaRPr>
                    </a:p>
                  </a:txBody>
                  <a:tcPr anchor="ctr">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noFill/>
                  </a:tcPr>
                </a:tc>
                <a:tc>
                  <a:txBody>
                    <a:bodyPr/>
                    <a:lstStyle>
                      <a:lvl1pPr marL="0" algn="l" defTabSz="1080135" rtl="0" eaLnBrk="1" latinLnBrk="0" hangingPunct="1">
                        <a:defRPr sz="2125" b="1" kern="1200">
                          <a:solidFill>
                            <a:schemeClr val="tx1"/>
                          </a:solidFill>
                          <a:latin typeface="Calibri" panose="020F0502020204030204"/>
                        </a:defRPr>
                      </a:lvl1pPr>
                      <a:lvl2pPr marL="539750" algn="l" defTabSz="1080135" rtl="0" eaLnBrk="1" latinLnBrk="0" hangingPunct="1">
                        <a:defRPr sz="2125" b="1" kern="1200">
                          <a:solidFill>
                            <a:schemeClr val="tx1"/>
                          </a:solidFill>
                          <a:latin typeface="Calibri" panose="020F0502020204030204"/>
                        </a:defRPr>
                      </a:lvl2pPr>
                      <a:lvl3pPr marL="1080135" algn="l" defTabSz="1080135" rtl="0" eaLnBrk="1" latinLnBrk="0" hangingPunct="1">
                        <a:defRPr sz="2125" b="1" kern="1200">
                          <a:solidFill>
                            <a:schemeClr val="tx1"/>
                          </a:solidFill>
                          <a:latin typeface="Calibri" panose="020F0502020204030204"/>
                        </a:defRPr>
                      </a:lvl3pPr>
                      <a:lvl4pPr marL="1619885" algn="l" defTabSz="1080135" rtl="0" eaLnBrk="1" latinLnBrk="0" hangingPunct="1">
                        <a:defRPr sz="2125" b="1" kern="1200">
                          <a:solidFill>
                            <a:schemeClr val="tx1"/>
                          </a:solidFill>
                          <a:latin typeface="Calibri" panose="020F0502020204030204"/>
                        </a:defRPr>
                      </a:lvl4pPr>
                      <a:lvl5pPr marL="2160270" algn="l" defTabSz="1080135" rtl="0" eaLnBrk="1" latinLnBrk="0" hangingPunct="1">
                        <a:defRPr sz="2125" b="1" kern="1200">
                          <a:solidFill>
                            <a:schemeClr val="tx1"/>
                          </a:solidFill>
                          <a:latin typeface="Calibri" panose="020F0502020204030204"/>
                        </a:defRPr>
                      </a:lvl5pPr>
                      <a:lvl6pPr marL="2700020" algn="l" defTabSz="1080135" rtl="0" eaLnBrk="1" latinLnBrk="0" hangingPunct="1">
                        <a:defRPr sz="2125" b="1" kern="1200">
                          <a:solidFill>
                            <a:schemeClr val="tx1"/>
                          </a:solidFill>
                          <a:latin typeface="Calibri" panose="020F0502020204030204"/>
                        </a:defRPr>
                      </a:lvl6pPr>
                      <a:lvl7pPr marL="3239770" algn="l" defTabSz="1080135" rtl="0" eaLnBrk="1" latinLnBrk="0" hangingPunct="1">
                        <a:defRPr sz="2125" b="1" kern="1200">
                          <a:solidFill>
                            <a:schemeClr val="tx1"/>
                          </a:solidFill>
                          <a:latin typeface="Calibri" panose="020F0502020204030204"/>
                        </a:defRPr>
                      </a:lvl7pPr>
                      <a:lvl8pPr marL="3780155" algn="l" defTabSz="1080135" rtl="0" eaLnBrk="1" latinLnBrk="0" hangingPunct="1">
                        <a:defRPr sz="2125" b="1" kern="1200">
                          <a:solidFill>
                            <a:schemeClr val="tx1"/>
                          </a:solidFill>
                          <a:latin typeface="Calibri" panose="020F0502020204030204"/>
                        </a:defRPr>
                      </a:lvl8pPr>
                      <a:lvl9pPr marL="4319905" algn="l" defTabSz="1080135" rtl="0" eaLnBrk="1" latinLnBrk="0" hangingPunct="1">
                        <a:defRPr sz="2125" b="1" kern="1200">
                          <a:solidFill>
                            <a:schemeClr val="tx1"/>
                          </a:solidFill>
                          <a:latin typeface="Calibri" panose="020F0502020204030204"/>
                        </a:defRPr>
                      </a:lvl9pPr>
                    </a:lstStyle>
                    <a:p>
                      <a:pPr>
                        <a:lnSpc>
                          <a:spcPct val="121000"/>
                        </a:lnSpc>
                      </a:pPr>
                      <a:r>
                        <a:rPr lang="en-US" sz="1600" b="1" dirty="0">
                          <a:solidFill>
                            <a:schemeClr val="tx1"/>
                          </a:solidFill>
                          <a:effectLst/>
                          <a:latin typeface="HONOR Sans CN" panose="02000500000000000000" pitchFamily="2" charset="-122"/>
                          <a:ea typeface="HONOR Sans CN" panose="02000500000000000000" pitchFamily="2" charset="-122"/>
                        </a:rPr>
                        <a:t>SDM4065A </a:t>
                      </a:r>
                      <a:endParaRPr lang="en-US" sz="1600" dirty="0">
                        <a:solidFill>
                          <a:schemeClr val="tx1"/>
                        </a:solidFill>
                        <a:effectLst/>
                        <a:latin typeface="HONOR Sans CN" panose="02000500000000000000" pitchFamily="2" charset="-122"/>
                        <a:ea typeface="HONOR Sans CN" panose="02000500000000000000" pitchFamily="2" charset="-122"/>
                      </a:endParaRPr>
                    </a:p>
                  </a:txBody>
                  <a:tcPr anchor="ctr">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noFill/>
                  </a:tcPr>
                </a:tc>
                <a:tc>
                  <a:txBody>
                    <a:bodyPr/>
                    <a:lstStyle>
                      <a:lvl1pPr marL="0" algn="l" defTabSz="1080135" rtl="0" eaLnBrk="1" latinLnBrk="0" hangingPunct="1">
                        <a:defRPr sz="2125" b="1" kern="1200">
                          <a:solidFill>
                            <a:schemeClr val="tx1"/>
                          </a:solidFill>
                          <a:latin typeface="Calibri" panose="020F0502020204030204"/>
                        </a:defRPr>
                      </a:lvl1pPr>
                      <a:lvl2pPr marL="539750" algn="l" defTabSz="1080135" rtl="0" eaLnBrk="1" latinLnBrk="0" hangingPunct="1">
                        <a:defRPr sz="2125" b="1" kern="1200">
                          <a:solidFill>
                            <a:schemeClr val="tx1"/>
                          </a:solidFill>
                          <a:latin typeface="Calibri" panose="020F0502020204030204"/>
                        </a:defRPr>
                      </a:lvl2pPr>
                      <a:lvl3pPr marL="1080135" algn="l" defTabSz="1080135" rtl="0" eaLnBrk="1" latinLnBrk="0" hangingPunct="1">
                        <a:defRPr sz="2125" b="1" kern="1200">
                          <a:solidFill>
                            <a:schemeClr val="tx1"/>
                          </a:solidFill>
                          <a:latin typeface="Calibri" panose="020F0502020204030204"/>
                        </a:defRPr>
                      </a:lvl3pPr>
                      <a:lvl4pPr marL="1619885" algn="l" defTabSz="1080135" rtl="0" eaLnBrk="1" latinLnBrk="0" hangingPunct="1">
                        <a:defRPr sz="2125" b="1" kern="1200">
                          <a:solidFill>
                            <a:schemeClr val="tx1"/>
                          </a:solidFill>
                          <a:latin typeface="Calibri" panose="020F0502020204030204"/>
                        </a:defRPr>
                      </a:lvl4pPr>
                      <a:lvl5pPr marL="2160270" algn="l" defTabSz="1080135" rtl="0" eaLnBrk="1" latinLnBrk="0" hangingPunct="1">
                        <a:defRPr sz="2125" b="1" kern="1200">
                          <a:solidFill>
                            <a:schemeClr val="tx1"/>
                          </a:solidFill>
                          <a:latin typeface="Calibri" panose="020F0502020204030204"/>
                        </a:defRPr>
                      </a:lvl5pPr>
                      <a:lvl6pPr marL="2700020" algn="l" defTabSz="1080135" rtl="0" eaLnBrk="1" latinLnBrk="0" hangingPunct="1">
                        <a:defRPr sz="2125" b="1" kern="1200">
                          <a:solidFill>
                            <a:schemeClr val="tx1"/>
                          </a:solidFill>
                          <a:latin typeface="Calibri" panose="020F0502020204030204"/>
                        </a:defRPr>
                      </a:lvl6pPr>
                      <a:lvl7pPr marL="3239770" algn="l" defTabSz="1080135" rtl="0" eaLnBrk="1" latinLnBrk="0" hangingPunct="1">
                        <a:defRPr sz="2125" b="1" kern="1200">
                          <a:solidFill>
                            <a:schemeClr val="tx1"/>
                          </a:solidFill>
                          <a:latin typeface="Calibri" panose="020F0502020204030204"/>
                        </a:defRPr>
                      </a:lvl7pPr>
                      <a:lvl8pPr marL="3780155" algn="l" defTabSz="1080135" rtl="0" eaLnBrk="1" latinLnBrk="0" hangingPunct="1">
                        <a:defRPr sz="2125" b="1" kern="1200">
                          <a:solidFill>
                            <a:schemeClr val="tx1"/>
                          </a:solidFill>
                          <a:latin typeface="Calibri" panose="020F0502020204030204"/>
                        </a:defRPr>
                      </a:lvl8pPr>
                      <a:lvl9pPr marL="4319905" algn="l" defTabSz="1080135" rtl="0" eaLnBrk="1" latinLnBrk="0" hangingPunct="1">
                        <a:defRPr sz="2125" b="1" kern="1200">
                          <a:solidFill>
                            <a:schemeClr val="tx1"/>
                          </a:solidFill>
                          <a:latin typeface="Calibri" panose="020F0502020204030204"/>
                        </a:defRPr>
                      </a:lvl9pPr>
                    </a:lstStyle>
                    <a:p>
                      <a:pPr>
                        <a:lnSpc>
                          <a:spcPct val="121000"/>
                        </a:lnSpc>
                      </a:pPr>
                      <a:r>
                        <a:rPr lang="en-US" sz="1600" b="1" dirty="0">
                          <a:solidFill>
                            <a:schemeClr val="tx1"/>
                          </a:solidFill>
                          <a:effectLst/>
                          <a:latin typeface="HONOR Sans CN" panose="02000500000000000000" pitchFamily="2" charset="-122"/>
                          <a:ea typeface="HONOR Sans CN" panose="02000500000000000000" pitchFamily="2" charset="-122"/>
                        </a:rPr>
                        <a:t>SDM4065A-SC</a:t>
                      </a:r>
                      <a:endParaRPr lang="en-US" sz="1600" dirty="0">
                        <a:solidFill>
                          <a:schemeClr val="tx1"/>
                        </a:solidFill>
                        <a:effectLst/>
                        <a:latin typeface="HONOR Sans CN" panose="02000500000000000000" pitchFamily="2" charset="-122"/>
                        <a:ea typeface="HONOR Sans CN" panose="02000500000000000000" pitchFamily="2" charset="-122"/>
                      </a:endParaRPr>
                    </a:p>
                  </a:txBody>
                  <a:tcPr anchor="ctr">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noFill/>
                  </a:tcPr>
                </a:tc>
                <a:extLst>
                  <a:ext uri="{0D108BD9-81ED-4DB2-BD59-A6C34878D82A}">
                    <a16:rowId xmlns:a16="http://schemas.microsoft.com/office/drawing/2014/main" val="1867045369"/>
                  </a:ext>
                </a:extLst>
              </a:tr>
              <a:tr h="432000">
                <a:tc>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1" dirty="0">
                          <a:solidFill>
                            <a:srgbClr val="000000"/>
                          </a:solidFill>
                          <a:effectLst/>
                          <a:latin typeface="HONOR Sans CN" panose="02000500000000000000" pitchFamily="2" charset="-122"/>
                          <a:ea typeface="HONOR Sans CN" panose="02000500000000000000" pitchFamily="2" charset="-122"/>
                        </a:rPr>
                        <a:t>Resolution Bits</a:t>
                      </a:r>
                      <a:endParaRPr lang="zh-CN" altLang="en-US" sz="1600" b="1" dirty="0">
                        <a:effectLst/>
                        <a:latin typeface="HONOR Sans CN" panose="02000500000000000000" pitchFamily="2" charset="-122"/>
                        <a:ea typeface="HONOR Sans CN" panose="02000500000000000000" pitchFamily="2" charset="-122"/>
                      </a:endParaRPr>
                    </a:p>
                  </a:txBody>
                  <a:tcPr anchor="ctr">
                    <a:lnL>
                      <a:noFill/>
                    </a:lnL>
                    <a:lnR>
                      <a:noFill/>
                    </a:lnR>
                    <a:lnT w="12700" cmpd="sng">
                      <a:solidFill>
                        <a:srgbClr val="4472C4"/>
                      </a:solidFill>
                    </a:lnT>
                    <a:lnB>
                      <a:noFill/>
                    </a:lnB>
                    <a:lnTlToBr w="12700" cmpd="sng">
                      <a:noFill/>
                      <a:prstDash val="solid"/>
                    </a:lnTlToBr>
                    <a:lnBlToTr w="12700" cmpd="sng">
                      <a:noFill/>
                      <a:prstDash val="solid"/>
                    </a:lnBlToTr>
                    <a:solidFill>
                      <a:srgbClr val="4472C4">
                        <a:alpha val="20000"/>
                      </a:srgbClr>
                    </a:solidFill>
                  </a:tcPr>
                </a:tc>
                <a:tc gridSpan="2">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0" dirty="0">
                          <a:solidFill>
                            <a:srgbClr val="000000"/>
                          </a:solidFill>
                          <a:effectLst/>
                          <a:latin typeface="HONOR Sans CN" panose="02000500000000000000" pitchFamily="2" charset="-122"/>
                          <a:ea typeface="HONOR Sans CN" panose="02000500000000000000" pitchFamily="2" charset="-122"/>
                        </a:rPr>
                        <a:t>6½</a:t>
                      </a:r>
                      <a:endParaRPr lang="zh-CN" altLang="en-US" sz="1600" dirty="0">
                        <a:effectLst/>
                        <a:latin typeface="HONOR Sans CN" panose="02000500000000000000" pitchFamily="2" charset="-122"/>
                        <a:ea typeface="HONOR Sans CN" panose="02000500000000000000" pitchFamily="2" charset="-122"/>
                      </a:endParaRPr>
                    </a:p>
                  </a:txBody>
                  <a:tcPr anchor="ctr">
                    <a:lnL>
                      <a:noFill/>
                    </a:lnL>
                    <a:lnR>
                      <a:noFill/>
                    </a:lnR>
                    <a:lnT w="12700" cmpd="sng">
                      <a:solidFill>
                        <a:srgbClr val="4472C4"/>
                      </a:solidFill>
                    </a:lnT>
                    <a:lnB>
                      <a:noFill/>
                    </a:lnB>
                    <a:lnTlToBr w="12700" cmpd="sng">
                      <a:noFill/>
                      <a:prstDash val="solid"/>
                    </a:lnTlToBr>
                    <a:lnBlToTr w="12700" cmpd="sng">
                      <a:noFill/>
                      <a:prstDash val="solid"/>
                    </a:lnBlToTr>
                    <a:solidFill>
                      <a:srgbClr val="4472C4">
                        <a:alpha val="20000"/>
                      </a:srgbClr>
                    </a:solidFill>
                  </a:tcPr>
                </a:tc>
                <a:tc hMerge="1">
                  <a:txBody>
                    <a:bodyPr/>
                    <a:lstStyle/>
                    <a:p>
                      <a:endParaRPr lang="zh-CN" altLang="en-US"/>
                    </a:p>
                  </a:txBody>
                  <a:tcPr/>
                </a:tc>
                <a:extLst>
                  <a:ext uri="{0D108BD9-81ED-4DB2-BD59-A6C34878D82A}">
                    <a16:rowId xmlns:a16="http://schemas.microsoft.com/office/drawing/2014/main" val="2316230544"/>
                  </a:ext>
                </a:extLst>
              </a:tr>
              <a:tr h="432000">
                <a:tc>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sz="1600" b="1" dirty="0">
                          <a:solidFill>
                            <a:srgbClr val="000000"/>
                          </a:solidFill>
                          <a:effectLst/>
                          <a:latin typeface="HONOR Sans CN" panose="02000500000000000000" pitchFamily="2" charset="-122"/>
                          <a:ea typeface="HONOR Sans CN" panose="02000500000000000000" pitchFamily="2" charset="-122"/>
                        </a:rPr>
                        <a:t>DCV </a:t>
                      </a:r>
                      <a:r>
                        <a:rPr lang="en-US" altLang="zh-CN" sz="1600" b="1" dirty="0">
                          <a:solidFill>
                            <a:srgbClr val="000000"/>
                          </a:solidFill>
                          <a:effectLst/>
                          <a:latin typeface="HONOR Sans CN" panose="02000500000000000000" pitchFamily="2" charset="-122"/>
                          <a:ea typeface="HONOR Sans CN" panose="02000500000000000000" pitchFamily="2" charset="-122"/>
                        </a:rPr>
                        <a:t>Basic Accuracy</a:t>
                      </a:r>
                      <a:endParaRPr lang="zh-CN" altLang="en-US" sz="1600" b="1"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noFill/>
                  </a:tcPr>
                </a:tc>
                <a:tc gridSpan="2">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sz="1600" b="0" dirty="0">
                          <a:solidFill>
                            <a:srgbClr val="000000"/>
                          </a:solidFill>
                          <a:effectLst/>
                          <a:latin typeface="HONOR Sans CN" panose="02000500000000000000" pitchFamily="2" charset="-122"/>
                          <a:ea typeface="HONOR Sans CN" panose="02000500000000000000" pitchFamily="2" charset="-122"/>
                        </a:rPr>
                        <a:t>35 ppm</a:t>
                      </a:r>
                      <a:endParaRPr lang="en-US" sz="1600"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noFill/>
                  </a:tcPr>
                </a:tc>
                <a:tc hMerge="1">
                  <a:txBody>
                    <a:bodyPr/>
                    <a:lstStyle/>
                    <a:p>
                      <a:endParaRPr lang="zh-CN" altLang="en-US"/>
                    </a:p>
                  </a:txBody>
                  <a:tcPr/>
                </a:tc>
                <a:extLst>
                  <a:ext uri="{0D108BD9-81ED-4DB2-BD59-A6C34878D82A}">
                    <a16:rowId xmlns:a16="http://schemas.microsoft.com/office/drawing/2014/main" val="4033259097"/>
                  </a:ext>
                </a:extLst>
              </a:tr>
              <a:tr h="432000">
                <a:tc>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1" dirty="0">
                          <a:solidFill>
                            <a:srgbClr val="000000"/>
                          </a:solidFill>
                          <a:effectLst/>
                          <a:latin typeface="HONOR Sans CN" panose="02000500000000000000" pitchFamily="2" charset="-122"/>
                          <a:ea typeface="HONOR Sans CN" panose="02000500000000000000" pitchFamily="2" charset="-122"/>
                        </a:rPr>
                        <a:t>Max Reading Rate</a:t>
                      </a:r>
                      <a:endParaRPr lang="zh-CN" altLang="en-US" sz="1600" b="1"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solidFill>
                      <a:srgbClr val="4472C4">
                        <a:alpha val="20000"/>
                      </a:srgbClr>
                    </a:solidFill>
                  </a:tcPr>
                </a:tc>
                <a:tc gridSpan="2">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0" dirty="0">
                          <a:solidFill>
                            <a:srgbClr val="000000"/>
                          </a:solidFill>
                          <a:effectLst/>
                          <a:latin typeface="HONOR Sans CN" panose="02000500000000000000" pitchFamily="2" charset="-122"/>
                          <a:ea typeface="HONOR Sans CN" panose="02000500000000000000" pitchFamily="2" charset="-122"/>
                        </a:rPr>
                        <a:t>50,000 readings/s</a:t>
                      </a:r>
                      <a:endParaRPr lang="zh-CN" altLang="en-US" sz="1600"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solidFill>
                      <a:srgbClr val="4472C4">
                        <a:alpha val="20000"/>
                      </a:srgbClr>
                    </a:solidFill>
                  </a:tcPr>
                </a:tc>
                <a:tc hMerge="1">
                  <a:txBody>
                    <a:bodyPr/>
                    <a:lstStyle/>
                    <a:p>
                      <a:endParaRPr lang="zh-CN" altLang="en-US"/>
                    </a:p>
                  </a:txBody>
                  <a:tcPr/>
                </a:tc>
                <a:extLst>
                  <a:ext uri="{0D108BD9-81ED-4DB2-BD59-A6C34878D82A}">
                    <a16:rowId xmlns:a16="http://schemas.microsoft.com/office/drawing/2014/main" val="3023550025"/>
                  </a:ext>
                </a:extLst>
              </a:tr>
              <a:tr h="432000">
                <a:tc>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1" dirty="0">
                          <a:solidFill>
                            <a:srgbClr val="000000"/>
                          </a:solidFill>
                          <a:effectLst/>
                          <a:latin typeface="HONOR Sans CN" panose="02000500000000000000" pitchFamily="2" charset="-122"/>
                          <a:ea typeface="HONOR Sans CN" panose="02000500000000000000" pitchFamily="2" charset="-122"/>
                        </a:rPr>
                        <a:t>Memory</a:t>
                      </a:r>
                      <a:endParaRPr lang="zh-CN" altLang="en-US" sz="1600" b="1"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noFill/>
                  </a:tcPr>
                </a:tc>
                <a:tc gridSpan="2">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0" dirty="0">
                          <a:solidFill>
                            <a:srgbClr val="000000"/>
                          </a:solidFill>
                          <a:effectLst/>
                          <a:latin typeface="HONOR Sans CN" panose="02000500000000000000" pitchFamily="2" charset="-122"/>
                          <a:ea typeface="HONOR Sans CN" panose="02000500000000000000" pitchFamily="2" charset="-122"/>
                        </a:rPr>
                        <a:t>Maximum 2 Million Readings</a:t>
                      </a:r>
                      <a:endParaRPr lang="zh-CN" altLang="en-US" sz="1600"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noFill/>
                  </a:tcPr>
                </a:tc>
                <a:tc hMerge="1">
                  <a:txBody>
                    <a:bodyPr/>
                    <a:lstStyle/>
                    <a:p>
                      <a:endParaRPr lang="zh-CN" altLang="en-US"/>
                    </a:p>
                  </a:txBody>
                  <a:tcPr/>
                </a:tc>
                <a:extLst>
                  <a:ext uri="{0D108BD9-81ED-4DB2-BD59-A6C34878D82A}">
                    <a16:rowId xmlns:a16="http://schemas.microsoft.com/office/drawing/2014/main" val="2425196644"/>
                  </a:ext>
                </a:extLst>
              </a:tr>
              <a:tr h="432000">
                <a:tc>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1" dirty="0">
                          <a:solidFill>
                            <a:srgbClr val="000000"/>
                          </a:solidFill>
                          <a:effectLst/>
                          <a:latin typeface="HONOR Sans CN" panose="02000500000000000000" pitchFamily="2" charset="-122"/>
                          <a:ea typeface="HONOR Sans CN" panose="02000500000000000000" pitchFamily="2" charset="-122"/>
                        </a:rPr>
                        <a:t>Scan Card</a:t>
                      </a:r>
                      <a:endParaRPr lang="zh-CN" altLang="en-US" sz="1600" b="1"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solidFill>
                      <a:srgbClr val="4472C4">
                        <a:alpha val="20000"/>
                      </a:srgbClr>
                    </a:solidFill>
                  </a:tcPr>
                </a:tc>
                <a:tc>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0" dirty="0">
                          <a:solidFill>
                            <a:srgbClr val="000000"/>
                          </a:solidFill>
                          <a:effectLst/>
                          <a:latin typeface="HONOR Sans CN" panose="02000500000000000000" pitchFamily="2" charset="-122"/>
                          <a:ea typeface="HONOR Sans CN" panose="02000500000000000000" pitchFamily="2" charset="-122"/>
                        </a:rPr>
                        <a:t>NO</a:t>
                      </a:r>
                      <a:endParaRPr lang="zh-CN" altLang="en-US" sz="1600"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solidFill>
                      <a:srgbClr val="4472C4">
                        <a:alpha val="20000"/>
                      </a:srgbClr>
                    </a:solidFill>
                  </a:tcPr>
                </a:tc>
                <a:tc>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0" dirty="0">
                          <a:solidFill>
                            <a:srgbClr val="000000"/>
                          </a:solidFill>
                          <a:effectLst/>
                          <a:latin typeface="HONOR Sans CN" panose="02000500000000000000" pitchFamily="2" charset="-122"/>
                          <a:ea typeface="HONOR Sans CN" panose="02000500000000000000" pitchFamily="2" charset="-122"/>
                        </a:rPr>
                        <a:t>YES</a:t>
                      </a:r>
                      <a:endParaRPr lang="zh-CN" altLang="en-US" sz="1600"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solidFill>
                      <a:srgbClr val="4472C4">
                        <a:alpha val="20000"/>
                      </a:srgbClr>
                    </a:solidFill>
                  </a:tcPr>
                </a:tc>
                <a:extLst>
                  <a:ext uri="{0D108BD9-81ED-4DB2-BD59-A6C34878D82A}">
                    <a16:rowId xmlns:a16="http://schemas.microsoft.com/office/drawing/2014/main" val="1062470959"/>
                  </a:ext>
                </a:extLst>
              </a:tr>
              <a:tr h="432000">
                <a:tc>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1" dirty="0">
                          <a:solidFill>
                            <a:srgbClr val="000000"/>
                          </a:solidFill>
                          <a:effectLst/>
                          <a:latin typeface="HONOR Sans CN" panose="02000500000000000000" pitchFamily="2" charset="-122"/>
                          <a:ea typeface="HONOR Sans CN" panose="02000500000000000000" pitchFamily="2" charset="-122"/>
                        </a:rPr>
                        <a:t>Minimum resolution</a:t>
                      </a:r>
                      <a:endParaRPr lang="zh-CN" altLang="en-US" sz="1600" b="1"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noFill/>
                  </a:tcPr>
                </a:tc>
                <a:tc gridSpan="2">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sz="1600" b="0" dirty="0">
                          <a:solidFill>
                            <a:srgbClr val="000000"/>
                          </a:solidFill>
                          <a:effectLst/>
                          <a:latin typeface="HONOR Sans CN" panose="02000500000000000000" pitchFamily="2" charset="-122"/>
                          <a:ea typeface="HONOR Sans CN" panose="02000500000000000000" pitchFamily="2" charset="-122"/>
                        </a:rPr>
                        <a:t>100nV,  0.1nA, 100</a:t>
                      </a:r>
                      <a:r>
                        <a:rPr lang="en-US" altLang="zh-CN" sz="1600" b="0" dirty="0">
                          <a:solidFill>
                            <a:srgbClr val="000000"/>
                          </a:solidFill>
                          <a:effectLst/>
                          <a:latin typeface="HONOR Sans CN" panose="02000500000000000000" pitchFamily="2" charset="-122"/>
                          <a:ea typeface="HONOR Sans CN" panose="02000500000000000000" pitchFamily="2" charset="-122"/>
                        </a:rPr>
                        <a:t>μ</a:t>
                      </a:r>
                      <a:r>
                        <a:rPr lang="el-GR" sz="1600" b="0" dirty="0">
                          <a:solidFill>
                            <a:srgbClr val="000000"/>
                          </a:solidFill>
                          <a:effectLst/>
                          <a:latin typeface="HONOR Sans CN" panose="02000500000000000000" pitchFamily="2" charset="-122"/>
                          <a:ea typeface="HONOR Sans CN" panose="02000500000000000000" pitchFamily="2" charset="-122"/>
                        </a:rPr>
                        <a:t>Ω</a:t>
                      </a:r>
                      <a:r>
                        <a:rPr lang="en-US" sz="1600" b="0" dirty="0">
                          <a:solidFill>
                            <a:srgbClr val="000000"/>
                          </a:solidFill>
                          <a:effectLst/>
                          <a:latin typeface="HONOR Sans CN" panose="02000500000000000000" pitchFamily="2" charset="-122"/>
                          <a:ea typeface="HONOR Sans CN" panose="02000500000000000000" pitchFamily="2" charset="-122"/>
                        </a:rPr>
                        <a:t>, 2pF</a:t>
                      </a:r>
                    </a:p>
                  </a:txBody>
                  <a:tcPr anchor="ctr">
                    <a:lnL>
                      <a:noFill/>
                    </a:lnL>
                    <a:lnR>
                      <a:noFill/>
                    </a:lnR>
                    <a:lnT>
                      <a:noFill/>
                    </a:lnT>
                    <a:lnB>
                      <a:noFill/>
                    </a:lnB>
                    <a:lnTlToBr w="12700" cmpd="sng">
                      <a:noFill/>
                      <a:prstDash val="solid"/>
                    </a:lnTlToBr>
                    <a:lnBlToTr w="12700" cmpd="sng">
                      <a:noFill/>
                      <a:prstDash val="solid"/>
                    </a:lnBlToTr>
                    <a:noFill/>
                  </a:tcPr>
                </a:tc>
                <a:tc hMerge="1">
                  <a:txBody>
                    <a:bodyPr/>
                    <a:lstStyle/>
                    <a:p>
                      <a:endParaRPr lang="zh-CN" altLang="en-US"/>
                    </a:p>
                  </a:txBody>
                  <a:tcPr/>
                </a:tc>
                <a:extLst>
                  <a:ext uri="{0D108BD9-81ED-4DB2-BD59-A6C34878D82A}">
                    <a16:rowId xmlns:a16="http://schemas.microsoft.com/office/drawing/2014/main" val="55759902"/>
                  </a:ext>
                </a:extLst>
              </a:tr>
              <a:tr h="432000">
                <a:tc>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sz="1600" b="1" dirty="0">
                          <a:solidFill>
                            <a:srgbClr val="000000"/>
                          </a:solidFill>
                          <a:effectLst/>
                          <a:latin typeface="HONOR Sans CN" panose="02000500000000000000" pitchFamily="2" charset="-122"/>
                          <a:ea typeface="HONOR Sans CN" panose="02000500000000000000" pitchFamily="2" charset="-122"/>
                        </a:rPr>
                        <a:t>IO </a:t>
                      </a:r>
                      <a:endParaRPr lang="en-US" sz="1600" b="1"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solidFill>
                      <a:srgbClr val="4472C4">
                        <a:alpha val="20000"/>
                      </a:srgbClr>
                    </a:solidFill>
                  </a:tcPr>
                </a:tc>
                <a:tc gridSpan="2">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sz="1600" b="0" dirty="0">
                          <a:solidFill>
                            <a:srgbClr val="000000"/>
                          </a:solidFill>
                          <a:effectLst/>
                          <a:latin typeface="HONOR Sans CN" panose="02000500000000000000" pitchFamily="2" charset="-122"/>
                          <a:ea typeface="HONOR Sans CN" panose="02000500000000000000" pitchFamily="2" charset="-122"/>
                        </a:rPr>
                        <a:t>USB Host, USB Device, LAN, GPIB (option)</a:t>
                      </a:r>
                      <a:endParaRPr lang="zh-CN" altLang="en-US" sz="1600"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solidFill>
                      <a:srgbClr val="4472C4">
                        <a:alpha val="20000"/>
                      </a:srgbClr>
                    </a:solidFill>
                  </a:tcPr>
                </a:tc>
                <a:tc hMerge="1">
                  <a:txBody>
                    <a:bodyPr/>
                    <a:lstStyle/>
                    <a:p>
                      <a:endParaRPr lang="zh-CN" altLang="en-US"/>
                    </a:p>
                  </a:txBody>
                  <a:tcPr/>
                </a:tc>
                <a:extLst>
                  <a:ext uri="{0D108BD9-81ED-4DB2-BD59-A6C34878D82A}">
                    <a16:rowId xmlns:a16="http://schemas.microsoft.com/office/drawing/2014/main" val="2339748554"/>
                  </a:ext>
                </a:extLst>
              </a:tr>
              <a:tr h="432000">
                <a:tc>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1" dirty="0">
                          <a:solidFill>
                            <a:srgbClr val="000000"/>
                          </a:solidFill>
                          <a:effectLst/>
                          <a:latin typeface="HONOR Sans CN" panose="02000500000000000000" pitchFamily="2" charset="-122"/>
                          <a:ea typeface="HONOR Sans CN" panose="02000500000000000000" pitchFamily="2" charset="-122"/>
                        </a:rPr>
                        <a:t>Interfaces</a:t>
                      </a:r>
                      <a:endParaRPr lang="zh-CN" altLang="en-US" sz="1600" b="1"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noFill/>
                  </a:tcPr>
                </a:tc>
                <a:tc gridSpan="2">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0" dirty="0">
                          <a:solidFill>
                            <a:srgbClr val="000000"/>
                          </a:solidFill>
                          <a:effectLst/>
                          <a:latin typeface="HONOR Sans CN" panose="02000500000000000000" pitchFamily="2" charset="-122"/>
                          <a:ea typeface="HONOR Sans CN" panose="02000500000000000000" pitchFamily="2" charset="-122"/>
                        </a:rPr>
                        <a:t>External Trigger</a:t>
                      </a:r>
                      <a:r>
                        <a:rPr lang="zh-CN" altLang="en-US" sz="1600" b="0" dirty="0">
                          <a:solidFill>
                            <a:srgbClr val="000000"/>
                          </a:solidFill>
                          <a:effectLst/>
                          <a:latin typeface="HONOR Sans CN" panose="02000500000000000000" pitchFamily="2" charset="-122"/>
                          <a:ea typeface="HONOR Sans CN" panose="02000500000000000000" pitchFamily="2" charset="-122"/>
                        </a:rPr>
                        <a:t>、</a:t>
                      </a:r>
                      <a:r>
                        <a:rPr lang="en-US" altLang="zh-CN" sz="1600" b="0" dirty="0">
                          <a:solidFill>
                            <a:srgbClr val="000000"/>
                          </a:solidFill>
                          <a:effectLst/>
                          <a:latin typeface="HONOR Sans CN" panose="02000500000000000000" pitchFamily="2" charset="-122"/>
                          <a:ea typeface="HONOR Sans CN" panose="02000500000000000000" pitchFamily="2" charset="-122"/>
                        </a:rPr>
                        <a:t>VMC Output</a:t>
                      </a:r>
                      <a:endParaRPr lang="zh-CN" altLang="en-US" sz="1600"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noFill/>
                  </a:tcPr>
                </a:tc>
                <a:tc hMerge="1">
                  <a:txBody>
                    <a:bodyPr/>
                    <a:lstStyle/>
                    <a:p>
                      <a:endParaRPr lang="zh-CN" altLang="en-US"/>
                    </a:p>
                  </a:txBody>
                  <a:tcPr/>
                </a:tc>
                <a:extLst>
                  <a:ext uri="{0D108BD9-81ED-4DB2-BD59-A6C34878D82A}">
                    <a16:rowId xmlns:a16="http://schemas.microsoft.com/office/drawing/2014/main" val="1380546146"/>
                  </a:ext>
                </a:extLst>
              </a:tr>
              <a:tr h="432000">
                <a:tc>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1" dirty="0">
                          <a:solidFill>
                            <a:srgbClr val="000000"/>
                          </a:solidFill>
                          <a:effectLst/>
                          <a:latin typeface="HONOR Sans CN" panose="02000500000000000000" pitchFamily="2" charset="-122"/>
                          <a:ea typeface="HONOR Sans CN" panose="02000500000000000000" pitchFamily="2" charset="-122"/>
                        </a:rPr>
                        <a:t>Display</a:t>
                      </a:r>
                      <a:endParaRPr lang="zh-CN" altLang="en-US" sz="1600" b="1" dirty="0">
                        <a:effectLst/>
                        <a:latin typeface="HONOR Sans CN" panose="02000500000000000000" pitchFamily="2" charset="-122"/>
                        <a:ea typeface="HONOR Sans CN" panose="02000500000000000000" pitchFamily="2" charset="-122"/>
                      </a:endParaRPr>
                    </a:p>
                  </a:txBody>
                  <a:tcPr anchor="ctr">
                    <a:lnL>
                      <a:noFill/>
                    </a:lnL>
                    <a:lnR>
                      <a:noFill/>
                    </a:lnR>
                    <a:lnT>
                      <a:noFill/>
                    </a:lnT>
                    <a:lnB w="12700" cmpd="sng">
                      <a:solidFill>
                        <a:srgbClr val="4472C4"/>
                      </a:solidFill>
                    </a:lnB>
                    <a:lnTlToBr w="12700" cmpd="sng">
                      <a:noFill/>
                      <a:prstDash val="solid"/>
                    </a:lnTlToBr>
                    <a:lnBlToTr w="12700" cmpd="sng">
                      <a:noFill/>
                      <a:prstDash val="solid"/>
                    </a:lnBlToTr>
                    <a:solidFill>
                      <a:srgbClr val="4472C4">
                        <a:alpha val="20000"/>
                      </a:srgbClr>
                    </a:solidFill>
                  </a:tcPr>
                </a:tc>
                <a:tc gridSpan="2">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0" dirty="0">
                          <a:solidFill>
                            <a:srgbClr val="000000"/>
                          </a:solidFill>
                          <a:effectLst/>
                          <a:latin typeface="HONOR Sans CN" panose="02000500000000000000" pitchFamily="2" charset="-122"/>
                          <a:ea typeface="HONOR Sans CN" panose="02000500000000000000" pitchFamily="2" charset="-122"/>
                        </a:rPr>
                        <a:t>5-inch TFT Touchscreen</a:t>
                      </a:r>
                    </a:p>
                  </a:txBody>
                  <a:tcPr anchor="ctr">
                    <a:lnL>
                      <a:noFill/>
                    </a:lnL>
                    <a:lnR>
                      <a:noFill/>
                    </a:lnR>
                    <a:lnT>
                      <a:noFill/>
                    </a:lnT>
                    <a:lnB w="12700" cmpd="sng">
                      <a:solidFill>
                        <a:srgbClr val="4472C4"/>
                      </a:solidFill>
                    </a:lnB>
                    <a:lnTlToBr w="12700" cmpd="sng">
                      <a:noFill/>
                      <a:prstDash val="solid"/>
                    </a:lnTlToBr>
                    <a:lnBlToTr w="12700" cmpd="sng">
                      <a:noFill/>
                      <a:prstDash val="solid"/>
                    </a:lnBlToTr>
                    <a:solidFill>
                      <a:srgbClr val="4472C4">
                        <a:alpha val="20000"/>
                      </a:srgbClr>
                    </a:solidFill>
                  </a:tcPr>
                </a:tc>
                <a:tc hMerge="1">
                  <a:txBody>
                    <a:bodyPr/>
                    <a:lstStyle/>
                    <a:p>
                      <a:endParaRPr lang="zh-CN" altLang="en-US"/>
                    </a:p>
                  </a:txBody>
                  <a:tcPr/>
                </a:tc>
                <a:extLst>
                  <a:ext uri="{0D108BD9-81ED-4DB2-BD59-A6C34878D82A}">
                    <a16:rowId xmlns:a16="http://schemas.microsoft.com/office/drawing/2014/main" val="512650570"/>
                  </a:ext>
                </a:extLst>
              </a:tr>
            </a:tbl>
          </a:graphicData>
        </a:graphic>
      </p:graphicFrame>
      <p:grpSp>
        <p:nvGrpSpPr>
          <p:cNvPr id="41" name="组合 40">
            <a:extLst>
              <a:ext uri="{FF2B5EF4-FFF2-40B4-BE49-F238E27FC236}">
                <a16:creationId xmlns:a16="http://schemas.microsoft.com/office/drawing/2014/main" id="{F4A3BE19-0F80-2639-046A-BD07143267BC}"/>
              </a:ext>
            </a:extLst>
          </p:cNvPr>
          <p:cNvGrpSpPr/>
          <p:nvPr/>
        </p:nvGrpSpPr>
        <p:grpSpPr>
          <a:xfrm>
            <a:off x="8705648" y="1398988"/>
            <a:ext cx="3938492" cy="497631"/>
            <a:chOff x="8954548" y="1428052"/>
            <a:chExt cx="3938492" cy="497631"/>
          </a:xfrm>
        </p:grpSpPr>
        <p:sp>
          <p:nvSpPr>
            <p:cNvPr id="130" name="流程图: 可选过程 129">
              <a:extLst>
                <a:ext uri="{FF2B5EF4-FFF2-40B4-BE49-F238E27FC236}">
                  <a16:creationId xmlns:a16="http://schemas.microsoft.com/office/drawing/2014/main" id="{A42A829F-0E0E-60D1-F200-E98D953A3AC7}"/>
                </a:ext>
              </a:extLst>
            </p:cNvPr>
            <p:cNvSpPr/>
            <p:nvPr/>
          </p:nvSpPr>
          <p:spPr>
            <a:xfrm>
              <a:off x="8954548" y="1428052"/>
              <a:ext cx="3938492" cy="497631"/>
            </a:xfrm>
            <a:prstGeom prst="flowChartAlternateProcess">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4" name="文本框 133">
              <a:extLst>
                <a:ext uri="{FF2B5EF4-FFF2-40B4-BE49-F238E27FC236}">
                  <a16:creationId xmlns:a16="http://schemas.microsoft.com/office/drawing/2014/main" id="{5A5FB915-867B-F870-AA19-649B8686FCB1}"/>
                </a:ext>
              </a:extLst>
            </p:cNvPr>
            <p:cNvSpPr txBox="1"/>
            <p:nvPr/>
          </p:nvSpPr>
          <p:spPr>
            <a:xfrm>
              <a:off x="8954548" y="1479941"/>
              <a:ext cx="3938492" cy="4140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2000" b="1" i="0" dirty="0">
                  <a:effectLst/>
                  <a:latin typeface="HONOR Sans CN" panose="02000500000000000000" pitchFamily="2" charset="-122"/>
                  <a:ea typeface="HONOR Sans CN" panose="02000500000000000000" pitchFamily="2" charset="-122"/>
                </a:rPr>
                <a:t>Measurement Types &amp; Ranges</a:t>
              </a:r>
              <a:endParaRPr kumimoji="0" lang="zh-CN" altLang="en-US" sz="2000" b="0" i="0" u="none" strike="noStrike" kern="0" cap="none" spc="0" normalizeH="0" baseline="0" noProof="0" dirty="0">
                <a:ln>
                  <a:noFill/>
                </a:ln>
                <a:effectLst/>
                <a:uLnTx/>
                <a:uFillTx/>
                <a:latin typeface="HONOR Sans CN" panose="02000500000000000000" pitchFamily="2" charset="-122"/>
                <a:ea typeface="HONOR Sans CN" panose="02000500000000000000" pitchFamily="2" charset="-122"/>
              </a:endParaRPr>
            </a:p>
          </p:txBody>
        </p:sp>
      </p:grpSp>
      <p:pic>
        <p:nvPicPr>
          <p:cNvPr id="40" name="图片 39">
            <a:extLst>
              <a:ext uri="{FF2B5EF4-FFF2-40B4-BE49-F238E27FC236}">
                <a16:creationId xmlns:a16="http://schemas.microsoft.com/office/drawing/2014/main" id="{92820408-11D6-66C5-5734-9DDC6D632AAC}"/>
              </a:ext>
            </a:extLst>
          </p:cNvPr>
          <p:cNvPicPr>
            <a:picLocks noChangeAspect="1"/>
          </p:cNvPicPr>
          <p:nvPr/>
        </p:nvPicPr>
        <p:blipFill>
          <a:blip r:embed="rId2"/>
          <a:srcRect l="7365"/>
          <a:stretch/>
        </p:blipFill>
        <p:spPr>
          <a:xfrm>
            <a:off x="6867534" y="3326857"/>
            <a:ext cx="7076386" cy="3373580"/>
          </a:xfrm>
          <a:prstGeom prst="rect">
            <a:avLst/>
          </a:prstGeom>
        </p:spPr>
      </p:pic>
      <p:sp>
        <p:nvSpPr>
          <p:cNvPr id="3" name="文本框 2">
            <a:extLst>
              <a:ext uri="{FF2B5EF4-FFF2-40B4-BE49-F238E27FC236}">
                <a16:creationId xmlns:a16="http://schemas.microsoft.com/office/drawing/2014/main" id="{1C8AFA8D-20B7-BAE5-9E0E-F9E48C52A50B}"/>
              </a:ext>
            </a:extLst>
          </p:cNvPr>
          <p:cNvSpPr txBox="1"/>
          <p:nvPr/>
        </p:nvSpPr>
        <p:spPr>
          <a:xfrm>
            <a:off x="12835624" y="6899096"/>
            <a:ext cx="1375904" cy="1200329"/>
          </a:xfrm>
          <a:prstGeom prst="rect">
            <a:avLst/>
          </a:prstGeom>
          <a:noFill/>
          <a:ln>
            <a:noFill/>
          </a:ln>
          <a:effectLst>
            <a:outerShdw blurRad="50800" dist="38100" dir="5400000" algn="t" rotWithShape="0">
              <a:prstClr val="black">
                <a:alpha val="40000"/>
              </a:prstClr>
            </a:outerShdw>
          </a:effectLst>
        </p:spPr>
        <p:txBody>
          <a:bodyPr wrap="square" rtlCol="0">
            <a:spAutoFit/>
          </a:bodyPr>
          <a:lstStyle/>
          <a:p>
            <a:r>
              <a:rPr lang="en-US" altLang="zh-CN" sz="7200" b="0" dirty="0">
                <a:solidFill>
                  <a:schemeClr val="tx1">
                    <a:lumMod val="85000"/>
                    <a:lumOff val="15000"/>
                  </a:schemeClr>
                </a:solidFill>
                <a:effectLst>
                  <a:outerShdw blurRad="50800" dist="38100" dir="18900000" algn="bl" rotWithShape="0">
                    <a:prstClr val="black">
                      <a:alpha val="40000"/>
                    </a:prstClr>
                  </a:outerShdw>
                </a:effectLst>
                <a:latin typeface="思源黑体 CN Medium" panose="020B0600000000000000" pitchFamily="34" charset="-122"/>
                <a:ea typeface="思源黑体 CN Medium" panose="020B0600000000000000" pitchFamily="34" charset="-122"/>
              </a:rPr>
              <a:t>6</a:t>
            </a:r>
            <a:r>
              <a:rPr lang="en-US" altLang="zh-CN" sz="7200" b="0" baseline="30000" dirty="0">
                <a:solidFill>
                  <a:schemeClr val="tx1">
                    <a:lumMod val="85000"/>
                    <a:lumOff val="15000"/>
                  </a:schemeClr>
                </a:solidFill>
                <a:effectLst>
                  <a:outerShdw blurRad="50800" dist="38100" dir="18900000" algn="bl" rotWithShape="0">
                    <a:prstClr val="black">
                      <a:alpha val="40000"/>
                    </a:prstClr>
                  </a:outerShdw>
                </a:effectLst>
                <a:latin typeface="思源黑体 CN Medium" panose="020B0600000000000000" pitchFamily="34" charset="-122"/>
                <a:ea typeface="思源黑体 CN Medium" panose="020B0600000000000000" pitchFamily="34" charset="-122"/>
              </a:rPr>
              <a:t>½</a:t>
            </a:r>
            <a:endParaRPr lang="zh-CN" altLang="en-US" sz="7200" baseline="30000" dirty="0">
              <a:solidFill>
                <a:schemeClr val="tx1">
                  <a:lumMod val="85000"/>
                  <a:lumOff val="15000"/>
                </a:schemeClr>
              </a:solidFill>
              <a:effectLst>
                <a:outerShdw blurRad="50800" dist="38100" dir="18900000" algn="bl" rotWithShape="0">
                  <a:prstClr val="black">
                    <a:alpha val="40000"/>
                  </a:prstClr>
                </a:outerShdw>
              </a:effectLst>
              <a:latin typeface="思源黑体 CN Medium" panose="020B0600000000000000" pitchFamily="34" charset="-122"/>
              <a:ea typeface="思源黑体 CN Medium" panose="020B0600000000000000" pitchFamily="34" charset="-122"/>
            </a:endParaRPr>
          </a:p>
        </p:txBody>
      </p:sp>
    </p:spTree>
    <p:extLst>
      <p:ext uri="{BB962C8B-B14F-4D97-AF65-F5344CB8AC3E}">
        <p14:creationId xmlns:p14="http://schemas.microsoft.com/office/powerpoint/2010/main" val="2327797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81F54-06E7-FD74-233D-2817BD2CD408}"/>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80B55CCB-FB89-8A1F-D645-9F5215CB9CC2}"/>
              </a:ext>
            </a:extLst>
          </p:cNvPr>
          <p:cNvGrpSpPr/>
          <p:nvPr/>
        </p:nvGrpSpPr>
        <p:grpSpPr>
          <a:xfrm>
            <a:off x="1624340" y="1428052"/>
            <a:ext cx="3640015" cy="502669"/>
            <a:chOff x="1881554" y="1169377"/>
            <a:chExt cx="3640015" cy="502669"/>
          </a:xfrm>
        </p:grpSpPr>
        <p:sp>
          <p:nvSpPr>
            <p:cNvPr id="128" name="流程图: 可选过程 127">
              <a:extLst>
                <a:ext uri="{FF2B5EF4-FFF2-40B4-BE49-F238E27FC236}">
                  <a16:creationId xmlns:a16="http://schemas.microsoft.com/office/drawing/2014/main" id="{B5EAD2A4-BB98-6F3F-433A-8751E5E21115}"/>
                </a:ext>
              </a:extLst>
            </p:cNvPr>
            <p:cNvSpPr/>
            <p:nvPr/>
          </p:nvSpPr>
          <p:spPr>
            <a:xfrm>
              <a:off x="1881554" y="1169377"/>
              <a:ext cx="3640015" cy="502669"/>
            </a:xfrm>
            <a:prstGeom prst="flowChartAlternateProcess">
              <a:avLst/>
            </a:prstGeom>
            <a:solidFill>
              <a:srgbClr val="DAE3F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9" name="文本框 128">
              <a:extLst>
                <a:ext uri="{FF2B5EF4-FFF2-40B4-BE49-F238E27FC236}">
                  <a16:creationId xmlns:a16="http://schemas.microsoft.com/office/drawing/2014/main" id="{D7E08959-E417-B7A4-C2D9-DC24FABE1F02}"/>
                </a:ext>
              </a:extLst>
            </p:cNvPr>
            <p:cNvSpPr txBox="1"/>
            <p:nvPr/>
          </p:nvSpPr>
          <p:spPr>
            <a:xfrm>
              <a:off x="2013287" y="1237834"/>
              <a:ext cx="3439680" cy="400110"/>
            </a:xfrm>
            <a:prstGeom prst="rect">
              <a:avLst/>
            </a:prstGeom>
            <a:noFill/>
            <a:ln>
              <a:noFill/>
            </a:ln>
          </p:spPr>
          <p:txBody>
            <a:bodyPr wrap="square" rtlCol="0">
              <a:spAutoFit/>
            </a:bodyPr>
            <a:lstStyle/>
            <a:p>
              <a:pPr algn="ctr"/>
              <a:r>
                <a:rPr lang="en-US" altLang="zh-CN" sz="2000" b="1" i="0" dirty="0">
                  <a:effectLst/>
                  <a:latin typeface="HONOR Sans CN" panose="02000500000000000000" pitchFamily="2" charset="-122"/>
                  <a:ea typeface="HONOR Sans CN" panose="02000500000000000000" pitchFamily="2" charset="-122"/>
                </a:rPr>
                <a:t>Key Specifications</a:t>
              </a:r>
              <a:endParaRPr lang="zh-CN" altLang="en-US" sz="2000" dirty="0">
                <a:latin typeface="HONOR Sans CN" panose="02000500000000000000" pitchFamily="2" charset="-122"/>
                <a:ea typeface="HONOR Sans CN" panose="02000500000000000000" pitchFamily="2" charset="-122"/>
              </a:endParaRPr>
            </a:p>
          </p:txBody>
        </p:sp>
      </p:grpSp>
      <p:graphicFrame>
        <p:nvGraphicFramePr>
          <p:cNvPr id="131" name="表格 130">
            <a:extLst>
              <a:ext uri="{FF2B5EF4-FFF2-40B4-BE49-F238E27FC236}">
                <a16:creationId xmlns:a16="http://schemas.microsoft.com/office/drawing/2014/main" id="{52562966-9645-A276-8EFC-FC6CC4B36D09}"/>
              </a:ext>
            </a:extLst>
          </p:cNvPr>
          <p:cNvGraphicFramePr>
            <a:graphicFrameLocks noGrp="1"/>
          </p:cNvGraphicFramePr>
          <p:nvPr>
            <p:extLst>
              <p:ext uri="{D42A27DB-BD31-4B8C-83A1-F6EECF244321}">
                <p14:modId xmlns:p14="http://schemas.microsoft.com/office/powerpoint/2010/main" val="4045541445"/>
              </p:ext>
            </p:extLst>
          </p:nvPr>
        </p:nvGraphicFramePr>
        <p:xfrm>
          <a:off x="312348" y="2560264"/>
          <a:ext cx="6264000" cy="4320000"/>
        </p:xfrm>
        <a:graphic>
          <a:graphicData uri="http://schemas.openxmlformats.org/drawingml/2006/table">
            <a:tbl>
              <a:tblPr firstRow="1" bandRow="1"/>
              <a:tblGrid>
                <a:gridCol w="2232000">
                  <a:extLst>
                    <a:ext uri="{9D8B030D-6E8A-4147-A177-3AD203B41FA5}">
                      <a16:colId xmlns:a16="http://schemas.microsoft.com/office/drawing/2014/main" val="4268845901"/>
                    </a:ext>
                  </a:extLst>
                </a:gridCol>
                <a:gridCol w="2016000">
                  <a:extLst>
                    <a:ext uri="{9D8B030D-6E8A-4147-A177-3AD203B41FA5}">
                      <a16:colId xmlns:a16="http://schemas.microsoft.com/office/drawing/2014/main" val="1683929285"/>
                    </a:ext>
                  </a:extLst>
                </a:gridCol>
                <a:gridCol w="2016000">
                  <a:extLst>
                    <a:ext uri="{9D8B030D-6E8A-4147-A177-3AD203B41FA5}">
                      <a16:colId xmlns:a16="http://schemas.microsoft.com/office/drawing/2014/main" val="2480893164"/>
                    </a:ext>
                  </a:extLst>
                </a:gridCol>
              </a:tblGrid>
              <a:tr h="432000">
                <a:tc>
                  <a:txBody>
                    <a:bodyPr/>
                    <a:lstStyle>
                      <a:lvl1pPr marL="0" algn="l" defTabSz="1080135" rtl="0" eaLnBrk="1" latinLnBrk="0" hangingPunct="1">
                        <a:defRPr sz="2125" b="1" kern="1200">
                          <a:solidFill>
                            <a:schemeClr val="tx1"/>
                          </a:solidFill>
                          <a:latin typeface="Calibri" panose="020F0502020204030204"/>
                        </a:defRPr>
                      </a:lvl1pPr>
                      <a:lvl2pPr marL="539750" algn="l" defTabSz="1080135" rtl="0" eaLnBrk="1" latinLnBrk="0" hangingPunct="1">
                        <a:defRPr sz="2125" b="1" kern="1200">
                          <a:solidFill>
                            <a:schemeClr val="tx1"/>
                          </a:solidFill>
                          <a:latin typeface="Calibri" panose="020F0502020204030204"/>
                        </a:defRPr>
                      </a:lvl2pPr>
                      <a:lvl3pPr marL="1080135" algn="l" defTabSz="1080135" rtl="0" eaLnBrk="1" latinLnBrk="0" hangingPunct="1">
                        <a:defRPr sz="2125" b="1" kern="1200">
                          <a:solidFill>
                            <a:schemeClr val="tx1"/>
                          </a:solidFill>
                          <a:latin typeface="Calibri" panose="020F0502020204030204"/>
                        </a:defRPr>
                      </a:lvl3pPr>
                      <a:lvl4pPr marL="1619885" algn="l" defTabSz="1080135" rtl="0" eaLnBrk="1" latinLnBrk="0" hangingPunct="1">
                        <a:defRPr sz="2125" b="1" kern="1200">
                          <a:solidFill>
                            <a:schemeClr val="tx1"/>
                          </a:solidFill>
                          <a:latin typeface="Calibri" panose="020F0502020204030204"/>
                        </a:defRPr>
                      </a:lvl4pPr>
                      <a:lvl5pPr marL="2160270" algn="l" defTabSz="1080135" rtl="0" eaLnBrk="1" latinLnBrk="0" hangingPunct="1">
                        <a:defRPr sz="2125" b="1" kern="1200">
                          <a:solidFill>
                            <a:schemeClr val="tx1"/>
                          </a:solidFill>
                          <a:latin typeface="Calibri" panose="020F0502020204030204"/>
                        </a:defRPr>
                      </a:lvl5pPr>
                      <a:lvl6pPr marL="2700020" algn="l" defTabSz="1080135" rtl="0" eaLnBrk="1" latinLnBrk="0" hangingPunct="1">
                        <a:defRPr sz="2125" b="1" kern="1200">
                          <a:solidFill>
                            <a:schemeClr val="tx1"/>
                          </a:solidFill>
                          <a:latin typeface="Calibri" panose="020F0502020204030204"/>
                        </a:defRPr>
                      </a:lvl6pPr>
                      <a:lvl7pPr marL="3239770" algn="l" defTabSz="1080135" rtl="0" eaLnBrk="1" latinLnBrk="0" hangingPunct="1">
                        <a:defRPr sz="2125" b="1" kern="1200">
                          <a:solidFill>
                            <a:schemeClr val="tx1"/>
                          </a:solidFill>
                          <a:latin typeface="Calibri" panose="020F0502020204030204"/>
                        </a:defRPr>
                      </a:lvl7pPr>
                      <a:lvl8pPr marL="3780155" algn="l" defTabSz="1080135" rtl="0" eaLnBrk="1" latinLnBrk="0" hangingPunct="1">
                        <a:defRPr sz="2125" b="1" kern="1200">
                          <a:solidFill>
                            <a:schemeClr val="tx1"/>
                          </a:solidFill>
                          <a:latin typeface="Calibri" panose="020F0502020204030204"/>
                        </a:defRPr>
                      </a:lvl8pPr>
                      <a:lvl9pPr marL="4319905" algn="l" defTabSz="1080135" rtl="0" eaLnBrk="1" latinLnBrk="0" hangingPunct="1">
                        <a:defRPr sz="2125" b="1" kern="1200">
                          <a:solidFill>
                            <a:schemeClr val="tx1"/>
                          </a:solidFill>
                          <a:latin typeface="Calibri" panose="020F0502020204030204"/>
                        </a:defRPr>
                      </a:lvl9pPr>
                    </a:lstStyle>
                    <a:p>
                      <a:pPr>
                        <a:lnSpc>
                          <a:spcPct val="121000"/>
                        </a:lnSpc>
                      </a:pPr>
                      <a:r>
                        <a:rPr lang="zh-CN" altLang="en-US" sz="1600" b="0" dirty="0">
                          <a:solidFill>
                            <a:srgbClr val="FFFFFF"/>
                          </a:solidFill>
                          <a:effectLst/>
                          <a:latin typeface="HONOR Sans CN" panose="02000500000000000000" pitchFamily="2" charset="-122"/>
                          <a:ea typeface="HONOR Sans CN" panose="02000500000000000000" pitchFamily="2" charset="-122"/>
                        </a:rPr>
                        <a:t> </a:t>
                      </a:r>
                      <a:endParaRPr lang="zh-CN" altLang="en-US" sz="1600" dirty="0">
                        <a:effectLst/>
                        <a:latin typeface="HONOR Sans CN" panose="02000500000000000000" pitchFamily="2" charset="-122"/>
                        <a:ea typeface="HONOR Sans CN" panose="02000500000000000000" pitchFamily="2" charset="-122"/>
                      </a:endParaRPr>
                    </a:p>
                  </a:txBody>
                  <a:tcPr anchor="ctr">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noFill/>
                  </a:tcPr>
                </a:tc>
                <a:tc>
                  <a:txBody>
                    <a:bodyPr/>
                    <a:lstStyle>
                      <a:lvl1pPr marL="0" algn="l" defTabSz="1080135" rtl="0" eaLnBrk="1" latinLnBrk="0" hangingPunct="1">
                        <a:defRPr sz="2125" b="1" kern="1200">
                          <a:solidFill>
                            <a:schemeClr val="tx1"/>
                          </a:solidFill>
                          <a:latin typeface="Calibri" panose="020F0502020204030204"/>
                        </a:defRPr>
                      </a:lvl1pPr>
                      <a:lvl2pPr marL="539750" algn="l" defTabSz="1080135" rtl="0" eaLnBrk="1" latinLnBrk="0" hangingPunct="1">
                        <a:defRPr sz="2125" b="1" kern="1200">
                          <a:solidFill>
                            <a:schemeClr val="tx1"/>
                          </a:solidFill>
                          <a:latin typeface="Calibri" panose="020F0502020204030204"/>
                        </a:defRPr>
                      </a:lvl2pPr>
                      <a:lvl3pPr marL="1080135" algn="l" defTabSz="1080135" rtl="0" eaLnBrk="1" latinLnBrk="0" hangingPunct="1">
                        <a:defRPr sz="2125" b="1" kern="1200">
                          <a:solidFill>
                            <a:schemeClr val="tx1"/>
                          </a:solidFill>
                          <a:latin typeface="Calibri" panose="020F0502020204030204"/>
                        </a:defRPr>
                      </a:lvl3pPr>
                      <a:lvl4pPr marL="1619885" algn="l" defTabSz="1080135" rtl="0" eaLnBrk="1" latinLnBrk="0" hangingPunct="1">
                        <a:defRPr sz="2125" b="1" kern="1200">
                          <a:solidFill>
                            <a:schemeClr val="tx1"/>
                          </a:solidFill>
                          <a:latin typeface="Calibri" panose="020F0502020204030204"/>
                        </a:defRPr>
                      </a:lvl4pPr>
                      <a:lvl5pPr marL="2160270" algn="l" defTabSz="1080135" rtl="0" eaLnBrk="1" latinLnBrk="0" hangingPunct="1">
                        <a:defRPr sz="2125" b="1" kern="1200">
                          <a:solidFill>
                            <a:schemeClr val="tx1"/>
                          </a:solidFill>
                          <a:latin typeface="Calibri" panose="020F0502020204030204"/>
                        </a:defRPr>
                      </a:lvl5pPr>
                      <a:lvl6pPr marL="2700020" algn="l" defTabSz="1080135" rtl="0" eaLnBrk="1" latinLnBrk="0" hangingPunct="1">
                        <a:defRPr sz="2125" b="1" kern="1200">
                          <a:solidFill>
                            <a:schemeClr val="tx1"/>
                          </a:solidFill>
                          <a:latin typeface="Calibri" panose="020F0502020204030204"/>
                        </a:defRPr>
                      </a:lvl6pPr>
                      <a:lvl7pPr marL="3239770" algn="l" defTabSz="1080135" rtl="0" eaLnBrk="1" latinLnBrk="0" hangingPunct="1">
                        <a:defRPr sz="2125" b="1" kern="1200">
                          <a:solidFill>
                            <a:schemeClr val="tx1"/>
                          </a:solidFill>
                          <a:latin typeface="Calibri" panose="020F0502020204030204"/>
                        </a:defRPr>
                      </a:lvl7pPr>
                      <a:lvl8pPr marL="3780155" algn="l" defTabSz="1080135" rtl="0" eaLnBrk="1" latinLnBrk="0" hangingPunct="1">
                        <a:defRPr sz="2125" b="1" kern="1200">
                          <a:solidFill>
                            <a:schemeClr val="tx1"/>
                          </a:solidFill>
                          <a:latin typeface="Calibri" panose="020F0502020204030204"/>
                        </a:defRPr>
                      </a:lvl8pPr>
                      <a:lvl9pPr marL="4319905" algn="l" defTabSz="1080135" rtl="0" eaLnBrk="1" latinLnBrk="0" hangingPunct="1">
                        <a:defRPr sz="2125" b="1" kern="1200">
                          <a:solidFill>
                            <a:schemeClr val="tx1"/>
                          </a:solidFill>
                          <a:latin typeface="Calibri" panose="020F0502020204030204"/>
                        </a:defRPr>
                      </a:lvl9pPr>
                    </a:lstStyle>
                    <a:p>
                      <a:pPr>
                        <a:lnSpc>
                          <a:spcPct val="121000"/>
                        </a:lnSpc>
                      </a:pPr>
                      <a:r>
                        <a:rPr lang="en-US" sz="1600" b="1" dirty="0">
                          <a:solidFill>
                            <a:schemeClr val="tx1"/>
                          </a:solidFill>
                          <a:effectLst/>
                          <a:latin typeface="HONOR Sans CN" panose="02000500000000000000" pitchFamily="2" charset="-122"/>
                          <a:ea typeface="HONOR Sans CN" panose="02000500000000000000" pitchFamily="2" charset="-122"/>
                        </a:rPr>
                        <a:t>SDM4055A </a:t>
                      </a:r>
                      <a:endParaRPr lang="en-US" sz="1600" dirty="0">
                        <a:solidFill>
                          <a:schemeClr val="tx1"/>
                        </a:solidFill>
                        <a:effectLst/>
                        <a:latin typeface="HONOR Sans CN" panose="02000500000000000000" pitchFamily="2" charset="-122"/>
                        <a:ea typeface="HONOR Sans CN" panose="02000500000000000000" pitchFamily="2" charset="-122"/>
                      </a:endParaRPr>
                    </a:p>
                  </a:txBody>
                  <a:tcPr anchor="ctr">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noFill/>
                  </a:tcPr>
                </a:tc>
                <a:tc>
                  <a:txBody>
                    <a:bodyPr/>
                    <a:lstStyle>
                      <a:lvl1pPr marL="0" algn="l" defTabSz="1080135" rtl="0" eaLnBrk="1" latinLnBrk="0" hangingPunct="1">
                        <a:defRPr sz="2125" b="1" kern="1200">
                          <a:solidFill>
                            <a:schemeClr val="tx1"/>
                          </a:solidFill>
                          <a:latin typeface="Calibri" panose="020F0502020204030204"/>
                        </a:defRPr>
                      </a:lvl1pPr>
                      <a:lvl2pPr marL="539750" algn="l" defTabSz="1080135" rtl="0" eaLnBrk="1" latinLnBrk="0" hangingPunct="1">
                        <a:defRPr sz="2125" b="1" kern="1200">
                          <a:solidFill>
                            <a:schemeClr val="tx1"/>
                          </a:solidFill>
                          <a:latin typeface="Calibri" panose="020F0502020204030204"/>
                        </a:defRPr>
                      </a:lvl2pPr>
                      <a:lvl3pPr marL="1080135" algn="l" defTabSz="1080135" rtl="0" eaLnBrk="1" latinLnBrk="0" hangingPunct="1">
                        <a:defRPr sz="2125" b="1" kern="1200">
                          <a:solidFill>
                            <a:schemeClr val="tx1"/>
                          </a:solidFill>
                          <a:latin typeface="Calibri" panose="020F0502020204030204"/>
                        </a:defRPr>
                      </a:lvl3pPr>
                      <a:lvl4pPr marL="1619885" algn="l" defTabSz="1080135" rtl="0" eaLnBrk="1" latinLnBrk="0" hangingPunct="1">
                        <a:defRPr sz="2125" b="1" kern="1200">
                          <a:solidFill>
                            <a:schemeClr val="tx1"/>
                          </a:solidFill>
                          <a:latin typeface="Calibri" panose="020F0502020204030204"/>
                        </a:defRPr>
                      </a:lvl4pPr>
                      <a:lvl5pPr marL="2160270" algn="l" defTabSz="1080135" rtl="0" eaLnBrk="1" latinLnBrk="0" hangingPunct="1">
                        <a:defRPr sz="2125" b="1" kern="1200">
                          <a:solidFill>
                            <a:schemeClr val="tx1"/>
                          </a:solidFill>
                          <a:latin typeface="Calibri" panose="020F0502020204030204"/>
                        </a:defRPr>
                      </a:lvl5pPr>
                      <a:lvl6pPr marL="2700020" algn="l" defTabSz="1080135" rtl="0" eaLnBrk="1" latinLnBrk="0" hangingPunct="1">
                        <a:defRPr sz="2125" b="1" kern="1200">
                          <a:solidFill>
                            <a:schemeClr val="tx1"/>
                          </a:solidFill>
                          <a:latin typeface="Calibri" panose="020F0502020204030204"/>
                        </a:defRPr>
                      </a:lvl6pPr>
                      <a:lvl7pPr marL="3239770" algn="l" defTabSz="1080135" rtl="0" eaLnBrk="1" latinLnBrk="0" hangingPunct="1">
                        <a:defRPr sz="2125" b="1" kern="1200">
                          <a:solidFill>
                            <a:schemeClr val="tx1"/>
                          </a:solidFill>
                          <a:latin typeface="Calibri" panose="020F0502020204030204"/>
                        </a:defRPr>
                      </a:lvl7pPr>
                      <a:lvl8pPr marL="3780155" algn="l" defTabSz="1080135" rtl="0" eaLnBrk="1" latinLnBrk="0" hangingPunct="1">
                        <a:defRPr sz="2125" b="1" kern="1200">
                          <a:solidFill>
                            <a:schemeClr val="tx1"/>
                          </a:solidFill>
                          <a:latin typeface="Calibri" panose="020F0502020204030204"/>
                        </a:defRPr>
                      </a:lvl8pPr>
                      <a:lvl9pPr marL="4319905" algn="l" defTabSz="1080135" rtl="0" eaLnBrk="1" latinLnBrk="0" hangingPunct="1">
                        <a:defRPr sz="2125" b="1" kern="1200">
                          <a:solidFill>
                            <a:schemeClr val="tx1"/>
                          </a:solidFill>
                          <a:latin typeface="Calibri" panose="020F0502020204030204"/>
                        </a:defRPr>
                      </a:lvl9pPr>
                    </a:lstStyle>
                    <a:p>
                      <a:pPr>
                        <a:lnSpc>
                          <a:spcPct val="121000"/>
                        </a:lnSpc>
                      </a:pPr>
                      <a:r>
                        <a:rPr lang="en-US" sz="1600" b="1" dirty="0">
                          <a:solidFill>
                            <a:schemeClr val="tx1"/>
                          </a:solidFill>
                          <a:effectLst/>
                          <a:latin typeface="HONOR Sans CN" panose="02000500000000000000" pitchFamily="2" charset="-122"/>
                          <a:ea typeface="HONOR Sans CN" panose="02000500000000000000" pitchFamily="2" charset="-122"/>
                        </a:rPr>
                        <a:t>SDM4055A-SC</a:t>
                      </a:r>
                      <a:endParaRPr lang="en-US" sz="1600" dirty="0">
                        <a:solidFill>
                          <a:schemeClr val="tx1"/>
                        </a:solidFill>
                        <a:effectLst/>
                        <a:latin typeface="HONOR Sans CN" panose="02000500000000000000" pitchFamily="2" charset="-122"/>
                        <a:ea typeface="HONOR Sans CN" panose="02000500000000000000" pitchFamily="2" charset="-122"/>
                      </a:endParaRPr>
                    </a:p>
                  </a:txBody>
                  <a:tcPr anchor="ctr">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noFill/>
                  </a:tcPr>
                </a:tc>
                <a:extLst>
                  <a:ext uri="{0D108BD9-81ED-4DB2-BD59-A6C34878D82A}">
                    <a16:rowId xmlns:a16="http://schemas.microsoft.com/office/drawing/2014/main" val="1867045369"/>
                  </a:ext>
                </a:extLst>
              </a:tr>
              <a:tr h="432000">
                <a:tc>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1" dirty="0">
                          <a:solidFill>
                            <a:srgbClr val="000000"/>
                          </a:solidFill>
                          <a:effectLst/>
                          <a:latin typeface="HONOR Sans CN" panose="02000500000000000000" pitchFamily="2" charset="-122"/>
                          <a:ea typeface="HONOR Sans CN" panose="02000500000000000000" pitchFamily="2" charset="-122"/>
                        </a:rPr>
                        <a:t>Resolution Bits</a:t>
                      </a:r>
                      <a:endParaRPr lang="zh-CN" altLang="en-US" sz="1600" b="1" dirty="0">
                        <a:effectLst/>
                        <a:latin typeface="HONOR Sans CN" panose="02000500000000000000" pitchFamily="2" charset="-122"/>
                        <a:ea typeface="HONOR Sans CN" panose="02000500000000000000" pitchFamily="2" charset="-122"/>
                      </a:endParaRPr>
                    </a:p>
                  </a:txBody>
                  <a:tcPr anchor="ctr">
                    <a:lnL>
                      <a:noFill/>
                    </a:lnL>
                    <a:lnR>
                      <a:noFill/>
                    </a:lnR>
                    <a:lnT w="12700" cmpd="sng">
                      <a:solidFill>
                        <a:srgbClr val="4472C4"/>
                      </a:solidFill>
                    </a:lnT>
                    <a:lnB>
                      <a:noFill/>
                    </a:lnB>
                    <a:lnTlToBr w="12700" cmpd="sng">
                      <a:noFill/>
                      <a:prstDash val="solid"/>
                    </a:lnTlToBr>
                    <a:lnBlToTr w="12700" cmpd="sng">
                      <a:noFill/>
                      <a:prstDash val="solid"/>
                    </a:lnBlToTr>
                    <a:solidFill>
                      <a:srgbClr val="4472C4">
                        <a:alpha val="20000"/>
                      </a:srgbClr>
                    </a:solidFill>
                  </a:tcPr>
                </a:tc>
                <a:tc gridSpan="2">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0" dirty="0">
                          <a:solidFill>
                            <a:srgbClr val="000000"/>
                          </a:solidFill>
                          <a:effectLst/>
                          <a:latin typeface="HONOR Sans CN" panose="02000500000000000000" pitchFamily="2" charset="-122"/>
                          <a:ea typeface="HONOR Sans CN" panose="02000500000000000000" pitchFamily="2" charset="-122"/>
                        </a:rPr>
                        <a:t>5½</a:t>
                      </a:r>
                      <a:endParaRPr lang="zh-CN" altLang="en-US" sz="1600" dirty="0">
                        <a:effectLst/>
                        <a:latin typeface="HONOR Sans CN" panose="02000500000000000000" pitchFamily="2" charset="-122"/>
                        <a:ea typeface="HONOR Sans CN" panose="02000500000000000000" pitchFamily="2" charset="-122"/>
                      </a:endParaRPr>
                    </a:p>
                  </a:txBody>
                  <a:tcPr anchor="ctr">
                    <a:lnL>
                      <a:noFill/>
                    </a:lnL>
                    <a:lnR>
                      <a:noFill/>
                    </a:lnR>
                    <a:lnT w="12700" cmpd="sng">
                      <a:solidFill>
                        <a:srgbClr val="4472C4"/>
                      </a:solidFill>
                    </a:lnT>
                    <a:lnB>
                      <a:noFill/>
                    </a:lnB>
                    <a:lnTlToBr w="12700" cmpd="sng">
                      <a:noFill/>
                      <a:prstDash val="solid"/>
                    </a:lnTlToBr>
                    <a:lnBlToTr w="12700" cmpd="sng">
                      <a:noFill/>
                      <a:prstDash val="solid"/>
                    </a:lnBlToTr>
                    <a:solidFill>
                      <a:srgbClr val="4472C4">
                        <a:alpha val="20000"/>
                      </a:srgbClr>
                    </a:solidFill>
                  </a:tcPr>
                </a:tc>
                <a:tc hMerge="1">
                  <a:txBody>
                    <a:bodyPr/>
                    <a:lstStyle/>
                    <a:p>
                      <a:endParaRPr lang="zh-CN" altLang="en-US"/>
                    </a:p>
                  </a:txBody>
                  <a:tcPr/>
                </a:tc>
                <a:extLst>
                  <a:ext uri="{0D108BD9-81ED-4DB2-BD59-A6C34878D82A}">
                    <a16:rowId xmlns:a16="http://schemas.microsoft.com/office/drawing/2014/main" val="2316230544"/>
                  </a:ext>
                </a:extLst>
              </a:tr>
              <a:tr h="432000">
                <a:tc>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sz="1600" b="1" dirty="0">
                          <a:solidFill>
                            <a:srgbClr val="000000"/>
                          </a:solidFill>
                          <a:effectLst/>
                          <a:latin typeface="HONOR Sans CN" panose="02000500000000000000" pitchFamily="2" charset="-122"/>
                          <a:ea typeface="HONOR Sans CN" panose="02000500000000000000" pitchFamily="2" charset="-122"/>
                        </a:rPr>
                        <a:t>DCV </a:t>
                      </a:r>
                      <a:r>
                        <a:rPr lang="en-US" altLang="zh-CN" sz="1600" b="1" dirty="0">
                          <a:solidFill>
                            <a:srgbClr val="000000"/>
                          </a:solidFill>
                          <a:effectLst/>
                          <a:latin typeface="HONOR Sans CN" panose="02000500000000000000" pitchFamily="2" charset="-122"/>
                          <a:ea typeface="HONOR Sans CN" panose="02000500000000000000" pitchFamily="2" charset="-122"/>
                        </a:rPr>
                        <a:t>Basic Accuracy</a:t>
                      </a:r>
                      <a:endParaRPr lang="zh-CN" altLang="en-US" sz="1600" b="1"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noFill/>
                  </a:tcPr>
                </a:tc>
                <a:tc gridSpan="2">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sz="1600" b="0" dirty="0">
                          <a:solidFill>
                            <a:srgbClr val="000000"/>
                          </a:solidFill>
                          <a:effectLst/>
                          <a:latin typeface="HONOR Sans CN" panose="02000500000000000000" pitchFamily="2" charset="-122"/>
                          <a:ea typeface="HONOR Sans CN" panose="02000500000000000000" pitchFamily="2" charset="-122"/>
                        </a:rPr>
                        <a:t>150 ppm</a:t>
                      </a:r>
                      <a:endParaRPr lang="en-US" sz="1600"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noFill/>
                  </a:tcPr>
                </a:tc>
                <a:tc hMerge="1">
                  <a:txBody>
                    <a:bodyPr/>
                    <a:lstStyle/>
                    <a:p>
                      <a:endParaRPr lang="zh-CN" altLang="en-US"/>
                    </a:p>
                  </a:txBody>
                  <a:tcPr/>
                </a:tc>
                <a:extLst>
                  <a:ext uri="{0D108BD9-81ED-4DB2-BD59-A6C34878D82A}">
                    <a16:rowId xmlns:a16="http://schemas.microsoft.com/office/drawing/2014/main" val="4033259097"/>
                  </a:ext>
                </a:extLst>
              </a:tr>
              <a:tr h="432000">
                <a:tc>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1" dirty="0">
                          <a:solidFill>
                            <a:srgbClr val="000000"/>
                          </a:solidFill>
                          <a:effectLst/>
                          <a:latin typeface="HONOR Sans CN" panose="02000500000000000000" pitchFamily="2" charset="-122"/>
                          <a:ea typeface="HONOR Sans CN" panose="02000500000000000000" pitchFamily="2" charset="-122"/>
                        </a:rPr>
                        <a:t>Max Reading Rate</a:t>
                      </a:r>
                      <a:endParaRPr lang="zh-CN" altLang="en-US" sz="1600" b="1"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solidFill>
                      <a:srgbClr val="4472C4">
                        <a:alpha val="20000"/>
                      </a:srgbClr>
                    </a:solidFill>
                  </a:tcPr>
                </a:tc>
                <a:tc gridSpan="2">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0" dirty="0">
                          <a:solidFill>
                            <a:srgbClr val="000000"/>
                          </a:solidFill>
                          <a:effectLst/>
                          <a:latin typeface="HONOR Sans CN" panose="02000500000000000000" pitchFamily="2" charset="-122"/>
                          <a:ea typeface="HONOR Sans CN" panose="02000500000000000000" pitchFamily="2" charset="-122"/>
                        </a:rPr>
                        <a:t>4,800 readings/s</a:t>
                      </a:r>
                      <a:endParaRPr lang="zh-CN" altLang="en-US" sz="1600"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solidFill>
                      <a:srgbClr val="4472C4">
                        <a:alpha val="20000"/>
                      </a:srgbClr>
                    </a:solidFill>
                  </a:tcPr>
                </a:tc>
                <a:tc hMerge="1">
                  <a:txBody>
                    <a:bodyPr/>
                    <a:lstStyle/>
                    <a:p>
                      <a:endParaRPr lang="zh-CN" altLang="en-US"/>
                    </a:p>
                  </a:txBody>
                  <a:tcPr/>
                </a:tc>
                <a:extLst>
                  <a:ext uri="{0D108BD9-81ED-4DB2-BD59-A6C34878D82A}">
                    <a16:rowId xmlns:a16="http://schemas.microsoft.com/office/drawing/2014/main" val="3023550025"/>
                  </a:ext>
                </a:extLst>
              </a:tr>
              <a:tr h="432000">
                <a:tc>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1" dirty="0">
                          <a:solidFill>
                            <a:srgbClr val="000000"/>
                          </a:solidFill>
                          <a:effectLst/>
                          <a:latin typeface="HONOR Sans CN" panose="02000500000000000000" pitchFamily="2" charset="-122"/>
                          <a:ea typeface="HONOR Sans CN" panose="02000500000000000000" pitchFamily="2" charset="-122"/>
                        </a:rPr>
                        <a:t>Memory</a:t>
                      </a:r>
                      <a:endParaRPr lang="zh-CN" altLang="en-US" sz="1600" b="1"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noFill/>
                  </a:tcPr>
                </a:tc>
                <a:tc gridSpan="2">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0" dirty="0">
                          <a:solidFill>
                            <a:srgbClr val="000000"/>
                          </a:solidFill>
                          <a:effectLst/>
                          <a:latin typeface="HONOR Sans CN" panose="02000500000000000000" pitchFamily="2" charset="-122"/>
                          <a:ea typeface="HONOR Sans CN" panose="02000500000000000000" pitchFamily="2" charset="-122"/>
                        </a:rPr>
                        <a:t>512MB RAM</a:t>
                      </a:r>
                      <a:r>
                        <a:rPr lang="zh-CN" altLang="en-US" sz="1600" b="0" dirty="0">
                          <a:solidFill>
                            <a:srgbClr val="000000"/>
                          </a:solidFill>
                          <a:effectLst/>
                          <a:latin typeface="HONOR Sans CN" panose="02000500000000000000" pitchFamily="2" charset="-122"/>
                          <a:ea typeface="HONOR Sans CN" panose="02000500000000000000" pitchFamily="2" charset="-122"/>
                        </a:rPr>
                        <a:t>、</a:t>
                      </a:r>
                      <a:r>
                        <a:rPr lang="en-US" altLang="zh-CN" sz="1600" b="0" dirty="0">
                          <a:solidFill>
                            <a:srgbClr val="000000"/>
                          </a:solidFill>
                          <a:effectLst/>
                          <a:latin typeface="HONOR Sans CN" panose="02000500000000000000" pitchFamily="2" charset="-122"/>
                          <a:ea typeface="HONOR Sans CN" panose="02000500000000000000" pitchFamily="2" charset="-122"/>
                        </a:rPr>
                        <a:t>256MB Nand-Flash</a:t>
                      </a:r>
                    </a:p>
                  </a:txBody>
                  <a:tcPr anchor="ctr">
                    <a:lnL>
                      <a:noFill/>
                    </a:lnL>
                    <a:lnR>
                      <a:noFill/>
                    </a:lnR>
                    <a:lnT>
                      <a:noFill/>
                    </a:lnT>
                    <a:lnB>
                      <a:noFill/>
                    </a:lnB>
                    <a:lnTlToBr w="12700" cmpd="sng">
                      <a:noFill/>
                      <a:prstDash val="solid"/>
                    </a:lnTlToBr>
                    <a:lnBlToTr w="12700" cmpd="sng">
                      <a:noFill/>
                      <a:prstDash val="solid"/>
                    </a:lnBlToTr>
                    <a:noFill/>
                  </a:tcPr>
                </a:tc>
                <a:tc hMerge="1">
                  <a:txBody>
                    <a:bodyPr/>
                    <a:lstStyle/>
                    <a:p>
                      <a:endParaRPr lang="zh-CN" altLang="en-US"/>
                    </a:p>
                  </a:txBody>
                  <a:tcPr/>
                </a:tc>
                <a:extLst>
                  <a:ext uri="{0D108BD9-81ED-4DB2-BD59-A6C34878D82A}">
                    <a16:rowId xmlns:a16="http://schemas.microsoft.com/office/drawing/2014/main" val="2425196644"/>
                  </a:ext>
                </a:extLst>
              </a:tr>
              <a:tr h="432000">
                <a:tc>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1" dirty="0">
                          <a:solidFill>
                            <a:srgbClr val="000000"/>
                          </a:solidFill>
                          <a:effectLst/>
                          <a:latin typeface="HONOR Sans CN" panose="02000500000000000000" pitchFamily="2" charset="-122"/>
                          <a:ea typeface="HONOR Sans CN" panose="02000500000000000000" pitchFamily="2" charset="-122"/>
                        </a:rPr>
                        <a:t>Scan Card</a:t>
                      </a:r>
                      <a:endParaRPr lang="zh-CN" altLang="en-US" sz="1600" b="1"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solidFill>
                      <a:srgbClr val="4472C4">
                        <a:alpha val="20000"/>
                      </a:srgbClr>
                    </a:solidFill>
                  </a:tcPr>
                </a:tc>
                <a:tc>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0" dirty="0">
                          <a:solidFill>
                            <a:srgbClr val="000000"/>
                          </a:solidFill>
                          <a:effectLst/>
                          <a:latin typeface="HONOR Sans CN" panose="02000500000000000000" pitchFamily="2" charset="-122"/>
                          <a:ea typeface="HONOR Sans CN" panose="02000500000000000000" pitchFamily="2" charset="-122"/>
                        </a:rPr>
                        <a:t>NO</a:t>
                      </a:r>
                      <a:endParaRPr lang="zh-CN" altLang="en-US" sz="1600"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solidFill>
                      <a:srgbClr val="4472C4">
                        <a:alpha val="20000"/>
                      </a:srgbClr>
                    </a:solidFill>
                  </a:tcPr>
                </a:tc>
                <a:tc>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0" dirty="0">
                          <a:solidFill>
                            <a:srgbClr val="000000"/>
                          </a:solidFill>
                          <a:effectLst/>
                          <a:latin typeface="HONOR Sans CN" panose="02000500000000000000" pitchFamily="2" charset="-122"/>
                          <a:ea typeface="HONOR Sans CN" panose="02000500000000000000" pitchFamily="2" charset="-122"/>
                        </a:rPr>
                        <a:t>YES</a:t>
                      </a:r>
                      <a:endParaRPr lang="zh-CN" altLang="en-US" sz="1600"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solidFill>
                      <a:srgbClr val="4472C4">
                        <a:alpha val="20000"/>
                      </a:srgbClr>
                    </a:solidFill>
                  </a:tcPr>
                </a:tc>
                <a:extLst>
                  <a:ext uri="{0D108BD9-81ED-4DB2-BD59-A6C34878D82A}">
                    <a16:rowId xmlns:a16="http://schemas.microsoft.com/office/drawing/2014/main" val="1062470959"/>
                  </a:ext>
                </a:extLst>
              </a:tr>
              <a:tr h="432000">
                <a:tc>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1" dirty="0">
                          <a:solidFill>
                            <a:srgbClr val="000000"/>
                          </a:solidFill>
                          <a:effectLst/>
                          <a:latin typeface="HONOR Sans CN" panose="02000500000000000000" pitchFamily="2" charset="-122"/>
                          <a:ea typeface="HONOR Sans CN" panose="02000500000000000000" pitchFamily="2" charset="-122"/>
                        </a:rPr>
                        <a:t>Minimum resolution</a:t>
                      </a:r>
                      <a:endParaRPr lang="zh-CN" altLang="en-US" sz="1600" b="1"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noFill/>
                  </a:tcPr>
                </a:tc>
                <a:tc gridSpan="2">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sz="1600" b="0" dirty="0">
                          <a:solidFill>
                            <a:srgbClr val="000000"/>
                          </a:solidFill>
                          <a:effectLst/>
                          <a:latin typeface="HONOR Sans CN" panose="02000500000000000000" pitchFamily="2" charset="-122"/>
                          <a:ea typeface="HONOR Sans CN" panose="02000500000000000000" pitchFamily="2" charset="-122"/>
                        </a:rPr>
                        <a:t>100nV,  0.1nA,10</a:t>
                      </a:r>
                      <a:r>
                        <a:rPr lang="en-US" altLang="zh-CN" sz="1600" b="0" dirty="0">
                          <a:solidFill>
                            <a:srgbClr val="000000"/>
                          </a:solidFill>
                          <a:effectLst/>
                          <a:latin typeface="HONOR Sans CN" panose="02000500000000000000" pitchFamily="2" charset="-122"/>
                          <a:ea typeface="HONOR Sans CN" panose="02000500000000000000" pitchFamily="2" charset="-122"/>
                        </a:rPr>
                        <a:t>nA</a:t>
                      </a:r>
                      <a:r>
                        <a:rPr lang="en-US" sz="1600" b="0" dirty="0">
                          <a:solidFill>
                            <a:srgbClr val="000000"/>
                          </a:solidFill>
                          <a:effectLst/>
                          <a:latin typeface="HONOR Sans CN" panose="02000500000000000000" pitchFamily="2" charset="-122"/>
                          <a:ea typeface="HONOR Sans CN" panose="02000500000000000000" pitchFamily="2" charset="-122"/>
                        </a:rPr>
                        <a:t>,100</a:t>
                      </a:r>
                      <a:r>
                        <a:rPr lang="en-US" altLang="zh-CN" sz="1600" b="0" dirty="0">
                          <a:solidFill>
                            <a:srgbClr val="000000"/>
                          </a:solidFill>
                          <a:effectLst/>
                          <a:latin typeface="HONOR Sans CN" panose="02000500000000000000" pitchFamily="2" charset="-122"/>
                          <a:ea typeface="HONOR Sans CN" panose="02000500000000000000" pitchFamily="2" charset="-122"/>
                        </a:rPr>
                        <a:t>μ</a:t>
                      </a:r>
                      <a:r>
                        <a:rPr lang="el-GR" sz="1600" b="0" dirty="0">
                          <a:solidFill>
                            <a:srgbClr val="000000"/>
                          </a:solidFill>
                          <a:effectLst/>
                          <a:latin typeface="HONOR Sans CN" panose="02000500000000000000" pitchFamily="2" charset="-122"/>
                          <a:ea typeface="HONOR Sans CN" panose="02000500000000000000" pitchFamily="2" charset="-122"/>
                        </a:rPr>
                        <a:t>Ω</a:t>
                      </a:r>
                      <a:endParaRPr lang="en-US" sz="1600" b="0" dirty="0">
                        <a:solidFill>
                          <a:srgbClr val="000000"/>
                        </a:solidFill>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noFill/>
                  </a:tcPr>
                </a:tc>
                <a:tc hMerge="1">
                  <a:txBody>
                    <a:bodyPr/>
                    <a:lstStyle/>
                    <a:p>
                      <a:endParaRPr lang="zh-CN" altLang="en-US"/>
                    </a:p>
                  </a:txBody>
                  <a:tcPr/>
                </a:tc>
                <a:extLst>
                  <a:ext uri="{0D108BD9-81ED-4DB2-BD59-A6C34878D82A}">
                    <a16:rowId xmlns:a16="http://schemas.microsoft.com/office/drawing/2014/main" val="55759902"/>
                  </a:ext>
                </a:extLst>
              </a:tr>
              <a:tr h="432000">
                <a:tc>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sz="1600" b="1" dirty="0">
                          <a:solidFill>
                            <a:srgbClr val="000000"/>
                          </a:solidFill>
                          <a:effectLst/>
                          <a:latin typeface="HONOR Sans CN" panose="02000500000000000000" pitchFamily="2" charset="-122"/>
                          <a:ea typeface="HONOR Sans CN" panose="02000500000000000000" pitchFamily="2" charset="-122"/>
                        </a:rPr>
                        <a:t>IO </a:t>
                      </a:r>
                      <a:endParaRPr lang="en-US" sz="1600" b="1"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solidFill>
                      <a:srgbClr val="4472C4">
                        <a:alpha val="20000"/>
                      </a:srgbClr>
                    </a:solidFill>
                  </a:tcPr>
                </a:tc>
                <a:tc gridSpan="2">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sz="1600" b="0" dirty="0">
                          <a:solidFill>
                            <a:srgbClr val="000000"/>
                          </a:solidFill>
                          <a:effectLst/>
                          <a:latin typeface="HONOR Sans CN" panose="02000500000000000000" pitchFamily="2" charset="-122"/>
                          <a:ea typeface="HONOR Sans CN" panose="02000500000000000000" pitchFamily="2" charset="-122"/>
                        </a:rPr>
                        <a:t>USB Host, USB Device, LAN, GPIB (option)</a:t>
                      </a:r>
                      <a:endParaRPr lang="zh-CN" altLang="en-US" sz="1600"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solidFill>
                      <a:srgbClr val="4472C4">
                        <a:alpha val="20000"/>
                      </a:srgbClr>
                    </a:solidFill>
                  </a:tcPr>
                </a:tc>
                <a:tc hMerge="1">
                  <a:txBody>
                    <a:bodyPr/>
                    <a:lstStyle/>
                    <a:p>
                      <a:endParaRPr lang="zh-CN" altLang="en-US"/>
                    </a:p>
                  </a:txBody>
                  <a:tcPr/>
                </a:tc>
                <a:extLst>
                  <a:ext uri="{0D108BD9-81ED-4DB2-BD59-A6C34878D82A}">
                    <a16:rowId xmlns:a16="http://schemas.microsoft.com/office/drawing/2014/main" val="2339748554"/>
                  </a:ext>
                </a:extLst>
              </a:tr>
              <a:tr h="432000">
                <a:tc>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1" dirty="0">
                          <a:solidFill>
                            <a:srgbClr val="000000"/>
                          </a:solidFill>
                          <a:effectLst/>
                          <a:latin typeface="HONOR Sans CN" panose="02000500000000000000" pitchFamily="2" charset="-122"/>
                          <a:ea typeface="HONOR Sans CN" panose="02000500000000000000" pitchFamily="2" charset="-122"/>
                        </a:rPr>
                        <a:t>Interfaces</a:t>
                      </a:r>
                      <a:endParaRPr lang="zh-CN" altLang="en-US" sz="1600" b="1"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noFill/>
                  </a:tcPr>
                </a:tc>
                <a:tc gridSpan="2">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0" dirty="0">
                          <a:solidFill>
                            <a:srgbClr val="000000"/>
                          </a:solidFill>
                          <a:effectLst/>
                          <a:latin typeface="HONOR Sans CN" panose="02000500000000000000" pitchFamily="2" charset="-122"/>
                          <a:ea typeface="HONOR Sans CN" panose="02000500000000000000" pitchFamily="2" charset="-122"/>
                        </a:rPr>
                        <a:t>External Trigger</a:t>
                      </a:r>
                      <a:r>
                        <a:rPr lang="zh-CN" altLang="en-US" sz="1600" b="0" dirty="0">
                          <a:solidFill>
                            <a:srgbClr val="000000"/>
                          </a:solidFill>
                          <a:effectLst/>
                          <a:latin typeface="HONOR Sans CN" panose="02000500000000000000" pitchFamily="2" charset="-122"/>
                          <a:ea typeface="HONOR Sans CN" panose="02000500000000000000" pitchFamily="2" charset="-122"/>
                        </a:rPr>
                        <a:t>、</a:t>
                      </a:r>
                      <a:r>
                        <a:rPr lang="en-US" altLang="zh-CN" sz="1600" b="0" dirty="0">
                          <a:solidFill>
                            <a:srgbClr val="000000"/>
                          </a:solidFill>
                          <a:effectLst/>
                          <a:latin typeface="HONOR Sans CN" panose="02000500000000000000" pitchFamily="2" charset="-122"/>
                          <a:ea typeface="HONOR Sans CN" panose="02000500000000000000" pitchFamily="2" charset="-122"/>
                        </a:rPr>
                        <a:t>VMC Output</a:t>
                      </a:r>
                      <a:endParaRPr lang="zh-CN" altLang="en-US" sz="1600" dirty="0">
                        <a:effectLst/>
                        <a:latin typeface="HONOR Sans CN" panose="02000500000000000000" pitchFamily="2" charset="-122"/>
                        <a:ea typeface="HONOR Sans CN" panose="02000500000000000000" pitchFamily="2" charset="-122"/>
                      </a:endParaRPr>
                    </a:p>
                  </a:txBody>
                  <a:tcPr anchor="ctr">
                    <a:lnL>
                      <a:noFill/>
                    </a:lnL>
                    <a:lnR>
                      <a:noFill/>
                    </a:lnR>
                    <a:lnT>
                      <a:noFill/>
                    </a:lnT>
                    <a:lnB>
                      <a:noFill/>
                    </a:lnB>
                    <a:lnTlToBr w="12700" cmpd="sng">
                      <a:noFill/>
                      <a:prstDash val="solid"/>
                    </a:lnTlToBr>
                    <a:lnBlToTr w="12700" cmpd="sng">
                      <a:noFill/>
                      <a:prstDash val="solid"/>
                    </a:lnBlToTr>
                    <a:noFill/>
                  </a:tcPr>
                </a:tc>
                <a:tc hMerge="1">
                  <a:txBody>
                    <a:bodyPr/>
                    <a:lstStyle/>
                    <a:p>
                      <a:endParaRPr lang="zh-CN" altLang="en-US"/>
                    </a:p>
                  </a:txBody>
                  <a:tcPr/>
                </a:tc>
                <a:extLst>
                  <a:ext uri="{0D108BD9-81ED-4DB2-BD59-A6C34878D82A}">
                    <a16:rowId xmlns:a16="http://schemas.microsoft.com/office/drawing/2014/main" val="1380546146"/>
                  </a:ext>
                </a:extLst>
              </a:tr>
              <a:tr h="432000">
                <a:tc>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1" dirty="0">
                          <a:solidFill>
                            <a:srgbClr val="000000"/>
                          </a:solidFill>
                          <a:effectLst/>
                          <a:latin typeface="HONOR Sans CN" panose="02000500000000000000" pitchFamily="2" charset="-122"/>
                          <a:ea typeface="HONOR Sans CN" panose="02000500000000000000" pitchFamily="2" charset="-122"/>
                        </a:rPr>
                        <a:t>Display</a:t>
                      </a:r>
                      <a:endParaRPr lang="zh-CN" altLang="en-US" sz="1600" b="1" dirty="0">
                        <a:effectLst/>
                        <a:latin typeface="HONOR Sans CN" panose="02000500000000000000" pitchFamily="2" charset="-122"/>
                        <a:ea typeface="HONOR Sans CN" panose="02000500000000000000" pitchFamily="2" charset="-122"/>
                      </a:endParaRPr>
                    </a:p>
                  </a:txBody>
                  <a:tcPr anchor="ctr">
                    <a:lnL>
                      <a:noFill/>
                    </a:lnL>
                    <a:lnR>
                      <a:noFill/>
                    </a:lnR>
                    <a:lnT>
                      <a:noFill/>
                    </a:lnT>
                    <a:lnB w="12700" cmpd="sng">
                      <a:solidFill>
                        <a:srgbClr val="4472C4"/>
                      </a:solidFill>
                    </a:lnB>
                    <a:lnTlToBr w="12700" cmpd="sng">
                      <a:noFill/>
                      <a:prstDash val="solid"/>
                    </a:lnTlToBr>
                    <a:lnBlToTr w="12700" cmpd="sng">
                      <a:noFill/>
                      <a:prstDash val="solid"/>
                    </a:lnBlToTr>
                    <a:solidFill>
                      <a:srgbClr val="4472C4">
                        <a:alpha val="20000"/>
                      </a:srgbClr>
                    </a:solidFill>
                  </a:tcPr>
                </a:tc>
                <a:tc gridSpan="2">
                  <a:txBody>
                    <a:bodyPr/>
                    <a:lstStyle>
                      <a:lvl1pPr marL="0" algn="l" defTabSz="1080135" rtl="0" eaLnBrk="1" latinLnBrk="0" hangingPunct="1">
                        <a:defRPr sz="2125" kern="1200">
                          <a:solidFill>
                            <a:schemeClr val="tx1"/>
                          </a:solidFill>
                          <a:latin typeface="Calibri" panose="020F0502020204030204"/>
                        </a:defRPr>
                      </a:lvl1pPr>
                      <a:lvl2pPr marL="539750" algn="l" defTabSz="1080135" rtl="0" eaLnBrk="1" latinLnBrk="0" hangingPunct="1">
                        <a:defRPr sz="2125" kern="1200">
                          <a:solidFill>
                            <a:schemeClr val="tx1"/>
                          </a:solidFill>
                          <a:latin typeface="Calibri" panose="020F0502020204030204"/>
                        </a:defRPr>
                      </a:lvl2pPr>
                      <a:lvl3pPr marL="1080135" algn="l" defTabSz="1080135" rtl="0" eaLnBrk="1" latinLnBrk="0" hangingPunct="1">
                        <a:defRPr sz="2125" kern="1200">
                          <a:solidFill>
                            <a:schemeClr val="tx1"/>
                          </a:solidFill>
                          <a:latin typeface="Calibri" panose="020F0502020204030204"/>
                        </a:defRPr>
                      </a:lvl3pPr>
                      <a:lvl4pPr marL="1619885" algn="l" defTabSz="1080135" rtl="0" eaLnBrk="1" latinLnBrk="0" hangingPunct="1">
                        <a:defRPr sz="2125" kern="1200">
                          <a:solidFill>
                            <a:schemeClr val="tx1"/>
                          </a:solidFill>
                          <a:latin typeface="Calibri" panose="020F0502020204030204"/>
                        </a:defRPr>
                      </a:lvl4pPr>
                      <a:lvl5pPr marL="2160270" algn="l" defTabSz="1080135" rtl="0" eaLnBrk="1" latinLnBrk="0" hangingPunct="1">
                        <a:defRPr sz="2125" kern="1200">
                          <a:solidFill>
                            <a:schemeClr val="tx1"/>
                          </a:solidFill>
                          <a:latin typeface="Calibri" panose="020F0502020204030204"/>
                        </a:defRPr>
                      </a:lvl5pPr>
                      <a:lvl6pPr marL="2700020" algn="l" defTabSz="1080135" rtl="0" eaLnBrk="1" latinLnBrk="0" hangingPunct="1">
                        <a:defRPr sz="2125" kern="1200">
                          <a:solidFill>
                            <a:schemeClr val="tx1"/>
                          </a:solidFill>
                          <a:latin typeface="Calibri" panose="020F0502020204030204"/>
                        </a:defRPr>
                      </a:lvl6pPr>
                      <a:lvl7pPr marL="3239770" algn="l" defTabSz="1080135" rtl="0" eaLnBrk="1" latinLnBrk="0" hangingPunct="1">
                        <a:defRPr sz="2125" kern="1200">
                          <a:solidFill>
                            <a:schemeClr val="tx1"/>
                          </a:solidFill>
                          <a:latin typeface="Calibri" panose="020F0502020204030204"/>
                        </a:defRPr>
                      </a:lvl7pPr>
                      <a:lvl8pPr marL="3780155" algn="l" defTabSz="1080135" rtl="0" eaLnBrk="1" latinLnBrk="0" hangingPunct="1">
                        <a:defRPr sz="2125" kern="1200">
                          <a:solidFill>
                            <a:schemeClr val="tx1"/>
                          </a:solidFill>
                          <a:latin typeface="Calibri" panose="020F0502020204030204"/>
                        </a:defRPr>
                      </a:lvl8pPr>
                      <a:lvl9pPr marL="4319905" algn="l" defTabSz="1080135" rtl="0" eaLnBrk="1" latinLnBrk="0" hangingPunct="1">
                        <a:defRPr sz="2125" kern="1200">
                          <a:solidFill>
                            <a:schemeClr val="tx1"/>
                          </a:solidFill>
                          <a:latin typeface="Calibri" panose="020F0502020204030204"/>
                        </a:defRPr>
                      </a:lvl9pPr>
                    </a:lstStyle>
                    <a:p>
                      <a:pPr>
                        <a:lnSpc>
                          <a:spcPct val="121000"/>
                        </a:lnSpc>
                      </a:pPr>
                      <a:r>
                        <a:rPr lang="en-US" altLang="zh-CN" sz="1600" b="0" dirty="0">
                          <a:solidFill>
                            <a:srgbClr val="000000"/>
                          </a:solidFill>
                          <a:effectLst/>
                          <a:latin typeface="HONOR Sans CN" panose="02000500000000000000" pitchFamily="2" charset="-122"/>
                          <a:ea typeface="HONOR Sans CN" panose="02000500000000000000" pitchFamily="2" charset="-122"/>
                        </a:rPr>
                        <a:t>5-inch TFT Touchscreen</a:t>
                      </a:r>
                    </a:p>
                  </a:txBody>
                  <a:tcPr anchor="ctr">
                    <a:lnL>
                      <a:noFill/>
                    </a:lnL>
                    <a:lnR>
                      <a:noFill/>
                    </a:lnR>
                    <a:lnT>
                      <a:noFill/>
                    </a:lnT>
                    <a:lnB w="12700" cmpd="sng">
                      <a:solidFill>
                        <a:srgbClr val="4472C4"/>
                      </a:solidFill>
                    </a:lnB>
                    <a:lnTlToBr w="12700" cmpd="sng">
                      <a:noFill/>
                      <a:prstDash val="solid"/>
                    </a:lnTlToBr>
                    <a:lnBlToTr w="12700" cmpd="sng">
                      <a:noFill/>
                      <a:prstDash val="solid"/>
                    </a:lnBlToTr>
                    <a:solidFill>
                      <a:srgbClr val="4472C4">
                        <a:alpha val="20000"/>
                      </a:srgbClr>
                    </a:solidFill>
                  </a:tcPr>
                </a:tc>
                <a:tc hMerge="1">
                  <a:txBody>
                    <a:bodyPr/>
                    <a:lstStyle/>
                    <a:p>
                      <a:endParaRPr lang="zh-CN" altLang="en-US"/>
                    </a:p>
                  </a:txBody>
                  <a:tcPr/>
                </a:tc>
                <a:extLst>
                  <a:ext uri="{0D108BD9-81ED-4DB2-BD59-A6C34878D82A}">
                    <a16:rowId xmlns:a16="http://schemas.microsoft.com/office/drawing/2014/main" val="512650570"/>
                  </a:ext>
                </a:extLst>
              </a:tr>
            </a:tbl>
          </a:graphicData>
        </a:graphic>
      </p:graphicFrame>
      <p:grpSp>
        <p:nvGrpSpPr>
          <p:cNvPr id="41" name="组合 40">
            <a:extLst>
              <a:ext uri="{FF2B5EF4-FFF2-40B4-BE49-F238E27FC236}">
                <a16:creationId xmlns:a16="http://schemas.microsoft.com/office/drawing/2014/main" id="{9DE93E8D-5110-09B4-135A-BCE3EC539531}"/>
              </a:ext>
            </a:extLst>
          </p:cNvPr>
          <p:cNvGrpSpPr/>
          <p:nvPr/>
        </p:nvGrpSpPr>
        <p:grpSpPr>
          <a:xfrm>
            <a:off x="8705648" y="1398988"/>
            <a:ext cx="3938492" cy="497631"/>
            <a:chOff x="8954548" y="1428052"/>
            <a:chExt cx="3938492" cy="497631"/>
          </a:xfrm>
        </p:grpSpPr>
        <p:sp>
          <p:nvSpPr>
            <p:cNvPr id="130" name="流程图: 可选过程 129">
              <a:extLst>
                <a:ext uri="{FF2B5EF4-FFF2-40B4-BE49-F238E27FC236}">
                  <a16:creationId xmlns:a16="http://schemas.microsoft.com/office/drawing/2014/main" id="{707B8412-7B37-A58F-EBFE-C1076FE040B7}"/>
                </a:ext>
              </a:extLst>
            </p:cNvPr>
            <p:cNvSpPr/>
            <p:nvPr/>
          </p:nvSpPr>
          <p:spPr>
            <a:xfrm>
              <a:off x="8954548" y="1428052"/>
              <a:ext cx="3938492" cy="497631"/>
            </a:xfrm>
            <a:prstGeom prst="flowChartAlternateProcess">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4" name="文本框 133">
              <a:extLst>
                <a:ext uri="{FF2B5EF4-FFF2-40B4-BE49-F238E27FC236}">
                  <a16:creationId xmlns:a16="http://schemas.microsoft.com/office/drawing/2014/main" id="{68E568C7-CBE8-753A-918F-AA5E00A6463D}"/>
                </a:ext>
              </a:extLst>
            </p:cNvPr>
            <p:cNvSpPr txBox="1"/>
            <p:nvPr/>
          </p:nvSpPr>
          <p:spPr>
            <a:xfrm>
              <a:off x="8954548" y="1479941"/>
              <a:ext cx="3938492" cy="4140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2000" b="1" i="0" dirty="0">
                  <a:effectLst/>
                  <a:latin typeface="HONOR Sans CN" panose="02000500000000000000" pitchFamily="2" charset="-122"/>
                  <a:ea typeface="HONOR Sans CN" panose="02000500000000000000" pitchFamily="2" charset="-122"/>
                </a:rPr>
                <a:t>Measurement Types &amp; Ranges</a:t>
              </a:r>
              <a:endParaRPr kumimoji="0" lang="zh-CN" altLang="en-US" sz="2000" b="0" i="0" u="none" strike="noStrike" kern="0" cap="none" spc="0" normalizeH="0" baseline="0" noProof="0" dirty="0">
                <a:ln>
                  <a:noFill/>
                </a:ln>
                <a:effectLst/>
                <a:uLnTx/>
                <a:uFillTx/>
                <a:latin typeface="HONOR Sans CN" panose="02000500000000000000" pitchFamily="2" charset="-122"/>
                <a:ea typeface="HONOR Sans CN" panose="02000500000000000000" pitchFamily="2" charset="-122"/>
              </a:endParaRPr>
            </a:p>
          </p:txBody>
        </p:sp>
      </p:grpSp>
      <p:pic>
        <p:nvPicPr>
          <p:cNvPr id="40" name="图片 39">
            <a:extLst>
              <a:ext uri="{FF2B5EF4-FFF2-40B4-BE49-F238E27FC236}">
                <a16:creationId xmlns:a16="http://schemas.microsoft.com/office/drawing/2014/main" id="{FC43B73E-3336-3CF4-96DA-FC47B840EB16}"/>
              </a:ext>
            </a:extLst>
          </p:cNvPr>
          <p:cNvPicPr>
            <a:picLocks noChangeAspect="1"/>
          </p:cNvPicPr>
          <p:nvPr/>
        </p:nvPicPr>
        <p:blipFill>
          <a:blip r:embed="rId2"/>
          <a:srcRect l="7365"/>
          <a:stretch/>
        </p:blipFill>
        <p:spPr>
          <a:xfrm>
            <a:off x="6867534" y="3326857"/>
            <a:ext cx="7076386" cy="3373580"/>
          </a:xfrm>
          <a:prstGeom prst="rect">
            <a:avLst/>
          </a:prstGeom>
        </p:spPr>
      </p:pic>
      <p:sp>
        <p:nvSpPr>
          <p:cNvPr id="3" name="文本框 2">
            <a:extLst>
              <a:ext uri="{FF2B5EF4-FFF2-40B4-BE49-F238E27FC236}">
                <a16:creationId xmlns:a16="http://schemas.microsoft.com/office/drawing/2014/main" id="{799F2810-5958-478B-0168-D7A6875223FF}"/>
              </a:ext>
            </a:extLst>
          </p:cNvPr>
          <p:cNvSpPr txBox="1"/>
          <p:nvPr/>
        </p:nvSpPr>
        <p:spPr>
          <a:xfrm>
            <a:off x="12835624" y="6899096"/>
            <a:ext cx="1375904" cy="1200329"/>
          </a:xfrm>
          <a:prstGeom prst="rect">
            <a:avLst/>
          </a:prstGeom>
          <a:noFill/>
          <a:ln>
            <a:noFill/>
          </a:ln>
          <a:effectLst>
            <a:outerShdw blurRad="50800" dist="38100" dir="5400000" algn="t" rotWithShape="0">
              <a:prstClr val="black">
                <a:alpha val="40000"/>
              </a:prstClr>
            </a:outerShdw>
          </a:effectLst>
        </p:spPr>
        <p:txBody>
          <a:bodyPr wrap="square" rtlCol="0">
            <a:spAutoFit/>
          </a:bodyPr>
          <a:lstStyle/>
          <a:p>
            <a:r>
              <a:rPr lang="en-US" altLang="zh-CN" sz="7200" b="0" dirty="0">
                <a:solidFill>
                  <a:schemeClr val="tx1">
                    <a:lumMod val="85000"/>
                    <a:lumOff val="15000"/>
                  </a:schemeClr>
                </a:solidFill>
                <a:effectLst>
                  <a:outerShdw blurRad="50800" dist="38100" dir="18900000" algn="bl" rotWithShape="0">
                    <a:prstClr val="black">
                      <a:alpha val="40000"/>
                    </a:prstClr>
                  </a:outerShdw>
                </a:effectLst>
                <a:latin typeface="思源黑体 CN Medium" panose="020B0600000000000000" pitchFamily="34" charset="-122"/>
                <a:ea typeface="思源黑体 CN Medium" panose="020B0600000000000000" pitchFamily="34" charset="-122"/>
              </a:rPr>
              <a:t>5</a:t>
            </a:r>
            <a:r>
              <a:rPr lang="en-US" altLang="zh-CN" sz="7200" b="0" baseline="30000" dirty="0">
                <a:solidFill>
                  <a:schemeClr val="tx1">
                    <a:lumMod val="85000"/>
                    <a:lumOff val="15000"/>
                  </a:schemeClr>
                </a:solidFill>
                <a:effectLst>
                  <a:outerShdw blurRad="50800" dist="38100" dir="18900000" algn="bl" rotWithShape="0">
                    <a:prstClr val="black">
                      <a:alpha val="40000"/>
                    </a:prstClr>
                  </a:outerShdw>
                </a:effectLst>
                <a:latin typeface="思源黑体 CN Medium" panose="020B0600000000000000" pitchFamily="34" charset="-122"/>
                <a:ea typeface="思源黑体 CN Medium" panose="020B0600000000000000" pitchFamily="34" charset="-122"/>
              </a:rPr>
              <a:t>½</a:t>
            </a:r>
            <a:endParaRPr lang="zh-CN" altLang="en-US" sz="7200" baseline="30000" dirty="0">
              <a:solidFill>
                <a:schemeClr val="tx1">
                  <a:lumMod val="85000"/>
                  <a:lumOff val="15000"/>
                </a:schemeClr>
              </a:solidFill>
              <a:effectLst>
                <a:outerShdw blurRad="50800" dist="38100" dir="18900000" algn="bl" rotWithShape="0">
                  <a:prstClr val="black">
                    <a:alpha val="40000"/>
                  </a:prstClr>
                </a:outerShdw>
              </a:effectLst>
              <a:latin typeface="思源黑体 CN Medium" panose="020B0600000000000000" pitchFamily="34" charset="-122"/>
              <a:ea typeface="思源黑体 CN Medium" panose="020B0600000000000000" pitchFamily="34" charset="-122"/>
            </a:endParaRPr>
          </a:p>
        </p:txBody>
      </p:sp>
    </p:spTree>
    <p:extLst>
      <p:ext uri="{BB962C8B-B14F-4D97-AF65-F5344CB8AC3E}">
        <p14:creationId xmlns:p14="http://schemas.microsoft.com/office/powerpoint/2010/main" val="4199004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39984-5EC6-CFE6-962C-C8C98C422445}"/>
            </a:ext>
          </a:extLst>
        </p:cNvPr>
        <p:cNvGrpSpPr/>
        <p:nvPr/>
      </p:nvGrpSpPr>
      <p:grpSpPr>
        <a:xfrm>
          <a:off x="0" y="0"/>
          <a:ext cx="0" cy="0"/>
          <a:chOff x="0" y="0"/>
          <a:chExt cx="0" cy="0"/>
        </a:xfrm>
      </p:grpSpPr>
      <p:pic>
        <p:nvPicPr>
          <p:cNvPr id="12" name="图片 11" descr="PPT拆分-03">
            <a:extLst>
              <a:ext uri="{FF2B5EF4-FFF2-40B4-BE49-F238E27FC236}">
                <a16:creationId xmlns:a16="http://schemas.microsoft.com/office/drawing/2014/main" id="{613961AD-6048-37AA-9ADA-B7FD1DD2847D}"/>
              </a:ext>
            </a:extLst>
          </p:cNvPr>
          <p:cNvPicPr>
            <a:picLocks noChangeAspect="1"/>
          </p:cNvPicPr>
          <p:nvPr/>
        </p:nvPicPr>
        <p:blipFill>
          <a:blip r:embed="rId2"/>
          <a:stretch>
            <a:fillRect/>
          </a:stretch>
        </p:blipFill>
        <p:spPr>
          <a:xfrm>
            <a:off x="635" y="0"/>
            <a:ext cx="14397990" cy="8099425"/>
          </a:xfrm>
          <a:prstGeom prst="rect">
            <a:avLst/>
          </a:prstGeom>
        </p:spPr>
      </p:pic>
      <p:sp>
        <p:nvSpPr>
          <p:cNvPr id="4" name="文本占位符 1">
            <a:extLst>
              <a:ext uri="{FF2B5EF4-FFF2-40B4-BE49-F238E27FC236}">
                <a16:creationId xmlns:a16="http://schemas.microsoft.com/office/drawing/2014/main" id="{5CDDA076-FF13-5F9B-D5F0-0C96B9AA8BE0}"/>
              </a:ext>
            </a:extLst>
          </p:cNvPr>
          <p:cNvSpPr>
            <a:spLocks noGrp="1"/>
          </p:cNvSpPr>
          <p:nvPr/>
        </p:nvSpPr>
        <p:spPr>
          <a:xfrm>
            <a:off x="5706110" y="4304030"/>
            <a:ext cx="2987040" cy="676275"/>
          </a:xfrm>
          <a:prstGeom prst="rect">
            <a:avLst/>
          </a:prstGeom>
        </p:spPr>
        <p:txBody>
          <a:bodyPr vert="horz" lIns="91440" tIns="45720" rIns="91440" bIns="45720"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ctr">
              <a:lnSpc>
                <a:spcPct val="120000"/>
              </a:lnSpc>
              <a:spcBef>
                <a:spcPts val="0"/>
              </a:spcBef>
              <a:spcAft>
                <a:spcPts val="0"/>
              </a:spcAft>
            </a:pPr>
            <a:r>
              <a:rPr lang="en-US" sz="2800" dirty="0">
                <a:solidFill>
                  <a:schemeClr val="bg1"/>
                </a:solidFill>
                <a:latin typeface="HONOR Sans CN DemiBold" panose="02000700000000000000" charset="-122"/>
                <a:ea typeface="HONOR Sans CN DemiBold" panose="02000700000000000000" charset="-122"/>
              </a:rPr>
              <a:t>FEATURES</a:t>
            </a:r>
          </a:p>
        </p:txBody>
      </p:sp>
      <p:sp>
        <p:nvSpPr>
          <p:cNvPr id="3" name="文本占位符 2">
            <a:extLst>
              <a:ext uri="{FF2B5EF4-FFF2-40B4-BE49-F238E27FC236}">
                <a16:creationId xmlns:a16="http://schemas.microsoft.com/office/drawing/2014/main" id="{3E8E7018-35D3-60D9-921D-0D62FDF94044}"/>
              </a:ext>
            </a:extLst>
          </p:cNvPr>
          <p:cNvSpPr>
            <a:spLocks noGrp="1"/>
          </p:cNvSpPr>
          <p:nvPr>
            <p:ph type="body" idx="4294967295" hasCustomPrompt="1"/>
          </p:nvPr>
        </p:nvSpPr>
        <p:spPr>
          <a:xfrm>
            <a:off x="5883910" y="2816860"/>
            <a:ext cx="2127885" cy="1487170"/>
          </a:xfrm>
        </p:spPr>
        <p:txBody>
          <a:bodyPr>
            <a:noAutofit/>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r"/>
            <a:r>
              <a:rPr lang="en-US" sz="10000" dirty="0">
                <a:solidFill>
                  <a:srgbClr val="00A0E9"/>
                </a:solidFill>
                <a:latin typeface="HONOR Sans CN DemiBold" panose="02000700000000000000" charset="-122"/>
                <a:ea typeface="HONOR Sans CN DemiBold" panose="02000700000000000000" charset="-122"/>
              </a:rPr>
              <a:t>02</a:t>
            </a:r>
          </a:p>
        </p:txBody>
      </p:sp>
    </p:spTree>
    <p:extLst>
      <p:ext uri="{BB962C8B-B14F-4D97-AF65-F5344CB8AC3E}">
        <p14:creationId xmlns:p14="http://schemas.microsoft.com/office/powerpoint/2010/main" val="4106162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TIzM2QxYzQyM2M1NzFmMmVkZGU3NzEwMThiYTgzNWUifQ=="/>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5620</TotalTime>
  <Words>2089</Words>
  <Application>Microsoft Office PowerPoint</Application>
  <PresentationFormat>自定义</PresentationFormat>
  <Paragraphs>314</Paragraphs>
  <Slides>31</Slides>
  <Notes>0</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31</vt:i4>
      </vt:variant>
    </vt:vector>
  </HeadingPairs>
  <TitlesOfParts>
    <vt:vector size="43" baseType="lpstr">
      <vt:lpstr>HONOR Sans CN</vt:lpstr>
      <vt:lpstr>HONOR Sans CN DemiBold</vt:lpstr>
      <vt:lpstr>HONOR Sans CN Light</vt:lpstr>
      <vt:lpstr>HONOR Sans CN Medium</vt:lpstr>
      <vt:lpstr>Inter</vt:lpstr>
      <vt:lpstr>等线</vt:lpstr>
      <vt:lpstr>思源黑体 CN Medium</vt:lpstr>
      <vt:lpstr>微软雅黑</vt:lpstr>
      <vt:lpstr>Arial</vt:lpstr>
      <vt:lpstr>Calibri</vt:lpstr>
      <vt:lpstr>WPS</vt:lpstr>
      <vt:lpstr>Office 主题</vt:lpstr>
      <vt:lpstr>PowerPoint 演示文稿</vt:lpstr>
      <vt:lpstr>PowerPoint 演示文稿</vt:lpstr>
      <vt:lpstr>PowerPoint 演示文稿</vt:lpstr>
      <vt:lpstr>PowerPoint 演示文稿</vt:lpstr>
      <vt:lpstr>Front Panel</vt:lpstr>
      <vt:lpstr>Rear Panel </vt:lpstr>
      <vt:lpstr>PowerPoint 演示文稿</vt:lpstr>
      <vt:lpstr>PowerPoint 演示文稿</vt:lpstr>
      <vt:lpstr>PowerPoint 演示文稿</vt:lpstr>
      <vt:lpstr>PowerPoint 演示文稿</vt:lpstr>
      <vt:lpstr>Excellent measurement accuracy </vt:lpstr>
      <vt:lpstr>PowerPoint 演示文稿</vt:lpstr>
      <vt:lpstr>Performance and Measurement Speed </vt:lpstr>
      <vt:lpstr>Trigger and Sample</vt:lpstr>
      <vt:lpstr>Data Logging Function</vt:lpstr>
      <vt:lpstr>Digitizer Function</vt:lpstr>
      <vt:lpstr>Math Function</vt:lpstr>
      <vt:lpstr>Dual Display</vt:lpstr>
      <vt:lpstr>Display Modes</vt:lpstr>
      <vt:lpstr>Probe Hold</vt:lpstr>
      <vt:lpstr>Storage/Recall</vt:lpstr>
      <vt:lpstr>PowerPoint 演示文稿</vt:lpstr>
      <vt:lpstr>PowerPoint 演示文稿</vt:lpstr>
      <vt:lpstr>APPLICATIONS</vt:lpstr>
      <vt:lpstr>APPLICATIONS</vt:lpstr>
      <vt:lpstr>APPLICATIONS</vt:lpstr>
      <vt:lpstr>PowerPoint 演示文稿</vt:lpstr>
      <vt:lpstr>PowerPoint 演示文稿</vt:lpstr>
      <vt:lpstr>Ordering Information</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Markets-李海嫚</cp:lastModifiedBy>
  <cp:revision>267</cp:revision>
  <dcterms:created xsi:type="dcterms:W3CDTF">2023-08-09T12:44:00Z</dcterms:created>
  <dcterms:modified xsi:type="dcterms:W3CDTF">2025-03-17T08:09:56Z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2052-12.1.0.19302</vt:lpwstr>
  </property>
</Properties>
</file>