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ppt/notesSlides/notesSlide1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03" r:id="rId2"/>
    <p:sldId id="261" r:id="rId3"/>
    <p:sldId id="256" r:id="rId4"/>
    <p:sldId id="297" r:id="rId5"/>
    <p:sldId id="309" r:id="rId6"/>
    <p:sldId id="312" r:id="rId7"/>
    <p:sldId id="331" r:id="rId8"/>
    <p:sldId id="313" r:id="rId9"/>
    <p:sldId id="320" r:id="rId10"/>
    <p:sldId id="321" r:id="rId11"/>
    <p:sldId id="322" r:id="rId12"/>
    <p:sldId id="326" r:id="rId13"/>
    <p:sldId id="323" r:id="rId14"/>
    <p:sldId id="327" r:id="rId15"/>
    <p:sldId id="328" r:id="rId16"/>
    <p:sldId id="324" r:id="rId17"/>
    <p:sldId id="325" r:id="rId18"/>
    <p:sldId id="329" r:id="rId19"/>
    <p:sldId id="298" r:id="rId20"/>
    <p:sldId id="307" r:id="rId21"/>
    <p:sldId id="308" r:id="rId22"/>
    <p:sldId id="300" r:id="rId23"/>
    <p:sldId id="295" r:id="rId24"/>
    <p:sldId id="306" r:id="rId25"/>
    <p:sldId id="262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B90"/>
    <a:srgbClr val="4276AA"/>
    <a:srgbClr val="005C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43" autoAdjust="0"/>
    <p:restoredTop sz="94620" autoAdjust="0"/>
  </p:normalViewPr>
  <p:slideViewPr>
    <p:cSldViewPr snapToGrid="0" showGuides="1">
      <p:cViewPr varScale="1">
        <p:scale>
          <a:sx n="67" d="100"/>
          <a:sy n="67" d="100"/>
        </p:scale>
        <p:origin x="109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EE023F-8882-4CF3-9BDF-2A84E9C1A70C}" type="datetimeFigureOut">
              <a:rPr lang="zh-CN" altLang="en-US" smtClean="0"/>
              <a:t>2018/10/26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C38725-88B0-4898-8583-8FBE9EABD7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142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8725-88B0-4898-8583-8FBE9EABD7B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87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输出频率分辨率可达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0.01Hz</a:t>
            </a:r>
            <a:endParaRPr lang="zh-CN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输出范围可从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+13dBm~-115dBm</a:t>
            </a:r>
            <a:endParaRPr lang="zh-CN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最大输出功率可达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20dBm(</a:t>
            </a: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典型值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幅度最小分辨率可达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0.01dB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ECB52-83EE-4EE6-81A0-1E66CC24CD0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941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输出频率分辨率可达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0.01Hz</a:t>
            </a:r>
            <a:endParaRPr lang="zh-CN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输出范围可从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+13dBm~-115dBm</a:t>
            </a:r>
            <a:endParaRPr lang="zh-CN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最大输出功率可达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20dBm(</a:t>
            </a: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典型值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幅度最小分辨率可达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0.01dB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ECB52-83EE-4EE6-81A0-1E66CC24CD0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9419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输出频率分辨率可达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0.01Hz</a:t>
            </a:r>
            <a:endParaRPr lang="zh-CN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输出范围可从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+13dBm~-115dBm</a:t>
            </a:r>
            <a:endParaRPr lang="zh-CN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最大输出功率可达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20dBm(</a:t>
            </a: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典型值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幅度最小分辨率可达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0.01dB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ECB52-83EE-4EE6-81A0-1E66CC24CD0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9419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输出频率分辨率可达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0.01Hz</a:t>
            </a:r>
            <a:endParaRPr lang="zh-CN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输出范围可从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+13dBm~-115dBm</a:t>
            </a:r>
            <a:endParaRPr lang="zh-CN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最大输出功率可达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20dBm(</a:t>
            </a: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典型值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幅度最小分辨率可达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0.01dB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ECB52-83EE-4EE6-81A0-1E66CC24CD0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9419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输出频率分辨率可达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0.01Hz</a:t>
            </a:r>
            <a:endParaRPr lang="zh-CN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输出范围可从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+13dBm~-115dBm</a:t>
            </a:r>
            <a:endParaRPr lang="zh-CN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最大输出功率可达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20dBm(</a:t>
            </a: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典型值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幅度最小分辨率可达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0.01dB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ECB52-83EE-4EE6-81A0-1E66CC24CD0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941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6016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8725-88B0-4898-8583-8FBE9EABD7B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7187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8725-88B0-4898-8583-8FBE9EABD7B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4117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8725-88B0-4898-8583-8FBE9EABD7B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411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输出频率分辨率可达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0.01Hz</a:t>
            </a:r>
            <a:endParaRPr lang="zh-CN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输出范围可从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+13dBm~-115dBm</a:t>
            </a:r>
            <a:endParaRPr lang="zh-CN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最大输出功率可达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20dBm(</a:t>
            </a: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典型值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幅度最小分辨率可达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0.01dB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ECB52-83EE-4EE6-81A0-1E66CC24CD0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941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输出频率分辨率可达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0.01Hz</a:t>
            </a:r>
            <a:endParaRPr lang="zh-CN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输出范围可从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+13dBm~-115dBm</a:t>
            </a:r>
            <a:endParaRPr lang="zh-CN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最大输出功率可达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20dBm(</a:t>
            </a: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典型值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幅度最小分辨率可达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0.01dB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ECB52-83EE-4EE6-81A0-1E66CC24CD0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941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输出频率分辨率可达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0.01Hz</a:t>
            </a:r>
            <a:endParaRPr lang="zh-CN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输出范围可从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+13dBm~-115dBm</a:t>
            </a:r>
            <a:endParaRPr lang="zh-CN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最大输出功率可达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20dBm(</a:t>
            </a: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典型值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幅度最小分辨率可达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0.01dB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ECB52-83EE-4EE6-81A0-1E66CC24CD0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941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输出频率分辨率可达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0.01Hz</a:t>
            </a:r>
            <a:endParaRPr lang="zh-CN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输出范围可从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+13dBm~-115dBm</a:t>
            </a:r>
            <a:endParaRPr lang="zh-CN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最大输出功率可达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20dBm(</a:t>
            </a: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典型值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幅度最小分辨率可达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0.01dB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ECB52-83EE-4EE6-81A0-1E66CC24CD0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941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输出频率分辨率可达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0.01Hz</a:t>
            </a:r>
            <a:endParaRPr lang="zh-CN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输出范围可从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+13dBm~-115dBm</a:t>
            </a:r>
            <a:endParaRPr lang="zh-CN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最大输出功率可达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20dBm(</a:t>
            </a: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典型值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幅度最小分辨率可达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0.01dB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ECB52-83EE-4EE6-81A0-1E66CC24CD0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941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输出频率分辨率可达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0.01Hz</a:t>
            </a:r>
            <a:endParaRPr lang="zh-CN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输出范围可从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+13dBm~-115dBm</a:t>
            </a:r>
            <a:endParaRPr lang="zh-CN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最大输出功率可达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20dBm(</a:t>
            </a: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典型值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幅度最小分辨率可达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0.01dB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ECB52-83EE-4EE6-81A0-1E66CC24CD0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941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输出频率分辨率可达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0.01Hz</a:t>
            </a:r>
            <a:endParaRPr lang="zh-CN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输出范围可从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+13dBm~-115dBm</a:t>
            </a:r>
            <a:endParaRPr lang="zh-CN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最大输出功率可达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20dBm(</a:t>
            </a: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典型值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幅度最小分辨率可达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0.01dB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ECB52-83EE-4EE6-81A0-1E66CC24CD0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941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输出频率分辨率可达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0.01Hz</a:t>
            </a:r>
            <a:endParaRPr lang="zh-CN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输出范围可从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+13dBm~-115dBm</a:t>
            </a:r>
            <a:endParaRPr lang="zh-CN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最大输出功率可达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20dBm(</a:t>
            </a: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典型值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zh-CN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幅度最小分辨率可达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0.01dB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ECB52-83EE-4EE6-81A0-1E66CC24CD0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941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0EE61-3D36-4303-A650-B10E18ECD7C0}" type="datetimeFigureOut">
              <a:rPr lang="zh-CN" altLang="en-US" smtClean="0"/>
              <a:t>2018/10/26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2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0EE61-3D36-4303-A650-B10E18ECD7C0}" type="datetimeFigureOut">
              <a:rPr lang="zh-CN" altLang="en-US" smtClean="0"/>
              <a:t>2018/10/26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86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0EE61-3D36-4303-A650-B10E18ECD7C0}" type="datetimeFigureOut">
              <a:rPr lang="zh-CN" altLang="en-US" smtClean="0"/>
              <a:t>2018/10/26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91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166FB0D-3649-4659-A4EA-16B622D04D18}" type="datetimeFigureOut">
              <a:rPr lang="zh-CN" altLang="en-US" smtClean="0"/>
              <a:t>2018/10/26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5BC0CA1-3571-4BD4-9253-723F5D1C3D9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103D0ACC-985F-4DE2-84F8-B559F49A8FEF}"/>
              </a:ext>
            </a:extLst>
          </p:cNvPr>
          <p:cNvSpPr/>
          <p:nvPr userDrawn="1"/>
        </p:nvSpPr>
        <p:spPr>
          <a:xfrm>
            <a:off x="0" y="342900"/>
            <a:ext cx="171450" cy="571500"/>
          </a:xfrm>
          <a:prstGeom prst="rect">
            <a:avLst/>
          </a:prstGeom>
          <a:solidFill>
            <a:srgbClr val="0F2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6C867062-E0D5-403C-82C5-4C508BABE501}"/>
              </a:ext>
            </a:extLst>
          </p:cNvPr>
          <p:cNvSpPr txBox="1"/>
          <p:nvPr userDrawn="1"/>
        </p:nvSpPr>
        <p:spPr>
          <a:xfrm>
            <a:off x="19051" y="314982"/>
            <a:ext cx="2247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0F2C5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标题内容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xmlns="" id="{7A8C9FAF-6000-4DF8-AF53-FA272EA158C6}"/>
              </a:ext>
            </a:extLst>
          </p:cNvPr>
          <p:cNvCxnSpPr/>
          <p:nvPr userDrawn="1"/>
        </p:nvCxnSpPr>
        <p:spPr>
          <a:xfrm>
            <a:off x="973883" y="5600702"/>
            <a:ext cx="1612058" cy="1889203"/>
          </a:xfrm>
          <a:prstGeom prst="line">
            <a:avLst/>
          </a:prstGeom>
          <a:ln w="6350">
            <a:solidFill>
              <a:srgbClr val="0F2C5D">
                <a:alpha val="21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xmlns="" id="{08EBA758-98F8-4D0A-8B2A-9E65438F60F6}"/>
              </a:ext>
            </a:extLst>
          </p:cNvPr>
          <p:cNvCxnSpPr/>
          <p:nvPr userDrawn="1"/>
        </p:nvCxnSpPr>
        <p:spPr>
          <a:xfrm>
            <a:off x="-2434804" y="899757"/>
            <a:ext cx="4214716" cy="4939309"/>
          </a:xfrm>
          <a:prstGeom prst="line">
            <a:avLst/>
          </a:prstGeom>
          <a:ln w="6350">
            <a:solidFill>
              <a:srgbClr val="0F2C5D">
                <a:alpha val="21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9CA1F649-A39F-422E-8ACB-16897319B49C}"/>
              </a:ext>
            </a:extLst>
          </p:cNvPr>
          <p:cNvSpPr txBox="1"/>
          <p:nvPr userDrawn="1"/>
        </p:nvSpPr>
        <p:spPr>
          <a:xfrm>
            <a:off x="0" y="7014767"/>
            <a:ext cx="1960793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200" dirty="0">
                <a:latin typeface="方正粗宋简体" panose="03000509000000000000" pitchFamily="65" charset="-122"/>
                <a:ea typeface="方正粗宋简体" panose="03000509000000000000" pitchFamily="65" charset="-122"/>
              </a:rPr>
              <a:t>PPT</a:t>
            </a:r>
            <a:r>
              <a:rPr lang="zh-CN" altLang="en-US" sz="1200" dirty="0">
                <a:latin typeface="方正粗宋简体" panose="03000509000000000000" pitchFamily="65" charset="-122"/>
                <a:ea typeface="方正粗宋简体" panose="03000509000000000000" pitchFamily="65" charset="-122"/>
              </a:rPr>
              <a:t>定制</a:t>
            </a:r>
            <a:r>
              <a:rPr lang="en-US" altLang="zh-CN" sz="1200" dirty="0">
                <a:latin typeface="方正粗宋简体" panose="03000509000000000000" pitchFamily="65" charset="-122"/>
                <a:ea typeface="方正粗宋简体" panose="03000509000000000000" pitchFamily="65" charset="-122"/>
              </a:rPr>
              <a:t>: </a:t>
            </a:r>
            <a:r>
              <a:rPr lang="zh-CN" altLang="en-US" sz="1200" dirty="0">
                <a:latin typeface="方正粗宋简体" panose="03000509000000000000" pitchFamily="65" charset="-122"/>
                <a:ea typeface="方正粗宋简体" panose="03000509000000000000" pitchFamily="65" charset="-122"/>
              </a:rPr>
              <a:t>静水流深工作室</a:t>
            </a:r>
            <a:endParaRPr lang="en-US" altLang="zh-CN" sz="1200" dirty="0">
              <a:latin typeface="方正粗宋简体" panose="03000509000000000000" pitchFamily="65" charset="-122"/>
              <a:ea typeface="方正粗宋简体" panose="03000509000000000000" pitchFamily="65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200" dirty="0">
                <a:latin typeface="方正粗宋简体" panose="03000509000000000000" pitchFamily="65" charset="-122"/>
                <a:ea typeface="方正粗宋简体" panose="03000509000000000000" pitchFamily="65" charset="-122"/>
              </a:rPr>
              <a:t>QQ:    276060523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方正粗宋简体" panose="03000509000000000000" pitchFamily="65" charset="-122"/>
                <a:ea typeface="方正粗宋简体" panose="03000509000000000000" pitchFamily="65" charset="-122"/>
              </a:rPr>
              <a:t>电话</a:t>
            </a:r>
            <a:r>
              <a:rPr lang="en-US" altLang="zh-CN" sz="1200" dirty="0">
                <a:latin typeface="方正粗宋简体" panose="03000509000000000000" pitchFamily="65" charset="-122"/>
                <a:ea typeface="方正粗宋简体" panose="03000509000000000000" pitchFamily="65" charset="-122"/>
              </a:rPr>
              <a:t>:  18928897164</a:t>
            </a:r>
          </a:p>
          <a:p>
            <a:pPr>
              <a:lnSpc>
                <a:spcPct val="120000"/>
              </a:lnSpc>
            </a:pPr>
            <a:r>
              <a:rPr lang="zh-CN" altLang="en-US" sz="1200" dirty="0">
                <a:latin typeface="方正粗宋简体" panose="03000509000000000000" pitchFamily="65" charset="-122"/>
                <a:ea typeface="方正粗宋简体" panose="03000509000000000000" pitchFamily="65" charset="-122"/>
              </a:rPr>
              <a:t>微信</a:t>
            </a:r>
            <a:r>
              <a:rPr lang="en-US" altLang="zh-CN" sz="1200" dirty="0">
                <a:latin typeface="方正粗宋简体" panose="03000509000000000000" pitchFamily="65" charset="-122"/>
                <a:ea typeface="方正粗宋简体" panose="03000509000000000000" pitchFamily="65" charset="-122"/>
              </a:rPr>
              <a:t>:  </a:t>
            </a:r>
            <a:r>
              <a:rPr lang="en-US" altLang="zh-CN" sz="1200" dirty="0" err="1">
                <a:latin typeface="方正粗宋简体" panose="03000509000000000000" pitchFamily="65" charset="-122"/>
                <a:ea typeface="方正粗宋简体" panose="03000509000000000000" pitchFamily="65" charset="-122"/>
              </a:rPr>
              <a:t>whishile</a:t>
            </a:r>
            <a:endParaRPr lang="zh-CN" altLang="en-US" sz="1200" dirty="0">
              <a:latin typeface="方正粗宋简体" panose="03000509000000000000" pitchFamily="65" charset="-122"/>
              <a:ea typeface="方正粗宋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477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0EE61-3D36-4303-A650-B10E18ECD7C0}" type="datetimeFigureOut">
              <a:rPr lang="zh-CN" altLang="en-US" smtClean="0"/>
              <a:t>2018/10/26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52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0EE61-3D36-4303-A650-B10E18ECD7C0}" type="datetimeFigureOut">
              <a:rPr lang="zh-CN" altLang="en-US" smtClean="0"/>
              <a:t>2018/10/26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62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0EE61-3D36-4303-A650-B10E18ECD7C0}" type="datetimeFigureOut">
              <a:rPr lang="zh-CN" altLang="en-US" smtClean="0"/>
              <a:t>2018/10/26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16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0EE61-3D36-4303-A650-B10E18ECD7C0}" type="datetimeFigureOut">
              <a:rPr lang="zh-CN" altLang="en-US" smtClean="0"/>
              <a:t>2018/10/26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21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0EE61-3D36-4303-A650-B10E18ECD7C0}" type="datetimeFigureOut">
              <a:rPr lang="zh-CN" altLang="en-US" smtClean="0"/>
              <a:t>2018/10/26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53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0EE61-3D36-4303-A650-B10E18ECD7C0}" type="datetimeFigureOut">
              <a:rPr lang="zh-CN" altLang="en-US" smtClean="0"/>
              <a:t>2018/10/26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31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0EE61-3D36-4303-A650-B10E18ECD7C0}" type="datetimeFigureOut">
              <a:rPr lang="zh-CN" altLang="en-US" smtClean="0"/>
              <a:t>2018/10/26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80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0EE61-3D36-4303-A650-B10E18ECD7C0}" type="datetimeFigureOut">
              <a:rPr lang="zh-CN" altLang="en-US" smtClean="0"/>
              <a:t>2018/10/26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32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0EE61-3D36-4303-A650-B10E18ECD7C0}" type="datetimeFigureOut">
              <a:rPr lang="zh-CN" altLang="en-US" smtClean="0"/>
              <a:t>2018/10/26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098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7.gif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20.jp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 bwMode="auto">
          <a:xfrm>
            <a:off x="1199457" y="0"/>
            <a:ext cx="60959" cy="6288000"/>
          </a:xfrm>
          <a:prstGeom prst="rect">
            <a:avLst/>
          </a:prstGeom>
          <a:solidFill>
            <a:srgbClr val="003B90"/>
          </a:solidFill>
          <a:ln>
            <a:noFill/>
          </a:ln>
          <a:effectLst>
            <a:outerShdw sx="1000" sy="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流程图: 摘录 6"/>
          <p:cNvSpPr/>
          <p:nvPr/>
        </p:nvSpPr>
        <p:spPr bwMode="auto">
          <a:xfrm rot="5400000">
            <a:off x="1164404" y="4399440"/>
            <a:ext cx="576064" cy="384043"/>
          </a:xfrm>
          <a:prstGeom prst="flowChartExtract">
            <a:avLst/>
          </a:prstGeom>
          <a:solidFill>
            <a:srgbClr val="003B90"/>
          </a:solidFill>
          <a:ln>
            <a:solidFill>
              <a:srgbClr val="003B90"/>
            </a:solidFill>
          </a:ln>
          <a:effectLst>
            <a:outerShdw dist="50800" sx="1000" sy="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1779485" y="4154247"/>
            <a:ext cx="10077155" cy="874428"/>
          </a:xfrm>
          <a:prstGeom prst="rect">
            <a:avLst/>
          </a:prstGeom>
          <a:solidFill>
            <a:srgbClr val="003B90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0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Best Value in Electronic </a:t>
            </a:r>
            <a:r>
              <a:rPr lang="en-US" altLang="zh-CN" sz="3067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&amp; </a:t>
            </a:r>
            <a:r>
              <a:rPr lang="en-US" altLang="zh-CN" sz="30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endParaRPr lang="zh-CN" altLang="en-US" sz="30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0414" y="301024"/>
            <a:ext cx="10373711" cy="343853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" y="428"/>
            <a:ext cx="12191239" cy="685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" y="428"/>
            <a:ext cx="12191239" cy="6857572"/>
          </a:xfrm>
          <a:prstGeom prst="rect">
            <a:avLst/>
          </a:prstGeom>
        </p:spPr>
      </p:pic>
      <p:cxnSp>
        <p:nvCxnSpPr>
          <p:cNvPr id="14" name="Gerader Verbinder 76"/>
          <p:cNvCxnSpPr/>
          <p:nvPr/>
        </p:nvCxnSpPr>
        <p:spPr>
          <a:xfrm>
            <a:off x="328626" y="241106"/>
            <a:ext cx="0" cy="354135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81"/>
          <p:cNvSpPr txBox="1"/>
          <p:nvPr/>
        </p:nvSpPr>
        <p:spPr>
          <a:xfrm>
            <a:off x="436506" y="255950"/>
            <a:ext cx="378378" cy="707886"/>
          </a:xfrm>
          <a:prstGeom prst="rect">
            <a:avLst/>
          </a:prstGeom>
          <a:solidFill>
            <a:srgbClr val="003B90"/>
          </a:solidFill>
        </p:spPr>
        <p:txBody>
          <a:bodyPr wrap="square" rtlCol="0">
            <a:spAutoFit/>
          </a:bodyPr>
          <a:lstStyle/>
          <a:p>
            <a:pPr algn="ctr" defTabSz="228600"/>
            <a:endParaRPr lang="de-DE" sz="2000" dirty="0" smtClean="0">
              <a:solidFill>
                <a:srgbClr val="F9F9F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228600"/>
            <a:endParaRPr lang="de-DE" sz="2000" dirty="0">
              <a:solidFill>
                <a:srgbClr val="F9F9F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10940" y="524159"/>
            <a:ext cx="17767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228600"/>
            <a:r>
              <a:rPr lang="en-US" altLang="zh-CN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Features</a:t>
            </a:r>
            <a:endParaRPr lang="de-DE" altLang="zh-CN" sz="24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488" y="2893749"/>
            <a:ext cx="5769784" cy="3799118"/>
          </a:xfrm>
          <a:prstGeom prst="rect">
            <a:avLst/>
          </a:prstGeom>
        </p:spPr>
      </p:pic>
      <p:sp>
        <p:nvSpPr>
          <p:cNvPr id="37" name="文本框 1"/>
          <p:cNvSpPr txBox="1"/>
          <p:nvPr/>
        </p:nvSpPr>
        <p:spPr>
          <a:xfrm>
            <a:off x="436506" y="1610725"/>
            <a:ext cx="77223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altLang="zh-CN" sz="2800" dirty="0" smtClean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High </a:t>
            </a:r>
            <a:r>
              <a:rPr lang="en-US" altLang="zh-CN" sz="2800" dirty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purity signal output </a:t>
            </a:r>
            <a:endParaRPr lang="en-US" altLang="zh-CN" sz="2800" dirty="0" smtClean="0">
              <a:latin typeface="Calibri" pitchFamily="34" charset="0"/>
              <a:ea typeface="微软雅黑" panose="020B0503020204020204" pitchFamily="34" charset="-122"/>
              <a:cs typeface="Calibri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en-US" altLang="zh-CN" sz="2800" dirty="0">
              <a:latin typeface="Calibri" pitchFamily="34" charset="0"/>
              <a:ea typeface="微软雅黑" panose="020B0503020204020204" pitchFamily="34" charset="-122"/>
              <a:cs typeface="Calibri" pitchFamily="34" charset="0"/>
            </a:endParaRPr>
          </a:p>
          <a:p>
            <a:pPr lvl="0"/>
            <a:r>
              <a:rPr lang="en-US" altLang="zh-CN" sz="2400" dirty="0" smtClean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Phase noise </a:t>
            </a:r>
            <a:r>
              <a:rPr lang="zh-CN" altLang="en-US" sz="2400" dirty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＜</a:t>
            </a:r>
            <a:r>
              <a:rPr lang="zh-CN" altLang="en-US" sz="2400" dirty="0" smtClean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 </a:t>
            </a:r>
            <a:r>
              <a:rPr lang="en-US" altLang="zh-CN" sz="2400" dirty="0" smtClean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-110 </a:t>
            </a:r>
            <a:r>
              <a:rPr lang="en-US" altLang="zh-CN" sz="2400" dirty="0" err="1" smtClean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dBc</a:t>
            </a:r>
            <a:r>
              <a:rPr lang="en-US" altLang="zh-CN" sz="2400" dirty="0" smtClean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/Hz @ </a:t>
            </a:r>
            <a:r>
              <a:rPr lang="en-US" altLang="zh-CN" sz="2400" dirty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1 GHz , 20 kHz offset (</a:t>
            </a:r>
            <a:r>
              <a:rPr lang="en-US" altLang="zh-CN" sz="2400" dirty="0" smtClean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Typical)</a:t>
            </a:r>
            <a:endParaRPr lang="en-US" altLang="zh-CN" sz="2400" dirty="0">
              <a:latin typeface="Calibri" pitchFamily="34" charset="0"/>
              <a:ea typeface="微软雅黑" panose="020B0503020204020204" pitchFamily="34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45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" y="428"/>
            <a:ext cx="12191239" cy="6857572"/>
          </a:xfrm>
          <a:prstGeom prst="rect">
            <a:avLst/>
          </a:prstGeom>
        </p:spPr>
      </p:pic>
      <p:cxnSp>
        <p:nvCxnSpPr>
          <p:cNvPr id="14" name="Gerader Verbinder 76"/>
          <p:cNvCxnSpPr/>
          <p:nvPr/>
        </p:nvCxnSpPr>
        <p:spPr>
          <a:xfrm>
            <a:off x="328626" y="241106"/>
            <a:ext cx="0" cy="354135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81"/>
          <p:cNvSpPr txBox="1"/>
          <p:nvPr/>
        </p:nvSpPr>
        <p:spPr>
          <a:xfrm>
            <a:off x="436506" y="255950"/>
            <a:ext cx="378378" cy="707886"/>
          </a:xfrm>
          <a:prstGeom prst="rect">
            <a:avLst/>
          </a:prstGeom>
          <a:solidFill>
            <a:srgbClr val="003B90"/>
          </a:solidFill>
        </p:spPr>
        <p:txBody>
          <a:bodyPr wrap="square" rtlCol="0">
            <a:spAutoFit/>
          </a:bodyPr>
          <a:lstStyle/>
          <a:p>
            <a:pPr algn="ctr" defTabSz="228600"/>
            <a:endParaRPr lang="de-DE" sz="2000" dirty="0" smtClean="0">
              <a:solidFill>
                <a:srgbClr val="F9F9F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228600"/>
            <a:endParaRPr lang="de-DE" sz="2000" dirty="0">
              <a:solidFill>
                <a:srgbClr val="F9F9F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10940" y="524159"/>
            <a:ext cx="17767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228600"/>
            <a:r>
              <a:rPr lang="en-US" altLang="zh-CN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Features</a:t>
            </a:r>
            <a:endParaRPr lang="de-DE" altLang="zh-CN" sz="24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文本框 1"/>
          <p:cNvSpPr txBox="1"/>
          <p:nvPr/>
        </p:nvSpPr>
        <p:spPr>
          <a:xfrm>
            <a:off x="436506" y="1610725"/>
            <a:ext cx="4982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altLang="zh-CN" sz="2800" dirty="0" smtClean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FM/AM/PM/Pulse Modulation</a:t>
            </a:r>
            <a:endParaRPr lang="en-US" altLang="zh-CN" sz="2800" dirty="0">
              <a:latin typeface="Calibri" pitchFamily="34" charset="0"/>
              <a:ea typeface="微软雅黑" panose="020B0503020204020204" pitchFamily="34" charset="-122"/>
              <a:cs typeface="Calibri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540984" y="2192049"/>
            <a:ext cx="7015605" cy="4429878"/>
            <a:chOff x="5184450" y="2462629"/>
            <a:chExt cx="4625564" cy="292072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9547" y="3229073"/>
              <a:ext cx="3590467" cy="215428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7047" y="2950533"/>
              <a:ext cx="3590467" cy="215428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7859" y="2665075"/>
              <a:ext cx="3481986" cy="21743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4450" y="2462629"/>
              <a:ext cx="3481986" cy="20891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245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1" name="肘形连接符 180"/>
          <p:cNvCxnSpPr/>
          <p:nvPr/>
        </p:nvCxnSpPr>
        <p:spPr>
          <a:xfrm>
            <a:off x="7858382" y="5189262"/>
            <a:ext cx="700838" cy="516460"/>
          </a:xfrm>
          <a:prstGeom prst="bentConnector3">
            <a:avLst/>
          </a:prstGeom>
          <a:noFill/>
          <a:ln w="25400" cap="flat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" y="428"/>
            <a:ext cx="12191239" cy="6857572"/>
          </a:xfrm>
          <a:prstGeom prst="rect">
            <a:avLst/>
          </a:prstGeom>
        </p:spPr>
      </p:pic>
      <p:grpSp>
        <p:nvGrpSpPr>
          <p:cNvPr id="100" name="组合 99"/>
          <p:cNvGrpSpPr/>
          <p:nvPr/>
        </p:nvGrpSpPr>
        <p:grpSpPr>
          <a:xfrm>
            <a:off x="3533776" y="2538979"/>
            <a:ext cx="8032242" cy="4125107"/>
            <a:chOff x="260801" y="1119726"/>
            <a:chExt cx="7941405" cy="4125107"/>
          </a:xfrm>
        </p:grpSpPr>
        <p:grpSp>
          <p:nvGrpSpPr>
            <p:cNvPr id="101" name="组合 106"/>
            <p:cNvGrpSpPr>
              <a:grpSpLocks/>
            </p:cNvGrpSpPr>
            <p:nvPr/>
          </p:nvGrpSpPr>
          <p:grpSpPr bwMode="auto">
            <a:xfrm>
              <a:off x="606314" y="3408869"/>
              <a:ext cx="6327886" cy="1310306"/>
              <a:chOff x="-190625" y="-20125"/>
              <a:chExt cx="6328353" cy="1309964"/>
            </a:xfrm>
          </p:grpSpPr>
          <p:grpSp>
            <p:nvGrpSpPr>
              <p:cNvPr id="171" name="组合 105"/>
              <p:cNvGrpSpPr>
                <a:grpSpLocks/>
              </p:cNvGrpSpPr>
              <p:nvPr/>
            </p:nvGrpSpPr>
            <p:grpSpPr bwMode="auto">
              <a:xfrm>
                <a:off x="-190625" y="-20125"/>
                <a:ext cx="5625455" cy="1309964"/>
                <a:chOff x="-190625" y="-20125"/>
                <a:chExt cx="5625455" cy="1309964"/>
              </a:xfrm>
            </p:grpSpPr>
            <p:sp>
              <p:nvSpPr>
                <p:cNvPr id="173" name="圆角矩形 8"/>
                <p:cNvSpPr>
                  <a:spLocks noChangeArrowheads="1"/>
                </p:cNvSpPr>
                <p:nvPr/>
              </p:nvSpPr>
              <p:spPr bwMode="auto">
                <a:xfrm>
                  <a:off x="2700388" y="-20125"/>
                  <a:ext cx="1080000" cy="6840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3B90"/>
                </a:solidFill>
                <a:ln w="25400" cap="flat" cmpd="sng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 lang="zh-CN" altLang="zh-CN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4" name="TextBox 9"/>
                <p:cNvSpPr>
                  <a:spLocks noChangeArrowheads="1"/>
                </p:cNvSpPr>
                <p:nvPr/>
              </p:nvSpPr>
              <p:spPr bwMode="auto">
                <a:xfrm>
                  <a:off x="2660955" y="5387"/>
                  <a:ext cx="1143000" cy="6461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 altLang="zh-CN" dirty="0" smtClean="0">
                      <a:solidFill>
                        <a:schemeClr val="bg1"/>
                      </a:solidFill>
                      <a:latin typeface="Calibri" pitchFamily="34" charset="0"/>
                      <a:cs typeface="Calibri" pitchFamily="34" charset="0"/>
                      <a:sym typeface="Arial" panose="020B0604020202020204" pitchFamily="34" charset="0"/>
                    </a:rPr>
                    <a:t>Pulse Generator</a:t>
                  </a:r>
                  <a:endParaRPr lang="zh-CN" altLang="en-US" dirty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  <a:sym typeface="Arial" panose="020B0604020202020204" pitchFamily="34" charset="0"/>
                  </a:endParaRPr>
                </a:p>
              </p:txBody>
            </p:sp>
            <p:grpSp>
              <p:nvGrpSpPr>
                <p:cNvPr id="175" name="组合 29"/>
                <p:cNvGrpSpPr>
                  <a:grpSpLocks/>
                </p:cNvGrpSpPr>
                <p:nvPr/>
              </p:nvGrpSpPr>
              <p:grpSpPr bwMode="auto">
                <a:xfrm>
                  <a:off x="4177447" y="457200"/>
                  <a:ext cx="1257383" cy="762000"/>
                  <a:chOff x="-55281" y="0"/>
                  <a:chExt cx="1257383" cy="828000"/>
                </a:xfrm>
              </p:grpSpPr>
              <p:sp>
                <p:nvSpPr>
                  <p:cNvPr id="179" name="圆角矩形 10"/>
                  <p:cNvSpPr>
                    <a:spLocks noChangeArrowheads="1"/>
                  </p:cNvSpPr>
                  <p:nvPr/>
                </p:nvSpPr>
                <p:spPr bwMode="auto">
                  <a:xfrm>
                    <a:off x="15240" y="0"/>
                    <a:ext cx="1080000" cy="82800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003B90"/>
                  </a:solidFill>
                  <a:ln w="25400" cap="flat" cmpd="sng">
                    <a:solidFill>
                      <a:srgbClr val="395E8A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80" name="TextBox 11"/>
                  <p:cNvSpPr>
                    <a:spLocks noChangeArrowheads="1"/>
                  </p:cNvSpPr>
                  <p:nvPr/>
                </p:nvSpPr>
                <p:spPr bwMode="auto">
                  <a:xfrm>
                    <a:off x="-55281" y="45158"/>
                    <a:ext cx="1257383" cy="702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zh-CN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  <a:sym typeface="Arial" panose="020B0604020202020204" pitchFamily="34" charset="0"/>
                      </a:rPr>
                      <a:t>Pulse Modulation</a:t>
                    </a:r>
                    <a:endParaRPr lang="zh-CN" altLang="en-US" dirty="0">
                      <a:solidFill>
                        <a:schemeClr val="bg1"/>
                      </a:solidFill>
                      <a:latin typeface="Calibri" pitchFamily="34" charset="0"/>
                      <a:cs typeface="Calibri" pitchFamily="34" charset="0"/>
                      <a:sym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76" name="圆角矩形 36"/>
                <p:cNvSpPr>
                  <a:spLocks noChangeArrowheads="1"/>
                </p:cNvSpPr>
                <p:nvPr/>
              </p:nvSpPr>
              <p:spPr bwMode="auto">
                <a:xfrm>
                  <a:off x="-124670" y="461839"/>
                  <a:ext cx="1222020" cy="828000"/>
                </a:xfrm>
                <a:prstGeom prst="roundRect">
                  <a:avLst>
                    <a:gd name="adj" fmla="val 16667"/>
                  </a:avLst>
                </a:prstGeom>
                <a:noFill/>
                <a:ln w="9525" cap="flat" cmpd="sng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 algn="ctr"/>
                  <a:endParaRPr lang="zh-CN" altLang="zh-CN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7" name="TextBox 37"/>
                <p:cNvSpPr>
                  <a:spLocks noChangeArrowheads="1"/>
                </p:cNvSpPr>
                <p:nvPr/>
              </p:nvSpPr>
              <p:spPr bwMode="auto">
                <a:xfrm>
                  <a:off x="-190625" y="536693"/>
                  <a:ext cx="1308655" cy="6461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dirty="0" smtClean="0">
                      <a:solidFill>
                        <a:srgbClr val="000000"/>
                      </a:solidFill>
                      <a:latin typeface="Calibri" pitchFamily="34" charset="0"/>
                      <a:cs typeface="Calibri" pitchFamily="34" charset="0"/>
                      <a:sym typeface="Arial" panose="020B0604020202020204" pitchFamily="34" charset="0"/>
                    </a:rPr>
                    <a:t>Pulse In/Out</a:t>
                  </a:r>
                  <a:endParaRPr lang="zh-CN" altLang="en-US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8" name="直接连接符 134"/>
                <p:cNvSpPr>
                  <a:spLocks noChangeShapeType="1"/>
                </p:cNvSpPr>
                <p:nvPr/>
              </p:nvSpPr>
              <p:spPr bwMode="auto">
                <a:xfrm rot="16200000" flipV="1">
                  <a:off x="1390599" y="567016"/>
                  <a:ext cx="7022" cy="517022"/>
                </a:xfrm>
                <a:prstGeom prst="line">
                  <a:avLst/>
                </a:prstGeom>
                <a:noFill/>
                <a:ln w="25400" cap="flat" cmpd="sng">
                  <a:solidFill>
                    <a:srgbClr val="000000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172" name="肘形连接符 172"/>
              <p:cNvSpPr>
                <a:spLocks noChangeShapeType="1"/>
              </p:cNvSpPr>
              <p:nvPr/>
            </p:nvSpPr>
            <p:spPr bwMode="auto">
              <a:xfrm flipV="1">
                <a:off x="5327968" y="180966"/>
                <a:ext cx="809760" cy="657234"/>
              </a:xfrm>
              <a:prstGeom prst="bentConnector3">
                <a:avLst>
                  <a:gd name="adj1" fmla="val 49056"/>
                </a:avLst>
              </a:prstGeom>
              <a:noFill/>
              <a:ln w="25400" cap="flat" cmpd="sng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02" name="组合 107"/>
            <p:cNvGrpSpPr>
              <a:grpSpLocks/>
            </p:cNvGrpSpPr>
            <p:nvPr/>
          </p:nvGrpSpPr>
          <p:grpSpPr bwMode="auto">
            <a:xfrm>
              <a:off x="1911164" y="4149757"/>
              <a:ext cx="2711406" cy="1095076"/>
              <a:chOff x="996764" y="-536712"/>
              <a:chExt cx="2711406" cy="1095420"/>
            </a:xfrm>
          </p:grpSpPr>
          <p:sp>
            <p:nvSpPr>
              <p:cNvPr id="159" name="圆角矩形 6"/>
              <p:cNvSpPr>
                <a:spLocks noChangeArrowheads="1"/>
              </p:cNvSpPr>
              <p:nvPr/>
            </p:nvSpPr>
            <p:spPr bwMode="auto">
              <a:xfrm>
                <a:off x="2605556" y="-313984"/>
                <a:ext cx="1074459" cy="813204"/>
              </a:xfrm>
              <a:prstGeom prst="roundRect">
                <a:avLst>
                  <a:gd name="adj" fmla="val 16667"/>
                </a:avLst>
              </a:prstGeom>
              <a:solidFill>
                <a:srgbClr val="003B90"/>
              </a:solidFill>
              <a:ln w="9525" cap="flat" cmpd="sng">
                <a:solidFill>
                  <a:srgbClr val="0070C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sp>
            <p:nvSpPr>
              <p:cNvPr id="160" name="TextBox 7"/>
              <p:cNvSpPr>
                <a:spLocks noChangeArrowheads="1"/>
              </p:cNvSpPr>
              <p:nvPr/>
            </p:nvSpPr>
            <p:spPr bwMode="auto">
              <a:xfrm>
                <a:off x="2551228" y="-364912"/>
                <a:ext cx="1156942" cy="923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  <a:sym typeface="Arial" panose="020B0604020202020204" pitchFamily="34" charset="0"/>
                  </a:rPr>
                  <a:t>Pulse Train Generator</a:t>
                </a:r>
                <a:endParaRPr lang="zh-CN" altLang="en-US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  <a:sym typeface="Arial" panose="020B0604020202020204" pitchFamily="34" charset="0"/>
                </a:endParaRPr>
              </a:p>
            </p:txBody>
          </p:sp>
          <p:grpSp>
            <p:nvGrpSpPr>
              <p:cNvPr id="161" name="组合 85"/>
              <p:cNvGrpSpPr>
                <a:grpSpLocks/>
              </p:cNvGrpSpPr>
              <p:nvPr/>
            </p:nvGrpSpPr>
            <p:grpSpPr bwMode="auto">
              <a:xfrm>
                <a:off x="1524000" y="-536712"/>
                <a:ext cx="288000" cy="639770"/>
                <a:chOff x="-139500" y="-805068"/>
                <a:chExt cx="432000" cy="959655"/>
              </a:xfrm>
            </p:grpSpPr>
            <p:grpSp>
              <p:nvGrpSpPr>
                <p:cNvPr id="163" name="组合 57"/>
                <p:cNvGrpSpPr>
                  <a:grpSpLocks/>
                </p:cNvGrpSpPr>
                <p:nvPr/>
              </p:nvGrpSpPr>
              <p:grpSpPr bwMode="auto">
                <a:xfrm>
                  <a:off x="-139500" y="-805068"/>
                  <a:ext cx="432000" cy="431999"/>
                  <a:chOff x="-196850" y="-1136042"/>
                  <a:chExt cx="609600" cy="609599"/>
                </a:xfrm>
              </p:grpSpPr>
              <p:sp>
                <p:nvSpPr>
                  <p:cNvPr id="169" name="椭圆 92"/>
                  <p:cNvSpPr>
                    <a:spLocks noChangeArrowheads="1"/>
                  </p:cNvSpPr>
                  <p:nvPr/>
                </p:nvSpPr>
                <p:spPr bwMode="auto">
                  <a:xfrm>
                    <a:off x="-196850" y="-1136042"/>
                    <a:ext cx="609600" cy="60959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" name="椭圆 93"/>
                  <p:cNvSpPr>
                    <a:spLocks noChangeArrowheads="1"/>
                  </p:cNvSpPr>
                  <p:nvPr/>
                </p:nvSpPr>
                <p:spPr bwMode="auto">
                  <a:xfrm>
                    <a:off x="-58422" y="-1045600"/>
                    <a:ext cx="381000" cy="3810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64" name="组合 58"/>
                <p:cNvGrpSpPr>
                  <a:grpSpLocks/>
                </p:cNvGrpSpPr>
                <p:nvPr/>
              </p:nvGrpSpPr>
              <p:grpSpPr bwMode="auto">
                <a:xfrm>
                  <a:off x="-126235" y="-18559"/>
                  <a:ext cx="396000" cy="173146"/>
                  <a:chOff x="-115205" y="-801189"/>
                  <a:chExt cx="288000" cy="185156"/>
                </a:xfrm>
              </p:grpSpPr>
              <p:sp>
                <p:nvSpPr>
                  <p:cNvPr id="166" name="直接连接符 89"/>
                  <p:cNvSpPr>
                    <a:spLocks noChangeShapeType="1"/>
                  </p:cNvSpPr>
                  <p:nvPr/>
                </p:nvSpPr>
                <p:spPr bwMode="auto">
                  <a:xfrm>
                    <a:off x="-115205" y="-801189"/>
                    <a:ext cx="288000" cy="1589"/>
                  </a:xfrm>
                  <a:prstGeom prst="line">
                    <a:avLst/>
                  </a:prstGeom>
                  <a:noFill/>
                  <a:ln w="25400" cap="flat" cmpd="sng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67" name="直接连接符 90"/>
                  <p:cNvSpPr>
                    <a:spLocks noChangeShapeType="1"/>
                  </p:cNvSpPr>
                  <p:nvPr/>
                </p:nvSpPr>
                <p:spPr bwMode="auto">
                  <a:xfrm>
                    <a:off x="-83880" y="-709406"/>
                    <a:ext cx="216000" cy="1589"/>
                  </a:xfrm>
                  <a:prstGeom prst="line">
                    <a:avLst/>
                  </a:prstGeom>
                  <a:noFill/>
                  <a:ln w="25400" cap="flat" cmpd="sng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68" name="直接连接符 91"/>
                  <p:cNvSpPr>
                    <a:spLocks noChangeShapeType="1"/>
                  </p:cNvSpPr>
                  <p:nvPr/>
                </p:nvSpPr>
                <p:spPr bwMode="auto">
                  <a:xfrm>
                    <a:off x="-30836" y="-617622"/>
                    <a:ext cx="144000" cy="1589"/>
                  </a:xfrm>
                  <a:prstGeom prst="line">
                    <a:avLst/>
                  </a:prstGeom>
                  <a:noFill/>
                  <a:ln w="25400" cap="flat" cmpd="sng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165" name="直接连接符 88"/>
                <p:cNvSpPr>
                  <a:spLocks noChangeShapeType="1"/>
                </p:cNvSpPr>
                <p:nvPr/>
              </p:nvSpPr>
              <p:spPr bwMode="auto">
                <a:xfrm rot="5400000">
                  <a:off x="-62691" y="-188017"/>
                  <a:ext cx="304800" cy="1589"/>
                </a:xfrm>
                <a:prstGeom prst="line">
                  <a:avLst/>
                </a:prstGeom>
                <a:noFill/>
                <a:ln w="25400" cap="flat" cmpd="sng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162" name="直接连接符 135"/>
              <p:cNvSpPr>
                <a:spLocks noChangeShapeType="1"/>
              </p:cNvSpPr>
              <p:nvPr/>
            </p:nvSpPr>
            <p:spPr bwMode="auto">
              <a:xfrm rot="16200000" flipH="1" flipV="1">
                <a:off x="1252207" y="-613397"/>
                <a:ext cx="0" cy="510886"/>
              </a:xfrm>
              <a:prstGeom prst="line">
                <a:avLst/>
              </a:prstGeom>
              <a:noFill/>
              <a:ln w="25400" cap="flat" cmpd="sng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03" name="组合 103"/>
            <p:cNvGrpSpPr>
              <a:grpSpLocks/>
            </p:cNvGrpSpPr>
            <p:nvPr/>
          </p:nvGrpSpPr>
          <p:grpSpPr bwMode="auto">
            <a:xfrm>
              <a:off x="260801" y="1119726"/>
              <a:ext cx="7941405" cy="2937924"/>
              <a:chOff x="-424999" y="-23274"/>
              <a:chExt cx="7941405" cy="2937924"/>
            </a:xfrm>
          </p:grpSpPr>
          <p:grpSp>
            <p:nvGrpSpPr>
              <p:cNvPr id="104" name="组合 125"/>
              <p:cNvGrpSpPr>
                <a:grpSpLocks/>
              </p:cNvGrpSpPr>
              <p:nvPr/>
            </p:nvGrpSpPr>
            <p:grpSpPr bwMode="auto">
              <a:xfrm>
                <a:off x="6265200" y="2321850"/>
                <a:ext cx="288000" cy="592800"/>
                <a:chOff x="0" y="0"/>
                <a:chExt cx="432000" cy="889200"/>
              </a:xfrm>
            </p:grpSpPr>
            <p:grpSp>
              <p:nvGrpSpPr>
                <p:cNvPr id="151" name="组合 57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432000" cy="432000"/>
                  <a:chOff x="0" y="0"/>
                  <a:chExt cx="609600" cy="609600"/>
                </a:xfrm>
              </p:grpSpPr>
              <p:sp>
                <p:nvSpPr>
                  <p:cNvPr id="157" name="椭圆 132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609600" cy="6096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58" name="椭圆 133"/>
                  <p:cNvSpPr>
                    <a:spLocks noChangeArrowheads="1"/>
                  </p:cNvSpPr>
                  <p:nvPr/>
                </p:nvSpPr>
                <p:spPr bwMode="auto">
                  <a:xfrm>
                    <a:off x="119742" y="119742"/>
                    <a:ext cx="381000" cy="3810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52" name="组合 58"/>
                <p:cNvGrpSpPr>
                  <a:grpSpLocks/>
                </p:cNvGrpSpPr>
                <p:nvPr/>
              </p:nvGrpSpPr>
              <p:grpSpPr bwMode="auto">
                <a:xfrm>
                  <a:off x="32172" y="730662"/>
                  <a:ext cx="396000" cy="158517"/>
                  <a:chOff x="0" y="0"/>
                  <a:chExt cx="288000" cy="169512"/>
                </a:xfrm>
              </p:grpSpPr>
              <p:sp>
                <p:nvSpPr>
                  <p:cNvPr id="154" name="直接连接符 129"/>
                  <p:cNvSpPr>
                    <a:spLocks noChangeShapeType="1"/>
                  </p:cNvSpPr>
                  <p:nvPr/>
                </p:nvSpPr>
                <p:spPr bwMode="auto">
                  <a:xfrm>
                    <a:off x="0" y="0"/>
                    <a:ext cx="288000" cy="1588"/>
                  </a:xfrm>
                  <a:prstGeom prst="line">
                    <a:avLst/>
                  </a:prstGeom>
                  <a:noFill/>
                  <a:ln w="25400" cap="flat" cmpd="sng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5" name="直接连接符 130"/>
                  <p:cNvSpPr>
                    <a:spLocks noChangeShapeType="1"/>
                  </p:cNvSpPr>
                  <p:nvPr/>
                </p:nvSpPr>
                <p:spPr bwMode="auto">
                  <a:xfrm>
                    <a:off x="36000" y="91732"/>
                    <a:ext cx="216000" cy="1588"/>
                  </a:xfrm>
                  <a:prstGeom prst="line">
                    <a:avLst/>
                  </a:prstGeom>
                  <a:noFill/>
                  <a:ln w="25400" cap="flat" cmpd="sng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6" name="直接连接符 131"/>
                  <p:cNvSpPr>
                    <a:spLocks noChangeShapeType="1"/>
                  </p:cNvSpPr>
                  <p:nvPr/>
                </p:nvSpPr>
                <p:spPr bwMode="auto">
                  <a:xfrm>
                    <a:off x="72000" y="167924"/>
                    <a:ext cx="144000" cy="1588"/>
                  </a:xfrm>
                  <a:prstGeom prst="line">
                    <a:avLst/>
                  </a:prstGeom>
                  <a:noFill/>
                  <a:ln w="25400" cap="flat" cmpd="sng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153" name="直接连接符 128"/>
                <p:cNvSpPr>
                  <a:spLocks noChangeShapeType="1"/>
                </p:cNvSpPr>
                <p:nvPr/>
              </p:nvSpPr>
              <p:spPr bwMode="auto">
                <a:xfrm rot="5400000">
                  <a:off x="76994" y="580770"/>
                  <a:ext cx="304800" cy="1588"/>
                </a:xfrm>
                <a:prstGeom prst="line">
                  <a:avLst/>
                </a:prstGeom>
                <a:noFill/>
                <a:ln w="25400" cap="flat" cmpd="sng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105" name="矩形 182"/>
              <p:cNvSpPr>
                <a:spLocks noChangeArrowheads="1"/>
              </p:cNvSpPr>
              <p:nvPr/>
            </p:nvSpPr>
            <p:spPr bwMode="auto">
              <a:xfrm>
                <a:off x="6449606" y="1847850"/>
                <a:ext cx="1066800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  <a:sym typeface="Arial" panose="020B0604020202020204" pitchFamily="34" charset="0"/>
                  </a:rPr>
                  <a:t>RF </a:t>
                </a:r>
                <a:r>
                  <a:rPr lang="en-US" altLang="zh-CN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  <a:sym typeface="Arial" panose="020B0604020202020204" pitchFamily="34" charset="0"/>
                  </a:rPr>
                  <a:t>output</a:t>
                </a:r>
                <a:endParaRPr lang="zh-CN" alt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  <a:sym typeface="Arial" panose="020B0604020202020204" pitchFamily="34" charset="0"/>
                </a:endParaRPr>
              </a:p>
            </p:txBody>
          </p:sp>
          <p:grpSp>
            <p:nvGrpSpPr>
              <p:cNvPr id="106" name="组合 101"/>
              <p:cNvGrpSpPr>
                <a:grpSpLocks/>
              </p:cNvGrpSpPr>
              <p:nvPr/>
            </p:nvGrpSpPr>
            <p:grpSpPr bwMode="auto">
              <a:xfrm>
                <a:off x="-424999" y="-23274"/>
                <a:ext cx="7501243" cy="2490243"/>
                <a:chOff x="-424999" y="-23274"/>
                <a:chExt cx="7501243" cy="2490243"/>
              </a:xfrm>
            </p:grpSpPr>
            <p:grpSp>
              <p:nvGrpSpPr>
                <p:cNvPr id="107" name="组合 27"/>
                <p:cNvGrpSpPr>
                  <a:grpSpLocks/>
                </p:cNvGrpSpPr>
                <p:nvPr/>
              </p:nvGrpSpPr>
              <p:grpSpPr bwMode="auto">
                <a:xfrm>
                  <a:off x="4260012" y="1434051"/>
                  <a:ext cx="1257291" cy="646336"/>
                  <a:chOff x="-52908" y="-18602"/>
                  <a:chExt cx="1257291" cy="874449"/>
                </a:xfrm>
              </p:grpSpPr>
              <p:sp>
                <p:nvSpPr>
                  <p:cNvPr id="149" name="圆角矩形 17"/>
                  <p:cNvSpPr>
                    <a:spLocks noChangeArrowheads="1"/>
                  </p:cNvSpPr>
                  <p:nvPr/>
                </p:nvSpPr>
                <p:spPr bwMode="auto">
                  <a:xfrm>
                    <a:off x="30480" y="0"/>
                    <a:ext cx="1080000" cy="82800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003B90"/>
                  </a:solidFill>
                  <a:ln w="25400" cap="flat" cmpd="sng">
                    <a:solidFill>
                      <a:srgbClr val="395E8A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50" name="TextBox 18"/>
                  <p:cNvSpPr>
                    <a:spLocks noChangeArrowheads="1"/>
                  </p:cNvSpPr>
                  <p:nvPr/>
                </p:nvSpPr>
                <p:spPr bwMode="auto">
                  <a:xfrm>
                    <a:off x="-52908" y="-18602"/>
                    <a:ext cx="1257291" cy="87444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  <a:sym typeface="Arial" panose="020B0604020202020204" pitchFamily="34" charset="0"/>
                      </a:rPr>
                      <a:t>ΦM</a:t>
                    </a:r>
                    <a:r>
                      <a:rPr lang="zh-CN" altLang="en-US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  <a:sym typeface="Arial" panose="020B0604020202020204" pitchFamily="34" charset="0"/>
                      </a:rPr>
                      <a:t> </a:t>
                    </a:r>
                    <a:r>
                      <a:rPr lang="en-US" altLang="zh-CN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  <a:sym typeface="Arial" panose="020B0604020202020204" pitchFamily="34" charset="0"/>
                      </a:rPr>
                      <a:t>Modulation</a:t>
                    </a:r>
                    <a:endParaRPr lang="zh-CN" altLang="en-US" dirty="0">
                      <a:solidFill>
                        <a:schemeClr val="bg1"/>
                      </a:solidFill>
                      <a:latin typeface="Calibri" pitchFamily="34" charset="0"/>
                      <a:cs typeface="Calibri" pitchFamily="34" charset="0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08" name="组合 100"/>
                <p:cNvGrpSpPr>
                  <a:grpSpLocks/>
                </p:cNvGrpSpPr>
                <p:nvPr/>
              </p:nvGrpSpPr>
              <p:grpSpPr bwMode="auto">
                <a:xfrm>
                  <a:off x="-424999" y="-23274"/>
                  <a:ext cx="7501243" cy="2490243"/>
                  <a:chOff x="-424999" y="-23274"/>
                  <a:chExt cx="7501243" cy="2490243"/>
                </a:xfrm>
              </p:grpSpPr>
              <p:sp>
                <p:nvSpPr>
                  <p:cNvPr id="116" name="肘形连接符 46"/>
                  <p:cNvSpPr>
                    <a:spLocks noChangeShapeType="1"/>
                  </p:cNvSpPr>
                  <p:nvPr/>
                </p:nvSpPr>
                <p:spPr bwMode="auto">
                  <a:xfrm>
                    <a:off x="3640320" y="551886"/>
                    <a:ext cx="703080" cy="475614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25400" cap="flat" cmpd="sng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9" name="圆角矩形 4"/>
                  <p:cNvSpPr>
                    <a:spLocks noChangeArrowheads="1"/>
                  </p:cNvSpPr>
                  <p:nvPr/>
                </p:nvSpPr>
                <p:spPr bwMode="auto">
                  <a:xfrm>
                    <a:off x="2519918" y="101691"/>
                    <a:ext cx="1170433" cy="874155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003B90"/>
                  </a:solidFill>
                  <a:ln w="25400" cap="flat" cmpd="sng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pPr algn="ctr"/>
                    <a:endParaRPr lang="zh-CN" altLang="zh-CN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17" name="形状 49"/>
                  <p:cNvSpPr>
                    <a:spLocks noChangeShapeType="1"/>
                  </p:cNvSpPr>
                  <p:nvPr/>
                </p:nvSpPr>
                <p:spPr bwMode="auto">
                  <a:xfrm>
                    <a:off x="3640320" y="551886"/>
                    <a:ext cx="703080" cy="1201914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25400" cap="flat" cmpd="sng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0" name="TextBox 5"/>
                  <p:cNvSpPr>
                    <a:spLocks noChangeArrowheads="1"/>
                  </p:cNvSpPr>
                  <p:nvPr/>
                </p:nvSpPr>
                <p:spPr bwMode="auto">
                  <a:xfrm>
                    <a:off x="2465096" y="73116"/>
                    <a:ext cx="1272341" cy="120032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zh-CN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  <a:sym typeface="Arial" panose="020B0604020202020204" pitchFamily="34" charset="0"/>
                      </a:rPr>
                      <a:t>Internal Analog Modulation Source</a:t>
                    </a:r>
                    <a:endParaRPr lang="zh-CN" altLang="en-US" dirty="0">
                      <a:solidFill>
                        <a:schemeClr val="bg1"/>
                      </a:solidFill>
                      <a:latin typeface="Calibri" pitchFamily="34" charset="0"/>
                      <a:cs typeface="Calibri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14" name="TextBox 34"/>
                  <p:cNvSpPr>
                    <a:spLocks noChangeArrowheads="1"/>
                  </p:cNvSpPr>
                  <p:nvPr/>
                </p:nvSpPr>
                <p:spPr bwMode="auto">
                  <a:xfrm>
                    <a:off x="-160461" y="975863"/>
                    <a:ext cx="1473847" cy="9233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zh-CN" dirty="0" smtClean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  <a:sym typeface="Arial" panose="020B0604020202020204" pitchFamily="34" charset="0"/>
                      </a:rPr>
                      <a:t>External Modulation Signal Input</a:t>
                    </a:r>
                    <a:endParaRPr lang="zh-CN" altLang="en-US" dirty="0">
                      <a:solidFill>
                        <a:srgbClr val="000000"/>
                      </a:solidFill>
                      <a:latin typeface="Calibri" pitchFamily="34" charset="0"/>
                      <a:cs typeface="Calibri" pitchFamily="34" charset="0"/>
                      <a:sym typeface="Arial" panose="020B0604020202020204" pitchFamily="34" charset="0"/>
                    </a:endParaRPr>
                  </a:p>
                </p:txBody>
              </p:sp>
              <p:grpSp>
                <p:nvGrpSpPr>
                  <p:cNvPr id="111" name="组合 25"/>
                  <p:cNvGrpSpPr>
                    <a:grpSpLocks/>
                  </p:cNvGrpSpPr>
                  <p:nvPr/>
                </p:nvGrpSpPr>
                <p:grpSpPr bwMode="auto">
                  <a:xfrm>
                    <a:off x="4260012" y="-23274"/>
                    <a:ext cx="1257291" cy="646331"/>
                    <a:chOff x="-37668" y="-31489"/>
                    <a:chExt cx="1257291" cy="874444"/>
                  </a:xfrm>
                </p:grpSpPr>
                <p:sp>
                  <p:nvSpPr>
                    <p:cNvPr id="147" name="圆角矩形 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720" y="0"/>
                      <a:ext cx="1080000" cy="828000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003B90"/>
                    </a:solidFill>
                    <a:ln w="25400" cap="flat" cmpd="sng">
                      <a:solidFill>
                        <a:srgbClr val="395E8A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 algn="ctr"/>
                      <a:endParaRPr lang="zh-CN" altLang="zh-CN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48" name="TextBox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-37668" y="-31489"/>
                      <a:ext cx="1257291" cy="8744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  <a:sym typeface="Arial" panose="020B0604020202020204" pitchFamily="34" charset="0"/>
                        </a:rPr>
                        <a:t>AM</a:t>
                      </a:r>
                      <a:r>
                        <a:rPr lang="zh-CN" altLang="en-US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CN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  <a:sym typeface="Arial" panose="020B0604020202020204" pitchFamily="34" charset="0"/>
                        </a:rPr>
                        <a:t>Modulation</a:t>
                      </a:r>
                      <a:endParaRPr lang="zh-CN" altLang="en-US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  <a:sym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12" name="组合 26"/>
                  <p:cNvGrpSpPr>
                    <a:grpSpLocks/>
                  </p:cNvGrpSpPr>
                  <p:nvPr/>
                </p:nvGrpSpPr>
                <p:grpSpPr bwMode="auto">
                  <a:xfrm>
                    <a:off x="4260013" y="706012"/>
                    <a:ext cx="1257290" cy="646335"/>
                    <a:chOff x="-68147" y="-20955"/>
                    <a:chExt cx="1257290" cy="874449"/>
                  </a:xfrm>
                </p:grpSpPr>
                <p:sp>
                  <p:nvSpPr>
                    <p:cNvPr id="145" name="圆角矩形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240" y="0"/>
                      <a:ext cx="1080000" cy="828000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003B90"/>
                    </a:solidFill>
                    <a:ln w="25400" cap="flat" cmpd="sng">
                      <a:solidFill>
                        <a:srgbClr val="395E8A"/>
                      </a:solidFill>
                      <a:round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pPr algn="ctr"/>
                      <a:endParaRPr lang="zh-CN" altLang="zh-CN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46" name="TextBox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-68147" y="-20955"/>
                      <a:ext cx="1257290" cy="87444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  <a:sym typeface="Arial" panose="020B0604020202020204" pitchFamily="34" charset="0"/>
                        </a:rPr>
                        <a:t>FM</a:t>
                      </a:r>
                      <a:r>
                        <a:rPr lang="zh-CN" altLang="en-US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CN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  <a:sym typeface="Arial" panose="020B0604020202020204" pitchFamily="34" charset="0"/>
                        </a:rPr>
                        <a:t>Modulation</a:t>
                      </a:r>
                      <a:endParaRPr lang="zh-CN" altLang="en-US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  <a:sym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113" name="圆角矩形 33"/>
                  <p:cNvSpPr>
                    <a:spLocks noChangeArrowheads="1"/>
                  </p:cNvSpPr>
                  <p:nvPr/>
                </p:nvSpPr>
                <p:spPr bwMode="auto">
                  <a:xfrm>
                    <a:off x="-73635" y="1004429"/>
                    <a:ext cx="1277285" cy="842498"/>
                  </a:xfrm>
                  <a:prstGeom prst="roundRect">
                    <a:avLst>
                      <a:gd name="adj" fmla="val 16667"/>
                    </a:avLst>
                  </a:prstGeom>
                  <a:noFill/>
                  <a:ln w="9525" cap="flat" cmpd="sng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lang="zh-CN" altLang="zh-CN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15" name="肘形连接符 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40320" y="294194"/>
                    <a:ext cx="657360" cy="257692"/>
                  </a:xfrm>
                  <a:prstGeom prst="bentConnector3">
                    <a:avLst>
                      <a:gd name="adj1" fmla="val 53380"/>
                    </a:avLst>
                  </a:prstGeom>
                  <a:noFill/>
                  <a:ln w="25400" cap="flat" cmpd="sng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8" name="组合 66"/>
                  <p:cNvGrpSpPr>
                    <a:grpSpLocks/>
                  </p:cNvGrpSpPr>
                  <p:nvPr/>
                </p:nvGrpSpPr>
                <p:grpSpPr bwMode="auto">
                  <a:xfrm>
                    <a:off x="1834710" y="397800"/>
                    <a:ext cx="288000" cy="592800"/>
                    <a:chOff x="0" y="0"/>
                    <a:chExt cx="432000" cy="889200"/>
                  </a:xfrm>
                </p:grpSpPr>
                <p:grpSp>
                  <p:nvGrpSpPr>
                    <p:cNvPr id="137" name="组合 5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0"/>
                      <a:ext cx="432000" cy="432000"/>
                      <a:chOff x="0" y="0"/>
                      <a:chExt cx="609600" cy="609600"/>
                    </a:xfrm>
                  </p:grpSpPr>
                  <p:sp>
                    <p:nvSpPr>
                      <p:cNvPr id="143" name="椭圆 5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0" y="0"/>
                        <a:ext cx="609600" cy="60960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5400" cap="flat" cmpd="sng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 algn="ctr"/>
                        <a:endParaRPr lang="zh-CN" altLang="zh-CN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144" name="椭圆 5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9742" y="119742"/>
                        <a:ext cx="381000" cy="38100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5400" cap="flat" cmpd="sng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 algn="ctr"/>
                        <a:endParaRPr lang="zh-CN" altLang="zh-CN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38" name="组合 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172" y="730682"/>
                      <a:ext cx="396000" cy="158518"/>
                      <a:chOff x="0" y="0"/>
                      <a:chExt cx="288000" cy="169512"/>
                    </a:xfrm>
                  </p:grpSpPr>
                  <p:sp>
                    <p:nvSpPr>
                      <p:cNvPr id="140" name="直接连接符 5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0" y="0"/>
                        <a:ext cx="288000" cy="1588"/>
                      </a:xfrm>
                      <a:prstGeom prst="line">
                        <a:avLst/>
                      </a:prstGeom>
                      <a:noFill/>
                      <a:ln w="25400" cap="flat" cmpd="sng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41" name="直接连接符 5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6000" y="91732"/>
                        <a:ext cx="216000" cy="1588"/>
                      </a:xfrm>
                      <a:prstGeom prst="line">
                        <a:avLst/>
                      </a:prstGeom>
                      <a:noFill/>
                      <a:ln w="25400" cap="flat" cmpd="sng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42" name="直接连接符 5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000" y="167924"/>
                        <a:ext cx="144000" cy="1588"/>
                      </a:xfrm>
                      <a:prstGeom prst="line">
                        <a:avLst/>
                      </a:prstGeom>
                      <a:noFill/>
                      <a:ln w="25400" cap="flat" cmpd="sng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39" name="直接连接符 65"/>
                    <p:cNvSpPr>
                      <a:spLocks noChangeShapeType="1"/>
                    </p:cNvSpPr>
                    <p:nvPr/>
                  </p:nvSpPr>
                  <p:spPr bwMode="auto">
                    <a:xfrm rot="5400000">
                      <a:off x="76994" y="580770"/>
                      <a:ext cx="304800" cy="1588"/>
                    </a:xfrm>
                    <a:prstGeom prst="line">
                      <a:avLst/>
                    </a:prstGeom>
                    <a:noFill/>
                    <a:ln w="25400" cap="flat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9" name="组合 67"/>
                  <p:cNvGrpSpPr>
                    <a:grpSpLocks/>
                  </p:cNvGrpSpPr>
                  <p:nvPr/>
                </p:nvGrpSpPr>
                <p:grpSpPr bwMode="auto">
                  <a:xfrm>
                    <a:off x="1837980" y="1333500"/>
                    <a:ext cx="288000" cy="592800"/>
                    <a:chOff x="0" y="0"/>
                    <a:chExt cx="432000" cy="889200"/>
                  </a:xfrm>
                </p:grpSpPr>
                <p:grpSp>
                  <p:nvGrpSpPr>
                    <p:cNvPr id="129" name="组合 5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0"/>
                      <a:ext cx="432000" cy="432000"/>
                      <a:chOff x="0" y="0"/>
                      <a:chExt cx="609600" cy="609600"/>
                    </a:xfrm>
                  </p:grpSpPr>
                  <p:sp>
                    <p:nvSpPr>
                      <p:cNvPr id="135" name="椭圆 7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0" y="0"/>
                        <a:ext cx="609600" cy="60960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5400" cap="flat" cmpd="sng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 algn="ctr"/>
                        <a:endParaRPr lang="zh-CN" altLang="zh-CN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136" name="椭圆 7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9742" y="119742"/>
                        <a:ext cx="381000" cy="38100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5400" cap="flat" cmpd="sng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anchor="ctr"/>
                      <a:lstStyle/>
                      <a:p>
                        <a:pPr algn="ctr"/>
                        <a:endParaRPr lang="zh-CN" altLang="zh-CN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30" name="组合 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172" y="730662"/>
                      <a:ext cx="396000" cy="158517"/>
                      <a:chOff x="0" y="0"/>
                      <a:chExt cx="288000" cy="169512"/>
                    </a:xfrm>
                  </p:grpSpPr>
                  <p:sp>
                    <p:nvSpPr>
                      <p:cNvPr id="132" name="直接连接符 7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0" y="0"/>
                        <a:ext cx="288000" cy="1588"/>
                      </a:xfrm>
                      <a:prstGeom prst="line">
                        <a:avLst/>
                      </a:prstGeom>
                      <a:noFill/>
                      <a:ln w="25400" cap="flat" cmpd="sng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33" name="直接连接符 7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6000" y="91732"/>
                        <a:ext cx="216000" cy="1588"/>
                      </a:xfrm>
                      <a:prstGeom prst="line">
                        <a:avLst/>
                      </a:prstGeom>
                      <a:noFill/>
                      <a:ln w="25400" cap="flat" cmpd="sng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34" name="直接连接符 7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000" y="167924"/>
                        <a:ext cx="144000" cy="1588"/>
                      </a:xfrm>
                      <a:prstGeom prst="line">
                        <a:avLst/>
                      </a:prstGeom>
                      <a:noFill/>
                      <a:ln w="25400" cap="flat" cmpd="sng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31" name="直接连接符 70"/>
                    <p:cNvSpPr>
                      <a:spLocks noChangeShapeType="1"/>
                    </p:cNvSpPr>
                    <p:nvPr/>
                  </p:nvSpPr>
                  <p:spPr bwMode="auto">
                    <a:xfrm rot="5400000">
                      <a:off x="76994" y="580770"/>
                      <a:ext cx="304800" cy="1588"/>
                    </a:xfrm>
                    <a:prstGeom prst="line">
                      <a:avLst/>
                    </a:prstGeom>
                    <a:noFill/>
                    <a:ln w="25400" cap="flat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20" name="直接连接符 83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2128320" y="551886"/>
                    <a:ext cx="432000" cy="1"/>
                  </a:xfrm>
                  <a:prstGeom prst="line">
                    <a:avLst/>
                  </a:prstGeom>
                  <a:noFill/>
                  <a:ln w="25400" cap="flat" cmpd="sng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1" name="直接连接符 102"/>
                  <p:cNvSpPr>
                    <a:spLocks noChangeShapeType="1"/>
                  </p:cNvSpPr>
                  <p:nvPr/>
                </p:nvSpPr>
                <p:spPr bwMode="auto">
                  <a:xfrm rot="16200000" flipH="1" flipV="1">
                    <a:off x="1518292" y="1155545"/>
                    <a:ext cx="1" cy="648000"/>
                  </a:xfrm>
                  <a:prstGeom prst="line">
                    <a:avLst/>
                  </a:prstGeom>
                  <a:noFill/>
                  <a:ln w="25400" cap="flat" cmpd="sng">
                    <a:solidFill>
                      <a:srgbClr val="000000"/>
                    </a:solidFill>
                    <a:round/>
                    <a:headEnd type="triangle" w="med" len="med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2" name="肘形连接符 110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2133600" y="1502686"/>
                    <a:ext cx="2209800" cy="251113"/>
                  </a:xfrm>
                  <a:prstGeom prst="bentConnector3">
                    <a:avLst>
                      <a:gd name="adj1" fmla="val 16270"/>
                    </a:avLst>
                  </a:prstGeom>
                  <a:noFill/>
                  <a:ln w="25400" cap="flat" cmpd="sng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" name="直接连接符 112"/>
                  <p:cNvSpPr>
                    <a:spLocks noChangeShapeType="1"/>
                  </p:cNvSpPr>
                  <p:nvPr/>
                </p:nvSpPr>
                <p:spPr bwMode="auto">
                  <a:xfrm rot="16200000" flipH="1" flipV="1">
                    <a:off x="1455809" y="150093"/>
                    <a:ext cx="1" cy="792000"/>
                  </a:xfrm>
                  <a:prstGeom prst="line">
                    <a:avLst/>
                  </a:prstGeom>
                  <a:noFill/>
                  <a:ln w="25400" cap="flat" cmpd="sng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4" name="肘形连接符 166"/>
                  <p:cNvSpPr>
                    <a:spLocks noChangeShapeType="1"/>
                  </p:cNvSpPr>
                  <p:nvPr/>
                </p:nvSpPr>
                <p:spPr bwMode="auto">
                  <a:xfrm>
                    <a:off x="5440680" y="294194"/>
                    <a:ext cx="807720" cy="2172772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25400" cap="flat" cmpd="sng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5" name="肘形连接符 168"/>
                  <p:cNvSpPr>
                    <a:spLocks noChangeShapeType="1"/>
                  </p:cNvSpPr>
                  <p:nvPr/>
                </p:nvSpPr>
                <p:spPr bwMode="auto">
                  <a:xfrm>
                    <a:off x="5423400" y="1027500"/>
                    <a:ext cx="825000" cy="1439466"/>
                  </a:xfrm>
                  <a:prstGeom prst="bentConnector3">
                    <a:avLst>
                      <a:gd name="adj1" fmla="val 50227"/>
                    </a:avLst>
                  </a:prstGeom>
                  <a:noFill/>
                  <a:ln w="25400" cap="flat" cmpd="sng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6" name="肘形连接符 170"/>
                  <p:cNvSpPr>
                    <a:spLocks noChangeShapeType="1"/>
                  </p:cNvSpPr>
                  <p:nvPr/>
                </p:nvSpPr>
                <p:spPr bwMode="auto">
                  <a:xfrm>
                    <a:off x="5423400" y="1753800"/>
                    <a:ext cx="825000" cy="713166"/>
                  </a:xfrm>
                  <a:prstGeom prst="bentConnector3">
                    <a:avLst>
                      <a:gd name="adj1" fmla="val 50463"/>
                    </a:avLst>
                  </a:prstGeom>
                  <a:noFill/>
                  <a:ln w="25400" cap="flat" cmpd="sng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7" name="直接连接符 178"/>
                  <p:cNvSpPr>
                    <a:spLocks noChangeShapeType="1"/>
                  </p:cNvSpPr>
                  <p:nvPr/>
                </p:nvSpPr>
                <p:spPr bwMode="auto">
                  <a:xfrm rot="16200000" flipH="1" flipV="1">
                    <a:off x="6806243" y="2196969"/>
                    <a:ext cx="1" cy="540000"/>
                  </a:xfrm>
                  <a:prstGeom prst="line">
                    <a:avLst/>
                  </a:prstGeom>
                  <a:noFill/>
                  <a:ln w="25400" cap="flat" cmpd="sng">
                    <a:solidFill>
                      <a:srgbClr val="000000"/>
                    </a:solidFill>
                    <a:round/>
                    <a:headEnd type="triangle" w="med" len="med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8" name="矩形 184"/>
                  <p:cNvSpPr>
                    <a:spLocks noChangeArrowheads="1"/>
                  </p:cNvSpPr>
                  <p:nvPr/>
                </p:nvSpPr>
                <p:spPr bwMode="auto">
                  <a:xfrm>
                    <a:off x="-424999" y="339868"/>
                    <a:ext cx="1752602" cy="369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US" dirty="0" smtClean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  <a:sym typeface="Arial" panose="020B0604020202020204" pitchFamily="34" charset="0"/>
                      </a:rPr>
                      <a:t>LF</a:t>
                    </a:r>
                    <a:r>
                      <a:rPr lang="zh-CN" altLang="en-US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  <a:sym typeface="Arial" panose="020B0604020202020204" pitchFamily="34" charset="0"/>
                      </a:rPr>
                      <a:t> </a:t>
                    </a:r>
                    <a:r>
                      <a:rPr lang="en-US" altLang="zh-CN" dirty="0" smtClean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  <a:sym typeface="Arial" panose="020B0604020202020204" pitchFamily="34" charset="0"/>
                      </a:rPr>
                      <a:t>Output</a:t>
                    </a:r>
                    <a:endParaRPr lang="zh-CN" altLang="en-US" dirty="0">
                      <a:solidFill>
                        <a:srgbClr val="000000"/>
                      </a:solidFill>
                      <a:latin typeface="Calibri" pitchFamily="34" charset="0"/>
                      <a:cs typeface="Calibri" pitchFamily="34" charset="0"/>
                      <a:sym typeface="Arial" panose="020B0604020202020204" pitchFamily="34" charset="0"/>
                    </a:endParaRPr>
                  </a:p>
                </p:txBody>
              </p:sp>
            </p:grpSp>
          </p:grpSp>
        </p:grpSp>
      </p:grpSp>
      <p:cxnSp>
        <p:nvCxnSpPr>
          <p:cNvPr id="14" name="Gerader Verbinder 76"/>
          <p:cNvCxnSpPr/>
          <p:nvPr/>
        </p:nvCxnSpPr>
        <p:spPr>
          <a:xfrm>
            <a:off x="328626" y="241106"/>
            <a:ext cx="0" cy="354135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81"/>
          <p:cNvSpPr txBox="1"/>
          <p:nvPr/>
        </p:nvSpPr>
        <p:spPr>
          <a:xfrm>
            <a:off x="436506" y="255950"/>
            <a:ext cx="378378" cy="707886"/>
          </a:xfrm>
          <a:prstGeom prst="rect">
            <a:avLst/>
          </a:prstGeom>
          <a:solidFill>
            <a:srgbClr val="003B90"/>
          </a:solidFill>
        </p:spPr>
        <p:txBody>
          <a:bodyPr wrap="square" rtlCol="0">
            <a:spAutoFit/>
          </a:bodyPr>
          <a:lstStyle/>
          <a:p>
            <a:pPr algn="ctr" defTabSz="228600"/>
            <a:endParaRPr lang="de-DE" sz="2000" dirty="0" smtClean="0">
              <a:solidFill>
                <a:srgbClr val="F9F9F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228600"/>
            <a:endParaRPr lang="de-DE" sz="2000" dirty="0">
              <a:solidFill>
                <a:srgbClr val="F9F9F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10940" y="524159"/>
            <a:ext cx="17767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228600"/>
            <a:r>
              <a:rPr lang="en-US" altLang="zh-CN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Features</a:t>
            </a:r>
            <a:endParaRPr lang="de-DE" altLang="zh-CN" sz="24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文本框 1"/>
          <p:cNvSpPr txBox="1"/>
          <p:nvPr/>
        </p:nvSpPr>
        <p:spPr>
          <a:xfrm>
            <a:off x="436506" y="1610725"/>
            <a:ext cx="4511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altLang="zh-CN" sz="2800" dirty="0" smtClean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Analog &amp; Pulse Modulation</a:t>
            </a:r>
            <a:endParaRPr lang="en-US" altLang="zh-CN" sz="2800" dirty="0">
              <a:latin typeface="Calibri" pitchFamily="34" charset="0"/>
              <a:ea typeface="微软雅黑" panose="020B0503020204020204" pitchFamily="34" charset="-122"/>
              <a:cs typeface="Calibri" pitchFamily="34" charset="0"/>
            </a:endParaRPr>
          </a:p>
        </p:txBody>
      </p:sp>
      <p:cxnSp>
        <p:nvCxnSpPr>
          <p:cNvPr id="182" name="肘形连接符 181"/>
          <p:cNvCxnSpPr>
            <a:stCxn id="159" idx="3"/>
          </p:cNvCxnSpPr>
          <p:nvPr/>
        </p:nvCxnSpPr>
        <p:spPr>
          <a:xfrm flipV="1">
            <a:off x="7916960" y="5689535"/>
            <a:ext cx="291104" cy="508608"/>
          </a:xfrm>
          <a:prstGeom prst="bentConnector2">
            <a:avLst/>
          </a:prstGeom>
          <a:noFill/>
          <a:ln w="25400" cap="flat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" name="肘形连接符 182"/>
          <p:cNvCxnSpPr/>
          <p:nvPr/>
        </p:nvCxnSpPr>
        <p:spPr>
          <a:xfrm flipV="1">
            <a:off x="6077977" y="5189263"/>
            <a:ext cx="746883" cy="558448"/>
          </a:xfrm>
          <a:prstGeom prst="bentConnector3">
            <a:avLst/>
          </a:prstGeom>
          <a:noFill/>
          <a:ln w="25400" cap="flat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" name="肘形连接符 183"/>
          <p:cNvCxnSpPr>
            <a:stCxn id="159" idx="1"/>
          </p:cNvCxnSpPr>
          <p:nvPr/>
        </p:nvCxnSpPr>
        <p:spPr>
          <a:xfrm rot="10800000">
            <a:off x="6451421" y="5731573"/>
            <a:ext cx="378790" cy="466571"/>
          </a:xfrm>
          <a:prstGeom prst="bentConnector2">
            <a:avLst/>
          </a:prstGeom>
          <a:noFill/>
          <a:ln w="25400" cap="flat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64206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" y="428"/>
            <a:ext cx="12191239" cy="6857572"/>
          </a:xfrm>
          <a:prstGeom prst="rect">
            <a:avLst/>
          </a:prstGeom>
        </p:spPr>
      </p:pic>
      <p:cxnSp>
        <p:nvCxnSpPr>
          <p:cNvPr id="14" name="Gerader Verbinder 76"/>
          <p:cNvCxnSpPr/>
          <p:nvPr/>
        </p:nvCxnSpPr>
        <p:spPr>
          <a:xfrm>
            <a:off x="328626" y="241106"/>
            <a:ext cx="0" cy="354135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81"/>
          <p:cNvSpPr txBox="1"/>
          <p:nvPr/>
        </p:nvSpPr>
        <p:spPr>
          <a:xfrm>
            <a:off x="436506" y="255950"/>
            <a:ext cx="378378" cy="707886"/>
          </a:xfrm>
          <a:prstGeom prst="rect">
            <a:avLst/>
          </a:prstGeom>
          <a:solidFill>
            <a:srgbClr val="003B90"/>
          </a:solidFill>
        </p:spPr>
        <p:txBody>
          <a:bodyPr wrap="square" rtlCol="0">
            <a:spAutoFit/>
          </a:bodyPr>
          <a:lstStyle/>
          <a:p>
            <a:pPr algn="ctr" defTabSz="228600"/>
            <a:endParaRPr lang="de-DE" sz="2000" dirty="0" smtClean="0">
              <a:solidFill>
                <a:srgbClr val="F9F9F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228600"/>
            <a:endParaRPr lang="de-DE" sz="2000" dirty="0">
              <a:solidFill>
                <a:srgbClr val="F9F9F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10940" y="524159"/>
            <a:ext cx="17767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228600"/>
            <a:r>
              <a:rPr lang="en-US" altLang="zh-CN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Features</a:t>
            </a:r>
            <a:endParaRPr lang="de-DE" altLang="zh-CN" sz="24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文本框 1"/>
          <p:cNvSpPr txBox="1"/>
          <p:nvPr/>
        </p:nvSpPr>
        <p:spPr>
          <a:xfrm>
            <a:off x="436506" y="1610725"/>
            <a:ext cx="4224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altLang="zh-CN" sz="2800" dirty="0" smtClean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Double Pulse Modulation</a:t>
            </a:r>
            <a:endParaRPr lang="en-US" altLang="zh-CN" sz="2800" dirty="0">
              <a:latin typeface="Calibri" pitchFamily="34" charset="0"/>
              <a:ea typeface="微软雅黑" panose="020B0503020204020204" pitchFamily="34" charset="-122"/>
              <a:cs typeface="Calibri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848" y="2153231"/>
            <a:ext cx="7831726" cy="446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5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" y="428"/>
            <a:ext cx="12191239" cy="6857572"/>
          </a:xfrm>
          <a:prstGeom prst="rect">
            <a:avLst/>
          </a:prstGeom>
        </p:spPr>
      </p:pic>
      <p:cxnSp>
        <p:nvCxnSpPr>
          <p:cNvPr id="14" name="Gerader Verbinder 76"/>
          <p:cNvCxnSpPr/>
          <p:nvPr/>
        </p:nvCxnSpPr>
        <p:spPr>
          <a:xfrm>
            <a:off x="328626" y="241106"/>
            <a:ext cx="0" cy="354135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81"/>
          <p:cNvSpPr txBox="1"/>
          <p:nvPr/>
        </p:nvSpPr>
        <p:spPr>
          <a:xfrm>
            <a:off x="436506" y="255950"/>
            <a:ext cx="378378" cy="707886"/>
          </a:xfrm>
          <a:prstGeom prst="rect">
            <a:avLst/>
          </a:prstGeom>
          <a:solidFill>
            <a:srgbClr val="003B90"/>
          </a:solidFill>
        </p:spPr>
        <p:txBody>
          <a:bodyPr wrap="square" rtlCol="0">
            <a:spAutoFit/>
          </a:bodyPr>
          <a:lstStyle/>
          <a:p>
            <a:pPr algn="ctr" defTabSz="228600"/>
            <a:endParaRPr lang="de-DE" sz="2000" dirty="0" smtClean="0">
              <a:solidFill>
                <a:srgbClr val="F9F9F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228600"/>
            <a:endParaRPr lang="de-DE" sz="2000" dirty="0">
              <a:solidFill>
                <a:srgbClr val="F9F9F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10940" y="524159"/>
            <a:ext cx="17767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228600"/>
            <a:r>
              <a:rPr lang="en-US" altLang="zh-CN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Features</a:t>
            </a:r>
            <a:endParaRPr lang="de-DE" altLang="zh-CN" sz="24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文本框 1"/>
          <p:cNvSpPr txBox="1"/>
          <p:nvPr/>
        </p:nvSpPr>
        <p:spPr>
          <a:xfrm>
            <a:off x="436506" y="1610725"/>
            <a:ext cx="41590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altLang="zh-CN" sz="2800" dirty="0" smtClean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Pulse Train Modulation</a:t>
            </a:r>
          </a:p>
          <a:p>
            <a:pPr lvl="0"/>
            <a:endParaRPr lang="en-US" altLang="zh-CN" sz="2800" dirty="0" smtClean="0">
              <a:latin typeface="Calibri" pitchFamily="34" charset="0"/>
              <a:ea typeface="微软雅黑" panose="020B0503020204020204" pitchFamily="34" charset="-122"/>
              <a:cs typeface="Calibri" pitchFamily="34" charset="0"/>
            </a:endParaRPr>
          </a:p>
          <a:p>
            <a:pPr lvl="0"/>
            <a:r>
              <a:rPr lang="en-US" altLang="zh-CN" sz="2400" dirty="0" smtClean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      Maximum </a:t>
            </a:r>
            <a:r>
              <a:rPr lang="en-US" altLang="zh-CN" sz="2400" dirty="0" smtClean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up-to </a:t>
            </a:r>
            <a:r>
              <a:rPr lang="en-US" altLang="zh-CN" sz="2400" dirty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2047 pulses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896" y="1610725"/>
            <a:ext cx="6872415" cy="39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5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" y="428"/>
            <a:ext cx="12191239" cy="6857572"/>
          </a:xfrm>
          <a:prstGeom prst="rect">
            <a:avLst/>
          </a:prstGeom>
        </p:spPr>
      </p:pic>
      <p:cxnSp>
        <p:nvCxnSpPr>
          <p:cNvPr id="14" name="Gerader Verbinder 76"/>
          <p:cNvCxnSpPr/>
          <p:nvPr/>
        </p:nvCxnSpPr>
        <p:spPr>
          <a:xfrm>
            <a:off x="328626" y="241106"/>
            <a:ext cx="0" cy="354135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81"/>
          <p:cNvSpPr txBox="1"/>
          <p:nvPr/>
        </p:nvSpPr>
        <p:spPr>
          <a:xfrm>
            <a:off x="436506" y="255950"/>
            <a:ext cx="378378" cy="707886"/>
          </a:xfrm>
          <a:prstGeom prst="rect">
            <a:avLst/>
          </a:prstGeom>
          <a:solidFill>
            <a:srgbClr val="003B90"/>
          </a:solidFill>
        </p:spPr>
        <p:txBody>
          <a:bodyPr wrap="square" rtlCol="0">
            <a:spAutoFit/>
          </a:bodyPr>
          <a:lstStyle/>
          <a:p>
            <a:pPr algn="ctr" defTabSz="228600"/>
            <a:endParaRPr lang="de-DE" sz="2000" dirty="0" smtClean="0">
              <a:solidFill>
                <a:srgbClr val="F9F9F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228600"/>
            <a:endParaRPr lang="de-DE" sz="2000" dirty="0">
              <a:solidFill>
                <a:srgbClr val="F9F9F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10940" y="524159"/>
            <a:ext cx="17767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228600"/>
            <a:r>
              <a:rPr lang="en-US" altLang="zh-CN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Features</a:t>
            </a:r>
            <a:endParaRPr lang="de-DE" altLang="zh-CN" sz="24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文本框 1"/>
          <p:cNvSpPr txBox="1"/>
          <p:nvPr/>
        </p:nvSpPr>
        <p:spPr>
          <a:xfrm>
            <a:off x="436506" y="1610725"/>
            <a:ext cx="3240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altLang="zh-CN" sz="2800" dirty="0" smtClean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Digital Modulation</a:t>
            </a:r>
            <a:endParaRPr lang="en-US" altLang="zh-CN" sz="2800" dirty="0">
              <a:latin typeface="Calibri" pitchFamily="34" charset="0"/>
              <a:ea typeface="微软雅黑" panose="020B0503020204020204" pitchFamily="34" charset="-122"/>
              <a:cs typeface="Calibri" pitchFamily="34" charset="0"/>
            </a:endParaRPr>
          </a:p>
        </p:txBody>
      </p:sp>
      <p:sp>
        <p:nvSpPr>
          <p:cNvPr id="92" name="圆角矩形 91"/>
          <p:cNvSpPr/>
          <p:nvPr/>
        </p:nvSpPr>
        <p:spPr>
          <a:xfrm>
            <a:off x="8588145" y="2819794"/>
            <a:ext cx="1522729" cy="127893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圆角矩形 92"/>
          <p:cNvSpPr/>
          <p:nvPr/>
        </p:nvSpPr>
        <p:spPr>
          <a:xfrm>
            <a:off x="6531066" y="2831197"/>
            <a:ext cx="1522729" cy="127893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圆角矩形 93"/>
          <p:cNvSpPr/>
          <p:nvPr/>
        </p:nvSpPr>
        <p:spPr>
          <a:xfrm>
            <a:off x="1009070" y="2819794"/>
            <a:ext cx="5034160" cy="127893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5" name="图片 9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325" y="3099777"/>
            <a:ext cx="1334815" cy="721620"/>
          </a:xfrm>
          <a:prstGeom prst="rect">
            <a:avLst/>
          </a:prstGeom>
        </p:spPr>
      </p:pic>
      <p:pic>
        <p:nvPicPr>
          <p:cNvPr id="96" name="图片 9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489" y="2977139"/>
            <a:ext cx="1421453" cy="946131"/>
          </a:xfrm>
          <a:prstGeom prst="rect">
            <a:avLst/>
          </a:prstGeom>
        </p:spPr>
      </p:pic>
      <p:sp>
        <p:nvSpPr>
          <p:cNvPr id="97" name="文本框 112"/>
          <p:cNvSpPr txBox="1"/>
          <p:nvPr/>
        </p:nvSpPr>
        <p:spPr>
          <a:xfrm>
            <a:off x="2927248" y="4342772"/>
            <a:ext cx="1197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Easy IQ</a:t>
            </a:r>
            <a:endParaRPr lang="zh-CN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8" name="右箭头 97"/>
          <p:cNvSpPr/>
          <p:nvPr/>
        </p:nvSpPr>
        <p:spPr>
          <a:xfrm>
            <a:off x="2491625" y="3296615"/>
            <a:ext cx="322786" cy="369332"/>
          </a:xfrm>
          <a:prstGeom prst="rightArrow">
            <a:avLst/>
          </a:prstGeom>
          <a:solidFill>
            <a:srgbClr val="003B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右箭头 98"/>
          <p:cNvSpPr/>
          <p:nvPr/>
        </p:nvSpPr>
        <p:spPr>
          <a:xfrm>
            <a:off x="6076100" y="3268776"/>
            <a:ext cx="418012" cy="369332"/>
          </a:xfrm>
          <a:prstGeom prst="rightArrow">
            <a:avLst/>
          </a:prstGeom>
          <a:solidFill>
            <a:srgbClr val="003B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5" name="图片 1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4179" y="3109852"/>
            <a:ext cx="1228720" cy="721620"/>
          </a:xfrm>
          <a:prstGeom prst="rect">
            <a:avLst/>
          </a:prstGeom>
        </p:spPr>
      </p:pic>
      <p:pic>
        <p:nvPicPr>
          <p:cNvPr id="186" name="图片 1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425" y="3137006"/>
            <a:ext cx="1359416" cy="721620"/>
          </a:xfrm>
          <a:prstGeom prst="rect">
            <a:avLst/>
          </a:prstGeom>
        </p:spPr>
      </p:pic>
      <p:sp>
        <p:nvSpPr>
          <p:cNvPr id="187" name="文本框 119"/>
          <p:cNvSpPr txBox="1"/>
          <p:nvPr/>
        </p:nvSpPr>
        <p:spPr>
          <a:xfrm>
            <a:off x="990600" y="3137516"/>
            <a:ext cx="1515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Digital </a:t>
            </a:r>
            <a:r>
              <a:rPr lang="en-US" altLang="zh-CN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Source Editor</a:t>
            </a:r>
            <a:endParaRPr lang="zh-CN" altLang="en-U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8" name="文本框 120"/>
          <p:cNvSpPr txBox="1"/>
          <p:nvPr/>
        </p:nvSpPr>
        <p:spPr>
          <a:xfrm>
            <a:off x="2877504" y="3131050"/>
            <a:ext cx="135946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Digital Modulation</a:t>
            </a:r>
            <a:endParaRPr lang="zh-CN" altLang="en-U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9" name="右箭头 188"/>
          <p:cNvSpPr/>
          <p:nvPr/>
        </p:nvSpPr>
        <p:spPr>
          <a:xfrm>
            <a:off x="4256014" y="3289303"/>
            <a:ext cx="322786" cy="369332"/>
          </a:xfrm>
          <a:prstGeom prst="rightArrow">
            <a:avLst/>
          </a:prstGeom>
          <a:solidFill>
            <a:srgbClr val="003B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0" name="文本框 122"/>
          <p:cNvSpPr txBox="1"/>
          <p:nvPr/>
        </p:nvSpPr>
        <p:spPr>
          <a:xfrm>
            <a:off x="4569275" y="3175890"/>
            <a:ext cx="1469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Pulse </a:t>
            </a:r>
            <a:r>
              <a:rPr lang="en-US" altLang="zh-CN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Shaping </a:t>
            </a:r>
            <a:r>
              <a:rPr lang="en-US" altLang="zh-CN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</a:t>
            </a:r>
            <a:r>
              <a:rPr lang="en-US" altLang="zh-CN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ilter</a:t>
            </a:r>
            <a:endParaRPr lang="zh-CN" altLang="en-U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1" name="文本框 123"/>
          <p:cNvSpPr txBox="1"/>
          <p:nvPr/>
        </p:nvSpPr>
        <p:spPr>
          <a:xfrm>
            <a:off x="6693434" y="2977140"/>
            <a:ext cx="120635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I / Q </a:t>
            </a:r>
            <a:r>
              <a:rPr lang="en-US" altLang="zh-CN" dirty="0" smtClean="0">
                <a:solidFill>
                  <a:schemeClr val="bg1"/>
                </a:solidFill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Baseband Generator</a:t>
            </a:r>
            <a:endParaRPr lang="zh-CN" altLang="en-US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2" name="图片 19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204" y="3052525"/>
            <a:ext cx="1421453" cy="768872"/>
          </a:xfrm>
          <a:prstGeom prst="rect">
            <a:avLst/>
          </a:prstGeom>
        </p:spPr>
      </p:pic>
      <p:sp>
        <p:nvSpPr>
          <p:cNvPr id="193" name="右箭头 192"/>
          <p:cNvSpPr/>
          <p:nvPr/>
        </p:nvSpPr>
        <p:spPr>
          <a:xfrm>
            <a:off x="8107795" y="3262955"/>
            <a:ext cx="418012" cy="369332"/>
          </a:xfrm>
          <a:prstGeom prst="rightArrow">
            <a:avLst/>
          </a:prstGeom>
          <a:solidFill>
            <a:srgbClr val="003B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4" name="文本框 127"/>
          <p:cNvSpPr txBox="1"/>
          <p:nvPr/>
        </p:nvSpPr>
        <p:spPr>
          <a:xfrm>
            <a:off x="8620204" y="3118945"/>
            <a:ext cx="1490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I/Q </a:t>
            </a:r>
            <a:r>
              <a:rPr lang="en-US" altLang="zh-CN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Modulation</a:t>
            </a:r>
            <a:endParaRPr lang="zh-CN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5" name="右箭头 194"/>
          <p:cNvSpPr/>
          <p:nvPr/>
        </p:nvSpPr>
        <p:spPr>
          <a:xfrm>
            <a:off x="10207087" y="3234637"/>
            <a:ext cx="418012" cy="369332"/>
          </a:xfrm>
          <a:prstGeom prst="rightArrow">
            <a:avLst/>
          </a:prstGeom>
          <a:solidFill>
            <a:srgbClr val="003B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6" name="椭圆 132"/>
          <p:cNvSpPr>
            <a:spLocks noChangeArrowheads="1"/>
          </p:cNvSpPr>
          <p:nvPr/>
        </p:nvSpPr>
        <p:spPr bwMode="auto">
          <a:xfrm>
            <a:off x="10838416" y="3275303"/>
            <a:ext cx="288000" cy="288000"/>
          </a:xfrm>
          <a:prstGeom prst="ellipse">
            <a:avLst/>
          </a:prstGeom>
          <a:solidFill>
            <a:srgbClr val="FFFFFF"/>
          </a:solidFill>
          <a:ln w="25400" cap="flat" cmpd="sng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197" name="椭圆 196"/>
          <p:cNvSpPr>
            <a:spLocks noChangeArrowheads="1"/>
          </p:cNvSpPr>
          <p:nvPr/>
        </p:nvSpPr>
        <p:spPr bwMode="auto">
          <a:xfrm>
            <a:off x="10892416" y="3329303"/>
            <a:ext cx="180000" cy="180000"/>
          </a:xfrm>
          <a:prstGeom prst="ellipse">
            <a:avLst/>
          </a:prstGeom>
          <a:solidFill>
            <a:srgbClr val="FFFFFF"/>
          </a:solidFill>
          <a:ln w="25400" cap="flat" cmpd="sng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198" name="直接连接符 128"/>
          <p:cNvSpPr>
            <a:spLocks noChangeShapeType="1"/>
          </p:cNvSpPr>
          <p:nvPr/>
        </p:nvSpPr>
        <p:spPr bwMode="auto">
          <a:xfrm rot="5400000">
            <a:off x="10881345" y="3684538"/>
            <a:ext cx="203200" cy="1059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9" name="直接连接符 129"/>
          <p:cNvSpPr>
            <a:spLocks noChangeShapeType="1"/>
          </p:cNvSpPr>
          <p:nvPr/>
        </p:nvSpPr>
        <p:spPr bwMode="auto">
          <a:xfrm>
            <a:off x="10864284" y="3803456"/>
            <a:ext cx="264000" cy="990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0" name="直接连接符 130"/>
          <p:cNvSpPr>
            <a:spLocks noChangeShapeType="1"/>
          </p:cNvSpPr>
          <p:nvPr/>
        </p:nvSpPr>
        <p:spPr bwMode="auto">
          <a:xfrm>
            <a:off x="10883415" y="3858626"/>
            <a:ext cx="198000" cy="990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1" name="直接连接符 131"/>
          <p:cNvSpPr>
            <a:spLocks noChangeShapeType="1"/>
          </p:cNvSpPr>
          <p:nvPr/>
        </p:nvSpPr>
        <p:spPr bwMode="auto">
          <a:xfrm>
            <a:off x="10916415" y="3923271"/>
            <a:ext cx="132000" cy="990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2" name="直接连接符 178"/>
          <p:cNvSpPr>
            <a:spLocks noChangeShapeType="1"/>
          </p:cNvSpPr>
          <p:nvPr/>
        </p:nvSpPr>
        <p:spPr bwMode="auto">
          <a:xfrm rot="16200000" flipH="1" flipV="1">
            <a:off x="11341610" y="3206520"/>
            <a:ext cx="0" cy="430387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3" name="文本框 143"/>
          <p:cNvSpPr txBox="1"/>
          <p:nvPr/>
        </p:nvSpPr>
        <p:spPr>
          <a:xfrm>
            <a:off x="6224206" y="4199911"/>
            <a:ext cx="228334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dirty="0" smtClean="0"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SDG6000X</a:t>
            </a:r>
          </a:p>
          <a:p>
            <a:pPr algn="ctr"/>
            <a:r>
              <a:rPr lang="en-US" altLang="zh-CN" dirty="0" smtClean="0"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 External IQ</a:t>
            </a:r>
            <a:r>
              <a:rPr lang="zh-CN" altLang="en-US" dirty="0"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 </a:t>
            </a:r>
            <a:r>
              <a:rPr lang="en-US" altLang="zh-CN" dirty="0" smtClean="0"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Baseband Generator</a:t>
            </a:r>
            <a:endParaRPr lang="zh-CN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4" name="文本框 144"/>
          <p:cNvSpPr txBox="1"/>
          <p:nvPr/>
        </p:nvSpPr>
        <p:spPr>
          <a:xfrm>
            <a:off x="8525807" y="4388938"/>
            <a:ext cx="1681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SSG3000X   </a:t>
            </a:r>
          </a:p>
          <a:p>
            <a:pPr algn="ctr"/>
            <a:r>
              <a:rPr lang="en-US" altLang="zh-CN" dirty="0" smtClean="0"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I/Q</a:t>
            </a:r>
            <a:r>
              <a:rPr lang="zh-CN" altLang="en-US" dirty="0" smtClean="0"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 </a:t>
            </a:r>
            <a:r>
              <a:rPr lang="en-US" altLang="zh-CN" dirty="0" smtClean="0"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Modulation</a:t>
            </a:r>
            <a:endParaRPr lang="zh-CN" alt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5" name="文本框 112"/>
          <p:cNvSpPr txBox="1"/>
          <p:nvPr/>
        </p:nvSpPr>
        <p:spPr>
          <a:xfrm>
            <a:off x="10449513" y="4486435"/>
            <a:ext cx="1197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 smtClean="0"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RF Output</a:t>
            </a:r>
            <a:endParaRPr lang="zh-CN" altLang="en-US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09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" y="428"/>
            <a:ext cx="12191239" cy="6857572"/>
          </a:xfrm>
          <a:prstGeom prst="rect">
            <a:avLst/>
          </a:prstGeom>
        </p:spPr>
      </p:pic>
      <p:pic>
        <p:nvPicPr>
          <p:cNvPr id="9" name="PA-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296" y="1981228"/>
            <a:ext cx="7105152" cy="4636530"/>
          </a:xfrm>
          <a:prstGeom prst="rect">
            <a:avLst/>
          </a:prstGeom>
        </p:spPr>
      </p:pic>
      <p:cxnSp>
        <p:nvCxnSpPr>
          <p:cNvPr id="14" name="Gerader Verbinder 76"/>
          <p:cNvCxnSpPr/>
          <p:nvPr/>
        </p:nvCxnSpPr>
        <p:spPr>
          <a:xfrm>
            <a:off x="328626" y="241106"/>
            <a:ext cx="0" cy="354135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81"/>
          <p:cNvSpPr txBox="1"/>
          <p:nvPr/>
        </p:nvSpPr>
        <p:spPr>
          <a:xfrm>
            <a:off x="436506" y="255950"/>
            <a:ext cx="378378" cy="707886"/>
          </a:xfrm>
          <a:prstGeom prst="rect">
            <a:avLst/>
          </a:prstGeom>
          <a:solidFill>
            <a:srgbClr val="003B90"/>
          </a:solidFill>
        </p:spPr>
        <p:txBody>
          <a:bodyPr wrap="square" rtlCol="0">
            <a:spAutoFit/>
          </a:bodyPr>
          <a:lstStyle/>
          <a:p>
            <a:pPr algn="ctr" defTabSz="228600"/>
            <a:endParaRPr lang="de-DE" sz="2000" dirty="0" smtClean="0">
              <a:solidFill>
                <a:srgbClr val="F9F9F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228600"/>
            <a:endParaRPr lang="de-DE" sz="2000" dirty="0">
              <a:solidFill>
                <a:srgbClr val="F9F9F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10940" y="524159"/>
            <a:ext cx="17767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228600"/>
            <a:r>
              <a:rPr lang="en-US" altLang="zh-CN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Features</a:t>
            </a:r>
            <a:endParaRPr lang="de-DE" altLang="zh-CN" sz="24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文本框 1"/>
          <p:cNvSpPr txBox="1"/>
          <p:nvPr/>
        </p:nvSpPr>
        <p:spPr>
          <a:xfrm>
            <a:off x="436506" y="1610725"/>
            <a:ext cx="387831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altLang="zh-CN" sz="2800" dirty="0" smtClean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I/Q </a:t>
            </a:r>
            <a:r>
              <a:rPr lang="en-US" altLang="zh-CN" sz="2800" dirty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modulation signal </a:t>
            </a:r>
            <a:r>
              <a:rPr lang="en-US" altLang="zh-CN" sz="2800" dirty="0" smtClean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output</a:t>
            </a:r>
          </a:p>
          <a:p>
            <a:pPr lvl="0"/>
            <a:endParaRPr lang="en-US" altLang="zh-CN" sz="2800" dirty="0">
              <a:latin typeface="Calibri" pitchFamily="34" charset="0"/>
              <a:ea typeface="微软雅黑" panose="020B0503020204020204" pitchFamily="34" charset="-122"/>
              <a:cs typeface="Calibri" pitchFamily="34" charset="0"/>
            </a:endParaRPr>
          </a:p>
          <a:p>
            <a:pPr lvl="0"/>
            <a:r>
              <a:rPr lang="en-US" altLang="zh-CN" sz="2400" dirty="0" smtClean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Using </a:t>
            </a:r>
            <a:r>
              <a:rPr lang="en-US" altLang="zh-CN" sz="2400" dirty="0" smtClean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a SIGLENT SDG6000X </a:t>
            </a:r>
            <a:r>
              <a:rPr lang="en-US" altLang="zh-CN" sz="2400" dirty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function generator, I/Q modulation </a:t>
            </a:r>
            <a:r>
              <a:rPr lang="en-US" altLang="zh-CN" sz="2400" dirty="0" smtClean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can </a:t>
            </a:r>
            <a:r>
              <a:rPr lang="en-US" altLang="zh-CN" sz="2400" dirty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be realized by using </a:t>
            </a:r>
            <a:r>
              <a:rPr lang="en-US" altLang="zh-CN" sz="2400" dirty="0" smtClean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the SSG3000X </a:t>
            </a:r>
            <a:r>
              <a:rPr lang="en-US" altLang="zh-CN" sz="2400" dirty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external modulation </a:t>
            </a:r>
            <a:r>
              <a:rPr lang="en-US" altLang="zh-CN" sz="2400" dirty="0" smtClean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function</a:t>
            </a:r>
            <a:endParaRPr lang="en-US" altLang="zh-CN" sz="2800" dirty="0">
              <a:latin typeface="Calibri" pitchFamily="34" charset="0"/>
              <a:ea typeface="微软雅黑" panose="020B0503020204020204" pitchFamily="34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45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2" y="428"/>
            <a:ext cx="12191239" cy="6857572"/>
          </a:xfrm>
          <a:prstGeom prst="rect">
            <a:avLst/>
          </a:prstGeom>
        </p:spPr>
      </p:pic>
      <p:cxnSp>
        <p:nvCxnSpPr>
          <p:cNvPr id="14" name="Gerader Verbinder 76"/>
          <p:cNvCxnSpPr/>
          <p:nvPr/>
        </p:nvCxnSpPr>
        <p:spPr>
          <a:xfrm>
            <a:off x="328626" y="241106"/>
            <a:ext cx="0" cy="354135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81"/>
          <p:cNvSpPr txBox="1"/>
          <p:nvPr/>
        </p:nvSpPr>
        <p:spPr>
          <a:xfrm>
            <a:off x="436506" y="255950"/>
            <a:ext cx="378378" cy="707886"/>
          </a:xfrm>
          <a:prstGeom prst="rect">
            <a:avLst/>
          </a:prstGeom>
          <a:solidFill>
            <a:srgbClr val="003B90"/>
          </a:solidFill>
        </p:spPr>
        <p:txBody>
          <a:bodyPr wrap="square" rtlCol="0">
            <a:spAutoFit/>
          </a:bodyPr>
          <a:lstStyle/>
          <a:p>
            <a:pPr algn="ctr" defTabSz="228600"/>
            <a:endParaRPr lang="de-DE" sz="2000" dirty="0" smtClean="0">
              <a:solidFill>
                <a:srgbClr val="F9F9F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228600"/>
            <a:endParaRPr lang="de-DE" sz="2000" dirty="0">
              <a:solidFill>
                <a:srgbClr val="F9F9F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10940" y="524159"/>
            <a:ext cx="17767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228600"/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Key Features</a:t>
            </a:r>
            <a:endParaRPr lang="de-DE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文本框 1"/>
          <p:cNvSpPr txBox="1"/>
          <p:nvPr/>
        </p:nvSpPr>
        <p:spPr>
          <a:xfrm>
            <a:off x="436506" y="1610725"/>
            <a:ext cx="5401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altLang="zh-CN" sz="2800" dirty="0" smtClean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USB-power meter reading display</a:t>
            </a:r>
            <a:endParaRPr lang="en-US" altLang="zh-CN" sz="2800" dirty="0">
              <a:latin typeface="Calibri" pitchFamily="34" charset="0"/>
              <a:ea typeface="微软雅黑" panose="020B0503020204020204" pitchFamily="34" charset="-122"/>
              <a:cs typeface="Calibri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828" y="1080249"/>
            <a:ext cx="4211435" cy="25268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74" y="3723523"/>
            <a:ext cx="11822808" cy="290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5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" y="428"/>
            <a:ext cx="12191239" cy="6857572"/>
          </a:xfrm>
          <a:prstGeom prst="rect">
            <a:avLst/>
          </a:prstGeom>
        </p:spPr>
      </p:pic>
      <p:pic>
        <p:nvPicPr>
          <p:cNvPr id="9" name="PA-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852" y="1981228"/>
            <a:ext cx="6182040" cy="4636530"/>
          </a:xfrm>
          <a:prstGeom prst="rect">
            <a:avLst/>
          </a:prstGeom>
        </p:spPr>
      </p:pic>
      <p:cxnSp>
        <p:nvCxnSpPr>
          <p:cNvPr id="14" name="Gerader Verbinder 76"/>
          <p:cNvCxnSpPr/>
          <p:nvPr/>
        </p:nvCxnSpPr>
        <p:spPr>
          <a:xfrm>
            <a:off x="328626" y="241106"/>
            <a:ext cx="0" cy="354135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81"/>
          <p:cNvSpPr txBox="1"/>
          <p:nvPr/>
        </p:nvSpPr>
        <p:spPr>
          <a:xfrm>
            <a:off x="436506" y="255950"/>
            <a:ext cx="378378" cy="707886"/>
          </a:xfrm>
          <a:prstGeom prst="rect">
            <a:avLst/>
          </a:prstGeom>
          <a:solidFill>
            <a:srgbClr val="003B90"/>
          </a:solidFill>
        </p:spPr>
        <p:txBody>
          <a:bodyPr wrap="square" rtlCol="0">
            <a:spAutoFit/>
          </a:bodyPr>
          <a:lstStyle/>
          <a:p>
            <a:pPr algn="ctr" defTabSz="228600"/>
            <a:endParaRPr lang="de-DE" sz="2000" dirty="0" smtClean="0">
              <a:solidFill>
                <a:srgbClr val="F9F9F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228600"/>
            <a:endParaRPr lang="de-DE" sz="2000" dirty="0">
              <a:solidFill>
                <a:srgbClr val="F9F9F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10940" y="524159"/>
            <a:ext cx="17767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228600"/>
            <a:r>
              <a:rPr lang="en-US" altLang="zh-CN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Features</a:t>
            </a:r>
            <a:endParaRPr lang="de-DE" altLang="zh-CN" sz="24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文本框 1"/>
          <p:cNvSpPr txBox="1"/>
          <p:nvPr/>
        </p:nvSpPr>
        <p:spPr>
          <a:xfrm>
            <a:off x="436506" y="1610725"/>
            <a:ext cx="387831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Web </a:t>
            </a:r>
            <a:r>
              <a:rPr lang="en-US" altLang="zh-CN" sz="2800" dirty="0" smtClean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page control</a:t>
            </a:r>
          </a:p>
          <a:p>
            <a:pPr lvl="0"/>
            <a:r>
              <a:rPr lang="en-US" altLang="zh-CN" sz="2400" dirty="0" smtClean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     </a:t>
            </a:r>
          </a:p>
          <a:p>
            <a:pPr lvl="0"/>
            <a:r>
              <a:rPr lang="en-US" altLang="zh-CN" sz="2400" dirty="0" smtClean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Directly control the SSG3000X by browser interface. No driver or additional software required</a:t>
            </a:r>
            <a:endParaRPr lang="en-US" altLang="zh-CN" sz="2400" dirty="0" smtClean="0">
              <a:latin typeface="Calibri" pitchFamily="34" charset="0"/>
              <a:ea typeface="微软雅黑" panose="020B0503020204020204" pitchFamily="34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06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" y="428"/>
            <a:ext cx="12191239" cy="685757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48" r="22822" b="34716"/>
          <a:stretch/>
        </p:blipFill>
        <p:spPr>
          <a:xfrm>
            <a:off x="1811546" y="0"/>
            <a:ext cx="4002657" cy="596947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9DFB958B-0154-42C4-A69E-F24AE1EBFD80}"/>
              </a:ext>
            </a:extLst>
          </p:cNvPr>
          <p:cNvSpPr/>
          <p:nvPr/>
        </p:nvSpPr>
        <p:spPr>
          <a:xfrm>
            <a:off x="6837340" y="3304064"/>
            <a:ext cx="49203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4800" b="1" kern="100" dirty="0" smtClean="0">
                <a:solidFill>
                  <a:srgbClr val="003B9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Panel Introduction</a:t>
            </a:r>
            <a:endParaRPr lang="zh-CN" altLang="zh-CN" sz="4800" b="1" kern="100" dirty="0">
              <a:solidFill>
                <a:srgbClr val="003B90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TextBox 23">
            <a:extLst>
              <a:ext uri="{FF2B5EF4-FFF2-40B4-BE49-F238E27FC236}">
                <a16:creationId xmlns:a16="http://schemas.microsoft.com/office/drawing/2014/main" xmlns="" id="{1C2FED99-ACE5-4E86-A25B-9A788F3E4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7340" y="4170729"/>
            <a:ext cx="2086982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altLang="zh-CN" sz="2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Front Panel</a:t>
            </a:r>
            <a:endParaRPr lang="zh-CN" altLang="en-US" sz="28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TextBox 24">
            <a:extLst>
              <a:ext uri="{FF2B5EF4-FFF2-40B4-BE49-F238E27FC236}">
                <a16:creationId xmlns:a16="http://schemas.microsoft.com/office/drawing/2014/main" xmlns="" id="{27932591-CAA6-4B4B-875D-89804BF05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1074" y="4579576"/>
            <a:ext cx="1971181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altLang="zh-CN" sz="2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Rear Panel</a:t>
            </a:r>
            <a:endParaRPr lang="zh-CN" altLang="en-US" sz="28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41DE649B-5F52-4013-8D63-1352A20B0E03}"/>
              </a:ext>
            </a:extLst>
          </p:cNvPr>
          <p:cNvSpPr/>
          <p:nvPr/>
        </p:nvSpPr>
        <p:spPr>
          <a:xfrm>
            <a:off x="5429250" y="723900"/>
            <a:ext cx="2657475" cy="962025"/>
          </a:xfrm>
          <a:prstGeom prst="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BCDF73BE-79DF-4AC3-A7AE-15D80A46FE02}"/>
              </a:ext>
            </a:extLst>
          </p:cNvPr>
          <p:cNvSpPr txBox="1"/>
          <p:nvPr/>
        </p:nvSpPr>
        <p:spPr>
          <a:xfrm>
            <a:off x="4361580" y="881746"/>
            <a:ext cx="4608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Section 3</a:t>
            </a:r>
            <a:endParaRPr lang="zh-CN" alt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650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02" y="1621093"/>
            <a:ext cx="10478446" cy="50936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8"/>
            <a:ext cx="12192000" cy="685757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15566" y="1"/>
            <a:ext cx="76862" cy="2382592"/>
          </a:xfrm>
          <a:prstGeom prst="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52609" y="902758"/>
            <a:ext cx="574904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 smtClean="0">
                <a:solidFill>
                  <a:srgbClr val="003B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SSG3000X</a:t>
            </a:r>
            <a:r>
              <a:rPr lang="zh-CN" altLang="en-US" sz="4800" dirty="0" smtClean="0">
                <a:solidFill>
                  <a:srgbClr val="003B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800" dirty="0" smtClean="0">
                <a:solidFill>
                  <a:srgbClr val="003B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Series</a:t>
            </a:r>
          </a:p>
          <a:p>
            <a:r>
              <a:rPr lang="en-US" altLang="zh-CN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RF Signal </a:t>
            </a:r>
            <a:r>
              <a:rPr lang="en-US" altLang="zh-CN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Generators</a:t>
            </a:r>
            <a:endParaRPr lang="zh-CN" alt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43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图片 8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2776"/>
            <a:ext cx="11597037" cy="7467366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" y="428"/>
            <a:ext cx="12191239" cy="6857572"/>
          </a:xfrm>
          <a:prstGeom prst="rect">
            <a:avLst/>
          </a:prstGeom>
        </p:spPr>
      </p:pic>
      <p:grpSp>
        <p:nvGrpSpPr>
          <p:cNvPr id="41" name="组合 40"/>
          <p:cNvGrpSpPr/>
          <p:nvPr/>
        </p:nvGrpSpPr>
        <p:grpSpPr>
          <a:xfrm>
            <a:off x="328625" y="241102"/>
            <a:ext cx="2227407" cy="876200"/>
            <a:chOff x="470184" y="3416883"/>
            <a:chExt cx="1730311" cy="598287"/>
          </a:xfrm>
        </p:grpSpPr>
        <p:cxnSp>
          <p:nvCxnSpPr>
            <p:cNvPr id="42" name="Gerader Verbinder 76"/>
            <p:cNvCxnSpPr/>
            <p:nvPr/>
          </p:nvCxnSpPr>
          <p:spPr>
            <a:xfrm>
              <a:off x="470184" y="3416883"/>
              <a:ext cx="0" cy="354135"/>
            </a:xfrm>
            <a:prstGeom prst="line">
              <a:avLst/>
            </a:prstGeom>
            <a:ln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81"/>
            <p:cNvSpPr txBox="1"/>
            <p:nvPr/>
          </p:nvSpPr>
          <p:spPr>
            <a:xfrm>
              <a:off x="578064" y="3431727"/>
              <a:ext cx="378378" cy="483359"/>
            </a:xfrm>
            <a:prstGeom prst="rect">
              <a:avLst/>
            </a:prstGeom>
            <a:solidFill>
              <a:srgbClr val="003B90"/>
            </a:solidFill>
          </p:spPr>
          <p:txBody>
            <a:bodyPr wrap="square" rtlCol="0">
              <a:spAutoFit/>
            </a:bodyPr>
            <a:lstStyle/>
            <a:p>
              <a:pPr algn="ctr" defTabSz="228600"/>
              <a:endParaRPr lang="de-DE" sz="2000" dirty="0" smtClean="0">
                <a:solidFill>
                  <a:srgbClr val="F9F9F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228600"/>
              <a:endParaRPr lang="de-DE" sz="2000" dirty="0">
                <a:solidFill>
                  <a:srgbClr val="F9F9F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952498" y="3699936"/>
              <a:ext cx="1247997" cy="3152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28600"/>
              <a:r>
                <a:rPr lang="en-US" altLang="zh-CN" sz="2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Front Panel</a:t>
              </a:r>
              <a:endParaRPr lang="de-DE" altLang="zh-CN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1761747" y="1544308"/>
            <a:ext cx="9413111" cy="4704133"/>
            <a:chOff x="2333247" y="1567168"/>
            <a:chExt cx="9413111" cy="4704133"/>
          </a:xfrm>
        </p:grpSpPr>
        <p:sp>
          <p:nvSpPr>
            <p:cNvPr id="85" name="文本框 76"/>
            <p:cNvSpPr txBox="1"/>
            <p:nvPr/>
          </p:nvSpPr>
          <p:spPr>
            <a:xfrm>
              <a:off x="5656245" y="1567168"/>
              <a:ext cx="1576689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dirty="0" smtClean="0">
                  <a:latin typeface="Calibri" pitchFamily="34" charset="0"/>
                  <a:ea typeface="微软雅黑" panose="020B0503020204020204" pitchFamily="34" charset="-122"/>
                  <a:cs typeface="Calibri" pitchFamily="34" charset="0"/>
                </a:rPr>
                <a:t>Function </a:t>
              </a:r>
              <a:r>
                <a:rPr lang="en-US" altLang="zh-CN" dirty="0" smtClean="0">
                  <a:latin typeface="Calibri" pitchFamily="34" charset="0"/>
                  <a:ea typeface="微软雅黑" panose="020B0503020204020204" pitchFamily="34" charset="-122"/>
                  <a:cs typeface="Calibri" pitchFamily="34" charset="0"/>
                </a:rPr>
                <a:t>keys</a:t>
              </a:r>
              <a:endParaRPr lang="zh-CN" altLang="en-US" dirty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endParaRPr>
            </a:p>
          </p:txBody>
        </p:sp>
        <p:sp>
          <p:nvSpPr>
            <p:cNvPr id="88" name="文本框 78"/>
            <p:cNvSpPr txBox="1"/>
            <p:nvPr/>
          </p:nvSpPr>
          <p:spPr>
            <a:xfrm>
              <a:off x="2333247" y="5632994"/>
              <a:ext cx="16405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latin typeface="Calibri" pitchFamily="34" charset="0"/>
                  <a:ea typeface="微软雅黑" panose="020B0503020204020204" pitchFamily="34" charset="-122"/>
                  <a:cs typeface="Calibri" pitchFamily="34" charset="0"/>
                </a:rPr>
                <a:t>Main On/Off</a:t>
              </a:r>
              <a:endParaRPr lang="zh-CN" altLang="en-US" dirty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endParaRPr>
            </a:p>
          </p:txBody>
        </p:sp>
        <p:sp>
          <p:nvSpPr>
            <p:cNvPr id="89" name="文本框 79"/>
            <p:cNvSpPr txBox="1"/>
            <p:nvPr/>
          </p:nvSpPr>
          <p:spPr>
            <a:xfrm>
              <a:off x="7734481" y="5602927"/>
              <a:ext cx="10919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Calibri" pitchFamily="34" charset="0"/>
                  <a:ea typeface="微软雅黑" panose="020B0503020204020204" pitchFamily="34" charset="-122"/>
                  <a:cs typeface="Calibri" pitchFamily="34" charset="0"/>
                </a:rPr>
                <a:t>Arrow </a:t>
              </a:r>
              <a:r>
                <a:rPr lang="en-US" altLang="zh-CN" dirty="0" smtClean="0">
                  <a:latin typeface="Calibri" pitchFamily="34" charset="0"/>
                  <a:ea typeface="微软雅黑" panose="020B0503020204020204" pitchFamily="34" charset="-122"/>
                  <a:cs typeface="Calibri" pitchFamily="34" charset="0"/>
                </a:rPr>
                <a:t>keys</a:t>
              </a:r>
              <a:endParaRPr lang="zh-CN" altLang="en-US" dirty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endParaRPr>
            </a:p>
          </p:txBody>
        </p:sp>
        <p:sp>
          <p:nvSpPr>
            <p:cNvPr id="90" name="文本框 80"/>
            <p:cNvSpPr txBox="1"/>
            <p:nvPr/>
          </p:nvSpPr>
          <p:spPr>
            <a:xfrm>
              <a:off x="7716897" y="2284596"/>
              <a:ext cx="1109577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dirty="0" smtClean="0">
                  <a:latin typeface="Calibri" pitchFamily="34" charset="0"/>
                  <a:ea typeface="微软雅黑" panose="020B0503020204020204" pitchFamily="34" charset="-122"/>
                  <a:cs typeface="Calibri" pitchFamily="34" charset="0"/>
                </a:rPr>
                <a:t>Knob</a:t>
              </a:r>
              <a:endParaRPr lang="zh-CN" altLang="en-US" sz="2400" dirty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endParaRPr>
            </a:p>
          </p:txBody>
        </p:sp>
        <p:sp>
          <p:nvSpPr>
            <p:cNvPr id="91" name="文本框 81"/>
            <p:cNvSpPr txBox="1"/>
            <p:nvPr/>
          </p:nvSpPr>
          <p:spPr>
            <a:xfrm>
              <a:off x="6378810" y="5624970"/>
              <a:ext cx="14648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latin typeface="Calibri" pitchFamily="34" charset="0"/>
                  <a:ea typeface="微软雅黑" panose="020B0503020204020204" pitchFamily="34" charset="-122"/>
                  <a:cs typeface="Calibri" pitchFamily="34" charset="0"/>
                </a:rPr>
                <a:t>Number </a:t>
              </a:r>
              <a:r>
                <a:rPr lang="en-US" altLang="zh-CN" dirty="0" smtClean="0">
                  <a:latin typeface="Calibri" pitchFamily="34" charset="0"/>
                  <a:ea typeface="微软雅黑" panose="020B0503020204020204" pitchFamily="34" charset="-122"/>
                  <a:cs typeface="Calibri" pitchFamily="34" charset="0"/>
                </a:rPr>
                <a:t>keypad</a:t>
              </a:r>
              <a:endParaRPr lang="en-US" altLang="zh-CN" dirty="0" smtClean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endParaRPr>
            </a:p>
          </p:txBody>
        </p:sp>
        <p:sp>
          <p:nvSpPr>
            <p:cNvPr id="92" name="文本框 82"/>
            <p:cNvSpPr txBox="1"/>
            <p:nvPr/>
          </p:nvSpPr>
          <p:spPr>
            <a:xfrm>
              <a:off x="4113478" y="5614184"/>
              <a:ext cx="14729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latin typeface="Calibri" pitchFamily="34" charset="0"/>
                  <a:ea typeface="微软雅黑" panose="020B0503020204020204" pitchFamily="34" charset="-122"/>
                  <a:cs typeface="Calibri" pitchFamily="34" charset="0"/>
                </a:rPr>
                <a:t>Display</a:t>
              </a:r>
              <a:endParaRPr lang="zh-CN" altLang="en-US" dirty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endParaRPr>
            </a:p>
          </p:txBody>
        </p:sp>
        <p:sp>
          <p:nvSpPr>
            <p:cNvPr id="93" name="文本框 83"/>
            <p:cNvSpPr txBox="1"/>
            <p:nvPr/>
          </p:nvSpPr>
          <p:spPr>
            <a:xfrm>
              <a:off x="10090553" y="4482243"/>
              <a:ext cx="16558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latin typeface="Calibri" pitchFamily="34" charset="0"/>
                  <a:ea typeface="微软雅黑" panose="020B0503020204020204" pitchFamily="34" charset="-122"/>
                  <a:cs typeface="Calibri" pitchFamily="34" charset="0"/>
                </a:rPr>
                <a:t>RF</a:t>
              </a:r>
              <a:r>
                <a:rPr lang="zh-CN" altLang="en-US" dirty="0">
                  <a:latin typeface="Calibri" pitchFamily="34" charset="0"/>
                  <a:ea typeface="微软雅黑" panose="020B0503020204020204" pitchFamily="34" charset="-122"/>
                  <a:cs typeface="Calibri" pitchFamily="34" charset="0"/>
                </a:rPr>
                <a:t> </a:t>
              </a:r>
              <a:r>
                <a:rPr lang="en-US" altLang="zh-CN" dirty="0" smtClean="0">
                  <a:latin typeface="Calibri" pitchFamily="34" charset="0"/>
                  <a:ea typeface="微软雅黑" panose="020B0503020204020204" pitchFamily="34" charset="-122"/>
                  <a:cs typeface="Calibri" pitchFamily="34" charset="0"/>
                </a:rPr>
                <a:t>output</a:t>
              </a:r>
              <a:endParaRPr lang="zh-CN" altLang="en-US" dirty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endParaRPr>
            </a:p>
          </p:txBody>
        </p:sp>
        <p:sp>
          <p:nvSpPr>
            <p:cNvPr id="94" name="文本框 84"/>
            <p:cNvSpPr txBox="1"/>
            <p:nvPr/>
          </p:nvSpPr>
          <p:spPr>
            <a:xfrm>
              <a:off x="10044350" y="3818246"/>
              <a:ext cx="1649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latin typeface="Calibri" pitchFamily="34" charset="0"/>
                  <a:ea typeface="微软雅黑" panose="020B0503020204020204" pitchFamily="34" charset="-122"/>
                  <a:cs typeface="Calibri" pitchFamily="34" charset="0"/>
                </a:rPr>
                <a:t> LF</a:t>
              </a:r>
              <a:r>
                <a:rPr lang="zh-CN" altLang="en-US" dirty="0">
                  <a:latin typeface="Calibri" pitchFamily="34" charset="0"/>
                  <a:ea typeface="微软雅黑" panose="020B0503020204020204" pitchFamily="34" charset="-122"/>
                  <a:cs typeface="Calibri" pitchFamily="34" charset="0"/>
                </a:rPr>
                <a:t> </a:t>
              </a:r>
              <a:r>
                <a:rPr lang="en-US" altLang="zh-CN" dirty="0" smtClean="0">
                  <a:latin typeface="Calibri" pitchFamily="34" charset="0"/>
                  <a:ea typeface="微软雅黑" panose="020B0503020204020204" pitchFamily="34" charset="-122"/>
                  <a:cs typeface="Calibri" pitchFamily="34" charset="0"/>
                </a:rPr>
                <a:t>output</a:t>
              </a:r>
              <a:endParaRPr lang="zh-CN" altLang="en-US" dirty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endParaRPr>
            </a:p>
          </p:txBody>
        </p:sp>
      </p:grpSp>
      <p:sp>
        <p:nvSpPr>
          <p:cNvPr id="95" name="圆角矩形 94"/>
          <p:cNvSpPr/>
          <p:nvPr/>
        </p:nvSpPr>
        <p:spPr>
          <a:xfrm>
            <a:off x="5640685" y="3198410"/>
            <a:ext cx="384689" cy="1676400"/>
          </a:xfrm>
          <a:prstGeom prst="roundRect">
            <a:avLst/>
          </a:prstGeom>
          <a:noFill/>
          <a:ln w="254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圆角矩形 95"/>
          <p:cNvSpPr/>
          <p:nvPr/>
        </p:nvSpPr>
        <p:spPr>
          <a:xfrm>
            <a:off x="6055732" y="3218272"/>
            <a:ext cx="1197569" cy="1676400"/>
          </a:xfrm>
          <a:prstGeom prst="roundRect">
            <a:avLst/>
          </a:prstGeom>
          <a:noFill/>
          <a:ln w="254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圆角矩形 96"/>
          <p:cNvSpPr/>
          <p:nvPr/>
        </p:nvSpPr>
        <p:spPr>
          <a:xfrm>
            <a:off x="7321948" y="3241693"/>
            <a:ext cx="774700" cy="878425"/>
          </a:xfrm>
          <a:prstGeom prst="roundRect">
            <a:avLst/>
          </a:prstGeom>
          <a:noFill/>
          <a:ln w="254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圆角矩形 97"/>
          <p:cNvSpPr/>
          <p:nvPr/>
        </p:nvSpPr>
        <p:spPr>
          <a:xfrm>
            <a:off x="7291803" y="4202532"/>
            <a:ext cx="804845" cy="682958"/>
          </a:xfrm>
          <a:prstGeom prst="roundRect">
            <a:avLst/>
          </a:prstGeom>
          <a:noFill/>
          <a:ln w="254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圆角矩形 98"/>
          <p:cNvSpPr/>
          <p:nvPr/>
        </p:nvSpPr>
        <p:spPr>
          <a:xfrm>
            <a:off x="8142223" y="3252187"/>
            <a:ext cx="458403" cy="967326"/>
          </a:xfrm>
          <a:prstGeom prst="roundRect">
            <a:avLst/>
          </a:prstGeom>
          <a:noFill/>
          <a:ln w="254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圆角矩形 99"/>
          <p:cNvSpPr/>
          <p:nvPr/>
        </p:nvSpPr>
        <p:spPr>
          <a:xfrm>
            <a:off x="8123449" y="4219513"/>
            <a:ext cx="477177" cy="675159"/>
          </a:xfrm>
          <a:prstGeom prst="roundRect">
            <a:avLst/>
          </a:prstGeom>
          <a:noFill/>
          <a:ln w="254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圆角矩形 100"/>
          <p:cNvSpPr/>
          <p:nvPr/>
        </p:nvSpPr>
        <p:spPr>
          <a:xfrm>
            <a:off x="2324100" y="4382516"/>
            <a:ext cx="488112" cy="430784"/>
          </a:xfrm>
          <a:prstGeom prst="roundRect">
            <a:avLst/>
          </a:prstGeom>
          <a:noFill/>
          <a:ln w="254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圆角矩形 101"/>
          <p:cNvSpPr/>
          <p:nvPr/>
        </p:nvSpPr>
        <p:spPr>
          <a:xfrm>
            <a:off x="2846552" y="3316923"/>
            <a:ext cx="2644869" cy="1533591"/>
          </a:xfrm>
          <a:prstGeom prst="roundRect">
            <a:avLst/>
          </a:prstGeom>
          <a:noFill/>
          <a:ln w="254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3" name="肘形连接符 102"/>
          <p:cNvCxnSpPr/>
          <p:nvPr/>
        </p:nvCxnSpPr>
        <p:spPr>
          <a:xfrm rot="5400000" flipH="1" flipV="1">
            <a:off x="3007868" y="1309512"/>
            <a:ext cx="1579192" cy="2458617"/>
          </a:xfrm>
          <a:prstGeom prst="bentConnector2">
            <a:avLst/>
          </a:prstGeom>
          <a:ln w="25400">
            <a:solidFill>
              <a:srgbClr val="FF66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肘形连接符 103"/>
          <p:cNvCxnSpPr>
            <a:stCxn id="99" idx="0"/>
          </p:cNvCxnSpPr>
          <p:nvPr/>
        </p:nvCxnSpPr>
        <p:spPr>
          <a:xfrm rot="16200000" flipV="1">
            <a:off x="6754689" y="1635451"/>
            <a:ext cx="1525250" cy="1708222"/>
          </a:xfrm>
          <a:prstGeom prst="bentConnector2">
            <a:avLst/>
          </a:prstGeom>
          <a:ln w="25400">
            <a:solidFill>
              <a:srgbClr val="FF66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流程图: 联系 104"/>
          <p:cNvSpPr/>
          <p:nvPr/>
        </p:nvSpPr>
        <p:spPr>
          <a:xfrm>
            <a:off x="4988522" y="1659224"/>
            <a:ext cx="180000" cy="180000"/>
          </a:xfrm>
          <a:prstGeom prst="flowChartConnector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6" name="直接连接符 105"/>
          <p:cNvCxnSpPr>
            <a:stCxn id="95" idx="0"/>
          </p:cNvCxnSpPr>
          <p:nvPr/>
        </p:nvCxnSpPr>
        <p:spPr>
          <a:xfrm flipH="1" flipV="1">
            <a:off x="5826680" y="2132500"/>
            <a:ext cx="6350" cy="1065910"/>
          </a:xfrm>
          <a:prstGeom prst="line">
            <a:avLst/>
          </a:prstGeom>
          <a:ln w="25400">
            <a:solidFill>
              <a:srgbClr val="FF66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流程图: 联系 106"/>
          <p:cNvSpPr/>
          <p:nvPr/>
        </p:nvSpPr>
        <p:spPr>
          <a:xfrm>
            <a:off x="5731094" y="2007684"/>
            <a:ext cx="180000" cy="180000"/>
          </a:xfrm>
          <a:prstGeom prst="flowChartConnector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流程图: 联系 107"/>
          <p:cNvSpPr/>
          <p:nvPr/>
        </p:nvSpPr>
        <p:spPr>
          <a:xfrm>
            <a:off x="6565880" y="1636936"/>
            <a:ext cx="180000" cy="180000"/>
          </a:xfrm>
          <a:prstGeom prst="flowChartConnector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9" name="直接连接符 108"/>
          <p:cNvCxnSpPr>
            <a:stCxn id="97" idx="0"/>
          </p:cNvCxnSpPr>
          <p:nvPr/>
        </p:nvCxnSpPr>
        <p:spPr>
          <a:xfrm flipV="1">
            <a:off x="7709298" y="2786619"/>
            <a:ext cx="0" cy="455074"/>
          </a:xfrm>
          <a:prstGeom prst="line">
            <a:avLst/>
          </a:prstGeom>
          <a:ln w="25400">
            <a:solidFill>
              <a:srgbClr val="FF66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流程图: 联系 109"/>
          <p:cNvSpPr/>
          <p:nvPr/>
        </p:nvSpPr>
        <p:spPr>
          <a:xfrm>
            <a:off x="7601393" y="2651200"/>
            <a:ext cx="180000" cy="180000"/>
          </a:xfrm>
          <a:prstGeom prst="flowChartConnector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1" name="直接连接符 110"/>
          <p:cNvCxnSpPr/>
          <p:nvPr/>
        </p:nvCxnSpPr>
        <p:spPr>
          <a:xfrm>
            <a:off x="8908212" y="4056472"/>
            <a:ext cx="786438" cy="0"/>
          </a:xfrm>
          <a:prstGeom prst="line">
            <a:avLst/>
          </a:prstGeom>
          <a:ln w="25400">
            <a:solidFill>
              <a:srgbClr val="FF66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流程图: 联系 111"/>
          <p:cNvSpPr/>
          <p:nvPr/>
        </p:nvSpPr>
        <p:spPr>
          <a:xfrm>
            <a:off x="9612676" y="3934324"/>
            <a:ext cx="180000" cy="180000"/>
          </a:xfrm>
          <a:prstGeom prst="flowChartConnector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3" name="直接连接符 112"/>
          <p:cNvCxnSpPr/>
          <p:nvPr/>
        </p:nvCxnSpPr>
        <p:spPr>
          <a:xfrm flipV="1">
            <a:off x="8908212" y="4597908"/>
            <a:ext cx="746762" cy="11418"/>
          </a:xfrm>
          <a:prstGeom prst="line">
            <a:avLst/>
          </a:prstGeom>
          <a:ln w="25400">
            <a:solidFill>
              <a:srgbClr val="FF66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流程图: 联系 113"/>
          <p:cNvSpPr/>
          <p:nvPr/>
        </p:nvSpPr>
        <p:spPr>
          <a:xfrm>
            <a:off x="9620235" y="4519326"/>
            <a:ext cx="180000" cy="180000"/>
          </a:xfrm>
          <a:prstGeom prst="flowChartConnector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5" name="直接连接符 114"/>
          <p:cNvCxnSpPr/>
          <p:nvPr/>
        </p:nvCxnSpPr>
        <p:spPr>
          <a:xfrm>
            <a:off x="7691393" y="4885490"/>
            <a:ext cx="0" cy="590155"/>
          </a:xfrm>
          <a:prstGeom prst="line">
            <a:avLst/>
          </a:prstGeom>
          <a:ln w="25400">
            <a:solidFill>
              <a:srgbClr val="FF66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流程图: 联系 115"/>
          <p:cNvSpPr/>
          <p:nvPr/>
        </p:nvSpPr>
        <p:spPr>
          <a:xfrm>
            <a:off x="7619298" y="5424172"/>
            <a:ext cx="180000" cy="180000"/>
          </a:xfrm>
          <a:prstGeom prst="flowChartConnector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7" name="直接连接符 116"/>
          <p:cNvCxnSpPr/>
          <p:nvPr/>
        </p:nvCxnSpPr>
        <p:spPr>
          <a:xfrm>
            <a:off x="8336661" y="4894672"/>
            <a:ext cx="0" cy="590155"/>
          </a:xfrm>
          <a:prstGeom prst="line">
            <a:avLst/>
          </a:prstGeom>
          <a:ln w="25400">
            <a:solidFill>
              <a:srgbClr val="FF66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流程图: 联系 117"/>
          <p:cNvSpPr/>
          <p:nvPr/>
        </p:nvSpPr>
        <p:spPr>
          <a:xfrm>
            <a:off x="8237390" y="5431078"/>
            <a:ext cx="180000" cy="180000"/>
          </a:xfrm>
          <a:prstGeom prst="flowChartConnector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9" name="直接连接符 118"/>
          <p:cNvCxnSpPr/>
          <p:nvPr/>
        </p:nvCxnSpPr>
        <p:spPr>
          <a:xfrm>
            <a:off x="2568155" y="4813591"/>
            <a:ext cx="0" cy="682102"/>
          </a:xfrm>
          <a:prstGeom prst="line">
            <a:avLst/>
          </a:prstGeom>
          <a:ln w="25400">
            <a:solidFill>
              <a:srgbClr val="FF66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接连接符 119"/>
          <p:cNvCxnSpPr/>
          <p:nvPr/>
        </p:nvCxnSpPr>
        <p:spPr>
          <a:xfrm>
            <a:off x="6633248" y="4905537"/>
            <a:ext cx="0" cy="590155"/>
          </a:xfrm>
          <a:prstGeom prst="line">
            <a:avLst/>
          </a:prstGeom>
          <a:ln w="25400">
            <a:solidFill>
              <a:srgbClr val="FF66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流程图: 联系 120"/>
          <p:cNvSpPr/>
          <p:nvPr/>
        </p:nvSpPr>
        <p:spPr>
          <a:xfrm>
            <a:off x="2478155" y="5418665"/>
            <a:ext cx="180000" cy="180000"/>
          </a:xfrm>
          <a:prstGeom prst="flowChartConnector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流程图: 联系 121"/>
          <p:cNvSpPr/>
          <p:nvPr/>
        </p:nvSpPr>
        <p:spPr>
          <a:xfrm>
            <a:off x="4189826" y="5431068"/>
            <a:ext cx="180000" cy="180000"/>
          </a:xfrm>
          <a:prstGeom prst="flowChartConnector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3" name="圆角矩形 122"/>
          <p:cNvSpPr/>
          <p:nvPr/>
        </p:nvSpPr>
        <p:spPr>
          <a:xfrm>
            <a:off x="2324100" y="3328416"/>
            <a:ext cx="488112" cy="1019752"/>
          </a:xfrm>
          <a:prstGeom prst="roundRect">
            <a:avLst/>
          </a:prstGeom>
          <a:noFill/>
          <a:ln w="254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流程图: 联系 123"/>
          <p:cNvSpPr/>
          <p:nvPr/>
        </p:nvSpPr>
        <p:spPr>
          <a:xfrm>
            <a:off x="6539140" y="5452092"/>
            <a:ext cx="180000" cy="180000"/>
          </a:xfrm>
          <a:prstGeom prst="flowChartConnector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5" name="直接连接符 124"/>
          <p:cNvCxnSpPr/>
          <p:nvPr/>
        </p:nvCxnSpPr>
        <p:spPr>
          <a:xfrm>
            <a:off x="4279826" y="4859564"/>
            <a:ext cx="0" cy="590155"/>
          </a:xfrm>
          <a:prstGeom prst="line">
            <a:avLst/>
          </a:prstGeom>
          <a:ln w="25400">
            <a:solidFill>
              <a:srgbClr val="FF66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文本框 35"/>
          <p:cNvSpPr txBox="1"/>
          <p:nvPr/>
        </p:nvSpPr>
        <p:spPr>
          <a:xfrm>
            <a:off x="7994724" y="5595765"/>
            <a:ext cx="1307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Function</a:t>
            </a:r>
          </a:p>
          <a:p>
            <a:pPr algn="ctr"/>
            <a:r>
              <a:rPr lang="en-US" altLang="zh-CN" dirty="0" smtClean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On/Off</a:t>
            </a:r>
            <a:endParaRPr lang="zh-CN" altLang="en-US" dirty="0">
              <a:latin typeface="Calibri" pitchFamily="34" charset="0"/>
              <a:ea typeface="微软雅黑" panose="020B0503020204020204" pitchFamily="34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12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图片 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39" y="428"/>
            <a:ext cx="12191239" cy="6857572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256" y="-916095"/>
            <a:ext cx="12774703" cy="75513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" y="428"/>
            <a:ext cx="12191239" cy="6857572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328626" y="241105"/>
            <a:ext cx="2144536" cy="869316"/>
            <a:chOff x="470184" y="3416883"/>
            <a:chExt cx="1628994" cy="603610"/>
          </a:xfrm>
        </p:grpSpPr>
        <p:cxnSp>
          <p:nvCxnSpPr>
            <p:cNvPr id="44" name="Gerader Verbinder 76"/>
            <p:cNvCxnSpPr/>
            <p:nvPr/>
          </p:nvCxnSpPr>
          <p:spPr>
            <a:xfrm>
              <a:off x="470184" y="3416883"/>
              <a:ext cx="0" cy="354135"/>
            </a:xfrm>
            <a:prstGeom prst="line">
              <a:avLst/>
            </a:prstGeom>
            <a:ln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feld 81"/>
            <p:cNvSpPr txBox="1"/>
            <p:nvPr/>
          </p:nvSpPr>
          <p:spPr>
            <a:xfrm>
              <a:off x="578064" y="3431727"/>
              <a:ext cx="378378" cy="491521"/>
            </a:xfrm>
            <a:prstGeom prst="rect">
              <a:avLst/>
            </a:prstGeom>
            <a:solidFill>
              <a:srgbClr val="003B90"/>
            </a:solidFill>
          </p:spPr>
          <p:txBody>
            <a:bodyPr wrap="square" rtlCol="0">
              <a:spAutoFit/>
            </a:bodyPr>
            <a:lstStyle/>
            <a:p>
              <a:pPr algn="ctr" defTabSz="228600"/>
              <a:endParaRPr lang="de-DE" sz="2000" dirty="0" smtClean="0">
                <a:solidFill>
                  <a:srgbClr val="F9F9F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228600"/>
              <a:endParaRPr lang="de-DE" sz="2000" dirty="0">
                <a:solidFill>
                  <a:srgbClr val="F9F9F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952498" y="3699936"/>
              <a:ext cx="1146680" cy="3205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28600"/>
              <a:r>
                <a:rPr lang="en-US" altLang="zh-CN" sz="2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Rear Panel</a:t>
              </a:r>
              <a:endParaRPr lang="de-DE" altLang="zh-CN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endParaRPr>
            </a:p>
          </p:txBody>
        </p:sp>
      </p:grpSp>
      <p:cxnSp>
        <p:nvCxnSpPr>
          <p:cNvPr id="102" name="直接连接符 101"/>
          <p:cNvCxnSpPr/>
          <p:nvPr/>
        </p:nvCxnSpPr>
        <p:spPr>
          <a:xfrm flipV="1">
            <a:off x="9523302" y="3727076"/>
            <a:ext cx="3463" cy="1800061"/>
          </a:xfrm>
          <a:prstGeom prst="line">
            <a:avLst/>
          </a:prstGeom>
          <a:ln w="25400">
            <a:solidFill>
              <a:srgbClr val="FF66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接连接符 102"/>
          <p:cNvCxnSpPr/>
          <p:nvPr/>
        </p:nvCxnSpPr>
        <p:spPr>
          <a:xfrm flipV="1">
            <a:off x="4684254" y="2920157"/>
            <a:ext cx="0" cy="1586020"/>
          </a:xfrm>
          <a:prstGeom prst="line">
            <a:avLst/>
          </a:prstGeom>
          <a:ln w="25400">
            <a:solidFill>
              <a:srgbClr val="FF66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接连接符 103"/>
          <p:cNvCxnSpPr/>
          <p:nvPr/>
        </p:nvCxnSpPr>
        <p:spPr>
          <a:xfrm flipV="1">
            <a:off x="7502153" y="4577025"/>
            <a:ext cx="0" cy="947366"/>
          </a:xfrm>
          <a:prstGeom prst="line">
            <a:avLst/>
          </a:prstGeom>
          <a:ln w="25400">
            <a:solidFill>
              <a:srgbClr val="FF66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接连接符 104"/>
          <p:cNvCxnSpPr/>
          <p:nvPr/>
        </p:nvCxnSpPr>
        <p:spPr>
          <a:xfrm flipV="1">
            <a:off x="6448053" y="4634175"/>
            <a:ext cx="0" cy="947366"/>
          </a:xfrm>
          <a:prstGeom prst="line">
            <a:avLst/>
          </a:prstGeom>
          <a:ln w="25400">
            <a:solidFill>
              <a:srgbClr val="FF66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接连接符 105"/>
          <p:cNvCxnSpPr/>
          <p:nvPr/>
        </p:nvCxnSpPr>
        <p:spPr>
          <a:xfrm flipV="1">
            <a:off x="5253676" y="4585310"/>
            <a:ext cx="0" cy="947366"/>
          </a:xfrm>
          <a:prstGeom prst="line">
            <a:avLst/>
          </a:prstGeom>
          <a:ln w="25400">
            <a:solidFill>
              <a:srgbClr val="FF66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接连接符 106"/>
          <p:cNvCxnSpPr/>
          <p:nvPr/>
        </p:nvCxnSpPr>
        <p:spPr>
          <a:xfrm flipV="1">
            <a:off x="4086088" y="4552588"/>
            <a:ext cx="0" cy="947366"/>
          </a:xfrm>
          <a:prstGeom prst="line">
            <a:avLst/>
          </a:prstGeom>
          <a:ln w="25400">
            <a:solidFill>
              <a:srgbClr val="FF66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流程图: 联系 107"/>
          <p:cNvSpPr/>
          <p:nvPr/>
        </p:nvSpPr>
        <p:spPr>
          <a:xfrm>
            <a:off x="3392979" y="2830157"/>
            <a:ext cx="180000" cy="180000"/>
          </a:xfrm>
          <a:prstGeom prst="flowChartConnector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流程图: 联系 108"/>
          <p:cNvSpPr/>
          <p:nvPr/>
        </p:nvSpPr>
        <p:spPr>
          <a:xfrm>
            <a:off x="5775770" y="2830157"/>
            <a:ext cx="180000" cy="180000"/>
          </a:xfrm>
          <a:prstGeom prst="flowChartConnector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10" name="流程图: 联系 109"/>
          <p:cNvSpPr/>
          <p:nvPr/>
        </p:nvSpPr>
        <p:spPr>
          <a:xfrm>
            <a:off x="6897332" y="2859571"/>
            <a:ext cx="180000" cy="180000"/>
          </a:xfrm>
          <a:prstGeom prst="flowChartConnector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11" name="流程图: 联系 110"/>
          <p:cNvSpPr/>
          <p:nvPr/>
        </p:nvSpPr>
        <p:spPr>
          <a:xfrm>
            <a:off x="7910359" y="2600055"/>
            <a:ext cx="180000" cy="180000"/>
          </a:xfrm>
          <a:prstGeom prst="flowChartConnector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12" name="流程图: 联系 111"/>
          <p:cNvSpPr/>
          <p:nvPr/>
        </p:nvSpPr>
        <p:spPr>
          <a:xfrm>
            <a:off x="7403631" y="5484943"/>
            <a:ext cx="180000" cy="180000"/>
          </a:xfrm>
          <a:prstGeom prst="flowChartConnector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13" name="流程图: 联系 112"/>
          <p:cNvSpPr/>
          <p:nvPr/>
        </p:nvSpPr>
        <p:spPr>
          <a:xfrm>
            <a:off x="9430874" y="5510265"/>
            <a:ext cx="180000" cy="180000"/>
          </a:xfrm>
          <a:prstGeom prst="flowChartConnector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14" name="流程图: 联系 113"/>
          <p:cNvSpPr/>
          <p:nvPr/>
        </p:nvSpPr>
        <p:spPr>
          <a:xfrm>
            <a:off x="4594254" y="2849190"/>
            <a:ext cx="180000" cy="180000"/>
          </a:xfrm>
          <a:prstGeom prst="flowChartConnector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15" name="流程图: 联系 114"/>
          <p:cNvSpPr/>
          <p:nvPr/>
        </p:nvSpPr>
        <p:spPr>
          <a:xfrm>
            <a:off x="5157751" y="5492091"/>
            <a:ext cx="180000" cy="180000"/>
          </a:xfrm>
          <a:prstGeom prst="flowChartConnector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16" name="流程图: 联系 115"/>
          <p:cNvSpPr/>
          <p:nvPr/>
        </p:nvSpPr>
        <p:spPr>
          <a:xfrm>
            <a:off x="6358483" y="5513344"/>
            <a:ext cx="180000" cy="180000"/>
          </a:xfrm>
          <a:prstGeom prst="flowChartConnector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17" name="流程图: 联系 116"/>
          <p:cNvSpPr/>
          <p:nvPr/>
        </p:nvSpPr>
        <p:spPr>
          <a:xfrm>
            <a:off x="3987094" y="5496378"/>
            <a:ext cx="180000" cy="180000"/>
          </a:xfrm>
          <a:prstGeom prst="flowChartConnector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18" name="文本框 14"/>
          <p:cNvSpPr txBox="1"/>
          <p:nvPr/>
        </p:nvSpPr>
        <p:spPr>
          <a:xfrm>
            <a:off x="3026272" y="2408021"/>
            <a:ext cx="123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Trig In/Out</a:t>
            </a:r>
            <a:endParaRPr lang="zh-CN" altLang="en-US" dirty="0">
              <a:latin typeface="Calibri" pitchFamily="34" charset="0"/>
              <a:ea typeface="微软雅黑" panose="020B0503020204020204" pitchFamily="34" charset="-122"/>
              <a:cs typeface="Calibri" pitchFamily="34" charset="0"/>
            </a:endParaRPr>
          </a:p>
        </p:txBody>
      </p:sp>
      <p:sp>
        <p:nvSpPr>
          <p:cNvPr id="119" name="文本框 68"/>
          <p:cNvSpPr txBox="1"/>
          <p:nvPr/>
        </p:nvSpPr>
        <p:spPr>
          <a:xfrm>
            <a:off x="4221593" y="2226792"/>
            <a:ext cx="123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Pulse In/Out</a:t>
            </a:r>
            <a:endParaRPr lang="zh-CN" altLang="en-US" dirty="0">
              <a:latin typeface="Calibri" pitchFamily="34" charset="0"/>
              <a:ea typeface="微软雅黑" panose="020B0503020204020204" pitchFamily="34" charset="-122"/>
              <a:cs typeface="Calibri" pitchFamily="34" charset="0"/>
            </a:endParaRPr>
          </a:p>
        </p:txBody>
      </p:sp>
      <p:sp>
        <p:nvSpPr>
          <p:cNvPr id="120" name="文本框 70"/>
          <p:cNvSpPr txBox="1"/>
          <p:nvPr/>
        </p:nvSpPr>
        <p:spPr>
          <a:xfrm>
            <a:off x="5389029" y="2437435"/>
            <a:ext cx="123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10 MHz</a:t>
            </a:r>
            <a:r>
              <a:rPr lang="zh-CN" altLang="en-US" dirty="0" smtClean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 </a:t>
            </a:r>
            <a:r>
              <a:rPr lang="en-US" altLang="zh-CN" dirty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In</a:t>
            </a:r>
            <a:endParaRPr lang="zh-CN" altLang="en-US" dirty="0">
              <a:latin typeface="Calibri" pitchFamily="34" charset="0"/>
              <a:ea typeface="微软雅黑" panose="020B0503020204020204" pitchFamily="34" charset="-122"/>
              <a:cs typeface="Calibri" pitchFamily="34" charset="0"/>
            </a:endParaRPr>
          </a:p>
        </p:txBody>
      </p:sp>
      <p:sp>
        <p:nvSpPr>
          <p:cNvPr id="121" name="文本框 68"/>
          <p:cNvSpPr txBox="1"/>
          <p:nvPr/>
        </p:nvSpPr>
        <p:spPr>
          <a:xfrm>
            <a:off x="6613725" y="2265660"/>
            <a:ext cx="1039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USB Device</a:t>
            </a:r>
            <a:endParaRPr lang="zh-CN" altLang="en-US" dirty="0">
              <a:latin typeface="Calibri" pitchFamily="34" charset="0"/>
              <a:ea typeface="微软雅黑" panose="020B0503020204020204" pitchFamily="34" charset="-122"/>
              <a:cs typeface="Calibri" pitchFamily="34" charset="0"/>
            </a:endParaRPr>
          </a:p>
        </p:txBody>
      </p:sp>
      <p:sp>
        <p:nvSpPr>
          <p:cNvPr id="122" name="文本框 68"/>
          <p:cNvSpPr txBox="1"/>
          <p:nvPr/>
        </p:nvSpPr>
        <p:spPr>
          <a:xfrm>
            <a:off x="7846632" y="5811505"/>
            <a:ext cx="111427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LAN Interface</a:t>
            </a:r>
          </a:p>
        </p:txBody>
      </p:sp>
      <p:sp>
        <p:nvSpPr>
          <p:cNvPr id="123" name="文本框 68"/>
          <p:cNvSpPr txBox="1"/>
          <p:nvPr/>
        </p:nvSpPr>
        <p:spPr>
          <a:xfrm>
            <a:off x="9056213" y="5723705"/>
            <a:ext cx="1039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Power Interface</a:t>
            </a:r>
          </a:p>
        </p:txBody>
      </p:sp>
      <p:sp>
        <p:nvSpPr>
          <p:cNvPr id="124" name="文本框 68"/>
          <p:cNvSpPr txBox="1"/>
          <p:nvPr/>
        </p:nvSpPr>
        <p:spPr>
          <a:xfrm>
            <a:off x="6821131" y="5763294"/>
            <a:ext cx="1226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 smtClean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USB</a:t>
            </a:r>
            <a:r>
              <a:rPr lang="zh-CN" altLang="en-US" sz="2000" dirty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 </a:t>
            </a:r>
            <a:r>
              <a:rPr lang="en-US" altLang="zh-CN" sz="2000" dirty="0" smtClean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Interface</a:t>
            </a:r>
            <a:endParaRPr lang="zh-CN" altLang="en-US" sz="2000" dirty="0">
              <a:latin typeface="Calibri" pitchFamily="34" charset="0"/>
              <a:ea typeface="微软雅黑" panose="020B0503020204020204" pitchFamily="34" charset="-122"/>
              <a:cs typeface="Calibri" pitchFamily="34" charset="0"/>
            </a:endParaRPr>
          </a:p>
        </p:txBody>
      </p:sp>
      <p:sp>
        <p:nvSpPr>
          <p:cNvPr id="125" name="文本框 68"/>
          <p:cNvSpPr txBox="1"/>
          <p:nvPr/>
        </p:nvSpPr>
        <p:spPr>
          <a:xfrm>
            <a:off x="5901173" y="5745971"/>
            <a:ext cx="10392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EXT MOD INPUT</a:t>
            </a:r>
            <a:endParaRPr lang="zh-CN" altLang="en-US" dirty="0">
              <a:latin typeface="Calibri" pitchFamily="34" charset="0"/>
              <a:ea typeface="微软雅黑" panose="020B0503020204020204" pitchFamily="34" charset="-122"/>
              <a:cs typeface="Calibri" pitchFamily="34" charset="0"/>
            </a:endParaRPr>
          </a:p>
        </p:txBody>
      </p:sp>
      <p:sp>
        <p:nvSpPr>
          <p:cNvPr id="126" name="文本框 79"/>
          <p:cNvSpPr txBox="1"/>
          <p:nvPr/>
        </p:nvSpPr>
        <p:spPr>
          <a:xfrm>
            <a:off x="4681131" y="5728496"/>
            <a:ext cx="123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10 MHz Clock Out</a:t>
            </a:r>
            <a:endParaRPr lang="zh-CN" altLang="en-US" dirty="0">
              <a:latin typeface="Calibri" pitchFamily="34" charset="0"/>
              <a:ea typeface="微软雅黑" panose="020B0503020204020204" pitchFamily="34" charset="-122"/>
              <a:cs typeface="Calibri" pitchFamily="34" charset="0"/>
            </a:endParaRPr>
          </a:p>
        </p:txBody>
      </p:sp>
      <p:sp>
        <p:nvSpPr>
          <p:cNvPr id="127" name="文本框 70"/>
          <p:cNvSpPr txBox="1"/>
          <p:nvPr/>
        </p:nvSpPr>
        <p:spPr>
          <a:xfrm>
            <a:off x="3472736" y="5749206"/>
            <a:ext cx="1234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 smtClean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Signal </a:t>
            </a:r>
            <a:endParaRPr lang="en-US" altLang="zh-CN" dirty="0">
              <a:latin typeface="Calibri" pitchFamily="34" charset="0"/>
              <a:ea typeface="微软雅黑" panose="020B0503020204020204" pitchFamily="34" charset="-122"/>
              <a:cs typeface="Calibri" pitchFamily="34" charset="0"/>
            </a:endParaRPr>
          </a:p>
          <a:p>
            <a:pPr algn="ctr"/>
            <a:r>
              <a:rPr lang="en-US" altLang="zh-CN" dirty="0" smtClean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Valid </a:t>
            </a:r>
          </a:p>
          <a:p>
            <a:pPr algn="ctr"/>
            <a:r>
              <a:rPr lang="en-US" altLang="zh-CN" dirty="0" smtClean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Out</a:t>
            </a:r>
            <a:endParaRPr lang="zh-CN" altLang="en-US" dirty="0">
              <a:latin typeface="Calibri" pitchFamily="34" charset="0"/>
              <a:ea typeface="微软雅黑" panose="020B0503020204020204" pitchFamily="34" charset="-122"/>
              <a:cs typeface="Calibri" pitchFamily="34" charset="0"/>
            </a:endParaRPr>
          </a:p>
        </p:txBody>
      </p:sp>
      <p:cxnSp>
        <p:nvCxnSpPr>
          <p:cNvPr id="128" name="直接连接符 127"/>
          <p:cNvCxnSpPr/>
          <p:nvPr/>
        </p:nvCxnSpPr>
        <p:spPr>
          <a:xfrm flipV="1">
            <a:off x="8188452" y="4537685"/>
            <a:ext cx="0" cy="947366"/>
          </a:xfrm>
          <a:prstGeom prst="line">
            <a:avLst/>
          </a:prstGeom>
          <a:ln w="25400">
            <a:solidFill>
              <a:srgbClr val="FF66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流程图: 联系 128"/>
          <p:cNvSpPr/>
          <p:nvPr/>
        </p:nvSpPr>
        <p:spPr>
          <a:xfrm>
            <a:off x="8106155" y="5480325"/>
            <a:ext cx="180000" cy="180000"/>
          </a:xfrm>
          <a:prstGeom prst="flowChartConnector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30" name="文本框 4"/>
          <p:cNvSpPr txBox="1"/>
          <p:nvPr/>
        </p:nvSpPr>
        <p:spPr>
          <a:xfrm>
            <a:off x="7657484" y="2181032"/>
            <a:ext cx="926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I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Input</a:t>
            </a:r>
            <a:endParaRPr lang="zh-CN" altLang="en-US" dirty="0">
              <a:latin typeface="Calibri" pitchFamily="34" charset="0"/>
              <a:ea typeface="微软雅黑" panose="020B0503020204020204" pitchFamily="34" charset="-122"/>
              <a:cs typeface="Calibri" pitchFamily="34" charset="0"/>
            </a:endParaRPr>
          </a:p>
        </p:txBody>
      </p:sp>
      <p:sp>
        <p:nvSpPr>
          <p:cNvPr id="131" name="文本框 45"/>
          <p:cNvSpPr txBox="1"/>
          <p:nvPr/>
        </p:nvSpPr>
        <p:spPr>
          <a:xfrm>
            <a:off x="8555536" y="2228657"/>
            <a:ext cx="1096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Q Input</a:t>
            </a:r>
            <a:endParaRPr lang="zh-CN" altLang="en-US" dirty="0">
              <a:latin typeface="Calibri" pitchFamily="34" charset="0"/>
              <a:ea typeface="微软雅黑" panose="020B0503020204020204" pitchFamily="34" charset="-122"/>
              <a:cs typeface="Calibri" pitchFamily="34" charset="0"/>
            </a:endParaRPr>
          </a:p>
        </p:txBody>
      </p:sp>
      <p:cxnSp>
        <p:nvCxnSpPr>
          <p:cNvPr id="132" name="肘形连接符 131"/>
          <p:cNvCxnSpPr/>
          <p:nvPr/>
        </p:nvCxnSpPr>
        <p:spPr>
          <a:xfrm rot="5400000" flipH="1" flipV="1">
            <a:off x="7204373" y="3029655"/>
            <a:ext cx="1077185" cy="493083"/>
          </a:xfrm>
          <a:prstGeom prst="bentConnector3">
            <a:avLst>
              <a:gd name="adj1" fmla="val 50987"/>
            </a:avLst>
          </a:prstGeom>
          <a:ln w="25400">
            <a:solidFill>
              <a:srgbClr val="FF66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流程图: 联系 132"/>
          <p:cNvSpPr/>
          <p:nvPr/>
        </p:nvSpPr>
        <p:spPr>
          <a:xfrm>
            <a:off x="8949707" y="2614668"/>
            <a:ext cx="180000" cy="180000"/>
          </a:xfrm>
          <a:prstGeom prst="flowChartConnector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cxnSp>
        <p:nvCxnSpPr>
          <p:cNvPr id="134" name="肘形连接符 133"/>
          <p:cNvCxnSpPr/>
          <p:nvPr/>
        </p:nvCxnSpPr>
        <p:spPr>
          <a:xfrm rot="5400000" flipH="1" flipV="1">
            <a:off x="8069338" y="2855030"/>
            <a:ext cx="1019455" cy="910075"/>
          </a:xfrm>
          <a:prstGeom prst="bentConnector3">
            <a:avLst>
              <a:gd name="adj1" fmla="val 62231"/>
            </a:avLst>
          </a:prstGeom>
          <a:ln w="25400">
            <a:solidFill>
              <a:srgbClr val="FF66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接连接符 134"/>
          <p:cNvCxnSpPr/>
          <p:nvPr/>
        </p:nvCxnSpPr>
        <p:spPr>
          <a:xfrm flipV="1">
            <a:off x="5865770" y="2902624"/>
            <a:ext cx="0" cy="1586020"/>
          </a:xfrm>
          <a:prstGeom prst="line">
            <a:avLst/>
          </a:prstGeom>
          <a:ln w="25400">
            <a:solidFill>
              <a:srgbClr val="FF66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接连接符 135"/>
          <p:cNvCxnSpPr/>
          <p:nvPr/>
        </p:nvCxnSpPr>
        <p:spPr>
          <a:xfrm flipV="1">
            <a:off x="3482979" y="2902624"/>
            <a:ext cx="0" cy="1586020"/>
          </a:xfrm>
          <a:prstGeom prst="line">
            <a:avLst/>
          </a:prstGeom>
          <a:ln w="25400">
            <a:solidFill>
              <a:srgbClr val="FF66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接连接符 136"/>
          <p:cNvCxnSpPr/>
          <p:nvPr/>
        </p:nvCxnSpPr>
        <p:spPr>
          <a:xfrm flipV="1">
            <a:off x="6987332" y="3010157"/>
            <a:ext cx="3156" cy="1478487"/>
          </a:xfrm>
          <a:prstGeom prst="line">
            <a:avLst/>
          </a:prstGeom>
          <a:ln w="25400">
            <a:solidFill>
              <a:srgbClr val="FF6600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9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" y="428"/>
            <a:ext cx="12191239" cy="685757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48" r="22822" b="34716"/>
          <a:stretch/>
        </p:blipFill>
        <p:spPr>
          <a:xfrm>
            <a:off x="1811546" y="0"/>
            <a:ext cx="4002657" cy="596947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9DFB958B-0154-42C4-A69E-F24AE1EBFD80}"/>
              </a:ext>
            </a:extLst>
          </p:cNvPr>
          <p:cNvSpPr/>
          <p:nvPr/>
        </p:nvSpPr>
        <p:spPr>
          <a:xfrm>
            <a:off x="6837340" y="3304064"/>
            <a:ext cx="329898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4800" b="1" kern="100" dirty="0" smtClean="0">
                <a:solidFill>
                  <a:srgbClr val="003B9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Competitive</a:t>
            </a:r>
          </a:p>
          <a:p>
            <a:pPr>
              <a:defRPr/>
            </a:pPr>
            <a:r>
              <a:rPr lang="en-US" altLang="zh-CN" sz="4800" b="1" kern="100" dirty="0" smtClean="0">
                <a:solidFill>
                  <a:srgbClr val="003B9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Comparison</a:t>
            </a:r>
            <a:endParaRPr lang="zh-CN" altLang="zh-CN" sz="4800" b="1" kern="100" dirty="0">
              <a:solidFill>
                <a:srgbClr val="003B90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41DE649B-5F52-4013-8D63-1352A20B0E03}"/>
              </a:ext>
            </a:extLst>
          </p:cNvPr>
          <p:cNvSpPr/>
          <p:nvPr/>
        </p:nvSpPr>
        <p:spPr>
          <a:xfrm>
            <a:off x="5429250" y="723900"/>
            <a:ext cx="2657475" cy="962025"/>
          </a:xfrm>
          <a:prstGeom prst="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BCDF73BE-79DF-4AC3-A7AE-15D80A46FE02}"/>
              </a:ext>
            </a:extLst>
          </p:cNvPr>
          <p:cNvSpPr txBox="1"/>
          <p:nvPr/>
        </p:nvSpPr>
        <p:spPr>
          <a:xfrm>
            <a:off x="4361580" y="881746"/>
            <a:ext cx="4608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Section 4</a:t>
            </a:r>
            <a:endParaRPr lang="zh-CN" alt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627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" y="3143"/>
            <a:ext cx="12191239" cy="6857572"/>
          </a:xfrm>
          <a:prstGeom prst="rect">
            <a:avLst/>
          </a:prstGeom>
        </p:spPr>
      </p:pic>
      <p:grpSp>
        <p:nvGrpSpPr>
          <p:cNvPr id="112" name="组合 111"/>
          <p:cNvGrpSpPr/>
          <p:nvPr/>
        </p:nvGrpSpPr>
        <p:grpSpPr>
          <a:xfrm>
            <a:off x="204126" y="111639"/>
            <a:ext cx="2324029" cy="855653"/>
            <a:chOff x="470184" y="3416883"/>
            <a:chExt cx="1758708" cy="614727"/>
          </a:xfrm>
        </p:grpSpPr>
        <p:cxnSp>
          <p:nvCxnSpPr>
            <p:cNvPr id="113" name="Gerader Verbinder 76"/>
            <p:cNvCxnSpPr/>
            <p:nvPr/>
          </p:nvCxnSpPr>
          <p:spPr>
            <a:xfrm>
              <a:off x="470184" y="3416883"/>
              <a:ext cx="0" cy="354135"/>
            </a:xfrm>
            <a:prstGeom prst="line">
              <a:avLst/>
            </a:prstGeom>
            <a:ln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feld 81"/>
            <p:cNvSpPr txBox="1"/>
            <p:nvPr/>
          </p:nvSpPr>
          <p:spPr>
            <a:xfrm>
              <a:off x="578064" y="3431727"/>
              <a:ext cx="378378" cy="508566"/>
            </a:xfrm>
            <a:prstGeom prst="rect">
              <a:avLst/>
            </a:prstGeom>
            <a:solidFill>
              <a:srgbClr val="003B90"/>
            </a:solidFill>
          </p:spPr>
          <p:txBody>
            <a:bodyPr wrap="square" rtlCol="0">
              <a:spAutoFit/>
            </a:bodyPr>
            <a:lstStyle/>
            <a:p>
              <a:pPr algn="ctr" defTabSz="228600"/>
              <a:endParaRPr lang="de-DE" sz="2000" dirty="0" smtClean="0">
                <a:solidFill>
                  <a:srgbClr val="F9F9F9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endParaRPr>
            </a:p>
            <a:p>
              <a:pPr algn="ctr" defTabSz="228600"/>
              <a:endParaRPr lang="de-DE" sz="2000" dirty="0">
                <a:solidFill>
                  <a:srgbClr val="F9F9F9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5" name="矩形 114"/>
            <p:cNvSpPr/>
            <p:nvPr/>
          </p:nvSpPr>
          <p:spPr>
            <a:xfrm>
              <a:off x="952498" y="3699936"/>
              <a:ext cx="1276394" cy="3316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28600"/>
              <a:r>
                <a:rPr lang="en-US" altLang="zh-CN" sz="2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  <a:sym typeface="Arial" panose="020B0604020202020204" pitchFamily="34" charset="0"/>
                </a:rPr>
                <a:t>Comparison</a:t>
              </a:r>
              <a:endParaRPr lang="de-DE" altLang="zh-CN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</p:grpSp>
      <p:graphicFrame>
        <p:nvGraphicFramePr>
          <p:cNvPr id="109" name="表格 1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690257"/>
              </p:ext>
            </p:extLst>
          </p:nvPr>
        </p:nvGraphicFramePr>
        <p:xfrm>
          <a:off x="434085" y="1095037"/>
          <a:ext cx="11303999" cy="5391551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1676119"/>
                <a:gridCol w="1925576"/>
                <a:gridCol w="1925576"/>
                <a:gridCol w="1925576"/>
                <a:gridCol w="1925576"/>
                <a:gridCol w="1925576"/>
              </a:tblGrid>
              <a:tr h="61631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Para/Model</a:t>
                      </a:r>
                      <a:endParaRPr lang="zh-CN" alt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003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50000"/>
                        </a:lnSpc>
                      </a:pPr>
                      <a:r>
                        <a:rPr lang="en-US" sz="14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SIGLENT </a:t>
                      </a:r>
                      <a:r>
                        <a:rPr lang="en-US" sz="1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SSG3000X</a:t>
                      </a:r>
                    </a:p>
                  </a:txBody>
                  <a:tcPr marL="0" marR="0" marT="0" marB="0">
                    <a:solidFill>
                      <a:srgbClr val="003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50000"/>
                        </a:lnSpc>
                      </a:pPr>
                      <a:r>
                        <a:rPr lang="en-US" sz="1400" b="0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Keysight</a:t>
                      </a:r>
                      <a:r>
                        <a:rPr lang="en-US" sz="1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 N9310A</a:t>
                      </a:r>
                    </a:p>
                  </a:txBody>
                  <a:tcPr marL="0" marR="0" marT="0" marB="0">
                    <a:solidFill>
                      <a:srgbClr val="003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50000"/>
                        </a:lnSpc>
                      </a:pPr>
                      <a:r>
                        <a:rPr lang="en-US" sz="1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R&amp;S SMC100A</a:t>
                      </a:r>
                    </a:p>
                  </a:txBody>
                  <a:tcPr marL="0" marR="0" marT="0" marB="0">
                    <a:solidFill>
                      <a:srgbClr val="003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50000"/>
                        </a:lnSpc>
                      </a:pPr>
                      <a:r>
                        <a:rPr lang="en-US" sz="1400" b="0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Rigol</a:t>
                      </a:r>
                      <a:r>
                        <a:rPr lang="en-US" sz="1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 </a:t>
                      </a:r>
                      <a:r>
                        <a:rPr lang="en-US" sz="14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DSG3030</a:t>
                      </a:r>
                      <a:endParaRPr lang="en-US" sz="14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>
                    <a:solidFill>
                      <a:srgbClr val="003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50000"/>
                        </a:lnSpc>
                      </a:pPr>
                      <a:r>
                        <a:rPr lang="en-US" sz="1400" b="0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Rigol</a:t>
                      </a:r>
                      <a:r>
                        <a:rPr lang="en-US" sz="1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 DSG800</a:t>
                      </a:r>
                    </a:p>
                  </a:txBody>
                  <a:tcPr marL="0" marR="0" marT="0" marB="0">
                    <a:solidFill>
                      <a:srgbClr val="003B90"/>
                    </a:solidFill>
                  </a:tcPr>
                </a:tc>
              </a:tr>
              <a:tr h="89586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Appearance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5E6A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</a:tr>
              <a:tr h="38022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Frequency Range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5E6A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9 </a:t>
                      </a:r>
                      <a:r>
                        <a:rPr lang="en-US" altLang="zh-CN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k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Hz </a:t>
                      </a:r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– 3.2 GHz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9 </a:t>
                      </a:r>
                      <a:r>
                        <a:rPr lang="en-US" altLang="zh-CN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k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Hz </a:t>
                      </a:r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– 3.0 GHz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9 </a:t>
                      </a:r>
                      <a:r>
                        <a:rPr lang="en-US" altLang="zh-CN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k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Hz </a:t>
                      </a:r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– 3.2 GHz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9 </a:t>
                      </a:r>
                      <a:r>
                        <a:rPr lang="en-US" altLang="zh-CN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k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Hz </a:t>
                      </a:r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– 3.0 GHz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9 </a:t>
                      </a:r>
                      <a:r>
                        <a:rPr lang="en-US" altLang="zh-CN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k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Hz </a:t>
                      </a:r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– 3.0 GHz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</a:tr>
              <a:tr h="30899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Frequency Resolution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5E6A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0.01 Hz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0.1 </a:t>
                      </a:r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Hz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Calibri" pitchFamily="34" charset="0"/>
                          <a:cs typeface="Calibri" pitchFamily="34" charset="0"/>
                        </a:rPr>
                        <a:t>0.001 Hz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Calibri" pitchFamily="34" charset="0"/>
                          <a:cs typeface="Calibri" pitchFamily="34" charset="0"/>
                        </a:rPr>
                        <a:t>0.01 Hz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0.01 Hz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0899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Temperature stability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5E6A7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 ppm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 ppm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Calibri" pitchFamily="34" charset="0"/>
                          <a:cs typeface="Calibri" pitchFamily="34" charset="0"/>
                        </a:rPr>
                        <a:t>2 ppm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itchFamily="34" charset="0"/>
                          <a:cs typeface="Calibri" pitchFamily="34" charset="0"/>
                        </a:rPr>
                        <a:t>0.5 ppm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2 ppm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</a:tr>
              <a:tr h="30899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Amplitude Dynamic Range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5E6A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-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110 </a:t>
                      </a:r>
                      <a:r>
                        <a:rPr lang="en-US" sz="1200" u="none" strike="noStrike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dBm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-  +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13 </a:t>
                      </a:r>
                      <a:r>
                        <a:rPr lang="en-US" sz="1200" u="none" strike="noStrike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dBm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-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127 </a:t>
                      </a:r>
                      <a:r>
                        <a:rPr lang="en-US" sz="1200" u="none" strike="noStrike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dBm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-  +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13 </a:t>
                      </a:r>
                      <a:r>
                        <a:rPr lang="en-US" sz="1200" u="none" strike="noStrike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dBm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-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120 </a:t>
                      </a:r>
                      <a:r>
                        <a:rPr lang="en-US" sz="1200" u="none" strike="noStrike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dBm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-  +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13 </a:t>
                      </a:r>
                      <a:r>
                        <a:rPr lang="en-US" sz="1200" u="none" strike="noStrike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dBm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-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130 </a:t>
                      </a:r>
                      <a:r>
                        <a:rPr lang="en-US" sz="1200" u="none" strike="noStrike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dBm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-  +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13 </a:t>
                      </a:r>
                      <a:r>
                        <a:rPr lang="en-US" sz="1200" u="none" strike="noStrike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dBm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-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110 </a:t>
                      </a:r>
                      <a:r>
                        <a:rPr lang="en-US" sz="1200" u="none" strike="noStrike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dBm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-  +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13 </a:t>
                      </a:r>
                      <a:r>
                        <a:rPr lang="en-US" sz="1200" u="none" strike="noStrike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dBm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0899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Maximum output power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5E6A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20 </a:t>
                      </a:r>
                      <a:r>
                        <a:rPr lang="en-US" sz="1200" u="none" strike="noStrike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dBm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20 </a:t>
                      </a:r>
                      <a:r>
                        <a:rPr lang="en-US" sz="1200" u="none" strike="noStrike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dBm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17 </a:t>
                      </a:r>
                      <a:r>
                        <a:rPr lang="en-US" sz="1200" u="none" strike="noStrike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dBm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25 </a:t>
                      </a:r>
                      <a:r>
                        <a:rPr lang="en-US" altLang="zh-CN" sz="1200" u="none" strike="noStrike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dBm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20 </a:t>
                      </a:r>
                      <a:r>
                        <a:rPr lang="en-US" sz="1200" u="none" strike="noStrike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dBm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</a:tr>
              <a:tr h="30899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Full amplitude accuracy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5E6A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&lt; 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0.7 </a:t>
                      </a:r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dB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&lt; 1 dB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&lt; 0.9 dB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&lt; 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0.7 </a:t>
                      </a:r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dB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&lt; 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0.7 </a:t>
                      </a:r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dB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5793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Phase Noise@1</a:t>
                      </a:r>
                      <a:r>
                        <a:rPr lang="en-US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GHz </a:t>
                      </a:r>
                    </a:p>
                    <a:p>
                      <a:pPr algn="ctr" fontAlgn="ctr"/>
                      <a:r>
                        <a:rPr lang="en-US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（</a:t>
                      </a:r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20Khz </a:t>
                      </a:r>
                      <a:r>
                        <a:rPr lang="en-US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offset）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5E6A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-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110 </a:t>
                      </a:r>
                      <a:r>
                        <a:rPr lang="en-US" sz="1200" u="none" strike="noStrike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dBc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/Hz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-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95 </a:t>
                      </a:r>
                      <a:r>
                        <a:rPr lang="en-US" sz="1200" u="none" strike="noStrike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dBc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/Hz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-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111 </a:t>
                      </a:r>
                      <a:r>
                        <a:rPr lang="en-US" sz="1200" u="none" strike="noStrike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dBc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/Hz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-110 </a:t>
                      </a:r>
                      <a:r>
                        <a:rPr lang="en-US" sz="120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dBc</a:t>
                      </a:r>
                      <a:r>
                        <a:rPr lang="en-US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/Hz </a:t>
                      </a:r>
                      <a:endParaRPr lang="en-US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-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105 </a:t>
                      </a:r>
                      <a:r>
                        <a:rPr lang="en-US" sz="1200" u="none" strike="noStrike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dBc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/Hz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</a:tr>
              <a:tr h="285226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u="none" strike="noStrike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Frequency switch switching time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5E6A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&lt; 10 </a:t>
                      </a:r>
                      <a:r>
                        <a:rPr lang="en-US" sz="1200" u="none" strike="noStrike" dirty="0" err="1">
                          <a:effectLst/>
                          <a:latin typeface="Calibri" pitchFamily="34" charset="0"/>
                          <a:cs typeface="Calibri" pitchFamily="34" charset="0"/>
                        </a:rPr>
                        <a:t>ms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&lt; 10 </a:t>
                      </a:r>
                      <a:r>
                        <a:rPr lang="en-US" sz="1200" u="none" strike="noStrike" dirty="0" err="1">
                          <a:effectLst/>
                          <a:latin typeface="Calibri" pitchFamily="34" charset="0"/>
                          <a:cs typeface="Calibri" pitchFamily="34" charset="0"/>
                        </a:rPr>
                        <a:t>ms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&lt; 7 </a:t>
                      </a:r>
                      <a:r>
                        <a:rPr lang="en-US" sz="1200" u="none" strike="noStrike" dirty="0" err="1">
                          <a:effectLst/>
                          <a:latin typeface="Calibri" pitchFamily="34" charset="0"/>
                          <a:cs typeface="Calibri" pitchFamily="34" charset="0"/>
                        </a:rPr>
                        <a:t>ms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&lt; 10 </a:t>
                      </a:r>
                      <a:r>
                        <a:rPr lang="en-US" sz="1200" u="none" strike="noStrike" dirty="0" err="1">
                          <a:effectLst/>
                          <a:latin typeface="Calibri" pitchFamily="34" charset="0"/>
                          <a:cs typeface="Calibri" pitchFamily="34" charset="0"/>
                        </a:rPr>
                        <a:t>ms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&lt; 10 </a:t>
                      </a:r>
                      <a:r>
                        <a:rPr lang="en-US" sz="1200" u="none" strike="noStrike" dirty="0" err="1">
                          <a:effectLst/>
                          <a:latin typeface="Calibri" pitchFamily="34" charset="0"/>
                          <a:cs typeface="Calibri" pitchFamily="34" charset="0"/>
                        </a:rPr>
                        <a:t>ms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9107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harmonic</a:t>
                      </a:r>
                      <a:r>
                        <a:rPr lang="zh-CN" altLang="en-US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zh-CN" sz="1200" u="none" strike="noStrike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(1</a:t>
                      </a:r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MHz&lt;f&lt;3.2GHz)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5E6A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 &lt; -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30 </a:t>
                      </a:r>
                      <a:r>
                        <a:rPr lang="en-US" sz="1200" u="none" strike="noStrike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dBc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 &lt; -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30 </a:t>
                      </a:r>
                      <a:r>
                        <a:rPr lang="en-US" sz="1200" u="none" strike="noStrike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dBc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 &lt; -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30 </a:t>
                      </a:r>
                      <a:r>
                        <a:rPr lang="en-US" sz="1200" u="none" strike="noStrike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dBc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 &lt; -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30 </a:t>
                      </a:r>
                      <a:r>
                        <a:rPr lang="en-US" sz="1200" u="none" strike="noStrike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dBc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 &lt; -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30 </a:t>
                      </a:r>
                      <a:r>
                        <a:rPr lang="en-US" sz="1200" u="none" strike="noStrike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dBc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</a:tr>
              <a:tr h="308993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Non-harmonic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5E6A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 &lt; -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65 </a:t>
                      </a:r>
                      <a:r>
                        <a:rPr lang="en-US" sz="1200" u="none" strike="noStrike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dBc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 &lt; -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50 </a:t>
                      </a:r>
                      <a:r>
                        <a:rPr lang="en-US" sz="1200" u="none" strike="noStrike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dBc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 &lt; -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54 </a:t>
                      </a:r>
                      <a:r>
                        <a:rPr lang="en-US" sz="1200" u="none" strike="noStrike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dBc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 &lt; -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64 </a:t>
                      </a:r>
                      <a:r>
                        <a:rPr lang="en-US" sz="1200" u="none" strike="noStrike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dBc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 &lt; -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64 </a:t>
                      </a:r>
                      <a:r>
                        <a:rPr lang="en-US" sz="1200" u="none" strike="noStrike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dBc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089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AM/FM/PM</a:t>
                      </a:r>
                      <a:r>
                        <a:rPr lang="zh-CN" altLang="en-US" sz="120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zh-CN" sz="120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Modulation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5E6A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Supported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Supported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Supported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Supported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Supported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110" name="图片 1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6835" y="1830429"/>
            <a:ext cx="1676182" cy="727645"/>
          </a:xfrm>
          <a:prstGeom prst="rect">
            <a:avLst/>
          </a:prstGeom>
        </p:spPr>
      </p:pic>
      <p:pic>
        <p:nvPicPr>
          <p:cNvPr id="111" name="图片 1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0115" y="1830429"/>
            <a:ext cx="1325538" cy="700426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0399" y="1830429"/>
            <a:ext cx="1112290" cy="699975"/>
          </a:xfrm>
          <a:prstGeom prst="rect">
            <a:avLst/>
          </a:prstGeom>
        </p:spPr>
      </p:pic>
      <p:pic>
        <p:nvPicPr>
          <p:cNvPr id="118" name="图片 1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7629" y="1999341"/>
            <a:ext cx="1552956" cy="531063"/>
          </a:xfrm>
          <a:prstGeom prst="rect">
            <a:avLst/>
          </a:prstGeom>
        </p:spPr>
      </p:pic>
      <p:pic>
        <p:nvPicPr>
          <p:cNvPr id="119" name="图片 1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33034" y="1783908"/>
            <a:ext cx="1322472" cy="74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0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" y="428"/>
            <a:ext cx="12191239" cy="6857572"/>
          </a:xfrm>
          <a:prstGeom prst="rect">
            <a:avLst/>
          </a:prstGeom>
        </p:spPr>
      </p:pic>
      <p:graphicFrame>
        <p:nvGraphicFramePr>
          <p:cNvPr id="20" name="表格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141728"/>
              </p:ext>
            </p:extLst>
          </p:nvPr>
        </p:nvGraphicFramePr>
        <p:xfrm>
          <a:off x="447308" y="1081920"/>
          <a:ext cx="11297278" cy="5395410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1675123"/>
                <a:gridCol w="1924431"/>
                <a:gridCol w="1924431"/>
                <a:gridCol w="1924431"/>
                <a:gridCol w="1924431"/>
                <a:gridCol w="1924431"/>
              </a:tblGrid>
              <a:tr h="62696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Para/Model</a:t>
                      </a:r>
                      <a:endParaRPr lang="zh-CN" alt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003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50000"/>
                        </a:lnSpc>
                      </a:pPr>
                      <a:r>
                        <a:rPr lang="en-US" sz="14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SIGLENT </a:t>
                      </a:r>
                      <a:r>
                        <a:rPr lang="en-US" sz="1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SSG3000X</a:t>
                      </a:r>
                    </a:p>
                  </a:txBody>
                  <a:tcPr marL="0" marR="0" marT="0" marB="0">
                    <a:solidFill>
                      <a:srgbClr val="003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50000"/>
                        </a:lnSpc>
                      </a:pPr>
                      <a:r>
                        <a:rPr lang="en-US" sz="1400" b="0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Keysight</a:t>
                      </a:r>
                      <a:r>
                        <a:rPr lang="en-US" sz="1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 N9310A</a:t>
                      </a:r>
                    </a:p>
                  </a:txBody>
                  <a:tcPr marL="0" marR="0" marT="0" marB="0">
                    <a:solidFill>
                      <a:srgbClr val="003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50000"/>
                        </a:lnSpc>
                      </a:pPr>
                      <a:r>
                        <a:rPr lang="en-US" sz="1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R&amp;S SMC100A</a:t>
                      </a:r>
                    </a:p>
                  </a:txBody>
                  <a:tcPr marL="0" marR="0" marT="0" marB="0">
                    <a:solidFill>
                      <a:srgbClr val="003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50000"/>
                        </a:lnSpc>
                      </a:pPr>
                      <a:r>
                        <a:rPr lang="en-US" sz="1400" b="0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Rigol</a:t>
                      </a:r>
                      <a:r>
                        <a:rPr lang="en-US" sz="1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 </a:t>
                      </a:r>
                      <a:r>
                        <a:rPr lang="en-US" sz="14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DSG3030</a:t>
                      </a:r>
                      <a:endParaRPr lang="en-US" sz="14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>
                    <a:solidFill>
                      <a:srgbClr val="003B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250000"/>
                        </a:lnSpc>
                      </a:pPr>
                      <a:r>
                        <a:rPr lang="en-US" sz="1400" b="0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Rigol</a:t>
                      </a:r>
                      <a:r>
                        <a:rPr lang="en-US" sz="1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 DSG800</a:t>
                      </a:r>
                    </a:p>
                  </a:txBody>
                  <a:tcPr marL="0" marR="0" marT="0" marB="0">
                    <a:solidFill>
                      <a:srgbClr val="003B90"/>
                    </a:solidFill>
                  </a:tcPr>
                </a:tc>
              </a:tr>
              <a:tr h="82379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Appearance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5E6A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</a:tr>
              <a:tr h="3496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Pulse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 Modulation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5E6A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Standard</a:t>
                      </a:r>
                      <a:endParaRPr lang="zh-CN" altLang="en-US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kern="120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Standard</a:t>
                      </a:r>
                      <a:endParaRPr lang="zh-CN" altLang="en-US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kern="120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Standard</a:t>
                      </a:r>
                      <a:endParaRPr lang="zh-CN" altLang="en-US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Standard</a:t>
                      </a:r>
                      <a:endParaRPr lang="zh-CN" altLang="en-US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Option</a:t>
                      </a:r>
                      <a:endParaRPr lang="zh-CN" altLang="en-US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</a:tr>
              <a:tr h="28413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Pulse on/off ratio</a:t>
                      </a:r>
                      <a:endParaRPr lang="zh-CN" altLang="en-US" sz="1200" u="none" strike="noStrike" kern="1200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5E6A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&gt;70 dB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      &gt;40 dB	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&gt;80 dB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       &gt;80 dB	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     &gt;70 dB	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841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Pulse Generator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5E6A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Standard</a:t>
                      </a:r>
                      <a:endParaRPr lang="zh-CN" altLang="en-US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Not</a:t>
                      </a:r>
                      <a:r>
                        <a:rPr lang="en-US" altLang="zh-CN" sz="120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support</a:t>
                      </a:r>
                      <a:endParaRPr lang="zh-CN" altLang="en-US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kern="120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Standard</a:t>
                      </a:r>
                      <a:endParaRPr lang="zh-CN" altLang="en-US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Standard</a:t>
                      </a:r>
                      <a:endParaRPr lang="zh-CN" altLang="en-US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Option</a:t>
                      </a:r>
                      <a:endParaRPr lang="zh-CN" altLang="en-US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</a:tr>
              <a:tr h="28413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Pulse Burst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5E6A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Supported 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Not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Supported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Not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Supported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Supported 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Supported 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9265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Power meter measurement and control 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5E6A7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Standard</a:t>
                      </a:r>
                      <a:endParaRPr lang="zh-CN" altLang="en-US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Not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Supported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u="none" strike="noStrike" kern="120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Standard</a:t>
                      </a:r>
                      <a:endParaRPr lang="zh-CN" altLang="en-US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Standard</a:t>
                      </a:r>
                      <a:endParaRPr lang="zh-CN" altLang="en-US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Not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Supported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</a:tr>
              <a:tr h="2841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IQ</a:t>
                      </a:r>
                      <a:r>
                        <a:rPr lang="zh-CN" altLang="en-US" sz="1200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  <a:r>
                        <a:rPr lang="en-US" altLang="zh-CN" sz="1200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Modulation</a:t>
                      </a:r>
                      <a:endParaRPr lang="zh-CN" altLang="en-US" sz="1200" u="none" strike="noStrike" kern="1200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5E6A7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Supported 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Supported 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Supported 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Supported 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Supported 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8556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Memory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5E6A7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256 </a:t>
                      </a:r>
                      <a:r>
                        <a:rPr lang="en-US" altLang="zh-CN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M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16 MB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----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 GB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96 MB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</a:tr>
              <a:tr h="3500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Web</a:t>
                      </a:r>
                      <a:r>
                        <a:rPr lang="en-US" sz="120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zh-CN" sz="120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server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5E6A7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Supported 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Not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Supported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Not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Supported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Not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Supported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Not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Supported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6281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Interface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5E6A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USB 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Host/Device, LAN,</a:t>
                      </a:r>
                      <a:r>
                        <a:rPr lang="en-US" sz="1200" u="none" strike="noStrike" baseline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GPIB(Option)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USB Host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, USB </a:t>
                      </a:r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Device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USB Host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, USB Device,</a:t>
                      </a:r>
                      <a:r>
                        <a:rPr lang="en-US" sz="1200" u="none" strike="noStrike" baseline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LAN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USB 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Host/Device, LAN, GPIB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USB 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Host/Device,</a:t>
                      </a:r>
                      <a:r>
                        <a:rPr lang="en-US" sz="1200" u="none" strike="noStrike" baseline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LAN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</a:tr>
              <a:tr h="28413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Mouse and keyboard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5E6A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Supported 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Not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Supported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Supported 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Not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Supported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Not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Supported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8413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Touch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微软雅黑" panose="020B0503020204020204" pitchFamily="34" charset="-122"/>
                          <a:cs typeface="Calibri" pitchFamily="34" charset="0"/>
                        </a:rPr>
                        <a:t> screen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5E6A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Capacitive touch screen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Not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Supported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Not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Supported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Not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Supported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Not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  <a:r>
                        <a:rPr lang="en-US" altLang="zh-CN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Supported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</a:tr>
              <a:tr h="39613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Display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5E6A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5</a:t>
                      </a:r>
                      <a:r>
                        <a:rPr lang="zh-CN" altLang="en-US" sz="1200" u="none" strike="noStrike" baseline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zh-CN" sz="1200" u="none" strike="noStrike" baseline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inch 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TFT-LCD</a:t>
                      </a:r>
                      <a:r>
                        <a:rPr lang="zh-CN" alt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（</a:t>
                      </a:r>
                      <a:r>
                        <a:rPr lang="en-US" altLang="zh-CN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800</a:t>
                      </a:r>
                      <a:r>
                        <a:rPr lang="zh-CN" alt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*</a:t>
                      </a:r>
                      <a:r>
                        <a:rPr lang="en-US" altLang="zh-CN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480</a:t>
                      </a:r>
                      <a:r>
                        <a:rPr lang="zh-CN" alt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）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LCD 640*480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LCD display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4.3</a:t>
                      </a:r>
                      <a:r>
                        <a:rPr lang="en-US" altLang="zh-CN" sz="1200" u="none" strike="noStrike" baseline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altLang="zh-CN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inch 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TFT-LCD</a:t>
                      </a:r>
                      <a:r>
                        <a:rPr lang="zh-CN" alt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（</a:t>
                      </a:r>
                      <a:r>
                        <a:rPr lang="en-US" altLang="zh-CN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480</a:t>
                      </a:r>
                      <a:r>
                        <a:rPr lang="zh-CN" alt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*</a:t>
                      </a:r>
                      <a:r>
                        <a:rPr lang="en-US" altLang="zh-CN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272</a:t>
                      </a:r>
                      <a:r>
                        <a:rPr lang="zh-CN" alt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）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3.5 inch </a:t>
                      </a:r>
                      <a:r>
                        <a:rPr 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TFT-LCD</a:t>
                      </a:r>
                      <a:r>
                        <a:rPr lang="zh-CN" alt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（</a:t>
                      </a:r>
                      <a:r>
                        <a:rPr lang="en-US" altLang="zh-CN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320</a:t>
                      </a:r>
                      <a:r>
                        <a:rPr lang="zh-CN" alt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*</a:t>
                      </a:r>
                      <a:r>
                        <a:rPr lang="en-US" altLang="zh-CN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240</a:t>
                      </a:r>
                      <a:r>
                        <a:rPr lang="zh-CN" altLang="en-US" sz="12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）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anose="020B0503020204020204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6475" y="1791813"/>
            <a:ext cx="1637962" cy="71105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723" y="1801736"/>
            <a:ext cx="1295314" cy="68445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5103" y="1805122"/>
            <a:ext cx="1086928" cy="68401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0363" y="1902910"/>
            <a:ext cx="1517547" cy="51895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56418" y="1778599"/>
            <a:ext cx="1292319" cy="729475"/>
          </a:xfrm>
          <a:prstGeom prst="rect">
            <a:avLst/>
          </a:prstGeom>
        </p:spPr>
      </p:pic>
      <p:grpSp>
        <p:nvGrpSpPr>
          <p:cNvPr id="112" name="组合 111"/>
          <p:cNvGrpSpPr/>
          <p:nvPr/>
        </p:nvGrpSpPr>
        <p:grpSpPr>
          <a:xfrm>
            <a:off x="204126" y="111639"/>
            <a:ext cx="2324029" cy="855653"/>
            <a:chOff x="470184" y="3416883"/>
            <a:chExt cx="1758708" cy="614727"/>
          </a:xfrm>
        </p:grpSpPr>
        <p:cxnSp>
          <p:nvCxnSpPr>
            <p:cNvPr id="113" name="Gerader Verbinder 76"/>
            <p:cNvCxnSpPr/>
            <p:nvPr/>
          </p:nvCxnSpPr>
          <p:spPr>
            <a:xfrm>
              <a:off x="470184" y="3416883"/>
              <a:ext cx="0" cy="354135"/>
            </a:xfrm>
            <a:prstGeom prst="line">
              <a:avLst/>
            </a:prstGeom>
            <a:ln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feld 81"/>
            <p:cNvSpPr txBox="1"/>
            <p:nvPr/>
          </p:nvSpPr>
          <p:spPr>
            <a:xfrm>
              <a:off x="578064" y="3431727"/>
              <a:ext cx="378378" cy="508566"/>
            </a:xfrm>
            <a:prstGeom prst="rect">
              <a:avLst/>
            </a:prstGeom>
            <a:solidFill>
              <a:srgbClr val="003B90"/>
            </a:solidFill>
          </p:spPr>
          <p:txBody>
            <a:bodyPr wrap="square" rtlCol="0">
              <a:spAutoFit/>
            </a:bodyPr>
            <a:lstStyle/>
            <a:p>
              <a:pPr algn="ctr" defTabSz="228600"/>
              <a:endParaRPr lang="de-DE" sz="2000" dirty="0" smtClean="0">
                <a:solidFill>
                  <a:srgbClr val="F9F9F9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endParaRPr>
            </a:p>
            <a:p>
              <a:pPr algn="ctr" defTabSz="228600"/>
              <a:endParaRPr lang="de-DE" sz="2000" dirty="0">
                <a:solidFill>
                  <a:srgbClr val="F9F9F9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5" name="矩形 114"/>
            <p:cNvSpPr/>
            <p:nvPr/>
          </p:nvSpPr>
          <p:spPr>
            <a:xfrm>
              <a:off x="952498" y="3699936"/>
              <a:ext cx="1276394" cy="3316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28600"/>
              <a:r>
                <a:rPr lang="en-US" altLang="zh-CN" sz="2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  <a:sym typeface="Arial" panose="020B0604020202020204" pitchFamily="34" charset="0"/>
                </a:rPr>
                <a:t>Comparison</a:t>
              </a:r>
              <a:endParaRPr lang="de-DE" altLang="zh-CN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543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8"/>
          <p:cNvSpPr/>
          <p:nvPr/>
        </p:nvSpPr>
        <p:spPr>
          <a:xfrm>
            <a:off x="1588" y="3790339"/>
            <a:ext cx="12188825" cy="3067663"/>
          </a:xfrm>
          <a:prstGeom prst="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de-DE" sz="900">
              <a:solidFill>
                <a:srgbClr val="F9F9F9">
                  <a:lumMod val="50000"/>
                </a:srgbClr>
              </a:solidFill>
              <a:latin typeface="Calibri" panose="020F0502020204030204"/>
            </a:endParaRPr>
          </a:p>
        </p:txBody>
      </p:sp>
      <p:cxnSp>
        <p:nvCxnSpPr>
          <p:cNvPr id="3" name="Gerader Verbinder 35"/>
          <p:cNvCxnSpPr/>
          <p:nvPr/>
        </p:nvCxnSpPr>
        <p:spPr>
          <a:xfrm flipH="1">
            <a:off x="1590" y="3790338"/>
            <a:ext cx="1218882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hape 4073"/>
          <p:cNvSpPr/>
          <p:nvPr/>
        </p:nvSpPr>
        <p:spPr>
          <a:xfrm>
            <a:off x="8968488" y="4883297"/>
            <a:ext cx="233816" cy="25000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5403" y="112293"/>
                </a:moveTo>
                <a:lnTo>
                  <a:pt x="75403" y="112293"/>
                </a:lnTo>
                <a:cubicBezTo>
                  <a:pt x="75403" y="114770"/>
                  <a:pt x="78044" y="117247"/>
                  <a:pt x="80684" y="117247"/>
                </a:cubicBezTo>
                <a:cubicBezTo>
                  <a:pt x="109144" y="119724"/>
                  <a:pt x="109144" y="119724"/>
                  <a:pt x="109144" y="119724"/>
                </a:cubicBezTo>
                <a:cubicBezTo>
                  <a:pt x="112078" y="119724"/>
                  <a:pt x="112078" y="117247"/>
                  <a:pt x="114718" y="114770"/>
                </a:cubicBezTo>
                <a:cubicBezTo>
                  <a:pt x="114718" y="92752"/>
                  <a:pt x="114718" y="92752"/>
                  <a:pt x="114718" y="92752"/>
                </a:cubicBezTo>
                <a:cubicBezTo>
                  <a:pt x="78044" y="90275"/>
                  <a:pt x="78044" y="90275"/>
                  <a:pt x="78044" y="90275"/>
                </a:cubicBezTo>
                <a:lnTo>
                  <a:pt x="75403" y="112293"/>
                </a:lnTo>
                <a:close/>
                <a:moveTo>
                  <a:pt x="5281" y="92752"/>
                </a:moveTo>
                <a:lnTo>
                  <a:pt x="5281" y="92752"/>
                </a:lnTo>
                <a:cubicBezTo>
                  <a:pt x="5281" y="114770"/>
                  <a:pt x="5281" y="114770"/>
                  <a:pt x="5281" y="114770"/>
                </a:cubicBezTo>
                <a:cubicBezTo>
                  <a:pt x="5281" y="117247"/>
                  <a:pt x="7921" y="119724"/>
                  <a:pt x="10268" y="119724"/>
                </a:cubicBezTo>
                <a:cubicBezTo>
                  <a:pt x="39022" y="117247"/>
                  <a:pt x="39022" y="117247"/>
                  <a:pt x="39022" y="117247"/>
                </a:cubicBezTo>
                <a:cubicBezTo>
                  <a:pt x="41662" y="117247"/>
                  <a:pt x="44303" y="114770"/>
                  <a:pt x="44303" y="112293"/>
                </a:cubicBezTo>
                <a:cubicBezTo>
                  <a:pt x="41662" y="90275"/>
                  <a:pt x="41662" y="90275"/>
                  <a:pt x="41662" y="90275"/>
                </a:cubicBezTo>
                <a:lnTo>
                  <a:pt x="5281" y="92752"/>
                </a:lnTo>
                <a:close/>
                <a:moveTo>
                  <a:pt x="0" y="56422"/>
                </a:moveTo>
                <a:lnTo>
                  <a:pt x="0" y="56422"/>
                </a:lnTo>
                <a:cubicBezTo>
                  <a:pt x="2640" y="80642"/>
                  <a:pt x="2640" y="80642"/>
                  <a:pt x="2640" y="80642"/>
                </a:cubicBezTo>
                <a:cubicBezTo>
                  <a:pt x="39022" y="75688"/>
                  <a:pt x="39022" y="75688"/>
                  <a:pt x="39022" y="75688"/>
                </a:cubicBezTo>
                <a:cubicBezTo>
                  <a:pt x="39022" y="53944"/>
                  <a:pt x="39022" y="53944"/>
                  <a:pt x="39022" y="53944"/>
                </a:cubicBezTo>
                <a:lnTo>
                  <a:pt x="39022" y="51467"/>
                </a:lnTo>
                <a:cubicBezTo>
                  <a:pt x="39022" y="41834"/>
                  <a:pt x="46943" y="31926"/>
                  <a:pt x="59853" y="31926"/>
                </a:cubicBezTo>
                <a:cubicBezTo>
                  <a:pt x="72762" y="31926"/>
                  <a:pt x="80684" y="41834"/>
                  <a:pt x="80684" y="51467"/>
                </a:cubicBezTo>
                <a:lnTo>
                  <a:pt x="80684" y="53944"/>
                </a:lnTo>
                <a:cubicBezTo>
                  <a:pt x="78044" y="75688"/>
                  <a:pt x="78044" y="75688"/>
                  <a:pt x="78044" y="75688"/>
                </a:cubicBezTo>
                <a:cubicBezTo>
                  <a:pt x="117066" y="80642"/>
                  <a:pt x="117066" y="80642"/>
                  <a:pt x="117066" y="80642"/>
                </a:cubicBezTo>
                <a:cubicBezTo>
                  <a:pt x="119706" y="56422"/>
                  <a:pt x="119706" y="56422"/>
                  <a:pt x="119706" y="56422"/>
                </a:cubicBezTo>
                <a:cubicBezTo>
                  <a:pt x="119706" y="53944"/>
                  <a:pt x="119706" y="53944"/>
                  <a:pt x="119706" y="51467"/>
                </a:cubicBezTo>
                <a:cubicBezTo>
                  <a:pt x="119706" y="22018"/>
                  <a:pt x="93594" y="0"/>
                  <a:pt x="59853" y="0"/>
                </a:cubicBezTo>
                <a:cubicBezTo>
                  <a:pt x="25819" y="0"/>
                  <a:pt x="0" y="22018"/>
                  <a:pt x="0" y="51467"/>
                </a:cubicBezTo>
                <a:cubicBezTo>
                  <a:pt x="0" y="53944"/>
                  <a:pt x="0" y="53944"/>
                  <a:pt x="0" y="5642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38100" dist="38100" algn="ctr" rotWithShape="0">
              <a:srgbClr val="000000">
                <a:alpha val="23000"/>
              </a:srgbClr>
            </a:outerShdw>
          </a:effectLst>
        </p:spPr>
        <p:txBody>
          <a:bodyPr lIns="45700" tIns="22850" rIns="45700" bIns="22850" anchor="ctr" anchorCtr="0">
            <a:noAutofit/>
          </a:bodyPr>
          <a:lstStyle/>
          <a:p>
            <a:pPr defTabSz="228600"/>
            <a:endParaRPr>
              <a:solidFill>
                <a:srgbClr val="F9F9F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Shape 4066"/>
          <p:cNvSpPr/>
          <p:nvPr/>
        </p:nvSpPr>
        <p:spPr>
          <a:xfrm>
            <a:off x="4349619" y="4826866"/>
            <a:ext cx="264049" cy="21371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5324" y="2895"/>
                </a:moveTo>
                <a:lnTo>
                  <a:pt x="115324" y="2895"/>
                </a:lnTo>
                <a:cubicBezTo>
                  <a:pt x="112727" y="2895"/>
                  <a:pt x="4675" y="51474"/>
                  <a:pt x="2337" y="51474"/>
                </a:cubicBezTo>
                <a:cubicBezTo>
                  <a:pt x="0" y="51474"/>
                  <a:pt x="0" y="54369"/>
                  <a:pt x="2337" y="54369"/>
                </a:cubicBezTo>
                <a:cubicBezTo>
                  <a:pt x="4675" y="56943"/>
                  <a:pt x="25454" y="68525"/>
                  <a:pt x="25454" y="68525"/>
                </a:cubicBezTo>
                <a:lnTo>
                  <a:pt x="25454" y="68525"/>
                </a:lnTo>
                <a:cubicBezTo>
                  <a:pt x="41558" y="73994"/>
                  <a:pt x="41558" y="73994"/>
                  <a:pt x="41558" y="73994"/>
                </a:cubicBezTo>
                <a:cubicBezTo>
                  <a:pt x="41558" y="73994"/>
                  <a:pt x="110389" y="11260"/>
                  <a:pt x="112727" y="11260"/>
                </a:cubicBezTo>
                <a:cubicBezTo>
                  <a:pt x="112727" y="8364"/>
                  <a:pt x="112727" y="11260"/>
                  <a:pt x="112727" y="11260"/>
                </a:cubicBezTo>
                <a:lnTo>
                  <a:pt x="62337" y="79785"/>
                </a:lnTo>
                <a:lnTo>
                  <a:pt x="62337" y="79785"/>
                </a:lnTo>
                <a:cubicBezTo>
                  <a:pt x="59999" y="82680"/>
                  <a:pt x="59999" y="82680"/>
                  <a:pt x="59999" y="82680"/>
                </a:cubicBezTo>
                <a:cubicBezTo>
                  <a:pt x="62337" y="85576"/>
                  <a:pt x="62337" y="85576"/>
                  <a:pt x="62337" y="85576"/>
                </a:cubicBezTo>
                <a:lnTo>
                  <a:pt x="62337" y="85576"/>
                </a:lnTo>
                <a:cubicBezTo>
                  <a:pt x="62337" y="85576"/>
                  <a:pt x="94285" y="105522"/>
                  <a:pt x="94285" y="108418"/>
                </a:cubicBezTo>
                <a:cubicBezTo>
                  <a:pt x="96623" y="108418"/>
                  <a:pt x="98961" y="108418"/>
                  <a:pt x="101298" y="105522"/>
                </a:cubicBezTo>
                <a:cubicBezTo>
                  <a:pt x="101298" y="102627"/>
                  <a:pt x="119740" y="8364"/>
                  <a:pt x="119740" y="5790"/>
                </a:cubicBezTo>
                <a:cubicBezTo>
                  <a:pt x="119740" y="2895"/>
                  <a:pt x="117662" y="0"/>
                  <a:pt x="115324" y="2895"/>
                </a:cubicBezTo>
                <a:close/>
                <a:moveTo>
                  <a:pt x="41558" y="116782"/>
                </a:moveTo>
                <a:lnTo>
                  <a:pt x="41558" y="116782"/>
                </a:lnTo>
                <a:cubicBezTo>
                  <a:pt x="41558" y="119678"/>
                  <a:pt x="41558" y="119678"/>
                  <a:pt x="43896" y="119678"/>
                </a:cubicBezTo>
                <a:cubicBezTo>
                  <a:pt x="43896" y="116782"/>
                  <a:pt x="62337" y="99731"/>
                  <a:pt x="62337" y="99731"/>
                </a:cubicBezTo>
                <a:cubicBezTo>
                  <a:pt x="41558" y="85576"/>
                  <a:pt x="41558" y="85576"/>
                  <a:pt x="41558" y="85576"/>
                </a:cubicBezTo>
                <a:lnTo>
                  <a:pt x="41558" y="11678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38100" dist="38100" algn="ctr" rotWithShape="0">
              <a:srgbClr val="000000">
                <a:alpha val="23000"/>
              </a:srgbClr>
            </a:outerShdw>
          </a:effectLst>
        </p:spPr>
        <p:txBody>
          <a:bodyPr lIns="45700" tIns="22850" rIns="45700" bIns="22850" anchor="ctr" anchorCtr="0">
            <a:noAutofit/>
          </a:bodyPr>
          <a:lstStyle/>
          <a:p>
            <a:pPr defTabSz="228600"/>
            <a:endParaRPr>
              <a:solidFill>
                <a:srgbClr val="F9F9F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" name="Ellipse 38"/>
          <p:cNvSpPr/>
          <p:nvPr/>
        </p:nvSpPr>
        <p:spPr>
          <a:xfrm>
            <a:off x="4244598" y="4707892"/>
            <a:ext cx="501094" cy="501094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de-DE" sz="900">
              <a:solidFill>
                <a:srgbClr val="F9F9F9"/>
              </a:solidFill>
              <a:latin typeface="Calibri" panose="020F0502020204030204"/>
            </a:endParaRPr>
          </a:p>
        </p:txBody>
      </p:sp>
      <p:sp>
        <p:nvSpPr>
          <p:cNvPr id="7" name="Ellipse 39"/>
          <p:cNvSpPr/>
          <p:nvPr/>
        </p:nvSpPr>
        <p:spPr>
          <a:xfrm>
            <a:off x="8818117" y="4755737"/>
            <a:ext cx="501094" cy="501094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de-DE" sz="900">
              <a:solidFill>
                <a:srgbClr val="F9F9F9"/>
              </a:solidFill>
              <a:latin typeface="Calibri" panose="020F0502020204030204"/>
            </a:endParaRPr>
          </a:p>
        </p:txBody>
      </p:sp>
      <p:sp>
        <p:nvSpPr>
          <p:cNvPr id="8" name="Textfeld 40"/>
          <p:cNvSpPr txBox="1"/>
          <p:nvPr/>
        </p:nvSpPr>
        <p:spPr>
          <a:xfrm>
            <a:off x="4969544" y="4661049"/>
            <a:ext cx="2382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/>
            <a:r>
              <a:rPr lang="en-US" sz="2000" dirty="0" smtClean="0">
                <a:solidFill>
                  <a:srgbClr val="F9F9F9"/>
                </a:solidFill>
                <a:latin typeface="Calibri Light" panose="020F0302020204030204" pitchFamily="34" charset="0"/>
              </a:rPr>
              <a:t>Company Address</a:t>
            </a:r>
            <a:endParaRPr lang="de-DE" sz="2000" dirty="0">
              <a:solidFill>
                <a:srgbClr val="F9F9F9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Textfeld 41"/>
          <p:cNvSpPr txBox="1"/>
          <p:nvPr/>
        </p:nvSpPr>
        <p:spPr>
          <a:xfrm>
            <a:off x="4969544" y="5081167"/>
            <a:ext cx="3502452" cy="1526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>
              <a:lnSpc>
                <a:spcPct val="150000"/>
              </a:lnSpc>
            </a:pPr>
            <a:r>
              <a:rPr lang="en-US" altLang="zh-CN" sz="1600" dirty="0" err="1" smtClean="0">
                <a:solidFill>
                  <a:srgbClr val="F9F9F9"/>
                </a:solidFill>
                <a:latin typeface="+mj-ea"/>
                <a:ea typeface="+mj-ea"/>
              </a:rPr>
              <a:t>Bldg</a:t>
            </a:r>
            <a:r>
              <a:rPr lang="en-US" altLang="zh-CN" sz="1600" dirty="0" smtClean="0">
                <a:solidFill>
                  <a:srgbClr val="F9F9F9"/>
                </a:solidFill>
                <a:latin typeface="+mj-ea"/>
                <a:ea typeface="+mj-ea"/>
              </a:rPr>
              <a:t> No.4 &amp; No.5</a:t>
            </a:r>
            <a:r>
              <a:rPr lang="zh-CN" altLang="en-US" sz="1600" dirty="0" smtClean="0">
                <a:solidFill>
                  <a:srgbClr val="F9F9F9"/>
                </a:solidFill>
                <a:latin typeface="+mj-ea"/>
                <a:ea typeface="+mj-ea"/>
              </a:rPr>
              <a:t>，</a:t>
            </a:r>
            <a:endParaRPr lang="en-US" altLang="zh-CN" sz="1600" dirty="0" smtClean="0">
              <a:solidFill>
                <a:srgbClr val="F9F9F9"/>
              </a:solidFill>
              <a:latin typeface="+mj-ea"/>
              <a:ea typeface="+mj-ea"/>
            </a:endParaRPr>
          </a:p>
          <a:p>
            <a:pPr defTabSz="228600">
              <a:lnSpc>
                <a:spcPct val="150000"/>
              </a:lnSpc>
            </a:pPr>
            <a:r>
              <a:rPr lang="en-US" altLang="zh-CN" sz="1600" dirty="0" err="1" smtClean="0">
                <a:solidFill>
                  <a:srgbClr val="F9F9F9"/>
                </a:solidFill>
                <a:latin typeface="+mj-ea"/>
                <a:ea typeface="+mj-ea"/>
              </a:rPr>
              <a:t>Antongda</a:t>
            </a:r>
            <a:r>
              <a:rPr lang="en-US" altLang="zh-CN" sz="1600" dirty="0" smtClean="0">
                <a:solidFill>
                  <a:srgbClr val="F9F9F9"/>
                </a:solidFill>
                <a:latin typeface="+mj-ea"/>
                <a:ea typeface="+mj-ea"/>
              </a:rPr>
              <a:t> </a:t>
            </a:r>
            <a:r>
              <a:rPr lang="en-US" altLang="zh-CN" sz="1600" dirty="0" smtClean="0">
                <a:solidFill>
                  <a:srgbClr val="F9F9F9"/>
                </a:solidFill>
                <a:latin typeface="+mj-ea"/>
                <a:ea typeface="+mj-ea"/>
              </a:rPr>
              <a:t>Industrial </a:t>
            </a:r>
            <a:r>
              <a:rPr lang="en-US" altLang="zh-CN" sz="1600" dirty="0" smtClean="0">
                <a:solidFill>
                  <a:srgbClr val="F9F9F9"/>
                </a:solidFill>
                <a:latin typeface="+mj-ea"/>
                <a:ea typeface="+mj-ea"/>
              </a:rPr>
              <a:t>Zone</a:t>
            </a:r>
          </a:p>
          <a:p>
            <a:pPr defTabSz="228600">
              <a:lnSpc>
                <a:spcPct val="150000"/>
              </a:lnSpc>
            </a:pPr>
            <a:r>
              <a:rPr lang="en-US" altLang="zh-CN" sz="1600" dirty="0" smtClean="0">
                <a:solidFill>
                  <a:srgbClr val="F9F9F9"/>
                </a:solidFill>
                <a:latin typeface="+mj-ea"/>
                <a:ea typeface="+mj-ea"/>
              </a:rPr>
              <a:t>3</a:t>
            </a:r>
            <a:r>
              <a:rPr lang="en-US" altLang="zh-CN" sz="1600" baseline="30000" dirty="0" smtClean="0">
                <a:solidFill>
                  <a:srgbClr val="F9F9F9"/>
                </a:solidFill>
                <a:latin typeface="+mj-ea"/>
                <a:ea typeface="+mj-ea"/>
              </a:rPr>
              <a:t>rd</a:t>
            </a:r>
            <a:r>
              <a:rPr lang="en-US" altLang="zh-CN" sz="1600" dirty="0" smtClean="0">
                <a:solidFill>
                  <a:srgbClr val="F9F9F9"/>
                </a:solidFill>
                <a:latin typeface="+mj-ea"/>
                <a:ea typeface="+mj-ea"/>
              </a:rPr>
              <a:t>  </a:t>
            </a:r>
            <a:r>
              <a:rPr lang="en-US" altLang="zh-CN" sz="1600" dirty="0" err="1" smtClean="0">
                <a:solidFill>
                  <a:srgbClr val="F9F9F9"/>
                </a:solidFill>
                <a:latin typeface="+mj-ea"/>
                <a:ea typeface="+mj-ea"/>
              </a:rPr>
              <a:t>Liuxian</a:t>
            </a:r>
            <a:r>
              <a:rPr lang="en-US" altLang="zh-CN" sz="1600" dirty="0" smtClean="0">
                <a:solidFill>
                  <a:srgbClr val="F9F9F9"/>
                </a:solidFill>
                <a:latin typeface="+mj-ea"/>
                <a:ea typeface="+mj-ea"/>
              </a:rPr>
              <a:t> </a:t>
            </a:r>
            <a:r>
              <a:rPr lang="en-US" altLang="zh-CN" sz="1600" dirty="0" smtClean="0">
                <a:solidFill>
                  <a:srgbClr val="F9F9F9"/>
                </a:solidFill>
                <a:latin typeface="+mj-ea"/>
                <a:ea typeface="+mj-ea"/>
              </a:rPr>
              <a:t>Road, </a:t>
            </a:r>
            <a:r>
              <a:rPr lang="en-US" altLang="zh-CN" sz="1600" dirty="0" err="1" smtClean="0">
                <a:solidFill>
                  <a:srgbClr val="F9F9F9"/>
                </a:solidFill>
                <a:latin typeface="+mj-ea"/>
                <a:ea typeface="+mj-ea"/>
              </a:rPr>
              <a:t>Bao’an</a:t>
            </a:r>
            <a:r>
              <a:rPr lang="en-US" altLang="zh-CN" sz="1600" dirty="0" smtClean="0">
                <a:solidFill>
                  <a:srgbClr val="F9F9F9"/>
                </a:solidFill>
                <a:latin typeface="+mj-ea"/>
                <a:ea typeface="+mj-ea"/>
              </a:rPr>
              <a:t> </a:t>
            </a:r>
            <a:r>
              <a:rPr lang="en-US" altLang="zh-CN" sz="1600" dirty="0" smtClean="0">
                <a:solidFill>
                  <a:srgbClr val="F9F9F9"/>
                </a:solidFill>
                <a:latin typeface="+mj-ea"/>
                <a:ea typeface="+mj-ea"/>
              </a:rPr>
              <a:t>District, Shenzhen, China </a:t>
            </a:r>
            <a:endParaRPr lang="de-DE" sz="1600" dirty="0">
              <a:solidFill>
                <a:srgbClr val="F9F9F9"/>
              </a:solidFill>
              <a:latin typeface="+mj-ea"/>
              <a:ea typeface="+mj-ea"/>
            </a:endParaRPr>
          </a:p>
        </p:txBody>
      </p:sp>
      <p:sp>
        <p:nvSpPr>
          <p:cNvPr id="12" name="Shape 4087"/>
          <p:cNvSpPr/>
          <p:nvPr/>
        </p:nvSpPr>
        <p:spPr>
          <a:xfrm>
            <a:off x="869843" y="4879265"/>
            <a:ext cx="253972" cy="2540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8918" y="107865"/>
                </a:moveTo>
                <a:lnTo>
                  <a:pt x="18918" y="107865"/>
                </a:lnTo>
                <a:cubicBezTo>
                  <a:pt x="18918" y="114876"/>
                  <a:pt x="26486" y="119730"/>
                  <a:pt x="33513" y="119730"/>
                </a:cubicBezTo>
                <a:cubicBezTo>
                  <a:pt x="40810" y="119730"/>
                  <a:pt x="45405" y="114876"/>
                  <a:pt x="45405" y="107865"/>
                </a:cubicBezTo>
                <a:cubicBezTo>
                  <a:pt x="45405" y="100584"/>
                  <a:pt x="40810" y="93303"/>
                  <a:pt x="33513" y="93303"/>
                </a:cubicBezTo>
                <a:cubicBezTo>
                  <a:pt x="26486" y="93303"/>
                  <a:pt x="18918" y="100584"/>
                  <a:pt x="18918" y="107865"/>
                </a:cubicBezTo>
                <a:close/>
                <a:moveTo>
                  <a:pt x="86216" y="107865"/>
                </a:moveTo>
                <a:lnTo>
                  <a:pt x="86216" y="107865"/>
                </a:lnTo>
                <a:cubicBezTo>
                  <a:pt x="86216" y="114876"/>
                  <a:pt x="93243" y="119730"/>
                  <a:pt x="100540" y="119730"/>
                </a:cubicBezTo>
                <a:cubicBezTo>
                  <a:pt x="107837" y="119730"/>
                  <a:pt x="112702" y="114876"/>
                  <a:pt x="112702" y="107865"/>
                </a:cubicBezTo>
                <a:cubicBezTo>
                  <a:pt x="112702" y="100584"/>
                  <a:pt x="107837" y="93303"/>
                  <a:pt x="100540" y="93303"/>
                </a:cubicBezTo>
                <a:cubicBezTo>
                  <a:pt x="93243" y="93303"/>
                  <a:pt x="86216" y="100584"/>
                  <a:pt x="86216" y="107865"/>
                </a:cubicBezTo>
                <a:close/>
                <a:moveTo>
                  <a:pt x="42972" y="76584"/>
                </a:moveTo>
                <a:lnTo>
                  <a:pt x="42972" y="76584"/>
                </a:lnTo>
                <a:cubicBezTo>
                  <a:pt x="117297" y="55011"/>
                  <a:pt x="117297" y="55011"/>
                  <a:pt x="117297" y="55011"/>
                </a:cubicBezTo>
                <a:cubicBezTo>
                  <a:pt x="119729" y="55011"/>
                  <a:pt x="119729" y="52584"/>
                  <a:pt x="119729" y="50426"/>
                </a:cubicBezTo>
                <a:cubicBezTo>
                  <a:pt x="119729" y="14561"/>
                  <a:pt x="119729" y="14561"/>
                  <a:pt x="119729" y="14561"/>
                </a:cubicBezTo>
                <a:cubicBezTo>
                  <a:pt x="26486" y="14561"/>
                  <a:pt x="26486" y="14561"/>
                  <a:pt x="26486" y="14561"/>
                </a:cubicBezTo>
                <a:cubicBezTo>
                  <a:pt x="26486" y="2696"/>
                  <a:pt x="26486" y="2696"/>
                  <a:pt x="26486" y="2696"/>
                </a:cubicBezTo>
                <a:lnTo>
                  <a:pt x="24054" y="0"/>
                </a:lnTo>
                <a:cubicBezTo>
                  <a:pt x="2432" y="0"/>
                  <a:pt x="2432" y="0"/>
                  <a:pt x="2432" y="0"/>
                </a:cubicBezTo>
                <a:cubicBezTo>
                  <a:pt x="0" y="0"/>
                  <a:pt x="0" y="2696"/>
                  <a:pt x="0" y="2696"/>
                </a:cubicBezTo>
                <a:cubicBezTo>
                  <a:pt x="0" y="14561"/>
                  <a:pt x="0" y="14561"/>
                  <a:pt x="0" y="14561"/>
                </a:cubicBezTo>
                <a:cubicBezTo>
                  <a:pt x="12162" y="14561"/>
                  <a:pt x="12162" y="14561"/>
                  <a:pt x="12162" y="14561"/>
                </a:cubicBezTo>
                <a:cubicBezTo>
                  <a:pt x="26486" y="74157"/>
                  <a:pt x="26486" y="74157"/>
                  <a:pt x="26486" y="74157"/>
                </a:cubicBezTo>
                <a:cubicBezTo>
                  <a:pt x="26486" y="81438"/>
                  <a:pt x="26486" y="81438"/>
                  <a:pt x="26486" y="81438"/>
                </a:cubicBezTo>
                <a:cubicBezTo>
                  <a:pt x="26486" y="91146"/>
                  <a:pt x="26486" y="91146"/>
                  <a:pt x="26486" y="91146"/>
                </a:cubicBezTo>
                <a:cubicBezTo>
                  <a:pt x="26486" y="93303"/>
                  <a:pt x="28648" y="93303"/>
                  <a:pt x="28648" y="93303"/>
                </a:cubicBezTo>
                <a:cubicBezTo>
                  <a:pt x="33513" y="93303"/>
                  <a:pt x="33513" y="93303"/>
                  <a:pt x="33513" y="93303"/>
                </a:cubicBezTo>
                <a:cubicBezTo>
                  <a:pt x="100540" y="93303"/>
                  <a:pt x="100540" y="93303"/>
                  <a:pt x="100540" y="93303"/>
                </a:cubicBezTo>
                <a:cubicBezTo>
                  <a:pt x="117297" y="93303"/>
                  <a:pt x="117297" y="93303"/>
                  <a:pt x="117297" y="93303"/>
                </a:cubicBezTo>
                <a:cubicBezTo>
                  <a:pt x="119729" y="93303"/>
                  <a:pt x="119729" y="93303"/>
                  <a:pt x="119729" y="91146"/>
                </a:cubicBezTo>
                <a:cubicBezTo>
                  <a:pt x="119729" y="81438"/>
                  <a:pt x="119729" y="81438"/>
                  <a:pt x="119729" y="81438"/>
                </a:cubicBezTo>
                <a:cubicBezTo>
                  <a:pt x="45405" y="81438"/>
                  <a:pt x="45405" y="81438"/>
                  <a:pt x="45405" y="81438"/>
                </a:cubicBezTo>
                <a:cubicBezTo>
                  <a:pt x="35945" y="81438"/>
                  <a:pt x="35945" y="76584"/>
                  <a:pt x="42972" y="7658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38100" dist="38100" algn="ctr" rotWithShape="0">
              <a:srgbClr val="000000">
                <a:alpha val="23000"/>
              </a:srgbClr>
            </a:outerShdw>
          </a:effectLst>
        </p:spPr>
        <p:txBody>
          <a:bodyPr lIns="45700" tIns="22850" rIns="45700" bIns="22850" anchor="ctr" anchorCtr="0">
            <a:noAutofit/>
          </a:bodyPr>
          <a:lstStyle/>
          <a:p>
            <a:pPr defTabSz="228600"/>
            <a:endParaRPr>
              <a:solidFill>
                <a:srgbClr val="F9F9F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Ellipse 45"/>
          <p:cNvSpPr/>
          <p:nvPr/>
        </p:nvSpPr>
        <p:spPr>
          <a:xfrm>
            <a:off x="789340" y="4728017"/>
            <a:ext cx="501094" cy="501094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de-DE" sz="900">
              <a:solidFill>
                <a:srgbClr val="F9F9F9"/>
              </a:solidFill>
              <a:latin typeface="Calibri" panose="020F0502020204030204"/>
            </a:endParaRPr>
          </a:p>
        </p:txBody>
      </p:sp>
      <p:sp>
        <p:nvSpPr>
          <p:cNvPr id="14" name="Textfeld 46"/>
          <p:cNvSpPr txBox="1"/>
          <p:nvPr/>
        </p:nvSpPr>
        <p:spPr>
          <a:xfrm>
            <a:off x="1383914" y="4610559"/>
            <a:ext cx="2382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/>
            <a:r>
              <a:rPr lang="en-US" sz="2000" dirty="0" smtClean="0">
                <a:solidFill>
                  <a:srgbClr val="F9F9F9"/>
                </a:solidFill>
                <a:latin typeface="Calibri Light" panose="020F0302020204030204" pitchFamily="34" charset="0"/>
              </a:rPr>
              <a:t>Contact Info</a:t>
            </a:r>
            <a:endParaRPr lang="de-DE" sz="2000" dirty="0">
              <a:solidFill>
                <a:srgbClr val="F9F9F9"/>
              </a:solidFill>
              <a:latin typeface="Calibri Light" panose="020F0302020204030204" pitchFamily="34" charset="0"/>
            </a:endParaRPr>
          </a:p>
        </p:txBody>
      </p:sp>
      <p:sp>
        <p:nvSpPr>
          <p:cNvPr id="15" name="Textfeld 47"/>
          <p:cNvSpPr txBox="1"/>
          <p:nvPr/>
        </p:nvSpPr>
        <p:spPr>
          <a:xfrm>
            <a:off x="1370065" y="4958439"/>
            <a:ext cx="2600453" cy="1526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>
              <a:lnSpc>
                <a:spcPct val="150000"/>
              </a:lnSpc>
            </a:pPr>
            <a:r>
              <a:rPr lang="en-US" altLang="zh-CN" sz="1600" dirty="0" smtClean="0">
                <a:solidFill>
                  <a:srgbClr val="FFC000"/>
                </a:solidFill>
                <a:latin typeface="+mj-ea"/>
                <a:ea typeface="+mj-ea"/>
              </a:rPr>
              <a:t>www.siglent.com/ens</a:t>
            </a:r>
          </a:p>
          <a:p>
            <a:pPr defTabSz="228600">
              <a:lnSpc>
                <a:spcPct val="150000"/>
              </a:lnSpc>
            </a:pPr>
            <a:r>
              <a:rPr lang="en-US" altLang="zh-CN" sz="1600" dirty="0">
                <a:solidFill>
                  <a:srgbClr val="F9F9F9"/>
                </a:solidFill>
                <a:latin typeface="+mj-ea"/>
                <a:ea typeface="+mj-ea"/>
              </a:rPr>
              <a:t>Email</a:t>
            </a:r>
            <a:r>
              <a:rPr lang="zh-CN" altLang="en-US" sz="1600" dirty="0" smtClean="0">
                <a:solidFill>
                  <a:srgbClr val="F9F9F9"/>
                </a:solidFill>
                <a:latin typeface="+mj-ea"/>
                <a:ea typeface="+mj-ea"/>
              </a:rPr>
              <a:t>：</a:t>
            </a:r>
            <a:r>
              <a:rPr lang="en-US" altLang="zh-CN" sz="1600" dirty="0" smtClean="0">
                <a:solidFill>
                  <a:srgbClr val="F9F9F9"/>
                </a:solidFill>
                <a:latin typeface="+mj-ea"/>
                <a:ea typeface="+mj-ea"/>
              </a:rPr>
              <a:t>sales@siglent.com</a:t>
            </a:r>
            <a:endParaRPr lang="en-US" sz="1600" dirty="0" smtClean="0">
              <a:solidFill>
                <a:srgbClr val="F9F9F9"/>
              </a:solidFill>
              <a:latin typeface="+mj-ea"/>
              <a:ea typeface="+mj-ea"/>
            </a:endParaRPr>
          </a:p>
          <a:p>
            <a:pPr defTabSz="228600">
              <a:lnSpc>
                <a:spcPct val="150000"/>
              </a:lnSpc>
            </a:pPr>
            <a:r>
              <a:rPr lang="en-US" altLang="zh-CN" sz="1600" dirty="0" smtClean="0">
                <a:solidFill>
                  <a:srgbClr val="F9F9F9"/>
                </a:solidFill>
                <a:latin typeface="+mj-ea"/>
                <a:ea typeface="+mj-ea"/>
              </a:rPr>
              <a:t>Tel</a:t>
            </a:r>
            <a:r>
              <a:rPr lang="zh-CN" altLang="en-US" sz="1600" dirty="0" smtClean="0">
                <a:solidFill>
                  <a:srgbClr val="F9F9F9"/>
                </a:solidFill>
                <a:latin typeface="+mj-ea"/>
                <a:ea typeface="+mj-ea"/>
              </a:rPr>
              <a:t>：</a:t>
            </a:r>
            <a:r>
              <a:rPr lang="en-US" altLang="zh-CN" sz="1600" dirty="0" smtClean="0">
                <a:solidFill>
                  <a:srgbClr val="F9F9F9"/>
                </a:solidFill>
                <a:latin typeface="+mj-ea"/>
                <a:ea typeface="+mj-ea"/>
              </a:rPr>
              <a:t>+86-755-36887876</a:t>
            </a:r>
            <a:endParaRPr lang="de-DE" sz="1600" dirty="0">
              <a:solidFill>
                <a:srgbClr val="F9F9F9"/>
              </a:solidFill>
              <a:latin typeface="+mj-ea"/>
              <a:ea typeface="+mj-ea"/>
            </a:endParaRPr>
          </a:p>
        </p:txBody>
      </p:sp>
      <p:sp>
        <p:nvSpPr>
          <p:cNvPr id="16" name="Textfeld 50"/>
          <p:cNvSpPr txBox="1"/>
          <p:nvPr/>
        </p:nvSpPr>
        <p:spPr>
          <a:xfrm>
            <a:off x="2881574" y="3019239"/>
            <a:ext cx="76197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b="1" dirty="0" smtClean="0">
                <a:solidFill>
                  <a:schemeClr val="bg1">
                    <a:lumMod val="65000"/>
                  </a:schemeClr>
                </a:solidFill>
              </a:rPr>
              <a:t>SIGLENT—The Best Value in Electronic Test &amp; Measurement </a:t>
            </a:r>
            <a:endParaRPr lang="zh-CN" altLang="en-US" sz="2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Textfeld 33"/>
          <p:cNvSpPr txBox="1"/>
          <p:nvPr/>
        </p:nvSpPr>
        <p:spPr>
          <a:xfrm>
            <a:off x="2253846" y="1298951"/>
            <a:ext cx="7684309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/>
            <a:endParaRPr lang="de-DE" sz="3500" dirty="0">
              <a:solidFill>
                <a:srgbClr val="0065FA"/>
              </a:solidFill>
              <a:latin typeface="Century Gothic" panose="020B0502020202020204" pitchFamily="34" charset="0"/>
            </a:endParaRPr>
          </a:p>
          <a:p>
            <a:pPr algn="ctr" defTabSz="228600"/>
            <a:r>
              <a:rPr lang="de-DE" sz="6600" b="1" dirty="0">
                <a:solidFill>
                  <a:srgbClr val="003B90"/>
                </a:solidFill>
                <a:latin typeface="Century Gothic" panose="020B0502020202020204" pitchFamily="34" charset="0"/>
              </a:rPr>
              <a:t>Thank </a:t>
            </a:r>
            <a:r>
              <a:rPr lang="de-DE" sz="6600" b="1" dirty="0" smtClean="0">
                <a:solidFill>
                  <a:srgbClr val="003B90"/>
                </a:solidFill>
                <a:latin typeface="Century Gothic" panose="020B0502020202020204" pitchFamily="34" charset="0"/>
              </a:rPr>
              <a:t>You</a:t>
            </a:r>
            <a:endParaRPr lang="de-DE" sz="6600" dirty="0">
              <a:solidFill>
                <a:srgbClr val="003B9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332" y="4772141"/>
            <a:ext cx="1378947" cy="137894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58" y="-48424"/>
            <a:ext cx="2965705" cy="108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7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" y="428"/>
            <a:ext cx="12191239" cy="685757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hape 4073"/>
          <p:cNvSpPr/>
          <p:nvPr/>
        </p:nvSpPr>
        <p:spPr>
          <a:xfrm>
            <a:off x="8172163" y="2793183"/>
            <a:ext cx="309825" cy="30429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5403" y="112293"/>
                </a:moveTo>
                <a:lnTo>
                  <a:pt x="75403" y="112293"/>
                </a:lnTo>
                <a:cubicBezTo>
                  <a:pt x="75403" y="114770"/>
                  <a:pt x="78044" y="117247"/>
                  <a:pt x="80684" y="117247"/>
                </a:cubicBezTo>
                <a:cubicBezTo>
                  <a:pt x="109144" y="119724"/>
                  <a:pt x="109144" y="119724"/>
                  <a:pt x="109144" y="119724"/>
                </a:cubicBezTo>
                <a:cubicBezTo>
                  <a:pt x="112078" y="119724"/>
                  <a:pt x="112078" y="117247"/>
                  <a:pt x="114718" y="114770"/>
                </a:cubicBezTo>
                <a:cubicBezTo>
                  <a:pt x="114718" y="92752"/>
                  <a:pt x="114718" y="92752"/>
                  <a:pt x="114718" y="92752"/>
                </a:cubicBezTo>
                <a:cubicBezTo>
                  <a:pt x="78044" y="90275"/>
                  <a:pt x="78044" y="90275"/>
                  <a:pt x="78044" y="90275"/>
                </a:cubicBezTo>
                <a:lnTo>
                  <a:pt x="75403" y="112293"/>
                </a:lnTo>
                <a:close/>
                <a:moveTo>
                  <a:pt x="5281" y="92752"/>
                </a:moveTo>
                <a:lnTo>
                  <a:pt x="5281" y="92752"/>
                </a:lnTo>
                <a:cubicBezTo>
                  <a:pt x="5281" y="114770"/>
                  <a:pt x="5281" y="114770"/>
                  <a:pt x="5281" y="114770"/>
                </a:cubicBezTo>
                <a:cubicBezTo>
                  <a:pt x="5281" y="117247"/>
                  <a:pt x="7921" y="119724"/>
                  <a:pt x="10268" y="119724"/>
                </a:cubicBezTo>
                <a:cubicBezTo>
                  <a:pt x="39022" y="117247"/>
                  <a:pt x="39022" y="117247"/>
                  <a:pt x="39022" y="117247"/>
                </a:cubicBezTo>
                <a:cubicBezTo>
                  <a:pt x="41662" y="117247"/>
                  <a:pt x="44303" y="114770"/>
                  <a:pt x="44303" y="112293"/>
                </a:cubicBezTo>
                <a:cubicBezTo>
                  <a:pt x="41662" y="90275"/>
                  <a:pt x="41662" y="90275"/>
                  <a:pt x="41662" y="90275"/>
                </a:cubicBezTo>
                <a:lnTo>
                  <a:pt x="5281" y="92752"/>
                </a:lnTo>
                <a:close/>
                <a:moveTo>
                  <a:pt x="0" y="56422"/>
                </a:moveTo>
                <a:lnTo>
                  <a:pt x="0" y="56422"/>
                </a:lnTo>
                <a:cubicBezTo>
                  <a:pt x="2640" y="80642"/>
                  <a:pt x="2640" y="80642"/>
                  <a:pt x="2640" y="80642"/>
                </a:cubicBezTo>
                <a:cubicBezTo>
                  <a:pt x="39022" y="75688"/>
                  <a:pt x="39022" y="75688"/>
                  <a:pt x="39022" y="75688"/>
                </a:cubicBezTo>
                <a:cubicBezTo>
                  <a:pt x="39022" y="53944"/>
                  <a:pt x="39022" y="53944"/>
                  <a:pt x="39022" y="53944"/>
                </a:cubicBezTo>
                <a:lnTo>
                  <a:pt x="39022" y="51467"/>
                </a:lnTo>
                <a:cubicBezTo>
                  <a:pt x="39022" y="41834"/>
                  <a:pt x="46943" y="31926"/>
                  <a:pt x="59853" y="31926"/>
                </a:cubicBezTo>
                <a:cubicBezTo>
                  <a:pt x="72762" y="31926"/>
                  <a:pt x="80684" y="41834"/>
                  <a:pt x="80684" y="51467"/>
                </a:cubicBezTo>
                <a:lnTo>
                  <a:pt x="80684" y="53944"/>
                </a:lnTo>
                <a:cubicBezTo>
                  <a:pt x="78044" y="75688"/>
                  <a:pt x="78044" y="75688"/>
                  <a:pt x="78044" y="75688"/>
                </a:cubicBezTo>
                <a:cubicBezTo>
                  <a:pt x="117066" y="80642"/>
                  <a:pt x="117066" y="80642"/>
                  <a:pt x="117066" y="80642"/>
                </a:cubicBezTo>
                <a:cubicBezTo>
                  <a:pt x="119706" y="56422"/>
                  <a:pt x="119706" y="56422"/>
                  <a:pt x="119706" y="56422"/>
                </a:cubicBezTo>
                <a:cubicBezTo>
                  <a:pt x="119706" y="53944"/>
                  <a:pt x="119706" y="53944"/>
                  <a:pt x="119706" y="51467"/>
                </a:cubicBezTo>
                <a:cubicBezTo>
                  <a:pt x="119706" y="22018"/>
                  <a:pt x="93594" y="0"/>
                  <a:pt x="59853" y="0"/>
                </a:cubicBezTo>
                <a:cubicBezTo>
                  <a:pt x="25819" y="0"/>
                  <a:pt x="0" y="22018"/>
                  <a:pt x="0" y="51467"/>
                </a:cubicBezTo>
                <a:cubicBezTo>
                  <a:pt x="0" y="53944"/>
                  <a:pt x="0" y="53944"/>
                  <a:pt x="0" y="56422"/>
                </a:cubicBezTo>
                <a:close/>
              </a:path>
            </a:pathLst>
          </a:custGeom>
          <a:solidFill>
            <a:srgbClr val="003B90"/>
          </a:solidFill>
          <a:ln>
            <a:noFill/>
          </a:ln>
          <a:effectLst>
            <a:outerShdw blurRad="38100" dist="38100" algn="ctr" rotWithShape="0">
              <a:srgbClr val="000000">
                <a:alpha val="23000"/>
              </a:srgbClr>
            </a:outerShdw>
          </a:effectLst>
        </p:spPr>
        <p:txBody>
          <a:bodyPr lIns="45700" tIns="22850" rIns="45700" bIns="22850" anchor="ctr" anchorCtr="0">
            <a:noAutofit/>
          </a:bodyPr>
          <a:lstStyle/>
          <a:p>
            <a:pPr defTabSz="228600"/>
            <a:endParaRPr>
              <a:solidFill>
                <a:srgbClr val="F9F9F9">
                  <a:lumMod val="50000"/>
                </a:srgbClr>
              </a:solidFill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</p:txBody>
      </p:sp>
      <p:sp>
        <p:nvSpPr>
          <p:cNvPr id="6" name="Shape 4077"/>
          <p:cNvSpPr/>
          <p:nvPr/>
        </p:nvSpPr>
        <p:spPr>
          <a:xfrm>
            <a:off x="5042048" y="3772029"/>
            <a:ext cx="341874" cy="32146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3008" y="78181"/>
                </a:moveTo>
                <a:lnTo>
                  <a:pt x="73008" y="78181"/>
                </a:lnTo>
                <a:cubicBezTo>
                  <a:pt x="73008" y="78181"/>
                  <a:pt x="119734" y="43896"/>
                  <a:pt x="115221" y="6753"/>
                </a:cubicBezTo>
                <a:lnTo>
                  <a:pt x="115221" y="4675"/>
                </a:lnTo>
                <a:cubicBezTo>
                  <a:pt x="112831" y="4675"/>
                  <a:pt x="112831" y="4675"/>
                  <a:pt x="112831" y="4675"/>
                </a:cubicBezTo>
                <a:cubicBezTo>
                  <a:pt x="75398" y="0"/>
                  <a:pt x="42212" y="46233"/>
                  <a:pt x="42212" y="46233"/>
                </a:cubicBezTo>
                <a:cubicBezTo>
                  <a:pt x="14070" y="41298"/>
                  <a:pt x="16460" y="48311"/>
                  <a:pt x="2389" y="78181"/>
                </a:cubicBezTo>
                <a:cubicBezTo>
                  <a:pt x="0" y="85194"/>
                  <a:pt x="4778" y="85194"/>
                  <a:pt x="9292" y="85194"/>
                </a:cubicBezTo>
                <a:cubicBezTo>
                  <a:pt x="14070" y="82857"/>
                  <a:pt x="23362" y="80519"/>
                  <a:pt x="23362" y="80519"/>
                </a:cubicBezTo>
                <a:cubicBezTo>
                  <a:pt x="40088" y="96623"/>
                  <a:pt x="40088" y="96623"/>
                  <a:pt x="40088" y="96623"/>
                </a:cubicBezTo>
                <a:cubicBezTo>
                  <a:pt x="40088" y="96623"/>
                  <a:pt x="37433" y="105714"/>
                  <a:pt x="35309" y="110389"/>
                </a:cubicBezTo>
                <a:cubicBezTo>
                  <a:pt x="32920" y="115064"/>
                  <a:pt x="35309" y="119740"/>
                  <a:pt x="40088" y="117402"/>
                </a:cubicBezTo>
                <a:cubicBezTo>
                  <a:pt x="70619" y="103376"/>
                  <a:pt x="77522" y="105714"/>
                  <a:pt x="73008" y="78181"/>
                </a:cubicBezTo>
                <a:close/>
                <a:moveTo>
                  <a:pt x="79911" y="38961"/>
                </a:moveTo>
                <a:lnTo>
                  <a:pt x="79911" y="38961"/>
                </a:lnTo>
                <a:cubicBezTo>
                  <a:pt x="75398" y="34545"/>
                  <a:pt x="75398" y="29870"/>
                  <a:pt x="79911" y="25194"/>
                </a:cubicBezTo>
                <a:cubicBezTo>
                  <a:pt x="84690" y="20779"/>
                  <a:pt x="91592" y="20779"/>
                  <a:pt x="93982" y="25194"/>
                </a:cubicBezTo>
                <a:cubicBezTo>
                  <a:pt x="98761" y="29870"/>
                  <a:pt x="98761" y="34545"/>
                  <a:pt x="93982" y="38961"/>
                </a:cubicBezTo>
                <a:cubicBezTo>
                  <a:pt x="91592" y="43896"/>
                  <a:pt x="84690" y="43896"/>
                  <a:pt x="79911" y="38961"/>
                </a:cubicBezTo>
                <a:close/>
              </a:path>
            </a:pathLst>
          </a:custGeom>
          <a:solidFill>
            <a:srgbClr val="003B90"/>
          </a:solidFill>
          <a:ln>
            <a:noFill/>
          </a:ln>
          <a:effectLst>
            <a:outerShdw blurRad="38100" dist="38100" algn="ctr" rotWithShape="0">
              <a:srgbClr val="000000">
                <a:alpha val="23000"/>
              </a:srgbClr>
            </a:outerShdw>
          </a:effectLst>
        </p:spPr>
        <p:txBody>
          <a:bodyPr lIns="45700" tIns="22850" rIns="45700" bIns="22850" anchor="ctr" anchorCtr="0">
            <a:noAutofit/>
          </a:bodyPr>
          <a:lstStyle/>
          <a:p>
            <a:pPr defTabSz="228600"/>
            <a:endParaRPr>
              <a:solidFill>
                <a:srgbClr val="F9F9F9">
                  <a:lumMod val="50000"/>
                </a:srgbClr>
              </a:solidFill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</p:txBody>
      </p:sp>
      <p:sp>
        <p:nvSpPr>
          <p:cNvPr id="7" name="Shape 4087"/>
          <p:cNvSpPr/>
          <p:nvPr/>
        </p:nvSpPr>
        <p:spPr>
          <a:xfrm>
            <a:off x="8146323" y="3782108"/>
            <a:ext cx="336533" cy="30919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8918" y="107865"/>
                </a:moveTo>
                <a:lnTo>
                  <a:pt x="18918" y="107865"/>
                </a:lnTo>
                <a:cubicBezTo>
                  <a:pt x="18918" y="114876"/>
                  <a:pt x="26486" y="119730"/>
                  <a:pt x="33513" y="119730"/>
                </a:cubicBezTo>
                <a:cubicBezTo>
                  <a:pt x="40810" y="119730"/>
                  <a:pt x="45405" y="114876"/>
                  <a:pt x="45405" y="107865"/>
                </a:cubicBezTo>
                <a:cubicBezTo>
                  <a:pt x="45405" y="100584"/>
                  <a:pt x="40810" y="93303"/>
                  <a:pt x="33513" y="93303"/>
                </a:cubicBezTo>
                <a:cubicBezTo>
                  <a:pt x="26486" y="93303"/>
                  <a:pt x="18918" y="100584"/>
                  <a:pt x="18918" y="107865"/>
                </a:cubicBezTo>
                <a:close/>
                <a:moveTo>
                  <a:pt x="86216" y="107865"/>
                </a:moveTo>
                <a:lnTo>
                  <a:pt x="86216" y="107865"/>
                </a:lnTo>
                <a:cubicBezTo>
                  <a:pt x="86216" y="114876"/>
                  <a:pt x="93243" y="119730"/>
                  <a:pt x="100540" y="119730"/>
                </a:cubicBezTo>
                <a:cubicBezTo>
                  <a:pt x="107837" y="119730"/>
                  <a:pt x="112702" y="114876"/>
                  <a:pt x="112702" y="107865"/>
                </a:cubicBezTo>
                <a:cubicBezTo>
                  <a:pt x="112702" y="100584"/>
                  <a:pt x="107837" y="93303"/>
                  <a:pt x="100540" y="93303"/>
                </a:cubicBezTo>
                <a:cubicBezTo>
                  <a:pt x="93243" y="93303"/>
                  <a:pt x="86216" y="100584"/>
                  <a:pt x="86216" y="107865"/>
                </a:cubicBezTo>
                <a:close/>
                <a:moveTo>
                  <a:pt x="42972" y="76584"/>
                </a:moveTo>
                <a:lnTo>
                  <a:pt x="42972" y="76584"/>
                </a:lnTo>
                <a:cubicBezTo>
                  <a:pt x="117297" y="55011"/>
                  <a:pt x="117297" y="55011"/>
                  <a:pt x="117297" y="55011"/>
                </a:cubicBezTo>
                <a:cubicBezTo>
                  <a:pt x="119729" y="55011"/>
                  <a:pt x="119729" y="52584"/>
                  <a:pt x="119729" y="50426"/>
                </a:cubicBezTo>
                <a:cubicBezTo>
                  <a:pt x="119729" y="14561"/>
                  <a:pt x="119729" y="14561"/>
                  <a:pt x="119729" y="14561"/>
                </a:cubicBezTo>
                <a:cubicBezTo>
                  <a:pt x="26486" y="14561"/>
                  <a:pt x="26486" y="14561"/>
                  <a:pt x="26486" y="14561"/>
                </a:cubicBezTo>
                <a:cubicBezTo>
                  <a:pt x="26486" y="2696"/>
                  <a:pt x="26486" y="2696"/>
                  <a:pt x="26486" y="2696"/>
                </a:cubicBezTo>
                <a:lnTo>
                  <a:pt x="24054" y="0"/>
                </a:lnTo>
                <a:cubicBezTo>
                  <a:pt x="2432" y="0"/>
                  <a:pt x="2432" y="0"/>
                  <a:pt x="2432" y="0"/>
                </a:cubicBezTo>
                <a:cubicBezTo>
                  <a:pt x="0" y="0"/>
                  <a:pt x="0" y="2696"/>
                  <a:pt x="0" y="2696"/>
                </a:cubicBezTo>
                <a:cubicBezTo>
                  <a:pt x="0" y="14561"/>
                  <a:pt x="0" y="14561"/>
                  <a:pt x="0" y="14561"/>
                </a:cubicBezTo>
                <a:cubicBezTo>
                  <a:pt x="12162" y="14561"/>
                  <a:pt x="12162" y="14561"/>
                  <a:pt x="12162" y="14561"/>
                </a:cubicBezTo>
                <a:cubicBezTo>
                  <a:pt x="26486" y="74157"/>
                  <a:pt x="26486" y="74157"/>
                  <a:pt x="26486" y="74157"/>
                </a:cubicBezTo>
                <a:cubicBezTo>
                  <a:pt x="26486" y="81438"/>
                  <a:pt x="26486" y="81438"/>
                  <a:pt x="26486" y="81438"/>
                </a:cubicBezTo>
                <a:cubicBezTo>
                  <a:pt x="26486" y="91146"/>
                  <a:pt x="26486" y="91146"/>
                  <a:pt x="26486" y="91146"/>
                </a:cubicBezTo>
                <a:cubicBezTo>
                  <a:pt x="26486" y="93303"/>
                  <a:pt x="28648" y="93303"/>
                  <a:pt x="28648" y="93303"/>
                </a:cubicBezTo>
                <a:cubicBezTo>
                  <a:pt x="33513" y="93303"/>
                  <a:pt x="33513" y="93303"/>
                  <a:pt x="33513" y="93303"/>
                </a:cubicBezTo>
                <a:cubicBezTo>
                  <a:pt x="100540" y="93303"/>
                  <a:pt x="100540" y="93303"/>
                  <a:pt x="100540" y="93303"/>
                </a:cubicBezTo>
                <a:cubicBezTo>
                  <a:pt x="117297" y="93303"/>
                  <a:pt x="117297" y="93303"/>
                  <a:pt x="117297" y="93303"/>
                </a:cubicBezTo>
                <a:cubicBezTo>
                  <a:pt x="119729" y="93303"/>
                  <a:pt x="119729" y="93303"/>
                  <a:pt x="119729" y="91146"/>
                </a:cubicBezTo>
                <a:cubicBezTo>
                  <a:pt x="119729" y="81438"/>
                  <a:pt x="119729" y="81438"/>
                  <a:pt x="119729" y="81438"/>
                </a:cubicBezTo>
                <a:cubicBezTo>
                  <a:pt x="45405" y="81438"/>
                  <a:pt x="45405" y="81438"/>
                  <a:pt x="45405" y="81438"/>
                </a:cubicBezTo>
                <a:cubicBezTo>
                  <a:pt x="35945" y="81438"/>
                  <a:pt x="35945" y="76584"/>
                  <a:pt x="42972" y="76584"/>
                </a:cubicBezTo>
                <a:close/>
              </a:path>
            </a:pathLst>
          </a:custGeom>
          <a:solidFill>
            <a:srgbClr val="003B90"/>
          </a:solidFill>
          <a:ln>
            <a:noFill/>
          </a:ln>
          <a:effectLst>
            <a:outerShdw blurRad="38100" dist="38100" algn="ctr" rotWithShape="0">
              <a:srgbClr val="000000">
                <a:alpha val="23000"/>
              </a:srgbClr>
            </a:outerShdw>
          </a:effectLst>
        </p:spPr>
        <p:txBody>
          <a:bodyPr lIns="45700" tIns="22850" rIns="45700" bIns="22850" anchor="ctr" anchorCtr="0">
            <a:noAutofit/>
          </a:bodyPr>
          <a:lstStyle/>
          <a:p>
            <a:pPr defTabSz="228600"/>
            <a:endParaRPr>
              <a:solidFill>
                <a:srgbClr val="F9F9F9">
                  <a:lumMod val="50000"/>
                </a:srgbClr>
              </a:solidFill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</p:txBody>
      </p:sp>
      <p:sp>
        <p:nvSpPr>
          <p:cNvPr id="9" name="Shape 4066"/>
          <p:cNvSpPr/>
          <p:nvPr/>
        </p:nvSpPr>
        <p:spPr>
          <a:xfrm>
            <a:off x="5043771" y="2837396"/>
            <a:ext cx="349886" cy="26011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5324" y="2895"/>
                </a:moveTo>
                <a:lnTo>
                  <a:pt x="115324" y="2895"/>
                </a:lnTo>
                <a:cubicBezTo>
                  <a:pt x="112727" y="2895"/>
                  <a:pt x="4675" y="51474"/>
                  <a:pt x="2337" y="51474"/>
                </a:cubicBezTo>
                <a:cubicBezTo>
                  <a:pt x="0" y="51474"/>
                  <a:pt x="0" y="54369"/>
                  <a:pt x="2337" y="54369"/>
                </a:cubicBezTo>
                <a:cubicBezTo>
                  <a:pt x="4675" y="56943"/>
                  <a:pt x="25454" y="68525"/>
                  <a:pt x="25454" y="68525"/>
                </a:cubicBezTo>
                <a:lnTo>
                  <a:pt x="25454" y="68525"/>
                </a:lnTo>
                <a:cubicBezTo>
                  <a:pt x="41558" y="73994"/>
                  <a:pt x="41558" y="73994"/>
                  <a:pt x="41558" y="73994"/>
                </a:cubicBezTo>
                <a:cubicBezTo>
                  <a:pt x="41558" y="73994"/>
                  <a:pt x="110389" y="11260"/>
                  <a:pt x="112727" y="11260"/>
                </a:cubicBezTo>
                <a:cubicBezTo>
                  <a:pt x="112727" y="8364"/>
                  <a:pt x="112727" y="11260"/>
                  <a:pt x="112727" y="11260"/>
                </a:cubicBezTo>
                <a:lnTo>
                  <a:pt x="62337" y="79785"/>
                </a:lnTo>
                <a:lnTo>
                  <a:pt x="62337" y="79785"/>
                </a:lnTo>
                <a:cubicBezTo>
                  <a:pt x="59999" y="82680"/>
                  <a:pt x="59999" y="82680"/>
                  <a:pt x="59999" y="82680"/>
                </a:cubicBezTo>
                <a:cubicBezTo>
                  <a:pt x="62337" y="85576"/>
                  <a:pt x="62337" y="85576"/>
                  <a:pt x="62337" y="85576"/>
                </a:cubicBezTo>
                <a:lnTo>
                  <a:pt x="62337" y="85576"/>
                </a:lnTo>
                <a:cubicBezTo>
                  <a:pt x="62337" y="85576"/>
                  <a:pt x="94285" y="105522"/>
                  <a:pt x="94285" y="108418"/>
                </a:cubicBezTo>
                <a:cubicBezTo>
                  <a:pt x="96623" y="108418"/>
                  <a:pt x="98961" y="108418"/>
                  <a:pt x="101298" y="105522"/>
                </a:cubicBezTo>
                <a:cubicBezTo>
                  <a:pt x="101298" y="102627"/>
                  <a:pt x="119740" y="8364"/>
                  <a:pt x="119740" y="5790"/>
                </a:cubicBezTo>
                <a:cubicBezTo>
                  <a:pt x="119740" y="2895"/>
                  <a:pt x="117662" y="0"/>
                  <a:pt x="115324" y="2895"/>
                </a:cubicBezTo>
                <a:close/>
                <a:moveTo>
                  <a:pt x="41558" y="116782"/>
                </a:moveTo>
                <a:lnTo>
                  <a:pt x="41558" y="116782"/>
                </a:lnTo>
                <a:cubicBezTo>
                  <a:pt x="41558" y="119678"/>
                  <a:pt x="41558" y="119678"/>
                  <a:pt x="43896" y="119678"/>
                </a:cubicBezTo>
                <a:cubicBezTo>
                  <a:pt x="43896" y="116782"/>
                  <a:pt x="62337" y="99731"/>
                  <a:pt x="62337" y="99731"/>
                </a:cubicBezTo>
                <a:cubicBezTo>
                  <a:pt x="41558" y="85576"/>
                  <a:pt x="41558" y="85576"/>
                  <a:pt x="41558" y="85576"/>
                </a:cubicBezTo>
                <a:lnTo>
                  <a:pt x="41558" y="116782"/>
                </a:lnTo>
                <a:close/>
              </a:path>
            </a:pathLst>
          </a:custGeom>
          <a:solidFill>
            <a:srgbClr val="003B90"/>
          </a:solidFill>
          <a:ln>
            <a:noFill/>
          </a:ln>
          <a:effectLst>
            <a:outerShdw blurRad="38100" dist="38100" algn="ctr" rotWithShape="0">
              <a:srgbClr val="000000">
                <a:alpha val="23000"/>
              </a:srgbClr>
            </a:outerShdw>
          </a:effectLst>
        </p:spPr>
        <p:txBody>
          <a:bodyPr lIns="45700" tIns="22850" rIns="45700" bIns="22850" anchor="ctr" anchorCtr="0">
            <a:noAutofit/>
          </a:bodyPr>
          <a:lstStyle/>
          <a:p>
            <a:pPr defTabSz="228600"/>
            <a:endParaRPr>
              <a:solidFill>
                <a:srgbClr val="F9F9F9">
                  <a:lumMod val="50000"/>
                </a:srgbClr>
              </a:solidFill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</p:txBody>
      </p:sp>
      <p:sp>
        <p:nvSpPr>
          <p:cNvPr id="10" name="Ellipse 28"/>
          <p:cNvSpPr/>
          <p:nvPr/>
        </p:nvSpPr>
        <p:spPr>
          <a:xfrm>
            <a:off x="4937273" y="2680192"/>
            <a:ext cx="663989" cy="609896"/>
          </a:xfrm>
          <a:prstGeom prst="ellipse">
            <a:avLst/>
          </a:prstGeom>
          <a:noFill/>
          <a:ln>
            <a:solidFill>
              <a:schemeClr val="bg1">
                <a:alpha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de-DE" sz="900">
              <a:solidFill>
                <a:srgbClr val="F9F9F9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Ellipse 29"/>
          <p:cNvSpPr/>
          <p:nvPr/>
        </p:nvSpPr>
        <p:spPr>
          <a:xfrm>
            <a:off x="8042265" y="4536036"/>
            <a:ext cx="663989" cy="609896"/>
          </a:xfrm>
          <a:prstGeom prst="ellipse">
            <a:avLst/>
          </a:prstGeom>
          <a:noFill/>
          <a:ln>
            <a:solidFill>
              <a:schemeClr val="bg1">
                <a:alpha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de-DE" sz="900">
              <a:solidFill>
                <a:srgbClr val="F9F9F9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Ellipse 30"/>
          <p:cNvSpPr/>
          <p:nvPr/>
        </p:nvSpPr>
        <p:spPr>
          <a:xfrm>
            <a:off x="8029195" y="2678343"/>
            <a:ext cx="663989" cy="609896"/>
          </a:xfrm>
          <a:prstGeom prst="ellipse">
            <a:avLst/>
          </a:prstGeom>
          <a:noFill/>
          <a:ln>
            <a:solidFill>
              <a:schemeClr val="bg1">
                <a:alpha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de-DE" sz="900">
              <a:solidFill>
                <a:srgbClr val="F9F9F9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Ellipse 31"/>
          <p:cNvSpPr/>
          <p:nvPr/>
        </p:nvSpPr>
        <p:spPr>
          <a:xfrm>
            <a:off x="8027071" y="3645204"/>
            <a:ext cx="663989" cy="609896"/>
          </a:xfrm>
          <a:prstGeom prst="ellipse">
            <a:avLst/>
          </a:prstGeom>
          <a:noFill/>
          <a:ln>
            <a:solidFill>
              <a:schemeClr val="bg1">
                <a:alpha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de-DE" sz="900">
              <a:solidFill>
                <a:srgbClr val="F9F9F9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Ellipse 32"/>
          <p:cNvSpPr/>
          <p:nvPr/>
        </p:nvSpPr>
        <p:spPr>
          <a:xfrm>
            <a:off x="4954252" y="4551506"/>
            <a:ext cx="663989" cy="609896"/>
          </a:xfrm>
          <a:prstGeom prst="ellipse">
            <a:avLst/>
          </a:prstGeom>
          <a:noFill/>
          <a:ln>
            <a:solidFill>
              <a:schemeClr val="bg1">
                <a:alpha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de-DE" sz="900">
              <a:solidFill>
                <a:srgbClr val="F9F9F9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Ellipse 33"/>
          <p:cNvSpPr/>
          <p:nvPr/>
        </p:nvSpPr>
        <p:spPr>
          <a:xfrm>
            <a:off x="4943900" y="3647368"/>
            <a:ext cx="663989" cy="609896"/>
          </a:xfrm>
          <a:prstGeom prst="ellipse">
            <a:avLst/>
          </a:prstGeom>
          <a:noFill/>
          <a:ln>
            <a:solidFill>
              <a:schemeClr val="bg1">
                <a:alpha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de-DE" sz="900">
              <a:solidFill>
                <a:srgbClr val="F9F9F9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feld 37"/>
          <p:cNvSpPr txBox="1"/>
          <p:nvPr/>
        </p:nvSpPr>
        <p:spPr>
          <a:xfrm>
            <a:off x="5533872" y="2686231"/>
            <a:ext cx="2423839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>
              <a:lnSpc>
                <a:spcPct val="150000"/>
              </a:lnSpc>
            </a:pPr>
            <a:r>
              <a:rPr lang="en-US" sz="2400" dirty="0" smtClean="0">
                <a:solidFill>
                  <a:srgbClr val="F9F9F9">
                    <a:lumMod val="50000"/>
                  </a:srgbClr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</a:rPr>
              <a:t>Overview</a:t>
            </a:r>
            <a:endParaRPr lang="de-DE" sz="2400" dirty="0">
              <a:solidFill>
                <a:srgbClr val="F9F9F9">
                  <a:lumMod val="50000"/>
                </a:srgbClr>
              </a:solidFill>
              <a:latin typeface="Calibri" panose="020F0502020204030204" pitchFamily="34" charset="0"/>
              <a:ea typeface="Arial Unicode MS" panose="020B0604020202020204" pitchFamily="34" charset="-122"/>
              <a:cs typeface="Calibri" panose="020F0502020204030204" pitchFamily="34" charset="0"/>
            </a:endParaRPr>
          </a:p>
        </p:txBody>
      </p:sp>
      <p:sp>
        <p:nvSpPr>
          <p:cNvPr id="19" name="Textfeld 42"/>
          <p:cNvSpPr txBox="1"/>
          <p:nvPr/>
        </p:nvSpPr>
        <p:spPr>
          <a:xfrm>
            <a:off x="5515755" y="3662488"/>
            <a:ext cx="2619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>
              <a:lnSpc>
                <a:spcPct val="150000"/>
              </a:lnSpc>
            </a:pPr>
            <a:r>
              <a:rPr lang="de-DE" altLang="zh-CN" sz="2400" dirty="0">
                <a:solidFill>
                  <a:srgbClr val="F9F9F9">
                    <a:lumMod val="50000"/>
                  </a:srgbClr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</a:rPr>
              <a:t>Panel Introduction</a:t>
            </a:r>
          </a:p>
        </p:txBody>
      </p:sp>
      <p:sp>
        <p:nvSpPr>
          <p:cNvPr id="23" name="Textfeld 47"/>
          <p:cNvSpPr txBox="1"/>
          <p:nvPr/>
        </p:nvSpPr>
        <p:spPr>
          <a:xfrm>
            <a:off x="8591984" y="2693273"/>
            <a:ext cx="3188756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>
              <a:lnSpc>
                <a:spcPct val="150000"/>
              </a:lnSpc>
            </a:pPr>
            <a:r>
              <a:rPr lang="en-US" altLang="zh-CN" sz="2400" dirty="0" smtClean="0">
                <a:solidFill>
                  <a:srgbClr val="F9F9F9">
                    <a:lumMod val="50000"/>
                  </a:srgbClr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</a:rPr>
              <a:t>Key </a:t>
            </a:r>
            <a:r>
              <a:rPr lang="en-US" altLang="zh-CN" sz="2400" dirty="0">
                <a:solidFill>
                  <a:srgbClr val="F9F9F9">
                    <a:lumMod val="50000"/>
                  </a:srgbClr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</a:rPr>
              <a:t>Features</a:t>
            </a:r>
            <a:endParaRPr lang="de-DE" altLang="zh-CN" sz="2400" dirty="0">
              <a:solidFill>
                <a:srgbClr val="F9F9F9">
                  <a:lumMod val="50000"/>
                </a:srgbClr>
              </a:solidFill>
              <a:latin typeface="Calibri" panose="020F0502020204030204" pitchFamily="34" charset="0"/>
              <a:ea typeface="Arial Unicode MS" panose="020B0604020202020204" pitchFamily="34" charset="-122"/>
              <a:cs typeface="Calibri" panose="020F0502020204030204" pitchFamily="34" charset="0"/>
            </a:endParaRPr>
          </a:p>
        </p:txBody>
      </p:sp>
      <p:sp>
        <p:nvSpPr>
          <p:cNvPr id="25" name="Textfeld 49"/>
          <p:cNvSpPr txBox="1"/>
          <p:nvPr/>
        </p:nvSpPr>
        <p:spPr>
          <a:xfrm>
            <a:off x="8591983" y="3701789"/>
            <a:ext cx="2850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>
              <a:lnSpc>
                <a:spcPct val="150000"/>
              </a:lnSpc>
            </a:pPr>
            <a:r>
              <a:rPr lang="de-DE" sz="2400" dirty="0" smtClean="0">
                <a:solidFill>
                  <a:srgbClr val="F9F9F9">
                    <a:lumMod val="50000"/>
                  </a:srgbClr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</a:rPr>
              <a:t>Product Comparison</a:t>
            </a:r>
            <a:endParaRPr lang="de-DE" sz="2400" dirty="0">
              <a:solidFill>
                <a:srgbClr val="F9F9F9">
                  <a:lumMod val="50000"/>
                </a:srgbClr>
              </a:solidFill>
              <a:latin typeface="Calibri" panose="020F0502020204030204" pitchFamily="34" charset="0"/>
              <a:ea typeface="Arial Unicode MS" panose="020B0604020202020204" pitchFamily="34" charset="-122"/>
              <a:cs typeface="Calibri" panose="020F0502020204030204" pitchFamily="34" charset="0"/>
            </a:endParaRPr>
          </a:p>
        </p:txBody>
      </p:sp>
      <p:cxnSp>
        <p:nvCxnSpPr>
          <p:cNvPr id="28" name="Gerader Verbinder 76"/>
          <p:cNvCxnSpPr/>
          <p:nvPr/>
        </p:nvCxnSpPr>
        <p:spPr>
          <a:xfrm>
            <a:off x="1155854" y="2387215"/>
            <a:ext cx="0" cy="354135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81"/>
          <p:cNvSpPr txBox="1"/>
          <p:nvPr/>
        </p:nvSpPr>
        <p:spPr>
          <a:xfrm>
            <a:off x="1263734" y="2402059"/>
            <a:ext cx="378378" cy="707886"/>
          </a:xfrm>
          <a:prstGeom prst="rect">
            <a:avLst/>
          </a:prstGeom>
          <a:solidFill>
            <a:srgbClr val="003B90"/>
          </a:solidFill>
        </p:spPr>
        <p:txBody>
          <a:bodyPr wrap="square" rtlCol="0">
            <a:spAutoFit/>
          </a:bodyPr>
          <a:lstStyle/>
          <a:p>
            <a:pPr algn="ctr" defTabSz="228600"/>
            <a:endParaRPr lang="de-DE" sz="2000" dirty="0" smtClean="0">
              <a:solidFill>
                <a:srgbClr val="F9F9F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228600"/>
            <a:endParaRPr lang="de-DE" sz="2000" dirty="0">
              <a:solidFill>
                <a:srgbClr val="F9F9F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" name="Gerader Verbinder 83"/>
          <p:cNvCxnSpPr/>
          <p:nvPr/>
        </p:nvCxnSpPr>
        <p:spPr>
          <a:xfrm>
            <a:off x="4613510" y="3116123"/>
            <a:ext cx="0" cy="866822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85"/>
          <p:cNvCxnSpPr/>
          <p:nvPr/>
        </p:nvCxnSpPr>
        <p:spPr>
          <a:xfrm>
            <a:off x="11286279" y="3124633"/>
            <a:ext cx="0" cy="866822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/>
          <p:cNvSpPr/>
          <p:nvPr/>
        </p:nvSpPr>
        <p:spPr>
          <a:xfrm>
            <a:off x="1125999" y="3033038"/>
            <a:ext cx="24284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228600"/>
            <a:r>
              <a:rPr lang="en-US" altLang="zh-CN" sz="4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Contents</a:t>
            </a:r>
            <a:endParaRPr lang="de-DE" altLang="zh-CN" sz="48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9" name="菱形 38"/>
          <p:cNvSpPr/>
          <p:nvPr/>
        </p:nvSpPr>
        <p:spPr>
          <a:xfrm>
            <a:off x="11444245" y="2686231"/>
            <a:ext cx="1524610" cy="1524610"/>
          </a:xfrm>
          <a:prstGeom prst="diamond">
            <a:avLst/>
          </a:prstGeom>
          <a:solidFill>
            <a:srgbClr val="003B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90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" y="428"/>
            <a:ext cx="12191239" cy="685757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48" r="22822" b="34716"/>
          <a:stretch/>
        </p:blipFill>
        <p:spPr>
          <a:xfrm>
            <a:off x="1811546" y="0"/>
            <a:ext cx="4002657" cy="596947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9DFB958B-0154-42C4-A69E-F24AE1EBFD80}"/>
              </a:ext>
            </a:extLst>
          </p:cNvPr>
          <p:cNvSpPr/>
          <p:nvPr/>
        </p:nvSpPr>
        <p:spPr>
          <a:xfrm>
            <a:off x="6837340" y="3304064"/>
            <a:ext cx="26291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4800" b="1" kern="100" dirty="0" smtClean="0">
                <a:solidFill>
                  <a:srgbClr val="003B90"/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  <a:sym typeface="+mn-lt"/>
              </a:rPr>
              <a:t>Overview</a:t>
            </a:r>
            <a:endParaRPr lang="zh-CN" altLang="zh-CN" sz="4800" b="1" kern="100" dirty="0">
              <a:solidFill>
                <a:srgbClr val="003B90"/>
              </a:solidFill>
              <a:latin typeface="Calibri" panose="020F0502020204030204" pitchFamily="34" charset="0"/>
              <a:ea typeface="Arial Unicode MS" panose="020B0604020202020204" pitchFamily="34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41DE649B-5F52-4013-8D63-1352A20B0E03}"/>
              </a:ext>
            </a:extLst>
          </p:cNvPr>
          <p:cNvSpPr/>
          <p:nvPr/>
        </p:nvSpPr>
        <p:spPr>
          <a:xfrm>
            <a:off x="5429250" y="723900"/>
            <a:ext cx="2657475" cy="962025"/>
          </a:xfrm>
          <a:prstGeom prst="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BCDF73BE-79DF-4AC3-A7AE-15D80A46FE02}"/>
              </a:ext>
            </a:extLst>
          </p:cNvPr>
          <p:cNvSpPr txBox="1"/>
          <p:nvPr/>
        </p:nvSpPr>
        <p:spPr>
          <a:xfrm>
            <a:off x="4361580" y="881746"/>
            <a:ext cx="4608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  <a:sym typeface="+mn-lt"/>
              </a:rPr>
              <a:t>Section 1</a:t>
            </a:r>
            <a:endParaRPr lang="zh-CN" altLang="en-US" sz="3600" b="1" dirty="0">
              <a:solidFill>
                <a:schemeClr val="bg1"/>
              </a:solidFill>
              <a:latin typeface="Calibri" panose="020F0502020204030204" pitchFamily="34" charset="0"/>
              <a:ea typeface="Arial Unicode MS" panose="020B0604020202020204" pitchFamily="34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616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" y="428"/>
            <a:ext cx="12191239" cy="685757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37371" y="1324003"/>
            <a:ext cx="9147376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Frequency range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from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9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kHz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to 2.1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3.2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GHz</a:t>
            </a:r>
            <a:endParaRPr lang="zh-CN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0.01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Hz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minimum frequency </a:t>
            </a:r>
            <a:r>
              <a:rPr lang="en-US" altLang="zh-CN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setpoint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resolution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Level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output from to -110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dBm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to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+13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dBm</a:t>
            </a:r>
            <a:endParaRPr lang="zh-CN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Maximum level up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 </a:t>
            </a:r>
            <a:r>
              <a:rPr lang="en-US" altLang="zh-CN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dBm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(Typical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Minimum amplitude resolution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as low as 0.01 dB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Internal modulation includes AM/FM/PM, external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modulation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as well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Pulse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modulation, on/off ratio 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≥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70 </a:t>
            </a:r>
            <a:r>
              <a:rPr lang="en-US" altLang="zh-CN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dBc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Pulse train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generator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(Option)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, user-definable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pulse sequence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Power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meter measurement kit, easy to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measure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power and control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the output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Communication interfaces: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USB Host, USB Device (USBTMC),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GPIB (option)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Web browser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remote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control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5-inch capacitive touch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screen,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USB mouse/keyboard s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upport</a:t>
            </a:r>
            <a:endParaRPr lang="zh-CN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" name="Gerader Verbinder 76"/>
          <p:cNvCxnSpPr/>
          <p:nvPr/>
        </p:nvCxnSpPr>
        <p:spPr>
          <a:xfrm>
            <a:off x="328626" y="241106"/>
            <a:ext cx="0" cy="354135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81"/>
          <p:cNvSpPr txBox="1"/>
          <p:nvPr/>
        </p:nvSpPr>
        <p:spPr>
          <a:xfrm>
            <a:off x="436506" y="255950"/>
            <a:ext cx="378378" cy="707886"/>
          </a:xfrm>
          <a:prstGeom prst="rect">
            <a:avLst/>
          </a:prstGeom>
          <a:solidFill>
            <a:srgbClr val="003B90"/>
          </a:solidFill>
        </p:spPr>
        <p:txBody>
          <a:bodyPr wrap="square" rtlCol="0">
            <a:spAutoFit/>
          </a:bodyPr>
          <a:lstStyle/>
          <a:p>
            <a:pPr algn="ctr" defTabSz="228600"/>
            <a:endParaRPr lang="de-DE" sz="2000" dirty="0" smtClean="0">
              <a:solidFill>
                <a:srgbClr val="F9F9F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228600"/>
            <a:endParaRPr lang="de-DE" sz="2000" dirty="0">
              <a:solidFill>
                <a:srgbClr val="F9F9F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10940" y="524159"/>
            <a:ext cx="13708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228600"/>
            <a:r>
              <a:rPr lang="en-US" altLang="zh-CN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Overview</a:t>
            </a:r>
            <a:endParaRPr lang="de-DE" altLang="zh-CN" sz="24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30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" y="428"/>
            <a:ext cx="12191239" cy="6857572"/>
          </a:xfrm>
          <a:prstGeom prst="rect">
            <a:avLst/>
          </a:prstGeom>
        </p:spPr>
      </p:pic>
      <p:sp>
        <p:nvSpPr>
          <p:cNvPr id="21" name="文本框 53"/>
          <p:cNvSpPr txBox="1"/>
          <p:nvPr/>
        </p:nvSpPr>
        <p:spPr>
          <a:xfrm>
            <a:off x="5592489" y="5490536"/>
            <a:ext cx="2831161" cy="7386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Frequency sweep, amplitude sweep,</a:t>
            </a:r>
          </a:p>
          <a:p>
            <a:pPr algn="ctr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Frequency + amplitude sweep</a:t>
            </a:r>
          </a:p>
        </p:txBody>
      </p:sp>
      <p:cxnSp>
        <p:nvCxnSpPr>
          <p:cNvPr id="14" name="Gerader Verbinder 76"/>
          <p:cNvCxnSpPr/>
          <p:nvPr/>
        </p:nvCxnSpPr>
        <p:spPr>
          <a:xfrm>
            <a:off x="328626" y="241106"/>
            <a:ext cx="0" cy="354135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81"/>
          <p:cNvSpPr txBox="1"/>
          <p:nvPr/>
        </p:nvSpPr>
        <p:spPr>
          <a:xfrm>
            <a:off x="436506" y="255950"/>
            <a:ext cx="378378" cy="707886"/>
          </a:xfrm>
          <a:prstGeom prst="rect">
            <a:avLst/>
          </a:prstGeom>
          <a:solidFill>
            <a:srgbClr val="003B90"/>
          </a:solidFill>
        </p:spPr>
        <p:txBody>
          <a:bodyPr wrap="square" rtlCol="0">
            <a:spAutoFit/>
          </a:bodyPr>
          <a:lstStyle/>
          <a:p>
            <a:pPr algn="ctr" defTabSz="228600"/>
            <a:endParaRPr lang="de-DE" sz="2000" dirty="0" smtClean="0">
              <a:solidFill>
                <a:srgbClr val="F9F9F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228600"/>
            <a:endParaRPr lang="de-DE" sz="2000" dirty="0">
              <a:solidFill>
                <a:srgbClr val="F9F9F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10940" y="524159"/>
            <a:ext cx="13708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228600"/>
            <a:r>
              <a:rPr lang="en-US" altLang="zh-CN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Overview</a:t>
            </a:r>
            <a:endParaRPr lang="de-DE" altLang="zh-CN" sz="24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882" y="1874655"/>
            <a:ext cx="8004489" cy="2867462"/>
          </a:xfrm>
          <a:prstGeom prst="rect">
            <a:avLst/>
          </a:prstGeom>
        </p:spPr>
      </p:pic>
      <p:sp>
        <p:nvSpPr>
          <p:cNvPr id="8" name="文本框 6"/>
          <p:cNvSpPr txBox="1"/>
          <p:nvPr/>
        </p:nvSpPr>
        <p:spPr>
          <a:xfrm>
            <a:off x="9411607" y="1974557"/>
            <a:ext cx="1030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PULSE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8407481" y="914035"/>
            <a:ext cx="1261428" cy="748463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AM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7146053" y="4587264"/>
            <a:ext cx="1261428" cy="748463"/>
          </a:xfrm>
          <a:prstGeom prst="roundRect">
            <a:avLst/>
          </a:prstGeom>
          <a:solidFill>
            <a:srgbClr val="003B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 smtClean="0"/>
              <a:t>LF</a:t>
            </a:r>
            <a:endParaRPr lang="zh-CN" altLang="en-US" dirty="0"/>
          </a:p>
        </p:txBody>
      </p:sp>
      <p:sp>
        <p:nvSpPr>
          <p:cNvPr id="11" name="圆角矩形 10"/>
          <p:cNvSpPr/>
          <p:nvPr/>
        </p:nvSpPr>
        <p:spPr>
          <a:xfrm>
            <a:off x="8600604" y="3618360"/>
            <a:ext cx="1261428" cy="748463"/>
          </a:xfrm>
          <a:prstGeom prst="roundRect">
            <a:avLst/>
          </a:prstGeom>
          <a:solidFill>
            <a:srgbClr val="003B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 smtClean="0"/>
              <a:t>CW</a:t>
            </a:r>
            <a:endParaRPr lang="zh-CN" altLang="en-US" dirty="0"/>
          </a:p>
        </p:txBody>
      </p:sp>
      <p:sp>
        <p:nvSpPr>
          <p:cNvPr id="12" name="圆角矩形 11"/>
          <p:cNvSpPr/>
          <p:nvPr/>
        </p:nvSpPr>
        <p:spPr>
          <a:xfrm>
            <a:off x="9924091" y="4567174"/>
            <a:ext cx="1261428" cy="748463"/>
          </a:xfrm>
          <a:prstGeom prst="roundRect">
            <a:avLst/>
          </a:prstGeom>
          <a:solidFill>
            <a:srgbClr val="003B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 smtClean="0"/>
              <a:t>SENSOR</a:t>
            </a:r>
            <a:endParaRPr lang="zh-CN" altLang="en-US" dirty="0"/>
          </a:p>
        </p:txBody>
      </p:sp>
      <p:sp>
        <p:nvSpPr>
          <p:cNvPr id="13" name="圆角矩形 12"/>
          <p:cNvSpPr/>
          <p:nvPr/>
        </p:nvSpPr>
        <p:spPr>
          <a:xfrm>
            <a:off x="8600604" y="5479064"/>
            <a:ext cx="1261428" cy="748463"/>
          </a:xfrm>
          <a:prstGeom prst="roundRect">
            <a:avLst/>
          </a:prstGeom>
          <a:solidFill>
            <a:srgbClr val="003B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 smtClean="0"/>
              <a:t>SWEEP</a:t>
            </a:r>
            <a:endParaRPr lang="zh-CN" altLang="en-US" dirty="0"/>
          </a:p>
        </p:txBody>
      </p:sp>
      <p:sp>
        <p:nvSpPr>
          <p:cNvPr id="18" name="文本框 8"/>
          <p:cNvSpPr txBox="1"/>
          <p:nvPr/>
        </p:nvSpPr>
        <p:spPr>
          <a:xfrm>
            <a:off x="6919202" y="3562657"/>
            <a:ext cx="1578387" cy="7386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Sine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Square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 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DC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triangle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saw-tooth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51"/>
          <p:cNvSpPr txBox="1"/>
          <p:nvPr/>
        </p:nvSpPr>
        <p:spPr>
          <a:xfrm>
            <a:off x="10055155" y="3761758"/>
            <a:ext cx="216996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9 kHz -- 3.2 GHz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13 </a:t>
            </a:r>
            <a:r>
              <a:rPr lang="en-US" altLang="zh-CN" sz="14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dBm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 -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110 </a:t>
            </a:r>
            <a:r>
              <a:rPr lang="en-US" altLang="zh-CN" sz="14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dBm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52"/>
          <p:cNvSpPr txBox="1"/>
          <p:nvPr/>
        </p:nvSpPr>
        <p:spPr>
          <a:xfrm>
            <a:off x="9987231" y="5500881"/>
            <a:ext cx="1642794" cy="9541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USB power meter corrects flatness to keep power constant</a:t>
            </a:r>
          </a:p>
        </p:txBody>
      </p:sp>
      <p:sp>
        <p:nvSpPr>
          <p:cNvPr id="22" name="圆角矩形 21"/>
          <p:cNvSpPr/>
          <p:nvPr/>
        </p:nvSpPr>
        <p:spPr>
          <a:xfrm>
            <a:off x="8407481" y="2343265"/>
            <a:ext cx="1261428" cy="748463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I/Q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9695545" y="1610830"/>
            <a:ext cx="1261428" cy="748463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PULSE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7146053" y="1636062"/>
            <a:ext cx="1261428" cy="748463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FM/PM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57"/>
          <p:cNvSpPr txBox="1"/>
          <p:nvPr/>
        </p:nvSpPr>
        <p:spPr>
          <a:xfrm>
            <a:off x="10001714" y="1001133"/>
            <a:ext cx="178755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Internal/External Modulation</a:t>
            </a:r>
          </a:p>
        </p:txBody>
      </p:sp>
      <p:sp>
        <p:nvSpPr>
          <p:cNvPr id="27" name="文本框 57"/>
          <p:cNvSpPr txBox="1"/>
          <p:nvPr/>
        </p:nvSpPr>
        <p:spPr>
          <a:xfrm>
            <a:off x="9803076" y="2495626"/>
            <a:ext cx="2125067" cy="9541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Internal and external modulation customization</a:t>
            </a:r>
          </a:p>
          <a:p>
            <a:pPr algn="ctr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Pulse train generator</a:t>
            </a:r>
          </a:p>
        </p:txBody>
      </p:sp>
      <p:sp>
        <p:nvSpPr>
          <p:cNvPr id="28" name="文本框 57"/>
          <p:cNvSpPr txBox="1"/>
          <p:nvPr/>
        </p:nvSpPr>
        <p:spPr>
          <a:xfrm>
            <a:off x="6919202" y="2548061"/>
            <a:ext cx="1284544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Digital Modulation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右箭头 28"/>
          <p:cNvSpPr/>
          <p:nvPr/>
        </p:nvSpPr>
        <p:spPr>
          <a:xfrm>
            <a:off x="9803078" y="1153920"/>
            <a:ext cx="184154" cy="16513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下箭头 29"/>
          <p:cNvSpPr/>
          <p:nvPr/>
        </p:nvSpPr>
        <p:spPr>
          <a:xfrm>
            <a:off x="10302063" y="2408419"/>
            <a:ext cx="139620" cy="148762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上箭头 30"/>
          <p:cNvSpPr/>
          <p:nvPr/>
        </p:nvSpPr>
        <p:spPr>
          <a:xfrm>
            <a:off x="7776767" y="1433310"/>
            <a:ext cx="154235" cy="135138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右箭头 31"/>
          <p:cNvSpPr/>
          <p:nvPr/>
        </p:nvSpPr>
        <p:spPr>
          <a:xfrm>
            <a:off x="9895155" y="3932244"/>
            <a:ext cx="184154" cy="165131"/>
          </a:xfrm>
          <a:prstGeom prst="rightArrow">
            <a:avLst/>
          </a:prstGeom>
          <a:solidFill>
            <a:srgbClr val="003B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下箭头 32"/>
          <p:cNvSpPr/>
          <p:nvPr/>
        </p:nvSpPr>
        <p:spPr>
          <a:xfrm>
            <a:off x="10459846" y="5413674"/>
            <a:ext cx="139620" cy="148762"/>
          </a:xfrm>
          <a:prstGeom prst="downArrow">
            <a:avLst/>
          </a:prstGeom>
          <a:solidFill>
            <a:srgbClr val="003B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左箭头 33"/>
          <p:cNvSpPr/>
          <p:nvPr/>
        </p:nvSpPr>
        <p:spPr>
          <a:xfrm>
            <a:off x="8344029" y="5810226"/>
            <a:ext cx="193975" cy="151126"/>
          </a:xfrm>
          <a:prstGeom prst="leftArrow">
            <a:avLst/>
          </a:prstGeom>
          <a:solidFill>
            <a:srgbClr val="003B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5" name="上箭头 34"/>
          <p:cNvSpPr/>
          <p:nvPr/>
        </p:nvSpPr>
        <p:spPr>
          <a:xfrm>
            <a:off x="7561474" y="4387398"/>
            <a:ext cx="154235" cy="135138"/>
          </a:xfrm>
          <a:prstGeom prst="upArrow">
            <a:avLst/>
          </a:prstGeom>
          <a:solidFill>
            <a:srgbClr val="003B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左箭头 35"/>
          <p:cNvSpPr/>
          <p:nvPr/>
        </p:nvSpPr>
        <p:spPr>
          <a:xfrm>
            <a:off x="8113638" y="2656555"/>
            <a:ext cx="193975" cy="151126"/>
          </a:xfrm>
          <a:prstGeom prst="leftArrow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6" name="文本框 58"/>
          <p:cNvSpPr txBox="1"/>
          <p:nvPr/>
        </p:nvSpPr>
        <p:spPr>
          <a:xfrm>
            <a:off x="6686550" y="951976"/>
            <a:ext cx="1705385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Internal/External Modulation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1062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" y="428"/>
            <a:ext cx="12191239" cy="685757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48" r="22822" b="34716"/>
          <a:stretch/>
        </p:blipFill>
        <p:spPr>
          <a:xfrm>
            <a:off x="1811546" y="0"/>
            <a:ext cx="4002657" cy="596947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9DFB958B-0154-42C4-A69E-F24AE1EBFD80}"/>
              </a:ext>
            </a:extLst>
          </p:cNvPr>
          <p:cNvSpPr/>
          <p:nvPr/>
        </p:nvSpPr>
        <p:spPr>
          <a:xfrm>
            <a:off x="6837340" y="3304064"/>
            <a:ext cx="34371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4800" b="1" kern="100" dirty="0" smtClean="0">
                <a:solidFill>
                  <a:srgbClr val="003B9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Key Features</a:t>
            </a:r>
            <a:endParaRPr lang="zh-CN" altLang="zh-CN" sz="4800" b="1" kern="100" dirty="0">
              <a:solidFill>
                <a:srgbClr val="003B90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41DE649B-5F52-4013-8D63-1352A20B0E03}"/>
              </a:ext>
            </a:extLst>
          </p:cNvPr>
          <p:cNvSpPr/>
          <p:nvPr/>
        </p:nvSpPr>
        <p:spPr>
          <a:xfrm>
            <a:off x="5429250" y="723900"/>
            <a:ext cx="2657475" cy="962025"/>
          </a:xfrm>
          <a:prstGeom prst="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BCDF73BE-79DF-4AC3-A7AE-15D80A46FE02}"/>
              </a:ext>
            </a:extLst>
          </p:cNvPr>
          <p:cNvSpPr txBox="1"/>
          <p:nvPr/>
        </p:nvSpPr>
        <p:spPr>
          <a:xfrm>
            <a:off x="4361580" y="881746"/>
            <a:ext cx="4608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Section 2</a:t>
            </a:r>
            <a:endParaRPr lang="zh-CN" alt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58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" y="428"/>
            <a:ext cx="12191239" cy="6857572"/>
          </a:xfrm>
          <a:prstGeom prst="rect">
            <a:avLst/>
          </a:prstGeom>
        </p:spPr>
      </p:pic>
      <p:cxnSp>
        <p:nvCxnSpPr>
          <p:cNvPr id="14" name="Gerader Verbinder 76"/>
          <p:cNvCxnSpPr/>
          <p:nvPr/>
        </p:nvCxnSpPr>
        <p:spPr>
          <a:xfrm>
            <a:off x="328626" y="241106"/>
            <a:ext cx="0" cy="354135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81"/>
          <p:cNvSpPr txBox="1"/>
          <p:nvPr/>
        </p:nvSpPr>
        <p:spPr>
          <a:xfrm>
            <a:off x="436506" y="255950"/>
            <a:ext cx="378378" cy="707886"/>
          </a:xfrm>
          <a:prstGeom prst="rect">
            <a:avLst/>
          </a:prstGeom>
          <a:solidFill>
            <a:srgbClr val="003B90"/>
          </a:solidFill>
        </p:spPr>
        <p:txBody>
          <a:bodyPr wrap="square" rtlCol="0">
            <a:spAutoFit/>
          </a:bodyPr>
          <a:lstStyle/>
          <a:p>
            <a:pPr algn="ctr" defTabSz="228600"/>
            <a:endParaRPr lang="de-DE" sz="2000" dirty="0" smtClean="0">
              <a:solidFill>
                <a:srgbClr val="F9F9F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228600"/>
            <a:endParaRPr lang="de-DE" sz="2000" dirty="0">
              <a:solidFill>
                <a:srgbClr val="F9F9F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10940" y="524159"/>
            <a:ext cx="17767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228600"/>
            <a:r>
              <a:rPr lang="en-US" altLang="zh-CN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Features</a:t>
            </a:r>
            <a:endParaRPr lang="de-DE" altLang="zh-CN" sz="24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文本框 1"/>
          <p:cNvSpPr txBox="1"/>
          <p:nvPr/>
        </p:nvSpPr>
        <p:spPr>
          <a:xfrm>
            <a:off x="436506" y="1610725"/>
            <a:ext cx="5644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altLang="zh-CN" sz="2800" dirty="0" smtClean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Maximum frequency </a:t>
            </a:r>
            <a:r>
              <a:rPr lang="en-US" altLang="zh-CN" sz="2800" dirty="0" smtClean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up-to </a:t>
            </a:r>
            <a:r>
              <a:rPr lang="en-US" altLang="zh-CN" sz="2800" dirty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3.2 GHz</a:t>
            </a:r>
            <a:endParaRPr lang="zh-CN" altLang="zh-CN" sz="2800" dirty="0" smtClean="0">
              <a:latin typeface="Calibri" pitchFamily="34" charset="0"/>
              <a:ea typeface="微软雅黑" panose="020B0503020204020204" pitchFamily="34" charset="-122"/>
              <a:cs typeface="Calibri" pitchFamily="34" charset="0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460" y="2070388"/>
            <a:ext cx="59055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8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50" y="2081681"/>
            <a:ext cx="5903003" cy="456286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422" y="428"/>
            <a:ext cx="12191239" cy="6857572"/>
          </a:xfrm>
          <a:prstGeom prst="rect">
            <a:avLst/>
          </a:prstGeom>
        </p:spPr>
      </p:pic>
      <p:cxnSp>
        <p:nvCxnSpPr>
          <p:cNvPr id="14" name="Gerader Verbinder 76"/>
          <p:cNvCxnSpPr/>
          <p:nvPr/>
        </p:nvCxnSpPr>
        <p:spPr>
          <a:xfrm>
            <a:off x="328626" y="241106"/>
            <a:ext cx="0" cy="354135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81"/>
          <p:cNvSpPr txBox="1"/>
          <p:nvPr/>
        </p:nvSpPr>
        <p:spPr>
          <a:xfrm>
            <a:off x="436506" y="255950"/>
            <a:ext cx="378378" cy="707886"/>
          </a:xfrm>
          <a:prstGeom prst="rect">
            <a:avLst/>
          </a:prstGeom>
          <a:solidFill>
            <a:srgbClr val="003B90"/>
          </a:solidFill>
        </p:spPr>
        <p:txBody>
          <a:bodyPr wrap="square" rtlCol="0">
            <a:spAutoFit/>
          </a:bodyPr>
          <a:lstStyle/>
          <a:p>
            <a:pPr algn="ctr" defTabSz="228600"/>
            <a:endParaRPr lang="de-DE" sz="2000" dirty="0" smtClean="0">
              <a:solidFill>
                <a:srgbClr val="F9F9F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228600"/>
            <a:endParaRPr lang="de-DE" sz="2000" dirty="0">
              <a:solidFill>
                <a:srgbClr val="F9F9F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10940" y="524159"/>
            <a:ext cx="17767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228600"/>
            <a:r>
              <a:rPr lang="en-US" altLang="zh-CN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Features</a:t>
            </a:r>
            <a:endParaRPr lang="de-DE" altLang="zh-CN" sz="24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文本框 1"/>
          <p:cNvSpPr txBox="1"/>
          <p:nvPr/>
        </p:nvSpPr>
        <p:spPr>
          <a:xfrm>
            <a:off x="436506" y="1610725"/>
            <a:ext cx="4813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altLang="zh-CN" sz="2800" dirty="0" smtClean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Maximum </a:t>
            </a:r>
            <a:r>
              <a:rPr lang="en-US" altLang="zh-CN" sz="2800" dirty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level up to </a:t>
            </a:r>
            <a:r>
              <a:rPr lang="en-US" altLang="zh-CN" sz="2800" dirty="0" smtClean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20 </a:t>
            </a:r>
            <a:r>
              <a:rPr lang="en-US" altLang="zh-CN" sz="2800" dirty="0" err="1" smtClean="0"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dBm</a:t>
            </a:r>
            <a:endParaRPr lang="en-US" altLang="zh-CN" sz="2800" dirty="0">
              <a:latin typeface="Calibri" pitchFamily="34" charset="0"/>
              <a:ea typeface="微软雅黑" panose="020B0503020204020204" pitchFamily="34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18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2"/>
  <p:tag name="RESOURCELIBID" val="48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2"/>
  <p:tag name="RESOURCELIBID" val="480"/>
</p:tagLst>
</file>

<file path=ppt/theme/theme1.xml><?xml version="1.0" encoding="utf-8"?>
<a:theme xmlns:a="http://schemas.openxmlformats.org/drawingml/2006/main" name="Office 主题">
  <a:themeElements>
    <a:clrScheme name="自定义 5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4276AA"/>
      </a:accent1>
      <a:accent2>
        <a:srgbClr val="1689A0"/>
      </a:accent2>
      <a:accent3>
        <a:srgbClr val="3FA692"/>
      </a:accent3>
      <a:accent4>
        <a:srgbClr val="5167A4"/>
      </a:accent4>
      <a:accent5>
        <a:srgbClr val="5E5CA2"/>
      </a:accent5>
      <a:accent6>
        <a:srgbClr val="768395"/>
      </a:accent6>
      <a:hlink>
        <a:srgbClr val="4276AA"/>
      </a:hlink>
      <a:folHlink>
        <a:srgbClr val="BFBFBF"/>
      </a:folHlink>
    </a:clrScheme>
    <a:fontScheme name="字体">
      <a:majorFont>
        <a:latin typeface="Suisse Int'l Medium"/>
        <a:ea typeface="微软雅黑"/>
        <a:cs typeface=""/>
      </a:majorFont>
      <a:minorFont>
        <a:latin typeface="Suisse Int'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5">
    <a:dk1>
      <a:srgbClr val="000000"/>
    </a:dk1>
    <a:lt1>
      <a:srgbClr val="FFFFFF"/>
    </a:lt1>
    <a:dk2>
      <a:srgbClr val="768395"/>
    </a:dk2>
    <a:lt2>
      <a:srgbClr val="F0F0F0"/>
    </a:lt2>
    <a:accent1>
      <a:srgbClr val="4276AA"/>
    </a:accent1>
    <a:accent2>
      <a:srgbClr val="1689A0"/>
    </a:accent2>
    <a:accent3>
      <a:srgbClr val="3FA692"/>
    </a:accent3>
    <a:accent4>
      <a:srgbClr val="5167A4"/>
    </a:accent4>
    <a:accent5>
      <a:srgbClr val="5E5CA2"/>
    </a:accent5>
    <a:accent6>
      <a:srgbClr val="768395"/>
    </a:accent6>
    <a:hlink>
      <a:srgbClr val="4276AA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5">
    <a:dk1>
      <a:srgbClr val="000000"/>
    </a:dk1>
    <a:lt1>
      <a:srgbClr val="FFFFFF"/>
    </a:lt1>
    <a:dk2>
      <a:srgbClr val="768395"/>
    </a:dk2>
    <a:lt2>
      <a:srgbClr val="F0F0F0"/>
    </a:lt2>
    <a:accent1>
      <a:srgbClr val="4276AA"/>
    </a:accent1>
    <a:accent2>
      <a:srgbClr val="1689A0"/>
    </a:accent2>
    <a:accent3>
      <a:srgbClr val="3FA692"/>
    </a:accent3>
    <a:accent4>
      <a:srgbClr val="5167A4"/>
    </a:accent4>
    <a:accent5>
      <a:srgbClr val="5E5CA2"/>
    </a:accent5>
    <a:accent6>
      <a:srgbClr val="768395"/>
    </a:accent6>
    <a:hlink>
      <a:srgbClr val="4276AA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5">
    <a:dk1>
      <a:srgbClr val="000000"/>
    </a:dk1>
    <a:lt1>
      <a:srgbClr val="FFFFFF"/>
    </a:lt1>
    <a:dk2>
      <a:srgbClr val="768395"/>
    </a:dk2>
    <a:lt2>
      <a:srgbClr val="F0F0F0"/>
    </a:lt2>
    <a:accent1>
      <a:srgbClr val="4276AA"/>
    </a:accent1>
    <a:accent2>
      <a:srgbClr val="1689A0"/>
    </a:accent2>
    <a:accent3>
      <a:srgbClr val="3FA692"/>
    </a:accent3>
    <a:accent4>
      <a:srgbClr val="5167A4"/>
    </a:accent4>
    <a:accent5>
      <a:srgbClr val="5E5CA2"/>
    </a:accent5>
    <a:accent6>
      <a:srgbClr val="768395"/>
    </a:accent6>
    <a:hlink>
      <a:srgbClr val="4276AA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5">
    <a:dk1>
      <a:srgbClr val="000000"/>
    </a:dk1>
    <a:lt1>
      <a:srgbClr val="FFFFFF"/>
    </a:lt1>
    <a:dk2>
      <a:srgbClr val="768395"/>
    </a:dk2>
    <a:lt2>
      <a:srgbClr val="F0F0F0"/>
    </a:lt2>
    <a:accent1>
      <a:srgbClr val="4276AA"/>
    </a:accent1>
    <a:accent2>
      <a:srgbClr val="1689A0"/>
    </a:accent2>
    <a:accent3>
      <a:srgbClr val="3FA692"/>
    </a:accent3>
    <a:accent4>
      <a:srgbClr val="5167A4"/>
    </a:accent4>
    <a:accent5>
      <a:srgbClr val="5E5CA2"/>
    </a:accent5>
    <a:accent6>
      <a:srgbClr val="768395"/>
    </a:accent6>
    <a:hlink>
      <a:srgbClr val="4276AA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5">
    <a:dk1>
      <a:srgbClr val="000000"/>
    </a:dk1>
    <a:lt1>
      <a:srgbClr val="FFFFFF"/>
    </a:lt1>
    <a:dk2>
      <a:srgbClr val="768395"/>
    </a:dk2>
    <a:lt2>
      <a:srgbClr val="F0F0F0"/>
    </a:lt2>
    <a:accent1>
      <a:srgbClr val="4276AA"/>
    </a:accent1>
    <a:accent2>
      <a:srgbClr val="1689A0"/>
    </a:accent2>
    <a:accent3>
      <a:srgbClr val="3FA692"/>
    </a:accent3>
    <a:accent4>
      <a:srgbClr val="5167A4"/>
    </a:accent4>
    <a:accent5>
      <a:srgbClr val="5E5CA2"/>
    </a:accent5>
    <a:accent6>
      <a:srgbClr val="768395"/>
    </a:accent6>
    <a:hlink>
      <a:srgbClr val="4276AA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5">
    <a:dk1>
      <a:srgbClr val="000000"/>
    </a:dk1>
    <a:lt1>
      <a:srgbClr val="FFFFFF"/>
    </a:lt1>
    <a:dk2>
      <a:srgbClr val="768395"/>
    </a:dk2>
    <a:lt2>
      <a:srgbClr val="F0F0F0"/>
    </a:lt2>
    <a:accent1>
      <a:srgbClr val="4276AA"/>
    </a:accent1>
    <a:accent2>
      <a:srgbClr val="1689A0"/>
    </a:accent2>
    <a:accent3>
      <a:srgbClr val="3FA692"/>
    </a:accent3>
    <a:accent4>
      <a:srgbClr val="5167A4"/>
    </a:accent4>
    <a:accent5>
      <a:srgbClr val="5E5CA2"/>
    </a:accent5>
    <a:accent6>
      <a:srgbClr val="768395"/>
    </a:accent6>
    <a:hlink>
      <a:srgbClr val="4276AA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5">
    <a:dk1>
      <a:srgbClr val="000000"/>
    </a:dk1>
    <a:lt1>
      <a:srgbClr val="FFFFFF"/>
    </a:lt1>
    <a:dk2>
      <a:srgbClr val="768395"/>
    </a:dk2>
    <a:lt2>
      <a:srgbClr val="F0F0F0"/>
    </a:lt2>
    <a:accent1>
      <a:srgbClr val="4276AA"/>
    </a:accent1>
    <a:accent2>
      <a:srgbClr val="1689A0"/>
    </a:accent2>
    <a:accent3>
      <a:srgbClr val="3FA692"/>
    </a:accent3>
    <a:accent4>
      <a:srgbClr val="5167A4"/>
    </a:accent4>
    <a:accent5>
      <a:srgbClr val="5E5CA2"/>
    </a:accent5>
    <a:accent6>
      <a:srgbClr val="768395"/>
    </a:accent6>
    <a:hlink>
      <a:srgbClr val="4276AA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4225</TotalTime>
  <Words>1484</Words>
  <Application>Microsoft Office PowerPoint</Application>
  <PresentationFormat>Widescreen</PresentationFormat>
  <Paragraphs>367</Paragraphs>
  <Slides>25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Arial Unicode MS</vt:lpstr>
      <vt:lpstr>微软雅黑</vt:lpstr>
      <vt:lpstr>微软雅黑</vt:lpstr>
      <vt:lpstr>宋体</vt:lpstr>
      <vt:lpstr>Arial</vt:lpstr>
      <vt:lpstr>Calibri</vt:lpstr>
      <vt:lpstr>Calibri Light</vt:lpstr>
      <vt:lpstr>Century Gothic</vt:lpstr>
      <vt:lpstr>等线</vt:lpstr>
      <vt:lpstr>Lato</vt:lpstr>
      <vt:lpstr>Suisse Int'l</vt:lpstr>
      <vt:lpstr>Suisse Int'l Medium</vt:lpstr>
      <vt:lpstr>Tahoma</vt:lpstr>
      <vt:lpstr>Wingdings</vt:lpstr>
      <vt:lpstr>方正粗宋简体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Domestic Market-黄兰</dc:creator>
  <cp:lastModifiedBy>Jason Chonko</cp:lastModifiedBy>
  <cp:revision>259</cp:revision>
  <dcterms:created xsi:type="dcterms:W3CDTF">2018-02-06T07:16:52Z</dcterms:created>
  <dcterms:modified xsi:type="dcterms:W3CDTF">2018-10-26T16:00:24Z</dcterms:modified>
</cp:coreProperties>
</file>