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Lst>
  <p:notesMasterIdLst>
    <p:notesMasterId r:id="rId55"/>
  </p:notesMasterIdLst>
  <p:sldIdLst>
    <p:sldId id="409" r:id="rId5"/>
    <p:sldId id="437" r:id="rId6"/>
    <p:sldId id="413" r:id="rId7"/>
    <p:sldId id="509" r:id="rId8"/>
    <p:sldId id="510" r:id="rId9"/>
    <p:sldId id="482" r:id="rId10"/>
    <p:sldId id="489" r:id="rId11"/>
    <p:sldId id="515" r:id="rId12"/>
    <p:sldId id="496" r:id="rId13"/>
    <p:sldId id="497" r:id="rId14"/>
    <p:sldId id="492" r:id="rId15"/>
    <p:sldId id="512" r:id="rId16"/>
    <p:sldId id="495" r:id="rId17"/>
    <p:sldId id="519" r:id="rId18"/>
    <p:sldId id="517" r:id="rId19"/>
    <p:sldId id="525" r:id="rId20"/>
    <p:sldId id="514" r:id="rId21"/>
    <p:sldId id="518" r:id="rId22"/>
    <p:sldId id="501" r:id="rId23"/>
    <p:sldId id="527" r:id="rId24"/>
    <p:sldId id="528" r:id="rId25"/>
    <p:sldId id="529" r:id="rId26"/>
    <p:sldId id="530" r:id="rId27"/>
    <p:sldId id="531" r:id="rId28"/>
    <p:sldId id="532" r:id="rId29"/>
    <p:sldId id="498" r:id="rId30"/>
    <p:sldId id="506" r:id="rId31"/>
    <p:sldId id="505" r:id="rId32"/>
    <p:sldId id="502" r:id="rId33"/>
    <p:sldId id="526" r:id="rId34"/>
    <p:sldId id="504" r:id="rId35"/>
    <p:sldId id="503" r:id="rId36"/>
    <p:sldId id="513" r:id="rId37"/>
    <p:sldId id="490" r:id="rId38"/>
    <p:sldId id="520" r:id="rId39"/>
    <p:sldId id="534" r:id="rId40"/>
    <p:sldId id="537" r:id="rId41"/>
    <p:sldId id="535" r:id="rId42"/>
    <p:sldId id="538" r:id="rId43"/>
    <p:sldId id="536" r:id="rId44"/>
    <p:sldId id="539" r:id="rId45"/>
    <p:sldId id="540" r:id="rId46"/>
    <p:sldId id="541" r:id="rId47"/>
    <p:sldId id="521" r:id="rId48"/>
    <p:sldId id="508" r:id="rId49"/>
    <p:sldId id="500" r:id="rId50"/>
    <p:sldId id="524" r:id="rId51"/>
    <p:sldId id="522" r:id="rId52"/>
    <p:sldId id="523" r:id="rId53"/>
    <p:sldId id="412"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CEE956D-6E8C-4840-8813-A397CEF95E2E}">
          <p14:sldIdLst>
            <p14:sldId id="409"/>
            <p14:sldId id="437"/>
            <p14:sldId id="413"/>
            <p14:sldId id="509"/>
            <p14:sldId id="510"/>
            <p14:sldId id="482"/>
            <p14:sldId id="489"/>
            <p14:sldId id="515"/>
            <p14:sldId id="496"/>
            <p14:sldId id="497"/>
            <p14:sldId id="492"/>
            <p14:sldId id="512"/>
            <p14:sldId id="495"/>
            <p14:sldId id="519"/>
            <p14:sldId id="517"/>
            <p14:sldId id="525"/>
            <p14:sldId id="514"/>
            <p14:sldId id="518"/>
            <p14:sldId id="501"/>
            <p14:sldId id="527"/>
            <p14:sldId id="528"/>
            <p14:sldId id="529"/>
            <p14:sldId id="530"/>
            <p14:sldId id="531"/>
            <p14:sldId id="532"/>
            <p14:sldId id="498"/>
            <p14:sldId id="506"/>
            <p14:sldId id="505"/>
            <p14:sldId id="502"/>
            <p14:sldId id="526"/>
            <p14:sldId id="504"/>
            <p14:sldId id="503"/>
            <p14:sldId id="513"/>
            <p14:sldId id="490"/>
            <p14:sldId id="520"/>
            <p14:sldId id="534"/>
            <p14:sldId id="537"/>
            <p14:sldId id="535"/>
            <p14:sldId id="538"/>
            <p14:sldId id="536"/>
            <p14:sldId id="539"/>
            <p14:sldId id="540"/>
            <p14:sldId id="541"/>
            <p14:sldId id="521"/>
            <p14:sldId id="508"/>
            <p14:sldId id="500"/>
            <p14:sldId id="524"/>
            <p14:sldId id="522"/>
            <p14:sldId id="523"/>
            <p14:sldId id="41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S-曾坤强" initials="S" lastIdx="10" clrIdx="0">
    <p:extLst>
      <p:ext uri="{19B8F6BF-5375-455C-9EA6-DF929625EA0E}">
        <p15:presenceInfo xmlns:p15="http://schemas.microsoft.com/office/powerpoint/2012/main" userId="S-1-5-21-1311520706-2441795889-1750776126-1324" providerId="AD"/>
      </p:ext>
    </p:extLst>
  </p:cmAuthor>
  <p:cmAuthor id="2" name="Thomas Rottach" initials="TR" lastIdx="6" clrIdx="1">
    <p:extLst>
      <p:ext uri="{19B8F6BF-5375-455C-9EA6-DF929625EA0E}">
        <p15:presenceInfo xmlns:p15="http://schemas.microsoft.com/office/powerpoint/2012/main" userId="6f3074e49f43982d" providerId="Windows Live"/>
      </p:ext>
    </p:extLst>
  </p:cmAuthor>
  <p:cmAuthor id="3" name="Derek Song" initials="D.S." lastIdx="8" clrIdx="2">
    <p:extLst>
      <p:ext uri="{19B8F6BF-5375-455C-9EA6-DF929625EA0E}">
        <p15:presenceInfo xmlns:p15="http://schemas.microsoft.com/office/powerpoint/2012/main" userId="Derek Song" providerId="None"/>
      </p:ext>
    </p:extLst>
  </p:cmAuthor>
  <p:cmAuthor id="4" name="Patrik Gold" initials="PG" lastIdx="8" clrIdx="3">
    <p:extLst>
      <p:ext uri="{19B8F6BF-5375-455C-9EA6-DF929625EA0E}">
        <p15:presenceInfo xmlns:p15="http://schemas.microsoft.com/office/powerpoint/2012/main" userId="179bc8f1580e07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EBEBE"/>
    <a:srgbClr val="00374A"/>
    <a:srgbClr val="003B90"/>
    <a:srgbClr val="034694"/>
    <a:srgbClr val="163479"/>
    <a:srgbClr val="FF6600"/>
    <a:srgbClr val="C0C0C0"/>
    <a:srgbClr val="F2F2F2"/>
    <a:srgbClr val="959B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906" autoAdjust="0"/>
  </p:normalViewPr>
  <p:slideViewPr>
    <p:cSldViewPr snapToGrid="0" showGuides="1">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E023F-8882-4CF3-9BDF-2A84E9C1A70C}" type="datetimeFigureOut">
              <a:rPr lang="zh-CN" altLang="en-US" smtClean="0"/>
              <a:t>2020/5/7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38725-88B0-4898-8583-8FBE9EABD7B3}" type="slidenum">
              <a:rPr lang="zh-CN" altLang="en-US" smtClean="0"/>
              <a:t>‹#›</a:t>
            </a:fld>
            <a:endParaRPr lang="zh-CN" altLang="en-US"/>
          </a:p>
        </p:txBody>
      </p:sp>
    </p:spTree>
    <p:extLst>
      <p:ext uri="{BB962C8B-B14F-4D97-AF65-F5344CB8AC3E}">
        <p14:creationId xmlns:p14="http://schemas.microsoft.com/office/powerpoint/2010/main" val="226114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873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92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193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141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368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15</a:t>
            </a:fld>
            <a:endParaRPr lang="zh-CN" altLang="en-US"/>
          </a:p>
        </p:txBody>
      </p:sp>
    </p:spTree>
    <p:extLst>
      <p:ext uri="{BB962C8B-B14F-4D97-AF65-F5344CB8AC3E}">
        <p14:creationId xmlns:p14="http://schemas.microsoft.com/office/powerpoint/2010/main" val="350749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569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8848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18</a:t>
            </a:fld>
            <a:endParaRPr lang="zh-CN" altLang="en-US"/>
          </a:p>
        </p:txBody>
      </p:sp>
    </p:spTree>
    <p:extLst>
      <p:ext uri="{BB962C8B-B14F-4D97-AF65-F5344CB8AC3E}">
        <p14:creationId xmlns:p14="http://schemas.microsoft.com/office/powerpoint/2010/main" val="4913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0836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AD68B82-1C27-42C1-84F7-D9DB522F2461}" type="slidenum">
              <a:rPr lang="zh-CN" altLang="en-US" smtClean="0"/>
              <a:pPr/>
              <a:t>20</a:t>
            </a:fld>
            <a:endParaRPr lang="zh-CN" altLang="en-US"/>
          </a:p>
        </p:txBody>
      </p:sp>
    </p:spTree>
    <p:extLst>
      <p:ext uri="{BB962C8B-B14F-4D97-AF65-F5344CB8AC3E}">
        <p14:creationId xmlns:p14="http://schemas.microsoft.com/office/powerpoint/2010/main" val="249933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21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697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0856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6773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353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559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522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890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6201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9366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159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9049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4959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4910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929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79587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35</a:t>
            </a:fld>
            <a:endParaRPr lang="zh-CN" altLang="en-US"/>
          </a:p>
        </p:txBody>
      </p:sp>
    </p:spTree>
    <p:extLst>
      <p:ext uri="{BB962C8B-B14F-4D97-AF65-F5344CB8AC3E}">
        <p14:creationId xmlns:p14="http://schemas.microsoft.com/office/powerpoint/2010/main" val="3843774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6680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28737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79542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9661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352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5855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8B82-1C27-42C1-84F7-D9DB522F246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7580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3448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732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44</a:t>
            </a:fld>
            <a:endParaRPr lang="zh-CN" altLang="en-US"/>
          </a:p>
        </p:txBody>
      </p:sp>
    </p:spTree>
    <p:extLst>
      <p:ext uri="{BB962C8B-B14F-4D97-AF65-F5344CB8AC3E}">
        <p14:creationId xmlns:p14="http://schemas.microsoft.com/office/powerpoint/2010/main" val="1719245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9702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2386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9396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5036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0013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508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220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676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550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56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9883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C0D8E3-346A-4E54-8159-DD2EC566BBF3}" type="datetime1">
              <a:rPr lang="zh-CN" altLang="en-US" smtClean="0"/>
              <a:t>2020/5/7</a:t>
            </a:fld>
            <a:endParaRPr lang="zh-CN" altLang="en-US"/>
          </a:p>
        </p:txBody>
      </p:sp>
      <p:sp>
        <p:nvSpPr>
          <p:cNvPr id="5" name="页脚占位符 4"/>
          <p:cNvSpPr>
            <a:spLocks noGrp="1"/>
          </p:cNvSpPr>
          <p:nvPr>
            <p:ph type="ftr" sz="quarter" idx="11"/>
          </p:nvPr>
        </p:nvSpPr>
        <p:spPr/>
        <p:txBody>
          <a:bodyPr/>
          <a:lstStyle/>
          <a:p>
            <a:r>
              <a:rPr lang="en-US" altLang="zh-CN" smtClean="0"/>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11324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2E6F01-67B4-43EE-9CA4-A19620993CC9}" type="datetime1">
              <a:rPr lang="zh-CN" altLang="en-US" smtClean="0"/>
              <a:t>2020/5/7</a:t>
            </a:fld>
            <a:endParaRPr lang="zh-CN" altLang="en-US"/>
          </a:p>
        </p:txBody>
      </p:sp>
      <p:sp>
        <p:nvSpPr>
          <p:cNvPr id="5" name="页脚占位符 4"/>
          <p:cNvSpPr>
            <a:spLocks noGrp="1"/>
          </p:cNvSpPr>
          <p:nvPr>
            <p:ph type="ftr" sz="quarter" idx="11"/>
          </p:nvPr>
        </p:nvSpPr>
        <p:spPr/>
        <p:txBody>
          <a:bodyPr/>
          <a:lstStyle/>
          <a:p>
            <a:r>
              <a:rPr lang="en-US" altLang="zh-CN" smtClean="0"/>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97886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5A39F7-699A-40B1-8538-635C26F0F0AB}" type="datetime1">
              <a:rPr lang="zh-CN" altLang="en-US" smtClean="0"/>
              <a:t>2020/5/7</a:t>
            </a:fld>
            <a:endParaRPr lang="zh-CN" altLang="en-US"/>
          </a:p>
        </p:txBody>
      </p:sp>
      <p:sp>
        <p:nvSpPr>
          <p:cNvPr id="5" name="页脚占位符 4"/>
          <p:cNvSpPr>
            <a:spLocks noGrp="1"/>
          </p:cNvSpPr>
          <p:nvPr>
            <p:ph type="ftr" sz="quarter" idx="11"/>
          </p:nvPr>
        </p:nvSpPr>
        <p:spPr/>
        <p:txBody>
          <a:bodyPr/>
          <a:lstStyle/>
          <a:p>
            <a:r>
              <a:rPr lang="en-US" altLang="zh-CN" smtClean="0"/>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390891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3A4A3-B47B-4CB4-820F-756FBB0FC8DD}"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4046477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79A02-9E59-45FA-B7EA-B0A2BFF82CA9}"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3859950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25387-94D6-47B5-9E89-807FE7FF22DE}"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886365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0DF3E-DC81-482F-82D7-936177273B82}"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209907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41EC05-ECAC-460C-A9B1-B4950F091F10}"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193220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3F278-0B92-4814-BD56-DEB1E5A6DC16}"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12316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1DD607-384C-425A-B447-89C3BC1AD124}"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3268131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88757-69D5-4805-8256-30A8496E96D6}"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1723245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FC1C87-0624-4E8C-94BB-CE6BB262A97E}" type="datetime1">
              <a:rPr lang="zh-CN" altLang="en-US" smtClean="0"/>
              <a:t>2020/5/7</a:t>
            </a:fld>
            <a:endParaRPr lang="zh-CN" altLang="en-US"/>
          </a:p>
        </p:txBody>
      </p:sp>
      <p:sp>
        <p:nvSpPr>
          <p:cNvPr id="5" name="页脚占位符 4"/>
          <p:cNvSpPr>
            <a:spLocks noGrp="1"/>
          </p:cNvSpPr>
          <p:nvPr>
            <p:ph type="ftr" sz="quarter" idx="11"/>
          </p:nvPr>
        </p:nvSpPr>
        <p:spPr/>
        <p:txBody>
          <a:bodyPr/>
          <a:lstStyle/>
          <a:p>
            <a:r>
              <a:rPr lang="en-US" altLang="zh-CN" smtClean="0"/>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98752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3A64F5-3AAF-4A69-B0A1-625BB7C66793}"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2020/5/7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874808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A473D-8B6C-4AD1-B562-8DB9C7742B61}" type="slidenum">
              <a:rPr lang="en-US" altLang="zh-CN" smtClean="0"/>
              <a:pPr/>
              <a:t>‹#›</a:t>
            </a:fld>
            <a:endParaRPr lang="en-US" altLang="zh-CN"/>
          </a:p>
        </p:txBody>
      </p:sp>
    </p:spTree>
    <p:extLst>
      <p:ext uri="{BB962C8B-B14F-4D97-AF65-F5344CB8AC3E}">
        <p14:creationId xmlns:p14="http://schemas.microsoft.com/office/powerpoint/2010/main" val="3986537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218ECEB-DE7D-4A8F-B93F-C362EA5023FB}" type="datetime1">
              <a:rPr lang="zh-CN" altLang="en-US" smtClean="0"/>
              <a:t>2020/5/7</a:t>
            </a:fld>
            <a:endParaRPr lang="zh-CN" altLang="en-US"/>
          </a:p>
        </p:txBody>
      </p:sp>
      <p:sp>
        <p:nvSpPr>
          <p:cNvPr id="5" name="页脚占位符 4"/>
          <p:cNvSpPr>
            <a:spLocks noGrp="1"/>
          </p:cNvSpPr>
          <p:nvPr>
            <p:ph type="ftr" sz="quarter" idx="11"/>
          </p:nvPr>
        </p:nvSpPr>
        <p:spPr/>
        <p:txBody>
          <a:bodyPr/>
          <a:lstStyle/>
          <a:p>
            <a:r>
              <a:rPr lang="en-US" altLang="zh-CN" smtClean="0"/>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44562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3CD6160-1AEC-4492-82E3-AFBA364EC936}" type="datetime1">
              <a:rPr lang="zh-CN" altLang="en-US" smtClean="0"/>
              <a:t>2020/5/7</a:t>
            </a:fld>
            <a:endParaRPr lang="zh-CN" altLang="en-US"/>
          </a:p>
        </p:txBody>
      </p:sp>
      <p:sp>
        <p:nvSpPr>
          <p:cNvPr id="6" name="页脚占位符 5"/>
          <p:cNvSpPr>
            <a:spLocks noGrp="1"/>
          </p:cNvSpPr>
          <p:nvPr>
            <p:ph type="ftr" sz="quarter" idx="11"/>
          </p:nvPr>
        </p:nvSpPr>
        <p:spPr/>
        <p:txBody>
          <a:bodyPr/>
          <a:lstStyle/>
          <a:p>
            <a:r>
              <a:rPr lang="en-US" altLang="zh-CN" smtClean="0"/>
              <a:t>Company Confidential</a:t>
            </a:r>
            <a:endParaRPr lang="zh-CN" altLang="en-US"/>
          </a:p>
        </p:txBody>
      </p:sp>
      <p:sp>
        <p:nvSpPr>
          <p:cNvPr id="7" name="灯片编号占位符 6"/>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128716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0128CEB-E417-4453-9455-F4CEB6A39E07}" type="datetime1">
              <a:rPr lang="zh-CN" altLang="en-US" smtClean="0"/>
              <a:t>2020/5/7</a:t>
            </a:fld>
            <a:endParaRPr lang="zh-CN" altLang="en-US"/>
          </a:p>
        </p:txBody>
      </p:sp>
      <p:sp>
        <p:nvSpPr>
          <p:cNvPr id="8" name="页脚占位符 7"/>
          <p:cNvSpPr>
            <a:spLocks noGrp="1"/>
          </p:cNvSpPr>
          <p:nvPr>
            <p:ph type="ftr" sz="quarter" idx="11"/>
          </p:nvPr>
        </p:nvSpPr>
        <p:spPr/>
        <p:txBody>
          <a:bodyPr/>
          <a:lstStyle/>
          <a:p>
            <a:r>
              <a:rPr lang="en-US" altLang="zh-CN" smtClean="0"/>
              <a:t>Company Confidential</a:t>
            </a:r>
            <a:endParaRPr lang="zh-CN" altLang="en-US"/>
          </a:p>
        </p:txBody>
      </p:sp>
      <p:sp>
        <p:nvSpPr>
          <p:cNvPr id="9" name="灯片编号占位符 8"/>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145021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B83F2AC-34B2-4B7E-8F7D-6A3710FC6795}" type="datetime1">
              <a:rPr lang="zh-CN" altLang="en-US" smtClean="0"/>
              <a:t>2020/5/7</a:t>
            </a:fld>
            <a:endParaRPr lang="zh-CN" altLang="en-US"/>
          </a:p>
        </p:txBody>
      </p:sp>
      <p:sp>
        <p:nvSpPr>
          <p:cNvPr id="4" name="页脚占位符 3"/>
          <p:cNvSpPr>
            <a:spLocks noGrp="1"/>
          </p:cNvSpPr>
          <p:nvPr>
            <p:ph type="ftr" sz="quarter" idx="11"/>
          </p:nvPr>
        </p:nvSpPr>
        <p:spPr/>
        <p:txBody>
          <a:bodyPr/>
          <a:lstStyle/>
          <a:p>
            <a:r>
              <a:rPr lang="en-US" altLang="zh-CN" smtClean="0"/>
              <a:t>Company Confidential</a:t>
            </a:r>
            <a:endParaRPr lang="zh-CN" altLang="en-US"/>
          </a:p>
        </p:txBody>
      </p:sp>
      <p:sp>
        <p:nvSpPr>
          <p:cNvPr id="5" name="灯片编号占位符 4"/>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426053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82720F-9C2F-4E91-BE4E-65793B0D1A94}" type="datetime1">
              <a:rPr lang="zh-CN" altLang="en-US" smtClean="0"/>
              <a:t>2020/5/7</a:t>
            </a:fld>
            <a:endParaRPr lang="zh-CN" altLang="en-US"/>
          </a:p>
        </p:txBody>
      </p:sp>
      <p:sp>
        <p:nvSpPr>
          <p:cNvPr id="3" name="页脚占位符 2"/>
          <p:cNvSpPr>
            <a:spLocks noGrp="1"/>
          </p:cNvSpPr>
          <p:nvPr>
            <p:ph type="ftr" sz="quarter" idx="11"/>
          </p:nvPr>
        </p:nvSpPr>
        <p:spPr/>
        <p:txBody>
          <a:bodyPr/>
          <a:lstStyle/>
          <a:p>
            <a:r>
              <a:rPr lang="en-US" altLang="zh-CN" smtClean="0"/>
              <a:t>Company Confidential</a:t>
            </a:r>
            <a:endParaRPr lang="zh-CN" altLang="en-US"/>
          </a:p>
        </p:txBody>
      </p:sp>
      <p:sp>
        <p:nvSpPr>
          <p:cNvPr id="4" name="灯片编号占位符 3"/>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00231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AF8B17B-6CDF-47F5-A462-68C742BBF75B}" type="datetime1">
              <a:rPr lang="zh-CN" altLang="en-US" smtClean="0"/>
              <a:t>2020/5/7</a:t>
            </a:fld>
            <a:endParaRPr lang="zh-CN" altLang="en-US"/>
          </a:p>
        </p:txBody>
      </p:sp>
      <p:sp>
        <p:nvSpPr>
          <p:cNvPr id="6" name="页脚占位符 5"/>
          <p:cNvSpPr>
            <a:spLocks noGrp="1"/>
          </p:cNvSpPr>
          <p:nvPr>
            <p:ph type="ftr" sz="quarter" idx="11"/>
          </p:nvPr>
        </p:nvSpPr>
        <p:spPr/>
        <p:txBody>
          <a:bodyPr/>
          <a:lstStyle/>
          <a:p>
            <a:r>
              <a:rPr lang="en-US" altLang="zh-CN" smtClean="0"/>
              <a:t>Company Confidential</a:t>
            </a:r>
            <a:endParaRPr lang="zh-CN" altLang="en-US"/>
          </a:p>
        </p:txBody>
      </p:sp>
      <p:sp>
        <p:nvSpPr>
          <p:cNvPr id="7" name="灯片编号占位符 6"/>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330680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ED2FC4E-19F1-4759-BE1A-065CD90FF9D4}" type="datetime1">
              <a:rPr lang="zh-CN" altLang="en-US" smtClean="0"/>
              <a:t>2020/5/7</a:t>
            </a:fld>
            <a:endParaRPr lang="zh-CN" altLang="en-US"/>
          </a:p>
        </p:txBody>
      </p:sp>
      <p:sp>
        <p:nvSpPr>
          <p:cNvPr id="6" name="页脚占位符 5"/>
          <p:cNvSpPr>
            <a:spLocks noGrp="1"/>
          </p:cNvSpPr>
          <p:nvPr>
            <p:ph type="ftr" sz="quarter" idx="11"/>
          </p:nvPr>
        </p:nvSpPr>
        <p:spPr/>
        <p:txBody>
          <a:bodyPr/>
          <a:lstStyle/>
          <a:p>
            <a:r>
              <a:rPr lang="en-US" altLang="zh-CN" smtClean="0"/>
              <a:t>Company Confidential</a:t>
            </a:r>
            <a:endParaRPr lang="zh-CN" altLang="en-US"/>
          </a:p>
        </p:txBody>
      </p:sp>
      <p:sp>
        <p:nvSpPr>
          <p:cNvPr id="7" name="灯片编号占位符 6"/>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425432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C7773-1B2C-404D-95BF-64F087AC152A}" type="datetime1">
              <a:rPr lang="zh-CN" altLang="en-US" smtClean="0"/>
              <a:t>2020/5/7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Company Confidential</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148909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16714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33713612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3982934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33.jpe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jpg"/><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image" Target="../media/image51.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5" name="Fußzeilenplatzhalter 4"/>
          <p:cNvSpPr>
            <a:spLocks noGrp="1"/>
          </p:cNvSpPr>
          <p:nvPr>
            <p:ph type="ftr" sz="quarter" idx="11"/>
          </p:nvPr>
        </p:nvSpPr>
        <p:spPr/>
        <p:txBody>
          <a:bodyPr/>
          <a:lstStyle/>
          <a:p>
            <a:r>
              <a:rPr lang="en-US" altLang="zh-CN" smtClean="0"/>
              <a:t>Company Confidential</a:t>
            </a:r>
            <a:endParaRPr lang="zh-CN" altLang="en-US"/>
          </a:p>
        </p:txBody>
      </p:sp>
    </p:spTree>
    <p:extLst>
      <p:ext uri="{BB962C8B-B14F-4D97-AF65-F5344CB8AC3E}">
        <p14:creationId xmlns:p14="http://schemas.microsoft.com/office/powerpoint/2010/main" val="199440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p:sp>
        <p:nvSpPr>
          <p:cNvPr id="6" name="内容占位符 2"/>
          <p:cNvSpPr txBox="1">
            <a:spLocks/>
          </p:cNvSpPr>
          <p:nvPr/>
        </p:nvSpPr>
        <p:spPr bwMode="auto">
          <a:xfrm>
            <a:off x="287410" y="1001027"/>
            <a:ext cx="11904589" cy="20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Distortion:</a:t>
            </a:r>
          </a:p>
          <a:p>
            <a:pPr lvl="1"/>
            <a:r>
              <a:rPr lang="en-US" altLang="zh-CN" dirty="0" smtClean="0">
                <a:latin typeface="Microsoft YaHei" panose="020B0503020204020204" pitchFamily="34" charset="-122"/>
                <a:ea typeface="Microsoft YaHei" panose="020B0503020204020204" pitchFamily="34" charset="-122"/>
              </a:rPr>
              <a:t>Harmonic Distortion: Often caused by non-linear semiconductors, the frequency is integer multiples of a sine wave.</a:t>
            </a:r>
          </a:p>
          <a:p>
            <a:pPr lvl="1"/>
            <a:r>
              <a:rPr lang="en-US" altLang="zh-CN" dirty="0" smtClean="0">
                <a:latin typeface="Microsoft YaHei" panose="020B0503020204020204" pitchFamily="34" charset="-122"/>
                <a:ea typeface="Microsoft YaHei" panose="020B0503020204020204" pitchFamily="34" charset="-122"/>
              </a:rPr>
              <a:t>Intermodulation Distortion (IMD): Occurs when mixing two or more signals at different frequencies. Its frequency is the sum and difference of integer multiples of the input frequencies. For example, input F1 and F2, it could be 2*F1 – F2 or 2*F2 –F1.</a:t>
            </a:r>
            <a:endParaRPr lang="en-US" altLang="zh-CN" dirty="0">
              <a:latin typeface="Microsoft YaHei" panose="020B0503020204020204" pitchFamily="34" charset="-122"/>
              <a:ea typeface="Microsoft YaHei" panose="020B0503020204020204" pitchFamily="34" charset="-122"/>
            </a:endParaRPr>
          </a:p>
          <a:p>
            <a:r>
              <a:rPr lang="en-US" altLang="zh-CN" sz="1400" dirty="0" smtClean="0">
                <a:latin typeface="Microsoft YaHei" panose="020B0503020204020204" pitchFamily="34" charset="-122"/>
                <a:ea typeface="Microsoft YaHei" panose="020B0503020204020204" pitchFamily="34" charset="-122"/>
              </a:rPr>
              <a:t>When it matters: Power amplifier tests require low distortion generators as do ACPR tests on receivers. </a:t>
            </a:r>
          </a:p>
        </p:txBody>
      </p:sp>
      <p:graphicFrame>
        <p:nvGraphicFramePr>
          <p:cNvPr id="7" name="表格 6"/>
          <p:cNvGraphicFramePr>
            <a:graphicFrameLocks noGrp="1"/>
          </p:cNvGraphicFramePr>
          <p:nvPr>
            <p:extLst>
              <p:ext uri="{D42A27DB-BD31-4B8C-83A1-F6EECF244321}">
                <p14:modId xmlns:p14="http://schemas.microsoft.com/office/powerpoint/2010/main" val="2880379695"/>
              </p:ext>
            </p:extLst>
          </p:nvPr>
        </p:nvGraphicFramePr>
        <p:xfrm>
          <a:off x="1922291" y="3383488"/>
          <a:ext cx="8445599" cy="2299860"/>
        </p:xfrm>
        <a:graphic>
          <a:graphicData uri="http://schemas.openxmlformats.org/drawingml/2006/table">
            <a:tbl>
              <a:tblPr/>
              <a:tblGrid>
                <a:gridCol w="2098483">
                  <a:extLst>
                    <a:ext uri="{9D8B030D-6E8A-4147-A177-3AD203B41FA5}">
                      <a16:colId xmlns:a16="http://schemas.microsoft.com/office/drawing/2014/main" xmlns="" val="20000"/>
                    </a:ext>
                  </a:extLst>
                </a:gridCol>
                <a:gridCol w="2098483">
                  <a:extLst>
                    <a:ext uri="{9D8B030D-6E8A-4147-A177-3AD203B41FA5}">
                      <a16:colId xmlns:a16="http://schemas.microsoft.com/office/drawing/2014/main" xmlns="" val="20001"/>
                    </a:ext>
                  </a:extLst>
                </a:gridCol>
                <a:gridCol w="2018995">
                  <a:extLst>
                    <a:ext uri="{9D8B030D-6E8A-4147-A177-3AD203B41FA5}">
                      <a16:colId xmlns:a16="http://schemas.microsoft.com/office/drawing/2014/main" xmlns="" val="20002"/>
                    </a:ext>
                  </a:extLst>
                </a:gridCol>
                <a:gridCol w="2229638">
                  <a:extLst>
                    <a:ext uri="{9D8B030D-6E8A-4147-A177-3AD203B41FA5}">
                      <a16:colId xmlns:a16="http://schemas.microsoft.com/office/drawing/2014/main" xmlns="" val="20003"/>
                    </a:ext>
                  </a:extLst>
                </a:gridCol>
              </a:tblGrid>
              <a:tr h="472293">
                <a:tc gridSpan="4">
                  <a:txBody>
                    <a:bodyPr/>
                    <a:lstStyle/>
                    <a:p>
                      <a:pPr algn="ctr" fontAlgn="ctr"/>
                      <a:r>
                        <a:rPr lang="fr-FR" sz="1200" b="1" i="0" u="none" strike="noStrike" dirty="0">
                          <a:solidFill>
                            <a:srgbClr val="FFFFFF"/>
                          </a:solidFill>
                          <a:effectLst/>
                          <a:latin typeface="微软雅黑" panose="020B0503020204020204" pitchFamily="34" charset="-122"/>
                          <a:ea typeface="微软雅黑" panose="020B0503020204020204" pitchFamily="34" charset="-122"/>
                        </a:rPr>
                        <a:t>3GPP2 cdma 2000 distortion performance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72293">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Offset</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Configuration</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Frequency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Power level ≤ 4 dBm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51758">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885 kHz </a:t>
                      </a:r>
                      <a:r>
                        <a:rPr lang="en-US" sz="1200" b="0" i="0" u="none" strike="noStrike" dirty="0">
                          <a:solidFill>
                            <a:srgbClr val="000000"/>
                          </a:solidFill>
                          <a:effectLst/>
                          <a:latin typeface="微软雅黑" panose="020B0503020204020204" pitchFamily="34" charset="-122"/>
                          <a:ea typeface="微软雅黑" panose="020B0503020204020204" pitchFamily="34" charset="-122"/>
                        </a:rPr>
                        <a:t>to 1.98 MHz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9 channel forward link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800 to 900 MHz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-64 dBc(typ.)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51758">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＞1.98 to 4.0 MHz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-82 dBc(typ.)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51758">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＞4.0 to 10 MHz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-82 dBc(typ.)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2428868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p:sp>
        <p:nvSpPr>
          <p:cNvPr id="6" name="内容占位符 2"/>
          <p:cNvSpPr txBox="1">
            <a:spLocks/>
          </p:cNvSpPr>
          <p:nvPr/>
        </p:nvSpPr>
        <p:spPr bwMode="auto">
          <a:xfrm>
            <a:off x="596900" y="985849"/>
            <a:ext cx="11291863" cy="20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Phase Noise: </a:t>
            </a:r>
            <a:r>
              <a:rPr lang="en-US" altLang="zh-CN" sz="1400" dirty="0" smtClean="0">
                <a:latin typeface="Microsoft YaHei" panose="020B0503020204020204" pitchFamily="34" charset="-122"/>
                <a:ea typeface="Microsoft YaHei" panose="020B0503020204020204" pitchFamily="34" charset="-122"/>
              </a:rPr>
              <a:t>When measuring the noise of a system, the phase noise of the signal generator may affect the measurements. It is measured in terms of dBc/Hz. This is the noise measured in 1 Hz bandwidth relative to the level of the carrier. Noise is distributed over the frequency range but not only a frequency point. </a:t>
            </a:r>
          </a:p>
          <a:p>
            <a:r>
              <a:rPr lang="en-US" altLang="zh-CN" sz="1400" dirty="0" smtClean="0">
                <a:latin typeface="Microsoft YaHei" panose="020B0503020204020204" pitchFamily="34" charset="-122"/>
                <a:ea typeface="Microsoft YaHei" panose="020B0503020204020204" pitchFamily="34" charset="-122"/>
              </a:rPr>
              <a:t>When it matters? Radar applications, orthogonal frequency-division multiplexing (OFDM)</a:t>
            </a:r>
            <a:endParaRPr lang="en-US" altLang="zh-CN" sz="1400" dirty="0">
              <a:latin typeface="Microsoft YaHei" panose="020B0503020204020204" pitchFamily="34" charset="-122"/>
              <a:ea typeface="Microsoft YaHei" panose="020B0503020204020204" pitchFamily="34" charset="-122"/>
            </a:endParaRPr>
          </a:p>
          <a:p>
            <a:pPr marL="0" indent="0">
              <a:buNone/>
            </a:pPr>
            <a:endParaRPr lang="en-US" altLang="zh-CN" sz="1400" dirty="0" smtClean="0">
              <a:latin typeface="Microsoft YaHei" panose="020B0503020204020204" pitchFamily="34" charset="-122"/>
              <a:ea typeface="Microsoft YaHei" panose="020B0503020204020204" pitchFamily="34" charset="-122"/>
            </a:endParaRPr>
          </a:p>
          <a:p>
            <a:pPr marL="0" indent="0">
              <a:buNone/>
            </a:pPr>
            <a:endParaRPr lang="en-US" altLang="zh-CN" sz="1400" dirty="0">
              <a:latin typeface="Microsoft YaHei" panose="020B0503020204020204" pitchFamily="34" charset="-122"/>
              <a:ea typeface="Microsoft YaHei" panose="020B0503020204020204" pitchFamily="34" charset="-122"/>
            </a:endParaRPr>
          </a:p>
        </p:txBody>
      </p:sp>
      <p:pic>
        <p:nvPicPr>
          <p:cNvPr id="4" name="图片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340" y="2442489"/>
            <a:ext cx="5503626" cy="3388295"/>
          </a:xfrm>
          <a:prstGeom prst="rect">
            <a:avLst/>
          </a:prstGeom>
          <a:noFill/>
        </p:spPr>
      </p:pic>
      <p:sp>
        <p:nvSpPr>
          <p:cNvPr id="7" name="矩形 6"/>
          <p:cNvSpPr/>
          <p:nvPr/>
        </p:nvSpPr>
        <p:spPr>
          <a:xfrm>
            <a:off x="8055546" y="5863344"/>
            <a:ext cx="1825564" cy="304699"/>
          </a:xfrm>
          <a:prstGeom prst="rect">
            <a:avLst/>
          </a:prstGeom>
        </p:spPr>
        <p:txBody>
          <a:bodyPr wrap="none">
            <a:spAutoFit/>
          </a:bodyPr>
          <a:lstStyle/>
          <a:p>
            <a:pPr>
              <a:lnSpc>
                <a:spcPct val="115000"/>
              </a:lnSpc>
              <a:spcAft>
                <a:spcPts val="1000"/>
              </a:spcAft>
            </a:pP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Measu</a:t>
            </a:r>
            <a:r>
              <a:rPr lang="en-US" altLang="zh-CN" sz="1200" spc="-5"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r</a:t>
            </a: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ed phase</a:t>
            </a:r>
            <a:r>
              <a:rPr lang="en-US" altLang="zh-CN" sz="1200" spc="-2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 </a:t>
            </a: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noise</a:t>
            </a:r>
            <a:endParaRPr lang="zh-CN" altLang="zh-CN" sz="12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951335" y="2720959"/>
            <a:ext cx="3867150" cy="3076575"/>
          </a:xfrm>
          <a:prstGeom prst="rect">
            <a:avLst/>
          </a:prstGeom>
        </p:spPr>
      </p:pic>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08139249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p:sp>
        <p:nvSpPr>
          <p:cNvPr id="6" name="内容占位符 2"/>
          <p:cNvSpPr txBox="1">
            <a:spLocks/>
          </p:cNvSpPr>
          <p:nvPr/>
        </p:nvSpPr>
        <p:spPr bwMode="auto">
          <a:xfrm>
            <a:off x="596900" y="985849"/>
            <a:ext cx="11291863" cy="20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Phase Noise: </a:t>
            </a:r>
          </a:p>
          <a:p>
            <a:r>
              <a:rPr lang="en-US" altLang="zh-CN" sz="1400" dirty="0" smtClean="0">
                <a:latin typeface="Microsoft YaHei" panose="020B0503020204020204" pitchFamily="34" charset="-122"/>
                <a:ea typeface="Microsoft YaHei" panose="020B0503020204020204" pitchFamily="34" charset="-122"/>
              </a:rPr>
              <a:t>When it matters? Digital modulation</a:t>
            </a:r>
          </a:p>
          <a:p>
            <a:pPr marL="0" indent="0">
              <a:buNone/>
            </a:pPr>
            <a:endParaRPr lang="en-US" altLang="zh-CN" sz="1400" dirty="0">
              <a:latin typeface="Microsoft YaHei" panose="020B0503020204020204" pitchFamily="34" charset="-122"/>
              <a:ea typeface="Microsoft YaHei" panose="020B0503020204020204" pitchFamily="34" charset="-122"/>
            </a:endParaRPr>
          </a:p>
        </p:txBody>
      </p:sp>
      <p:pic>
        <p:nvPicPr>
          <p:cNvPr id="2" name="Grafik 1"/>
          <p:cNvPicPr>
            <a:picLocks noChangeAspect="1"/>
          </p:cNvPicPr>
          <p:nvPr/>
        </p:nvPicPr>
        <p:blipFill>
          <a:blip r:embed="rId5"/>
          <a:stretch>
            <a:fillRect/>
          </a:stretch>
        </p:blipFill>
        <p:spPr>
          <a:xfrm>
            <a:off x="2127627" y="2086689"/>
            <a:ext cx="7872585" cy="3840285"/>
          </a:xfrm>
          <a:prstGeom prst="rect">
            <a:avLst/>
          </a:prstGeom>
        </p:spPr>
      </p:pic>
      <p:sp>
        <p:nvSpPr>
          <p:cNvPr id="8" name="Textfeld 7"/>
          <p:cNvSpPr txBox="1"/>
          <p:nvPr/>
        </p:nvSpPr>
        <p:spPr>
          <a:xfrm>
            <a:off x="8262851" y="5702531"/>
            <a:ext cx="1729048" cy="246221"/>
          </a:xfrm>
          <a:prstGeom prst="rect">
            <a:avLst/>
          </a:prstGeom>
          <a:noFill/>
        </p:spPr>
        <p:txBody>
          <a:bodyPr wrap="square" rtlCol="0">
            <a:spAutoFit/>
          </a:bodyPr>
          <a:lstStyle/>
          <a:p>
            <a:r>
              <a:rPr lang="en-US" sz="1000" dirty="0" smtClean="0"/>
              <a:t>Source: </a:t>
            </a:r>
            <a:r>
              <a:rPr lang="en-US" sz="1000" dirty="0" err="1" smtClean="0"/>
              <a:t>Keysight</a:t>
            </a:r>
            <a:r>
              <a:rPr lang="en-US" sz="1000" dirty="0" smtClean="0"/>
              <a:t> White Paper</a:t>
            </a:r>
            <a:endParaRPr lang="en-US" sz="1000" dirty="0"/>
          </a:p>
        </p:txBody>
      </p:sp>
      <p:sp>
        <p:nvSpPr>
          <p:cNvPr id="9" name="Fußzeilenplatzhalt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14178204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p:sp>
        <p:nvSpPr>
          <p:cNvPr id="6" name="内容占位符 2"/>
          <p:cNvSpPr txBox="1">
            <a:spLocks/>
          </p:cNvSpPr>
          <p:nvPr/>
        </p:nvSpPr>
        <p:spPr bwMode="auto">
          <a:xfrm>
            <a:off x="596900" y="985849"/>
            <a:ext cx="11291863" cy="19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altLang="zh-CN" sz="1400" b="1" dirty="0" smtClean="0">
                <a:latin typeface="Microsoft YaHei" panose="020B0503020204020204" pitchFamily="34" charset="-122"/>
                <a:ea typeface="Microsoft YaHei" panose="020B0503020204020204" pitchFamily="34" charset="-122"/>
              </a:rPr>
              <a:t>Speed</a:t>
            </a:r>
          </a:p>
          <a:p>
            <a:pPr lvl="1"/>
            <a:r>
              <a:rPr lang="en-US" altLang="zh-CN" dirty="0" smtClean="0">
                <a:latin typeface="Microsoft YaHei" panose="020B0503020204020204" pitchFamily="34" charset="-122"/>
                <a:ea typeface="Microsoft YaHei" panose="020B0503020204020204" pitchFamily="34" charset="-122"/>
              </a:rPr>
              <a:t>Time is money, faster generators shorten the test time thus save manufacture costs.</a:t>
            </a:r>
          </a:p>
          <a:p>
            <a:pPr lvl="1"/>
            <a:r>
              <a:rPr lang="en-US" altLang="zh-CN" dirty="0" smtClean="0">
                <a:latin typeface="Microsoft YaHei" panose="020B0503020204020204" pitchFamily="34" charset="-122"/>
                <a:ea typeface="Microsoft YaHei" panose="020B0503020204020204" pitchFamily="34" charset="-122"/>
              </a:rPr>
              <a:t>How fast does a generator change from one frequency/ amplitude/ waveform to another? </a:t>
            </a:r>
          </a:p>
          <a:p>
            <a:pPr lvl="1"/>
            <a:r>
              <a:rPr lang="en-US" altLang="zh-CN" dirty="0" smtClean="0">
                <a:latin typeface="Microsoft YaHei" panose="020B0503020204020204" pitchFamily="34" charset="-122"/>
                <a:ea typeface="Microsoft YaHei" panose="020B0503020204020204" pitchFamily="34" charset="-122"/>
              </a:rPr>
              <a:t>Main Factors: Type of change, source of commands (SCPI, List/Step Sweep mode)</a:t>
            </a:r>
          </a:p>
          <a:p>
            <a:pPr lvl="1"/>
            <a:r>
              <a:rPr lang="en-US" altLang="zh-CN" dirty="0" smtClean="0">
                <a:latin typeface="Microsoft YaHei" panose="020B0503020204020204" pitchFamily="34" charset="-122"/>
                <a:ea typeface="Microsoft YaHei" panose="020B0503020204020204" pitchFamily="34" charset="-122"/>
              </a:rPr>
              <a:t>When it matters: Tests which require fast change of frequency/amplitude/waveforms.  For example, receiver sensitivity measurements and bit-error-rate (BER) measurements, verify amplifier functionality over variable waveforms,  </a:t>
            </a:r>
          </a:p>
          <a:p>
            <a:pPr marL="609402" lvl="1" indent="0">
              <a:buNone/>
            </a:pPr>
            <a:r>
              <a:rPr lang="en-US" altLang="zh-CN" dirty="0">
                <a:latin typeface="Microsoft YaHei" panose="020B0503020204020204" pitchFamily="34" charset="-122"/>
                <a:ea typeface="Microsoft YaHei" panose="020B0503020204020204" pitchFamily="34" charset="-122"/>
              </a:rPr>
              <a:t> </a:t>
            </a:r>
            <a:r>
              <a:rPr lang="en-US" altLang="zh-CN" dirty="0" smtClean="0">
                <a:latin typeface="Microsoft YaHei" panose="020B0503020204020204" pitchFamily="34" charset="-122"/>
                <a:ea typeface="Microsoft YaHei" panose="020B0503020204020204" pitchFamily="34" charset="-122"/>
              </a:rPr>
              <a:t>      amplifier gain compression tests require various power levels.</a:t>
            </a:r>
          </a:p>
          <a:p>
            <a:pPr marL="609402" lvl="1" indent="0">
              <a:buNone/>
            </a:pPr>
            <a:r>
              <a:rPr lang="en-US" altLang="zh-CN" dirty="0">
                <a:latin typeface="Microsoft YaHei" panose="020B0503020204020204" pitchFamily="34" charset="-122"/>
                <a:ea typeface="Microsoft YaHei" panose="020B0503020204020204" pitchFamily="34" charset="-122"/>
              </a:rPr>
              <a:t> </a:t>
            </a:r>
            <a:r>
              <a:rPr lang="en-US" altLang="zh-CN" dirty="0" smtClean="0">
                <a:latin typeface="Microsoft YaHei" panose="020B0503020204020204" pitchFamily="34" charset="-122"/>
                <a:ea typeface="Microsoft YaHei" panose="020B0503020204020204" pitchFamily="34" charset="-122"/>
              </a:rPr>
              <a:t>     </a:t>
            </a:r>
          </a:p>
          <a:p>
            <a:pPr marL="609402" lvl="1" indent="0">
              <a:buNone/>
            </a:pPr>
            <a:endParaRPr lang="en-US" altLang="zh-CN" dirty="0" smtClean="0">
              <a:latin typeface="Microsoft YaHei" panose="020B0503020204020204" pitchFamily="34" charset="-122"/>
              <a:ea typeface="Microsoft YaHei" panose="020B0503020204020204" pitchFamily="34" charset="-122"/>
            </a:endParaRPr>
          </a:p>
          <a:p>
            <a:pPr marL="0" indent="0">
              <a:buNone/>
            </a:pPr>
            <a:endParaRPr lang="en-US" altLang="zh-CN" sz="1400" dirty="0" smtClean="0">
              <a:latin typeface="Microsoft YaHei" panose="020B0503020204020204" pitchFamily="34" charset="-122"/>
              <a:ea typeface="Microsoft YaHei" panose="020B0503020204020204" pitchFamily="34" charset="-122"/>
            </a:endParaRPr>
          </a:p>
          <a:p>
            <a:pPr marL="0" indent="0">
              <a:buNone/>
            </a:pPr>
            <a:endParaRPr lang="en-US" altLang="zh-CN" sz="1400" dirty="0">
              <a:latin typeface="Microsoft YaHei" panose="020B0503020204020204" pitchFamily="34" charset="-122"/>
              <a:ea typeface="Microsoft YaHei"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1174142294"/>
              </p:ext>
            </p:extLst>
          </p:nvPr>
        </p:nvGraphicFramePr>
        <p:xfrm>
          <a:off x="2829951" y="3299888"/>
          <a:ext cx="5906086" cy="2512613"/>
        </p:xfrm>
        <a:graphic>
          <a:graphicData uri="http://schemas.openxmlformats.org/drawingml/2006/table">
            <a:tbl>
              <a:tblPr/>
              <a:tblGrid>
                <a:gridCol w="2953043">
                  <a:extLst>
                    <a:ext uri="{9D8B030D-6E8A-4147-A177-3AD203B41FA5}">
                      <a16:colId xmlns:a16="http://schemas.microsoft.com/office/drawing/2014/main" xmlns="" val="20000"/>
                    </a:ext>
                  </a:extLst>
                </a:gridCol>
                <a:gridCol w="2953043">
                  <a:extLst>
                    <a:ext uri="{9D8B030D-6E8A-4147-A177-3AD203B41FA5}">
                      <a16:colId xmlns:a16="http://schemas.microsoft.com/office/drawing/2014/main" xmlns="" val="20001"/>
                    </a:ext>
                  </a:extLst>
                </a:gridCol>
              </a:tblGrid>
              <a:tr h="402201">
                <a:tc gridSpan="2">
                  <a:txBody>
                    <a:bodyPr/>
                    <a:lstStyle/>
                    <a:p>
                      <a:pPr algn="ctr" fontAlgn="ctr"/>
                      <a:r>
                        <a:rPr lang="en-US" sz="1200" b="1" i="0" u="none" strike="noStrike" dirty="0">
                          <a:solidFill>
                            <a:srgbClr val="FFFFFF"/>
                          </a:solidFill>
                          <a:effectLst/>
                          <a:latin typeface="微软雅黑" panose="020B0503020204020204" pitchFamily="34" charset="-122"/>
                          <a:ea typeface="微软雅黑" panose="020B0503020204020204" pitchFamily="34" charset="-122"/>
                        </a:rPr>
                        <a:t>SSG5000X Frequency and Level Setting Time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tc>
                <a:extLst>
                  <a:ext uri="{0D108BD9-81ED-4DB2-BD59-A6C34878D82A}">
                    <a16:rowId xmlns:a16="http://schemas.microsoft.com/office/drawing/2014/main" xmlns="" val="10000"/>
                  </a:ext>
                </a:extLst>
              </a:tr>
              <a:tr h="402201">
                <a:tc rowSpan="2">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Frequency Setting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i-FI" sz="1200" b="0" i="0" u="none" strike="noStrike">
                          <a:solidFill>
                            <a:srgbClr val="000000"/>
                          </a:solidFill>
                          <a:effectLst/>
                          <a:latin typeface="微软雅黑" panose="020B0503020204020204" pitchFamily="34" charset="-122"/>
                          <a:ea typeface="微软雅黑" panose="020B0503020204020204" pitchFamily="34" charset="-122"/>
                        </a:rPr>
                        <a:t>&lt;5 ms (typ.), ALC 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453643">
                <a:tc vMerge="1">
                  <a:txBody>
                    <a:bodyPr/>
                    <a:lstStyle/>
                    <a:p>
                      <a:endParaRPr lang="zh-CN" altLang="en-US"/>
                    </a:p>
                  </a:txBody>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 &lt;10 ms (typ.), ALC OFF (S&amp;H)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450166">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Frequency Sweep Dwell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10 ms~100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02201">
                <a:tc rowSpan="2">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Level Setting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ALC state ON     ＜5 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402201">
                <a:tc vMerge="1">
                  <a:txBody>
                    <a:bodyPr/>
                    <a:lstStyle/>
                    <a:p>
                      <a:endParaRPr lang="zh-CN" altLang="en-US"/>
                    </a:p>
                  </a:txBody>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ALC state S&amp;H   ＜10 </a:t>
                      </a:r>
                      <a:r>
                        <a:rPr lang="en-US" sz="1200" b="0" i="0" u="none" strike="noStrike" dirty="0" err="1">
                          <a:solidFill>
                            <a:srgbClr val="000000"/>
                          </a:solidFill>
                          <a:effectLst/>
                          <a:latin typeface="微软雅黑" panose="020B0503020204020204" pitchFamily="34" charset="-122"/>
                          <a:ea typeface="微软雅黑" panose="020B0503020204020204" pitchFamily="34" charset="-122"/>
                        </a:rPr>
                        <a:t>ms</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bl>
          </a:graphicData>
        </a:graphic>
      </p:graphicFrame>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43765549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Intermediate Summary </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内容占位符 2"/>
          <p:cNvSpPr txBox="1">
            <a:spLocks/>
          </p:cNvSpPr>
          <p:nvPr/>
        </p:nvSpPr>
        <p:spPr bwMode="auto">
          <a:xfrm>
            <a:off x="287411" y="796501"/>
            <a:ext cx="10506485" cy="146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600" b="1" dirty="0" smtClean="0">
              <a:latin typeface="Microsoft YaHei" panose="020B0503020204020204" pitchFamily="34" charset="-122"/>
              <a:ea typeface="Microsoft YaHei" panose="020B0503020204020204" pitchFamily="34" charset="-122"/>
            </a:endParaRPr>
          </a:p>
          <a:p>
            <a:r>
              <a:rPr lang="en-US" altLang="zh-CN" sz="1600" b="1" dirty="0" smtClean="0">
                <a:latin typeface="Microsoft YaHei" panose="020B0503020204020204" pitchFamily="34" charset="-122"/>
                <a:ea typeface="Microsoft YaHei" panose="020B0503020204020204" pitchFamily="34" charset="-122"/>
              </a:rPr>
              <a:t>All discussed Parameters are common to the CW-Version and the Vector Signal Version of the SSG5000X Series.</a:t>
            </a:r>
          </a:p>
          <a:p>
            <a:r>
              <a:rPr lang="en-US" altLang="zh-CN" sz="1600" b="1" dirty="0" smtClean="0">
                <a:latin typeface="Microsoft YaHei" panose="020B0503020204020204" pitchFamily="34" charset="-122"/>
                <a:ea typeface="Microsoft YaHei" panose="020B0503020204020204" pitchFamily="34" charset="-122"/>
              </a:rPr>
              <a:t>The comparison to SSG3000X shows</a:t>
            </a:r>
            <a:r>
              <a:rPr lang="en-US" altLang="zh-CN" sz="1600" b="1" dirty="0">
                <a:latin typeface="Microsoft YaHei" panose="020B0503020204020204" pitchFamily="34" charset="-122"/>
                <a:ea typeface="Microsoft YaHei" panose="020B0503020204020204" pitchFamily="34" charset="-122"/>
              </a:rPr>
              <a:t> </a:t>
            </a:r>
            <a:r>
              <a:rPr lang="en-US" altLang="zh-CN" sz="1600" b="1" dirty="0" smtClean="0">
                <a:latin typeface="Microsoft YaHei" panose="020B0503020204020204" pitchFamily="34" charset="-122"/>
                <a:ea typeface="Microsoft YaHei" panose="020B0503020204020204" pitchFamily="34" charset="-122"/>
              </a:rPr>
              <a:t>that the SSG5000X is superior </a:t>
            </a:r>
          </a:p>
          <a:p>
            <a:pPr marL="0" indent="0">
              <a:buNone/>
            </a:pPr>
            <a:endParaRPr lang="en-US" altLang="zh-CN" sz="1600" b="1" dirty="0" smtClean="0">
              <a:latin typeface="Microsoft YaHei" panose="020B0503020204020204" pitchFamily="34" charset="-122"/>
              <a:ea typeface="Microsoft YaHei" panose="020B0503020204020204" pitchFamily="34" charset="-122"/>
            </a:endParaRPr>
          </a:p>
          <a:p>
            <a:pPr marL="0" indent="0">
              <a:buNone/>
            </a:pPr>
            <a:r>
              <a:rPr lang="en-US" altLang="zh-CN" sz="1600" b="1" dirty="0" smtClean="0">
                <a:latin typeface="Microsoft YaHei" panose="020B0503020204020204" pitchFamily="34" charset="-122"/>
                <a:ea typeface="Microsoft YaHei" panose="020B0503020204020204" pitchFamily="34" charset="-122"/>
              </a:rPr>
              <a:t> </a:t>
            </a:r>
          </a:p>
        </p:txBody>
      </p:sp>
      <p:sp>
        <p:nvSpPr>
          <p:cNvPr id="3" name="Rechteck 2"/>
          <p:cNvSpPr/>
          <p:nvPr/>
        </p:nvSpPr>
        <p:spPr>
          <a:xfrm>
            <a:off x="2723324" y="2754793"/>
            <a:ext cx="1540565" cy="81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SSG5000X</a:t>
            </a:r>
            <a:endParaRPr lang="en-US" dirty="0"/>
          </a:p>
        </p:txBody>
      </p:sp>
      <p:sp>
        <p:nvSpPr>
          <p:cNvPr id="6" name="Rechteck 5"/>
          <p:cNvSpPr/>
          <p:nvPr/>
        </p:nvSpPr>
        <p:spPr>
          <a:xfrm>
            <a:off x="7219119" y="2754793"/>
            <a:ext cx="1540565" cy="81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SSG5000X-V</a:t>
            </a:r>
            <a:endParaRPr lang="en-US" dirty="0"/>
          </a:p>
        </p:txBody>
      </p:sp>
      <p:sp>
        <p:nvSpPr>
          <p:cNvPr id="7" name="Textfeld 6"/>
          <p:cNvSpPr txBox="1"/>
          <p:nvPr/>
        </p:nvSpPr>
        <p:spPr>
          <a:xfrm>
            <a:off x="2067341" y="3992362"/>
            <a:ext cx="2852531" cy="377687"/>
          </a:xfrm>
          <a:prstGeom prst="rect">
            <a:avLst/>
          </a:prstGeom>
          <a:noFill/>
        </p:spPr>
        <p:txBody>
          <a:bodyPr wrap="square" rtlCol="0">
            <a:spAutoFit/>
          </a:bodyPr>
          <a:lstStyle/>
          <a:p>
            <a:pPr algn="ctr"/>
            <a:r>
              <a:rPr lang="en-US" dirty="0" smtClean="0"/>
              <a:t>Applications / Use Cases</a:t>
            </a:r>
            <a:endParaRPr lang="en-US" dirty="0"/>
          </a:p>
        </p:txBody>
      </p:sp>
      <p:sp>
        <p:nvSpPr>
          <p:cNvPr id="9" name="Textfeld 8"/>
          <p:cNvSpPr txBox="1"/>
          <p:nvPr/>
        </p:nvSpPr>
        <p:spPr>
          <a:xfrm>
            <a:off x="6533319" y="4764155"/>
            <a:ext cx="2852531" cy="377687"/>
          </a:xfrm>
          <a:prstGeom prst="rect">
            <a:avLst/>
          </a:prstGeom>
          <a:noFill/>
        </p:spPr>
        <p:txBody>
          <a:bodyPr wrap="square" rtlCol="0">
            <a:spAutoFit/>
          </a:bodyPr>
          <a:lstStyle/>
          <a:p>
            <a:pPr algn="ctr"/>
            <a:r>
              <a:rPr lang="en-US" dirty="0" smtClean="0"/>
              <a:t>Applications / Use Cases</a:t>
            </a:r>
            <a:endParaRPr lang="en-US" dirty="0"/>
          </a:p>
        </p:txBody>
      </p:sp>
      <p:sp>
        <p:nvSpPr>
          <p:cNvPr id="10" name="Textfeld 9"/>
          <p:cNvSpPr txBox="1"/>
          <p:nvPr/>
        </p:nvSpPr>
        <p:spPr>
          <a:xfrm>
            <a:off x="6563136" y="3858040"/>
            <a:ext cx="2852531" cy="646331"/>
          </a:xfrm>
          <a:prstGeom prst="rect">
            <a:avLst/>
          </a:prstGeom>
          <a:noFill/>
        </p:spPr>
        <p:txBody>
          <a:bodyPr wrap="square" rtlCol="0">
            <a:spAutoFit/>
          </a:bodyPr>
          <a:lstStyle/>
          <a:p>
            <a:pPr algn="ctr"/>
            <a:r>
              <a:rPr lang="en-US" dirty="0" smtClean="0"/>
              <a:t>New Features and extended Functions</a:t>
            </a:r>
          </a:p>
        </p:txBody>
      </p:sp>
    </p:spTree>
    <p:extLst>
      <p:ext uri="{BB962C8B-B14F-4D97-AF65-F5344CB8AC3E}">
        <p14:creationId xmlns:p14="http://schemas.microsoft.com/office/powerpoint/2010/main" val="346827446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567114" y="2301263"/>
            <a:ext cx="2252624" cy="2584170"/>
          </a:xfrm>
          <a:prstGeom prst="parallelogram">
            <a:avLst>
              <a:gd name="adj" fmla="val 24154"/>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j-lt"/>
                <a:ea typeface="微软雅黑" panose="020B0503020204020204" pitchFamily="34" charset="-122"/>
              </a:rPr>
              <a:t>Contents</a:t>
            </a:r>
            <a:endParaRPr lang="zh-CN" altLang="en-US" sz="1600" b="1" dirty="0">
              <a:solidFill>
                <a:schemeClr val="bg1"/>
              </a:solidFill>
              <a:latin typeface="+mj-lt"/>
              <a:ea typeface="微软雅黑" panose="020B0503020204020204" pitchFamily="34" charset="-122"/>
            </a:endParaRPr>
          </a:p>
        </p:txBody>
      </p:sp>
      <p:sp>
        <p:nvSpPr>
          <p:cNvPr id="24" name="平行四边形 23"/>
          <p:cNvSpPr/>
          <p:nvPr/>
        </p:nvSpPr>
        <p:spPr>
          <a:xfrm>
            <a:off x="1190172" y="2301263"/>
            <a:ext cx="11554278" cy="2584170"/>
          </a:xfrm>
          <a:prstGeom prst="parallelogram">
            <a:avLst>
              <a:gd name="adj" fmla="val 21942"/>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latin typeface="+mj-lt"/>
                <a:ea typeface="微软雅黑" panose="020B0503020204020204" pitchFamily="34" charset="-122"/>
              </a:rPr>
              <a:t>Application Areas for SSG5000X</a:t>
            </a: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0102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9403600"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 for CW-Source </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0"/>
            <a:ext cx="11904589" cy="24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Stable Reference Source (e.g. Local Oscillator, </a:t>
            </a:r>
            <a:r>
              <a:rPr lang="en-US" altLang="zh-CN" sz="1400" b="1" dirty="0" err="1" smtClean="0">
                <a:latin typeface="Microsoft YaHei" panose="020B0503020204020204" pitchFamily="34" charset="-122"/>
                <a:ea typeface="Microsoft YaHei" panose="020B0503020204020204" pitchFamily="34" charset="-122"/>
              </a:rPr>
              <a:t>Cal.Source</a:t>
            </a:r>
            <a:r>
              <a:rPr lang="en-US" altLang="zh-CN" sz="1400" b="1" dirty="0" smtClean="0">
                <a:latin typeface="Microsoft YaHei" panose="020B0503020204020204" pitchFamily="34" charset="-122"/>
                <a:ea typeface="Microsoft YaHei" panose="020B0503020204020204" pitchFamily="34" charset="-122"/>
              </a:rPr>
              <a:t>, Reference Signal)</a:t>
            </a: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Interference Source for electro-magnetic susceptibility (EMS) measurements</a:t>
            </a:r>
          </a:p>
          <a:p>
            <a:pPr marL="0" indent="0">
              <a:buNone/>
            </a:pPr>
            <a:endParaRPr lang="en-US" altLang="zh-CN" sz="1400" b="1" dirty="0">
              <a:latin typeface="Microsoft YaHei" panose="020B0503020204020204" pitchFamily="34" charset="-122"/>
              <a:ea typeface="Microsoft YaHei" panose="020B0503020204020204" pitchFamily="34" charset="-122"/>
            </a:endParaRP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grpSp>
        <p:nvGrpSpPr>
          <p:cNvPr id="7" name="Gruppieren 6"/>
          <p:cNvGrpSpPr/>
          <p:nvPr/>
        </p:nvGrpSpPr>
        <p:grpSpPr>
          <a:xfrm>
            <a:off x="3016667" y="4461669"/>
            <a:ext cx="1051132" cy="576000"/>
            <a:chOff x="5939328" y="4102744"/>
            <a:chExt cx="1051132" cy="576000"/>
          </a:xfrm>
        </p:grpSpPr>
        <p:cxnSp>
          <p:nvCxnSpPr>
            <p:cNvPr id="8" name="Gerader Verbinder 7"/>
            <p:cNvCxnSpPr/>
            <p:nvPr/>
          </p:nvCxnSpPr>
          <p:spPr>
            <a:xfrm>
              <a:off x="5939328" y="4390744"/>
              <a:ext cx="10511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flipH="1">
              <a:off x="6434982" y="4102744"/>
              <a:ext cx="1"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flipH="1">
              <a:off x="6302522" y="4156744"/>
              <a:ext cx="1" cy="46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H="1">
              <a:off x="6170062" y="4228744"/>
              <a:ext cx="1"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H="1">
              <a:off x="6037603" y="4318744"/>
              <a:ext cx="1"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Abgerundetes Rechteck 19"/>
          <p:cNvSpPr/>
          <p:nvPr/>
        </p:nvSpPr>
        <p:spPr>
          <a:xfrm>
            <a:off x="1392964" y="4460904"/>
            <a:ext cx="1128045" cy="57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EUT</a:t>
            </a:r>
            <a:endParaRPr lang="en-US" b="1" dirty="0"/>
          </a:p>
        </p:txBody>
      </p:sp>
      <p:sp>
        <p:nvSpPr>
          <p:cNvPr id="21" name="Rechteck 20"/>
          <p:cNvSpPr/>
          <p:nvPr/>
        </p:nvSpPr>
        <p:spPr>
          <a:xfrm>
            <a:off x="846032" y="4230168"/>
            <a:ext cx="3409774" cy="1504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winkelter Verbinder 22"/>
          <p:cNvCxnSpPr/>
          <p:nvPr/>
        </p:nvCxnSpPr>
        <p:spPr>
          <a:xfrm rot="16200000" flipH="1">
            <a:off x="3785790" y="5007841"/>
            <a:ext cx="726390" cy="19654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1213503" y="5059110"/>
            <a:ext cx="1444239" cy="85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H="1">
            <a:off x="1486968" y="5084748"/>
            <a:ext cx="1" cy="4529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a:off x="2382852" y="5074778"/>
            <a:ext cx="1" cy="4529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4264351" y="5477854"/>
            <a:ext cx="27859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5042018" y="5212936"/>
            <a:ext cx="769122" cy="52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RF Amp</a:t>
            </a:r>
            <a:endParaRPr lang="en-US" dirty="0"/>
          </a:p>
        </p:txBody>
      </p:sp>
      <p:pic>
        <p:nvPicPr>
          <p:cNvPr id="37"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6746583" y="5188574"/>
            <a:ext cx="1448834" cy="507822"/>
          </a:xfrm>
          <a:prstGeom prst="rect">
            <a:avLst/>
          </a:prstGeom>
          <a:ln>
            <a:noFill/>
          </a:ln>
        </p:spPr>
      </p:pic>
      <p:pic>
        <p:nvPicPr>
          <p:cNvPr id="38"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3796859" y="2845601"/>
            <a:ext cx="1448834" cy="507822"/>
          </a:xfrm>
          <a:prstGeom prst="rect">
            <a:avLst/>
          </a:prstGeom>
          <a:ln>
            <a:noFill/>
          </a:ln>
        </p:spPr>
      </p:pic>
      <p:sp>
        <p:nvSpPr>
          <p:cNvPr id="39" name="Textfeld 38"/>
          <p:cNvSpPr txBox="1"/>
          <p:nvPr/>
        </p:nvSpPr>
        <p:spPr>
          <a:xfrm>
            <a:off x="3360838" y="2912804"/>
            <a:ext cx="543541" cy="369332"/>
          </a:xfrm>
          <a:prstGeom prst="rect">
            <a:avLst/>
          </a:prstGeom>
          <a:noFill/>
        </p:spPr>
        <p:txBody>
          <a:bodyPr wrap="square" rtlCol="0">
            <a:spAutoFit/>
          </a:bodyPr>
          <a:lstStyle/>
          <a:p>
            <a:r>
              <a:rPr lang="en-US" b="1" dirty="0" smtClean="0"/>
              <a:t>LO</a:t>
            </a:r>
            <a:endParaRPr lang="en-US" b="1" dirty="0"/>
          </a:p>
        </p:txBody>
      </p:sp>
      <p:cxnSp>
        <p:nvCxnSpPr>
          <p:cNvPr id="43" name="Gerader Verbinder 42"/>
          <p:cNvCxnSpPr>
            <a:endCxn id="49" idx="1"/>
          </p:cNvCxnSpPr>
          <p:nvPr/>
        </p:nvCxnSpPr>
        <p:spPr>
          <a:xfrm>
            <a:off x="3349951" y="1914258"/>
            <a:ext cx="793152" cy="4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Gerader Verbinder 43"/>
          <p:cNvCxnSpPr>
            <a:stCxn id="49" idx="3"/>
          </p:cNvCxnSpPr>
          <p:nvPr/>
        </p:nvCxnSpPr>
        <p:spPr>
          <a:xfrm flipV="1">
            <a:off x="4840220" y="1918466"/>
            <a:ext cx="1544671" cy="545"/>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Grafik 44"/>
          <p:cNvPicPr>
            <a:picLocks noChangeAspect="1"/>
          </p:cNvPicPr>
          <p:nvPr/>
        </p:nvPicPr>
        <p:blipFill>
          <a:blip r:embed="rId6"/>
          <a:stretch>
            <a:fillRect/>
          </a:stretch>
        </p:blipFill>
        <p:spPr>
          <a:xfrm>
            <a:off x="5584617" y="1667529"/>
            <a:ext cx="3177867" cy="506993"/>
          </a:xfrm>
          <a:prstGeom prst="rect">
            <a:avLst/>
          </a:prstGeom>
        </p:spPr>
      </p:pic>
      <p:sp>
        <p:nvSpPr>
          <p:cNvPr id="46" name="Textfeld 45"/>
          <p:cNvSpPr txBox="1"/>
          <p:nvPr/>
        </p:nvSpPr>
        <p:spPr>
          <a:xfrm>
            <a:off x="1808909" y="1934044"/>
            <a:ext cx="1799303" cy="338554"/>
          </a:xfrm>
          <a:prstGeom prst="rect">
            <a:avLst/>
          </a:prstGeom>
          <a:noFill/>
        </p:spPr>
        <p:txBody>
          <a:bodyPr wrap="square" rtlCol="0">
            <a:spAutoFit/>
          </a:bodyPr>
          <a:lstStyle/>
          <a:p>
            <a:r>
              <a:rPr lang="en-US" sz="1600" dirty="0" smtClean="0"/>
              <a:t>00101101001011</a:t>
            </a:r>
            <a:r>
              <a:rPr lang="x-none" sz="1600" dirty="0" smtClean="0"/>
              <a:t>…</a:t>
            </a:r>
            <a:endParaRPr lang="en-US" sz="1600" dirty="0"/>
          </a:p>
        </p:txBody>
      </p:sp>
      <p:sp>
        <p:nvSpPr>
          <p:cNvPr id="47" name="Textfeld 46"/>
          <p:cNvSpPr txBox="1"/>
          <p:nvPr/>
        </p:nvSpPr>
        <p:spPr>
          <a:xfrm>
            <a:off x="1808909" y="1604661"/>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48" name="Gerader Verbinder 47"/>
          <p:cNvCxnSpPr>
            <a:endCxn id="49" idx="2"/>
          </p:cNvCxnSpPr>
          <p:nvPr/>
        </p:nvCxnSpPr>
        <p:spPr>
          <a:xfrm flipH="1" flipV="1">
            <a:off x="4491662" y="2272096"/>
            <a:ext cx="3426" cy="624928"/>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hteck 48"/>
          <p:cNvSpPr/>
          <p:nvPr/>
        </p:nvSpPr>
        <p:spPr>
          <a:xfrm>
            <a:off x="4143103" y="1565926"/>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feld 49"/>
          <p:cNvSpPr txBox="1"/>
          <p:nvPr/>
        </p:nvSpPr>
        <p:spPr>
          <a:xfrm>
            <a:off x="3989103" y="1660384"/>
            <a:ext cx="1032199" cy="523220"/>
          </a:xfrm>
          <a:prstGeom prst="rect">
            <a:avLst/>
          </a:prstGeom>
          <a:noFill/>
        </p:spPr>
        <p:txBody>
          <a:bodyPr wrap="square" rtlCol="0">
            <a:spAutoFit/>
          </a:bodyPr>
          <a:lstStyle/>
          <a:p>
            <a:pPr algn="ctr"/>
            <a:r>
              <a:rPr lang="en-US" sz="1400" dirty="0" smtClean="0"/>
              <a:t>PSK Modulator</a:t>
            </a:r>
            <a:endParaRPr lang="en-US" sz="1400" dirty="0"/>
          </a:p>
        </p:txBody>
      </p:sp>
    </p:spTree>
    <p:extLst>
      <p:ext uri="{BB962C8B-B14F-4D97-AF65-F5344CB8AC3E}">
        <p14:creationId xmlns:p14="http://schemas.microsoft.com/office/powerpoint/2010/main" val="349153257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9403600"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 for CW-Source </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0"/>
            <a:ext cx="11904589" cy="395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Receiver Testing (Interference Source for Blocking, Two-Tone tests)</a:t>
            </a: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pPr marL="0" indent="0">
              <a:buNone/>
            </a:pPr>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Universal Instrument for testing (Linearity e.g. with two-tone </a:t>
            </a:r>
            <a:r>
              <a:rPr lang="en-US" altLang="zh-CN" sz="1400" b="1" dirty="0">
                <a:latin typeface="Microsoft YaHei" panose="020B0503020204020204" pitchFamily="34" charset="-122"/>
                <a:ea typeface="Microsoft YaHei" panose="020B0503020204020204" pitchFamily="34" charset="-122"/>
              </a:rPr>
              <a:t>signal for Intermodulation Performance, </a:t>
            </a:r>
            <a:r>
              <a:rPr lang="en-US" altLang="zh-CN" sz="1400" b="1" dirty="0" smtClean="0">
                <a:latin typeface="Microsoft YaHei" panose="020B0503020204020204" pitchFamily="34" charset="-122"/>
                <a:ea typeface="Microsoft YaHei" panose="020B0503020204020204" pitchFamily="34" charset="-122"/>
              </a:rPr>
              <a:t>Component testing)</a:t>
            </a:r>
          </a:p>
          <a:p>
            <a:r>
              <a:rPr lang="en-US" altLang="zh-CN" sz="1400" b="1" dirty="0" smtClean="0">
                <a:latin typeface="Microsoft YaHei" panose="020B0503020204020204" pitchFamily="34" charset="-122"/>
                <a:ea typeface="Microsoft YaHei" panose="020B0503020204020204" pitchFamily="34" charset="-122"/>
              </a:rPr>
              <a:t>Radar-Testing (Pulse Modulated Signals)</a:t>
            </a:r>
          </a:p>
          <a:p>
            <a:r>
              <a:rPr lang="en-US" altLang="zh-CN" sz="1400" b="1" dirty="0" smtClean="0">
                <a:latin typeface="Microsoft YaHei" panose="020B0503020204020204" pitchFamily="34" charset="-122"/>
                <a:ea typeface="Microsoft YaHei" panose="020B0503020204020204" pitchFamily="34" charset="-122"/>
              </a:rPr>
              <a:t>Military applications</a:t>
            </a:r>
          </a:p>
          <a:p>
            <a:r>
              <a:rPr lang="en-US" altLang="zh-CN" sz="1400" b="1" dirty="0" smtClean="0">
                <a:latin typeface="Microsoft YaHei" panose="020B0503020204020204" pitchFamily="34" charset="-122"/>
                <a:ea typeface="Microsoft YaHei" panose="020B0503020204020204" pitchFamily="34" charset="-122"/>
              </a:rPr>
              <a:t>Avionic applications (VOR/ILS ) </a:t>
            </a: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grpSp>
        <p:nvGrpSpPr>
          <p:cNvPr id="34" name="Gruppieren 33"/>
          <p:cNvGrpSpPr/>
          <p:nvPr/>
        </p:nvGrpSpPr>
        <p:grpSpPr>
          <a:xfrm>
            <a:off x="2015382" y="1444240"/>
            <a:ext cx="5778382" cy="3079961"/>
            <a:chOff x="895883" y="1427149"/>
            <a:chExt cx="5778382" cy="3079961"/>
          </a:xfrm>
        </p:grpSpPr>
        <p:sp>
          <p:nvSpPr>
            <p:cNvPr id="4" name="Rechteck 3"/>
            <p:cNvSpPr/>
            <p:nvPr/>
          </p:nvSpPr>
          <p:spPr>
            <a:xfrm>
              <a:off x="897308" y="1427149"/>
              <a:ext cx="2503918" cy="837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Signal Source with standardized Signal e.g. LTE</a:t>
              </a:r>
              <a:endParaRPr lang="en-US" dirty="0"/>
            </a:p>
          </p:txBody>
        </p:sp>
        <p:sp>
          <p:nvSpPr>
            <p:cNvPr id="7" name="Rechteck 6"/>
            <p:cNvSpPr/>
            <p:nvPr/>
          </p:nvSpPr>
          <p:spPr>
            <a:xfrm>
              <a:off x="5024927" y="2367184"/>
              <a:ext cx="1649338" cy="12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LTE Receiver like Base Station or Mobile</a:t>
              </a:r>
              <a:endParaRPr lang="en-US" dirty="0"/>
            </a:p>
          </p:txBody>
        </p:sp>
        <p:pic>
          <p:nvPicPr>
            <p:cNvPr id="9"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968200" y="3738194"/>
              <a:ext cx="2193743" cy="768916"/>
            </a:xfrm>
            <a:prstGeom prst="rect">
              <a:avLst/>
            </a:prstGeom>
            <a:ln>
              <a:noFill/>
            </a:ln>
          </p:spPr>
        </p:pic>
        <p:grpSp>
          <p:nvGrpSpPr>
            <p:cNvPr id="12" name="Gruppieren 11"/>
            <p:cNvGrpSpPr/>
            <p:nvPr/>
          </p:nvGrpSpPr>
          <p:grpSpPr>
            <a:xfrm>
              <a:off x="4050706" y="2709017"/>
              <a:ext cx="589660" cy="555477"/>
              <a:chOff x="5024927" y="2597922"/>
              <a:chExt cx="589660" cy="555477"/>
            </a:xfrm>
          </p:grpSpPr>
          <p:sp>
            <p:nvSpPr>
              <p:cNvPr id="10" name="Ellipse 9"/>
              <p:cNvSpPr/>
              <p:nvPr/>
            </p:nvSpPr>
            <p:spPr>
              <a:xfrm>
                <a:off x="5024927" y="2623560"/>
                <a:ext cx="589660" cy="5298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5110385" y="2597922"/>
                <a:ext cx="358923" cy="523220"/>
              </a:xfrm>
              <a:prstGeom prst="rect">
                <a:avLst/>
              </a:prstGeom>
              <a:noFill/>
            </p:spPr>
            <p:txBody>
              <a:bodyPr wrap="square" rtlCol="0">
                <a:spAutoFit/>
              </a:bodyPr>
              <a:lstStyle/>
              <a:p>
                <a:r>
                  <a:rPr lang="en-US" sz="2800" b="1" dirty="0" smtClean="0">
                    <a:latin typeface="Symbol" panose="05050102010706020507" pitchFamily="18" charset="2"/>
                  </a:rPr>
                  <a:t>S</a:t>
                </a:r>
                <a:endParaRPr lang="en-US" sz="2800" b="1" dirty="0">
                  <a:latin typeface="Symbol" panose="05050102010706020507" pitchFamily="18" charset="2"/>
                </a:endParaRPr>
              </a:p>
            </p:txBody>
          </p:sp>
        </p:grpSp>
        <p:sp>
          <p:nvSpPr>
            <p:cNvPr id="13" name="Rechteck 12"/>
            <p:cNvSpPr/>
            <p:nvPr/>
          </p:nvSpPr>
          <p:spPr>
            <a:xfrm>
              <a:off x="895883" y="2707592"/>
              <a:ext cx="2503918" cy="837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Signal Source with standardized Signal e.g. LTE</a:t>
              </a:r>
              <a:endParaRPr lang="en-US" dirty="0"/>
            </a:p>
          </p:txBody>
        </p:sp>
        <p:cxnSp>
          <p:nvCxnSpPr>
            <p:cNvPr id="15" name="Gewinkelter Verbinder 14"/>
            <p:cNvCxnSpPr>
              <a:stCxn id="4" idx="3"/>
              <a:endCxn id="10" idx="1"/>
            </p:cNvCxnSpPr>
            <p:nvPr/>
          </p:nvCxnSpPr>
          <p:spPr>
            <a:xfrm>
              <a:off x="3401226" y="1845893"/>
              <a:ext cx="735834" cy="96635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 name="Gewinkelter Verbinder 17"/>
            <p:cNvCxnSpPr>
              <a:stCxn id="9" idx="3"/>
              <a:endCxn id="10" idx="3"/>
            </p:cNvCxnSpPr>
            <p:nvPr/>
          </p:nvCxnSpPr>
          <p:spPr>
            <a:xfrm flipV="1">
              <a:off x="3161943" y="3186901"/>
              <a:ext cx="975117" cy="9357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Gewinkelter Verbinder 20"/>
            <p:cNvCxnSpPr>
              <a:stCxn id="13" idx="3"/>
              <a:endCxn id="10" idx="2"/>
            </p:cNvCxnSpPr>
            <p:nvPr/>
          </p:nvCxnSpPr>
          <p:spPr>
            <a:xfrm flipV="1">
              <a:off x="3399801" y="2999575"/>
              <a:ext cx="650905" cy="1267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p:cNvCxnSpPr>
              <a:stCxn id="10" idx="6"/>
              <a:endCxn id="7" idx="1"/>
            </p:cNvCxnSpPr>
            <p:nvPr/>
          </p:nvCxnSpPr>
          <p:spPr>
            <a:xfrm flipV="1">
              <a:off x="4640366" y="2999573"/>
              <a:ext cx="384561" cy="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36965" y="1674975"/>
            <a:ext cx="1640792" cy="369332"/>
          </a:xfrm>
          <a:prstGeom prst="rect">
            <a:avLst/>
          </a:prstGeom>
          <a:noFill/>
        </p:spPr>
        <p:txBody>
          <a:bodyPr wrap="square" rtlCol="0">
            <a:spAutoFit/>
          </a:bodyPr>
          <a:lstStyle/>
          <a:p>
            <a:r>
              <a:rPr lang="en-US" dirty="0" smtClean="0"/>
              <a:t>Wanted Signal</a:t>
            </a:r>
            <a:endParaRPr lang="en-US" dirty="0"/>
          </a:p>
        </p:txBody>
      </p:sp>
      <p:sp>
        <p:nvSpPr>
          <p:cNvPr id="35" name="Textfeld 34"/>
          <p:cNvSpPr txBox="1"/>
          <p:nvPr/>
        </p:nvSpPr>
        <p:spPr>
          <a:xfrm>
            <a:off x="536965" y="4006558"/>
            <a:ext cx="1640792" cy="369332"/>
          </a:xfrm>
          <a:prstGeom prst="rect">
            <a:avLst/>
          </a:prstGeom>
          <a:noFill/>
        </p:spPr>
        <p:txBody>
          <a:bodyPr wrap="square" rtlCol="0">
            <a:spAutoFit/>
          </a:bodyPr>
          <a:lstStyle/>
          <a:p>
            <a:r>
              <a:rPr lang="en-US" dirty="0" smtClean="0"/>
              <a:t>CW Interferer</a:t>
            </a:r>
            <a:endParaRPr lang="en-US" dirty="0"/>
          </a:p>
        </p:txBody>
      </p:sp>
      <p:sp>
        <p:nvSpPr>
          <p:cNvPr id="36" name="Textfeld 35"/>
          <p:cNvSpPr txBox="1"/>
          <p:nvPr/>
        </p:nvSpPr>
        <p:spPr>
          <a:xfrm>
            <a:off x="536965" y="2808718"/>
            <a:ext cx="1640792" cy="646331"/>
          </a:xfrm>
          <a:prstGeom prst="rect">
            <a:avLst/>
          </a:prstGeom>
          <a:noFill/>
        </p:spPr>
        <p:txBody>
          <a:bodyPr wrap="square" rtlCol="0">
            <a:spAutoFit/>
          </a:bodyPr>
          <a:lstStyle/>
          <a:p>
            <a:r>
              <a:rPr lang="en-US" dirty="0" smtClean="0"/>
              <a:t>Modulated Interferer</a:t>
            </a:r>
            <a:endParaRPr lang="en-US" dirty="0"/>
          </a:p>
        </p:txBody>
      </p:sp>
      <p:sp>
        <p:nvSpPr>
          <p:cNvPr id="37" name="Textfeld 36"/>
          <p:cNvSpPr txBox="1"/>
          <p:nvPr/>
        </p:nvSpPr>
        <p:spPr>
          <a:xfrm>
            <a:off x="8500221" y="2135022"/>
            <a:ext cx="2780228" cy="923330"/>
          </a:xfrm>
          <a:prstGeom prst="rect">
            <a:avLst/>
          </a:prstGeom>
          <a:noFill/>
        </p:spPr>
        <p:txBody>
          <a:bodyPr wrap="square" rtlCol="0">
            <a:spAutoFit/>
          </a:bodyPr>
          <a:lstStyle/>
          <a:p>
            <a:r>
              <a:rPr lang="en-US" dirty="0" smtClean="0"/>
              <a:t>In-Band Blocking</a:t>
            </a:r>
          </a:p>
          <a:p>
            <a:r>
              <a:rPr lang="en-US" dirty="0" smtClean="0"/>
              <a:t>Out-of-Band Blocking </a:t>
            </a:r>
          </a:p>
          <a:p>
            <a:r>
              <a:rPr lang="en-US" dirty="0" smtClean="0"/>
              <a:t>Intermodulation </a:t>
            </a:r>
            <a:endParaRPr lang="en-US" dirty="0"/>
          </a:p>
        </p:txBody>
      </p:sp>
    </p:spTree>
    <p:extLst>
      <p:ext uri="{BB962C8B-B14F-4D97-AF65-F5344CB8AC3E}">
        <p14:creationId xmlns:p14="http://schemas.microsoft.com/office/powerpoint/2010/main" val="130196040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567114" y="2301263"/>
            <a:ext cx="2252624" cy="2584170"/>
          </a:xfrm>
          <a:prstGeom prst="parallelogram">
            <a:avLst>
              <a:gd name="adj" fmla="val 24154"/>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j-lt"/>
                <a:ea typeface="微软雅黑" panose="020B0503020204020204" pitchFamily="34" charset="-122"/>
              </a:rPr>
              <a:t>Contents</a:t>
            </a:r>
            <a:endParaRPr lang="zh-CN" altLang="en-US" sz="1600" b="1" dirty="0">
              <a:solidFill>
                <a:schemeClr val="bg1"/>
              </a:solidFill>
              <a:latin typeface="+mj-lt"/>
              <a:ea typeface="微软雅黑" panose="020B0503020204020204" pitchFamily="34" charset="-122"/>
            </a:endParaRPr>
          </a:p>
        </p:txBody>
      </p:sp>
      <p:sp>
        <p:nvSpPr>
          <p:cNvPr id="24" name="平行四边形 23"/>
          <p:cNvSpPr/>
          <p:nvPr/>
        </p:nvSpPr>
        <p:spPr>
          <a:xfrm>
            <a:off x="1190172" y="2301263"/>
            <a:ext cx="11554278" cy="2584170"/>
          </a:xfrm>
          <a:prstGeom prst="parallelogram">
            <a:avLst>
              <a:gd name="adj" fmla="val 21942"/>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latin typeface="+mj-lt"/>
                <a:ea typeface="微软雅黑" panose="020B0503020204020204" pitchFamily="34" charset="-122"/>
              </a:rPr>
              <a:t>New Features and extended Functions for SSG5000X</a:t>
            </a:r>
            <a:r>
              <a:rPr lang="en-US" altLang="zh-CN" sz="4800" b="1" dirty="0" smtClean="0">
                <a:solidFill>
                  <a:srgbClr val="FF0000"/>
                </a:solidFill>
                <a:latin typeface="+mj-lt"/>
                <a:ea typeface="微软雅黑" panose="020B0503020204020204" pitchFamily="34" charset="-122"/>
              </a:rPr>
              <a:t>-V</a:t>
            </a:r>
          </a:p>
          <a:p>
            <a:pPr algn="ctr"/>
            <a:r>
              <a:rPr lang="en-US" altLang="zh-CN" sz="4800" b="1" dirty="0" smtClean="0">
                <a:solidFill>
                  <a:srgbClr val="FF0000"/>
                </a:solidFill>
                <a:latin typeface="+mj-lt"/>
                <a:ea typeface="微软雅黑" panose="020B0503020204020204" pitchFamily="34" charset="-122"/>
              </a:rPr>
              <a:t>V </a:t>
            </a:r>
            <a:r>
              <a:rPr lang="en-US" altLang="zh-CN" sz="4800" b="1" dirty="0" smtClean="0">
                <a:solidFill>
                  <a:schemeClr val="bg1"/>
                </a:solidFill>
                <a:latin typeface="+mj-lt"/>
                <a:ea typeface="微软雅黑" panose="020B0503020204020204" pitchFamily="34" charset="-122"/>
              </a:rPr>
              <a:t>stands for Vector Signal Source</a:t>
            </a: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21428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What is a Vector Signal Source?</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0" y="1001027"/>
            <a:ext cx="11904589" cy="131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600" b="1" dirty="0" smtClean="0">
                <a:latin typeface="Microsoft YaHei" panose="020B0503020204020204" pitchFamily="34" charset="-122"/>
                <a:ea typeface="Microsoft YaHei" panose="020B0503020204020204" pitchFamily="34" charset="-122"/>
              </a:rPr>
              <a:t>Basic Intro / Re-Cap Digital Modulation </a:t>
            </a: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pic>
        <p:nvPicPr>
          <p:cNvPr id="9" name="Grafik 8"/>
          <p:cNvPicPr>
            <a:picLocks noChangeAspect="1"/>
          </p:cNvPicPr>
          <p:nvPr/>
        </p:nvPicPr>
        <p:blipFill>
          <a:blip r:embed="rId5"/>
          <a:stretch>
            <a:fillRect/>
          </a:stretch>
        </p:blipFill>
        <p:spPr>
          <a:xfrm>
            <a:off x="7662160" y="1486967"/>
            <a:ext cx="3591880" cy="5026769"/>
          </a:xfrm>
          <a:prstGeom prst="rect">
            <a:avLst/>
          </a:prstGeom>
        </p:spPr>
      </p:pic>
      <p:sp>
        <p:nvSpPr>
          <p:cNvPr id="10" name="Inhaltsplatzhalter 2"/>
          <p:cNvSpPr txBox="1">
            <a:spLocks/>
          </p:cNvSpPr>
          <p:nvPr/>
        </p:nvSpPr>
        <p:spPr>
          <a:xfrm>
            <a:off x="823243" y="2358639"/>
            <a:ext cx="5962117" cy="3358498"/>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The Information Signal is a digital bit sequence </a:t>
            </a:r>
          </a:p>
          <a:p>
            <a:r>
              <a:rPr lang="en-US" sz="1800" dirty="0" smtClean="0">
                <a:latin typeface="Arial" panose="020B0604020202020204" pitchFamily="34" charset="0"/>
                <a:cs typeface="Arial" panose="020B0604020202020204" pitchFamily="34" charset="0"/>
              </a:rPr>
              <a:t>The modulation approach for Amplitude, Frequency and Phase is the same like at analog modulations.</a:t>
            </a:r>
          </a:p>
          <a:p>
            <a:r>
              <a:rPr lang="en-US" sz="1800" dirty="0" smtClean="0">
                <a:latin typeface="Arial" panose="020B0604020202020204" pitchFamily="34" charset="0"/>
                <a:cs typeface="Arial" panose="020B0604020202020204" pitchFamily="34" charset="0"/>
              </a:rPr>
              <a:t>Analog – Infinite available “states”</a:t>
            </a:r>
          </a:p>
          <a:p>
            <a:r>
              <a:rPr lang="en-US" sz="1800" dirty="0" smtClean="0">
                <a:latin typeface="Arial" panose="020B0604020202020204" pitchFamily="34" charset="0"/>
                <a:cs typeface="Arial" panose="020B0604020202020204" pitchFamily="34" charset="0"/>
              </a:rPr>
              <a:t>Digital - two states are available, 0 and 1.</a:t>
            </a:r>
          </a:p>
          <a:p>
            <a:r>
              <a:rPr lang="en-US" sz="1800" dirty="0" smtClean="0">
                <a:latin typeface="Arial" panose="020B0604020202020204" pitchFamily="34" charset="0"/>
                <a:cs typeface="Arial" panose="020B0604020202020204" pitchFamily="34" charset="0"/>
              </a:rPr>
              <a:t>The Carrier Signal property changes between two values (Keying)</a:t>
            </a:r>
          </a:p>
          <a:p>
            <a:r>
              <a:rPr lang="x-none" sz="1800" dirty="0" smtClean="0">
                <a:latin typeface="Arial" panose="020B0604020202020204" pitchFamily="34" charset="0"/>
                <a:cs typeface="Arial" panose="020B0604020202020204" pitchFamily="34" charset="0"/>
                <a:sym typeface="Wingdings" panose="05000000000000000000" pitchFamily="2" charset="2"/>
              </a:rPr>
              <a:t></a:t>
            </a:r>
            <a:r>
              <a:rPr lang="en-US" sz="1800" dirty="0" smtClean="0">
                <a:latin typeface="Arial" panose="020B0604020202020204" pitchFamily="34" charset="0"/>
                <a:cs typeface="Arial" panose="020B0604020202020204" pitchFamily="34" charset="0"/>
                <a:sym typeface="Wingdings" panose="05000000000000000000" pitchFamily="2" charset="2"/>
              </a:rPr>
              <a:t> digital AM </a:t>
            </a:r>
            <a:r>
              <a:rPr lang="x-none" sz="1800" dirty="0" smtClean="0">
                <a:latin typeface="Arial" panose="020B0604020202020204" pitchFamily="34" charset="0"/>
                <a:cs typeface="Arial" panose="020B0604020202020204" pitchFamily="34" charset="0"/>
                <a:sym typeface="Wingdings" panose="05000000000000000000" pitchFamily="2" charset="2"/>
              </a:rPr>
              <a:t></a:t>
            </a:r>
            <a:r>
              <a:rPr lang="en-US" sz="1800" dirty="0" smtClean="0">
                <a:latin typeface="Arial" panose="020B0604020202020204" pitchFamily="34" charset="0"/>
                <a:cs typeface="Arial" panose="020B0604020202020204" pitchFamily="34" charset="0"/>
                <a:sym typeface="Wingdings" panose="05000000000000000000" pitchFamily="2" charset="2"/>
              </a:rPr>
              <a:t> ASK (Amplitude Shift Keying); </a:t>
            </a:r>
            <a:br>
              <a:rPr lang="en-US" sz="1800" dirty="0" smtClean="0">
                <a:latin typeface="Arial" panose="020B0604020202020204" pitchFamily="34" charset="0"/>
                <a:cs typeface="Arial" panose="020B0604020202020204" pitchFamily="34" charset="0"/>
                <a:sym typeface="Wingdings" panose="05000000000000000000" pitchFamily="2" charset="2"/>
              </a:rPr>
            </a:br>
            <a:r>
              <a:rPr lang="en-US" sz="1800" dirty="0" smtClean="0">
                <a:latin typeface="Arial" panose="020B0604020202020204" pitchFamily="34" charset="0"/>
                <a:cs typeface="Arial" panose="020B0604020202020204" pitchFamily="34" charset="0"/>
                <a:sym typeface="Wingdings" panose="05000000000000000000" pitchFamily="2" charset="2"/>
              </a:rPr>
              <a:t>Same for FM / PM </a:t>
            </a:r>
            <a:r>
              <a:rPr lang="x-none" sz="1800" dirty="0" smtClean="0">
                <a:latin typeface="Arial" panose="020B0604020202020204" pitchFamily="34" charset="0"/>
                <a:cs typeface="Arial" panose="020B0604020202020204" pitchFamily="34" charset="0"/>
                <a:sym typeface="Wingdings" panose="05000000000000000000" pitchFamily="2" charset="2"/>
              </a:rPr>
              <a:t></a:t>
            </a:r>
            <a:r>
              <a:rPr lang="en-US" sz="1800" dirty="0" smtClean="0">
                <a:latin typeface="Arial" panose="020B0604020202020204" pitchFamily="34" charset="0"/>
                <a:cs typeface="Arial" panose="020B0604020202020204" pitchFamily="34" charset="0"/>
                <a:sym typeface="Wingdings" panose="05000000000000000000" pitchFamily="2" charset="2"/>
              </a:rPr>
              <a:t> FSK and PSK</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61650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a:xfrm>
            <a:off x="446078" y="243457"/>
            <a:ext cx="75506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smtClean="0">
                <a:solidFill>
                  <a:srgbClr val="003B90"/>
                </a:solidFill>
                <a:latin typeface="微软雅黑" panose="020B0503020204020204" pitchFamily="34" charset="-122"/>
                <a:ea typeface="微软雅黑" panose="020B0503020204020204" pitchFamily="34" charset="-122"/>
                <a:cs typeface="Arial Unicode MS" panose="020B0604020202020204" pitchFamily="34" charset="-122"/>
              </a:rPr>
              <a:t>New Product Introduction</a:t>
            </a:r>
            <a:endParaRPr kumimoji="0" lang="zh-CN" altLang="en-US" sz="4000" b="1" i="0" u="none" strike="noStrike" kern="1200" cap="none" spc="0" normalizeH="0" baseline="0" noProof="0" dirty="0">
              <a:ln>
                <a:noFill/>
              </a:ln>
              <a:solidFill>
                <a:srgbClr val="003B90"/>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TextBox 40"/>
          <p:cNvSpPr txBox="1"/>
          <p:nvPr/>
        </p:nvSpPr>
        <p:spPr>
          <a:xfrm>
            <a:off x="519186" y="6015936"/>
            <a:ext cx="75506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noProof="0" dirty="0" smtClean="0">
                <a:solidFill>
                  <a:srgbClr val="003B90"/>
                </a:solidFill>
                <a:latin typeface="微软雅黑" panose="020B0503020204020204" pitchFamily="34" charset="-122"/>
                <a:ea typeface="微软雅黑" panose="020B0503020204020204" pitchFamily="34" charset="-122"/>
              </a:rPr>
              <a:t>Public May 15</a:t>
            </a:r>
            <a:r>
              <a:rPr lang="en-US" altLang="zh-CN" sz="4000" b="1" baseline="30000" noProof="0" dirty="0" smtClean="0">
                <a:solidFill>
                  <a:srgbClr val="003B90"/>
                </a:solidFill>
                <a:latin typeface="微软雅黑" panose="020B0503020204020204" pitchFamily="34" charset="-122"/>
                <a:ea typeface="微软雅黑" panose="020B0503020204020204" pitchFamily="34" charset="-122"/>
              </a:rPr>
              <a:t>th</a:t>
            </a:r>
            <a:r>
              <a:rPr lang="en-US" altLang="zh-CN" sz="4000" b="1" noProof="0" dirty="0" smtClean="0">
                <a:solidFill>
                  <a:srgbClr val="003B90"/>
                </a:solidFill>
                <a:latin typeface="微软雅黑" panose="020B0503020204020204" pitchFamily="34" charset="-122"/>
                <a:ea typeface="微软雅黑" panose="020B0503020204020204" pitchFamily="34" charset="-122"/>
              </a:rPr>
              <a:t>, 2020</a:t>
            </a:r>
            <a:endParaRPr kumimoji="0" lang="zh-CN" altLang="en-US" sz="4000" b="1" i="0" u="none" strike="noStrike" kern="1200" cap="none" spc="0" normalizeH="0" baseline="0" noProof="0" dirty="0">
              <a:ln>
                <a:noFill/>
              </a:ln>
              <a:solidFill>
                <a:srgbClr val="003B90"/>
              </a:solidFill>
              <a:effectLst/>
              <a:uLnTx/>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02" y="751467"/>
            <a:ext cx="8702502" cy="5487411"/>
          </a:xfrm>
          <a:prstGeom prst="rect">
            <a:avLst/>
          </a:prstGeom>
        </p:spPr>
      </p:pic>
      <p:sp>
        <p:nvSpPr>
          <p:cNvPr id="5" name="Fußzeilenplatzhalter 4"/>
          <p:cNvSpPr>
            <a:spLocks noGrp="1"/>
          </p:cNvSpPr>
          <p:nvPr>
            <p:ph type="ftr" sz="quarter" idx="11"/>
          </p:nvPr>
        </p:nvSpPr>
        <p:spPr>
          <a:xfrm>
            <a:off x="6136260" y="6323100"/>
            <a:ext cx="385971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87114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64322" y="1128758"/>
            <a:ext cx="11582400" cy="4895860"/>
          </a:xfrm>
        </p:spPr>
        <p:txBody>
          <a:bodyPr/>
          <a:lstStyle/>
          <a:p>
            <a:r>
              <a:rPr lang="en-US" sz="2400" dirty="0">
                <a:latin typeface="Arial" panose="020B0604020202020204" pitchFamily="34" charset="0"/>
                <a:cs typeface="Arial" panose="020B0604020202020204" pitchFamily="34" charset="0"/>
              </a:rPr>
              <a:t>Binary Phase Shift Keying (BPSK) – 2 phases: 0 degrees = 0, 180 degrees = 1</a:t>
            </a:r>
          </a:p>
          <a:p>
            <a:pPr marL="0" indent="0">
              <a:buNone/>
            </a:pPr>
            <a:endParaRPr lang="en-US" sz="2400" dirty="0">
              <a:latin typeface="Arial" panose="020B0604020202020204" pitchFamily="34" charset="0"/>
              <a:cs typeface="Arial" panose="020B0604020202020204" pitchFamily="34" charset="0"/>
            </a:endParaRPr>
          </a:p>
        </p:txBody>
      </p:sp>
      <p:cxnSp>
        <p:nvCxnSpPr>
          <p:cNvPr id="5" name="Gerade Verbindung mit Pfeil 4"/>
          <p:cNvCxnSpPr/>
          <p:nvPr/>
        </p:nvCxnSpPr>
        <p:spPr>
          <a:xfrm flipV="1">
            <a:off x="3171711" y="2035241"/>
            <a:ext cx="0" cy="3415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rot="5400000" flipV="1">
            <a:off x="3179655" y="1800665"/>
            <a:ext cx="0" cy="388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134935" y="3574179"/>
            <a:ext cx="555811" cy="338554"/>
          </a:xfrm>
          <a:prstGeom prst="rect">
            <a:avLst/>
          </a:prstGeom>
          <a:noFill/>
        </p:spPr>
        <p:txBody>
          <a:bodyPr wrap="square" rtlCol="0">
            <a:spAutoFit/>
          </a:bodyPr>
          <a:lstStyle/>
          <a:p>
            <a:r>
              <a:rPr lang="en-US" sz="1600" dirty="0"/>
              <a:t>0°</a:t>
            </a:r>
          </a:p>
        </p:txBody>
      </p:sp>
      <p:sp>
        <p:nvSpPr>
          <p:cNvPr id="12" name="Textfeld 11"/>
          <p:cNvSpPr txBox="1"/>
          <p:nvPr/>
        </p:nvSpPr>
        <p:spPr>
          <a:xfrm>
            <a:off x="667521" y="3583145"/>
            <a:ext cx="693271" cy="338554"/>
          </a:xfrm>
          <a:prstGeom prst="rect">
            <a:avLst/>
          </a:prstGeom>
          <a:noFill/>
        </p:spPr>
        <p:txBody>
          <a:bodyPr wrap="square" rtlCol="0">
            <a:spAutoFit/>
          </a:bodyPr>
          <a:lstStyle/>
          <a:p>
            <a:r>
              <a:rPr lang="en-US" sz="1600" dirty="0"/>
              <a:t>180°</a:t>
            </a:r>
          </a:p>
        </p:txBody>
      </p:sp>
      <p:pic>
        <p:nvPicPr>
          <p:cNvPr id="14" name="Grafik 13"/>
          <p:cNvPicPr>
            <a:picLocks noChangeAspect="1"/>
          </p:cNvPicPr>
          <p:nvPr/>
        </p:nvPicPr>
        <p:blipFill>
          <a:blip r:embed="rId3"/>
          <a:stretch>
            <a:fillRect/>
          </a:stretch>
        </p:blipFill>
        <p:spPr>
          <a:xfrm>
            <a:off x="5963455" y="2402353"/>
            <a:ext cx="4938672" cy="2866839"/>
          </a:xfrm>
          <a:prstGeom prst="rect">
            <a:avLst/>
          </a:prstGeom>
        </p:spPr>
      </p:pic>
      <p:sp>
        <p:nvSpPr>
          <p:cNvPr id="15" name="Textfeld 14"/>
          <p:cNvSpPr txBox="1"/>
          <p:nvPr/>
        </p:nvSpPr>
        <p:spPr>
          <a:xfrm>
            <a:off x="2989382" y="1715498"/>
            <a:ext cx="555811" cy="338554"/>
          </a:xfrm>
          <a:prstGeom prst="rect">
            <a:avLst/>
          </a:prstGeom>
          <a:noFill/>
        </p:spPr>
        <p:txBody>
          <a:bodyPr wrap="square" rtlCol="0">
            <a:spAutoFit/>
          </a:bodyPr>
          <a:lstStyle/>
          <a:p>
            <a:r>
              <a:rPr lang="en-US" sz="1600" dirty="0"/>
              <a:t>90°</a:t>
            </a:r>
          </a:p>
        </p:txBody>
      </p:sp>
      <p:sp>
        <p:nvSpPr>
          <p:cNvPr id="16" name="Textfeld 15"/>
          <p:cNvSpPr txBox="1"/>
          <p:nvPr/>
        </p:nvSpPr>
        <p:spPr>
          <a:xfrm>
            <a:off x="2968461" y="5408955"/>
            <a:ext cx="693271" cy="338554"/>
          </a:xfrm>
          <a:prstGeom prst="rect">
            <a:avLst/>
          </a:prstGeom>
          <a:noFill/>
        </p:spPr>
        <p:txBody>
          <a:bodyPr wrap="square" rtlCol="0">
            <a:spAutoFit/>
          </a:bodyPr>
          <a:lstStyle/>
          <a:p>
            <a:r>
              <a:rPr lang="en-US" sz="1600" dirty="0"/>
              <a:t>270°</a:t>
            </a:r>
          </a:p>
        </p:txBody>
      </p:sp>
      <p:sp>
        <p:nvSpPr>
          <p:cNvPr id="17" name="Textfeld 16"/>
          <p:cNvSpPr txBox="1"/>
          <p:nvPr/>
        </p:nvSpPr>
        <p:spPr>
          <a:xfrm>
            <a:off x="3819482" y="3735702"/>
            <a:ext cx="1013011" cy="338554"/>
          </a:xfrm>
          <a:prstGeom prst="rect">
            <a:avLst/>
          </a:prstGeom>
          <a:noFill/>
        </p:spPr>
        <p:txBody>
          <a:bodyPr wrap="square" rtlCol="0">
            <a:spAutoFit/>
          </a:bodyPr>
          <a:lstStyle/>
          <a:p>
            <a:r>
              <a:rPr lang="en-US" sz="1600" dirty="0"/>
              <a:t>Binary 0</a:t>
            </a:r>
          </a:p>
        </p:txBody>
      </p:sp>
      <p:sp>
        <p:nvSpPr>
          <p:cNvPr id="18" name="Textfeld 17"/>
          <p:cNvSpPr txBox="1"/>
          <p:nvPr/>
        </p:nvSpPr>
        <p:spPr>
          <a:xfrm>
            <a:off x="1687801" y="3741020"/>
            <a:ext cx="1013011" cy="338554"/>
          </a:xfrm>
          <a:prstGeom prst="rect">
            <a:avLst/>
          </a:prstGeom>
          <a:noFill/>
        </p:spPr>
        <p:txBody>
          <a:bodyPr wrap="square" rtlCol="0">
            <a:spAutoFit/>
          </a:bodyPr>
          <a:lstStyle/>
          <a:p>
            <a:r>
              <a:rPr lang="en-US" sz="1600" dirty="0"/>
              <a:t>Binary 1</a:t>
            </a:r>
          </a:p>
        </p:txBody>
      </p:sp>
      <p:sp>
        <p:nvSpPr>
          <p:cNvPr id="21" name="文本框 4"/>
          <p:cNvSpPr txBox="1">
            <a:spLocks/>
          </p:cNvSpPr>
          <p:nvPr/>
        </p:nvSpPr>
        <p:spPr>
          <a:xfrm flipH="1">
            <a:off x="290554" y="0"/>
            <a:ext cx="11707740" cy="707886"/>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sym typeface="+mn-lt"/>
              </a:rPr>
              <a:t>Digital Modulation @ Constellation Diagram</a:t>
            </a:r>
          </a:p>
        </p:txBody>
      </p:sp>
      <p:sp>
        <p:nvSpPr>
          <p:cNvPr id="4" name="Ellipse 3"/>
          <p:cNvSpPr/>
          <p:nvPr/>
        </p:nvSpPr>
        <p:spPr>
          <a:xfrm>
            <a:off x="1616146" y="2189435"/>
            <a:ext cx="3132000" cy="313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0" name="Ellipse 9"/>
          <p:cNvSpPr/>
          <p:nvPr/>
        </p:nvSpPr>
        <p:spPr bwMode="auto">
          <a:xfrm>
            <a:off x="4657477" y="3663828"/>
            <a:ext cx="179295" cy="179293"/>
          </a:xfrm>
          <a:prstGeom prst="ellipse">
            <a:avLst/>
          </a:prstGeom>
          <a:solidFill>
            <a:srgbClr val="FF0000"/>
          </a:solidFill>
          <a:ln>
            <a:noFill/>
          </a:ln>
          <a:extLst/>
        </p:spPr>
        <p:txBody>
          <a:bodyPr vert="horz" wrap="square" lIns="121920" tIns="60960" rIns="121920" bIns="60960" numCol="1" rtlCol="0" anchor="t" anchorCtr="0" compatLnSpc="1">
            <a:prstTxWarp prst="textNoShape">
              <a:avLst/>
            </a:prstTxWarp>
          </a:bodyPr>
          <a:lstStyle/>
          <a:p>
            <a:pPr algn="ctr"/>
            <a:endParaRPr lang="en-US" sz="2400">
              <a:latin typeface="Tahoma" panose="020B0604030504040204" pitchFamily="34" charset="0"/>
              <a:cs typeface="Tahoma" panose="020B0604030504040204" pitchFamily="34" charset="0"/>
            </a:endParaRPr>
          </a:p>
        </p:txBody>
      </p:sp>
      <p:sp>
        <p:nvSpPr>
          <p:cNvPr id="9" name="Ellipse 8"/>
          <p:cNvSpPr/>
          <p:nvPr/>
        </p:nvSpPr>
        <p:spPr bwMode="auto">
          <a:xfrm>
            <a:off x="1531782" y="3657851"/>
            <a:ext cx="179295" cy="179293"/>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rtlCol="0" anchor="t" anchorCtr="0" compatLnSpc="1">
            <a:prstTxWarp prst="textNoShape">
              <a:avLst/>
            </a:prstTxWarp>
          </a:bodyPr>
          <a:lstStyle/>
          <a:p>
            <a:pPr algn="ctr"/>
            <a:endParaRPr lang="en-US" sz="2400">
              <a:latin typeface="Tahoma" panose="020B0604030504040204" pitchFamily="34" charset="0"/>
              <a:cs typeface="Tahoma" panose="020B0604030504040204" pitchFamily="34" charset="0"/>
            </a:endParaRPr>
          </a:p>
        </p:txBody>
      </p:sp>
      <p:pic>
        <p:nvPicPr>
          <p:cNvPr id="6" name="Grafik 5"/>
          <p:cNvPicPr>
            <a:picLocks noChangeAspect="1"/>
          </p:cNvPicPr>
          <p:nvPr/>
        </p:nvPicPr>
        <p:blipFill>
          <a:blip r:embed="rId4"/>
          <a:stretch>
            <a:fillRect/>
          </a:stretch>
        </p:blipFill>
        <p:spPr>
          <a:xfrm>
            <a:off x="5933305" y="2346866"/>
            <a:ext cx="1294983" cy="3286125"/>
          </a:xfrm>
          <a:prstGeom prst="rect">
            <a:avLst/>
          </a:prstGeom>
        </p:spPr>
      </p:pic>
      <p:pic>
        <p:nvPicPr>
          <p:cNvPr id="8" name="Grafik 7"/>
          <p:cNvPicPr>
            <a:picLocks noChangeAspect="1"/>
          </p:cNvPicPr>
          <p:nvPr/>
        </p:nvPicPr>
        <p:blipFill>
          <a:blip r:embed="rId5"/>
          <a:stretch>
            <a:fillRect/>
          </a:stretch>
        </p:blipFill>
        <p:spPr>
          <a:xfrm>
            <a:off x="7218560" y="2038120"/>
            <a:ext cx="992221" cy="3417026"/>
          </a:xfrm>
          <a:prstGeom prst="rect">
            <a:avLst/>
          </a:prstGeom>
        </p:spPr>
      </p:pic>
      <p:pic>
        <p:nvPicPr>
          <p:cNvPr id="13" name="Grafik 12"/>
          <p:cNvPicPr>
            <a:picLocks noChangeAspect="1"/>
          </p:cNvPicPr>
          <p:nvPr/>
        </p:nvPicPr>
        <p:blipFill>
          <a:blip r:embed="rId6"/>
          <a:stretch>
            <a:fillRect/>
          </a:stretch>
        </p:blipFill>
        <p:spPr>
          <a:xfrm>
            <a:off x="8201054" y="2054450"/>
            <a:ext cx="3102718" cy="3295650"/>
          </a:xfrm>
          <a:prstGeom prst="rect">
            <a:avLst/>
          </a:prstGeom>
        </p:spPr>
      </p:pic>
      <p:sp>
        <p:nvSpPr>
          <p:cNvPr id="23" name="Freihandform 22"/>
          <p:cNvSpPr/>
          <p:nvPr/>
        </p:nvSpPr>
        <p:spPr>
          <a:xfrm>
            <a:off x="1727882" y="3521418"/>
            <a:ext cx="2925264" cy="168339"/>
          </a:xfrm>
          <a:custGeom>
            <a:avLst/>
            <a:gdLst>
              <a:gd name="connsiteX0" fmla="*/ 2934789 w 2934789"/>
              <a:gd name="connsiteY0" fmla="*/ 131318 h 140027"/>
              <a:gd name="connsiteX1" fmla="*/ 2377440 w 2934789"/>
              <a:gd name="connsiteY1" fmla="*/ 44232 h 140027"/>
              <a:gd name="connsiteX2" fmla="*/ 1454332 w 2934789"/>
              <a:gd name="connsiteY2" fmla="*/ 689 h 140027"/>
              <a:gd name="connsiteX3" fmla="*/ 426720 w 2934789"/>
              <a:gd name="connsiteY3" fmla="*/ 26815 h 140027"/>
              <a:gd name="connsiteX4" fmla="*/ 0 w 2934789"/>
              <a:gd name="connsiteY4" fmla="*/ 140027 h 140027"/>
              <a:gd name="connsiteX0" fmla="*/ 2934789 w 2934789"/>
              <a:gd name="connsiteY0" fmla="*/ 130909 h 139618"/>
              <a:gd name="connsiteX1" fmla="*/ 2377440 w 2934789"/>
              <a:gd name="connsiteY1" fmla="*/ 43823 h 139618"/>
              <a:gd name="connsiteX2" fmla="*/ 1454332 w 2934789"/>
              <a:gd name="connsiteY2" fmla="*/ 280 h 139618"/>
              <a:gd name="connsiteX3" fmla="*/ 564833 w 2934789"/>
              <a:gd name="connsiteY3" fmla="*/ 31169 h 139618"/>
              <a:gd name="connsiteX4" fmla="*/ 0 w 2934789"/>
              <a:gd name="connsiteY4" fmla="*/ 139618 h 139618"/>
              <a:gd name="connsiteX0" fmla="*/ 2925264 w 2925264"/>
              <a:gd name="connsiteY0" fmla="*/ 131055 h 168339"/>
              <a:gd name="connsiteX1" fmla="*/ 2367915 w 2925264"/>
              <a:gd name="connsiteY1" fmla="*/ 43969 h 168339"/>
              <a:gd name="connsiteX2" fmla="*/ 1444807 w 2925264"/>
              <a:gd name="connsiteY2" fmla="*/ 426 h 168339"/>
              <a:gd name="connsiteX3" fmla="*/ 555308 w 2925264"/>
              <a:gd name="connsiteY3" fmla="*/ 31315 h 168339"/>
              <a:gd name="connsiteX4" fmla="*/ 0 w 2925264"/>
              <a:gd name="connsiteY4" fmla="*/ 168339 h 16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64" h="168339">
                <a:moveTo>
                  <a:pt x="2925264" y="131055"/>
                </a:moveTo>
                <a:cubicBezTo>
                  <a:pt x="2769961" y="98397"/>
                  <a:pt x="2614658" y="65740"/>
                  <a:pt x="2367915" y="43969"/>
                </a:cubicBezTo>
                <a:cubicBezTo>
                  <a:pt x="2121172" y="22198"/>
                  <a:pt x="1746908" y="2535"/>
                  <a:pt x="1444807" y="426"/>
                </a:cubicBezTo>
                <a:cubicBezTo>
                  <a:pt x="1142706" y="-1683"/>
                  <a:pt x="796109" y="3330"/>
                  <a:pt x="555308" y="31315"/>
                </a:cubicBezTo>
                <a:cubicBezTo>
                  <a:pt x="314507" y="59301"/>
                  <a:pt x="92166" y="123344"/>
                  <a:pt x="0" y="168339"/>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p:nvSpPr>
        <p:spPr>
          <a:xfrm flipH="1">
            <a:off x="1746932" y="3540468"/>
            <a:ext cx="2925264" cy="168339"/>
          </a:xfrm>
          <a:custGeom>
            <a:avLst/>
            <a:gdLst>
              <a:gd name="connsiteX0" fmla="*/ 2934789 w 2934789"/>
              <a:gd name="connsiteY0" fmla="*/ 131318 h 140027"/>
              <a:gd name="connsiteX1" fmla="*/ 2377440 w 2934789"/>
              <a:gd name="connsiteY1" fmla="*/ 44232 h 140027"/>
              <a:gd name="connsiteX2" fmla="*/ 1454332 w 2934789"/>
              <a:gd name="connsiteY2" fmla="*/ 689 h 140027"/>
              <a:gd name="connsiteX3" fmla="*/ 426720 w 2934789"/>
              <a:gd name="connsiteY3" fmla="*/ 26815 h 140027"/>
              <a:gd name="connsiteX4" fmla="*/ 0 w 2934789"/>
              <a:gd name="connsiteY4" fmla="*/ 140027 h 140027"/>
              <a:gd name="connsiteX0" fmla="*/ 2934789 w 2934789"/>
              <a:gd name="connsiteY0" fmla="*/ 130909 h 139618"/>
              <a:gd name="connsiteX1" fmla="*/ 2377440 w 2934789"/>
              <a:gd name="connsiteY1" fmla="*/ 43823 h 139618"/>
              <a:gd name="connsiteX2" fmla="*/ 1454332 w 2934789"/>
              <a:gd name="connsiteY2" fmla="*/ 280 h 139618"/>
              <a:gd name="connsiteX3" fmla="*/ 564833 w 2934789"/>
              <a:gd name="connsiteY3" fmla="*/ 31169 h 139618"/>
              <a:gd name="connsiteX4" fmla="*/ 0 w 2934789"/>
              <a:gd name="connsiteY4" fmla="*/ 139618 h 139618"/>
              <a:gd name="connsiteX0" fmla="*/ 2925264 w 2925264"/>
              <a:gd name="connsiteY0" fmla="*/ 131055 h 168339"/>
              <a:gd name="connsiteX1" fmla="*/ 2367915 w 2925264"/>
              <a:gd name="connsiteY1" fmla="*/ 43969 h 168339"/>
              <a:gd name="connsiteX2" fmla="*/ 1444807 w 2925264"/>
              <a:gd name="connsiteY2" fmla="*/ 426 h 168339"/>
              <a:gd name="connsiteX3" fmla="*/ 555308 w 2925264"/>
              <a:gd name="connsiteY3" fmla="*/ 31315 h 168339"/>
              <a:gd name="connsiteX4" fmla="*/ 0 w 2925264"/>
              <a:gd name="connsiteY4" fmla="*/ 168339 h 168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64" h="168339">
                <a:moveTo>
                  <a:pt x="2925264" y="131055"/>
                </a:moveTo>
                <a:cubicBezTo>
                  <a:pt x="2769961" y="98397"/>
                  <a:pt x="2614658" y="65740"/>
                  <a:pt x="2367915" y="43969"/>
                </a:cubicBezTo>
                <a:cubicBezTo>
                  <a:pt x="2121172" y="22198"/>
                  <a:pt x="1746908" y="2535"/>
                  <a:pt x="1444807" y="426"/>
                </a:cubicBezTo>
                <a:cubicBezTo>
                  <a:pt x="1142706" y="-1683"/>
                  <a:pt x="796109" y="3330"/>
                  <a:pt x="555308" y="31315"/>
                </a:cubicBezTo>
                <a:cubicBezTo>
                  <a:pt x="314507" y="59301"/>
                  <a:pt x="92166" y="123344"/>
                  <a:pt x="0" y="168339"/>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982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2000" fill="hold" grpId="0" nodeType="clickEffect">
                                  <p:stCondLst>
                                    <p:cond delay="0"/>
                                  </p:stCondLst>
                                  <p:childTnLst>
                                    <p:animMotion origin="layout" path="M -0.00013 -0.00023 C -0.00013 0.12593 -0.05742 0.22894 -0.12851 0.22894 C -0.19935 0.22894 -0.2569 0.12593 -0.2569 -0.00023 C -0.2569 -0.12685 -0.19935 -0.2294 -0.12851 -0.2294 C -0.05742 -0.2294 -0.00013 -0.12685 -0.00013 -0.00023 Z " pathEditMode="relative" rAng="5400000" ptsTypes="AAAAA">
                                      <p:cBhvr>
                                        <p:cTn id="6" dur="2500" spd="-100000" fill="hold"/>
                                        <p:tgtEl>
                                          <p:spTgt spid="10"/>
                                        </p:tgtEl>
                                        <p:attrNameLst>
                                          <p:attrName>ppt_x</p:attrName>
                                          <p:attrName>ppt_y</p:attrName>
                                        </p:attrNameLst>
                                      </p:cBhvr>
                                      <p:rCtr x="-12839" y="0"/>
                                    </p:animMotion>
                                  </p:childTnLst>
                                </p:cTn>
                              </p:par>
                              <p:par>
                                <p:cTn id="7" presetID="22" presetClass="exit" presetSubtype="8" fill="hold" nodeType="withEffect">
                                  <p:stCondLst>
                                    <p:cond delay="0"/>
                                  </p:stCondLst>
                                  <p:childTnLst>
                                    <p:animEffect transition="out" filter="wipe(left)">
                                      <p:cBhvr>
                                        <p:cTn id="8" dur="5500"/>
                                        <p:tgtEl>
                                          <p:spTgt spid="6"/>
                                        </p:tgtEl>
                                      </p:cBhvr>
                                    </p:animEffect>
                                    <p:set>
                                      <p:cBhvr>
                                        <p:cTn id="9" dur="1" fill="hold">
                                          <p:stCondLst>
                                            <p:cond delay="5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3"/>
                                        </p:tgtEl>
                                        <p:attrNameLst>
                                          <p:attrName>style.visibility</p:attrName>
                                        </p:attrNameLst>
                                      </p:cBhvr>
                                      <p:to>
                                        <p:strVal val="hidden"/>
                                      </p:to>
                                    </p:set>
                                  </p:childTnLst>
                                </p:cTn>
                              </p:par>
                              <p:par>
                                <p:cTn id="22" presetID="1" presetClass="path" presetSubtype="0" accel="20000" fill="hold" grpId="0" nodeType="withEffect">
                                  <p:stCondLst>
                                    <p:cond delay="0"/>
                                  </p:stCondLst>
                                  <p:childTnLst>
                                    <p:animMotion origin="layout" path="M -0.00052 0.00301 C -0.00052 -0.12176 0.05677 -0.22338 0.12761 -0.22338 C 0.19818 -0.22338 0.25573 -0.12176 0.25573 0.00301 C 0.25573 0.12824 0.19818 0.22939 0.12761 0.22939 C 0.05677 0.22939 -0.00052 0.12824 -0.00052 0.00301 Z " pathEditMode="relative" rAng="16200000" ptsTypes="AAAAA">
                                      <p:cBhvr>
                                        <p:cTn id="23" dur="2500" spd="-100000" fill="hold"/>
                                        <p:tgtEl>
                                          <p:spTgt spid="9"/>
                                        </p:tgtEl>
                                        <p:attrNameLst>
                                          <p:attrName>ppt_x</p:attrName>
                                          <p:attrName>ppt_y</p:attrName>
                                        </p:attrNameLst>
                                      </p:cBhvr>
                                      <p:rCtr x="12812" y="0"/>
                                    </p:animMotion>
                                  </p:childTnLst>
                                </p:cTn>
                              </p:par>
                              <p:par>
                                <p:cTn id="24" presetID="22" presetClass="exit" presetSubtype="8" fill="hold" nodeType="withEffect">
                                  <p:stCondLst>
                                    <p:cond delay="0"/>
                                  </p:stCondLst>
                                  <p:childTnLst>
                                    <p:animEffect transition="out" filter="wipe(left)">
                                      <p:cBhvr>
                                        <p:cTn id="25" dur="3000"/>
                                        <p:tgtEl>
                                          <p:spTgt spid="8"/>
                                        </p:tgtEl>
                                      </p:cBhvr>
                                    </p:animEffect>
                                    <p:set>
                                      <p:cBhvr>
                                        <p:cTn id="26" dur="1" fill="hold">
                                          <p:stCondLst>
                                            <p:cond delay="2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22" presetClass="exit" presetSubtype="8" fill="hold" nodeType="withEffect">
                                  <p:stCondLst>
                                    <p:cond delay="0"/>
                                  </p:stCondLst>
                                  <p:childTnLst>
                                    <p:animEffect transition="out" filter="wipe(left)">
                                      <p:cBhvr>
                                        <p:cTn id="37" dur="2000"/>
                                        <p:tgtEl>
                                          <p:spTgt spid="13"/>
                                        </p:tgtEl>
                                      </p:cBhvr>
                                    </p:animEffect>
                                    <p:set>
                                      <p:cBhvr>
                                        <p:cTn id="38"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9" grpId="1" animBg="1"/>
      <p:bldP spid="23" grpId="0" animBg="1"/>
      <p:bldP spid="23" grpId="1" animBg="1"/>
      <p:bldP spid="24" grpId="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0"/>
          <p:cNvSpPr txBox="1"/>
          <p:nvPr/>
        </p:nvSpPr>
        <p:spPr>
          <a:xfrm>
            <a:off x="446078" y="277963"/>
            <a:ext cx="67742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Vector Signal Modulation</a:t>
            </a:r>
            <a:endParaRPr kumimoji="0" lang="zh-CN" altLang="en-US"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sp>
        <p:nvSpPr>
          <p:cNvPr id="2" name="Textfeld 1"/>
          <p:cNvSpPr txBox="1"/>
          <p:nvPr/>
        </p:nvSpPr>
        <p:spPr>
          <a:xfrm>
            <a:off x="374071" y="1041572"/>
            <a:ext cx="11529753" cy="369332"/>
          </a:xfrm>
          <a:prstGeom prst="rect">
            <a:avLst/>
          </a:prstGeom>
          <a:noFill/>
        </p:spPr>
        <p:txBody>
          <a:bodyPr wrap="square" rtlCol="0">
            <a:spAutoFit/>
          </a:bodyPr>
          <a:lstStyle/>
          <a:p>
            <a:r>
              <a:rPr lang="en-US" dirty="0" smtClean="0"/>
              <a:t>Both pictures show the Sine / Cosine wave and Sum of both (orange) -&gt; What is the difference between the two pictures?</a:t>
            </a:r>
            <a:endParaRPr lang="en-US"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342" y="1548647"/>
            <a:ext cx="6010658" cy="3521870"/>
          </a:xfrm>
          <a:prstGeom prst="rect">
            <a:avLst/>
          </a:prstGeom>
        </p:spPr>
      </p:pic>
      <p:pic>
        <p:nvPicPr>
          <p:cNvPr id="46" name="Grafik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8647"/>
            <a:ext cx="6010658" cy="3521870"/>
          </a:xfrm>
          <a:prstGeom prst="rect">
            <a:avLst/>
          </a:prstGeom>
        </p:spPr>
      </p:pic>
      <p:sp>
        <p:nvSpPr>
          <p:cNvPr id="48" name="Textfeld 47"/>
          <p:cNvSpPr txBox="1"/>
          <p:nvPr/>
        </p:nvSpPr>
        <p:spPr>
          <a:xfrm>
            <a:off x="6511634" y="4003674"/>
            <a:ext cx="4253347" cy="369332"/>
          </a:xfrm>
          <a:prstGeom prst="rect">
            <a:avLst/>
          </a:prstGeom>
          <a:noFill/>
        </p:spPr>
        <p:txBody>
          <a:bodyPr wrap="square" rtlCol="0">
            <a:spAutoFit/>
          </a:bodyPr>
          <a:lstStyle/>
          <a:p>
            <a:r>
              <a:rPr lang="en-US" dirty="0" smtClean="0">
                <a:solidFill>
                  <a:schemeClr val="bg1"/>
                </a:solidFill>
              </a:rPr>
              <a:t>The Amplitude of the Cosine wave is lower.</a:t>
            </a:r>
            <a:endParaRPr lang="en-US" dirty="0">
              <a:solidFill>
                <a:schemeClr val="bg1"/>
              </a:solidFill>
            </a:endParaRPr>
          </a:p>
        </p:txBody>
      </p:sp>
      <p:cxnSp>
        <p:nvCxnSpPr>
          <p:cNvPr id="8" name="Gerade Verbindung mit Pfeil 7"/>
          <p:cNvCxnSpPr/>
          <p:nvPr/>
        </p:nvCxnSpPr>
        <p:spPr>
          <a:xfrm flipV="1">
            <a:off x="8129847" y="3325091"/>
            <a:ext cx="399011" cy="68164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1349431" y="5209020"/>
            <a:ext cx="9548555" cy="369332"/>
          </a:xfrm>
          <a:prstGeom prst="rect">
            <a:avLst/>
          </a:prstGeom>
          <a:noFill/>
        </p:spPr>
        <p:txBody>
          <a:bodyPr wrap="square" rtlCol="0">
            <a:spAutoFit/>
          </a:bodyPr>
          <a:lstStyle/>
          <a:p>
            <a:pPr algn="ctr"/>
            <a:r>
              <a:rPr lang="en-US" dirty="0" smtClean="0"/>
              <a:t>Which effect does the different Amplitudes of the Sine and Cosine have on the Sum-Signal (orange)?</a:t>
            </a:r>
          </a:p>
        </p:txBody>
      </p:sp>
      <p:sp>
        <p:nvSpPr>
          <p:cNvPr id="13" name="Rechteck 12"/>
          <p:cNvSpPr/>
          <p:nvPr/>
        </p:nvSpPr>
        <p:spPr>
          <a:xfrm>
            <a:off x="1388226" y="5511030"/>
            <a:ext cx="9534697" cy="646331"/>
          </a:xfrm>
          <a:prstGeom prst="rect">
            <a:avLst/>
          </a:prstGeom>
        </p:spPr>
        <p:txBody>
          <a:bodyPr wrap="square">
            <a:spAutoFit/>
          </a:bodyPr>
          <a:lstStyle/>
          <a:p>
            <a:pPr algn="ctr"/>
            <a:r>
              <a:rPr lang="en-US" dirty="0" smtClean="0"/>
              <a:t>The </a:t>
            </a:r>
            <a:r>
              <a:rPr lang="en-US" dirty="0"/>
              <a:t>Sum-Signal move towards the Sine Wave </a:t>
            </a:r>
            <a:r>
              <a:rPr lang="x-none" dirty="0">
                <a:sym typeface="Wingdings" panose="05000000000000000000" pitchFamily="2" charset="2"/>
              </a:rPr>
              <a:t></a:t>
            </a:r>
            <a:r>
              <a:rPr lang="en-US" dirty="0">
                <a:sym typeface="Wingdings" panose="05000000000000000000" pitchFamily="2" charset="2"/>
              </a:rPr>
              <a:t>This means:</a:t>
            </a:r>
          </a:p>
          <a:p>
            <a:pPr algn="ctr"/>
            <a:r>
              <a:rPr lang="en-US" b="1" dirty="0">
                <a:solidFill>
                  <a:srgbClr val="FF0000"/>
                </a:solidFill>
                <a:sym typeface="Wingdings" panose="05000000000000000000" pitchFamily="2" charset="2"/>
              </a:rPr>
              <a:t>BY CHANGING THE AMPLITUDE OF ONE OF THE BASE SIGNALS THE PHASE CAN BE MANIPULATED!</a:t>
            </a:r>
            <a:endParaRPr lang="en-US" b="1" dirty="0">
              <a:solidFill>
                <a:srgbClr val="FF0000"/>
              </a:solidFill>
            </a:endParaRPr>
          </a:p>
        </p:txBody>
      </p:sp>
    </p:spTree>
    <p:extLst>
      <p:ext uri="{BB962C8B-B14F-4D97-AF65-F5344CB8AC3E}">
        <p14:creationId xmlns:p14="http://schemas.microsoft.com/office/powerpoint/2010/main" val="18634161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pSp>
        <p:nvGrpSpPr>
          <p:cNvPr id="4" name="Gruppieren 3"/>
          <p:cNvGrpSpPr/>
          <p:nvPr/>
        </p:nvGrpSpPr>
        <p:grpSpPr>
          <a:xfrm>
            <a:off x="4313841" y="2079522"/>
            <a:ext cx="4874493" cy="3655661"/>
            <a:chOff x="4446487" y="2040193"/>
            <a:chExt cx="4874493" cy="3655661"/>
          </a:xfrm>
        </p:grpSpPr>
        <p:grpSp>
          <p:nvGrpSpPr>
            <p:cNvPr id="29" name="Gruppieren 28"/>
            <p:cNvGrpSpPr/>
            <p:nvPr/>
          </p:nvGrpSpPr>
          <p:grpSpPr>
            <a:xfrm>
              <a:off x="5646565" y="2387041"/>
              <a:ext cx="598436" cy="543281"/>
              <a:chOff x="3556746" y="1082488"/>
              <a:chExt cx="432001" cy="432000"/>
            </a:xfrm>
          </p:grpSpPr>
          <p:sp>
            <p:nvSpPr>
              <p:cNvPr id="57" name="Ellipse 56"/>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8" name="Gerader Verbinder 57"/>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646565" y="4852453"/>
              <a:ext cx="598436" cy="543281"/>
              <a:chOff x="3556746" y="1082488"/>
              <a:chExt cx="432001" cy="432000"/>
            </a:xfrm>
          </p:grpSpPr>
          <p:sp>
            <p:nvSpPr>
              <p:cNvPr id="54" name="Ellipse 53"/>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5" name="Gerader Verbinder 54"/>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258091" y="4052541"/>
              <a:ext cx="543541" cy="338554"/>
            </a:xfrm>
            <a:prstGeom prst="rect">
              <a:avLst/>
            </a:prstGeom>
            <a:noFill/>
          </p:spPr>
          <p:txBody>
            <a:bodyPr wrap="square" rtlCol="0">
              <a:spAutoFit/>
            </a:bodyPr>
            <a:lstStyle/>
            <a:p>
              <a:r>
                <a:rPr lang="en-US" sz="1600" dirty="0" smtClean="0"/>
                <a:t>LO</a:t>
              </a:r>
              <a:endParaRPr lang="en-US" sz="1600" dirty="0"/>
            </a:p>
          </p:txBody>
        </p:sp>
        <p:cxnSp>
          <p:nvCxnSpPr>
            <p:cNvPr id="38" name="Gerader Verbinder 37"/>
            <p:cNvCxnSpPr>
              <a:stCxn id="57" idx="4"/>
              <a:endCxn id="54" idx="0"/>
            </p:cNvCxnSpPr>
            <p:nvPr/>
          </p:nvCxnSpPr>
          <p:spPr>
            <a:xfrm>
              <a:off x="5945784" y="2930322"/>
              <a:ext cx="0" cy="1922131"/>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646565" y="3965725"/>
              <a:ext cx="598435" cy="543281"/>
              <a:chOff x="5288565" y="2481797"/>
              <a:chExt cx="432000" cy="432000"/>
            </a:xfrm>
            <a:solidFill>
              <a:schemeClr val="bg1"/>
            </a:solidFill>
          </p:grpSpPr>
          <p:sp>
            <p:nvSpPr>
              <p:cNvPr id="52" name="Ellipse 51"/>
              <p:cNvSpPr/>
              <p:nvPr/>
            </p:nvSpPr>
            <p:spPr bwMode="auto">
              <a:xfrm>
                <a:off x="5288565" y="2481797"/>
                <a:ext cx="432000" cy="432000"/>
              </a:xfrm>
              <a:prstGeom prst="ellipse">
                <a:avLst/>
              </a:prstGeom>
              <a:grp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sp>
            <p:nvSpPr>
              <p:cNvPr id="53" name="Freihandform 52"/>
              <p:cNvSpPr/>
              <p:nvPr/>
            </p:nvSpPr>
            <p:spPr bwMode="auto">
              <a:xfrm>
                <a:off x="5342996" y="2606721"/>
                <a:ext cx="307177" cy="177421"/>
              </a:xfrm>
              <a:custGeom>
                <a:avLst/>
                <a:gdLst>
                  <a:gd name="connsiteX0" fmla="*/ 0 w 464127"/>
                  <a:gd name="connsiteY0" fmla="*/ 311215 h 541919"/>
                  <a:gd name="connsiteX1" fmla="*/ 110836 w 464127"/>
                  <a:gd name="connsiteY1" fmla="*/ 20270 h 541919"/>
                  <a:gd name="connsiteX2" fmla="*/ 187036 w 464127"/>
                  <a:gd name="connsiteY2" fmla="*/ 47979 h 541919"/>
                  <a:gd name="connsiteX3" fmla="*/ 228600 w 464127"/>
                  <a:gd name="connsiteY3" fmla="*/ 235015 h 541919"/>
                  <a:gd name="connsiteX4" fmla="*/ 270163 w 464127"/>
                  <a:gd name="connsiteY4" fmla="*/ 470543 h 541919"/>
                  <a:gd name="connsiteX5" fmla="*/ 374072 w 464127"/>
                  <a:gd name="connsiteY5" fmla="*/ 539815 h 541919"/>
                  <a:gd name="connsiteX6" fmla="*/ 443345 w 464127"/>
                  <a:gd name="connsiteY6" fmla="*/ 408197 h 541919"/>
                  <a:gd name="connsiteX7" fmla="*/ 464127 w 464127"/>
                  <a:gd name="connsiteY7" fmla="*/ 290434 h 541919"/>
                  <a:gd name="connsiteX0" fmla="*/ 0 w 464127"/>
                  <a:gd name="connsiteY0" fmla="*/ 289757 h 520461"/>
                  <a:gd name="connsiteX1" fmla="*/ 90365 w 464127"/>
                  <a:gd name="connsiteY1" fmla="*/ 29519 h 520461"/>
                  <a:gd name="connsiteX2" fmla="*/ 187036 w 464127"/>
                  <a:gd name="connsiteY2" fmla="*/ 26521 h 520461"/>
                  <a:gd name="connsiteX3" fmla="*/ 228600 w 464127"/>
                  <a:gd name="connsiteY3" fmla="*/ 213557 h 520461"/>
                  <a:gd name="connsiteX4" fmla="*/ 270163 w 464127"/>
                  <a:gd name="connsiteY4" fmla="*/ 449085 h 520461"/>
                  <a:gd name="connsiteX5" fmla="*/ 374072 w 464127"/>
                  <a:gd name="connsiteY5" fmla="*/ 518357 h 520461"/>
                  <a:gd name="connsiteX6" fmla="*/ 443345 w 464127"/>
                  <a:gd name="connsiteY6" fmla="*/ 386739 h 520461"/>
                  <a:gd name="connsiteX7" fmla="*/ 464127 w 464127"/>
                  <a:gd name="connsiteY7" fmla="*/ 268976 h 520461"/>
                  <a:gd name="connsiteX0" fmla="*/ 0 w 464127"/>
                  <a:gd name="connsiteY0" fmla="*/ 293975 h 524234"/>
                  <a:gd name="connsiteX1" fmla="*/ 90365 w 464127"/>
                  <a:gd name="connsiteY1" fmla="*/ 33737 h 524234"/>
                  <a:gd name="connsiteX2" fmla="*/ 187036 w 464127"/>
                  <a:gd name="connsiteY2" fmla="*/ 30739 h 524234"/>
                  <a:gd name="connsiteX3" fmla="*/ 245660 w 464127"/>
                  <a:gd name="connsiteY3" fmla="*/ 286014 h 524234"/>
                  <a:gd name="connsiteX4" fmla="*/ 270163 w 464127"/>
                  <a:gd name="connsiteY4" fmla="*/ 453303 h 524234"/>
                  <a:gd name="connsiteX5" fmla="*/ 374072 w 464127"/>
                  <a:gd name="connsiteY5" fmla="*/ 522575 h 524234"/>
                  <a:gd name="connsiteX6" fmla="*/ 443345 w 464127"/>
                  <a:gd name="connsiteY6" fmla="*/ 390957 h 524234"/>
                  <a:gd name="connsiteX7" fmla="*/ 464127 w 464127"/>
                  <a:gd name="connsiteY7" fmla="*/ 273194 h 524234"/>
                  <a:gd name="connsiteX0" fmla="*/ 0 w 464127"/>
                  <a:gd name="connsiteY0" fmla="*/ 293975 h 528651"/>
                  <a:gd name="connsiteX1" fmla="*/ 90365 w 464127"/>
                  <a:gd name="connsiteY1" fmla="*/ 33737 h 528651"/>
                  <a:gd name="connsiteX2" fmla="*/ 187036 w 464127"/>
                  <a:gd name="connsiteY2" fmla="*/ 30739 h 528651"/>
                  <a:gd name="connsiteX3" fmla="*/ 245660 w 464127"/>
                  <a:gd name="connsiteY3" fmla="*/ 286014 h 528651"/>
                  <a:gd name="connsiteX4" fmla="*/ 300871 w 464127"/>
                  <a:gd name="connsiteY4" fmla="*/ 484011 h 528651"/>
                  <a:gd name="connsiteX5" fmla="*/ 374072 w 464127"/>
                  <a:gd name="connsiteY5" fmla="*/ 522575 h 528651"/>
                  <a:gd name="connsiteX6" fmla="*/ 443345 w 464127"/>
                  <a:gd name="connsiteY6" fmla="*/ 390957 h 528651"/>
                  <a:gd name="connsiteX7" fmla="*/ 464127 w 464127"/>
                  <a:gd name="connsiteY7" fmla="*/ 273194 h 528651"/>
                  <a:gd name="connsiteX0" fmla="*/ 0 w 464127"/>
                  <a:gd name="connsiteY0" fmla="*/ 293975 h 506638"/>
                  <a:gd name="connsiteX1" fmla="*/ 90365 w 464127"/>
                  <a:gd name="connsiteY1" fmla="*/ 33737 h 506638"/>
                  <a:gd name="connsiteX2" fmla="*/ 187036 w 464127"/>
                  <a:gd name="connsiteY2" fmla="*/ 30739 h 506638"/>
                  <a:gd name="connsiteX3" fmla="*/ 245660 w 464127"/>
                  <a:gd name="connsiteY3" fmla="*/ 286014 h 506638"/>
                  <a:gd name="connsiteX4" fmla="*/ 300871 w 464127"/>
                  <a:gd name="connsiteY4" fmla="*/ 484011 h 506638"/>
                  <a:gd name="connsiteX5" fmla="*/ 411603 w 464127"/>
                  <a:gd name="connsiteY5" fmla="*/ 491867 h 506638"/>
                  <a:gd name="connsiteX6" fmla="*/ 443345 w 464127"/>
                  <a:gd name="connsiteY6" fmla="*/ 390957 h 506638"/>
                  <a:gd name="connsiteX7" fmla="*/ 464127 w 464127"/>
                  <a:gd name="connsiteY7" fmla="*/ 273194 h 506638"/>
                  <a:gd name="connsiteX0" fmla="*/ 0 w 464127"/>
                  <a:gd name="connsiteY0" fmla="*/ 293975 h 514696"/>
                  <a:gd name="connsiteX1" fmla="*/ 90365 w 464127"/>
                  <a:gd name="connsiteY1" fmla="*/ 33737 h 514696"/>
                  <a:gd name="connsiteX2" fmla="*/ 187036 w 464127"/>
                  <a:gd name="connsiteY2" fmla="*/ 30739 h 514696"/>
                  <a:gd name="connsiteX3" fmla="*/ 245660 w 464127"/>
                  <a:gd name="connsiteY3" fmla="*/ 286014 h 514696"/>
                  <a:gd name="connsiteX4" fmla="*/ 300871 w 464127"/>
                  <a:gd name="connsiteY4" fmla="*/ 484011 h 514696"/>
                  <a:gd name="connsiteX5" fmla="*/ 411603 w 464127"/>
                  <a:gd name="connsiteY5" fmla="*/ 491867 h 514696"/>
                  <a:gd name="connsiteX6" fmla="*/ 443345 w 464127"/>
                  <a:gd name="connsiteY6" fmla="*/ 390957 h 514696"/>
                  <a:gd name="connsiteX7" fmla="*/ 464127 w 464127"/>
                  <a:gd name="connsiteY7" fmla="*/ 273194 h 514696"/>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1930"/>
                  <a:gd name="connsiteX1" fmla="*/ 90365 w 464127"/>
                  <a:gd name="connsiteY1" fmla="*/ 33737 h 521930"/>
                  <a:gd name="connsiteX2" fmla="*/ 187036 w 464127"/>
                  <a:gd name="connsiteY2" fmla="*/ 30739 h 521930"/>
                  <a:gd name="connsiteX3" fmla="*/ 245660 w 464127"/>
                  <a:gd name="connsiteY3" fmla="*/ 286014 h 521930"/>
                  <a:gd name="connsiteX4" fmla="*/ 307695 w 464127"/>
                  <a:gd name="connsiteY4" fmla="*/ 501071 h 521930"/>
                  <a:gd name="connsiteX5" fmla="*/ 411603 w 464127"/>
                  <a:gd name="connsiteY5" fmla="*/ 491867 h 521930"/>
                  <a:gd name="connsiteX6" fmla="*/ 443345 w 464127"/>
                  <a:gd name="connsiteY6" fmla="*/ 390957 h 521930"/>
                  <a:gd name="connsiteX7" fmla="*/ 464127 w 464127"/>
                  <a:gd name="connsiteY7" fmla="*/ 273194 h 521930"/>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3857"/>
                  <a:gd name="connsiteX1" fmla="*/ 90365 w 464127"/>
                  <a:gd name="connsiteY1" fmla="*/ 33737 h 523857"/>
                  <a:gd name="connsiteX2" fmla="*/ 187036 w 464127"/>
                  <a:gd name="connsiteY2" fmla="*/ 30739 h 523857"/>
                  <a:gd name="connsiteX3" fmla="*/ 245660 w 464127"/>
                  <a:gd name="connsiteY3" fmla="*/ 286014 h 523857"/>
                  <a:gd name="connsiteX4" fmla="*/ 307695 w 464127"/>
                  <a:gd name="connsiteY4" fmla="*/ 501071 h 523857"/>
                  <a:gd name="connsiteX5" fmla="*/ 411603 w 464127"/>
                  <a:gd name="connsiteY5" fmla="*/ 491867 h 523857"/>
                  <a:gd name="connsiteX6" fmla="*/ 464127 w 464127"/>
                  <a:gd name="connsiteY6" fmla="*/ 273194 h 523857"/>
                  <a:gd name="connsiteX0" fmla="*/ 0 w 460715"/>
                  <a:gd name="connsiteY0" fmla="*/ 293975 h 523480"/>
                  <a:gd name="connsiteX1" fmla="*/ 90365 w 460715"/>
                  <a:gd name="connsiteY1" fmla="*/ 33737 h 523480"/>
                  <a:gd name="connsiteX2" fmla="*/ 187036 w 460715"/>
                  <a:gd name="connsiteY2" fmla="*/ 30739 h 523480"/>
                  <a:gd name="connsiteX3" fmla="*/ 245660 w 460715"/>
                  <a:gd name="connsiteY3" fmla="*/ 286014 h 523480"/>
                  <a:gd name="connsiteX4" fmla="*/ 307695 w 460715"/>
                  <a:gd name="connsiteY4" fmla="*/ 501071 h 523480"/>
                  <a:gd name="connsiteX5" fmla="*/ 411603 w 460715"/>
                  <a:gd name="connsiteY5" fmla="*/ 491867 h 523480"/>
                  <a:gd name="connsiteX6" fmla="*/ 460715 w 460715"/>
                  <a:gd name="connsiteY6" fmla="*/ 280018 h 5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15" h="523480">
                    <a:moveTo>
                      <a:pt x="0" y="293975"/>
                    </a:moveTo>
                    <a:cubicBezTo>
                      <a:pt x="39831" y="170438"/>
                      <a:pt x="59192" y="77609"/>
                      <a:pt x="90365" y="33737"/>
                    </a:cubicBezTo>
                    <a:cubicBezTo>
                      <a:pt x="121538" y="-10135"/>
                      <a:pt x="161154" y="-11307"/>
                      <a:pt x="187036" y="30739"/>
                    </a:cubicBezTo>
                    <a:cubicBezTo>
                      <a:pt x="212918" y="72785"/>
                      <a:pt x="225550" y="207625"/>
                      <a:pt x="245660" y="286014"/>
                    </a:cubicBezTo>
                    <a:cubicBezTo>
                      <a:pt x="265770" y="364403"/>
                      <a:pt x="280038" y="466762"/>
                      <a:pt x="307695" y="501071"/>
                    </a:cubicBezTo>
                    <a:cubicBezTo>
                      <a:pt x="335352" y="535380"/>
                      <a:pt x="386100" y="528709"/>
                      <a:pt x="411603" y="491867"/>
                    </a:cubicBezTo>
                    <a:cubicBezTo>
                      <a:pt x="437106" y="455025"/>
                      <a:pt x="449773" y="325575"/>
                      <a:pt x="460715" y="280018"/>
                    </a:cubicBezTo>
                  </a:path>
                </a:pathLst>
              </a:custGeom>
              <a:grpFill/>
              <a:ln w="15875">
                <a:solidFill>
                  <a:srgbClr val="0070C0"/>
                </a:solidFill>
                <a:round/>
                <a:headEnd/>
                <a:tailEnd/>
              </a:ln>
              <a:extLst/>
            </p:spPr>
            <p:txBody>
              <a:bodyPr rtlCol="0" anchor="ctr"/>
              <a:lstStyle/>
              <a:p>
                <a:pPr algn="ctr"/>
                <a:endParaRPr lang="en-US"/>
              </a:p>
            </p:txBody>
          </p:sp>
        </p:grpSp>
        <p:sp>
          <p:nvSpPr>
            <p:cNvPr id="40" name="Rechteck 39"/>
            <p:cNvSpPr/>
            <p:nvPr/>
          </p:nvSpPr>
          <p:spPr bwMode="auto">
            <a:xfrm>
              <a:off x="5392314" y="3205114"/>
              <a:ext cx="1106940" cy="450879"/>
            </a:xfrm>
            <a:prstGeom prst="rect">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r>
                <a:rPr lang="en-US" sz="1100" dirty="0" smtClean="0">
                  <a:latin typeface="Tahoma" panose="020B0604030504040204" pitchFamily="34" charset="0"/>
                  <a:cs typeface="Tahoma" panose="020B0604030504040204" pitchFamily="34" charset="0"/>
                </a:rPr>
                <a:t>90° </a:t>
              </a:r>
              <a:br>
                <a:rPr lang="en-US" sz="1100" dirty="0" smtClean="0">
                  <a:latin typeface="Tahoma" panose="020B0604030504040204" pitchFamily="34" charset="0"/>
                  <a:cs typeface="Tahoma" panose="020B0604030504040204" pitchFamily="34" charset="0"/>
                </a:rPr>
              </a:br>
              <a:r>
                <a:rPr lang="en-US" sz="1100" dirty="0" smtClean="0">
                  <a:latin typeface="Tahoma" panose="020B0604030504040204" pitchFamily="34" charset="0"/>
                  <a:cs typeface="Tahoma" panose="020B0604030504040204" pitchFamily="34" charset="0"/>
                </a:rPr>
                <a:t>Phase Shift </a:t>
              </a:r>
              <a:endParaRPr lang="en-US" sz="1100" dirty="0">
                <a:latin typeface="Tahoma" panose="020B0604030504040204" pitchFamily="34" charset="0"/>
                <a:cs typeface="Tahoma" panose="020B0604030504040204" pitchFamily="34" charset="0"/>
              </a:endParaRPr>
            </a:p>
          </p:txBody>
        </p:sp>
        <p:cxnSp>
          <p:nvCxnSpPr>
            <p:cNvPr id="41" name="Gerader Verbinder 40"/>
            <p:cNvCxnSpPr>
              <a:endCxn id="57" idx="2"/>
            </p:cNvCxnSpPr>
            <p:nvPr/>
          </p:nvCxnSpPr>
          <p:spPr>
            <a:xfrm>
              <a:off x="4468029" y="2658211"/>
              <a:ext cx="1178537" cy="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54" idx="2"/>
            </p:cNvCxnSpPr>
            <p:nvPr/>
          </p:nvCxnSpPr>
          <p:spPr>
            <a:xfrm>
              <a:off x="4446487" y="5122738"/>
              <a:ext cx="1200080" cy="135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645002" y="2883086"/>
              <a:ext cx="752223" cy="338554"/>
            </a:xfrm>
            <a:prstGeom prst="rect">
              <a:avLst/>
            </a:prstGeom>
            <a:noFill/>
          </p:spPr>
          <p:txBody>
            <a:bodyPr wrap="square" rtlCol="0">
              <a:spAutoFit/>
            </a:bodyPr>
            <a:lstStyle/>
            <a:p>
              <a:r>
                <a:rPr lang="en-US" sz="1600" dirty="0" smtClean="0"/>
                <a:t>Cosine </a:t>
              </a:r>
              <a:endParaRPr lang="en-US" sz="1600" dirty="0"/>
            </a:p>
          </p:txBody>
        </p:sp>
        <p:sp>
          <p:nvSpPr>
            <p:cNvPr id="44" name="Textfeld 43"/>
            <p:cNvSpPr txBox="1"/>
            <p:nvPr/>
          </p:nvSpPr>
          <p:spPr>
            <a:xfrm>
              <a:off x="5503374" y="4563267"/>
              <a:ext cx="981716" cy="338554"/>
            </a:xfrm>
            <a:prstGeom prst="rect">
              <a:avLst/>
            </a:prstGeom>
            <a:noFill/>
          </p:spPr>
          <p:txBody>
            <a:bodyPr wrap="square" rtlCol="0">
              <a:spAutoFit/>
            </a:bodyPr>
            <a:lstStyle/>
            <a:p>
              <a:r>
                <a:rPr lang="en-US" sz="1600" dirty="0" smtClean="0"/>
                <a:t>Sinewave</a:t>
              </a:r>
              <a:endParaRPr lang="en-US" sz="1600" dirty="0"/>
            </a:p>
          </p:txBody>
        </p:sp>
        <p:cxnSp>
          <p:nvCxnSpPr>
            <p:cNvPr id="45" name="Gerader Verbinder 44"/>
            <p:cNvCxnSpPr>
              <a:stCxn id="57" idx="6"/>
            </p:cNvCxnSpPr>
            <p:nvPr/>
          </p:nvCxnSpPr>
          <p:spPr>
            <a:xfrm flipV="1">
              <a:off x="6245002" y="2656550"/>
              <a:ext cx="1601307" cy="2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54" idx="6"/>
            </p:cNvCxnSpPr>
            <p:nvPr/>
          </p:nvCxnSpPr>
          <p:spPr>
            <a:xfrm>
              <a:off x="6245002" y="5124094"/>
              <a:ext cx="1601307" cy="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7834900" y="2664746"/>
              <a:ext cx="11410" cy="2461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7544336" y="3619750"/>
              <a:ext cx="598435" cy="543282"/>
              <a:chOff x="6369555" y="2671977"/>
              <a:chExt cx="432000" cy="432000"/>
            </a:xfrm>
          </p:grpSpPr>
          <p:sp>
            <p:nvSpPr>
              <p:cNvPr id="50" name="Ellipse 49"/>
              <p:cNvSpPr/>
              <p:nvPr/>
            </p:nvSpPr>
            <p:spPr bwMode="auto">
              <a:xfrm>
                <a:off x="6369555" y="2671977"/>
                <a:ext cx="432000" cy="432000"/>
              </a:xfrm>
              <a:prstGeom prst="ellipse">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dirty="0">
                  <a:latin typeface="Tahoma" panose="020B0604030504040204" pitchFamily="34" charset="0"/>
                  <a:cs typeface="Tahoma" panose="020B0604030504040204" pitchFamily="34" charset="0"/>
                </a:endParaRPr>
              </a:p>
            </p:txBody>
          </p:sp>
          <p:sp>
            <p:nvSpPr>
              <p:cNvPr id="51" name="Textfeld 50"/>
              <p:cNvSpPr txBox="1"/>
              <p:nvPr/>
            </p:nvSpPr>
            <p:spPr>
              <a:xfrm>
                <a:off x="6379832" y="2699463"/>
                <a:ext cx="392805" cy="367101"/>
              </a:xfrm>
              <a:prstGeom prst="rect">
                <a:avLst/>
              </a:prstGeom>
              <a:noFill/>
            </p:spPr>
            <p:txBody>
              <a:bodyPr wrap="square" rtlCol="0">
                <a:spAutoFit/>
              </a:bodyPr>
              <a:lstStyle/>
              <a:p>
                <a:pPr algn="ctr"/>
                <a:r>
                  <a:rPr lang="en-US" sz="2400" dirty="0" smtClean="0">
                    <a:solidFill>
                      <a:srgbClr val="0070C0"/>
                    </a:solidFill>
                    <a:latin typeface="Symbol" panose="05050102010706020507" pitchFamily="18" charset="2"/>
                  </a:rPr>
                  <a:t>S</a:t>
                </a:r>
                <a:endParaRPr lang="en-US" sz="2400" dirty="0">
                  <a:solidFill>
                    <a:srgbClr val="0070C0"/>
                  </a:solidFill>
                  <a:latin typeface="Symbol" panose="05050102010706020507" pitchFamily="18" charset="2"/>
                </a:endParaRPr>
              </a:p>
            </p:txBody>
          </p:sp>
        </p:grpSp>
        <p:cxnSp>
          <p:nvCxnSpPr>
            <p:cNvPr id="49" name="Gerader Verbinder 48"/>
            <p:cNvCxnSpPr>
              <a:stCxn id="50" idx="6"/>
            </p:cNvCxnSpPr>
            <p:nvPr/>
          </p:nvCxnSpPr>
          <p:spPr>
            <a:xfrm flipV="1">
              <a:off x="8142771" y="3890887"/>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643662" y="2040193"/>
              <a:ext cx="619487" cy="307777"/>
            </a:xfrm>
            <a:prstGeom prst="rect">
              <a:avLst/>
            </a:prstGeom>
            <a:noFill/>
          </p:spPr>
          <p:txBody>
            <a:bodyPr wrap="square" rtlCol="0">
              <a:spAutoFit/>
            </a:bodyPr>
            <a:lstStyle/>
            <a:p>
              <a:r>
                <a:rPr lang="en-US" sz="1400" dirty="0" smtClean="0"/>
                <a:t>Mixer</a:t>
              </a:r>
              <a:endParaRPr lang="en-US" sz="1400" dirty="0"/>
            </a:p>
          </p:txBody>
        </p:sp>
        <p:sp>
          <p:nvSpPr>
            <p:cNvPr id="33" name="Textfeld 32"/>
            <p:cNvSpPr txBox="1"/>
            <p:nvPr/>
          </p:nvSpPr>
          <p:spPr>
            <a:xfrm>
              <a:off x="5648578" y="5388077"/>
              <a:ext cx="619487" cy="307777"/>
            </a:xfrm>
            <a:prstGeom prst="rect">
              <a:avLst/>
            </a:prstGeom>
            <a:noFill/>
          </p:spPr>
          <p:txBody>
            <a:bodyPr wrap="square" rtlCol="0">
              <a:spAutoFit/>
            </a:bodyPr>
            <a:lstStyle/>
            <a:p>
              <a:r>
                <a:rPr lang="en-US" sz="1400" dirty="0" smtClean="0"/>
                <a:t>Mixer</a:t>
              </a:r>
              <a:endParaRPr lang="en-US" sz="1400" dirty="0"/>
            </a:p>
          </p:txBody>
        </p:sp>
      </p:gr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34" name="Textfeld 33"/>
          <p:cNvSpPr txBox="1"/>
          <p:nvPr/>
        </p:nvSpPr>
        <p:spPr>
          <a:xfrm>
            <a:off x="469536" y="873247"/>
            <a:ext cx="7003606" cy="646331"/>
          </a:xfrm>
          <a:prstGeom prst="rect">
            <a:avLst/>
          </a:prstGeom>
          <a:noFill/>
        </p:spPr>
        <p:txBody>
          <a:bodyPr wrap="square" rtlCol="0">
            <a:spAutoFit/>
          </a:bodyPr>
          <a:lstStyle/>
          <a:p>
            <a:r>
              <a:rPr lang="en-US" dirty="0" smtClean="0">
                <a:latin typeface="Microsoft YaHei" panose="020B0503020204020204" pitchFamily="34" charset="-122"/>
                <a:ea typeface="Microsoft YaHei" panose="020B0503020204020204" pitchFamily="34" charset="-122"/>
              </a:rPr>
              <a:t>If we now apply ASK to the Sine wave and to the Cosine wave we are able to address 4 points, but only in the 1</a:t>
            </a:r>
            <a:r>
              <a:rPr lang="en-US" baseline="30000" dirty="0" smtClean="0">
                <a:latin typeface="Microsoft YaHei" panose="020B0503020204020204" pitchFamily="34" charset="-122"/>
                <a:ea typeface="Microsoft YaHei" panose="020B0503020204020204" pitchFamily="34" charset="-122"/>
              </a:rPr>
              <a:t>st</a:t>
            </a:r>
            <a:r>
              <a:rPr lang="en-US" dirty="0" smtClean="0">
                <a:latin typeface="Microsoft YaHei" panose="020B0503020204020204" pitchFamily="34" charset="-122"/>
                <a:ea typeface="Microsoft YaHei" panose="020B0503020204020204" pitchFamily="34" charset="-122"/>
              </a:rPr>
              <a:t> Quadrant</a:t>
            </a:r>
            <a:endParaRPr lang="en-US" dirty="0">
              <a:latin typeface="Microsoft YaHei" panose="020B0503020204020204" pitchFamily="34" charset="-122"/>
              <a:ea typeface="Microsoft YaHei" panose="020B0503020204020204" pitchFamily="34" charset="-122"/>
            </a:endParaRPr>
          </a:p>
        </p:txBody>
      </p:sp>
      <p:pic>
        <p:nvPicPr>
          <p:cNvPr id="35" name="Grafik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470" y="1928545"/>
            <a:ext cx="2641921" cy="1548000"/>
          </a:xfrm>
          <a:prstGeom prst="rect">
            <a:avLst/>
          </a:prstGeom>
        </p:spPr>
      </p:pic>
      <p:sp>
        <p:nvSpPr>
          <p:cNvPr id="36" name="Textfeld 35"/>
          <p:cNvSpPr txBox="1"/>
          <p:nvPr/>
        </p:nvSpPr>
        <p:spPr>
          <a:xfrm>
            <a:off x="880523" y="3754404"/>
            <a:ext cx="1799303" cy="338554"/>
          </a:xfrm>
          <a:prstGeom prst="rect">
            <a:avLst/>
          </a:prstGeom>
          <a:noFill/>
        </p:spPr>
        <p:txBody>
          <a:bodyPr wrap="square" rtlCol="0">
            <a:spAutoFit/>
          </a:bodyPr>
          <a:lstStyle/>
          <a:p>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x-none" sz="1600" dirty="0" smtClean="0"/>
              <a:t>…</a:t>
            </a:r>
            <a:endParaRPr lang="en-US" sz="1600" dirty="0"/>
          </a:p>
        </p:txBody>
      </p:sp>
      <p:sp>
        <p:nvSpPr>
          <p:cNvPr id="37" name="Textfeld 36"/>
          <p:cNvSpPr txBox="1"/>
          <p:nvPr/>
        </p:nvSpPr>
        <p:spPr>
          <a:xfrm>
            <a:off x="900134" y="3425021"/>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60" name="Gerader Verbinder 59"/>
          <p:cNvCxnSpPr/>
          <p:nvPr/>
        </p:nvCxnSpPr>
        <p:spPr>
          <a:xfrm>
            <a:off x="3210769" y="2697974"/>
            <a:ext cx="0" cy="94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3210768" y="4314842"/>
            <a:ext cx="881" cy="8568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2748646" y="3522375"/>
            <a:ext cx="934065"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Mapping</a:t>
            </a:r>
            <a:endParaRPr lang="en-US" sz="1600" dirty="0"/>
          </a:p>
        </p:txBody>
      </p:sp>
      <p:sp>
        <p:nvSpPr>
          <p:cNvPr id="63" name="Rechteck 62"/>
          <p:cNvSpPr/>
          <p:nvPr/>
        </p:nvSpPr>
        <p:spPr>
          <a:xfrm>
            <a:off x="3179040" y="2664840"/>
            <a:ext cx="1003801" cy="369332"/>
          </a:xfrm>
          <a:prstGeom prst="rect">
            <a:avLst/>
          </a:prstGeom>
        </p:spPr>
        <p:txBody>
          <a:bodyPr wrap="none">
            <a:spAutoFit/>
          </a:bodyPr>
          <a:lstStyle/>
          <a:p>
            <a:r>
              <a:rPr lang="en-US" dirty="0" smtClean="0">
                <a:solidFill>
                  <a:srgbClr val="FF0000"/>
                </a:solidFill>
              </a:rPr>
              <a:t>0110011</a:t>
            </a:r>
            <a:endParaRPr lang="en-US" dirty="0"/>
          </a:p>
        </p:txBody>
      </p:sp>
      <p:sp>
        <p:nvSpPr>
          <p:cNvPr id="64" name="Rechteck 63"/>
          <p:cNvSpPr/>
          <p:nvPr/>
        </p:nvSpPr>
        <p:spPr>
          <a:xfrm>
            <a:off x="3175775" y="4863176"/>
            <a:ext cx="1003801" cy="369332"/>
          </a:xfrm>
          <a:prstGeom prst="rect">
            <a:avLst/>
          </a:prstGeom>
        </p:spPr>
        <p:txBody>
          <a:bodyPr wrap="none">
            <a:spAutoFit/>
          </a:bodyPr>
          <a:lstStyle/>
          <a:p>
            <a:r>
              <a:rPr lang="en-US" dirty="0" smtClean="0">
                <a:solidFill>
                  <a:srgbClr val="00B050"/>
                </a:solidFill>
              </a:rPr>
              <a:t>0011001</a:t>
            </a:r>
            <a:endParaRPr lang="en-US" dirty="0"/>
          </a:p>
        </p:txBody>
      </p:sp>
      <p:cxnSp>
        <p:nvCxnSpPr>
          <p:cNvPr id="65" name="Gerader Verbinder 64"/>
          <p:cNvCxnSpPr/>
          <p:nvPr/>
        </p:nvCxnSpPr>
        <p:spPr>
          <a:xfrm flipV="1">
            <a:off x="3204597" y="2712048"/>
            <a:ext cx="1216094" cy="2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H="1">
            <a:off x="3203857" y="5165507"/>
            <a:ext cx="1225147" cy="402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469" y="4393604"/>
            <a:ext cx="2641920" cy="1548000"/>
          </a:xfrm>
          <a:prstGeom prst="rect">
            <a:avLst/>
          </a:prstGeom>
        </p:spPr>
      </p:pic>
      <p:pic>
        <p:nvPicPr>
          <p:cNvPr id="9" name="Grafik 8"/>
          <p:cNvPicPr>
            <a:picLocks noChangeAspect="1"/>
          </p:cNvPicPr>
          <p:nvPr/>
        </p:nvPicPr>
        <p:blipFill>
          <a:blip r:embed="rId5"/>
          <a:stretch>
            <a:fillRect/>
          </a:stretch>
        </p:blipFill>
        <p:spPr>
          <a:xfrm>
            <a:off x="2896751" y="2236123"/>
            <a:ext cx="1445389" cy="423515"/>
          </a:xfrm>
          <a:prstGeom prst="rect">
            <a:avLst/>
          </a:prstGeom>
        </p:spPr>
      </p:pic>
      <p:sp>
        <p:nvSpPr>
          <p:cNvPr id="10" name="Textfeld 9"/>
          <p:cNvSpPr txBox="1"/>
          <p:nvPr/>
        </p:nvSpPr>
        <p:spPr>
          <a:xfrm>
            <a:off x="2543694" y="2493818"/>
            <a:ext cx="498764" cy="276999"/>
          </a:xfrm>
          <a:prstGeom prst="rect">
            <a:avLst/>
          </a:prstGeom>
          <a:noFill/>
        </p:spPr>
        <p:txBody>
          <a:bodyPr wrap="square" rtlCol="0">
            <a:spAutoFit/>
          </a:bodyPr>
          <a:lstStyle/>
          <a:p>
            <a:r>
              <a:rPr lang="en-US" sz="1200" dirty="0" smtClean="0"/>
              <a:t>0 V</a:t>
            </a:r>
            <a:endParaRPr lang="en-US" sz="1200" dirty="0"/>
          </a:p>
        </p:txBody>
      </p:sp>
      <p:sp>
        <p:nvSpPr>
          <p:cNvPr id="67" name="Textfeld 66"/>
          <p:cNvSpPr txBox="1"/>
          <p:nvPr/>
        </p:nvSpPr>
        <p:spPr>
          <a:xfrm>
            <a:off x="2538152" y="2130827"/>
            <a:ext cx="498764" cy="276999"/>
          </a:xfrm>
          <a:prstGeom prst="rect">
            <a:avLst/>
          </a:prstGeom>
          <a:noFill/>
        </p:spPr>
        <p:txBody>
          <a:bodyPr wrap="square" rtlCol="0">
            <a:spAutoFit/>
          </a:bodyPr>
          <a:lstStyle/>
          <a:p>
            <a:r>
              <a:rPr lang="en-US" sz="1200" dirty="0" smtClean="0"/>
              <a:t>1 V</a:t>
            </a:r>
            <a:endParaRPr lang="en-US" sz="1200" dirty="0"/>
          </a:p>
        </p:txBody>
      </p:sp>
      <p:pic>
        <p:nvPicPr>
          <p:cNvPr id="11" name="Grafik 10"/>
          <p:cNvPicPr>
            <a:picLocks noChangeAspect="1"/>
          </p:cNvPicPr>
          <p:nvPr/>
        </p:nvPicPr>
        <p:blipFill>
          <a:blip r:embed="rId6"/>
          <a:stretch>
            <a:fillRect/>
          </a:stretch>
        </p:blipFill>
        <p:spPr>
          <a:xfrm>
            <a:off x="2898024" y="5219604"/>
            <a:ext cx="1482483" cy="433041"/>
          </a:xfrm>
          <a:prstGeom prst="rect">
            <a:avLst/>
          </a:prstGeom>
        </p:spPr>
      </p:pic>
      <p:sp>
        <p:nvSpPr>
          <p:cNvPr id="68" name="Textfeld 67"/>
          <p:cNvSpPr txBox="1"/>
          <p:nvPr/>
        </p:nvSpPr>
        <p:spPr>
          <a:xfrm>
            <a:off x="2546465" y="5472539"/>
            <a:ext cx="498764" cy="276999"/>
          </a:xfrm>
          <a:prstGeom prst="rect">
            <a:avLst/>
          </a:prstGeom>
          <a:noFill/>
        </p:spPr>
        <p:txBody>
          <a:bodyPr wrap="square" rtlCol="0">
            <a:spAutoFit/>
          </a:bodyPr>
          <a:lstStyle/>
          <a:p>
            <a:r>
              <a:rPr lang="en-US" sz="1200" dirty="0" smtClean="0"/>
              <a:t>0 V</a:t>
            </a:r>
            <a:endParaRPr lang="en-US" sz="1200" dirty="0"/>
          </a:p>
        </p:txBody>
      </p:sp>
      <p:sp>
        <p:nvSpPr>
          <p:cNvPr id="69" name="Textfeld 68"/>
          <p:cNvSpPr txBox="1"/>
          <p:nvPr/>
        </p:nvSpPr>
        <p:spPr>
          <a:xfrm>
            <a:off x="2540923" y="5109548"/>
            <a:ext cx="498764" cy="276999"/>
          </a:xfrm>
          <a:prstGeom prst="rect">
            <a:avLst/>
          </a:prstGeom>
          <a:noFill/>
        </p:spPr>
        <p:txBody>
          <a:bodyPr wrap="square" rtlCol="0">
            <a:spAutoFit/>
          </a:bodyPr>
          <a:lstStyle/>
          <a:p>
            <a:r>
              <a:rPr lang="en-US" sz="1200" dirty="0" smtClean="0"/>
              <a:t>1 V</a:t>
            </a:r>
            <a:endParaRPr lang="en-US" sz="1200" dirty="0"/>
          </a:p>
        </p:txBody>
      </p:sp>
      <p:cxnSp>
        <p:nvCxnSpPr>
          <p:cNvPr id="72" name="Gerade Verbindung mit Pfeil 71"/>
          <p:cNvCxnSpPr/>
          <p:nvPr/>
        </p:nvCxnSpPr>
        <p:spPr>
          <a:xfrm flipH="1" flipV="1">
            <a:off x="10293107" y="2844406"/>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303268" y="2886085"/>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395421" y="2999704"/>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301326" y="3272739"/>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a:endCxn id="74" idx="7"/>
          </p:cNvCxnSpPr>
          <p:nvPr/>
        </p:nvCxnSpPr>
        <p:spPr>
          <a:xfrm>
            <a:off x="10302352" y="3268826"/>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a:stCxn id="74" idx="7"/>
          </p:cNvCxnSpPr>
          <p:nvPr/>
        </p:nvCxnSpPr>
        <p:spPr>
          <a:xfrm flipH="1">
            <a:off x="10929918" y="3272739"/>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068295" y="3574103"/>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430741" y="3576466"/>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12" name="Kreis 11"/>
          <p:cNvSpPr/>
          <p:nvPr/>
        </p:nvSpPr>
        <p:spPr>
          <a:xfrm>
            <a:off x="9385070" y="3000896"/>
            <a:ext cx="1812174" cy="1862049"/>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feld 90"/>
          <p:cNvSpPr txBox="1"/>
          <p:nvPr/>
        </p:nvSpPr>
        <p:spPr>
          <a:xfrm>
            <a:off x="11173747" y="3929858"/>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45095" y="388376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0890171" y="321320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10244550" y="294996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0927137" y="3018228"/>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0264887" y="2713428"/>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9966960" y="3275216"/>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0547138" y="3886595"/>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9982257" y="3860584"/>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250092" y="386990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文本框 4"/>
          <p:cNvSpPr txBox="1">
            <a:spLocks/>
          </p:cNvSpPr>
          <p:nvPr/>
        </p:nvSpPr>
        <p:spPr>
          <a:xfrm flipH="1">
            <a:off x="290554" y="0"/>
            <a:ext cx="11707740" cy="707886"/>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Quadrature Amplitude</a:t>
            </a:r>
            <a:r>
              <a:rPr kumimoji="0" lang="en-US" altLang="zh-CN" sz="4000" b="1" i="0" u="none" strike="noStrike" kern="1200" cap="none" spc="0" normalizeH="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 </a:t>
            </a:r>
            <a:r>
              <a:rPr kumimoji="0" lang="en-US" altLang="zh-CN" sz="40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Modulation - QAM</a:t>
            </a:r>
            <a:endParaRPr kumimoji="0" lang="en-US" altLang="zh-CN"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endParaRPr>
          </a:p>
        </p:txBody>
      </p:sp>
    </p:spTree>
    <p:extLst>
      <p:ext uri="{BB962C8B-B14F-4D97-AF65-F5344CB8AC3E}">
        <p14:creationId xmlns:p14="http://schemas.microsoft.com/office/powerpoint/2010/main" val="878237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sp>
        <p:nvSpPr>
          <p:cNvPr id="2" name="Textfeld 1"/>
          <p:cNvSpPr txBox="1"/>
          <p:nvPr/>
        </p:nvSpPr>
        <p:spPr>
          <a:xfrm>
            <a:off x="4281053" y="1066509"/>
            <a:ext cx="3607725" cy="369332"/>
          </a:xfrm>
          <a:prstGeom prst="rect">
            <a:avLst/>
          </a:prstGeom>
          <a:noFill/>
        </p:spPr>
        <p:txBody>
          <a:bodyPr wrap="square" rtlCol="0">
            <a:spAutoFit/>
          </a:bodyPr>
          <a:lstStyle/>
          <a:p>
            <a:pPr algn="ctr"/>
            <a:r>
              <a:rPr lang="en-US" dirty="0" smtClean="0"/>
              <a:t>ASK Modulation </a:t>
            </a:r>
            <a:endParaRPr lang="en-US"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00" y="1581170"/>
            <a:ext cx="6012000" cy="3522698"/>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1170"/>
            <a:ext cx="6012000" cy="3522698"/>
          </a:xfrm>
          <a:prstGeom prst="rect">
            <a:avLst/>
          </a:prstGeom>
        </p:spPr>
      </p:pic>
      <p:sp>
        <p:nvSpPr>
          <p:cNvPr id="14" name="Textfeld 13"/>
          <p:cNvSpPr txBox="1"/>
          <p:nvPr/>
        </p:nvSpPr>
        <p:spPr>
          <a:xfrm>
            <a:off x="1615439" y="5167455"/>
            <a:ext cx="2366357" cy="923330"/>
          </a:xfrm>
          <a:prstGeom prst="rect">
            <a:avLst/>
          </a:prstGeom>
          <a:noFill/>
        </p:spPr>
        <p:txBody>
          <a:bodyPr wrap="square" rtlCol="0">
            <a:spAutoFit/>
          </a:bodyPr>
          <a:lstStyle/>
          <a:p>
            <a:pPr algn="ctr"/>
            <a:r>
              <a:rPr lang="en-US" b="1" dirty="0" err="1" smtClean="0">
                <a:solidFill>
                  <a:srgbClr val="FF0000"/>
                </a:solidFill>
              </a:rPr>
              <a:t>Uni</a:t>
            </a:r>
            <a:r>
              <a:rPr lang="en-US" b="1" dirty="0" smtClean="0">
                <a:solidFill>
                  <a:srgbClr val="FF0000"/>
                </a:solidFill>
              </a:rPr>
              <a:t>-Polar</a:t>
            </a:r>
            <a:r>
              <a:rPr lang="en-US" dirty="0" smtClean="0"/>
              <a:t> Data Signal </a:t>
            </a:r>
          </a:p>
          <a:p>
            <a:pPr algn="ctr"/>
            <a:r>
              <a:rPr lang="en-US" dirty="0" smtClean="0"/>
              <a:t>Bit Value 0 = 0V </a:t>
            </a:r>
          </a:p>
          <a:p>
            <a:pPr algn="ctr"/>
            <a:r>
              <a:rPr lang="en-US" dirty="0" smtClean="0"/>
              <a:t>Bit Value 1 = 1V</a:t>
            </a:r>
            <a:endParaRPr lang="en-US" dirty="0"/>
          </a:p>
        </p:txBody>
      </p:sp>
      <p:sp>
        <p:nvSpPr>
          <p:cNvPr id="15" name="Textfeld 14"/>
          <p:cNvSpPr txBox="1"/>
          <p:nvPr/>
        </p:nvSpPr>
        <p:spPr>
          <a:xfrm>
            <a:off x="8251768" y="5167455"/>
            <a:ext cx="2471652" cy="923330"/>
          </a:xfrm>
          <a:prstGeom prst="rect">
            <a:avLst/>
          </a:prstGeom>
          <a:noFill/>
        </p:spPr>
        <p:txBody>
          <a:bodyPr wrap="square" rtlCol="0">
            <a:spAutoFit/>
          </a:bodyPr>
          <a:lstStyle/>
          <a:p>
            <a:pPr algn="ctr"/>
            <a:r>
              <a:rPr lang="en-US" b="1" dirty="0" smtClean="0">
                <a:solidFill>
                  <a:srgbClr val="FF0000"/>
                </a:solidFill>
              </a:rPr>
              <a:t>Bi-Polar</a:t>
            </a:r>
            <a:r>
              <a:rPr lang="en-US" dirty="0" smtClean="0"/>
              <a:t> Data Signal </a:t>
            </a:r>
          </a:p>
          <a:p>
            <a:pPr algn="ctr"/>
            <a:r>
              <a:rPr lang="en-US" dirty="0" smtClean="0"/>
              <a:t>Bit Value 0 = -0.5 V</a:t>
            </a:r>
          </a:p>
          <a:p>
            <a:pPr algn="ctr"/>
            <a:r>
              <a:rPr lang="en-US" dirty="0" smtClean="0"/>
              <a:t>Bit Value 1 = +0.5 V</a:t>
            </a:r>
            <a:endParaRPr lang="en-US" dirty="0"/>
          </a:p>
        </p:txBody>
      </p:sp>
      <p:sp>
        <p:nvSpPr>
          <p:cNvPr id="16" name="文本框 4"/>
          <p:cNvSpPr txBox="1">
            <a:spLocks/>
          </p:cNvSpPr>
          <p:nvPr/>
        </p:nvSpPr>
        <p:spPr>
          <a:xfrm flipH="1">
            <a:off x="290554" y="0"/>
            <a:ext cx="11707740" cy="707886"/>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Quadrature Amplitude</a:t>
            </a:r>
            <a:r>
              <a:rPr kumimoji="0" lang="en-US" altLang="zh-CN" sz="4000" b="1" i="0" u="none" strike="noStrike" kern="1200" cap="none" spc="0" normalizeH="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 </a:t>
            </a:r>
            <a:r>
              <a:rPr kumimoji="0" lang="en-US" altLang="zh-CN" sz="40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Modulation</a:t>
            </a:r>
            <a:endParaRPr kumimoji="0" lang="en-US" altLang="zh-CN"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endParaRPr>
          </a:p>
        </p:txBody>
      </p:sp>
    </p:spTree>
    <p:extLst>
      <p:ext uri="{BB962C8B-B14F-4D97-AF65-F5344CB8AC3E}">
        <p14:creationId xmlns:p14="http://schemas.microsoft.com/office/powerpoint/2010/main" val="36653432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9" name="文本框 4"/>
          <p:cNvSpPr txBox="1">
            <a:spLocks/>
          </p:cNvSpPr>
          <p:nvPr/>
        </p:nvSpPr>
        <p:spPr>
          <a:xfrm flipH="1">
            <a:off x="290554" y="0"/>
            <a:ext cx="11707740" cy="707886"/>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Quadrature Amplitude</a:t>
            </a:r>
            <a:r>
              <a:rPr kumimoji="0" lang="en-US" altLang="zh-CN" sz="4000" b="1" i="0" u="none" strike="noStrike" kern="1200" cap="none" spc="0" normalizeH="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 </a:t>
            </a:r>
            <a:r>
              <a:rPr kumimoji="0" lang="en-US" altLang="zh-CN" sz="40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rPr>
              <a:t>Modulation - QAM</a:t>
            </a:r>
            <a:endParaRPr kumimoji="0" lang="en-US" altLang="zh-CN"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j-cs"/>
              <a:sym typeface="+mn-lt"/>
            </a:endParaRPr>
          </a:p>
        </p:txBody>
      </p:sp>
      <p:grpSp>
        <p:nvGrpSpPr>
          <p:cNvPr id="4" name="Gruppieren 3"/>
          <p:cNvGrpSpPr/>
          <p:nvPr/>
        </p:nvGrpSpPr>
        <p:grpSpPr>
          <a:xfrm>
            <a:off x="4313841" y="2079522"/>
            <a:ext cx="4874493" cy="3655661"/>
            <a:chOff x="4446487" y="2040193"/>
            <a:chExt cx="4874493" cy="3655661"/>
          </a:xfrm>
        </p:grpSpPr>
        <p:grpSp>
          <p:nvGrpSpPr>
            <p:cNvPr id="29" name="Gruppieren 28"/>
            <p:cNvGrpSpPr/>
            <p:nvPr/>
          </p:nvGrpSpPr>
          <p:grpSpPr>
            <a:xfrm>
              <a:off x="5646565" y="2387041"/>
              <a:ext cx="598436" cy="543281"/>
              <a:chOff x="3556746" y="1082488"/>
              <a:chExt cx="432001" cy="432000"/>
            </a:xfrm>
          </p:grpSpPr>
          <p:sp>
            <p:nvSpPr>
              <p:cNvPr id="57" name="Ellipse 56"/>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8" name="Gerader Verbinder 57"/>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646565" y="4852453"/>
              <a:ext cx="598436" cy="543281"/>
              <a:chOff x="3556746" y="1082488"/>
              <a:chExt cx="432001" cy="432000"/>
            </a:xfrm>
          </p:grpSpPr>
          <p:sp>
            <p:nvSpPr>
              <p:cNvPr id="54" name="Ellipse 53"/>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5" name="Gerader Verbinder 54"/>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258091" y="4052541"/>
              <a:ext cx="543541" cy="338554"/>
            </a:xfrm>
            <a:prstGeom prst="rect">
              <a:avLst/>
            </a:prstGeom>
            <a:noFill/>
          </p:spPr>
          <p:txBody>
            <a:bodyPr wrap="square" rtlCol="0">
              <a:spAutoFit/>
            </a:bodyPr>
            <a:lstStyle/>
            <a:p>
              <a:r>
                <a:rPr lang="en-US" sz="1600" dirty="0" smtClean="0"/>
                <a:t>LO</a:t>
              </a:r>
              <a:endParaRPr lang="en-US" sz="1600" dirty="0"/>
            </a:p>
          </p:txBody>
        </p:sp>
        <p:cxnSp>
          <p:nvCxnSpPr>
            <p:cNvPr id="38" name="Gerader Verbinder 37"/>
            <p:cNvCxnSpPr>
              <a:stCxn id="57" idx="4"/>
              <a:endCxn id="54" idx="0"/>
            </p:cNvCxnSpPr>
            <p:nvPr/>
          </p:nvCxnSpPr>
          <p:spPr>
            <a:xfrm>
              <a:off x="5945784" y="2930322"/>
              <a:ext cx="0" cy="1922131"/>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646565" y="3965725"/>
              <a:ext cx="598435" cy="543281"/>
              <a:chOff x="5288565" y="2481797"/>
              <a:chExt cx="432000" cy="432000"/>
            </a:xfrm>
            <a:solidFill>
              <a:schemeClr val="bg1"/>
            </a:solidFill>
          </p:grpSpPr>
          <p:sp>
            <p:nvSpPr>
              <p:cNvPr id="52" name="Ellipse 51"/>
              <p:cNvSpPr/>
              <p:nvPr/>
            </p:nvSpPr>
            <p:spPr bwMode="auto">
              <a:xfrm>
                <a:off x="5288565" y="2481797"/>
                <a:ext cx="432000" cy="432000"/>
              </a:xfrm>
              <a:prstGeom prst="ellipse">
                <a:avLst/>
              </a:prstGeom>
              <a:grp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sp>
            <p:nvSpPr>
              <p:cNvPr id="53" name="Freihandform 52"/>
              <p:cNvSpPr/>
              <p:nvPr/>
            </p:nvSpPr>
            <p:spPr bwMode="auto">
              <a:xfrm>
                <a:off x="5342996" y="2606721"/>
                <a:ext cx="307177" cy="177421"/>
              </a:xfrm>
              <a:custGeom>
                <a:avLst/>
                <a:gdLst>
                  <a:gd name="connsiteX0" fmla="*/ 0 w 464127"/>
                  <a:gd name="connsiteY0" fmla="*/ 311215 h 541919"/>
                  <a:gd name="connsiteX1" fmla="*/ 110836 w 464127"/>
                  <a:gd name="connsiteY1" fmla="*/ 20270 h 541919"/>
                  <a:gd name="connsiteX2" fmla="*/ 187036 w 464127"/>
                  <a:gd name="connsiteY2" fmla="*/ 47979 h 541919"/>
                  <a:gd name="connsiteX3" fmla="*/ 228600 w 464127"/>
                  <a:gd name="connsiteY3" fmla="*/ 235015 h 541919"/>
                  <a:gd name="connsiteX4" fmla="*/ 270163 w 464127"/>
                  <a:gd name="connsiteY4" fmla="*/ 470543 h 541919"/>
                  <a:gd name="connsiteX5" fmla="*/ 374072 w 464127"/>
                  <a:gd name="connsiteY5" fmla="*/ 539815 h 541919"/>
                  <a:gd name="connsiteX6" fmla="*/ 443345 w 464127"/>
                  <a:gd name="connsiteY6" fmla="*/ 408197 h 541919"/>
                  <a:gd name="connsiteX7" fmla="*/ 464127 w 464127"/>
                  <a:gd name="connsiteY7" fmla="*/ 290434 h 541919"/>
                  <a:gd name="connsiteX0" fmla="*/ 0 w 464127"/>
                  <a:gd name="connsiteY0" fmla="*/ 289757 h 520461"/>
                  <a:gd name="connsiteX1" fmla="*/ 90365 w 464127"/>
                  <a:gd name="connsiteY1" fmla="*/ 29519 h 520461"/>
                  <a:gd name="connsiteX2" fmla="*/ 187036 w 464127"/>
                  <a:gd name="connsiteY2" fmla="*/ 26521 h 520461"/>
                  <a:gd name="connsiteX3" fmla="*/ 228600 w 464127"/>
                  <a:gd name="connsiteY3" fmla="*/ 213557 h 520461"/>
                  <a:gd name="connsiteX4" fmla="*/ 270163 w 464127"/>
                  <a:gd name="connsiteY4" fmla="*/ 449085 h 520461"/>
                  <a:gd name="connsiteX5" fmla="*/ 374072 w 464127"/>
                  <a:gd name="connsiteY5" fmla="*/ 518357 h 520461"/>
                  <a:gd name="connsiteX6" fmla="*/ 443345 w 464127"/>
                  <a:gd name="connsiteY6" fmla="*/ 386739 h 520461"/>
                  <a:gd name="connsiteX7" fmla="*/ 464127 w 464127"/>
                  <a:gd name="connsiteY7" fmla="*/ 268976 h 520461"/>
                  <a:gd name="connsiteX0" fmla="*/ 0 w 464127"/>
                  <a:gd name="connsiteY0" fmla="*/ 293975 h 524234"/>
                  <a:gd name="connsiteX1" fmla="*/ 90365 w 464127"/>
                  <a:gd name="connsiteY1" fmla="*/ 33737 h 524234"/>
                  <a:gd name="connsiteX2" fmla="*/ 187036 w 464127"/>
                  <a:gd name="connsiteY2" fmla="*/ 30739 h 524234"/>
                  <a:gd name="connsiteX3" fmla="*/ 245660 w 464127"/>
                  <a:gd name="connsiteY3" fmla="*/ 286014 h 524234"/>
                  <a:gd name="connsiteX4" fmla="*/ 270163 w 464127"/>
                  <a:gd name="connsiteY4" fmla="*/ 453303 h 524234"/>
                  <a:gd name="connsiteX5" fmla="*/ 374072 w 464127"/>
                  <a:gd name="connsiteY5" fmla="*/ 522575 h 524234"/>
                  <a:gd name="connsiteX6" fmla="*/ 443345 w 464127"/>
                  <a:gd name="connsiteY6" fmla="*/ 390957 h 524234"/>
                  <a:gd name="connsiteX7" fmla="*/ 464127 w 464127"/>
                  <a:gd name="connsiteY7" fmla="*/ 273194 h 524234"/>
                  <a:gd name="connsiteX0" fmla="*/ 0 w 464127"/>
                  <a:gd name="connsiteY0" fmla="*/ 293975 h 528651"/>
                  <a:gd name="connsiteX1" fmla="*/ 90365 w 464127"/>
                  <a:gd name="connsiteY1" fmla="*/ 33737 h 528651"/>
                  <a:gd name="connsiteX2" fmla="*/ 187036 w 464127"/>
                  <a:gd name="connsiteY2" fmla="*/ 30739 h 528651"/>
                  <a:gd name="connsiteX3" fmla="*/ 245660 w 464127"/>
                  <a:gd name="connsiteY3" fmla="*/ 286014 h 528651"/>
                  <a:gd name="connsiteX4" fmla="*/ 300871 w 464127"/>
                  <a:gd name="connsiteY4" fmla="*/ 484011 h 528651"/>
                  <a:gd name="connsiteX5" fmla="*/ 374072 w 464127"/>
                  <a:gd name="connsiteY5" fmla="*/ 522575 h 528651"/>
                  <a:gd name="connsiteX6" fmla="*/ 443345 w 464127"/>
                  <a:gd name="connsiteY6" fmla="*/ 390957 h 528651"/>
                  <a:gd name="connsiteX7" fmla="*/ 464127 w 464127"/>
                  <a:gd name="connsiteY7" fmla="*/ 273194 h 528651"/>
                  <a:gd name="connsiteX0" fmla="*/ 0 w 464127"/>
                  <a:gd name="connsiteY0" fmla="*/ 293975 h 506638"/>
                  <a:gd name="connsiteX1" fmla="*/ 90365 w 464127"/>
                  <a:gd name="connsiteY1" fmla="*/ 33737 h 506638"/>
                  <a:gd name="connsiteX2" fmla="*/ 187036 w 464127"/>
                  <a:gd name="connsiteY2" fmla="*/ 30739 h 506638"/>
                  <a:gd name="connsiteX3" fmla="*/ 245660 w 464127"/>
                  <a:gd name="connsiteY3" fmla="*/ 286014 h 506638"/>
                  <a:gd name="connsiteX4" fmla="*/ 300871 w 464127"/>
                  <a:gd name="connsiteY4" fmla="*/ 484011 h 506638"/>
                  <a:gd name="connsiteX5" fmla="*/ 411603 w 464127"/>
                  <a:gd name="connsiteY5" fmla="*/ 491867 h 506638"/>
                  <a:gd name="connsiteX6" fmla="*/ 443345 w 464127"/>
                  <a:gd name="connsiteY6" fmla="*/ 390957 h 506638"/>
                  <a:gd name="connsiteX7" fmla="*/ 464127 w 464127"/>
                  <a:gd name="connsiteY7" fmla="*/ 273194 h 506638"/>
                  <a:gd name="connsiteX0" fmla="*/ 0 w 464127"/>
                  <a:gd name="connsiteY0" fmla="*/ 293975 h 514696"/>
                  <a:gd name="connsiteX1" fmla="*/ 90365 w 464127"/>
                  <a:gd name="connsiteY1" fmla="*/ 33737 h 514696"/>
                  <a:gd name="connsiteX2" fmla="*/ 187036 w 464127"/>
                  <a:gd name="connsiteY2" fmla="*/ 30739 h 514696"/>
                  <a:gd name="connsiteX3" fmla="*/ 245660 w 464127"/>
                  <a:gd name="connsiteY3" fmla="*/ 286014 h 514696"/>
                  <a:gd name="connsiteX4" fmla="*/ 300871 w 464127"/>
                  <a:gd name="connsiteY4" fmla="*/ 484011 h 514696"/>
                  <a:gd name="connsiteX5" fmla="*/ 411603 w 464127"/>
                  <a:gd name="connsiteY5" fmla="*/ 491867 h 514696"/>
                  <a:gd name="connsiteX6" fmla="*/ 443345 w 464127"/>
                  <a:gd name="connsiteY6" fmla="*/ 390957 h 514696"/>
                  <a:gd name="connsiteX7" fmla="*/ 464127 w 464127"/>
                  <a:gd name="connsiteY7" fmla="*/ 273194 h 514696"/>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1930"/>
                  <a:gd name="connsiteX1" fmla="*/ 90365 w 464127"/>
                  <a:gd name="connsiteY1" fmla="*/ 33737 h 521930"/>
                  <a:gd name="connsiteX2" fmla="*/ 187036 w 464127"/>
                  <a:gd name="connsiteY2" fmla="*/ 30739 h 521930"/>
                  <a:gd name="connsiteX3" fmla="*/ 245660 w 464127"/>
                  <a:gd name="connsiteY3" fmla="*/ 286014 h 521930"/>
                  <a:gd name="connsiteX4" fmla="*/ 307695 w 464127"/>
                  <a:gd name="connsiteY4" fmla="*/ 501071 h 521930"/>
                  <a:gd name="connsiteX5" fmla="*/ 411603 w 464127"/>
                  <a:gd name="connsiteY5" fmla="*/ 491867 h 521930"/>
                  <a:gd name="connsiteX6" fmla="*/ 443345 w 464127"/>
                  <a:gd name="connsiteY6" fmla="*/ 390957 h 521930"/>
                  <a:gd name="connsiteX7" fmla="*/ 464127 w 464127"/>
                  <a:gd name="connsiteY7" fmla="*/ 273194 h 521930"/>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3857"/>
                  <a:gd name="connsiteX1" fmla="*/ 90365 w 464127"/>
                  <a:gd name="connsiteY1" fmla="*/ 33737 h 523857"/>
                  <a:gd name="connsiteX2" fmla="*/ 187036 w 464127"/>
                  <a:gd name="connsiteY2" fmla="*/ 30739 h 523857"/>
                  <a:gd name="connsiteX3" fmla="*/ 245660 w 464127"/>
                  <a:gd name="connsiteY3" fmla="*/ 286014 h 523857"/>
                  <a:gd name="connsiteX4" fmla="*/ 307695 w 464127"/>
                  <a:gd name="connsiteY4" fmla="*/ 501071 h 523857"/>
                  <a:gd name="connsiteX5" fmla="*/ 411603 w 464127"/>
                  <a:gd name="connsiteY5" fmla="*/ 491867 h 523857"/>
                  <a:gd name="connsiteX6" fmla="*/ 464127 w 464127"/>
                  <a:gd name="connsiteY6" fmla="*/ 273194 h 523857"/>
                  <a:gd name="connsiteX0" fmla="*/ 0 w 460715"/>
                  <a:gd name="connsiteY0" fmla="*/ 293975 h 523480"/>
                  <a:gd name="connsiteX1" fmla="*/ 90365 w 460715"/>
                  <a:gd name="connsiteY1" fmla="*/ 33737 h 523480"/>
                  <a:gd name="connsiteX2" fmla="*/ 187036 w 460715"/>
                  <a:gd name="connsiteY2" fmla="*/ 30739 h 523480"/>
                  <a:gd name="connsiteX3" fmla="*/ 245660 w 460715"/>
                  <a:gd name="connsiteY3" fmla="*/ 286014 h 523480"/>
                  <a:gd name="connsiteX4" fmla="*/ 307695 w 460715"/>
                  <a:gd name="connsiteY4" fmla="*/ 501071 h 523480"/>
                  <a:gd name="connsiteX5" fmla="*/ 411603 w 460715"/>
                  <a:gd name="connsiteY5" fmla="*/ 491867 h 523480"/>
                  <a:gd name="connsiteX6" fmla="*/ 460715 w 460715"/>
                  <a:gd name="connsiteY6" fmla="*/ 280018 h 5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15" h="523480">
                    <a:moveTo>
                      <a:pt x="0" y="293975"/>
                    </a:moveTo>
                    <a:cubicBezTo>
                      <a:pt x="39831" y="170438"/>
                      <a:pt x="59192" y="77609"/>
                      <a:pt x="90365" y="33737"/>
                    </a:cubicBezTo>
                    <a:cubicBezTo>
                      <a:pt x="121538" y="-10135"/>
                      <a:pt x="161154" y="-11307"/>
                      <a:pt x="187036" y="30739"/>
                    </a:cubicBezTo>
                    <a:cubicBezTo>
                      <a:pt x="212918" y="72785"/>
                      <a:pt x="225550" y="207625"/>
                      <a:pt x="245660" y="286014"/>
                    </a:cubicBezTo>
                    <a:cubicBezTo>
                      <a:pt x="265770" y="364403"/>
                      <a:pt x="280038" y="466762"/>
                      <a:pt x="307695" y="501071"/>
                    </a:cubicBezTo>
                    <a:cubicBezTo>
                      <a:pt x="335352" y="535380"/>
                      <a:pt x="386100" y="528709"/>
                      <a:pt x="411603" y="491867"/>
                    </a:cubicBezTo>
                    <a:cubicBezTo>
                      <a:pt x="437106" y="455025"/>
                      <a:pt x="449773" y="325575"/>
                      <a:pt x="460715" y="280018"/>
                    </a:cubicBezTo>
                  </a:path>
                </a:pathLst>
              </a:custGeom>
              <a:grpFill/>
              <a:ln w="15875">
                <a:solidFill>
                  <a:srgbClr val="0070C0"/>
                </a:solidFill>
                <a:round/>
                <a:headEnd/>
                <a:tailEnd/>
              </a:ln>
              <a:extLst/>
            </p:spPr>
            <p:txBody>
              <a:bodyPr rtlCol="0" anchor="ctr"/>
              <a:lstStyle/>
              <a:p>
                <a:pPr algn="ctr"/>
                <a:endParaRPr lang="en-US"/>
              </a:p>
            </p:txBody>
          </p:sp>
        </p:grpSp>
        <p:sp>
          <p:nvSpPr>
            <p:cNvPr id="40" name="Rechteck 39"/>
            <p:cNvSpPr/>
            <p:nvPr/>
          </p:nvSpPr>
          <p:spPr bwMode="auto">
            <a:xfrm>
              <a:off x="5392314" y="3205114"/>
              <a:ext cx="1106940" cy="450879"/>
            </a:xfrm>
            <a:prstGeom prst="rect">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r>
                <a:rPr lang="en-US" sz="1100" dirty="0" smtClean="0">
                  <a:latin typeface="Tahoma" panose="020B0604030504040204" pitchFamily="34" charset="0"/>
                  <a:cs typeface="Tahoma" panose="020B0604030504040204" pitchFamily="34" charset="0"/>
                </a:rPr>
                <a:t>90° </a:t>
              </a:r>
              <a:br>
                <a:rPr lang="en-US" sz="1100" dirty="0" smtClean="0">
                  <a:latin typeface="Tahoma" panose="020B0604030504040204" pitchFamily="34" charset="0"/>
                  <a:cs typeface="Tahoma" panose="020B0604030504040204" pitchFamily="34" charset="0"/>
                </a:rPr>
              </a:br>
              <a:r>
                <a:rPr lang="en-US" sz="1100" dirty="0" smtClean="0">
                  <a:latin typeface="Tahoma" panose="020B0604030504040204" pitchFamily="34" charset="0"/>
                  <a:cs typeface="Tahoma" panose="020B0604030504040204" pitchFamily="34" charset="0"/>
                </a:rPr>
                <a:t>Phase Shift </a:t>
              </a:r>
              <a:endParaRPr lang="en-US" sz="1100" dirty="0">
                <a:latin typeface="Tahoma" panose="020B0604030504040204" pitchFamily="34" charset="0"/>
                <a:cs typeface="Tahoma" panose="020B0604030504040204" pitchFamily="34" charset="0"/>
              </a:endParaRPr>
            </a:p>
          </p:txBody>
        </p:sp>
        <p:cxnSp>
          <p:nvCxnSpPr>
            <p:cNvPr id="41" name="Gerader Verbinder 40"/>
            <p:cNvCxnSpPr>
              <a:endCxn id="57" idx="2"/>
            </p:cNvCxnSpPr>
            <p:nvPr/>
          </p:nvCxnSpPr>
          <p:spPr>
            <a:xfrm>
              <a:off x="4468029" y="2658211"/>
              <a:ext cx="1178537" cy="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54" idx="2"/>
            </p:cNvCxnSpPr>
            <p:nvPr/>
          </p:nvCxnSpPr>
          <p:spPr>
            <a:xfrm>
              <a:off x="4446487" y="5122738"/>
              <a:ext cx="1200080" cy="135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645002" y="2883086"/>
              <a:ext cx="752223" cy="338554"/>
            </a:xfrm>
            <a:prstGeom prst="rect">
              <a:avLst/>
            </a:prstGeom>
            <a:noFill/>
          </p:spPr>
          <p:txBody>
            <a:bodyPr wrap="square" rtlCol="0">
              <a:spAutoFit/>
            </a:bodyPr>
            <a:lstStyle/>
            <a:p>
              <a:r>
                <a:rPr lang="en-US" sz="1600" dirty="0" smtClean="0"/>
                <a:t>Cosine </a:t>
              </a:r>
              <a:endParaRPr lang="en-US" sz="1600" dirty="0"/>
            </a:p>
          </p:txBody>
        </p:sp>
        <p:sp>
          <p:nvSpPr>
            <p:cNvPr id="44" name="Textfeld 43"/>
            <p:cNvSpPr txBox="1"/>
            <p:nvPr/>
          </p:nvSpPr>
          <p:spPr>
            <a:xfrm>
              <a:off x="5503374" y="4563267"/>
              <a:ext cx="981716" cy="338554"/>
            </a:xfrm>
            <a:prstGeom prst="rect">
              <a:avLst/>
            </a:prstGeom>
            <a:noFill/>
          </p:spPr>
          <p:txBody>
            <a:bodyPr wrap="square" rtlCol="0">
              <a:spAutoFit/>
            </a:bodyPr>
            <a:lstStyle/>
            <a:p>
              <a:r>
                <a:rPr lang="en-US" sz="1600" dirty="0" smtClean="0"/>
                <a:t>Sinewave</a:t>
              </a:r>
              <a:endParaRPr lang="en-US" sz="1600" dirty="0"/>
            </a:p>
          </p:txBody>
        </p:sp>
        <p:cxnSp>
          <p:nvCxnSpPr>
            <p:cNvPr id="45" name="Gerader Verbinder 44"/>
            <p:cNvCxnSpPr>
              <a:stCxn id="57" idx="6"/>
            </p:cNvCxnSpPr>
            <p:nvPr/>
          </p:nvCxnSpPr>
          <p:spPr>
            <a:xfrm flipV="1">
              <a:off x="6245002" y="2656550"/>
              <a:ext cx="1601307" cy="2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54" idx="6"/>
            </p:cNvCxnSpPr>
            <p:nvPr/>
          </p:nvCxnSpPr>
          <p:spPr>
            <a:xfrm>
              <a:off x="6245002" y="5124094"/>
              <a:ext cx="1601307" cy="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7834900" y="2664746"/>
              <a:ext cx="11410" cy="2461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7544336" y="3619750"/>
              <a:ext cx="598435" cy="543282"/>
              <a:chOff x="6369555" y="2671977"/>
              <a:chExt cx="432000" cy="432000"/>
            </a:xfrm>
          </p:grpSpPr>
          <p:sp>
            <p:nvSpPr>
              <p:cNvPr id="50" name="Ellipse 49"/>
              <p:cNvSpPr/>
              <p:nvPr/>
            </p:nvSpPr>
            <p:spPr bwMode="auto">
              <a:xfrm>
                <a:off x="6369555" y="2671977"/>
                <a:ext cx="432000" cy="432000"/>
              </a:xfrm>
              <a:prstGeom prst="ellipse">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dirty="0">
                  <a:latin typeface="Tahoma" panose="020B0604030504040204" pitchFamily="34" charset="0"/>
                  <a:cs typeface="Tahoma" panose="020B0604030504040204" pitchFamily="34" charset="0"/>
                </a:endParaRPr>
              </a:p>
            </p:txBody>
          </p:sp>
          <p:sp>
            <p:nvSpPr>
              <p:cNvPr id="51" name="Textfeld 50"/>
              <p:cNvSpPr txBox="1"/>
              <p:nvPr/>
            </p:nvSpPr>
            <p:spPr>
              <a:xfrm>
                <a:off x="6379832" y="2699463"/>
                <a:ext cx="392805" cy="367101"/>
              </a:xfrm>
              <a:prstGeom prst="rect">
                <a:avLst/>
              </a:prstGeom>
              <a:noFill/>
            </p:spPr>
            <p:txBody>
              <a:bodyPr wrap="square" rtlCol="0">
                <a:spAutoFit/>
              </a:bodyPr>
              <a:lstStyle/>
              <a:p>
                <a:pPr algn="ctr"/>
                <a:r>
                  <a:rPr lang="en-US" sz="2400" dirty="0" smtClean="0">
                    <a:solidFill>
                      <a:srgbClr val="0070C0"/>
                    </a:solidFill>
                    <a:latin typeface="Symbol" panose="05050102010706020507" pitchFamily="18" charset="2"/>
                  </a:rPr>
                  <a:t>S</a:t>
                </a:r>
                <a:endParaRPr lang="en-US" sz="2400" dirty="0">
                  <a:solidFill>
                    <a:srgbClr val="0070C0"/>
                  </a:solidFill>
                  <a:latin typeface="Symbol" panose="05050102010706020507" pitchFamily="18" charset="2"/>
                </a:endParaRPr>
              </a:p>
            </p:txBody>
          </p:sp>
        </p:grpSp>
        <p:cxnSp>
          <p:nvCxnSpPr>
            <p:cNvPr id="49" name="Gerader Verbinder 48"/>
            <p:cNvCxnSpPr>
              <a:stCxn id="50" idx="6"/>
            </p:cNvCxnSpPr>
            <p:nvPr/>
          </p:nvCxnSpPr>
          <p:spPr>
            <a:xfrm flipV="1">
              <a:off x="8142771" y="3890887"/>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643662" y="2040193"/>
              <a:ext cx="619487" cy="307777"/>
            </a:xfrm>
            <a:prstGeom prst="rect">
              <a:avLst/>
            </a:prstGeom>
            <a:noFill/>
          </p:spPr>
          <p:txBody>
            <a:bodyPr wrap="square" rtlCol="0">
              <a:spAutoFit/>
            </a:bodyPr>
            <a:lstStyle/>
            <a:p>
              <a:r>
                <a:rPr lang="en-US" sz="1400" dirty="0" smtClean="0"/>
                <a:t>Mixer</a:t>
              </a:r>
              <a:endParaRPr lang="en-US" sz="1400" dirty="0"/>
            </a:p>
          </p:txBody>
        </p:sp>
        <p:sp>
          <p:nvSpPr>
            <p:cNvPr id="33" name="Textfeld 32"/>
            <p:cNvSpPr txBox="1"/>
            <p:nvPr/>
          </p:nvSpPr>
          <p:spPr>
            <a:xfrm>
              <a:off x="5648578" y="5388077"/>
              <a:ext cx="619487" cy="307777"/>
            </a:xfrm>
            <a:prstGeom prst="rect">
              <a:avLst/>
            </a:prstGeom>
            <a:noFill/>
          </p:spPr>
          <p:txBody>
            <a:bodyPr wrap="square" rtlCol="0">
              <a:spAutoFit/>
            </a:bodyPr>
            <a:lstStyle/>
            <a:p>
              <a:r>
                <a:rPr lang="en-US" sz="1400" dirty="0" smtClean="0"/>
                <a:t>Mixer</a:t>
              </a:r>
              <a:endParaRPr lang="en-US" sz="1400" dirty="0"/>
            </a:p>
          </p:txBody>
        </p:sp>
      </p:gr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34" name="Textfeld 33"/>
          <p:cNvSpPr txBox="1"/>
          <p:nvPr/>
        </p:nvSpPr>
        <p:spPr>
          <a:xfrm>
            <a:off x="469536" y="873247"/>
            <a:ext cx="7003606" cy="646331"/>
          </a:xfrm>
          <a:prstGeom prst="rect">
            <a:avLst/>
          </a:prstGeom>
          <a:noFill/>
        </p:spPr>
        <p:txBody>
          <a:bodyPr wrap="square" rtlCol="0">
            <a:spAutoFit/>
          </a:bodyPr>
          <a:lstStyle/>
          <a:p>
            <a:r>
              <a:rPr lang="en-US" dirty="0" smtClean="0">
                <a:latin typeface="Microsoft YaHei" panose="020B0503020204020204" pitchFamily="34" charset="-122"/>
                <a:ea typeface="Microsoft YaHei" panose="020B0503020204020204" pitchFamily="34" charset="-122"/>
              </a:rPr>
              <a:t>If we now apply ASK to the Sine wave and to the Cosine wave we are able to address 4 points, but only in the 1</a:t>
            </a:r>
            <a:r>
              <a:rPr lang="en-US" baseline="30000" dirty="0" smtClean="0">
                <a:latin typeface="Microsoft YaHei" panose="020B0503020204020204" pitchFamily="34" charset="-122"/>
                <a:ea typeface="Microsoft YaHei" panose="020B0503020204020204" pitchFamily="34" charset="-122"/>
              </a:rPr>
              <a:t>st</a:t>
            </a:r>
            <a:r>
              <a:rPr lang="en-US" dirty="0" smtClean="0">
                <a:latin typeface="Microsoft YaHei" panose="020B0503020204020204" pitchFamily="34" charset="-122"/>
                <a:ea typeface="Microsoft YaHei" panose="020B0503020204020204" pitchFamily="34" charset="-122"/>
              </a:rPr>
              <a:t> Quadrant</a:t>
            </a:r>
            <a:endParaRPr lang="en-US" dirty="0">
              <a:latin typeface="Microsoft YaHei" panose="020B0503020204020204" pitchFamily="34" charset="-122"/>
              <a:ea typeface="Microsoft YaHei" panose="020B0503020204020204" pitchFamily="34" charset="-122"/>
            </a:endParaRPr>
          </a:p>
        </p:txBody>
      </p:sp>
      <p:sp>
        <p:nvSpPr>
          <p:cNvPr id="36" name="Textfeld 35"/>
          <p:cNvSpPr txBox="1"/>
          <p:nvPr/>
        </p:nvSpPr>
        <p:spPr>
          <a:xfrm>
            <a:off x="140690" y="3754404"/>
            <a:ext cx="1799303" cy="338554"/>
          </a:xfrm>
          <a:prstGeom prst="rect">
            <a:avLst/>
          </a:prstGeom>
          <a:noFill/>
        </p:spPr>
        <p:txBody>
          <a:bodyPr wrap="square" rtlCol="0">
            <a:spAutoFit/>
          </a:bodyPr>
          <a:lstStyle/>
          <a:p>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x-none" sz="1600" dirty="0" smtClean="0"/>
              <a:t>…</a:t>
            </a:r>
            <a:endParaRPr lang="en-US" sz="1600" dirty="0"/>
          </a:p>
        </p:txBody>
      </p:sp>
      <p:sp>
        <p:nvSpPr>
          <p:cNvPr id="37" name="Textfeld 36"/>
          <p:cNvSpPr txBox="1"/>
          <p:nvPr/>
        </p:nvSpPr>
        <p:spPr>
          <a:xfrm>
            <a:off x="160301" y="3425021"/>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60" name="Gerader Verbinder 59"/>
          <p:cNvCxnSpPr/>
          <p:nvPr/>
        </p:nvCxnSpPr>
        <p:spPr>
          <a:xfrm>
            <a:off x="2470936" y="2697974"/>
            <a:ext cx="0" cy="94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2470935" y="4314842"/>
            <a:ext cx="881" cy="8568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2008813" y="3522375"/>
            <a:ext cx="934065"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Mapping</a:t>
            </a:r>
            <a:endParaRPr lang="en-US" sz="1600" dirty="0"/>
          </a:p>
        </p:txBody>
      </p:sp>
      <p:sp>
        <p:nvSpPr>
          <p:cNvPr id="63" name="Rechteck 62"/>
          <p:cNvSpPr/>
          <p:nvPr/>
        </p:nvSpPr>
        <p:spPr>
          <a:xfrm>
            <a:off x="2439207" y="2664840"/>
            <a:ext cx="1003801" cy="369332"/>
          </a:xfrm>
          <a:prstGeom prst="rect">
            <a:avLst/>
          </a:prstGeom>
        </p:spPr>
        <p:txBody>
          <a:bodyPr wrap="none">
            <a:spAutoFit/>
          </a:bodyPr>
          <a:lstStyle/>
          <a:p>
            <a:r>
              <a:rPr lang="en-US" dirty="0" smtClean="0">
                <a:solidFill>
                  <a:srgbClr val="FF0000"/>
                </a:solidFill>
              </a:rPr>
              <a:t>0110011</a:t>
            </a:r>
            <a:endParaRPr lang="en-US" dirty="0"/>
          </a:p>
        </p:txBody>
      </p:sp>
      <p:sp>
        <p:nvSpPr>
          <p:cNvPr id="64" name="Rechteck 63"/>
          <p:cNvSpPr/>
          <p:nvPr/>
        </p:nvSpPr>
        <p:spPr>
          <a:xfrm>
            <a:off x="2435942" y="4863176"/>
            <a:ext cx="1003801" cy="369332"/>
          </a:xfrm>
          <a:prstGeom prst="rect">
            <a:avLst/>
          </a:prstGeom>
        </p:spPr>
        <p:txBody>
          <a:bodyPr wrap="none">
            <a:spAutoFit/>
          </a:bodyPr>
          <a:lstStyle/>
          <a:p>
            <a:r>
              <a:rPr lang="en-US" dirty="0" smtClean="0">
                <a:solidFill>
                  <a:srgbClr val="00B050"/>
                </a:solidFill>
              </a:rPr>
              <a:t>0011001</a:t>
            </a:r>
            <a:endParaRPr lang="en-US" dirty="0"/>
          </a:p>
        </p:txBody>
      </p:sp>
      <p:cxnSp>
        <p:nvCxnSpPr>
          <p:cNvPr id="65" name="Gerader Verbinder 64"/>
          <p:cNvCxnSpPr>
            <a:endCxn id="84" idx="1"/>
          </p:cNvCxnSpPr>
          <p:nvPr/>
        </p:nvCxnSpPr>
        <p:spPr>
          <a:xfrm>
            <a:off x="2460567" y="2701636"/>
            <a:ext cx="1624963" cy="8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a:stCxn id="78" idx="1"/>
          </p:cNvCxnSpPr>
          <p:nvPr/>
        </p:nvCxnSpPr>
        <p:spPr>
          <a:xfrm flipH="1" flipV="1">
            <a:off x="2477193" y="5162204"/>
            <a:ext cx="1608337" cy="8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2156918" y="2236123"/>
            <a:ext cx="1445389" cy="423515"/>
          </a:xfrm>
          <a:prstGeom prst="rect">
            <a:avLst/>
          </a:prstGeom>
        </p:spPr>
      </p:pic>
      <p:sp>
        <p:nvSpPr>
          <p:cNvPr id="10" name="Textfeld 9"/>
          <p:cNvSpPr txBox="1"/>
          <p:nvPr/>
        </p:nvSpPr>
        <p:spPr>
          <a:xfrm>
            <a:off x="1803861" y="2493818"/>
            <a:ext cx="498764" cy="276999"/>
          </a:xfrm>
          <a:prstGeom prst="rect">
            <a:avLst/>
          </a:prstGeom>
          <a:noFill/>
        </p:spPr>
        <p:txBody>
          <a:bodyPr wrap="square" rtlCol="0">
            <a:spAutoFit/>
          </a:bodyPr>
          <a:lstStyle/>
          <a:p>
            <a:r>
              <a:rPr lang="en-US" sz="1200" dirty="0" smtClean="0"/>
              <a:t>0 V</a:t>
            </a:r>
            <a:endParaRPr lang="en-US" sz="1200" dirty="0"/>
          </a:p>
        </p:txBody>
      </p:sp>
      <p:sp>
        <p:nvSpPr>
          <p:cNvPr id="67" name="Textfeld 66"/>
          <p:cNvSpPr txBox="1"/>
          <p:nvPr/>
        </p:nvSpPr>
        <p:spPr>
          <a:xfrm>
            <a:off x="1798319" y="2130827"/>
            <a:ext cx="498764" cy="276999"/>
          </a:xfrm>
          <a:prstGeom prst="rect">
            <a:avLst/>
          </a:prstGeom>
          <a:noFill/>
        </p:spPr>
        <p:txBody>
          <a:bodyPr wrap="square" rtlCol="0">
            <a:spAutoFit/>
          </a:bodyPr>
          <a:lstStyle/>
          <a:p>
            <a:r>
              <a:rPr lang="en-US" sz="1200" dirty="0" smtClean="0"/>
              <a:t>1 V</a:t>
            </a:r>
            <a:endParaRPr lang="en-US" sz="1200" dirty="0"/>
          </a:p>
        </p:txBody>
      </p:sp>
      <p:pic>
        <p:nvPicPr>
          <p:cNvPr id="11" name="Grafik 10"/>
          <p:cNvPicPr>
            <a:picLocks noChangeAspect="1"/>
          </p:cNvPicPr>
          <p:nvPr/>
        </p:nvPicPr>
        <p:blipFill>
          <a:blip r:embed="rId5"/>
          <a:stretch>
            <a:fillRect/>
          </a:stretch>
        </p:blipFill>
        <p:spPr>
          <a:xfrm>
            <a:off x="2158191" y="5219604"/>
            <a:ext cx="1482483" cy="433041"/>
          </a:xfrm>
          <a:prstGeom prst="rect">
            <a:avLst/>
          </a:prstGeom>
        </p:spPr>
      </p:pic>
      <p:sp>
        <p:nvSpPr>
          <p:cNvPr id="68" name="Textfeld 67"/>
          <p:cNvSpPr txBox="1"/>
          <p:nvPr/>
        </p:nvSpPr>
        <p:spPr>
          <a:xfrm>
            <a:off x="1806632" y="5472539"/>
            <a:ext cx="498764" cy="276999"/>
          </a:xfrm>
          <a:prstGeom prst="rect">
            <a:avLst/>
          </a:prstGeom>
          <a:noFill/>
        </p:spPr>
        <p:txBody>
          <a:bodyPr wrap="square" rtlCol="0">
            <a:spAutoFit/>
          </a:bodyPr>
          <a:lstStyle/>
          <a:p>
            <a:r>
              <a:rPr lang="en-US" sz="1200" dirty="0" smtClean="0"/>
              <a:t>0 V</a:t>
            </a:r>
            <a:endParaRPr lang="en-US" sz="1200" dirty="0"/>
          </a:p>
        </p:txBody>
      </p:sp>
      <p:sp>
        <p:nvSpPr>
          <p:cNvPr id="69" name="Textfeld 68"/>
          <p:cNvSpPr txBox="1"/>
          <p:nvPr/>
        </p:nvSpPr>
        <p:spPr>
          <a:xfrm>
            <a:off x="1801090" y="5109548"/>
            <a:ext cx="498764" cy="276999"/>
          </a:xfrm>
          <a:prstGeom prst="rect">
            <a:avLst/>
          </a:prstGeom>
          <a:noFill/>
        </p:spPr>
        <p:txBody>
          <a:bodyPr wrap="square" rtlCol="0">
            <a:spAutoFit/>
          </a:bodyPr>
          <a:lstStyle/>
          <a:p>
            <a:r>
              <a:rPr lang="en-US" sz="1200" dirty="0" smtClean="0"/>
              <a:t>1 V</a:t>
            </a:r>
            <a:endParaRPr lang="en-US" sz="1200" dirty="0"/>
          </a:p>
        </p:txBody>
      </p:sp>
      <p:cxnSp>
        <p:nvCxnSpPr>
          <p:cNvPr id="72" name="Gerade Verbindung mit Pfeil 71"/>
          <p:cNvCxnSpPr/>
          <p:nvPr/>
        </p:nvCxnSpPr>
        <p:spPr>
          <a:xfrm flipH="1" flipV="1">
            <a:off x="10293107" y="2844406"/>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303268" y="2886085"/>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395421" y="2999704"/>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301326" y="3272739"/>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302352" y="3280487"/>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0970811" y="3272739"/>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068295" y="3574103"/>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430741" y="3576466"/>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303383" y="3007145"/>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0917880" y="322844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0917880" y="4501677"/>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593387" y="4501677"/>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0952075" y="3018228"/>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0929906" y="4517289"/>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133215" y="2510445"/>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386723" y="3753591"/>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9982257" y="3860584"/>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250092" y="386990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fik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6157" y="1930305"/>
            <a:ext cx="2641899" cy="1548000"/>
          </a:xfrm>
          <a:prstGeom prst="rect">
            <a:avLst/>
          </a:prstGeom>
        </p:spPr>
      </p:pic>
      <p:pic>
        <p:nvPicPr>
          <p:cNvPr id="71" name="Grafik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7240" y="4401956"/>
            <a:ext cx="2641899" cy="1548000"/>
          </a:xfrm>
          <a:prstGeom prst="rect">
            <a:avLst/>
          </a:prstGeom>
        </p:spPr>
      </p:pic>
      <p:sp>
        <p:nvSpPr>
          <p:cNvPr id="76" name="Ellipse 75"/>
          <p:cNvSpPr/>
          <p:nvPr/>
        </p:nvSpPr>
        <p:spPr>
          <a:xfrm>
            <a:off x="9593387" y="322844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270131" y="452006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78" name="Rechteck 77"/>
          <p:cNvSpPr/>
          <p:nvPr/>
        </p:nvSpPr>
        <p:spPr>
          <a:xfrm>
            <a:off x="4085530" y="4809943"/>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feld 78"/>
          <p:cNvSpPr txBox="1"/>
          <p:nvPr/>
        </p:nvSpPr>
        <p:spPr>
          <a:xfrm>
            <a:off x="3917989" y="4306977"/>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4" name="Rechteck 83"/>
          <p:cNvSpPr/>
          <p:nvPr/>
        </p:nvSpPr>
        <p:spPr>
          <a:xfrm>
            <a:off x="4085530" y="2349375"/>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feld 84"/>
          <p:cNvSpPr txBox="1"/>
          <p:nvPr/>
        </p:nvSpPr>
        <p:spPr>
          <a:xfrm>
            <a:off x="3917989" y="1829784"/>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Tree>
    <p:extLst>
      <p:ext uri="{BB962C8B-B14F-4D97-AF65-F5344CB8AC3E}">
        <p14:creationId xmlns:p14="http://schemas.microsoft.com/office/powerpoint/2010/main" val="3746451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What is a Vector Signal Source?</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 name="Fußzeilenplatzhalter 2"/>
          <p:cNvSpPr>
            <a:spLocks noGrp="1"/>
          </p:cNvSpPr>
          <p:nvPr>
            <p:ph type="ftr" sz="quarter" idx="11"/>
          </p:nvPr>
        </p:nvSpPr>
        <p:spPr>
          <a:xfrm>
            <a:off x="1098202" y="6492875"/>
            <a:ext cx="385971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sp>
        <p:nvSpPr>
          <p:cNvPr id="7" name="内容占位符 2"/>
          <p:cNvSpPr txBox="1">
            <a:spLocks/>
          </p:cNvSpPr>
          <p:nvPr/>
        </p:nvSpPr>
        <p:spPr bwMode="auto">
          <a:xfrm>
            <a:off x="432689" y="1138333"/>
            <a:ext cx="11904589" cy="22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b="1" dirty="0" smtClean="0">
                <a:latin typeface="Microsoft YaHei" panose="020B0503020204020204" pitchFamily="34" charset="-122"/>
                <a:ea typeface="Microsoft YaHei" panose="020B0503020204020204" pitchFamily="34" charset="-122"/>
              </a:rPr>
              <a:t>The answer is: </a:t>
            </a:r>
          </a:p>
          <a:p>
            <a:pPr marL="0" indent="0">
              <a:buNone/>
            </a:pPr>
            <a:r>
              <a:rPr lang="en-US" altLang="zh-CN" b="1" dirty="0" smtClean="0">
                <a:latin typeface="Microsoft YaHei" panose="020B0503020204020204" pitchFamily="34" charset="-122"/>
                <a:ea typeface="Microsoft YaHei" panose="020B0503020204020204" pitchFamily="34" charset="-122"/>
              </a:rPr>
              <a:t>A Vector Signal Source is capable to generate Complex Modulated Signals</a:t>
            </a:r>
          </a:p>
          <a:p>
            <a:pPr marL="0" indent="0">
              <a:buNone/>
            </a:pPr>
            <a:endParaRPr lang="en-US" altLang="zh-CN" b="1" dirty="0">
              <a:latin typeface="Microsoft YaHei" panose="020B0503020204020204" pitchFamily="34" charset="-122"/>
              <a:ea typeface="Microsoft YaHei" panose="020B0503020204020204" pitchFamily="34" charset="-122"/>
            </a:endParaRPr>
          </a:p>
          <a:p>
            <a:pPr marL="0" indent="0">
              <a:buNone/>
            </a:pPr>
            <a:endParaRPr lang="en-US" altLang="zh-CN" b="1" dirty="0" smtClean="0">
              <a:latin typeface="Microsoft YaHei" panose="020B0503020204020204" pitchFamily="34" charset="-122"/>
              <a:ea typeface="Microsoft YaHei" panose="020B0503020204020204" pitchFamily="34" charset="-122"/>
            </a:endParaRPr>
          </a:p>
        </p:txBody>
      </p:sp>
      <p:pic>
        <p:nvPicPr>
          <p:cNvPr id="4" name="Grafik 3"/>
          <p:cNvPicPr>
            <a:picLocks noChangeAspect="1"/>
          </p:cNvPicPr>
          <p:nvPr/>
        </p:nvPicPr>
        <p:blipFill>
          <a:blip r:embed="rId5"/>
          <a:stretch>
            <a:fillRect/>
          </a:stretch>
        </p:blipFill>
        <p:spPr>
          <a:xfrm>
            <a:off x="4937911" y="2218866"/>
            <a:ext cx="6872377" cy="4408398"/>
          </a:xfrm>
          <a:prstGeom prst="rect">
            <a:avLst/>
          </a:prstGeom>
        </p:spPr>
      </p:pic>
      <p:sp>
        <p:nvSpPr>
          <p:cNvPr id="8" name="Textfeld 7"/>
          <p:cNvSpPr txBox="1"/>
          <p:nvPr/>
        </p:nvSpPr>
        <p:spPr>
          <a:xfrm>
            <a:off x="461472" y="2674834"/>
            <a:ext cx="4119073" cy="923330"/>
          </a:xfrm>
          <a:prstGeom prst="rect">
            <a:avLst/>
          </a:prstGeom>
          <a:noFill/>
        </p:spPr>
        <p:txBody>
          <a:bodyPr wrap="square" rtlCol="0">
            <a:spAutoFit/>
          </a:bodyPr>
          <a:lstStyle/>
          <a:p>
            <a:r>
              <a:rPr lang="en-US" dirty="0" smtClean="0"/>
              <a:t>A Vector Source utilize the IQ-Modulation Technique to generate e.g. 16, 64 QAM or higher modulated signals.</a:t>
            </a:r>
          </a:p>
        </p:txBody>
      </p:sp>
    </p:spTree>
    <p:extLst>
      <p:ext uri="{BB962C8B-B14F-4D97-AF65-F5344CB8AC3E}">
        <p14:creationId xmlns:p14="http://schemas.microsoft.com/office/powerpoint/2010/main" val="2238790245"/>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7" y="277963"/>
            <a:ext cx="9586685"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SSG5000X(-V)/3000X(-IQE)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0" y="1001027"/>
            <a:ext cx="11904589" cy="20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Cable loss compensation</a:t>
            </a:r>
          </a:p>
          <a:p>
            <a:pPr lvl="1"/>
            <a:r>
              <a:rPr lang="en-US" altLang="zh-CN" dirty="0" smtClean="0">
                <a:latin typeface="Microsoft YaHei" panose="020B0503020204020204" pitchFamily="34" charset="-122"/>
                <a:ea typeface="Microsoft YaHei" panose="020B0503020204020204" pitchFamily="34" charset="-122"/>
              </a:rPr>
              <a:t>The longer the transmission line, the larger the cable loss. In order to ensure good flatness before the signal arrives at the DUT, a flatness correction is needed to compensate for the loss caused by the transmission line and switch impedance.</a:t>
            </a:r>
          </a:p>
          <a:p>
            <a:pPr lvl="1"/>
            <a:r>
              <a:rPr lang="en-US" altLang="zh-CN" dirty="0" smtClean="0">
                <a:latin typeface="Microsoft YaHei" panose="020B0503020204020204" pitchFamily="34" charset="-122"/>
                <a:ea typeface="Microsoft YaHei" panose="020B0503020204020204" pitchFamily="34" charset="-122"/>
              </a:rPr>
              <a:t>SSG5000X supports flatness correction with an external power sensor (not included).</a:t>
            </a:r>
          </a:p>
          <a:p>
            <a:pPr lvl="1"/>
            <a:r>
              <a:rPr lang="en-US" altLang="zh-CN" dirty="0" smtClean="0">
                <a:latin typeface="Microsoft YaHei" panose="020B0503020204020204" pitchFamily="34" charset="-122"/>
                <a:ea typeface="Microsoft YaHei" panose="020B0503020204020204" pitchFamily="34" charset="-122"/>
              </a:rPr>
              <a:t>Supported Power sensors currently include R&amp;S USB-type Z series, Keysight U series.</a:t>
            </a:r>
          </a:p>
        </p:txBody>
      </p:sp>
      <p:sp>
        <p:nvSpPr>
          <p:cNvPr id="9" name="文本框 8"/>
          <p:cNvSpPr txBox="1"/>
          <p:nvPr/>
        </p:nvSpPr>
        <p:spPr>
          <a:xfrm>
            <a:off x="4496139" y="5880295"/>
            <a:ext cx="2073473" cy="276999"/>
          </a:xfrm>
          <a:prstGeom prst="rect">
            <a:avLst/>
          </a:prstGeom>
          <a:noFill/>
        </p:spPr>
        <p:txBody>
          <a:bodyPr wrap="square" rtlCol="0">
            <a:spAutoFit/>
          </a:bodyPr>
          <a:lstStyle/>
          <a:p>
            <a:r>
              <a:rPr lang="en-US" altLang="zh-CN" sz="1200" dirty="0" smtClean="0">
                <a:latin typeface="微软雅黑" panose="020B0503020204020204" pitchFamily="34" charset="-122"/>
                <a:ea typeface="微软雅黑" panose="020B0503020204020204" pitchFamily="34" charset="-122"/>
              </a:rPr>
              <a:t>Power Sensor Connection</a:t>
            </a:r>
            <a:endParaRPr lang="zh-CN" altLang="en-US" sz="1200" dirty="0">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pic>
        <p:nvPicPr>
          <p:cNvPr id="10" name="图片 9"/>
          <p:cNvPicPr/>
          <p:nvPr/>
        </p:nvPicPr>
        <p:blipFill>
          <a:blip r:embed="rId5" cstate="print">
            <a:extLst>
              <a:ext uri="{28A0092B-C50C-407E-A947-70E740481C1C}">
                <a14:useLocalDpi xmlns:a14="http://schemas.microsoft.com/office/drawing/2010/main" val="0"/>
              </a:ext>
            </a:extLst>
          </a:blip>
          <a:stretch>
            <a:fillRect/>
          </a:stretch>
        </p:blipFill>
        <p:spPr>
          <a:xfrm>
            <a:off x="512063" y="2654474"/>
            <a:ext cx="5134707" cy="302676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095" y="2599748"/>
            <a:ext cx="5050668" cy="3383948"/>
          </a:xfrm>
          <a:prstGeom prst="rect">
            <a:avLst/>
          </a:prstGeom>
        </p:spPr>
      </p:pic>
    </p:spTree>
    <p:extLst>
      <p:ext uri="{BB962C8B-B14F-4D97-AF65-F5344CB8AC3E}">
        <p14:creationId xmlns:p14="http://schemas.microsoft.com/office/powerpoint/2010/main" val="4120412962"/>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1"/>
            <a:ext cx="11904589" cy="155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Multi-tone mode</a:t>
            </a:r>
          </a:p>
          <a:p>
            <a:pPr lvl="1"/>
            <a:r>
              <a:rPr lang="en-US" altLang="zh-CN" dirty="0" smtClean="0">
                <a:latin typeface="Microsoft YaHei" panose="020B0503020204020204" pitchFamily="34" charset="-122"/>
                <a:ea typeface="Microsoft YaHei" panose="020B0503020204020204" pitchFamily="34" charset="-122"/>
              </a:rPr>
              <a:t>Multi-tone signal consists of several sine waves. SSG5000X supports up to 20 tones.</a:t>
            </a:r>
          </a:p>
          <a:p>
            <a:pPr lvl="1"/>
            <a:r>
              <a:rPr lang="en-US" altLang="zh-CN" dirty="0" smtClean="0">
                <a:latin typeface="Microsoft YaHei" panose="020B0503020204020204" pitchFamily="34" charset="-122"/>
                <a:ea typeface="Microsoft YaHei" panose="020B0503020204020204" pitchFamily="34" charset="-122"/>
              </a:rPr>
              <a:t>Audio Measurements</a:t>
            </a:r>
          </a:p>
          <a:p>
            <a:pPr lvl="1"/>
            <a:r>
              <a:rPr lang="en-US" altLang="zh-CN" dirty="0" smtClean="0">
                <a:latin typeface="Microsoft YaHei" panose="020B0503020204020204" pitchFamily="34" charset="-122"/>
                <a:ea typeface="Microsoft YaHei" panose="020B0503020204020204" pitchFamily="34" charset="-122"/>
              </a:rPr>
              <a:t>Amplifier and receiver non-linear distortion tests</a:t>
            </a:r>
          </a:p>
          <a:p>
            <a:pPr lvl="1"/>
            <a:r>
              <a:rPr lang="en-US" altLang="zh-CN" dirty="0" smtClean="0">
                <a:latin typeface="Microsoft YaHei" panose="020B0503020204020204" pitchFamily="34" charset="-122"/>
                <a:ea typeface="Microsoft YaHei" panose="020B0503020204020204" pitchFamily="34" charset="-122"/>
              </a:rPr>
              <a:t>Ground and satellite communications</a:t>
            </a:r>
          </a:p>
        </p:txBody>
      </p:sp>
      <p:pic>
        <p:nvPicPr>
          <p:cNvPr id="7" name="图片 6"/>
          <p:cNvPicPr/>
          <p:nvPr/>
        </p:nvPicPr>
        <p:blipFill>
          <a:blip r:embed="rId5" cstate="print">
            <a:extLst>
              <a:ext uri="{28A0092B-C50C-407E-A947-70E740481C1C}">
                <a14:useLocalDpi xmlns:a14="http://schemas.microsoft.com/office/drawing/2010/main" val="0"/>
              </a:ext>
            </a:extLst>
          </a:blip>
          <a:stretch>
            <a:fillRect/>
          </a:stretch>
        </p:blipFill>
        <p:spPr>
          <a:xfrm>
            <a:off x="6531072" y="2867842"/>
            <a:ext cx="4760597" cy="2998386"/>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055" y="2867842"/>
            <a:ext cx="4997310" cy="2998386"/>
          </a:xfrm>
          <a:prstGeom prst="rect">
            <a:avLst/>
          </a:prstGeom>
        </p:spPr>
      </p:pic>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033930702"/>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1"/>
            <a:ext cx="11904589" cy="155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CUSTOM mode</a:t>
            </a:r>
          </a:p>
          <a:p>
            <a:pPr lvl="1"/>
            <a:r>
              <a:rPr lang="en-US" altLang="zh-CN" dirty="0" smtClean="0">
                <a:latin typeface="Microsoft YaHei" panose="020B0503020204020204" pitchFamily="34" charset="-122"/>
                <a:ea typeface="Microsoft YaHei" panose="020B0503020204020204" pitchFamily="34" charset="-122"/>
              </a:rPr>
              <a:t>Create waveforms that meet requirements quickly.</a:t>
            </a:r>
          </a:p>
          <a:p>
            <a:pPr lvl="1"/>
            <a:r>
              <a:rPr lang="en-US" altLang="zh-CN" dirty="0" smtClean="0">
                <a:latin typeface="Microsoft YaHei" panose="020B0503020204020204" pitchFamily="34" charset="-122"/>
                <a:ea typeface="Microsoft YaHei" panose="020B0503020204020204" pitchFamily="34" charset="-122"/>
              </a:rPr>
              <a:t>IQ modulation is a very effective way to transmit information. SSG5000X can output common modulation signals like QAM, PSK, ASK, FSK. </a:t>
            </a:r>
          </a:p>
          <a:p>
            <a:pPr lvl="1"/>
            <a:r>
              <a:rPr lang="en-US" altLang="zh-CN" dirty="0" smtClean="0">
                <a:latin typeface="Microsoft YaHei" panose="020B0503020204020204" pitchFamily="34" charset="-122"/>
                <a:ea typeface="Microsoft YaHei" panose="020B0503020204020204" pitchFamily="34" charset="-122"/>
              </a:rPr>
              <a:t>The symbol rate can be set to as high as 120 </a:t>
            </a:r>
            <a:r>
              <a:rPr lang="en-US" altLang="zh-CN" dirty="0" err="1" smtClean="0">
                <a:latin typeface="Microsoft YaHei" panose="020B0503020204020204" pitchFamily="34" charset="-122"/>
                <a:ea typeface="Microsoft YaHei" panose="020B0503020204020204" pitchFamily="34" charset="-122"/>
              </a:rPr>
              <a:t>Msps</a:t>
            </a:r>
            <a:endParaRPr lang="en-US" altLang="zh-CN" dirty="0" smtClean="0">
              <a:latin typeface="Microsoft YaHei" panose="020B0503020204020204" pitchFamily="34" charset="-122"/>
              <a:ea typeface="Microsoft YaHei" panose="020B0503020204020204" pitchFamily="34" charset="-122"/>
            </a:endParaRPr>
          </a:p>
        </p:txBody>
      </p:sp>
      <p:pic>
        <p:nvPicPr>
          <p:cNvPr id="11" name="图片 10"/>
          <p:cNvPicPr/>
          <p:nvPr/>
        </p:nvPicPr>
        <p:blipFill>
          <a:blip r:embed="rId5" cstate="print">
            <a:extLst>
              <a:ext uri="{28A0092B-C50C-407E-A947-70E740481C1C}">
                <a14:useLocalDpi xmlns:a14="http://schemas.microsoft.com/office/drawing/2010/main" val="0"/>
              </a:ext>
            </a:extLst>
          </a:blip>
          <a:stretch>
            <a:fillRect/>
          </a:stretch>
        </p:blipFill>
        <p:spPr>
          <a:xfrm>
            <a:off x="6400264" y="2852938"/>
            <a:ext cx="4569025" cy="2857189"/>
          </a:xfrm>
          <a:prstGeom prst="rect">
            <a:avLst/>
          </a:prstGeom>
        </p:spPr>
      </p:pic>
      <p:pic>
        <p:nvPicPr>
          <p:cNvPr id="12" name="图片 11"/>
          <p:cNvPicPr/>
          <p:nvPr/>
        </p:nvPicPr>
        <p:blipFill>
          <a:blip r:embed="rId6">
            <a:extLst>
              <a:ext uri="{28A0092B-C50C-407E-A947-70E740481C1C}">
                <a14:useLocalDpi xmlns:a14="http://schemas.microsoft.com/office/drawing/2010/main" val="0"/>
              </a:ext>
            </a:extLst>
          </a:blip>
          <a:stretch>
            <a:fillRect/>
          </a:stretch>
        </p:blipFill>
        <p:spPr>
          <a:xfrm>
            <a:off x="1058399" y="2867842"/>
            <a:ext cx="4582746" cy="2842285"/>
          </a:xfrm>
          <a:prstGeom prst="rect">
            <a:avLst/>
          </a:prstGeom>
        </p:spPr>
      </p:pic>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063034376"/>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2"/>
            <a:ext cx="11904589" cy="22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Powerful ARB mode</a:t>
            </a:r>
          </a:p>
          <a:p>
            <a:pPr lvl="1"/>
            <a:r>
              <a:rPr lang="en-US" altLang="zh-CN" dirty="0" smtClean="0">
                <a:latin typeface="Microsoft YaHei" panose="020B0503020204020204" pitchFamily="34" charset="-122"/>
                <a:ea typeface="Microsoft YaHei" panose="020B0503020204020204" pitchFamily="34" charset="-122"/>
              </a:rPr>
              <a:t>Build </a:t>
            </a:r>
            <a:r>
              <a:rPr lang="en-US" altLang="zh-CN" dirty="0">
                <a:latin typeface="Microsoft YaHei" panose="020B0503020204020204" pitchFamily="34" charset="-122"/>
                <a:ea typeface="Microsoft YaHei" panose="020B0503020204020204" pitchFamily="34" charset="-122"/>
              </a:rPr>
              <a:t>and replay waveform </a:t>
            </a:r>
            <a:r>
              <a:rPr lang="en-US" altLang="zh-CN" dirty="0" smtClean="0">
                <a:latin typeface="Microsoft YaHei" panose="020B0503020204020204" pitchFamily="34" charset="-122"/>
                <a:ea typeface="Microsoft YaHei" panose="020B0503020204020204" pitchFamily="34" charset="-122"/>
              </a:rPr>
              <a:t>sequences. There are two types of waveform files.</a:t>
            </a:r>
          </a:p>
          <a:p>
            <a:pPr lvl="2"/>
            <a:r>
              <a:rPr lang="en-US" altLang="zh-CN" sz="1400" dirty="0" smtClean="0">
                <a:latin typeface="Microsoft YaHei" panose="020B0503020204020204" pitchFamily="34" charset="-122"/>
                <a:ea typeface="Microsoft YaHei" panose="020B0503020204020204" pitchFamily="34" charset="-122"/>
              </a:rPr>
              <a:t>Segment: Created by pre-defined ARB formats</a:t>
            </a:r>
          </a:p>
          <a:p>
            <a:pPr lvl="2"/>
            <a:r>
              <a:rPr lang="en-US" altLang="zh-CN" sz="1400" dirty="0" smtClean="0">
                <a:latin typeface="Microsoft YaHei" panose="020B0503020204020204" pitchFamily="34" charset="-122"/>
                <a:ea typeface="Microsoft YaHei" panose="020B0503020204020204" pitchFamily="34" charset="-122"/>
              </a:rPr>
              <a:t>Sequence: Several segments strung together</a:t>
            </a:r>
          </a:p>
          <a:p>
            <a:pPr lvl="1"/>
            <a:r>
              <a:rPr lang="en-US" altLang="zh-CN" dirty="0" smtClean="0">
                <a:latin typeface="Microsoft YaHei" panose="020B0503020204020204" pitchFamily="34" charset="-122"/>
                <a:ea typeface="Microsoft YaHei" panose="020B0503020204020204" pitchFamily="34" charset="-122"/>
              </a:rPr>
              <a:t>Generate </a:t>
            </a:r>
            <a:r>
              <a:rPr lang="en-US" altLang="zh-CN" dirty="0">
                <a:latin typeface="Microsoft YaHei" panose="020B0503020204020204" pitchFamily="34" charset="-122"/>
                <a:ea typeface="Microsoft YaHei" panose="020B0503020204020204" pitchFamily="34" charset="-122"/>
              </a:rPr>
              <a:t>multi-carrier </a:t>
            </a:r>
            <a:r>
              <a:rPr lang="en-US" altLang="zh-CN" dirty="0" smtClean="0">
                <a:latin typeface="Microsoft YaHei" panose="020B0503020204020204" pitchFamily="34" charset="-122"/>
                <a:ea typeface="Microsoft YaHei" panose="020B0503020204020204" pitchFamily="34" charset="-122"/>
              </a:rPr>
              <a:t>signals</a:t>
            </a:r>
          </a:p>
          <a:p>
            <a:pPr lvl="2"/>
            <a:r>
              <a:rPr lang="en-US" altLang="zh-CN" sz="1400" dirty="0" smtClean="0">
                <a:latin typeface="Microsoft YaHei" panose="020B0503020204020204" pitchFamily="34" charset="-122"/>
                <a:ea typeface="Microsoft YaHei" panose="020B0503020204020204" pitchFamily="34" charset="-122"/>
              </a:rPr>
              <a:t>Usually narrowly spaced carriers, which is spectrally efficient and resilient to interference.</a:t>
            </a:r>
          </a:p>
          <a:p>
            <a:pPr lvl="2"/>
            <a:r>
              <a:rPr lang="en-US" altLang="zh-CN" sz="1400" dirty="0" smtClean="0">
                <a:latin typeface="Microsoft YaHei" panose="020B0503020204020204" pitchFamily="34" charset="-122"/>
                <a:ea typeface="Microsoft YaHei" panose="020B0503020204020204" pitchFamily="34" charset="-122"/>
              </a:rPr>
              <a:t>Widely used with the introduction of OFDM (Orthogonal Frequency Division Multiplexing), which is used for systems such as wireless/ cellular telecommunications and networking standards such </a:t>
            </a:r>
            <a:r>
              <a:rPr lang="en-US" altLang="zh-CN" sz="1400" dirty="0">
                <a:latin typeface="Microsoft YaHei" panose="020B0503020204020204" pitchFamily="34" charset="-122"/>
                <a:ea typeface="Microsoft YaHei" panose="020B0503020204020204" pitchFamily="34" charset="-122"/>
              </a:rPr>
              <a:t>as WiMAX, Wi-Fi 802.11</a:t>
            </a:r>
            <a:r>
              <a:rPr lang="en-US" altLang="zh-CN" sz="1400" dirty="0" smtClean="0">
                <a:latin typeface="Microsoft YaHei" panose="020B0503020204020204" pitchFamily="34" charset="-122"/>
                <a:ea typeface="Microsoft YaHei" panose="020B0503020204020204" pitchFamily="34" charset="-122"/>
              </a:rPr>
              <a:t>, LTE.</a:t>
            </a:r>
          </a:p>
        </p:txBody>
      </p:sp>
      <p:sp>
        <p:nvSpPr>
          <p:cNvPr id="2" name="文本框 1"/>
          <p:cNvSpPr txBox="1"/>
          <p:nvPr/>
        </p:nvSpPr>
        <p:spPr>
          <a:xfrm>
            <a:off x="1517391" y="6097455"/>
            <a:ext cx="3263704"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Build and </a:t>
            </a:r>
            <a:r>
              <a:rPr lang="en-US" altLang="zh-CN" sz="1200" dirty="0" smtClean="0">
                <a:latin typeface="微软雅黑" panose="020B0503020204020204" pitchFamily="34" charset="-122"/>
                <a:ea typeface="微软雅黑" panose="020B0503020204020204" pitchFamily="34" charset="-122"/>
              </a:rPr>
              <a:t>Replay Waveform Sequences</a:t>
            </a: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7714875" y="6106002"/>
            <a:ext cx="2829951" cy="276999"/>
          </a:xfrm>
          <a:prstGeom prst="rect">
            <a:avLst/>
          </a:prstGeom>
          <a:noFill/>
        </p:spPr>
        <p:txBody>
          <a:bodyPr wrap="square" rtlCol="0">
            <a:spAutoFit/>
          </a:bodyPr>
          <a:lstStyle/>
          <a:p>
            <a:r>
              <a:rPr lang="zh-CN"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Generate </a:t>
            </a:r>
            <a:r>
              <a:rPr lang="en-US" altLang="zh-CN" sz="1200" dirty="0" smtClean="0">
                <a:latin typeface="微软雅黑" panose="020B0503020204020204" pitchFamily="34" charset="-122"/>
                <a:ea typeface="微软雅黑" panose="020B0503020204020204" pitchFamily="34" charset="-122"/>
              </a:rPr>
              <a:t>Multi-Carrier Signals</a:t>
            </a:r>
            <a:endParaRPr lang="en-US" altLang="zh-CN" sz="1200" dirty="0">
              <a:latin typeface="微软雅黑" panose="020B0503020204020204" pitchFamily="34" charset="-122"/>
              <a:ea typeface="微软雅黑" panose="020B0503020204020204" pitchFamily="34" charset="-122"/>
            </a:endParaRPr>
          </a:p>
        </p:txBody>
      </p:sp>
      <p:pic>
        <p:nvPicPr>
          <p:cNvPr id="9" name="图片 8"/>
          <p:cNvPicPr/>
          <p:nvPr/>
        </p:nvPicPr>
        <p:blipFill>
          <a:blip r:embed="rId5" cstate="print">
            <a:extLst>
              <a:ext uri="{28A0092B-C50C-407E-A947-70E740481C1C}">
                <a14:useLocalDpi xmlns:a14="http://schemas.microsoft.com/office/drawing/2010/main" val="0"/>
              </a:ext>
            </a:extLst>
          </a:blip>
          <a:stretch>
            <a:fillRect/>
          </a:stretch>
        </p:blipFill>
        <p:spPr>
          <a:xfrm>
            <a:off x="855211" y="3268603"/>
            <a:ext cx="4382966" cy="2789749"/>
          </a:xfrm>
          <a:prstGeom prst="rect">
            <a:avLst/>
          </a:prstGeom>
        </p:spPr>
      </p:pic>
      <p:pic>
        <p:nvPicPr>
          <p:cNvPr id="10" name="图片 9"/>
          <p:cNvPicPr/>
          <p:nvPr/>
        </p:nvPicPr>
        <p:blipFill>
          <a:blip r:embed="rId6" cstate="print">
            <a:extLst>
              <a:ext uri="{28A0092B-C50C-407E-A947-70E740481C1C}">
                <a14:useLocalDpi xmlns:a14="http://schemas.microsoft.com/office/drawing/2010/main" val="0"/>
              </a:ext>
            </a:extLst>
          </a:blip>
          <a:stretch>
            <a:fillRect/>
          </a:stretch>
        </p:blipFill>
        <p:spPr>
          <a:xfrm>
            <a:off x="6617704" y="3268603"/>
            <a:ext cx="4562038" cy="2789749"/>
          </a:xfrm>
          <a:prstGeom prst="rect">
            <a:avLst/>
          </a:prstGeom>
        </p:spPr>
      </p:pic>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97279163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9448800" y="1"/>
            <a:ext cx="2743200" cy="850178"/>
          </a:xfrm>
          <a:prstGeom prst="rect">
            <a:avLst/>
          </a:prstGeom>
        </p:spPr>
      </p:pic>
      <p:sp>
        <p:nvSpPr>
          <p:cNvPr id="8" name="内容占位符 2"/>
          <p:cNvSpPr txBox="1">
            <a:spLocks/>
          </p:cNvSpPr>
          <p:nvPr/>
        </p:nvSpPr>
        <p:spPr bwMode="auto">
          <a:xfrm>
            <a:off x="680672" y="4578864"/>
            <a:ext cx="2802360" cy="80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altLang="zh-CN" sz="3200" b="1" dirty="0" smtClean="0">
                <a:solidFill>
                  <a:prstClr val="black">
                    <a:lumMod val="50000"/>
                    <a:lumOff val="50000"/>
                  </a:prstClr>
                </a:solidFill>
                <a:latin typeface="微软雅黑" panose="020B0503020204020204" pitchFamily="34" charset="-122"/>
                <a:ea typeface="微软雅黑" panose="020B0503020204020204" pitchFamily="34" charset="-122"/>
              </a:rPr>
              <a:t>Content</a:t>
            </a:r>
            <a:endParaRPr lang="en-US" altLang="zh-CN" b="1" dirty="0" smtClean="0">
              <a:latin typeface="Microsoft YaHei" panose="020B0503020204020204" pitchFamily="34" charset="-122"/>
              <a:ea typeface="Microsoft YaHei" panose="020B0503020204020204" pitchFamily="34" charset="-122"/>
            </a:endParaRP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 y="0"/>
            <a:ext cx="12191630" cy="3612334"/>
          </a:xfrm>
          <a:prstGeom prst="rect">
            <a:avLst/>
          </a:prstGeom>
        </p:spPr>
      </p:pic>
      <p:sp>
        <p:nvSpPr>
          <p:cNvPr id="6" name="Textfeld 5"/>
          <p:cNvSpPr txBox="1"/>
          <p:nvPr/>
        </p:nvSpPr>
        <p:spPr>
          <a:xfrm>
            <a:off x="5205743" y="316871"/>
            <a:ext cx="4807390" cy="954107"/>
          </a:xfrm>
          <a:prstGeom prst="rect">
            <a:avLst/>
          </a:prstGeom>
          <a:solidFill>
            <a:schemeClr val="tx2">
              <a:lumMod val="75000"/>
            </a:schemeClr>
          </a:solidFill>
        </p:spPr>
        <p:txBody>
          <a:bodyPr wrap="square" rtlCol="0">
            <a:spAutoFit/>
          </a:bodyPr>
          <a:lstStyle/>
          <a:p>
            <a:pPr algn="ctr"/>
            <a:r>
              <a:rPr lang="en-US" sz="2800" b="1" dirty="0">
                <a:solidFill>
                  <a:schemeClr val="bg1"/>
                </a:solidFill>
              </a:rPr>
              <a:t>To Solve the RF design puzzle, you need the right piece</a:t>
            </a:r>
          </a:p>
        </p:txBody>
      </p:sp>
      <p:sp>
        <p:nvSpPr>
          <p:cNvPr id="7" name="内容占位符 2"/>
          <p:cNvSpPr txBox="1">
            <a:spLocks/>
          </p:cNvSpPr>
          <p:nvPr/>
        </p:nvSpPr>
        <p:spPr bwMode="auto">
          <a:xfrm>
            <a:off x="4374295" y="4066246"/>
            <a:ext cx="5541280" cy="237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altLang="zh-CN" sz="2000" b="1" dirty="0" smtClean="0">
                <a:latin typeface="Microsoft YaHei" panose="020B0503020204020204" pitchFamily="34" charset="-122"/>
                <a:ea typeface="Microsoft YaHei" panose="020B0503020204020204" pitchFamily="34" charset="-122"/>
              </a:rPr>
              <a:t>Market Overview</a:t>
            </a:r>
          </a:p>
          <a:p>
            <a:r>
              <a:rPr lang="en-US" altLang="zh-CN" sz="2000" b="1" dirty="0" smtClean="0">
                <a:latin typeface="Microsoft YaHei" panose="020B0503020204020204" pitchFamily="34" charset="-122"/>
                <a:ea typeface="Microsoft YaHei" panose="020B0503020204020204" pitchFamily="34" charset="-122"/>
              </a:rPr>
              <a:t>The SSG5000X Series at a Glance</a:t>
            </a:r>
          </a:p>
          <a:p>
            <a:r>
              <a:rPr lang="en-US" altLang="zh-CN" sz="2000" b="1" dirty="0" smtClean="0">
                <a:latin typeface="Microsoft YaHei" panose="020B0503020204020204" pitchFamily="34" charset="-122"/>
                <a:ea typeface="Microsoft YaHei" panose="020B0503020204020204" pitchFamily="34" charset="-122"/>
              </a:rPr>
              <a:t>Specs and Datasheet explanation</a:t>
            </a:r>
          </a:p>
          <a:p>
            <a:r>
              <a:rPr lang="en-US" altLang="zh-CN" sz="2000" b="1" dirty="0" smtClean="0">
                <a:latin typeface="Microsoft YaHei" panose="020B0503020204020204" pitchFamily="34" charset="-122"/>
                <a:ea typeface="Microsoft YaHei" panose="020B0503020204020204" pitchFamily="34" charset="-122"/>
              </a:rPr>
              <a:t>Features</a:t>
            </a:r>
          </a:p>
          <a:p>
            <a:r>
              <a:rPr lang="en-US" altLang="zh-CN" sz="2000" b="1" dirty="0" smtClean="0">
                <a:latin typeface="Microsoft YaHei" panose="020B0503020204020204" pitchFamily="34" charset="-122"/>
                <a:ea typeface="Microsoft YaHei" panose="020B0503020204020204" pitchFamily="34" charset="-122"/>
              </a:rPr>
              <a:t>Applications</a:t>
            </a:r>
            <a:endParaRPr lang="en-US" altLang="zh-CN" sz="2000" b="1" dirty="0">
              <a:latin typeface="Microsoft YaHei" panose="020B0503020204020204" pitchFamily="34" charset="-122"/>
              <a:ea typeface="Microsoft YaHei" panose="020B0503020204020204" pitchFamily="34" charset="-122"/>
            </a:endParaRPr>
          </a:p>
          <a:p>
            <a:r>
              <a:rPr lang="en-US" altLang="zh-CN" sz="2000" b="1" dirty="0" smtClean="0">
                <a:latin typeface="Microsoft YaHei" panose="020B0503020204020204" pitchFamily="34" charset="-122"/>
                <a:ea typeface="Microsoft YaHei" panose="020B0503020204020204" pitchFamily="34" charset="-122"/>
              </a:rPr>
              <a:t>Competition Analysis</a:t>
            </a:r>
            <a:endParaRPr lang="en-US" altLang="zh-CN" sz="20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68068055"/>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0" y="1001027"/>
            <a:ext cx="11904589" cy="20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Powerful ARB mode</a:t>
            </a:r>
          </a:p>
          <a:p>
            <a:pPr lvl="1"/>
            <a:r>
              <a:rPr lang="en-US" altLang="zh-CN" dirty="0" smtClean="0">
                <a:latin typeface="Microsoft YaHei" panose="020B0503020204020204" pitchFamily="34" charset="-122"/>
                <a:ea typeface="Microsoft YaHei" panose="020B0503020204020204" pitchFamily="34" charset="-122"/>
              </a:rPr>
              <a:t>Rapid developments in consumer electronics require a variety of communication protocols to verify wireless products. </a:t>
            </a:r>
          </a:p>
          <a:p>
            <a:pPr lvl="1"/>
            <a:r>
              <a:rPr lang="en-US" altLang="zh-CN" dirty="0" smtClean="0">
                <a:latin typeface="Microsoft YaHei" panose="020B0503020204020204" pitchFamily="34" charset="-122"/>
                <a:ea typeface="Microsoft YaHei" panose="020B0503020204020204" pitchFamily="34" charset="-122"/>
              </a:rPr>
              <a:t>SSG5000X series has built-in common protocol files: 5G NR, LTE, WLAN, WCDMA, GSM, BLUETOOTH. </a:t>
            </a:r>
          </a:p>
          <a:p>
            <a:pPr lvl="1"/>
            <a:r>
              <a:rPr lang="en-US" altLang="zh-CN" dirty="0" smtClean="0">
                <a:latin typeface="Microsoft YaHei" panose="020B0503020204020204" pitchFamily="34" charset="-122"/>
                <a:ea typeface="Microsoft YaHei" panose="020B0503020204020204" pitchFamily="34" charset="-122"/>
              </a:rPr>
              <a:t>Built-in or build-your-own.. </a:t>
            </a:r>
          </a:p>
          <a:p>
            <a:pPr lvl="1"/>
            <a:endParaRPr lang="en-US" altLang="zh-CN" dirty="0" smtClean="0">
              <a:latin typeface="Microsoft YaHei" panose="020B0503020204020204" pitchFamily="34" charset="-122"/>
              <a:ea typeface="Microsoft YaHei" panose="020B0503020204020204" pitchFamily="34" charset="-122"/>
            </a:endParaRPr>
          </a:p>
        </p:txBody>
      </p:sp>
      <p:pic>
        <p:nvPicPr>
          <p:cNvPr id="4" name="图片 3"/>
          <p:cNvPicPr/>
          <p:nvPr/>
        </p:nvPicPr>
        <p:blipFill rotWithShape="1">
          <a:blip r:embed="rId5" cstate="print">
            <a:extLst>
              <a:ext uri="{28A0092B-C50C-407E-A947-70E740481C1C}">
                <a14:useLocalDpi xmlns:a14="http://schemas.microsoft.com/office/drawing/2010/main" val="0"/>
              </a:ext>
            </a:extLst>
          </a:blip>
          <a:srcRect l="-263" t="15215"/>
          <a:stretch/>
        </p:blipFill>
        <p:spPr bwMode="auto">
          <a:xfrm>
            <a:off x="6816530" y="2610581"/>
            <a:ext cx="4676774" cy="3086833"/>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6" cstate="print">
            <a:extLst>
              <a:ext uri="{28A0092B-C50C-407E-A947-70E740481C1C}">
                <a14:useLocalDpi xmlns:a14="http://schemas.microsoft.com/office/drawing/2010/main" val="0"/>
              </a:ext>
            </a:extLst>
          </a:blip>
          <a:srcRect l="467" t="12080" r="1" b="1"/>
          <a:stretch/>
        </p:blipFill>
        <p:spPr bwMode="auto">
          <a:xfrm>
            <a:off x="777801" y="2610582"/>
            <a:ext cx="4821140" cy="3086833"/>
          </a:xfrm>
          <a:prstGeom prst="rect">
            <a:avLst/>
          </a:prstGeom>
          <a:ln>
            <a:noFill/>
          </a:ln>
          <a:extLst>
            <a:ext uri="{53640926-AAD7-44D8-BBD7-CCE9431645EC}">
              <a14:shadowObscured xmlns:a14="http://schemas.microsoft.com/office/drawing/2010/main"/>
            </a:ext>
          </a:extLst>
        </p:spPr>
      </p:pic>
      <p:sp>
        <p:nvSpPr>
          <p:cNvPr id="2" name="文本框 1"/>
          <p:cNvSpPr txBox="1"/>
          <p:nvPr/>
        </p:nvSpPr>
        <p:spPr>
          <a:xfrm>
            <a:off x="1674056" y="6049108"/>
            <a:ext cx="2771335"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3GPP WCDMA TM1-64DPCH </a:t>
            </a:r>
            <a:r>
              <a:rPr lang="en-US" altLang="zh-CN" sz="1200" dirty="0" smtClean="0">
                <a:latin typeface="微软雅黑" panose="020B0503020204020204" pitchFamily="34" charset="-122"/>
                <a:ea typeface="微软雅黑" panose="020B0503020204020204" pitchFamily="34" charset="-122"/>
              </a:rPr>
              <a:t>ACPR</a:t>
            </a: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7945902" y="6049108"/>
            <a:ext cx="2759612" cy="276999"/>
          </a:xfrm>
          <a:prstGeom prst="rect">
            <a:avLst/>
          </a:prstGeom>
          <a:noFill/>
        </p:spPr>
        <p:txBody>
          <a:bodyPr wrap="square" rtlCol="0">
            <a:spAutoFit/>
          </a:bodyPr>
          <a:lstStyle/>
          <a:p>
            <a:r>
              <a:rPr lang="zh-CN" altLang="zh-CN"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3GPP WCDMA TM1-64DPCH EVM</a:t>
            </a:r>
            <a:endParaRPr lang="zh-CN" altLang="zh-CN" sz="1200" dirty="0">
              <a:latin typeface="微软雅黑" panose="020B0503020204020204" pitchFamily="34" charset="-122"/>
              <a:ea typeface="微软雅黑" panose="020B0503020204020204" pitchFamily="34" charset="-122"/>
            </a:endParaRP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389594365"/>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2"/>
            <a:ext cx="11904589" cy="131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Powerful ARB mode</a:t>
            </a:r>
          </a:p>
          <a:p>
            <a:pPr lvl="1"/>
            <a:r>
              <a:rPr lang="en-US" altLang="zh-CN" dirty="0" smtClean="0">
                <a:latin typeface="Microsoft YaHei" panose="020B0503020204020204" pitchFamily="34" charset="-122"/>
                <a:ea typeface="Microsoft YaHei" panose="020B0503020204020204" pitchFamily="34" charset="-122"/>
              </a:rPr>
              <a:t>Add Real-Time AWGN (Additive White Gaussian Noise) to signals. AWGN is a basic noise model used in information theory to mimic the effect of many random processes that occur in nature, like thermal noise.</a:t>
            </a:r>
          </a:p>
          <a:p>
            <a:pPr lvl="1"/>
            <a:r>
              <a:rPr lang="en-US" altLang="zh-CN" dirty="0" smtClean="0">
                <a:latin typeface="Microsoft YaHei" panose="020B0503020204020204" pitchFamily="34" charset="-122"/>
                <a:ea typeface="Microsoft YaHei" panose="020B0503020204020204" pitchFamily="34" charset="-122"/>
              </a:rPr>
              <a:t>Add AWGN to the test signal when testing receiver performance to simulate various environments.</a:t>
            </a:r>
          </a:p>
        </p:txBody>
      </p:sp>
      <p:sp>
        <p:nvSpPr>
          <p:cNvPr id="2" name="文本框 1"/>
          <p:cNvSpPr txBox="1"/>
          <p:nvPr/>
        </p:nvSpPr>
        <p:spPr>
          <a:xfrm>
            <a:off x="2988504" y="5992439"/>
            <a:ext cx="6479053" cy="277000"/>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A</a:t>
            </a:r>
            <a:r>
              <a:rPr lang="en-US" altLang="zh-CN" sz="1200" dirty="0" smtClean="0">
                <a:latin typeface="微软雅黑" panose="020B0503020204020204" pitchFamily="34" charset="-122"/>
                <a:ea typeface="微软雅黑" panose="020B0503020204020204" pitchFamily="34" charset="-122"/>
              </a:rPr>
              <a:t>dd </a:t>
            </a:r>
            <a:r>
              <a:rPr lang="en-US" altLang="zh-CN" sz="1200" dirty="0">
                <a:latin typeface="微软雅黑" panose="020B0503020204020204" pitchFamily="34" charset="-122"/>
                <a:ea typeface="微软雅黑" panose="020B0503020204020204" pitchFamily="34" charset="-122"/>
              </a:rPr>
              <a:t>real time AWGN to digital IQ </a:t>
            </a:r>
            <a:r>
              <a:rPr lang="en-US" altLang="zh-CN" sz="1200" dirty="0" smtClean="0">
                <a:latin typeface="微软雅黑" panose="020B0503020204020204" pitchFamily="34" charset="-122"/>
                <a:ea typeface="微软雅黑" panose="020B0503020204020204" pitchFamily="34" charset="-122"/>
              </a:rPr>
              <a:t>signals </a:t>
            </a:r>
            <a:r>
              <a:rPr lang="en-US" altLang="zh-CN" sz="1200" dirty="0">
                <a:latin typeface="微软雅黑" panose="020B0503020204020204" pitchFamily="34" charset="-122"/>
                <a:ea typeface="微软雅黑" panose="020B0503020204020204" pitchFamily="34" charset="-122"/>
              </a:rPr>
              <a:t>for receiver performance </a:t>
            </a:r>
            <a:r>
              <a:rPr lang="en-US" altLang="zh-CN" sz="1200" dirty="0" smtClean="0">
                <a:latin typeface="微软雅黑" panose="020B0503020204020204" pitchFamily="34" charset="-122"/>
                <a:ea typeface="微软雅黑" panose="020B0503020204020204" pitchFamily="34" charset="-122"/>
              </a:rPr>
              <a:t>tests </a:t>
            </a:r>
            <a:endParaRPr lang="zh-CN" altLang="en-US" sz="1200" dirty="0">
              <a:latin typeface="微软雅黑" panose="020B0503020204020204" pitchFamily="34" charset="-122"/>
              <a:ea typeface="微软雅黑" panose="020B0503020204020204" pitchFamily="34" charset="-122"/>
            </a:endParaRPr>
          </a:p>
        </p:txBody>
      </p:sp>
      <p:pic>
        <p:nvPicPr>
          <p:cNvPr id="11" name="图片 10"/>
          <p:cNvPicPr/>
          <p:nvPr/>
        </p:nvPicPr>
        <p:blipFill>
          <a:blip r:embed="rId5">
            <a:extLst>
              <a:ext uri="{28A0092B-C50C-407E-A947-70E740481C1C}">
                <a14:useLocalDpi xmlns:a14="http://schemas.microsoft.com/office/drawing/2010/main" val="0"/>
              </a:ext>
            </a:extLst>
          </a:blip>
          <a:stretch>
            <a:fillRect/>
          </a:stretch>
        </p:blipFill>
        <p:spPr>
          <a:xfrm>
            <a:off x="801858" y="2827606"/>
            <a:ext cx="4911089" cy="2724383"/>
          </a:xfrm>
          <a:prstGeom prst="rect">
            <a:avLst/>
          </a:prstGeom>
        </p:spPr>
      </p:pic>
      <p:pic>
        <p:nvPicPr>
          <p:cNvPr id="12" name="图片 11"/>
          <p:cNvPicPr/>
          <p:nvPr/>
        </p:nvPicPr>
        <p:blipFill>
          <a:blip r:embed="rId6" cstate="print">
            <a:extLst>
              <a:ext uri="{28A0092B-C50C-407E-A947-70E740481C1C}">
                <a14:useLocalDpi xmlns:a14="http://schemas.microsoft.com/office/drawing/2010/main" val="0"/>
              </a:ext>
            </a:extLst>
          </a:blip>
          <a:stretch>
            <a:fillRect/>
          </a:stretch>
        </p:blipFill>
        <p:spPr>
          <a:xfrm>
            <a:off x="6544953" y="2827605"/>
            <a:ext cx="4954295" cy="2724383"/>
          </a:xfrm>
          <a:prstGeom prst="rect">
            <a:avLst/>
          </a:prstGeom>
        </p:spPr>
      </p:pic>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608082908"/>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Features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796502"/>
            <a:ext cx="11904589" cy="131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Powerful ARB mode</a:t>
            </a:r>
          </a:p>
          <a:p>
            <a:pPr lvl="1"/>
            <a:r>
              <a:rPr lang="en-US" altLang="zh-CN" dirty="0" smtClean="0">
                <a:latin typeface="Microsoft YaHei" panose="020B0503020204020204" pitchFamily="34" charset="-122"/>
                <a:ea typeface="Microsoft YaHei" panose="020B0503020204020204" pitchFamily="34" charset="-122"/>
              </a:rPr>
              <a:t>Clip the peak power of the signal and display CCDF (Complementary Cumulative Distribution Function) curve.</a:t>
            </a:r>
          </a:p>
        </p:txBody>
      </p:sp>
      <p:sp>
        <p:nvSpPr>
          <p:cNvPr id="2" name="文本框 1"/>
          <p:cNvSpPr txBox="1"/>
          <p:nvPr/>
        </p:nvSpPr>
        <p:spPr>
          <a:xfrm>
            <a:off x="4994030" y="6277785"/>
            <a:ext cx="2991429" cy="276999"/>
          </a:xfrm>
          <a:prstGeom prst="rect">
            <a:avLst/>
          </a:prstGeom>
          <a:noFill/>
        </p:spPr>
        <p:txBody>
          <a:bodyPr wrap="square" rtlCol="0">
            <a:spAutoFit/>
          </a:bodyPr>
          <a:lstStyle/>
          <a:p>
            <a:r>
              <a:rPr lang="en-US" altLang="zh-CN" sz="1200" dirty="0" smtClean="0">
                <a:latin typeface="微软雅黑" panose="020B0503020204020204" pitchFamily="34" charset="-122"/>
                <a:ea typeface="微软雅黑" panose="020B0503020204020204" pitchFamily="34" charset="-122"/>
              </a:rPr>
              <a:t>X axis is dB above average power</a:t>
            </a:r>
            <a:endParaRPr lang="zh-CN" altLang="en-US" sz="1200" dirty="0">
              <a:latin typeface="微软雅黑" panose="020B0503020204020204" pitchFamily="34" charset="-122"/>
              <a:ea typeface="微软雅黑" panose="020B0503020204020204" pitchFamily="34" charset="-122"/>
            </a:endParaRPr>
          </a:p>
        </p:txBody>
      </p:sp>
      <p:pic>
        <p:nvPicPr>
          <p:cNvPr id="13" name="图片 12"/>
          <p:cNvPicPr/>
          <p:nvPr/>
        </p:nvPicPr>
        <p:blipFill>
          <a:blip r:embed="rId5" cstate="print">
            <a:extLst>
              <a:ext uri="{28A0092B-C50C-407E-A947-70E740481C1C}">
                <a14:useLocalDpi xmlns:a14="http://schemas.microsoft.com/office/drawing/2010/main" val="0"/>
              </a:ext>
            </a:extLst>
          </a:blip>
          <a:stretch>
            <a:fillRect/>
          </a:stretch>
        </p:blipFill>
        <p:spPr>
          <a:xfrm>
            <a:off x="2447778" y="1775596"/>
            <a:ext cx="7748727" cy="4371986"/>
          </a:xfrm>
          <a:prstGeom prst="rect">
            <a:avLst/>
          </a:prstGeom>
        </p:spPr>
      </p:pic>
      <p:sp>
        <p:nvSpPr>
          <p:cNvPr id="14" name="文本框 13"/>
          <p:cNvSpPr txBox="1"/>
          <p:nvPr/>
        </p:nvSpPr>
        <p:spPr>
          <a:xfrm>
            <a:off x="131754" y="2942104"/>
            <a:ext cx="2316024" cy="646331"/>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Y</a:t>
            </a:r>
            <a:r>
              <a:rPr lang="en-US" altLang="zh-CN" sz="1200" dirty="0" smtClean="0">
                <a:latin typeface="微软雅黑" panose="020B0503020204020204" pitchFamily="34" charset="-122"/>
                <a:ea typeface="微软雅黑" panose="020B0503020204020204" pitchFamily="34" charset="-122"/>
              </a:rPr>
              <a:t> axis is the percent of time the signal is at or above the power specified by the X axis. </a:t>
            </a:r>
          </a:p>
        </p:txBody>
      </p:sp>
      <p:cxnSp>
        <p:nvCxnSpPr>
          <p:cNvPr id="4" name="直接连接符 3"/>
          <p:cNvCxnSpPr/>
          <p:nvPr/>
        </p:nvCxnSpPr>
        <p:spPr>
          <a:xfrm>
            <a:off x="4994030" y="2899900"/>
            <a:ext cx="15991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593207" y="2899900"/>
            <a:ext cx="0" cy="17846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535462" y="2843627"/>
            <a:ext cx="132622" cy="126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239705" y="2378857"/>
            <a:ext cx="2991429" cy="461665"/>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The signal power exceeds the average by at least 4 dB for 10% of the time.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414808739"/>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1323439"/>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CCDF </a:t>
            </a: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(Complementary Cumulative Distribution Function) </a:t>
            </a:r>
          </a:p>
        </p:txBody>
      </p:sp>
      <p:sp>
        <p:nvSpPr>
          <p:cNvPr id="6" name="内容占位符 2"/>
          <p:cNvSpPr txBox="1">
            <a:spLocks/>
          </p:cNvSpPr>
          <p:nvPr/>
        </p:nvSpPr>
        <p:spPr bwMode="auto">
          <a:xfrm>
            <a:off x="486916" y="1478145"/>
            <a:ext cx="10631163" cy="131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b="1" dirty="0" smtClean="0">
                <a:latin typeface="Microsoft YaHei" panose="020B0503020204020204" pitchFamily="34" charset="-122"/>
                <a:ea typeface="Microsoft YaHei" panose="020B0503020204020204" pitchFamily="34" charset="-122"/>
              </a:rPr>
              <a:t>CCDG? WHAT?</a:t>
            </a:r>
          </a:p>
          <a:p>
            <a:r>
              <a:rPr lang="en-US" altLang="zh-CN" sz="1600" b="1" dirty="0" smtClean="0">
                <a:latin typeface="Microsoft YaHei" panose="020B0503020204020204" pitchFamily="34" charset="-122"/>
                <a:ea typeface="Microsoft YaHei" panose="020B0503020204020204" pitchFamily="34" charset="-122"/>
              </a:rPr>
              <a:t>CCDG is a graphical display which shows the statistical distribution or the probability how often  certain power levels appear within a complex modulated signal </a:t>
            </a:r>
            <a:r>
              <a:rPr lang="en-US" altLang="zh-CN" sz="1600" dirty="0" smtClean="0">
                <a:latin typeface="Microsoft YaHei" panose="020B0503020204020204" pitchFamily="34" charset="-122"/>
                <a:ea typeface="Microsoft YaHei" panose="020B0503020204020204" pitchFamily="34" charset="-122"/>
              </a:rPr>
              <a:t> </a:t>
            </a:r>
            <a:endParaRPr lang="en-US" altLang="zh-CN" sz="1600" b="1" dirty="0" smtClean="0">
              <a:latin typeface="Microsoft YaHei" panose="020B0503020204020204" pitchFamily="34" charset="-122"/>
              <a:ea typeface="Microsoft YaHei" panose="020B0503020204020204" pitchFamily="34" charset="-122"/>
            </a:endParaRP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pic>
        <p:nvPicPr>
          <p:cNvPr id="4" name="Grafik 3"/>
          <p:cNvPicPr>
            <a:picLocks noChangeAspect="1"/>
          </p:cNvPicPr>
          <p:nvPr/>
        </p:nvPicPr>
        <p:blipFill>
          <a:blip r:embed="rId5"/>
          <a:stretch>
            <a:fillRect/>
          </a:stretch>
        </p:blipFill>
        <p:spPr>
          <a:xfrm>
            <a:off x="5622420" y="2679908"/>
            <a:ext cx="4724400" cy="3600450"/>
          </a:xfrm>
          <a:prstGeom prst="rect">
            <a:avLst/>
          </a:prstGeom>
        </p:spPr>
      </p:pic>
      <p:pic>
        <p:nvPicPr>
          <p:cNvPr id="7" name="Grafik 6"/>
          <p:cNvPicPr>
            <a:picLocks noChangeAspect="1"/>
          </p:cNvPicPr>
          <p:nvPr/>
        </p:nvPicPr>
        <p:blipFill>
          <a:blip r:embed="rId6"/>
          <a:stretch>
            <a:fillRect/>
          </a:stretch>
        </p:blipFill>
        <p:spPr>
          <a:xfrm>
            <a:off x="826806" y="3254350"/>
            <a:ext cx="4283580" cy="2584919"/>
          </a:xfrm>
          <a:prstGeom prst="rect">
            <a:avLst/>
          </a:prstGeom>
        </p:spPr>
      </p:pic>
    </p:spTree>
    <p:extLst>
      <p:ext uri="{BB962C8B-B14F-4D97-AF65-F5344CB8AC3E}">
        <p14:creationId xmlns:p14="http://schemas.microsoft.com/office/powerpoint/2010/main" val="650737945"/>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12" y="2096570"/>
            <a:ext cx="10431310" cy="4641934"/>
          </a:xfrm>
          <a:prstGeom prst="rect">
            <a:avLst/>
          </a:prstGeom>
        </p:spPr>
      </p:pic>
      <p:sp>
        <p:nvSpPr>
          <p:cNvPr id="5" name="TextBox 40"/>
          <p:cNvSpPr txBox="1"/>
          <p:nvPr/>
        </p:nvSpPr>
        <p:spPr>
          <a:xfrm>
            <a:off x="446078" y="207625"/>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Appearance of </a:t>
            </a: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SSG5000X-V Back</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 name="线形标注 2 17"/>
          <p:cNvSpPr/>
          <p:nvPr/>
        </p:nvSpPr>
        <p:spPr>
          <a:xfrm>
            <a:off x="10220774" y="3547893"/>
            <a:ext cx="1749553" cy="949830"/>
          </a:xfrm>
          <a:prstGeom prst="borderCallout2">
            <a:avLst>
              <a:gd name="adj1" fmla="val 40775"/>
              <a:gd name="adj2" fmla="val -3981"/>
              <a:gd name="adj3" fmla="val 40776"/>
              <a:gd name="adj4" fmla="val -18117"/>
              <a:gd name="adj5" fmla="val 105499"/>
              <a:gd name="adj6" fmla="val -7375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线形标注 2 20"/>
          <p:cNvSpPr/>
          <p:nvPr/>
        </p:nvSpPr>
        <p:spPr>
          <a:xfrm flipH="1">
            <a:off x="338265" y="1233059"/>
            <a:ext cx="1690039" cy="1026083"/>
          </a:xfrm>
          <a:prstGeom prst="borderCallout2">
            <a:avLst>
              <a:gd name="adj1" fmla="val 64636"/>
              <a:gd name="adj2" fmla="val -2531"/>
              <a:gd name="adj3" fmla="val 64637"/>
              <a:gd name="adj4" fmla="val -15941"/>
              <a:gd name="adj5" fmla="val 287147"/>
              <a:gd name="adj6" fmla="val -78462"/>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10800000">
            <a:off x="3167148" y="5549704"/>
            <a:ext cx="1840325" cy="803497"/>
            <a:chOff x="9426973" y="2508538"/>
            <a:chExt cx="1616460" cy="790762"/>
          </a:xfrm>
        </p:grpSpPr>
        <p:sp>
          <p:nvSpPr>
            <p:cNvPr id="26" name="线形标注 2 25"/>
            <p:cNvSpPr/>
            <p:nvPr/>
          </p:nvSpPr>
          <p:spPr>
            <a:xfrm>
              <a:off x="9426973" y="2508538"/>
              <a:ext cx="1616460" cy="790762"/>
            </a:xfrm>
            <a:prstGeom prst="borderCallout2">
              <a:avLst>
                <a:gd name="adj1" fmla="val 40775"/>
                <a:gd name="adj2" fmla="val -3981"/>
                <a:gd name="adj3" fmla="val 40776"/>
                <a:gd name="adj4" fmla="val -18117"/>
                <a:gd name="adj5" fmla="val 205410"/>
                <a:gd name="adj6" fmla="val -65421"/>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rot="10800000">
              <a:off x="9426973" y="2661600"/>
              <a:ext cx="1361514" cy="484638"/>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USB Device</a:t>
              </a:r>
            </a:p>
            <a:p>
              <a:r>
                <a:rPr lang="en-US" altLang="zh-CN" sz="1200" dirty="0" smtClean="0">
                  <a:latin typeface="微软雅黑" panose="020B0503020204020204" pitchFamily="34" charset="-122"/>
                  <a:ea typeface="微软雅黑" panose="020B0503020204020204" pitchFamily="34" charset="-122"/>
                </a:rPr>
                <a:t>Remote Control</a:t>
              </a:r>
            </a:p>
          </p:txBody>
        </p:sp>
      </p:grpSp>
      <p:grpSp>
        <p:nvGrpSpPr>
          <p:cNvPr id="28" name="组合 27"/>
          <p:cNvGrpSpPr/>
          <p:nvPr/>
        </p:nvGrpSpPr>
        <p:grpSpPr>
          <a:xfrm>
            <a:off x="8370914" y="5724604"/>
            <a:ext cx="1519313" cy="793762"/>
            <a:chOff x="9408187" y="2426774"/>
            <a:chExt cx="1616460" cy="871388"/>
          </a:xfrm>
        </p:grpSpPr>
        <p:sp>
          <p:nvSpPr>
            <p:cNvPr id="29" name="线形标注 2 28"/>
            <p:cNvSpPr/>
            <p:nvPr/>
          </p:nvSpPr>
          <p:spPr>
            <a:xfrm>
              <a:off x="9408187" y="2426774"/>
              <a:ext cx="1616460" cy="790762"/>
            </a:xfrm>
            <a:prstGeom prst="borderCallout2">
              <a:avLst>
                <a:gd name="adj1" fmla="val 40775"/>
                <a:gd name="adj2" fmla="val -3981"/>
                <a:gd name="adj3" fmla="val 40776"/>
                <a:gd name="adj4" fmla="val -18117"/>
                <a:gd name="adj5" fmla="val -144343"/>
                <a:gd name="adj6" fmla="val -62337"/>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9711531" y="2521048"/>
              <a:ext cx="1307797" cy="777114"/>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LAN</a:t>
              </a:r>
            </a:p>
            <a:p>
              <a:r>
                <a:rPr lang="en-US" altLang="zh-CN" sz="1200" dirty="0" smtClean="0">
                  <a:latin typeface="微软雅黑" panose="020B0503020204020204" pitchFamily="34" charset="-122"/>
                  <a:ea typeface="微软雅黑" panose="020B0503020204020204" pitchFamily="34" charset="-122"/>
                </a:rPr>
                <a:t>Web Server</a:t>
              </a:r>
            </a:p>
            <a:p>
              <a:endParaRPr lang="en-US" altLang="zh-CN" sz="1400" dirty="0" smtClean="0">
                <a:latin typeface="微软雅黑" panose="020B0503020204020204" pitchFamily="34" charset="-122"/>
                <a:ea typeface="微软雅黑" panose="020B0503020204020204" pitchFamily="34" charset="-122"/>
              </a:endParaRPr>
            </a:p>
          </p:txBody>
        </p:sp>
      </p:grpSp>
      <p:sp>
        <p:nvSpPr>
          <p:cNvPr id="2" name="Textfeld 1"/>
          <p:cNvSpPr txBox="1"/>
          <p:nvPr/>
        </p:nvSpPr>
        <p:spPr>
          <a:xfrm>
            <a:off x="10274531" y="3591098"/>
            <a:ext cx="1720734" cy="923330"/>
          </a:xfrm>
          <a:prstGeom prst="rect">
            <a:avLst/>
          </a:prstGeom>
          <a:noFill/>
        </p:spPr>
        <p:txBody>
          <a:bodyPr wrap="square" rtlCol="0">
            <a:spAutoFit/>
          </a:bodyPr>
          <a:lstStyle/>
          <a:p>
            <a:r>
              <a:rPr lang="en-US" dirty="0" smtClean="0"/>
              <a:t>High Stability</a:t>
            </a:r>
          </a:p>
          <a:p>
            <a:r>
              <a:rPr lang="en-US" dirty="0" smtClean="0"/>
              <a:t>Oven Controlled</a:t>
            </a:r>
          </a:p>
          <a:p>
            <a:r>
              <a:rPr lang="en-US" dirty="0" smtClean="0"/>
              <a:t>Ref. Oscillator   </a:t>
            </a:r>
            <a:endParaRPr lang="en-US" dirty="0"/>
          </a:p>
        </p:txBody>
      </p:sp>
      <p:sp>
        <p:nvSpPr>
          <p:cNvPr id="3" name="Textfeld 2"/>
          <p:cNvSpPr txBox="1"/>
          <p:nvPr/>
        </p:nvSpPr>
        <p:spPr>
          <a:xfrm>
            <a:off x="390698" y="1263535"/>
            <a:ext cx="1704109" cy="646331"/>
          </a:xfrm>
          <a:prstGeom prst="rect">
            <a:avLst/>
          </a:prstGeom>
          <a:noFill/>
        </p:spPr>
        <p:txBody>
          <a:bodyPr wrap="square" rtlCol="0">
            <a:spAutoFit/>
          </a:bodyPr>
          <a:lstStyle/>
          <a:p>
            <a:r>
              <a:rPr lang="en-US" dirty="0" smtClean="0"/>
              <a:t>Various Control In-/Outputs</a:t>
            </a:r>
            <a:endParaRPr lang="en-US" dirty="0"/>
          </a:p>
        </p:txBody>
      </p:sp>
      <p:sp>
        <p:nvSpPr>
          <p:cNvPr id="24" name="线形标注 2 20"/>
          <p:cNvSpPr/>
          <p:nvPr/>
        </p:nvSpPr>
        <p:spPr>
          <a:xfrm>
            <a:off x="8695111" y="1346662"/>
            <a:ext cx="1787237" cy="915251"/>
          </a:xfrm>
          <a:prstGeom prst="borderCallout2">
            <a:avLst>
              <a:gd name="adj1" fmla="val 64636"/>
              <a:gd name="adj2" fmla="val -2531"/>
              <a:gd name="adj3" fmla="val 64637"/>
              <a:gd name="adj4" fmla="val -15941"/>
              <a:gd name="adj5" fmla="val 220690"/>
              <a:gd name="adj6" fmla="val -80707"/>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Ext I and Q Baseband Inputs</a:t>
            </a:r>
            <a:endParaRPr lang="zh-CN" altLang="en-US" dirty="0">
              <a:solidFill>
                <a:schemeClr val="tx1"/>
              </a:solidFill>
            </a:endParaRPr>
          </a:p>
        </p:txBody>
      </p:sp>
      <p:sp>
        <p:nvSpPr>
          <p:cNvPr id="31" name="线形标注 2 20"/>
          <p:cNvSpPr/>
          <p:nvPr/>
        </p:nvSpPr>
        <p:spPr>
          <a:xfrm flipH="1">
            <a:off x="3291841" y="1282932"/>
            <a:ext cx="1723504" cy="915251"/>
          </a:xfrm>
          <a:prstGeom prst="borderCallout2">
            <a:avLst>
              <a:gd name="adj1" fmla="val 64636"/>
              <a:gd name="adj2" fmla="val -2531"/>
              <a:gd name="adj3" fmla="val 64637"/>
              <a:gd name="adj4" fmla="val -15941"/>
              <a:gd name="adj5" fmla="val 226139"/>
              <a:gd name="adj6" fmla="val -28514"/>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Differential I and Q Baseband Outputs</a:t>
            </a:r>
            <a:endParaRPr lang="zh-CN" altLang="en-US" dirty="0">
              <a:solidFill>
                <a:schemeClr val="tx1"/>
              </a:solidFill>
            </a:endParaRPr>
          </a:p>
        </p:txBody>
      </p:sp>
      <p:sp>
        <p:nvSpPr>
          <p:cNvPr id="4" name="Rechteck 3"/>
          <p:cNvSpPr/>
          <p:nvPr/>
        </p:nvSpPr>
        <p:spPr>
          <a:xfrm>
            <a:off x="4081549" y="3358342"/>
            <a:ext cx="2477193" cy="76477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6611389" y="3369426"/>
            <a:ext cx="1252451" cy="76477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ußzeilenplatzhalt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947364061"/>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567114" y="2301263"/>
            <a:ext cx="2252624" cy="2584170"/>
          </a:xfrm>
          <a:prstGeom prst="parallelogram">
            <a:avLst>
              <a:gd name="adj" fmla="val 24154"/>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j-lt"/>
                <a:ea typeface="微软雅黑" panose="020B0503020204020204" pitchFamily="34" charset="-122"/>
              </a:rPr>
              <a:t>Contents</a:t>
            </a:r>
            <a:endParaRPr lang="zh-CN" altLang="en-US" sz="1600" b="1" dirty="0">
              <a:solidFill>
                <a:schemeClr val="bg1"/>
              </a:solidFill>
              <a:latin typeface="+mj-lt"/>
              <a:ea typeface="微软雅黑" panose="020B0503020204020204" pitchFamily="34" charset="-122"/>
            </a:endParaRPr>
          </a:p>
        </p:txBody>
      </p:sp>
      <p:sp>
        <p:nvSpPr>
          <p:cNvPr id="24" name="平行四边形 23"/>
          <p:cNvSpPr/>
          <p:nvPr/>
        </p:nvSpPr>
        <p:spPr>
          <a:xfrm>
            <a:off x="1190172" y="2301263"/>
            <a:ext cx="11554278" cy="2584170"/>
          </a:xfrm>
          <a:prstGeom prst="parallelogram">
            <a:avLst>
              <a:gd name="adj" fmla="val 21942"/>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latin typeface="+mj-lt"/>
                <a:ea typeface="微软雅黑" panose="020B0503020204020204" pitchFamily="34" charset="-122"/>
              </a:rPr>
              <a:t>Application Areas for SSG5000X</a:t>
            </a:r>
            <a:r>
              <a:rPr lang="en-US" altLang="zh-CN" sz="4800" b="1" dirty="0" smtClean="0">
                <a:solidFill>
                  <a:srgbClr val="FF0000"/>
                </a:solidFill>
                <a:latin typeface="+mj-lt"/>
                <a:ea typeface="微软雅黑" panose="020B0503020204020204" pitchFamily="34" charset="-122"/>
              </a:rPr>
              <a:t>-V</a:t>
            </a: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6187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pSp>
        <p:nvGrpSpPr>
          <p:cNvPr id="4" name="Gruppieren 3"/>
          <p:cNvGrpSpPr/>
          <p:nvPr/>
        </p:nvGrpSpPr>
        <p:grpSpPr>
          <a:xfrm>
            <a:off x="4501849" y="2028248"/>
            <a:ext cx="4874493" cy="3655661"/>
            <a:chOff x="4446487" y="2040193"/>
            <a:chExt cx="4874493" cy="3655661"/>
          </a:xfrm>
        </p:grpSpPr>
        <p:grpSp>
          <p:nvGrpSpPr>
            <p:cNvPr id="29" name="Gruppieren 28"/>
            <p:cNvGrpSpPr/>
            <p:nvPr/>
          </p:nvGrpSpPr>
          <p:grpSpPr>
            <a:xfrm>
              <a:off x="5646565" y="2387041"/>
              <a:ext cx="598436" cy="543281"/>
              <a:chOff x="3556746" y="1082488"/>
              <a:chExt cx="432001" cy="432000"/>
            </a:xfrm>
          </p:grpSpPr>
          <p:sp>
            <p:nvSpPr>
              <p:cNvPr id="57" name="Ellipse 56"/>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8" name="Gerader Verbinder 57"/>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646565" y="4852453"/>
              <a:ext cx="598436" cy="543281"/>
              <a:chOff x="3556746" y="1082488"/>
              <a:chExt cx="432001" cy="432000"/>
            </a:xfrm>
          </p:grpSpPr>
          <p:sp>
            <p:nvSpPr>
              <p:cNvPr id="54" name="Ellipse 53"/>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5" name="Gerader Verbinder 54"/>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258091" y="4052541"/>
              <a:ext cx="543541" cy="338554"/>
            </a:xfrm>
            <a:prstGeom prst="rect">
              <a:avLst/>
            </a:prstGeom>
            <a:noFill/>
          </p:spPr>
          <p:txBody>
            <a:bodyPr wrap="square" rtlCol="0">
              <a:spAutoFit/>
            </a:bodyPr>
            <a:lstStyle/>
            <a:p>
              <a:r>
                <a:rPr lang="en-US" sz="1600" dirty="0" smtClean="0"/>
                <a:t>LO</a:t>
              </a:r>
              <a:endParaRPr lang="en-US" sz="1600" dirty="0"/>
            </a:p>
          </p:txBody>
        </p:sp>
        <p:cxnSp>
          <p:nvCxnSpPr>
            <p:cNvPr id="38" name="Gerader Verbinder 37"/>
            <p:cNvCxnSpPr>
              <a:stCxn id="57" idx="4"/>
              <a:endCxn id="54" idx="0"/>
            </p:cNvCxnSpPr>
            <p:nvPr/>
          </p:nvCxnSpPr>
          <p:spPr>
            <a:xfrm>
              <a:off x="5945784" y="2930322"/>
              <a:ext cx="0" cy="1922131"/>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646565" y="3965725"/>
              <a:ext cx="598435" cy="543281"/>
              <a:chOff x="5288565" y="2481797"/>
              <a:chExt cx="432000" cy="432000"/>
            </a:xfrm>
            <a:solidFill>
              <a:schemeClr val="bg1"/>
            </a:solidFill>
          </p:grpSpPr>
          <p:sp>
            <p:nvSpPr>
              <p:cNvPr id="52" name="Ellipse 51"/>
              <p:cNvSpPr/>
              <p:nvPr/>
            </p:nvSpPr>
            <p:spPr bwMode="auto">
              <a:xfrm>
                <a:off x="5288565" y="2481797"/>
                <a:ext cx="432000" cy="432000"/>
              </a:xfrm>
              <a:prstGeom prst="ellipse">
                <a:avLst/>
              </a:prstGeom>
              <a:grp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sp>
            <p:nvSpPr>
              <p:cNvPr id="53" name="Freihandform 52"/>
              <p:cNvSpPr/>
              <p:nvPr/>
            </p:nvSpPr>
            <p:spPr bwMode="auto">
              <a:xfrm>
                <a:off x="5342996" y="2606721"/>
                <a:ext cx="307177" cy="177421"/>
              </a:xfrm>
              <a:custGeom>
                <a:avLst/>
                <a:gdLst>
                  <a:gd name="connsiteX0" fmla="*/ 0 w 464127"/>
                  <a:gd name="connsiteY0" fmla="*/ 311215 h 541919"/>
                  <a:gd name="connsiteX1" fmla="*/ 110836 w 464127"/>
                  <a:gd name="connsiteY1" fmla="*/ 20270 h 541919"/>
                  <a:gd name="connsiteX2" fmla="*/ 187036 w 464127"/>
                  <a:gd name="connsiteY2" fmla="*/ 47979 h 541919"/>
                  <a:gd name="connsiteX3" fmla="*/ 228600 w 464127"/>
                  <a:gd name="connsiteY3" fmla="*/ 235015 h 541919"/>
                  <a:gd name="connsiteX4" fmla="*/ 270163 w 464127"/>
                  <a:gd name="connsiteY4" fmla="*/ 470543 h 541919"/>
                  <a:gd name="connsiteX5" fmla="*/ 374072 w 464127"/>
                  <a:gd name="connsiteY5" fmla="*/ 539815 h 541919"/>
                  <a:gd name="connsiteX6" fmla="*/ 443345 w 464127"/>
                  <a:gd name="connsiteY6" fmla="*/ 408197 h 541919"/>
                  <a:gd name="connsiteX7" fmla="*/ 464127 w 464127"/>
                  <a:gd name="connsiteY7" fmla="*/ 290434 h 541919"/>
                  <a:gd name="connsiteX0" fmla="*/ 0 w 464127"/>
                  <a:gd name="connsiteY0" fmla="*/ 289757 h 520461"/>
                  <a:gd name="connsiteX1" fmla="*/ 90365 w 464127"/>
                  <a:gd name="connsiteY1" fmla="*/ 29519 h 520461"/>
                  <a:gd name="connsiteX2" fmla="*/ 187036 w 464127"/>
                  <a:gd name="connsiteY2" fmla="*/ 26521 h 520461"/>
                  <a:gd name="connsiteX3" fmla="*/ 228600 w 464127"/>
                  <a:gd name="connsiteY3" fmla="*/ 213557 h 520461"/>
                  <a:gd name="connsiteX4" fmla="*/ 270163 w 464127"/>
                  <a:gd name="connsiteY4" fmla="*/ 449085 h 520461"/>
                  <a:gd name="connsiteX5" fmla="*/ 374072 w 464127"/>
                  <a:gd name="connsiteY5" fmla="*/ 518357 h 520461"/>
                  <a:gd name="connsiteX6" fmla="*/ 443345 w 464127"/>
                  <a:gd name="connsiteY6" fmla="*/ 386739 h 520461"/>
                  <a:gd name="connsiteX7" fmla="*/ 464127 w 464127"/>
                  <a:gd name="connsiteY7" fmla="*/ 268976 h 520461"/>
                  <a:gd name="connsiteX0" fmla="*/ 0 w 464127"/>
                  <a:gd name="connsiteY0" fmla="*/ 293975 h 524234"/>
                  <a:gd name="connsiteX1" fmla="*/ 90365 w 464127"/>
                  <a:gd name="connsiteY1" fmla="*/ 33737 h 524234"/>
                  <a:gd name="connsiteX2" fmla="*/ 187036 w 464127"/>
                  <a:gd name="connsiteY2" fmla="*/ 30739 h 524234"/>
                  <a:gd name="connsiteX3" fmla="*/ 245660 w 464127"/>
                  <a:gd name="connsiteY3" fmla="*/ 286014 h 524234"/>
                  <a:gd name="connsiteX4" fmla="*/ 270163 w 464127"/>
                  <a:gd name="connsiteY4" fmla="*/ 453303 h 524234"/>
                  <a:gd name="connsiteX5" fmla="*/ 374072 w 464127"/>
                  <a:gd name="connsiteY5" fmla="*/ 522575 h 524234"/>
                  <a:gd name="connsiteX6" fmla="*/ 443345 w 464127"/>
                  <a:gd name="connsiteY6" fmla="*/ 390957 h 524234"/>
                  <a:gd name="connsiteX7" fmla="*/ 464127 w 464127"/>
                  <a:gd name="connsiteY7" fmla="*/ 273194 h 524234"/>
                  <a:gd name="connsiteX0" fmla="*/ 0 w 464127"/>
                  <a:gd name="connsiteY0" fmla="*/ 293975 h 528651"/>
                  <a:gd name="connsiteX1" fmla="*/ 90365 w 464127"/>
                  <a:gd name="connsiteY1" fmla="*/ 33737 h 528651"/>
                  <a:gd name="connsiteX2" fmla="*/ 187036 w 464127"/>
                  <a:gd name="connsiteY2" fmla="*/ 30739 h 528651"/>
                  <a:gd name="connsiteX3" fmla="*/ 245660 w 464127"/>
                  <a:gd name="connsiteY3" fmla="*/ 286014 h 528651"/>
                  <a:gd name="connsiteX4" fmla="*/ 300871 w 464127"/>
                  <a:gd name="connsiteY4" fmla="*/ 484011 h 528651"/>
                  <a:gd name="connsiteX5" fmla="*/ 374072 w 464127"/>
                  <a:gd name="connsiteY5" fmla="*/ 522575 h 528651"/>
                  <a:gd name="connsiteX6" fmla="*/ 443345 w 464127"/>
                  <a:gd name="connsiteY6" fmla="*/ 390957 h 528651"/>
                  <a:gd name="connsiteX7" fmla="*/ 464127 w 464127"/>
                  <a:gd name="connsiteY7" fmla="*/ 273194 h 528651"/>
                  <a:gd name="connsiteX0" fmla="*/ 0 w 464127"/>
                  <a:gd name="connsiteY0" fmla="*/ 293975 h 506638"/>
                  <a:gd name="connsiteX1" fmla="*/ 90365 w 464127"/>
                  <a:gd name="connsiteY1" fmla="*/ 33737 h 506638"/>
                  <a:gd name="connsiteX2" fmla="*/ 187036 w 464127"/>
                  <a:gd name="connsiteY2" fmla="*/ 30739 h 506638"/>
                  <a:gd name="connsiteX3" fmla="*/ 245660 w 464127"/>
                  <a:gd name="connsiteY3" fmla="*/ 286014 h 506638"/>
                  <a:gd name="connsiteX4" fmla="*/ 300871 w 464127"/>
                  <a:gd name="connsiteY4" fmla="*/ 484011 h 506638"/>
                  <a:gd name="connsiteX5" fmla="*/ 411603 w 464127"/>
                  <a:gd name="connsiteY5" fmla="*/ 491867 h 506638"/>
                  <a:gd name="connsiteX6" fmla="*/ 443345 w 464127"/>
                  <a:gd name="connsiteY6" fmla="*/ 390957 h 506638"/>
                  <a:gd name="connsiteX7" fmla="*/ 464127 w 464127"/>
                  <a:gd name="connsiteY7" fmla="*/ 273194 h 506638"/>
                  <a:gd name="connsiteX0" fmla="*/ 0 w 464127"/>
                  <a:gd name="connsiteY0" fmla="*/ 293975 h 514696"/>
                  <a:gd name="connsiteX1" fmla="*/ 90365 w 464127"/>
                  <a:gd name="connsiteY1" fmla="*/ 33737 h 514696"/>
                  <a:gd name="connsiteX2" fmla="*/ 187036 w 464127"/>
                  <a:gd name="connsiteY2" fmla="*/ 30739 h 514696"/>
                  <a:gd name="connsiteX3" fmla="*/ 245660 w 464127"/>
                  <a:gd name="connsiteY3" fmla="*/ 286014 h 514696"/>
                  <a:gd name="connsiteX4" fmla="*/ 300871 w 464127"/>
                  <a:gd name="connsiteY4" fmla="*/ 484011 h 514696"/>
                  <a:gd name="connsiteX5" fmla="*/ 411603 w 464127"/>
                  <a:gd name="connsiteY5" fmla="*/ 491867 h 514696"/>
                  <a:gd name="connsiteX6" fmla="*/ 443345 w 464127"/>
                  <a:gd name="connsiteY6" fmla="*/ 390957 h 514696"/>
                  <a:gd name="connsiteX7" fmla="*/ 464127 w 464127"/>
                  <a:gd name="connsiteY7" fmla="*/ 273194 h 514696"/>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1930"/>
                  <a:gd name="connsiteX1" fmla="*/ 90365 w 464127"/>
                  <a:gd name="connsiteY1" fmla="*/ 33737 h 521930"/>
                  <a:gd name="connsiteX2" fmla="*/ 187036 w 464127"/>
                  <a:gd name="connsiteY2" fmla="*/ 30739 h 521930"/>
                  <a:gd name="connsiteX3" fmla="*/ 245660 w 464127"/>
                  <a:gd name="connsiteY3" fmla="*/ 286014 h 521930"/>
                  <a:gd name="connsiteX4" fmla="*/ 307695 w 464127"/>
                  <a:gd name="connsiteY4" fmla="*/ 501071 h 521930"/>
                  <a:gd name="connsiteX5" fmla="*/ 411603 w 464127"/>
                  <a:gd name="connsiteY5" fmla="*/ 491867 h 521930"/>
                  <a:gd name="connsiteX6" fmla="*/ 443345 w 464127"/>
                  <a:gd name="connsiteY6" fmla="*/ 390957 h 521930"/>
                  <a:gd name="connsiteX7" fmla="*/ 464127 w 464127"/>
                  <a:gd name="connsiteY7" fmla="*/ 273194 h 521930"/>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3857"/>
                  <a:gd name="connsiteX1" fmla="*/ 90365 w 464127"/>
                  <a:gd name="connsiteY1" fmla="*/ 33737 h 523857"/>
                  <a:gd name="connsiteX2" fmla="*/ 187036 w 464127"/>
                  <a:gd name="connsiteY2" fmla="*/ 30739 h 523857"/>
                  <a:gd name="connsiteX3" fmla="*/ 245660 w 464127"/>
                  <a:gd name="connsiteY3" fmla="*/ 286014 h 523857"/>
                  <a:gd name="connsiteX4" fmla="*/ 307695 w 464127"/>
                  <a:gd name="connsiteY4" fmla="*/ 501071 h 523857"/>
                  <a:gd name="connsiteX5" fmla="*/ 411603 w 464127"/>
                  <a:gd name="connsiteY5" fmla="*/ 491867 h 523857"/>
                  <a:gd name="connsiteX6" fmla="*/ 464127 w 464127"/>
                  <a:gd name="connsiteY6" fmla="*/ 273194 h 523857"/>
                  <a:gd name="connsiteX0" fmla="*/ 0 w 460715"/>
                  <a:gd name="connsiteY0" fmla="*/ 293975 h 523480"/>
                  <a:gd name="connsiteX1" fmla="*/ 90365 w 460715"/>
                  <a:gd name="connsiteY1" fmla="*/ 33737 h 523480"/>
                  <a:gd name="connsiteX2" fmla="*/ 187036 w 460715"/>
                  <a:gd name="connsiteY2" fmla="*/ 30739 h 523480"/>
                  <a:gd name="connsiteX3" fmla="*/ 245660 w 460715"/>
                  <a:gd name="connsiteY3" fmla="*/ 286014 h 523480"/>
                  <a:gd name="connsiteX4" fmla="*/ 307695 w 460715"/>
                  <a:gd name="connsiteY4" fmla="*/ 501071 h 523480"/>
                  <a:gd name="connsiteX5" fmla="*/ 411603 w 460715"/>
                  <a:gd name="connsiteY5" fmla="*/ 491867 h 523480"/>
                  <a:gd name="connsiteX6" fmla="*/ 460715 w 460715"/>
                  <a:gd name="connsiteY6" fmla="*/ 280018 h 5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15" h="523480">
                    <a:moveTo>
                      <a:pt x="0" y="293975"/>
                    </a:moveTo>
                    <a:cubicBezTo>
                      <a:pt x="39831" y="170438"/>
                      <a:pt x="59192" y="77609"/>
                      <a:pt x="90365" y="33737"/>
                    </a:cubicBezTo>
                    <a:cubicBezTo>
                      <a:pt x="121538" y="-10135"/>
                      <a:pt x="161154" y="-11307"/>
                      <a:pt x="187036" y="30739"/>
                    </a:cubicBezTo>
                    <a:cubicBezTo>
                      <a:pt x="212918" y="72785"/>
                      <a:pt x="225550" y="207625"/>
                      <a:pt x="245660" y="286014"/>
                    </a:cubicBezTo>
                    <a:cubicBezTo>
                      <a:pt x="265770" y="364403"/>
                      <a:pt x="280038" y="466762"/>
                      <a:pt x="307695" y="501071"/>
                    </a:cubicBezTo>
                    <a:cubicBezTo>
                      <a:pt x="335352" y="535380"/>
                      <a:pt x="386100" y="528709"/>
                      <a:pt x="411603" y="491867"/>
                    </a:cubicBezTo>
                    <a:cubicBezTo>
                      <a:pt x="437106" y="455025"/>
                      <a:pt x="449773" y="325575"/>
                      <a:pt x="460715" y="280018"/>
                    </a:cubicBezTo>
                  </a:path>
                </a:pathLst>
              </a:custGeom>
              <a:grpFill/>
              <a:ln w="15875">
                <a:solidFill>
                  <a:srgbClr val="0070C0"/>
                </a:solidFill>
                <a:round/>
                <a:headEnd/>
                <a:tailEnd/>
              </a:ln>
              <a:extLst/>
            </p:spPr>
            <p:txBody>
              <a:bodyPr rtlCol="0" anchor="ctr"/>
              <a:lstStyle/>
              <a:p>
                <a:pPr algn="ctr"/>
                <a:endParaRPr lang="en-US"/>
              </a:p>
            </p:txBody>
          </p:sp>
        </p:grpSp>
        <p:sp>
          <p:nvSpPr>
            <p:cNvPr id="40" name="Rechteck 39"/>
            <p:cNvSpPr/>
            <p:nvPr/>
          </p:nvSpPr>
          <p:spPr bwMode="auto">
            <a:xfrm>
              <a:off x="5392314" y="3205114"/>
              <a:ext cx="1106940" cy="450879"/>
            </a:xfrm>
            <a:prstGeom prst="rect">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r>
                <a:rPr lang="en-US" sz="1100" dirty="0" smtClean="0">
                  <a:latin typeface="Tahoma" panose="020B0604030504040204" pitchFamily="34" charset="0"/>
                  <a:cs typeface="Tahoma" panose="020B0604030504040204" pitchFamily="34" charset="0"/>
                </a:rPr>
                <a:t>90° </a:t>
              </a:r>
              <a:br>
                <a:rPr lang="en-US" sz="1100" dirty="0" smtClean="0">
                  <a:latin typeface="Tahoma" panose="020B0604030504040204" pitchFamily="34" charset="0"/>
                  <a:cs typeface="Tahoma" panose="020B0604030504040204" pitchFamily="34" charset="0"/>
                </a:rPr>
              </a:br>
              <a:r>
                <a:rPr lang="en-US" sz="1100" dirty="0" smtClean="0">
                  <a:latin typeface="Tahoma" panose="020B0604030504040204" pitchFamily="34" charset="0"/>
                  <a:cs typeface="Tahoma" panose="020B0604030504040204" pitchFamily="34" charset="0"/>
                </a:rPr>
                <a:t>Phase Shift </a:t>
              </a:r>
              <a:endParaRPr lang="en-US" sz="1100" dirty="0">
                <a:latin typeface="Tahoma" panose="020B0604030504040204" pitchFamily="34" charset="0"/>
                <a:cs typeface="Tahoma" panose="020B0604030504040204" pitchFamily="34" charset="0"/>
              </a:endParaRPr>
            </a:p>
          </p:txBody>
        </p:sp>
        <p:cxnSp>
          <p:nvCxnSpPr>
            <p:cNvPr id="41" name="Gerader Verbinder 40"/>
            <p:cNvCxnSpPr>
              <a:endCxn id="57" idx="2"/>
            </p:cNvCxnSpPr>
            <p:nvPr/>
          </p:nvCxnSpPr>
          <p:spPr>
            <a:xfrm>
              <a:off x="4468029" y="2658211"/>
              <a:ext cx="1178537" cy="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54" idx="2"/>
            </p:cNvCxnSpPr>
            <p:nvPr/>
          </p:nvCxnSpPr>
          <p:spPr>
            <a:xfrm>
              <a:off x="4446487" y="5122738"/>
              <a:ext cx="1200080" cy="135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645002" y="2883086"/>
              <a:ext cx="752223" cy="338554"/>
            </a:xfrm>
            <a:prstGeom prst="rect">
              <a:avLst/>
            </a:prstGeom>
            <a:noFill/>
          </p:spPr>
          <p:txBody>
            <a:bodyPr wrap="square" rtlCol="0">
              <a:spAutoFit/>
            </a:bodyPr>
            <a:lstStyle/>
            <a:p>
              <a:r>
                <a:rPr lang="en-US" sz="1600" dirty="0" smtClean="0"/>
                <a:t>Cosine </a:t>
              </a:r>
              <a:endParaRPr lang="en-US" sz="1600" dirty="0"/>
            </a:p>
          </p:txBody>
        </p:sp>
        <p:sp>
          <p:nvSpPr>
            <p:cNvPr id="44" name="Textfeld 43"/>
            <p:cNvSpPr txBox="1"/>
            <p:nvPr/>
          </p:nvSpPr>
          <p:spPr>
            <a:xfrm>
              <a:off x="5503374" y="4563267"/>
              <a:ext cx="981716" cy="338554"/>
            </a:xfrm>
            <a:prstGeom prst="rect">
              <a:avLst/>
            </a:prstGeom>
            <a:noFill/>
          </p:spPr>
          <p:txBody>
            <a:bodyPr wrap="square" rtlCol="0">
              <a:spAutoFit/>
            </a:bodyPr>
            <a:lstStyle/>
            <a:p>
              <a:r>
                <a:rPr lang="en-US" sz="1600" dirty="0" smtClean="0"/>
                <a:t>Sinewave</a:t>
              </a:r>
              <a:endParaRPr lang="en-US" sz="1600" dirty="0"/>
            </a:p>
          </p:txBody>
        </p:sp>
        <p:cxnSp>
          <p:nvCxnSpPr>
            <p:cNvPr id="45" name="Gerader Verbinder 44"/>
            <p:cNvCxnSpPr>
              <a:stCxn id="57" idx="6"/>
            </p:cNvCxnSpPr>
            <p:nvPr/>
          </p:nvCxnSpPr>
          <p:spPr>
            <a:xfrm flipV="1">
              <a:off x="6245002" y="2656550"/>
              <a:ext cx="1601307" cy="2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54" idx="6"/>
            </p:cNvCxnSpPr>
            <p:nvPr/>
          </p:nvCxnSpPr>
          <p:spPr>
            <a:xfrm>
              <a:off x="6245002" y="5124094"/>
              <a:ext cx="1601307" cy="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7834900" y="2664746"/>
              <a:ext cx="11410" cy="2461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7544336" y="3619750"/>
              <a:ext cx="598435" cy="543282"/>
              <a:chOff x="6369555" y="2671977"/>
              <a:chExt cx="432000" cy="432000"/>
            </a:xfrm>
          </p:grpSpPr>
          <p:sp>
            <p:nvSpPr>
              <p:cNvPr id="50" name="Ellipse 49"/>
              <p:cNvSpPr/>
              <p:nvPr/>
            </p:nvSpPr>
            <p:spPr bwMode="auto">
              <a:xfrm>
                <a:off x="6369555" y="2671977"/>
                <a:ext cx="432000" cy="432000"/>
              </a:xfrm>
              <a:prstGeom prst="ellipse">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dirty="0">
                  <a:latin typeface="Tahoma" panose="020B0604030504040204" pitchFamily="34" charset="0"/>
                  <a:cs typeface="Tahoma" panose="020B0604030504040204" pitchFamily="34" charset="0"/>
                </a:endParaRPr>
              </a:p>
            </p:txBody>
          </p:sp>
          <p:sp>
            <p:nvSpPr>
              <p:cNvPr id="51" name="Textfeld 50"/>
              <p:cNvSpPr txBox="1"/>
              <p:nvPr/>
            </p:nvSpPr>
            <p:spPr>
              <a:xfrm>
                <a:off x="6379832" y="2699463"/>
                <a:ext cx="392805" cy="367101"/>
              </a:xfrm>
              <a:prstGeom prst="rect">
                <a:avLst/>
              </a:prstGeom>
              <a:noFill/>
            </p:spPr>
            <p:txBody>
              <a:bodyPr wrap="square" rtlCol="0">
                <a:spAutoFit/>
              </a:bodyPr>
              <a:lstStyle/>
              <a:p>
                <a:pPr algn="ctr"/>
                <a:r>
                  <a:rPr lang="en-US" sz="2400" dirty="0" smtClean="0">
                    <a:solidFill>
                      <a:srgbClr val="0070C0"/>
                    </a:solidFill>
                    <a:latin typeface="Symbol" panose="05050102010706020507" pitchFamily="18" charset="2"/>
                  </a:rPr>
                  <a:t>S</a:t>
                </a:r>
                <a:endParaRPr lang="en-US" sz="2400" dirty="0">
                  <a:solidFill>
                    <a:srgbClr val="0070C0"/>
                  </a:solidFill>
                  <a:latin typeface="Symbol" panose="05050102010706020507" pitchFamily="18" charset="2"/>
                </a:endParaRPr>
              </a:p>
            </p:txBody>
          </p:sp>
        </p:grpSp>
        <p:cxnSp>
          <p:nvCxnSpPr>
            <p:cNvPr id="49" name="Gerader Verbinder 48"/>
            <p:cNvCxnSpPr>
              <a:stCxn id="50" idx="6"/>
            </p:cNvCxnSpPr>
            <p:nvPr/>
          </p:nvCxnSpPr>
          <p:spPr>
            <a:xfrm flipV="1">
              <a:off x="8142771" y="3890887"/>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643662" y="2040193"/>
              <a:ext cx="619487" cy="307777"/>
            </a:xfrm>
            <a:prstGeom prst="rect">
              <a:avLst/>
            </a:prstGeom>
            <a:noFill/>
          </p:spPr>
          <p:txBody>
            <a:bodyPr wrap="square" rtlCol="0">
              <a:spAutoFit/>
            </a:bodyPr>
            <a:lstStyle/>
            <a:p>
              <a:r>
                <a:rPr lang="en-US" sz="1400" dirty="0" smtClean="0"/>
                <a:t>Mixer</a:t>
              </a:r>
              <a:endParaRPr lang="en-US" sz="1400" dirty="0"/>
            </a:p>
          </p:txBody>
        </p:sp>
        <p:sp>
          <p:nvSpPr>
            <p:cNvPr id="33" name="Textfeld 32"/>
            <p:cNvSpPr txBox="1"/>
            <p:nvPr/>
          </p:nvSpPr>
          <p:spPr>
            <a:xfrm>
              <a:off x="5648578" y="5388077"/>
              <a:ext cx="619487" cy="307777"/>
            </a:xfrm>
            <a:prstGeom prst="rect">
              <a:avLst/>
            </a:prstGeom>
            <a:noFill/>
          </p:spPr>
          <p:txBody>
            <a:bodyPr wrap="square" rtlCol="0">
              <a:spAutoFit/>
            </a:bodyPr>
            <a:lstStyle/>
            <a:p>
              <a:r>
                <a:rPr lang="en-US" sz="1400" dirty="0" smtClean="0"/>
                <a:t>Mixer</a:t>
              </a:r>
              <a:endParaRPr lang="en-US" sz="1400" dirty="0"/>
            </a:p>
          </p:txBody>
        </p:sp>
      </p:gr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36" name="Textfeld 35"/>
          <p:cNvSpPr txBox="1"/>
          <p:nvPr/>
        </p:nvSpPr>
        <p:spPr>
          <a:xfrm>
            <a:off x="328698" y="3703130"/>
            <a:ext cx="1799303" cy="338554"/>
          </a:xfrm>
          <a:prstGeom prst="rect">
            <a:avLst/>
          </a:prstGeom>
          <a:noFill/>
        </p:spPr>
        <p:txBody>
          <a:bodyPr wrap="square" rtlCol="0">
            <a:spAutoFit/>
          </a:bodyPr>
          <a:lstStyle/>
          <a:p>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x-none" sz="1600" dirty="0" smtClean="0"/>
              <a:t>…</a:t>
            </a:r>
            <a:endParaRPr lang="en-US" sz="1600" dirty="0"/>
          </a:p>
        </p:txBody>
      </p:sp>
      <p:sp>
        <p:nvSpPr>
          <p:cNvPr id="37" name="Textfeld 36"/>
          <p:cNvSpPr txBox="1"/>
          <p:nvPr/>
        </p:nvSpPr>
        <p:spPr>
          <a:xfrm>
            <a:off x="348309" y="3373747"/>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60" name="Gerader Verbinder 59"/>
          <p:cNvCxnSpPr/>
          <p:nvPr/>
        </p:nvCxnSpPr>
        <p:spPr>
          <a:xfrm>
            <a:off x="2658944" y="2646700"/>
            <a:ext cx="0" cy="94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2658943" y="4263568"/>
            <a:ext cx="881" cy="8568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2196821" y="3471101"/>
            <a:ext cx="934065"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Mapping</a:t>
            </a:r>
            <a:endParaRPr lang="en-US" sz="1600" dirty="0"/>
          </a:p>
        </p:txBody>
      </p:sp>
      <p:sp>
        <p:nvSpPr>
          <p:cNvPr id="63" name="Rechteck 62"/>
          <p:cNvSpPr/>
          <p:nvPr/>
        </p:nvSpPr>
        <p:spPr>
          <a:xfrm>
            <a:off x="2627215" y="2613566"/>
            <a:ext cx="1003801" cy="369332"/>
          </a:xfrm>
          <a:prstGeom prst="rect">
            <a:avLst/>
          </a:prstGeom>
        </p:spPr>
        <p:txBody>
          <a:bodyPr wrap="none">
            <a:spAutoFit/>
          </a:bodyPr>
          <a:lstStyle/>
          <a:p>
            <a:r>
              <a:rPr lang="en-US" dirty="0" smtClean="0">
                <a:solidFill>
                  <a:srgbClr val="FF0000"/>
                </a:solidFill>
              </a:rPr>
              <a:t>0110011</a:t>
            </a:r>
            <a:endParaRPr lang="en-US" dirty="0"/>
          </a:p>
        </p:txBody>
      </p:sp>
      <p:sp>
        <p:nvSpPr>
          <p:cNvPr id="64" name="Rechteck 63"/>
          <p:cNvSpPr/>
          <p:nvPr/>
        </p:nvSpPr>
        <p:spPr>
          <a:xfrm>
            <a:off x="2623950" y="4811902"/>
            <a:ext cx="1003801" cy="369332"/>
          </a:xfrm>
          <a:prstGeom prst="rect">
            <a:avLst/>
          </a:prstGeom>
        </p:spPr>
        <p:txBody>
          <a:bodyPr wrap="none">
            <a:spAutoFit/>
          </a:bodyPr>
          <a:lstStyle/>
          <a:p>
            <a:r>
              <a:rPr lang="en-US" dirty="0" smtClean="0">
                <a:solidFill>
                  <a:srgbClr val="00B050"/>
                </a:solidFill>
              </a:rPr>
              <a:t>0011001</a:t>
            </a:r>
            <a:endParaRPr lang="en-US" dirty="0"/>
          </a:p>
        </p:txBody>
      </p:sp>
      <p:cxnSp>
        <p:nvCxnSpPr>
          <p:cNvPr id="65" name="Gerader Verbinder 64"/>
          <p:cNvCxnSpPr>
            <a:endCxn id="84" idx="1"/>
          </p:cNvCxnSpPr>
          <p:nvPr/>
        </p:nvCxnSpPr>
        <p:spPr>
          <a:xfrm>
            <a:off x="2648575" y="2650362"/>
            <a:ext cx="1624963" cy="8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a:stCxn id="78" idx="1"/>
          </p:cNvCxnSpPr>
          <p:nvPr/>
        </p:nvCxnSpPr>
        <p:spPr>
          <a:xfrm flipH="1" flipV="1">
            <a:off x="2665201" y="5110930"/>
            <a:ext cx="1608337" cy="8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2344926" y="2184849"/>
            <a:ext cx="1445389" cy="423515"/>
          </a:xfrm>
          <a:prstGeom prst="rect">
            <a:avLst/>
          </a:prstGeom>
        </p:spPr>
      </p:pic>
      <p:sp>
        <p:nvSpPr>
          <p:cNvPr id="10" name="Textfeld 9"/>
          <p:cNvSpPr txBox="1"/>
          <p:nvPr/>
        </p:nvSpPr>
        <p:spPr>
          <a:xfrm>
            <a:off x="1991869" y="2442544"/>
            <a:ext cx="498764" cy="276999"/>
          </a:xfrm>
          <a:prstGeom prst="rect">
            <a:avLst/>
          </a:prstGeom>
          <a:noFill/>
        </p:spPr>
        <p:txBody>
          <a:bodyPr wrap="square" rtlCol="0">
            <a:spAutoFit/>
          </a:bodyPr>
          <a:lstStyle/>
          <a:p>
            <a:r>
              <a:rPr lang="en-US" sz="1200" dirty="0" smtClean="0"/>
              <a:t>0 V</a:t>
            </a:r>
            <a:endParaRPr lang="en-US" sz="1200" dirty="0"/>
          </a:p>
        </p:txBody>
      </p:sp>
      <p:sp>
        <p:nvSpPr>
          <p:cNvPr id="67" name="Textfeld 66"/>
          <p:cNvSpPr txBox="1"/>
          <p:nvPr/>
        </p:nvSpPr>
        <p:spPr>
          <a:xfrm>
            <a:off x="1986327" y="2079553"/>
            <a:ext cx="498764" cy="276999"/>
          </a:xfrm>
          <a:prstGeom prst="rect">
            <a:avLst/>
          </a:prstGeom>
          <a:noFill/>
        </p:spPr>
        <p:txBody>
          <a:bodyPr wrap="square" rtlCol="0">
            <a:spAutoFit/>
          </a:bodyPr>
          <a:lstStyle/>
          <a:p>
            <a:r>
              <a:rPr lang="en-US" sz="1200" dirty="0" smtClean="0"/>
              <a:t>1 V</a:t>
            </a:r>
            <a:endParaRPr lang="en-US" sz="1200" dirty="0"/>
          </a:p>
        </p:txBody>
      </p:sp>
      <p:pic>
        <p:nvPicPr>
          <p:cNvPr id="11" name="Grafik 10"/>
          <p:cNvPicPr>
            <a:picLocks noChangeAspect="1"/>
          </p:cNvPicPr>
          <p:nvPr/>
        </p:nvPicPr>
        <p:blipFill>
          <a:blip r:embed="rId5"/>
          <a:stretch>
            <a:fillRect/>
          </a:stretch>
        </p:blipFill>
        <p:spPr>
          <a:xfrm>
            <a:off x="2346199" y="5168330"/>
            <a:ext cx="1482483" cy="433041"/>
          </a:xfrm>
          <a:prstGeom prst="rect">
            <a:avLst/>
          </a:prstGeom>
        </p:spPr>
      </p:pic>
      <p:sp>
        <p:nvSpPr>
          <p:cNvPr id="68" name="Textfeld 67"/>
          <p:cNvSpPr txBox="1"/>
          <p:nvPr/>
        </p:nvSpPr>
        <p:spPr>
          <a:xfrm>
            <a:off x="1994640" y="5421265"/>
            <a:ext cx="498764" cy="276999"/>
          </a:xfrm>
          <a:prstGeom prst="rect">
            <a:avLst/>
          </a:prstGeom>
          <a:noFill/>
        </p:spPr>
        <p:txBody>
          <a:bodyPr wrap="square" rtlCol="0">
            <a:spAutoFit/>
          </a:bodyPr>
          <a:lstStyle/>
          <a:p>
            <a:r>
              <a:rPr lang="en-US" sz="1200" dirty="0" smtClean="0"/>
              <a:t>0 V</a:t>
            </a:r>
            <a:endParaRPr lang="en-US" sz="1200" dirty="0"/>
          </a:p>
        </p:txBody>
      </p:sp>
      <p:sp>
        <p:nvSpPr>
          <p:cNvPr id="69" name="Textfeld 68"/>
          <p:cNvSpPr txBox="1"/>
          <p:nvPr/>
        </p:nvSpPr>
        <p:spPr>
          <a:xfrm>
            <a:off x="1989098" y="5058274"/>
            <a:ext cx="498764" cy="276999"/>
          </a:xfrm>
          <a:prstGeom prst="rect">
            <a:avLst/>
          </a:prstGeom>
          <a:noFill/>
        </p:spPr>
        <p:txBody>
          <a:bodyPr wrap="square" rtlCol="0">
            <a:spAutoFit/>
          </a:bodyPr>
          <a:lstStyle/>
          <a:p>
            <a:r>
              <a:rPr lang="en-US" sz="1200" dirty="0" smtClean="0"/>
              <a:t>1 V</a:t>
            </a:r>
            <a:endParaRPr lang="en-US" sz="1200" dirty="0"/>
          </a:p>
        </p:txBody>
      </p:sp>
      <p:cxnSp>
        <p:nvCxnSpPr>
          <p:cNvPr id="72" name="Gerade Verbindung mit Pfeil 71"/>
          <p:cNvCxnSpPr/>
          <p:nvPr/>
        </p:nvCxnSpPr>
        <p:spPr>
          <a:xfrm flipH="1" flipV="1">
            <a:off x="10481115" y="2793132"/>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491276" y="2834811"/>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583429" y="2948430"/>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489334" y="3221465"/>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490360" y="3229213"/>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1158819" y="3221465"/>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256303" y="3522829"/>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618749" y="3525192"/>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491391" y="2955871"/>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05888"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1105888"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781395"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1140083" y="2966954"/>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1117914" y="4466015"/>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321223" y="2459171"/>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574731" y="3702317"/>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10170265" y="380931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438100" y="381863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9781395"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458139" y="4468786"/>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78" name="Rechteck 77"/>
          <p:cNvSpPr/>
          <p:nvPr/>
        </p:nvSpPr>
        <p:spPr>
          <a:xfrm>
            <a:off x="4273538" y="4758669"/>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feld 78"/>
          <p:cNvSpPr txBox="1"/>
          <p:nvPr/>
        </p:nvSpPr>
        <p:spPr>
          <a:xfrm>
            <a:off x="4105997" y="4255703"/>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4" name="Rechteck 83"/>
          <p:cNvSpPr/>
          <p:nvPr/>
        </p:nvSpPr>
        <p:spPr>
          <a:xfrm>
            <a:off x="4273538" y="2298101"/>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feld 84"/>
          <p:cNvSpPr txBox="1"/>
          <p:nvPr/>
        </p:nvSpPr>
        <p:spPr>
          <a:xfrm>
            <a:off x="4105997" y="1778510"/>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6"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内容占位符 2"/>
          <p:cNvSpPr txBox="1">
            <a:spLocks/>
          </p:cNvSpPr>
          <p:nvPr/>
        </p:nvSpPr>
        <p:spPr bwMode="auto">
          <a:xfrm>
            <a:off x="287411" y="985849"/>
            <a:ext cx="11904589" cy="7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6"/>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6"/>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6"/>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7"/>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7"/>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General overview on possibilities </a:t>
            </a:r>
          </a:p>
          <a:p>
            <a:endParaRPr lang="en-US" altLang="zh-CN" sz="1400" b="1"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74950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cxnSp>
        <p:nvCxnSpPr>
          <p:cNvPr id="72" name="Gerade Verbindung mit Pfeil 71"/>
          <p:cNvCxnSpPr/>
          <p:nvPr/>
        </p:nvCxnSpPr>
        <p:spPr>
          <a:xfrm flipH="1" flipV="1">
            <a:off x="10481115" y="2793132"/>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491276" y="2834811"/>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583429" y="2948430"/>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489334" y="3221465"/>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490360" y="3229213"/>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1158819" y="3221465"/>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256303" y="3522829"/>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618749" y="3525192"/>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491391" y="2955871"/>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05888"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1105888"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781395"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1140083" y="2966954"/>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1117914" y="4466015"/>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321223" y="2459171"/>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574731" y="3702317"/>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10170265" y="380931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438100" y="381863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9781395"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458139" y="4468786"/>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86"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内容占位符 2"/>
          <p:cNvSpPr txBox="1">
            <a:spLocks/>
          </p:cNvSpPr>
          <p:nvPr/>
        </p:nvSpPr>
        <p:spPr bwMode="auto">
          <a:xfrm>
            <a:off x="287411" y="985849"/>
            <a:ext cx="11904589" cy="7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General overview on possibilities </a:t>
            </a:r>
          </a:p>
          <a:p>
            <a:endParaRPr lang="en-US" altLang="zh-CN" sz="1400" b="1" dirty="0" smtClean="0">
              <a:latin typeface="Microsoft YaHei" panose="020B0503020204020204" pitchFamily="34" charset="-122"/>
              <a:ea typeface="Microsoft YaHei" panose="020B0503020204020204" pitchFamily="34" charset="-122"/>
            </a:endParaRPr>
          </a:p>
        </p:txBody>
      </p:sp>
      <p:pic>
        <p:nvPicPr>
          <p:cNvPr id="88" name="图片 2">
            <a:extLst>
              <a:ext uri="{FF2B5EF4-FFF2-40B4-BE49-F238E27FC236}">
                <a16:creationId xmlns:a16="http://schemas.microsoft.com/office/drawing/2014/main" xmlns="" id="{00000000-0008-0000-0500-000003000000}"/>
              </a:ext>
            </a:extLst>
          </p:cNvPr>
          <p:cNvPicPr>
            <a:picLocks noChangeAspect="1"/>
          </p:cNvPicPr>
          <p:nvPr/>
        </p:nvPicPr>
        <p:blipFill>
          <a:blip r:embed="rId6"/>
          <a:stretch>
            <a:fillRect/>
          </a:stretch>
        </p:blipFill>
        <p:spPr>
          <a:xfrm>
            <a:off x="2024596" y="2335060"/>
            <a:ext cx="6138249" cy="2151481"/>
          </a:xfrm>
          <a:prstGeom prst="rect">
            <a:avLst/>
          </a:prstGeom>
          <a:ln>
            <a:noFill/>
          </a:ln>
        </p:spPr>
      </p:pic>
      <p:cxnSp>
        <p:nvCxnSpPr>
          <p:cNvPr id="89" name="Gerader Verbinder 88"/>
          <p:cNvCxnSpPr/>
          <p:nvPr/>
        </p:nvCxnSpPr>
        <p:spPr>
          <a:xfrm flipV="1">
            <a:off x="8198133" y="3878942"/>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2170630" y="4495087"/>
            <a:ext cx="5862415" cy="954107"/>
          </a:xfrm>
          <a:prstGeom prst="rect">
            <a:avLst/>
          </a:prstGeom>
          <a:noFill/>
        </p:spPr>
        <p:txBody>
          <a:bodyPr wrap="square" rtlCol="0">
            <a:spAutoFit/>
          </a:bodyPr>
          <a:lstStyle/>
          <a:p>
            <a:pPr algn="ctr"/>
            <a:r>
              <a:rPr lang="en-US" sz="2800" dirty="0" smtClean="0"/>
              <a:t>Generate the various complex modulations up to 6 GHz all in one Box</a:t>
            </a:r>
            <a:endParaRPr lang="en-US" sz="2800" dirty="0"/>
          </a:p>
        </p:txBody>
      </p:sp>
    </p:spTree>
    <p:extLst>
      <p:ext uri="{BB962C8B-B14F-4D97-AF65-F5344CB8AC3E}">
        <p14:creationId xmlns:p14="http://schemas.microsoft.com/office/powerpoint/2010/main" val="33773389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pSp>
        <p:nvGrpSpPr>
          <p:cNvPr id="4" name="Gruppieren 3"/>
          <p:cNvGrpSpPr/>
          <p:nvPr/>
        </p:nvGrpSpPr>
        <p:grpSpPr>
          <a:xfrm>
            <a:off x="4501849" y="2028248"/>
            <a:ext cx="4874493" cy="3655661"/>
            <a:chOff x="4446487" y="2040193"/>
            <a:chExt cx="4874493" cy="3655661"/>
          </a:xfrm>
        </p:grpSpPr>
        <p:grpSp>
          <p:nvGrpSpPr>
            <p:cNvPr id="29" name="Gruppieren 28"/>
            <p:cNvGrpSpPr/>
            <p:nvPr/>
          </p:nvGrpSpPr>
          <p:grpSpPr>
            <a:xfrm>
              <a:off x="5646565" y="2387041"/>
              <a:ext cx="598436" cy="543281"/>
              <a:chOff x="3556746" y="1082488"/>
              <a:chExt cx="432001" cy="432000"/>
            </a:xfrm>
          </p:grpSpPr>
          <p:sp>
            <p:nvSpPr>
              <p:cNvPr id="57" name="Ellipse 56"/>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8" name="Gerader Verbinder 57"/>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646565" y="4852453"/>
              <a:ext cx="598436" cy="543281"/>
              <a:chOff x="3556746" y="1082488"/>
              <a:chExt cx="432001" cy="432000"/>
            </a:xfrm>
          </p:grpSpPr>
          <p:sp>
            <p:nvSpPr>
              <p:cNvPr id="54" name="Ellipse 53"/>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5" name="Gerader Verbinder 54"/>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258091" y="4052541"/>
              <a:ext cx="543541" cy="338554"/>
            </a:xfrm>
            <a:prstGeom prst="rect">
              <a:avLst/>
            </a:prstGeom>
            <a:noFill/>
          </p:spPr>
          <p:txBody>
            <a:bodyPr wrap="square" rtlCol="0">
              <a:spAutoFit/>
            </a:bodyPr>
            <a:lstStyle/>
            <a:p>
              <a:r>
                <a:rPr lang="en-US" sz="1600" dirty="0" smtClean="0"/>
                <a:t>LO</a:t>
              </a:r>
              <a:endParaRPr lang="en-US" sz="1600" dirty="0"/>
            </a:p>
          </p:txBody>
        </p:sp>
        <p:cxnSp>
          <p:nvCxnSpPr>
            <p:cNvPr id="38" name="Gerader Verbinder 37"/>
            <p:cNvCxnSpPr>
              <a:stCxn id="57" idx="4"/>
              <a:endCxn id="54" idx="0"/>
            </p:cNvCxnSpPr>
            <p:nvPr/>
          </p:nvCxnSpPr>
          <p:spPr>
            <a:xfrm>
              <a:off x="5945784" y="2930322"/>
              <a:ext cx="0" cy="1922131"/>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646565" y="3965725"/>
              <a:ext cx="598435" cy="543281"/>
              <a:chOff x="5288565" y="2481797"/>
              <a:chExt cx="432000" cy="432000"/>
            </a:xfrm>
            <a:solidFill>
              <a:schemeClr val="bg1"/>
            </a:solidFill>
          </p:grpSpPr>
          <p:sp>
            <p:nvSpPr>
              <p:cNvPr id="52" name="Ellipse 51"/>
              <p:cNvSpPr/>
              <p:nvPr/>
            </p:nvSpPr>
            <p:spPr bwMode="auto">
              <a:xfrm>
                <a:off x="5288565" y="2481797"/>
                <a:ext cx="432000" cy="432000"/>
              </a:xfrm>
              <a:prstGeom prst="ellipse">
                <a:avLst/>
              </a:prstGeom>
              <a:grp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sp>
            <p:nvSpPr>
              <p:cNvPr id="53" name="Freihandform 52"/>
              <p:cNvSpPr/>
              <p:nvPr/>
            </p:nvSpPr>
            <p:spPr bwMode="auto">
              <a:xfrm>
                <a:off x="5342996" y="2606721"/>
                <a:ext cx="307177" cy="177421"/>
              </a:xfrm>
              <a:custGeom>
                <a:avLst/>
                <a:gdLst>
                  <a:gd name="connsiteX0" fmla="*/ 0 w 464127"/>
                  <a:gd name="connsiteY0" fmla="*/ 311215 h 541919"/>
                  <a:gd name="connsiteX1" fmla="*/ 110836 w 464127"/>
                  <a:gd name="connsiteY1" fmla="*/ 20270 h 541919"/>
                  <a:gd name="connsiteX2" fmla="*/ 187036 w 464127"/>
                  <a:gd name="connsiteY2" fmla="*/ 47979 h 541919"/>
                  <a:gd name="connsiteX3" fmla="*/ 228600 w 464127"/>
                  <a:gd name="connsiteY3" fmla="*/ 235015 h 541919"/>
                  <a:gd name="connsiteX4" fmla="*/ 270163 w 464127"/>
                  <a:gd name="connsiteY4" fmla="*/ 470543 h 541919"/>
                  <a:gd name="connsiteX5" fmla="*/ 374072 w 464127"/>
                  <a:gd name="connsiteY5" fmla="*/ 539815 h 541919"/>
                  <a:gd name="connsiteX6" fmla="*/ 443345 w 464127"/>
                  <a:gd name="connsiteY6" fmla="*/ 408197 h 541919"/>
                  <a:gd name="connsiteX7" fmla="*/ 464127 w 464127"/>
                  <a:gd name="connsiteY7" fmla="*/ 290434 h 541919"/>
                  <a:gd name="connsiteX0" fmla="*/ 0 w 464127"/>
                  <a:gd name="connsiteY0" fmla="*/ 289757 h 520461"/>
                  <a:gd name="connsiteX1" fmla="*/ 90365 w 464127"/>
                  <a:gd name="connsiteY1" fmla="*/ 29519 h 520461"/>
                  <a:gd name="connsiteX2" fmla="*/ 187036 w 464127"/>
                  <a:gd name="connsiteY2" fmla="*/ 26521 h 520461"/>
                  <a:gd name="connsiteX3" fmla="*/ 228600 w 464127"/>
                  <a:gd name="connsiteY3" fmla="*/ 213557 h 520461"/>
                  <a:gd name="connsiteX4" fmla="*/ 270163 w 464127"/>
                  <a:gd name="connsiteY4" fmla="*/ 449085 h 520461"/>
                  <a:gd name="connsiteX5" fmla="*/ 374072 w 464127"/>
                  <a:gd name="connsiteY5" fmla="*/ 518357 h 520461"/>
                  <a:gd name="connsiteX6" fmla="*/ 443345 w 464127"/>
                  <a:gd name="connsiteY6" fmla="*/ 386739 h 520461"/>
                  <a:gd name="connsiteX7" fmla="*/ 464127 w 464127"/>
                  <a:gd name="connsiteY7" fmla="*/ 268976 h 520461"/>
                  <a:gd name="connsiteX0" fmla="*/ 0 w 464127"/>
                  <a:gd name="connsiteY0" fmla="*/ 293975 h 524234"/>
                  <a:gd name="connsiteX1" fmla="*/ 90365 w 464127"/>
                  <a:gd name="connsiteY1" fmla="*/ 33737 h 524234"/>
                  <a:gd name="connsiteX2" fmla="*/ 187036 w 464127"/>
                  <a:gd name="connsiteY2" fmla="*/ 30739 h 524234"/>
                  <a:gd name="connsiteX3" fmla="*/ 245660 w 464127"/>
                  <a:gd name="connsiteY3" fmla="*/ 286014 h 524234"/>
                  <a:gd name="connsiteX4" fmla="*/ 270163 w 464127"/>
                  <a:gd name="connsiteY4" fmla="*/ 453303 h 524234"/>
                  <a:gd name="connsiteX5" fmla="*/ 374072 w 464127"/>
                  <a:gd name="connsiteY5" fmla="*/ 522575 h 524234"/>
                  <a:gd name="connsiteX6" fmla="*/ 443345 w 464127"/>
                  <a:gd name="connsiteY6" fmla="*/ 390957 h 524234"/>
                  <a:gd name="connsiteX7" fmla="*/ 464127 w 464127"/>
                  <a:gd name="connsiteY7" fmla="*/ 273194 h 524234"/>
                  <a:gd name="connsiteX0" fmla="*/ 0 w 464127"/>
                  <a:gd name="connsiteY0" fmla="*/ 293975 h 528651"/>
                  <a:gd name="connsiteX1" fmla="*/ 90365 w 464127"/>
                  <a:gd name="connsiteY1" fmla="*/ 33737 h 528651"/>
                  <a:gd name="connsiteX2" fmla="*/ 187036 w 464127"/>
                  <a:gd name="connsiteY2" fmla="*/ 30739 h 528651"/>
                  <a:gd name="connsiteX3" fmla="*/ 245660 w 464127"/>
                  <a:gd name="connsiteY3" fmla="*/ 286014 h 528651"/>
                  <a:gd name="connsiteX4" fmla="*/ 300871 w 464127"/>
                  <a:gd name="connsiteY4" fmla="*/ 484011 h 528651"/>
                  <a:gd name="connsiteX5" fmla="*/ 374072 w 464127"/>
                  <a:gd name="connsiteY5" fmla="*/ 522575 h 528651"/>
                  <a:gd name="connsiteX6" fmla="*/ 443345 w 464127"/>
                  <a:gd name="connsiteY6" fmla="*/ 390957 h 528651"/>
                  <a:gd name="connsiteX7" fmla="*/ 464127 w 464127"/>
                  <a:gd name="connsiteY7" fmla="*/ 273194 h 528651"/>
                  <a:gd name="connsiteX0" fmla="*/ 0 w 464127"/>
                  <a:gd name="connsiteY0" fmla="*/ 293975 h 506638"/>
                  <a:gd name="connsiteX1" fmla="*/ 90365 w 464127"/>
                  <a:gd name="connsiteY1" fmla="*/ 33737 h 506638"/>
                  <a:gd name="connsiteX2" fmla="*/ 187036 w 464127"/>
                  <a:gd name="connsiteY2" fmla="*/ 30739 h 506638"/>
                  <a:gd name="connsiteX3" fmla="*/ 245660 w 464127"/>
                  <a:gd name="connsiteY3" fmla="*/ 286014 h 506638"/>
                  <a:gd name="connsiteX4" fmla="*/ 300871 w 464127"/>
                  <a:gd name="connsiteY4" fmla="*/ 484011 h 506638"/>
                  <a:gd name="connsiteX5" fmla="*/ 411603 w 464127"/>
                  <a:gd name="connsiteY5" fmla="*/ 491867 h 506638"/>
                  <a:gd name="connsiteX6" fmla="*/ 443345 w 464127"/>
                  <a:gd name="connsiteY6" fmla="*/ 390957 h 506638"/>
                  <a:gd name="connsiteX7" fmla="*/ 464127 w 464127"/>
                  <a:gd name="connsiteY7" fmla="*/ 273194 h 506638"/>
                  <a:gd name="connsiteX0" fmla="*/ 0 w 464127"/>
                  <a:gd name="connsiteY0" fmla="*/ 293975 h 514696"/>
                  <a:gd name="connsiteX1" fmla="*/ 90365 w 464127"/>
                  <a:gd name="connsiteY1" fmla="*/ 33737 h 514696"/>
                  <a:gd name="connsiteX2" fmla="*/ 187036 w 464127"/>
                  <a:gd name="connsiteY2" fmla="*/ 30739 h 514696"/>
                  <a:gd name="connsiteX3" fmla="*/ 245660 w 464127"/>
                  <a:gd name="connsiteY3" fmla="*/ 286014 h 514696"/>
                  <a:gd name="connsiteX4" fmla="*/ 300871 w 464127"/>
                  <a:gd name="connsiteY4" fmla="*/ 484011 h 514696"/>
                  <a:gd name="connsiteX5" fmla="*/ 411603 w 464127"/>
                  <a:gd name="connsiteY5" fmla="*/ 491867 h 514696"/>
                  <a:gd name="connsiteX6" fmla="*/ 443345 w 464127"/>
                  <a:gd name="connsiteY6" fmla="*/ 390957 h 514696"/>
                  <a:gd name="connsiteX7" fmla="*/ 464127 w 464127"/>
                  <a:gd name="connsiteY7" fmla="*/ 273194 h 514696"/>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1930"/>
                  <a:gd name="connsiteX1" fmla="*/ 90365 w 464127"/>
                  <a:gd name="connsiteY1" fmla="*/ 33737 h 521930"/>
                  <a:gd name="connsiteX2" fmla="*/ 187036 w 464127"/>
                  <a:gd name="connsiteY2" fmla="*/ 30739 h 521930"/>
                  <a:gd name="connsiteX3" fmla="*/ 245660 w 464127"/>
                  <a:gd name="connsiteY3" fmla="*/ 286014 h 521930"/>
                  <a:gd name="connsiteX4" fmla="*/ 307695 w 464127"/>
                  <a:gd name="connsiteY4" fmla="*/ 501071 h 521930"/>
                  <a:gd name="connsiteX5" fmla="*/ 411603 w 464127"/>
                  <a:gd name="connsiteY5" fmla="*/ 491867 h 521930"/>
                  <a:gd name="connsiteX6" fmla="*/ 443345 w 464127"/>
                  <a:gd name="connsiteY6" fmla="*/ 390957 h 521930"/>
                  <a:gd name="connsiteX7" fmla="*/ 464127 w 464127"/>
                  <a:gd name="connsiteY7" fmla="*/ 273194 h 521930"/>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3857"/>
                  <a:gd name="connsiteX1" fmla="*/ 90365 w 464127"/>
                  <a:gd name="connsiteY1" fmla="*/ 33737 h 523857"/>
                  <a:gd name="connsiteX2" fmla="*/ 187036 w 464127"/>
                  <a:gd name="connsiteY2" fmla="*/ 30739 h 523857"/>
                  <a:gd name="connsiteX3" fmla="*/ 245660 w 464127"/>
                  <a:gd name="connsiteY3" fmla="*/ 286014 h 523857"/>
                  <a:gd name="connsiteX4" fmla="*/ 307695 w 464127"/>
                  <a:gd name="connsiteY4" fmla="*/ 501071 h 523857"/>
                  <a:gd name="connsiteX5" fmla="*/ 411603 w 464127"/>
                  <a:gd name="connsiteY5" fmla="*/ 491867 h 523857"/>
                  <a:gd name="connsiteX6" fmla="*/ 464127 w 464127"/>
                  <a:gd name="connsiteY6" fmla="*/ 273194 h 523857"/>
                  <a:gd name="connsiteX0" fmla="*/ 0 w 460715"/>
                  <a:gd name="connsiteY0" fmla="*/ 293975 h 523480"/>
                  <a:gd name="connsiteX1" fmla="*/ 90365 w 460715"/>
                  <a:gd name="connsiteY1" fmla="*/ 33737 h 523480"/>
                  <a:gd name="connsiteX2" fmla="*/ 187036 w 460715"/>
                  <a:gd name="connsiteY2" fmla="*/ 30739 h 523480"/>
                  <a:gd name="connsiteX3" fmla="*/ 245660 w 460715"/>
                  <a:gd name="connsiteY3" fmla="*/ 286014 h 523480"/>
                  <a:gd name="connsiteX4" fmla="*/ 307695 w 460715"/>
                  <a:gd name="connsiteY4" fmla="*/ 501071 h 523480"/>
                  <a:gd name="connsiteX5" fmla="*/ 411603 w 460715"/>
                  <a:gd name="connsiteY5" fmla="*/ 491867 h 523480"/>
                  <a:gd name="connsiteX6" fmla="*/ 460715 w 460715"/>
                  <a:gd name="connsiteY6" fmla="*/ 280018 h 5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15" h="523480">
                    <a:moveTo>
                      <a:pt x="0" y="293975"/>
                    </a:moveTo>
                    <a:cubicBezTo>
                      <a:pt x="39831" y="170438"/>
                      <a:pt x="59192" y="77609"/>
                      <a:pt x="90365" y="33737"/>
                    </a:cubicBezTo>
                    <a:cubicBezTo>
                      <a:pt x="121538" y="-10135"/>
                      <a:pt x="161154" y="-11307"/>
                      <a:pt x="187036" y="30739"/>
                    </a:cubicBezTo>
                    <a:cubicBezTo>
                      <a:pt x="212918" y="72785"/>
                      <a:pt x="225550" y="207625"/>
                      <a:pt x="245660" y="286014"/>
                    </a:cubicBezTo>
                    <a:cubicBezTo>
                      <a:pt x="265770" y="364403"/>
                      <a:pt x="280038" y="466762"/>
                      <a:pt x="307695" y="501071"/>
                    </a:cubicBezTo>
                    <a:cubicBezTo>
                      <a:pt x="335352" y="535380"/>
                      <a:pt x="386100" y="528709"/>
                      <a:pt x="411603" y="491867"/>
                    </a:cubicBezTo>
                    <a:cubicBezTo>
                      <a:pt x="437106" y="455025"/>
                      <a:pt x="449773" y="325575"/>
                      <a:pt x="460715" y="280018"/>
                    </a:cubicBezTo>
                  </a:path>
                </a:pathLst>
              </a:custGeom>
              <a:grpFill/>
              <a:ln w="15875">
                <a:solidFill>
                  <a:srgbClr val="0070C0"/>
                </a:solidFill>
                <a:round/>
                <a:headEnd/>
                <a:tailEnd/>
              </a:ln>
              <a:extLst/>
            </p:spPr>
            <p:txBody>
              <a:bodyPr rtlCol="0" anchor="ctr"/>
              <a:lstStyle/>
              <a:p>
                <a:pPr algn="ctr"/>
                <a:endParaRPr lang="en-US"/>
              </a:p>
            </p:txBody>
          </p:sp>
        </p:grpSp>
        <p:sp>
          <p:nvSpPr>
            <p:cNvPr id="40" name="Rechteck 39"/>
            <p:cNvSpPr/>
            <p:nvPr/>
          </p:nvSpPr>
          <p:spPr bwMode="auto">
            <a:xfrm>
              <a:off x="5392314" y="3205114"/>
              <a:ext cx="1106940" cy="450879"/>
            </a:xfrm>
            <a:prstGeom prst="rect">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r>
                <a:rPr lang="en-US" sz="1100" dirty="0" smtClean="0">
                  <a:latin typeface="Tahoma" panose="020B0604030504040204" pitchFamily="34" charset="0"/>
                  <a:cs typeface="Tahoma" panose="020B0604030504040204" pitchFamily="34" charset="0"/>
                </a:rPr>
                <a:t>90° </a:t>
              </a:r>
              <a:br>
                <a:rPr lang="en-US" sz="1100" dirty="0" smtClean="0">
                  <a:latin typeface="Tahoma" panose="020B0604030504040204" pitchFamily="34" charset="0"/>
                  <a:cs typeface="Tahoma" panose="020B0604030504040204" pitchFamily="34" charset="0"/>
                </a:rPr>
              </a:br>
              <a:r>
                <a:rPr lang="en-US" sz="1100" dirty="0" smtClean="0">
                  <a:latin typeface="Tahoma" panose="020B0604030504040204" pitchFamily="34" charset="0"/>
                  <a:cs typeface="Tahoma" panose="020B0604030504040204" pitchFamily="34" charset="0"/>
                </a:rPr>
                <a:t>Phase Shift </a:t>
              </a:r>
              <a:endParaRPr lang="en-US" sz="1100" dirty="0">
                <a:latin typeface="Tahoma" panose="020B0604030504040204" pitchFamily="34" charset="0"/>
                <a:cs typeface="Tahoma" panose="020B0604030504040204" pitchFamily="34" charset="0"/>
              </a:endParaRPr>
            </a:p>
          </p:txBody>
        </p:sp>
        <p:cxnSp>
          <p:nvCxnSpPr>
            <p:cNvPr id="41" name="Gerader Verbinder 40"/>
            <p:cNvCxnSpPr>
              <a:endCxn id="57" idx="2"/>
            </p:cNvCxnSpPr>
            <p:nvPr/>
          </p:nvCxnSpPr>
          <p:spPr>
            <a:xfrm>
              <a:off x="4468029" y="2658211"/>
              <a:ext cx="1178537" cy="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54" idx="2"/>
            </p:cNvCxnSpPr>
            <p:nvPr/>
          </p:nvCxnSpPr>
          <p:spPr>
            <a:xfrm>
              <a:off x="4446487" y="5122738"/>
              <a:ext cx="1200080" cy="135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645002" y="2883086"/>
              <a:ext cx="752223" cy="338554"/>
            </a:xfrm>
            <a:prstGeom prst="rect">
              <a:avLst/>
            </a:prstGeom>
            <a:noFill/>
          </p:spPr>
          <p:txBody>
            <a:bodyPr wrap="square" rtlCol="0">
              <a:spAutoFit/>
            </a:bodyPr>
            <a:lstStyle/>
            <a:p>
              <a:r>
                <a:rPr lang="en-US" sz="1600" dirty="0" smtClean="0"/>
                <a:t>Cosine </a:t>
              </a:r>
              <a:endParaRPr lang="en-US" sz="1600" dirty="0"/>
            </a:p>
          </p:txBody>
        </p:sp>
        <p:sp>
          <p:nvSpPr>
            <p:cNvPr id="44" name="Textfeld 43"/>
            <p:cNvSpPr txBox="1"/>
            <p:nvPr/>
          </p:nvSpPr>
          <p:spPr>
            <a:xfrm>
              <a:off x="5503374" y="4563267"/>
              <a:ext cx="981716" cy="338554"/>
            </a:xfrm>
            <a:prstGeom prst="rect">
              <a:avLst/>
            </a:prstGeom>
            <a:noFill/>
          </p:spPr>
          <p:txBody>
            <a:bodyPr wrap="square" rtlCol="0">
              <a:spAutoFit/>
            </a:bodyPr>
            <a:lstStyle/>
            <a:p>
              <a:r>
                <a:rPr lang="en-US" sz="1600" dirty="0" smtClean="0"/>
                <a:t>Sinewave</a:t>
              </a:r>
              <a:endParaRPr lang="en-US" sz="1600" dirty="0"/>
            </a:p>
          </p:txBody>
        </p:sp>
        <p:cxnSp>
          <p:nvCxnSpPr>
            <p:cNvPr id="45" name="Gerader Verbinder 44"/>
            <p:cNvCxnSpPr>
              <a:stCxn id="57" idx="6"/>
            </p:cNvCxnSpPr>
            <p:nvPr/>
          </p:nvCxnSpPr>
          <p:spPr>
            <a:xfrm flipV="1">
              <a:off x="6245002" y="2656550"/>
              <a:ext cx="1601307" cy="2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54" idx="6"/>
            </p:cNvCxnSpPr>
            <p:nvPr/>
          </p:nvCxnSpPr>
          <p:spPr>
            <a:xfrm>
              <a:off x="6245002" y="5124094"/>
              <a:ext cx="1601307" cy="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7834900" y="2664746"/>
              <a:ext cx="11410" cy="2461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7544336" y="3619750"/>
              <a:ext cx="598435" cy="543282"/>
              <a:chOff x="6369555" y="2671977"/>
              <a:chExt cx="432000" cy="432000"/>
            </a:xfrm>
          </p:grpSpPr>
          <p:sp>
            <p:nvSpPr>
              <p:cNvPr id="50" name="Ellipse 49"/>
              <p:cNvSpPr/>
              <p:nvPr/>
            </p:nvSpPr>
            <p:spPr bwMode="auto">
              <a:xfrm>
                <a:off x="6369555" y="2671977"/>
                <a:ext cx="432000" cy="432000"/>
              </a:xfrm>
              <a:prstGeom prst="ellipse">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dirty="0">
                  <a:latin typeface="Tahoma" panose="020B0604030504040204" pitchFamily="34" charset="0"/>
                  <a:cs typeface="Tahoma" panose="020B0604030504040204" pitchFamily="34" charset="0"/>
                </a:endParaRPr>
              </a:p>
            </p:txBody>
          </p:sp>
          <p:sp>
            <p:nvSpPr>
              <p:cNvPr id="51" name="Textfeld 50"/>
              <p:cNvSpPr txBox="1"/>
              <p:nvPr/>
            </p:nvSpPr>
            <p:spPr>
              <a:xfrm>
                <a:off x="6379832" y="2699463"/>
                <a:ext cx="392805" cy="367101"/>
              </a:xfrm>
              <a:prstGeom prst="rect">
                <a:avLst/>
              </a:prstGeom>
              <a:noFill/>
            </p:spPr>
            <p:txBody>
              <a:bodyPr wrap="square" rtlCol="0">
                <a:spAutoFit/>
              </a:bodyPr>
              <a:lstStyle/>
              <a:p>
                <a:pPr algn="ctr"/>
                <a:r>
                  <a:rPr lang="en-US" sz="2400" dirty="0" smtClean="0">
                    <a:solidFill>
                      <a:srgbClr val="0070C0"/>
                    </a:solidFill>
                    <a:latin typeface="Symbol" panose="05050102010706020507" pitchFamily="18" charset="2"/>
                  </a:rPr>
                  <a:t>S</a:t>
                </a:r>
                <a:endParaRPr lang="en-US" sz="2400" dirty="0">
                  <a:solidFill>
                    <a:srgbClr val="0070C0"/>
                  </a:solidFill>
                  <a:latin typeface="Symbol" panose="05050102010706020507" pitchFamily="18" charset="2"/>
                </a:endParaRPr>
              </a:p>
            </p:txBody>
          </p:sp>
        </p:grpSp>
        <p:cxnSp>
          <p:nvCxnSpPr>
            <p:cNvPr id="49" name="Gerader Verbinder 48"/>
            <p:cNvCxnSpPr>
              <a:stCxn id="50" idx="6"/>
            </p:cNvCxnSpPr>
            <p:nvPr/>
          </p:nvCxnSpPr>
          <p:spPr>
            <a:xfrm flipV="1">
              <a:off x="8142771" y="3890887"/>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643662" y="2040193"/>
              <a:ext cx="619487" cy="307777"/>
            </a:xfrm>
            <a:prstGeom prst="rect">
              <a:avLst/>
            </a:prstGeom>
            <a:noFill/>
          </p:spPr>
          <p:txBody>
            <a:bodyPr wrap="square" rtlCol="0">
              <a:spAutoFit/>
            </a:bodyPr>
            <a:lstStyle/>
            <a:p>
              <a:r>
                <a:rPr lang="en-US" sz="1400" dirty="0" smtClean="0"/>
                <a:t>Mixer</a:t>
              </a:r>
              <a:endParaRPr lang="en-US" sz="1400" dirty="0"/>
            </a:p>
          </p:txBody>
        </p:sp>
        <p:sp>
          <p:nvSpPr>
            <p:cNvPr id="33" name="Textfeld 32"/>
            <p:cNvSpPr txBox="1"/>
            <p:nvPr/>
          </p:nvSpPr>
          <p:spPr>
            <a:xfrm>
              <a:off x="5648578" y="5388077"/>
              <a:ext cx="619487" cy="307777"/>
            </a:xfrm>
            <a:prstGeom prst="rect">
              <a:avLst/>
            </a:prstGeom>
            <a:noFill/>
          </p:spPr>
          <p:txBody>
            <a:bodyPr wrap="square" rtlCol="0">
              <a:spAutoFit/>
            </a:bodyPr>
            <a:lstStyle/>
            <a:p>
              <a:r>
                <a:rPr lang="en-US" sz="1400" dirty="0" smtClean="0"/>
                <a:t>Mixer</a:t>
              </a:r>
              <a:endParaRPr lang="en-US" sz="1400" dirty="0"/>
            </a:p>
          </p:txBody>
        </p:sp>
      </p:gr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36" name="Textfeld 35"/>
          <p:cNvSpPr txBox="1"/>
          <p:nvPr/>
        </p:nvSpPr>
        <p:spPr>
          <a:xfrm>
            <a:off x="328698" y="3703130"/>
            <a:ext cx="1799303" cy="338554"/>
          </a:xfrm>
          <a:prstGeom prst="rect">
            <a:avLst/>
          </a:prstGeom>
          <a:noFill/>
        </p:spPr>
        <p:txBody>
          <a:bodyPr wrap="square" rtlCol="0">
            <a:spAutoFit/>
          </a:bodyPr>
          <a:lstStyle/>
          <a:p>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x-none" sz="1600" dirty="0" smtClean="0"/>
              <a:t>…</a:t>
            </a:r>
            <a:endParaRPr lang="en-US" sz="1600" dirty="0"/>
          </a:p>
        </p:txBody>
      </p:sp>
      <p:sp>
        <p:nvSpPr>
          <p:cNvPr id="37" name="Textfeld 36"/>
          <p:cNvSpPr txBox="1"/>
          <p:nvPr/>
        </p:nvSpPr>
        <p:spPr>
          <a:xfrm>
            <a:off x="348309" y="3373747"/>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60" name="Gerader Verbinder 59"/>
          <p:cNvCxnSpPr/>
          <p:nvPr/>
        </p:nvCxnSpPr>
        <p:spPr>
          <a:xfrm>
            <a:off x="2658944" y="2646700"/>
            <a:ext cx="0" cy="94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2658943" y="4263568"/>
            <a:ext cx="881" cy="8568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2196821" y="3471101"/>
            <a:ext cx="934065"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Mapping</a:t>
            </a:r>
            <a:endParaRPr lang="en-US" sz="1600" dirty="0"/>
          </a:p>
        </p:txBody>
      </p:sp>
      <p:sp>
        <p:nvSpPr>
          <p:cNvPr id="63" name="Rechteck 62"/>
          <p:cNvSpPr/>
          <p:nvPr/>
        </p:nvSpPr>
        <p:spPr>
          <a:xfrm>
            <a:off x="2627215" y="2613566"/>
            <a:ext cx="1003801" cy="369332"/>
          </a:xfrm>
          <a:prstGeom prst="rect">
            <a:avLst/>
          </a:prstGeom>
        </p:spPr>
        <p:txBody>
          <a:bodyPr wrap="none">
            <a:spAutoFit/>
          </a:bodyPr>
          <a:lstStyle/>
          <a:p>
            <a:r>
              <a:rPr lang="en-US" dirty="0" smtClean="0">
                <a:solidFill>
                  <a:srgbClr val="FF0000"/>
                </a:solidFill>
              </a:rPr>
              <a:t>0110011</a:t>
            </a:r>
            <a:endParaRPr lang="en-US" dirty="0"/>
          </a:p>
        </p:txBody>
      </p:sp>
      <p:sp>
        <p:nvSpPr>
          <p:cNvPr id="64" name="Rechteck 63"/>
          <p:cNvSpPr/>
          <p:nvPr/>
        </p:nvSpPr>
        <p:spPr>
          <a:xfrm>
            <a:off x="2623950" y="4811902"/>
            <a:ext cx="1003801" cy="369332"/>
          </a:xfrm>
          <a:prstGeom prst="rect">
            <a:avLst/>
          </a:prstGeom>
        </p:spPr>
        <p:txBody>
          <a:bodyPr wrap="none">
            <a:spAutoFit/>
          </a:bodyPr>
          <a:lstStyle/>
          <a:p>
            <a:r>
              <a:rPr lang="en-US" dirty="0" smtClean="0">
                <a:solidFill>
                  <a:srgbClr val="00B050"/>
                </a:solidFill>
              </a:rPr>
              <a:t>0011001</a:t>
            </a:r>
            <a:endParaRPr lang="en-US" dirty="0"/>
          </a:p>
        </p:txBody>
      </p:sp>
      <p:cxnSp>
        <p:nvCxnSpPr>
          <p:cNvPr id="65" name="Gerader Verbinder 64"/>
          <p:cNvCxnSpPr>
            <a:endCxn id="84" idx="1"/>
          </p:cNvCxnSpPr>
          <p:nvPr/>
        </p:nvCxnSpPr>
        <p:spPr>
          <a:xfrm>
            <a:off x="2648575" y="2650362"/>
            <a:ext cx="1624963" cy="8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a:stCxn id="78" idx="1"/>
          </p:cNvCxnSpPr>
          <p:nvPr/>
        </p:nvCxnSpPr>
        <p:spPr>
          <a:xfrm flipH="1" flipV="1">
            <a:off x="2665201" y="5110930"/>
            <a:ext cx="1608337" cy="8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2344926" y="2184849"/>
            <a:ext cx="1445389" cy="423515"/>
          </a:xfrm>
          <a:prstGeom prst="rect">
            <a:avLst/>
          </a:prstGeom>
        </p:spPr>
      </p:pic>
      <p:sp>
        <p:nvSpPr>
          <p:cNvPr id="10" name="Textfeld 9"/>
          <p:cNvSpPr txBox="1"/>
          <p:nvPr/>
        </p:nvSpPr>
        <p:spPr>
          <a:xfrm>
            <a:off x="1991869" y="2442544"/>
            <a:ext cx="498764" cy="276999"/>
          </a:xfrm>
          <a:prstGeom prst="rect">
            <a:avLst/>
          </a:prstGeom>
          <a:noFill/>
        </p:spPr>
        <p:txBody>
          <a:bodyPr wrap="square" rtlCol="0">
            <a:spAutoFit/>
          </a:bodyPr>
          <a:lstStyle/>
          <a:p>
            <a:r>
              <a:rPr lang="en-US" sz="1200" dirty="0" smtClean="0"/>
              <a:t>0 V</a:t>
            </a:r>
            <a:endParaRPr lang="en-US" sz="1200" dirty="0"/>
          </a:p>
        </p:txBody>
      </p:sp>
      <p:sp>
        <p:nvSpPr>
          <p:cNvPr id="67" name="Textfeld 66"/>
          <p:cNvSpPr txBox="1"/>
          <p:nvPr/>
        </p:nvSpPr>
        <p:spPr>
          <a:xfrm>
            <a:off x="1986327" y="2079553"/>
            <a:ext cx="498764" cy="276999"/>
          </a:xfrm>
          <a:prstGeom prst="rect">
            <a:avLst/>
          </a:prstGeom>
          <a:noFill/>
        </p:spPr>
        <p:txBody>
          <a:bodyPr wrap="square" rtlCol="0">
            <a:spAutoFit/>
          </a:bodyPr>
          <a:lstStyle/>
          <a:p>
            <a:r>
              <a:rPr lang="en-US" sz="1200" dirty="0" smtClean="0"/>
              <a:t>1 V</a:t>
            </a:r>
            <a:endParaRPr lang="en-US" sz="1200" dirty="0"/>
          </a:p>
        </p:txBody>
      </p:sp>
      <p:pic>
        <p:nvPicPr>
          <p:cNvPr id="11" name="Grafik 10"/>
          <p:cNvPicPr>
            <a:picLocks noChangeAspect="1"/>
          </p:cNvPicPr>
          <p:nvPr/>
        </p:nvPicPr>
        <p:blipFill>
          <a:blip r:embed="rId5"/>
          <a:stretch>
            <a:fillRect/>
          </a:stretch>
        </p:blipFill>
        <p:spPr>
          <a:xfrm>
            <a:off x="2346199" y="5168330"/>
            <a:ext cx="1482483" cy="433041"/>
          </a:xfrm>
          <a:prstGeom prst="rect">
            <a:avLst/>
          </a:prstGeom>
        </p:spPr>
      </p:pic>
      <p:sp>
        <p:nvSpPr>
          <p:cNvPr id="68" name="Textfeld 67"/>
          <p:cNvSpPr txBox="1"/>
          <p:nvPr/>
        </p:nvSpPr>
        <p:spPr>
          <a:xfrm>
            <a:off x="1994640" y="5421265"/>
            <a:ext cx="498764" cy="276999"/>
          </a:xfrm>
          <a:prstGeom prst="rect">
            <a:avLst/>
          </a:prstGeom>
          <a:noFill/>
        </p:spPr>
        <p:txBody>
          <a:bodyPr wrap="square" rtlCol="0">
            <a:spAutoFit/>
          </a:bodyPr>
          <a:lstStyle/>
          <a:p>
            <a:r>
              <a:rPr lang="en-US" sz="1200" dirty="0" smtClean="0"/>
              <a:t>0 V</a:t>
            </a:r>
            <a:endParaRPr lang="en-US" sz="1200" dirty="0"/>
          </a:p>
        </p:txBody>
      </p:sp>
      <p:sp>
        <p:nvSpPr>
          <p:cNvPr id="69" name="Textfeld 68"/>
          <p:cNvSpPr txBox="1"/>
          <p:nvPr/>
        </p:nvSpPr>
        <p:spPr>
          <a:xfrm>
            <a:off x="1989098" y="5058274"/>
            <a:ext cx="498764" cy="276999"/>
          </a:xfrm>
          <a:prstGeom prst="rect">
            <a:avLst/>
          </a:prstGeom>
          <a:noFill/>
        </p:spPr>
        <p:txBody>
          <a:bodyPr wrap="square" rtlCol="0">
            <a:spAutoFit/>
          </a:bodyPr>
          <a:lstStyle/>
          <a:p>
            <a:r>
              <a:rPr lang="en-US" sz="1200" dirty="0" smtClean="0"/>
              <a:t>1 V</a:t>
            </a:r>
            <a:endParaRPr lang="en-US" sz="1200" dirty="0"/>
          </a:p>
        </p:txBody>
      </p:sp>
      <p:cxnSp>
        <p:nvCxnSpPr>
          <p:cNvPr id="72" name="Gerade Verbindung mit Pfeil 71"/>
          <p:cNvCxnSpPr/>
          <p:nvPr/>
        </p:nvCxnSpPr>
        <p:spPr>
          <a:xfrm flipH="1" flipV="1">
            <a:off x="10481115" y="2793132"/>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491276" y="2834811"/>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583429" y="2948430"/>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489334" y="3221465"/>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490360" y="3229213"/>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1158819" y="3221465"/>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256303" y="3522829"/>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618749" y="3525192"/>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491391" y="2955871"/>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05888"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1105888"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781395"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1140083" y="2966954"/>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1117914" y="4466015"/>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321223" y="2459171"/>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574731" y="3702317"/>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10170265" y="380931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438100" y="381863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9781395"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458139" y="4468786"/>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78" name="Rechteck 77"/>
          <p:cNvSpPr/>
          <p:nvPr/>
        </p:nvSpPr>
        <p:spPr>
          <a:xfrm>
            <a:off x="4273538" y="4758669"/>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feld 78"/>
          <p:cNvSpPr txBox="1"/>
          <p:nvPr/>
        </p:nvSpPr>
        <p:spPr>
          <a:xfrm>
            <a:off x="4105997" y="4255703"/>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4" name="Rechteck 83"/>
          <p:cNvSpPr/>
          <p:nvPr/>
        </p:nvSpPr>
        <p:spPr>
          <a:xfrm>
            <a:off x="4273538" y="2298101"/>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feld 84"/>
          <p:cNvSpPr txBox="1"/>
          <p:nvPr/>
        </p:nvSpPr>
        <p:spPr>
          <a:xfrm>
            <a:off x="4105997" y="1778510"/>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6"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内容占位符 2"/>
          <p:cNvSpPr txBox="1">
            <a:spLocks/>
          </p:cNvSpPr>
          <p:nvPr/>
        </p:nvSpPr>
        <p:spPr bwMode="auto">
          <a:xfrm>
            <a:off x="287411" y="985849"/>
            <a:ext cx="11904589" cy="7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6"/>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6"/>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6"/>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7"/>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7"/>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General overview on possibilities </a:t>
            </a:r>
          </a:p>
          <a:p>
            <a:endParaRPr lang="en-US" altLang="zh-CN" sz="1400" b="1"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78052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Gerader Verbinder 88"/>
          <p:cNvCxnSpPr/>
          <p:nvPr/>
        </p:nvCxnSpPr>
        <p:spPr>
          <a:xfrm flipV="1">
            <a:off x="7770840" y="3878942"/>
            <a:ext cx="1512000" cy="50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36" name="Textfeld 35"/>
          <p:cNvSpPr txBox="1"/>
          <p:nvPr/>
        </p:nvSpPr>
        <p:spPr>
          <a:xfrm>
            <a:off x="328698" y="3703130"/>
            <a:ext cx="1799303" cy="338554"/>
          </a:xfrm>
          <a:prstGeom prst="rect">
            <a:avLst/>
          </a:prstGeom>
          <a:noFill/>
        </p:spPr>
        <p:txBody>
          <a:bodyPr wrap="square" rtlCol="0">
            <a:spAutoFit/>
          </a:bodyPr>
          <a:lstStyle/>
          <a:p>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x-none" sz="1600" dirty="0" smtClean="0"/>
              <a:t>…</a:t>
            </a:r>
            <a:endParaRPr lang="en-US" sz="1600" dirty="0"/>
          </a:p>
        </p:txBody>
      </p:sp>
      <p:sp>
        <p:nvSpPr>
          <p:cNvPr id="37" name="Textfeld 36"/>
          <p:cNvSpPr txBox="1"/>
          <p:nvPr/>
        </p:nvSpPr>
        <p:spPr>
          <a:xfrm>
            <a:off x="348309" y="3373747"/>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60" name="Gerader Verbinder 59"/>
          <p:cNvCxnSpPr/>
          <p:nvPr/>
        </p:nvCxnSpPr>
        <p:spPr>
          <a:xfrm>
            <a:off x="2658944" y="2646700"/>
            <a:ext cx="0" cy="94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2658943" y="4263568"/>
            <a:ext cx="881" cy="8568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2196821" y="3471101"/>
            <a:ext cx="934065"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Mapping</a:t>
            </a:r>
            <a:endParaRPr lang="en-US" sz="1600" dirty="0"/>
          </a:p>
        </p:txBody>
      </p:sp>
      <p:sp>
        <p:nvSpPr>
          <p:cNvPr id="63" name="Rechteck 62"/>
          <p:cNvSpPr/>
          <p:nvPr/>
        </p:nvSpPr>
        <p:spPr>
          <a:xfrm>
            <a:off x="2627215" y="2613566"/>
            <a:ext cx="1003801" cy="369332"/>
          </a:xfrm>
          <a:prstGeom prst="rect">
            <a:avLst/>
          </a:prstGeom>
        </p:spPr>
        <p:txBody>
          <a:bodyPr wrap="none">
            <a:spAutoFit/>
          </a:bodyPr>
          <a:lstStyle/>
          <a:p>
            <a:r>
              <a:rPr lang="en-US" dirty="0" smtClean="0">
                <a:solidFill>
                  <a:srgbClr val="FF0000"/>
                </a:solidFill>
              </a:rPr>
              <a:t>0110011</a:t>
            </a:r>
            <a:endParaRPr lang="en-US" dirty="0"/>
          </a:p>
        </p:txBody>
      </p:sp>
      <p:sp>
        <p:nvSpPr>
          <p:cNvPr id="64" name="Rechteck 63"/>
          <p:cNvSpPr/>
          <p:nvPr/>
        </p:nvSpPr>
        <p:spPr>
          <a:xfrm>
            <a:off x="2623950" y="4811902"/>
            <a:ext cx="1003801" cy="369332"/>
          </a:xfrm>
          <a:prstGeom prst="rect">
            <a:avLst/>
          </a:prstGeom>
        </p:spPr>
        <p:txBody>
          <a:bodyPr wrap="none">
            <a:spAutoFit/>
          </a:bodyPr>
          <a:lstStyle/>
          <a:p>
            <a:r>
              <a:rPr lang="en-US" dirty="0" smtClean="0">
                <a:solidFill>
                  <a:srgbClr val="00B050"/>
                </a:solidFill>
              </a:rPr>
              <a:t>0011001</a:t>
            </a:r>
            <a:endParaRPr lang="en-US" dirty="0"/>
          </a:p>
        </p:txBody>
      </p:sp>
      <p:cxnSp>
        <p:nvCxnSpPr>
          <p:cNvPr id="65" name="Gerader Verbinder 64"/>
          <p:cNvCxnSpPr>
            <a:endCxn id="84" idx="1"/>
          </p:cNvCxnSpPr>
          <p:nvPr/>
        </p:nvCxnSpPr>
        <p:spPr>
          <a:xfrm>
            <a:off x="2648575" y="2650362"/>
            <a:ext cx="1624963" cy="8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a:stCxn id="78" idx="1"/>
          </p:cNvCxnSpPr>
          <p:nvPr/>
        </p:nvCxnSpPr>
        <p:spPr>
          <a:xfrm flipH="1" flipV="1">
            <a:off x="2665201" y="5110930"/>
            <a:ext cx="1608337" cy="8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2344926" y="2184849"/>
            <a:ext cx="1445389" cy="423515"/>
          </a:xfrm>
          <a:prstGeom prst="rect">
            <a:avLst/>
          </a:prstGeom>
        </p:spPr>
      </p:pic>
      <p:sp>
        <p:nvSpPr>
          <p:cNvPr id="10" name="Textfeld 9"/>
          <p:cNvSpPr txBox="1"/>
          <p:nvPr/>
        </p:nvSpPr>
        <p:spPr>
          <a:xfrm>
            <a:off x="1991869" y="2442544"/>
            <a:ext cx="498764" cy="276999"/>
          </a:xfrm>
          <a:prstGeom prst="rect">
            <a:avLst/>
          </a:prstGeom>
          <a:noFill/>
        </p:spPr>
        <p:txBody>
          <a:bodyPr wrap="square" rtlCol="0">
            <a:spAutoFit/>
          </a:bodyPr>
          <a:lstStyle/>
          <a:p>
            <a:r>
              <a:rPr lang="en-US" sz="1200" dirty="0" smtClean="0"/>
              <a:t>0 V</a:t>
            </a:r>
            <a:endParaRPr lang="en-US" sz="1200" dirty="0"/>
          </a:p>
        </p:txBody>
      </p:sp>
      <p:sp>
        <p:nvSpPr>
          <p:cNvPr id="67" name="Textfeld 66"/>
          <p:cNvSpPr txBox="1"/>
          <p:nvPr/>
        </p:nvSpPr>
        <p:spPr>
          <a:xfrm>
            <a:off x="1986327" y="2079553"/>
            <a:ext cx="498764" cy="276999"/>
          </a:xfrm>
          <a:prstGeom prst="rect">
            <a:avLst/>
          </a:prstGeom>
          <a:noFill/>
        </p:spPr>
        <p:txBody>
          <a:bodyPr wrap="square" rtlCol="0">
            <a:spAutoFit/>
          </a:bodyPr>
          <a:lstStyle/>
          <a:p>
            <a:r>
              <a:rPr lang="en-US" sz="1200" dirty="0" smtClean="0"/>
              <a:t>1 V</a:t>
            </a:r>
            <a:endParaRPr lang="en-US" sz="1200" dirty="0"/>
          </a:p>
        </p:txBody>
      </p:sp>
      <p:pic>
        <p:nvPicPr>
          <p:cNvPr id="11" name="Grafik 10"/>
          <p:cNvPicPr>
            <a:picLocks noChangeAspect="1"/>
          </p:cNvPicPr>
          <p:nvPr/>
        </p:nvPicPr>
        <p:blipFill>
          <a:blip r:embed="rId5"/>
          <a:stretch>
            <a:fillRect/>
          </a:stretch>
        </p:blipFill>
        <p:spPr>
          <a:xfrm>
            <a:off x="2346199" y="5168330"/>
            <a:ext cx="1482483" cy="433041"/>
          </a:xfrm>
          <a:prstGeom prst="rect">
            <a:avLst/>
          </a:prstGeom>
        </p:spPr>
      </p:pic>
      <p:sp>
        <p:nvSpPr>
          <p:cNvPr id="68" name="Textfeld 67"/>
          <p:cNvSpPr txBox="1"/>
          <p:nvPr/>
        </p:nvSpPr>
        <p:spPr>
          <a:xfrm>
            <a:off x="1994640" y="5421265"/>
            <a:ext cx="498764" cy="276999"/>
          </a:xfrm>
          <a:prstGeom prst="rect">
            <a:avLst/>
          </a:prstGeom>
          <a:noFill/>
        </p:spPr>
        <p:txBody>
          <a:bodyPr wrap="square" rtlCol="0">
            <a:spAutoFit/>
          </a:bodyPr>
          <a:lstStyle/>
          <a:p>
            <a:r>
              <a:rPr lang="en-US" sz="1200" dirty="0" smtClean="0"/>
              <a:t>0 V</a:t>
            </a:r>
            <a:endParaRPr lang="en-US" sz="1200" dirty="0"/>
          </a:p>
        </p:txBody>
      </p:sp>
      <p:sp>
        <p:nvSpPr>
          <p:cNvPr id="69" name="Textfeld 68"/>
          <p:cNvSpPr txBox="1"/>
          <p:nvPr/>
        </p:nvSpPr>
        <p:spPr>
          <a:xfrm>
            <a:off x="1989098" y="5058274"/>
            <a:ext cx="498764" cy="276999"/>
          </a:xfrm>
          <a:prstGeom prst="rect">
            <a:avLst/>
          </a:prstGeom>
          <a:noFill/>
        </p:spPr>
        <p:txBody>
          <a:bodyPr wrap="square" rtlCol="0">
            <a:spAutoFit/>
          </a:bodyPr>
          <a:lstStyle/>
          <a:p>
            <a:r>
              <a:rPr lang="en-US" sz="1200" dirty="0" smtClean="0"/>
              <a:t>1 V</a:t>
            </a:r>
            <a:endParaRPr lang="en-US" sz="1200" dirty="0"/>
          </a:p>
        </p:txBody>
      </p:sp>
      <p:cxnSp>
        <p:nvCxnSpPr>
          <p:cNvPr id="72" name="Gerade Verbindung mit Pfeil 71"/>
          <p:cNvCxnSpPr/>
          <p:nvPr/>
        </p:nvCxnSpPr>
        <p:spPr>
          <a:xfrm flipH="1" flipV="1">
            <a:off x="10481115" y="2793132"/>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491276" y="2834811"/>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583429" y="2948430"/>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489334" y="3221465"/>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490360" y="3229213"/>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1158819" y="3221465"/>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256303" y="3522829"/>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618749" y="3525192"/>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491391" y="2955871"/>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05888"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1105888"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781395"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1140083" y="2966954"/>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1117914" y="4466015"/>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321223" y="2459171"/>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574731" y="3702317"/>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10170265" y="380931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438100" y="381863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9781395"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458139" y="4468786"/>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78" name="Rechteck 77"/>
          <p:cNvSpPr/>
          <p:nvPr/>
        </p:nvSpPr>
        <p:spPr>
          <a:xfrm>
            <a:off x="4273538" y="4758669"/>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feld 78"/>
          <p:cNvSpPr txBox="1"/>
          <p:nvPr/>
        </p:nvSpPr>
        <p:spPr>
          <a:xfrm>
            <a:off x="4105997" y="5469206"/>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4" name="Rechteck 83"/>
          <p:cNvSpPr/>
          <p:nvPr/>
        </p:nvSpPr>
        <p:spPr>
          <a:xfrm>
            <a:off x="4273538" y="2298101"/>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feld 84"/>
          <p:cNvSpPr txBox="1"/>
          <p:nvPr/>
        </p:nvSpPr>
        <p:spPr>
          <a:xfrm>
            <a:off x="4105997" y="1778510"/>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6"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内容占位符 2"/>
          <p:cNvSpPr txBox="1">
            <a:spLocks/>
          </p:cNvSpPr>
          <p:nvPr/>
        </p:nvSpPr>
        <p:spPr bwMode="auto">
          <a:xfrm>
            <a:off x="287411" y="985849"/>
            <a:ext cx="11904589" cy="7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6"/>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6"/>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6"/>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7"/>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7"/>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General overview on possibilities </a:t>
            </a:r>
          </a:p>
          <a:p>
            <a:endParaRPr lang="en-US" altLang="zh-CN" sz="1400" b="1" dirty="0" smtClean="0">
              <a:latin typeface="Microsoft YaHei" panose="020B0503020204020204" pitchFamily="34" charset="-122"/>
              <a:ea typeface="Microsoft YaHei" panose="020B0503020204020204" pitchFamily="34" charset="-122"/>
            </a:endParaRPr>
          </a:p>
        </p:txBody>
      </p:sp>
      <p:pic>
        <p:nvPicPr>
          <p:cNvPr id="3" name="Grafik 2"/>
          <p:cNvPicPr>
            <a:picLocks noChangeAspect="1"/>
          </p:cNvPicPr>
          <p:nvPr/>
        </p:nvPicPr>
        <p:blipFill>
          <a:blip r:embed="rId8"/>
          <a:stretch>
            <a:fillRect/>
          </a:stretch>
        </p:blipFill>
        <p:spPr>
          <a:xfrm>
            <a:off x="3892653" y="3101141"/>
            <a:ext cx="4242943" cy="1522133"/>
          </a:xfrm>
          <a:prstGeom prst="rect">
            <a:avLst/>
          </a:prstGeom>
        </p:spPr>
      </p:pic>
      <p:cxnSp>
        <p:nvCxnSpPr>
          <p:cNvPr id="7" name="Gewinkelter Verbinder 6"/>
          <p:cNvCxnSpPr>
            <a:stCxn id="84" idx="3"/>
          </p:cNvCxnSpPr>
          <p:nvPr/>
        </p:nvCxnSpPr>
        <p:spPr>
          <a:xfrm>
            <a:off x="4970655" y="2651186"/>
            <a:ext cx="1626698" cy="1117509"/>
          </a:xfrm>
          <a:prstGeom prst="bentConnector3">
            <a:avLst>
              <a:gd name="adj1" fmla="val 99908"/>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winkelter Verbinder 13"/>
          <p:cNvCxnSpPr>
            <a:stCxn id="78" idx="3"/>
          </p:cNvCxnSpPr>
          <p:nvPr/>
        </p:nvCxnSpPr>
        <p:spPr>
          <a:xfrm flipV="1">
            <a:off x="4970655" y="3768695"/>
            <a:ext cx="1908709" cy="1343059"/>
          </a:xfrm>
          <a:prstGeom prst="bentConnector3">
            <a:avLst>
              <a:gd name="adj1" fmla="val 9925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8554341" y="3486684"/>
            <a:ext cx="512747" cy="369332"/>
          </a:xfrm>
          <a:prstGeom prst="rect">
            <a:avLst/>
          </a:prstGeom>
          <a:noFill/>
        </p:spPr>
        <p:txBody>
          <a:bodyPr wrap="square" rtlCol="0">
            <a:spAutoFit/>
          </a:bodyPr>
          <a:lstStyle/>
          <a:p>
            <a:r>
              <a:rPr lang="en-US" dirty="0" smtClean="0"/>
              <a:t>RF</a:t>
            </a:r>
            <a:endParaRPr lang="en-US" dirty="0"/>
          </a:p>
        </p:txBody>
      </p:sp>
      <p:sp>
        <p:nvSpPr>
          <p:cNvPr id="90" name="Textfeld 89"/>
          <p:cNvSpPr txBox="1"/>
          <p:nvPr/>
        </p:nvSpPr>
        <p:spPr>
          <a:xfrm>
            <a:off x="5537673" y="1068224"/>
            <a:ext cx="5862415" cy="954107"/>
          </a:xfrm>
          <a:prstGeom prst="rect">
            <a:avLst/>
          </a:prstGeom>
          <a:noFill/>
        </p:spPr>
        <p:txBody>
          <a:bodyPr wrap="square" rtlCol="0">
            <a:spAutoFit/>
          </a:bodyPr>
          <a:lstStyle/>
          <a:p>
            <a:pPr algn="ctr"/>
            <a:r>
              <a:rPr lang="en-US" sz="2800" dirty="0" smtClean="0"/>
              <a:t>Up-modulate external IQ Baseband signals up to 6 GHz</a:t>
            </a:r>
            <a:endParaRPr lang="en-US" sz="2800" dirty="0"/>
          </a:p>
        </p:txBody>
      </p:sp>
    </p:spTree>
    <p:extLst>
      <p:ext uri="{BB962C8B-B14F-4D97-AF65-F5344CB8AC3E}">
        <p14:creationId xmlns:p14="http://schemas.microsoft.com/office/powerpoint/2010/main" val="5009178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93213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Market Overview </a:t>
            </a:r>
            <a:r>
              <a:rPr lang="x-none"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en-US"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 RF-Generator</a:t>
            </a:r>
            <a:endParaRPr kumimoji="0" lang="zh-CN" altLang="en-US"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 name="内容占位符 2"/>
          <p:cNvSpPr txBox="1">
            <a:spLocks/>
          </p:cNvSpPr>
          <p:nvPr/>
        </p:nvSpPr>
        <p:spPr bwMode="auto">
          <a:xfrm>
            <a:off x="446078" y="985849"/>
            <a:ext cx="10641414" cy="188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altLang="zh-CN" sz="1600" b="1" dirty="0" smtClean="0">
                <a:latin typeface="Microsoft YaHei" panose="020B0503020204020204" pitchFamily="34" charset="-122"/>
                <a:ea typeface="Microsoft YaHei" panose="020B0503020204020204" pitchFamily="34" charset="-122"/>
              </a:rPr>
              <a:t>The worldwide RF &amp; µW Signal generator Market size (Benchtop; 1 GHz to 6 GHz; &gt;6 GHz) </a:t>
            </a:r>
          </a:p>
          <a:p>
            <a:pPr marL="0" indent="0">
              <a:buNone/>
            </a:pPr>
            <a:r>
              <a:rPr lang="en-US" altLang="zh-CN" sz="1600" b="1" dirty="0" smtClean="0">
                <a:latin typeface="Microsoft YaHei" panose="020B0503020204020204" pitchFamily="34" charset="-122"/>
                <a:ea typeface="Microsoft YaHei" panose="020B0503020204020204" pitchFamily="34" charset="-122"/>
              </a:rPr>
              <a:t>is estimated to be USD 300M in 2020</a:t>
            </a:r>
          </a:p>
          <a:p>
            <a:pPr marL="0" indent="0">
              <a:buNone/>
            </a:pPr>
            <a:endParaRPr lang="en-US" altLang="zh-CN" sz="1400" dirty="0" smtClean="0">
              <a:latin typeface="Microsoft YaHei" panose="020B0503020204020204" pitchFamily="34" charset="-122"/>
              <a:ea typeface="Microsoft YaHei" panose="020B0503020204020204" pitchFamily="34" charset="-122"/>
            </a:endParaRPr>
          </a:p>
          <a:p>
            <a:r>
              <a:rPr lang="en-US" altLang="zh-CN" sz="1400" dirty="0" smtClean="0">
                <a:latin typeface="Microsoft YaHei" panose="020B0503020204020204" pitchFamily="34" charset="-122"/>
                <a:ea typeface="Microsoft YaHei" panose="020B0503020204020204" pitchFamily="34" charset="-122"/>
              </a:rPr>
              <a:t>The Market is expected to show a CAGR of 2-3% till 2023</a:t>
            </a:r>
            <a:endParaRPr lang="en-US" altLang="zh-CN" sz="1400" dirty="0">
              <a:latin typeface="Microsoft YaHei" panose="020B0503020204020204" pitchFamily="34" charset="-122"/>
              <a:ea typeface="Microsoft YaHei" panose="020B0503020204020204" pitchFamily="34" charset="-122"/>
            </a:endParaRPr>
          </a:p>
          <a:p>
            <a:r>
              <a:rPr lang="en-US" altLang="zh-CN" sz="1400" dirty="0" smtClean="0">
                <a:latin typeface="Microsoft YaHei" panose="020B0503020204020204" pitchFamily="34" charset="-122"/>
                <a:ea typeface="Microsoft YaHei" panose="020B0503020204020204" pitchFamily="34" charset="-122"/>
              </a:rPr>
              <a:t>Roughly 50% of the total market (USD ~150 M) are  at 1 GHz </a:t>
            </a:r>
            <a:r>
              <a:rPr lang="x-none" altLang="zh-CN" sz="1400" dirty="0" smtClean="0">
                <a:latin typeface="Microsoft YaHei" panose="020B0503020204020204" pitchFamily="34" charset="-122"/>
                <a:ea typeface="Microsoft YaHei" panose="020B0503020204020204" pitchFamily="34" charset="-122"/>
              </a:rPr>
              <a:t>–</a:t>
            </a:r>
            <a:r>
              <a:rPr lang="en-US" altLang="zh-CN" sz="1400" dirty="0" smtClean="0">
                <a:latin typeface="Microsoft YaHei" panose="020B0503020204020204" pitchFamily="34" charset="-122"/>
                <a:ea typeface="Microsoft YaHei" panose="020B0503020204020204" pitchFamily="34" charset="-122"/>
              </a:rPr>
              <a:t> 6 GHz</a:t>
            </a:r>
            <a:endParaRPr lang="en-US" altLang="zh-CN" sz="1400" dirty="0">
              <a:latin typeface="Microsoft YaHei" panose="020B0503020204020204" pitchFamily="34" charset="-122"/>
              <a:ea typeface="Microsoft YaHei" panose="020B0503020204020204" pitchFamily="34" charset="-122"/>
            </a:endParaRPr>
          </a:p>
          <a:p>
            <a:pPr marL="0" indent="0">
              <a:buNone/>
            </a:pPr>
            <a:endParaRPr lang="en-US" altLang="zh-CN" dirty="0" smtClean="0">
              <a:latin typeface="Microsoft YaHei" panose="020B0503020204020204" pitchFamily="34" charset="-122"/>
              <a:ea typeface="Microsoft YaHei" panose="020B0503020204020204" pitchFamily="34" charset="-122"/>
            </a:endParaRPr>
          </a:p>
        </p:txBody>
      </p:sp>
      <p:pic>
        <p:nvPicPr>
          <p:cNvPr id="2" name="Grafik 1"/>
          <p:cNvPicPr>
            <a:picLocks noChangeAspect="1"/>
          </p:cNvPicPr>
          <p:nvPr/>
        </p:nvPicPr>
        <p:blipFill>
          <a:blip r:embed="rId5"/>
          <a:stretch>
            <a:fillRect/>
          </a:stretch>
        </p:blipFill>
        <p:spPr>
          <a:xfrm>
            <a:off x="932601" y="2960161"/>
            <a:ext cx="4572028" cy="3380477"/>
          </a:xfrm>
          <a:prstGeom prst="rect">
            <a:avLst/>
          </a:prstGeom>
        </p:spPr>
      </p:pic>
      <p:pic>
        <p:nvPicPr>
          <p:cNvPr id="6" name="Grafik 5"/>
          <p:cNvPicPr>
            <a:picLocks noChangeAspect="1"/>
          </p:cNvPicPr>
          <p:nvPr/>
        </p:nvPicPr>
        <p:blipFill>
          <a:blip r:embed="rId6"/>
          <a:stretch>
            <a:fillRect/>
          </a:stretch>
        </p:blipFill>
        <p:spPr>
          <a:xfrm>
            <a:off x="6373339" y="2959331"/>
            <a:ext cx="4567116" cy="3373336"/>
          </a:xfrm>
          <a:prstGeom prst="rect">
            <a:avLst/>
          </a:prstGeom>
        </p:spPr>
      </p:pic>
      <p:sp>
        <p:nvSpPr>
          <p:cNvPr id="9" name="文本框 2"/>
          <p:cNvSpPr txBox="1"/>
          <p:nvPr/>
        </p:nvSpPr>
        <p:spPr>
          <a:xfrm flipH="1">
            <a:off x="10548027" y="6304002"/>
            <a:ext cx="1643973" cy="553998"/>
          </a:xfrm>
          <a:prstGeom prst="rect">
            <a:avLst/>
          </a:prstGeom>
          <a:noFill/>
        </p:spPr>
        <p:txBody>
          <a:bodyPr wrap="square" rtlCol="0">
            <a:spAutoFit/>
          </a:bodyPr>
          <a:lstStyle/>
          <a:p>
            <a:r>
              <a:rPr lang="en-US" altLang="zh-CN" sz="1000" dirty="0" smtClean="0">
                <a:latin typeface="微软雅黑" panose="020B0503020204020204" pitchFamily="34" charset="-122"/>
                <a:ea typeface="微软雅黑" panose="020B0503020204020204" pitchFamily="34" charset="-122"/>
              </a:rPr>
              <a:t>Source from </a:t>
            </a:r>
            <a:r>
              <a:rPr lang="en-US" altLang="zh-CN" sz="1000" dirty="0" err="1" smtClean="0">
                <a:latin typeface="微软雅黑" panose="020B0503020204020204" pitchFamily="34" charset="-122"/>
                <a:ea typeface="微软雅黑" panose="020B0503020204020204" pitchFamily="34" charset="-122"/>
              </a:rPr>
              <a:t>Technavio</a:t>
            </a:r>
            <a:r>
              <a:rPr lang="en-US" altLang="zh-CN" sz="1000" dirty="0" smtClean="0">
                <a:latin typeface="微软雅黑" panose="020B0503020204020204" pitchFamily="34" charset="-122"/>
                <a:ea typeface="微软雅黑" panose="020B0503020204020204" pitchFamily="34" charset="-122"/>
              </a:rPr>
              <a:t> and </a:t>
            </a:r>
            <a:r>
              <a:rPr lang="en-US" altLang="zh-CN" sz="1000" dirty="0" err="1" smtClean="0">
                <a:latin typeface="微软雅黑" panose="020B0503020204020204" pitchFamily="34" charset="-122"/>
                <a:ea typeface="微软雅黑" panose="020B0503020204020204" pitchFamily="34" charset="-122"/>
              </a:rPr>
              <a:t>Markets&amp;Markets</a:t>
            </a:r>
            <a:endParaRPr lang="en-US" altLang="zh-CN" sz="1000" dirty="0" smtClean="0">
              <a:latin typeface="微软雅黑" panose="020B0503020204020204" pitchFamily="34" charset="-122"/>
              <a:ea typeface="微软雅黑" panose="020B0503020204020204" pitchFamily="34" charset="-122"/>
            </a:endParaRPr>
          </a:p>
          <a:p>
            <a:r>
              <a:rPr lang="en-US" altLang="zh-CN" sz="1000" dirty="0" smtClean="0">
                <a:latin typeface="微软雅黑" panose="020B0503020204020204" pitchFamily="34" charset="-122"/>
                <a:ea typeface="微软雅黑" panose="020B0503020204020204" pitchFamily="34" charset="-122"/>
              </a:rPr>
              <a:t>Various other Sources</a:t>
            </a:r>
            <a:endParaRPr lang="zh-CN" altLang="en-US" sz="1000" dirty="0">
              <a:latin typeface="微软雅黑" panose="020B0503020204020204" pitchFamily="34" charset="-122"/>
              <a:ea typeface="微软雅黑" panose="020B0503020204020204" pitchFamily="34" charset="-122"/>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320252432"/>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pSp>
        <p:nvGrpSpPr>
          <p:cNvPr id="4" name="Gruppieren 3"/>
          <p:cNvGrpSpPr/>
          <p:nvPr/>
        </p:nvGrpSpPr>
        <p:grpSpPr>
          <a:xfrm>
            <a:off x="4501849" y="2028248"/>
            <a:ext cx="4874493" cy="3655661"/>
            <a:chOff x="4446487" y="2040193"/>
            <a:chExt cx="4874493" cy="3655661"/>
          </a:xfrm>
        </p:grpSpPr>
        <p:grpSp>
          <p:nvGrpSpPr>
            <p:cNvPr id="29" name="Gruppieren 28"/>
            <p:cNvGrpSpPr/>
            <p:nvPr/>
          </p:nvGrpSpPr>
          <p:grpSpPr>
            <a:xfrm>
              <a:off x="5646565" y="2387041"/>
              <a:ext cx="598436" cy="543281"/>
              <a:chOff x="3556746" y="1082488"/>
              <a:chExt cx="432001" cy="432000"/>
            </a:xfrm>
          </p:grpSpPr>
          <p:sp>
            <p:nvSpPr>
              <p:cNvPr id="57" name="Ellipse 56"/>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8" name="Gerader Verbinder 57"/>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646565" y="4852453"/>
              <a:ext cx="598436" cy="543281"/>
              <a:chOff x="3556746" y="1082488"/>
              <a:chExt cx="432001" cy="432000"/>
            </a:xfrm>
          </p:grpSpPr>
          <p:sp>
            <p:nvSpPr>
              <p:cNvPr id="54" name="Ellipse 53"/>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5" name="Gerader Verbinder 54"/>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258091" y="4052541"/>
              <a:ext cx="543541" cy="338554"/>
            </a:xfrm>
            <a:prstGeom prst="rect">
              <a:avLst/>
            </a:prstGeom>
            <a:noFill/>
          </p:spPr>
          <p:txBody>
            <a:bodyPr wrap="square" rtlCol="0">
              <a:spAutoFit/>
            </a:bodyPr>
            <a:lstStyle/>
            <a:p>
              <a:r>
                <a:rPr lang="en-US" sz="1600" dirty="0" smtClean="0"/>
                <a:t>LO</a:t>
              </a:r>
              <a:endParaRPr lang="en-US" sz="1600" dirty="0"/>
            </a:p>
          </p:txBody>
        </p:sp>
        <p:cxnSp>
          <p:nvCxnSpPr>
            <p:cNvPr id="38" name="Gerader Verbinder 37"/>
            <p:cNvCxnSpPr>
              <a:stCxn id="57" idx="4"/>
              <a:endCxn id="54" idx="0"/>
            </p:cNvCxnSpPr>
            <p:nvPr/>
          </p:nvCxnSpPr>
          <p:spPr>
            <a:xfrm>
              <a:off x="5945784" y="2930322"/>
              <a:ext cx="0" cy="1922131"/>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646565" y="3965725"/>
              <a:ext cx="598435" cy="543281"/>
              <a:chOff x="5288565" y="2481797"/>
              <a:chExt cx="432000" cy="432000"/>
            </a:xfrm>
            <a:solidFill>
              <a:schemeClr val="bg1"/>
            </a:solidFill>
          </p:grpSpPr>
          <p:sp>
            <p:nvSpPr>
              <p:cNvPr id="52" name="Ellipse 51"/>
              <p:cNvSpPr/>
              <p:nvPr/>
            </p:nvSpPr>
            <p:spPr bwMode="auto">
              <a:xfrm>
                <a:off x="5288565" y="2481797"/>
                <a:ext cx="432000" cy="432000"/>
              </a:xfrm>
              <a:prstGeom prst="ellipse">
                <a:avLst/>
              </a:prstGeom>
              <a:grp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sp>
            <p:nvSpPr>
              <p:cNvPr id="53" name="Freihandform 52"/>
              <p:cNvSpPr/>
              <p:nvPr/>
            </p:nvSpPr>
            <p:spPr bwMode="auto">
              <a:xfrm>
                <a:off x="5342996" y="2606721"/>
                <a:ext cx="307177" cy="177421"/>
              </a:xfrm>
              <a:custGeom>
                <a:avLst/>
                <a:gdLst>
                  <a:gd name="connsiteX0" fmla="*/ 0 w 464127"/>
                  <a:gd name="connsiteY0" fmla="*/ 311215 h 541919"/>
                  <a:gd name="connsiteX1" fmla="*/ 110836 w 464127"/>
                  <a:gd name="connsiteY1" fmla="*/ 20270 h 541919"/>
                  <a:gd name="connsiteX2" fmla="*/ 187036 w 464127"/>
                  <a:gd name="connsiteY2" fmla="*/ 47979 h 541919"/>
                  <a:gd name="connsiteX3" fmla="*/ 228600 w 464127"/>
                  <a:gd name="connsiteY3" fmla="*/ 235015 h 541919"/>
                  <a:gd name="connsiteX4" fmla="*/ 270163 w 464127"/>
                  <a:gd name="connsiteY4" fmla="*/ 470543 h 541919"/>
                  <a:gd name="connsiteX5" fmla="*/ 374072 w 464127"/>
                  <a:gd name="connsiteY5" fmla="*/ 539815 h 541919"/>
                  <a:gd name="connsiteX6" fmla="*/ 443345 w 464127"/>
                  <a:gd name="connsiteY6" fmla="*/ 408197 h 541919"/>
                  <a:gd name="connsiteX7" fmla="*/ 464127 w 464127"/>
                  <a:gd name="connsiteY7" fmla="*/ 290434 h 541919"/>
                  <a:gd name="connsiteX0" fmla="*/ 0 w 464127"/>
                  <a:gd name="connsiteY0" fmla="*/ 289757 h 520461"/>
                  <a:gd name="connsiteX1" fmla="*/ 90365 w 464127"/>
                  <a:gd name="connsiteY1" fmla="*/ 29519 h 520461"/>
                  <a:gd name="connsiteX2" fmla="*/ 187036 w 464127"/>
                  <a:gd name="connsiteY2" fmla="*/ 26521 h 520461"/>
                  <a:gd name="connsiteX3" fmla="*/ 228600 w 464127"/>
                  <a:gd name="connsiteY3" fmla="*/ 213557 h 520461"/>
                  <a:gd name="connsiteX4" fmla="*/ 270163 w 464127"/>
                  <a:gd name="connsiteY4" fmla="*/ 449085 h 520461"/>
                  <a:gd name="connsiteX5" fmla="*/ 374072 w 464127"/>
                  <a:gd name="connsiteY5" fmla="*/ 518357 h 520461"/>
                  <a:gd name="connsiteX6" fmla="*/ 443345 w 464127"/>
                  <a:gd name="connsiteY6" fmla="*/ 386739 h 520461"/>
                  <a:gd name="connsiteX7" fmla="*/ 464127 w 464127"/>
                  <a:gd name="connsiteY7" fmla="*/ 268976 h 520461"/>
                  <a:gd name="connsiteX0" fmla="*/ 0 w 464127"/>
                  <a:gd name="connsiteY0" fmla="*/ 293975 h 524234"/>
                  <a:gd name="connsiteX1" fmla="*/ 90365 w 464127"/>
                  <a:gd name="connsiteY1" fmla="*/ 33737 h 524234"/>
                  <a:gd name="connsiteX2" fmla="*/ 187036 w 464127"/>
                  <a:gd name="connsiteY2" fmla="*/ 30739 h 524234"/>
                  <a:gd name="connsiteX3" fmla="*/ 245660 w 464127"/>
                  <a:gd name="connsiteY3" fmla="*/ 286014 h 524234"/>
                  <a:gd name="connsiteX4" fmla="*/ 270163 w 464127"/>
                  <a:gd name="connsiteY4" fmla="*/ 453303 h 524234"/>
                  <a:gd name="connsiteX5" fmla="*/ 374072 w 464127"/>
                  <a:gd name="connsiteY5" fmla="*/ 522575 h 524234"/>
                  <a:gd name="connsiteX6" fmla="*/ 443345 w 464127"/>
                  <a:gd name="connsiteY6" fmla="*/ 390957 h 524234"/>
                  <a:gd name="connsiteX7" fmla="*/ 464127 w 464127"/>
                  <a:gd name="connsiteY7" fmla="*/ 273194 h 524234"/>
                  <a:gd name="connsiteX0" fmla="*/ 0 w 464127"/>
                  <a:gd name="connsiteY0" fmla="*/ 293975 h 528651"/>
                  <a:gd name="connsiteX1" fmla="*/ 90365 w 464127"/>
                  <a:gd name="connsiteY1" fmla="*/ 33737 h 528651"/>
                  <a:gd name="connsiteX2" fmla="*/ 187036 w 464127"/>
                  <a:gd name="connsiteY2" fmla="*/ 30739 h 528651"/>
                  <a:gd name="connsiteX3" fmla="*/ 245660 w 464127"/>
                  <a:gd name="connsiteY3" fmla="*/ 286014 h 528651"/>
                  <a:gd name="connsiteX4" fmla="*/ 300871 w 464127"/>
                  <a:gd name="connsiteY4" fmla="*/ 484011 h 528651"/>
                  <a:gd name="connsiteX5" fmla="*/ 374072 w 464127"/>
                  <a:gd name="connsiteY5" fmla="*/ 522575 h 528651"/>
                  <a:gd name="connsiteX6" fmla="*/ 443345 w 464127"/>
                  <a:gd name="connsiteY6" fmla="*/ 390957 h 528651"/>
                  <a:gd name="connsiteX7" fmla="*/ 464127 w 464127"/>
                  <a:gd name="connsiteY7" fmla="*/ 273194 h 528651"/>
                  <a:gd name="connsiteX0" fmla="*/ 0 w 464127"/>
                  <a:gd name="connsiteY0" fmla="*/ 293975 h 506638"/>
                  <a:gd name="connsiteX1" fmla="*/ 90365 w 464127"/>
                  <a:gd name="connsiteY1" fmla="*/ 33737 h 506638"/>
                  <a:gd name="connsiteX2" fmla="*/ 187036 w 464127"/>
                  <a:gd name="connsiteY2" fmla="*/ 30739 h 506638"/>
                  <a:gd name="connsiteX3" fmla="*/ 245660 w 464127"/>
                  <a:gd name="connsiteY3" fmla="*/ 286014 h 506638"/>
                  <a:gd name="connsiteX4" fmla="*/ 300871 w 464127"/>
                  <a:gd name="connsiteY4" fmla="*/ 484011 h 506638"/>
                  <a:gd name="connsiteX5" fmla="*/ 411603 w 464127"/>
                  <a:gd name="connsiteY5" fmla="*/ 491867 h 506638"/>
                  <a:gd name="connsiteX6" fmla="*/ 443345 w 464127"/>
                  <a:gd name="connsiteY6" fmla="*/ 390957 h 506638"/>
                  <a:gd name="connsiteX7" fmla="*/ 464127 w 464127"/>
                  <a:gd name="connsiteY7" fmla="*/ 273194 h 506638"/>
                  <a:gd name="connsiteX0" fmla="*/ 0 w 464127"/>
                  <a:gd name="connsiteY0" fmla="*/ 293975 h 514696"/>
                  <a:gd name="connsiteX1" fmla="*/ 90365 w 464127"/>
                  <a:gd name="connsiteY1" fmla="*/ 33737 h 514696"/>
                  <a:gd name="connsiteX2" fmla="*/ 187036 w 464127"/>
                  <a:gd name="connsiteY2" fmla="*/ 30739 h 514696"/>
                  <a:gd name="connsiteX3" fmla="*/ 245660 w 464127"/>
                  <a:gd name="connsiteY3" fmla="*/ 286014 h 514696"/>
                  <a:gd name="connsiteX4" fmla="*/ 300871 w 464127"/>
                  <a:gd name="connsiteY4" fmla="*/ 484011 h 514696"/>
                  <a:gd name="connsiteX5" fmla="*/ 411603 w 464127"/>
                  <a:gd name="connsiteY5" fmla="*/ 491867 h 514696"/>
                  <a:gd name="connsiteX6" fmla="*/ 443345 w 464127"/>
                  <a:gd name="connsiteY6" fmla="*/ 390957 h 514696"/>
                  <a:gd name="connsiteX7" fmla="*/ 464127 w 464127"/>
                  <a:gd name="connsiteY7" fmla="*/ 273194 h 514696"/>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1930"/>
                  <a:gd name="connsiteX1" fmla="*/ 90365 w 464127"/>
                  <a:gd name="connsiteY1" fmla="*/ 33737 h 521930"/>
                  <a:gd name="connsiteX2" fmla="*/ 187036 w 464127"/>
                  <a:gd name="connsiteY2" fmla="*/ 30739 h 521930"/>
                  <a:gd name="connsiteX3" fmla="*/ 245660 w 464127"/>
                  <a:gd name="connsiteY3" fmla="*/ 286014 h 521930"/>
                  <a:gd name="connsiteX4" fmla="*/ 307695 w 464127"/>
                  <a:gd name="connsiteY4" fmla="*/ 501071 h 521930"/>
                  <a:gd name="connsiteX5" fmla="*/ 411603 w 464127"/>
                  <a:gd name="connsiteY5" fmla="*/ 491867 h 521930"/>
                  <a:gd name="connsiteX6" fmla="*/ 443345 w 464127"/>
                  <a:gd name="connsiteY6" fmla="*/ 390957 h 521930"/>
                  <a:gd name="connsiteX7" fmla="*/ 464127 w 464127"/>
                  <a:gd name="connsiteY7" fmla="*/ 273194 h 521930"/>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3857"/>
                  <a:gd name="connsiteX1" fmla="*/ 90365 w 464127"/>
                  <a:gd name="connsiteY1" fmla="*/ 33737 h 523857"/>
                  <a:gd name="connsiteX2" fmla="*/ 187036 w 464127"/>
                  <a:gd name="connsiteY2" fmla="*/ 30739 h 523857"/>
                  <a:gd name="connsiteX3" fmla="*/ 245660 w 464127"/>
                  <a:gd name="connsiteY3" fmla="*/ 286014 h 523857"/>
                  <a:gd name="connsiteX4" fmla="*/ 307695 w 464127"/>
                  <a:gd name="connsiteY4" fmla="*/ 501071 h 523857"/>
                  <a:gd name="connsiteX5" fmla="*/ 411603 w 464127"/>
                  <a:gd name="connsiteY5" fmla="*/ 491867 h 523857"/>
                  <a:gd name="connsiteX6" fmla="*/ 464127 w 464127"/>
                  <a:gd name="connsiteY6" fmla="*/ 273194 h 523857"/>
                  <a:gd name="connsiteX0" fmla="*/ 0 w 460715"/>
                  <a:gd name="connsiteY0" fmla="*/ 293975 h 523480"/>
                  <a:gd name="connsiteX1" fmla="*/ 90365 w 460715"/>
                  <a:gd name="connsiteY1" fmla="*/ 33737 h 523480"/>
                  <a:gd name="connsiteX2" fmla="*/ 187036 w 460715"/>
                  <a:gd name="connsiteY2" fmla="*/ 30739 h 523480"/>
                  <a:gd name="connsiteX3" fmla="*/ 245660 w 460715"/>
                  <a:gd name="connsiteY3" fmla="*/ 286014 h 523480"/>
                  <a:gd name="connsiteX4" fmla="*/ 307695 w 460715"/>
                  <a:gd name="connsiteY4" fmla="*/ 501071 h 523480"/>
                  <a:gd name="connsiteX5" fmla="*/ 411603 w 460715"/>
                  <a:gd name="connsiteY5" fmla="*/ 491867 h 523480"/>
                  <a:gd name="connsiteX6" fmla="*/ 460715 w 460715"/>
                  <a:gd name="connsiteY6" fmla="*/ 280018 h 5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15" h="523480">
                    <a:moveTo>
                      <a:pt x="0" y="293975"/>
                    </a:moveTo>
                    <a:cubicBezTo>
                      <a:pt x="39831" y="170438"/>
                      <a:pt x="59192" y="77609"/>
                      <a:pt x="90365" y="33737"/>
                    </a:cubicBezTo>
                    <a:cubicBezTo>
                      <a:pt x="121538" y="-10135"/>
                      <a:pt x="161154" y="-11307"/>
                      <a:pt x="187036" y="30739"/>
                    </a:cubicBezTo>
                    <a:cubicBezTo>
                      <a:pt x="212918" y="72785"/>
                      <a:pt x="225550" y="207625"/>
                      <a:pt x="245660" y="286014"/>
                    </a:cubicBezTo>
                    <a:cubicBezTo>
                      <a:pt x="265770" y="364403"/>
                      <a:pt x="280038" y="466762"/>
                      <a:pt x="307695" y="501071"/>
                    </a:cubicBezTo>
                    <a:cubicBezTo>
                      <a:pt x="335352" y="535380"/>
                      <a:pt x="386100" y="528709"/>
                      <a:pt x="411603" y="491867"/>
                    </a:cubicBezTo>
                    <a:cubicBezTo>
                      <a:pt x="437106" y="455025"/>
                      <a:pt x="449773" y="325575"/>
                      <a:pt x="460715" y="280018"/>
                    </a:cubicBezTo>
                  </a:path>
                </a:pathLst>
              </a:custGeom>
              <a:grpFill/>
              <a:ln w="15875">
                <a:solidFill>
                  <a:srgbClr val="0070C0"/>
                </a:solidFill>
                <a:round/>
                <a:headEnd/>
                <a:tailEnd/>
              </a:ln>
              <a:extLst/>
            </p:spPr>
            <p:txBody>
              <a:bodyPr rtlCol="0" anchor="ctr"/>
              <a:lstStyle/>
              <a:p>
                <a:pPr algn="ctr"/>
                <a:endParaRPr lang="en-US"/>
              </a:p>
            </p:txBody>
          </p:sp>
        </p:grpSp>
        <p:sp>
          <p:nvSpPr>
            <p:cNvPr id="40" name="Rechteck 39"/>
            <p:cNvSpPr/>
            <p:nvPr/>
          </p:nvSpPr>
          <p:spPr bwMode="auto">
            <a:xfrm>
              <a:off x="5392314" y="3205114"/>
              <a:ext cx="1106940" cy="450879"/>
            </a:xfrm>
            <a:prstGeom prst="rect">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r>
                <a:rPr lang="en-US" sz="1100" dirty="0" smtClean="0">
                  <a:latin typeface="Tahoma" panose="020B0604030504040204" pitchFamily="34" charset="0"/>
                  <a:cs typeface="Tahoma" panose="020B0604030504040204" pitchFamily="34" charset="0"/>
                </a:rPr>
                <a:t>90° </a:t>
              </a:r>
              <a:br>
                <a:rPr lang="en-US" sz="1100" dirty="0" smtClean="0">
                  <a:latin typeface="Tahoma" panose="020B0604030504040204" pitchFamily="34" charset="0"/>
                  <a:cs typeface="Tahoma" panose="020B0604030504040204" pitchFamily="34" charset="0"/>
                </a:rPr>
              </a:br>
              <a:r>
                <a:rPr lang="en-US" sz="1100" dirty="0" smtClean="0">
                  <a:latin typeface="Tahoma" panose="020B0604030504040204" pitchFamily="34" charset="0"/>
                  <a:cs typeface="Tahoma" panose="020B0604030504040204" pitchFamily="34" charset="0"/>
                </a:rPr>
                <a:t>Phase Shift </a:t>
              </a:r>
              <a:endParaRPr lang="en-US" sz="1100" dirty="0">
                <a:latin typeface="Tahoma" panose="020B0604030504040204" pitchFamily="34" charset="0"/>
                <a:cs typeface="Tahoma" panose="020B0604030504040204" pitchFamily="34" charset="0"/>
              </a:endParaRPr>
            </a:p>
          </p:txBody>
        </p:sp>
        <p:cxnSp>
          <p:nvCxnSpPr>
            <p:cNvPr id="41" name="Gerader Verbinder 40"/>
            <p:cNvCxnSpPr>
              <a:endCxn id="57" idx="2"/>
            </p:cNvCxnSpPr>
            <p:nvPr/>
          </p:nvCxnSpPr>
          <p:spPr>
            <a:xfrm>
              <a:off x="4468029" y="2658211"/>
              <a:ext cx="1178537" cy="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54" idx="2"/>
            </p:cNvCxnSpPr>
            <p:nvPr/>
          </p:nvCxnSpPr>
          <p:spPr>
            <a:xfrm>
              <a:off x="4446487" y="5122738"/>
              <a:ext cx="1200080" cy="135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645002" y="2883086"/>
              <a:ext cx="752223" cy="338554"/>
            </a:xfrm>
            <a:prstGeom prst="rect">
              <a:avLst/>
            </a:prstGeom>
            <a:noFill/>
          </p:spPr>
          <p:txBody>
            <a:bodyPr wrap="square" rtlCol="0">
              <a:spAutoFit/>
            </a:bodyPr>
            <a:lstStyle/>
            <a:p>
              <a:r>
                <a:rPr lang="en-US" sz="1600" dirty="0" smtClean="0"/>
                <a:t>Cosine </a:t>
              </a:r>
              <a:endParaRPr lang="en-US" sz="1600" dirty="0"/>
            </a:p>
          </p:txBody>
        </p:sp>
        <p:sp>
          <p:nvSpPr>
            <p:cNvPr id="44" name="Textfeld 43"/>
            <p:cNvSpPr txBox="1"/>
            <p:nvPr/>
          </p:nvSpPr>
          <p:spPr>
            <a:xfrm>
              <a:off x="5503374" y="4563267"/>
              <a:ext cx="981716" cy="338554"/>
            </a:xfrm>
            <a:prstGeom prst="rect">
              <a:avLst/>
            </a:prstGeom>
            <a:noFill/>
          </p:spPr>
          <p:txBody>
            <a:bodyPr wrap="square" rtlCol="0">
              <a:spAutoFit/>
            </a:bodyPr>
            <a:lstStyle/>
            <a:p>
              <a:r>
                <a:rPr lang="en-US" sz="1600" dirty="0" smtClean="0"/>
                <a:t>Sinewave</a:t>
              </a:r>
              <a:endParaRPr lang="en-US" sz="1600" dirty="0"/>
            </a:p>
          </p:txBody>
        </p:sp>
        <p:cxnSp>
          <p:nvCxnSpPr>
            <p:cNvPr id="45" name="Gerader Verbinder 44"/>
            <p:cNvCxnSpPr>
              <a:stCxn id="57" idx="6"/>
            </p:cNvCxnSpPr>
            <p:nvPr/>
          </p:nvCxnSpPr>
          <p:spPr>
            <a:xfrm flipV="1">
              <a:off x="6245002" y="2656550"/>
              <a:ext cx="1601307" cy="2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54" idx="6"/>
            </p:cNvCxnSpPr>
            <p:nvPr/>
          </p:nvCxnSpPr>
          <p:spPr>
            <a:xfrm>
              <a:off x="6245002" y="5124094"/>
              <a:ext cx="1601307" cy="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7834900" y="2664746"/>
              <a:ext cx="11410" cy="2461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7544336" y="3619750"/>
              <a:ext cx="598435" cy="543282"/>
              <a:chOff x="6369555" y="2671977"/>
              <a:chExt cx="432000" cy="432000"/>
            </a:xfrm>
          </p:grpSpPr>
          <p:sp>
            <p:nvSpPr>
              <p:cNvPr id="50" name="Ellipse 49"/>
              <p:cNvSpPr/>
              <p:nvPr/>
            </p:nvSpPr>
            <p:spPr bwMode="auto">
              <a:xfrm>
                <a:off x="6369555" y="2671977"/>
                <a:ext cx="432000" cy="432000"/>
              </a:xfrm>
              <a:prstGeom prst="ellipse">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dirty="0">
                  <a:latin typeface="Tahoma" panose="020B0604030504040204" pitchFamily="34" charset="0"/>
                  <a:cs typeface="Tahoma" panose="020B0604030504040204" pitchFamily="34" charset="0"/>
                </a:endParaRPr>
              </a:p>
            </p:txBody>
          </p:sp>
          <p:sp>
            <p:nvSpPr>
              <p:cNvPr id="51" name="Textfeld 50"/>
              <p:cNvSpPr txBox="1"/>
              <p:nvPr/>
            </p:nvSpPr>
            <p:spPr>
              <a:xfrm>
                <a:off x="6379832" y="2699463"/>
                <a:ext cx="392805" cy="367101"/>
              </a:xfrm>
              <a:prstGeom prst="rect">
                <a:avLst/>
              </a:prstGeom>
              <a:noFill/>
            </p:spPr>
            <p:txBody>
              <a:bodyPr wrap="square" rtlCol="0">
                <a:spAutoFit/>
              </a:bodyPr>
              <a:lstStyle/>
              <a:p>
                <a:pPr algn="ctr"/>
                <a:r>
                  <a:rPr lang="en-US" sz="2400" dirty="0" smtClean="0">
                    <a:solidFill>
                      <a:srgbClr val="0070C0"/>
                    </a:solidFill>
                    <a:latin typeface="Symbol" panose="05050102010706020507" pitchFamily="18" charset="2"/>
                  </a:rPr>
                  <a:t>S</a:t>
                </a:r>
                <a:endParaRPr lang="en-US" sz="2400" dirty="0">
                  <a:solidFill>
                    <a:srgbClr val="0070C0"/>
                  </a:solidFill>
                  <a:latin typeface="Symbol" panose="05050102010706020507" pitchFamily="18" charset="2"/>
                </a:endParaRPr>
              </a:p>
            </p:txBody>
          </p:sp>
        </p:grpSp>
        <p:cxnSp>
          <p:nvCxnSpPr>
            <p:cNvPr id="49" name="Gerader Verbinder 48"/>
            <p:cNvCxnSpPr>
              <a:stCxn id="50" idx="6"/>
            </p:cNvCxnSpPr>
            <p:nvPr/>
          </p:nvCxnSpPr>
          <p:spPr>
            <a:xfrm flipV="1">
              <a:off x="8142771" y="3890887"/>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643662" y="2040193"/>
              <a:ext cx="619487" cy="307777"/>
            </a:xfrm>
            <a:prstGeom prst="rect">
              <a:avLst/>
            </a:prstGeom>
            <a:noFill/>
          </p:spPr>
          <p:txBody>
            <a:bodyPr wrap="square" rtlCol="0">
              <a:spAutoFit/>
            </a:bodyPr>
            <a:lstStyle/>
            <a:p>
              <a:r>
                <a:rPr lang="en-US" sz="1400" dirty="0" smtClean="0"/>
                <a:t>Mixer</a:t>
              </a:r>
              <a:endParaRPr lang="en-US" sz="1400" dirty="0"/>
            </a:p>
          </p:txBody>
        </p:sp>
        <p:sp>
          <p:nvSpPr>
            <p:cNvPr id="33" name="Textfeld 32"/>
            <p:cNvSpPr txBox="1"/>
            <p:nvPr/>
          </p:nvSpPr>
          <p:spPr>
            <a:xfrm>
              <a:off x="5648578" y="5388077"/>
              <a:ext cx="619487" cy="307777"/>
            </a:xfrm>
            <a:prstGeom prst="rect">
              <a:avLst/>
            </a:prstGeom>
            <a:noFill/>
          </p:spPr>
          <p:txBody>
            <a:bodyPr wrap="square" rtlCol="0">
              <a:spAutoFit/>
            </a:bodyPr>
            <a:lstStyle/>
            <a:p>
              <a:r>
                <a:rPr lang="en-US" sz="1400" dirty="0" smtClean="0"/>
                <a:t>Mixer</a:t>
              </a:r>
              <a:endParaRPr lang="en-US" sz="1400" dirty="0"/>
            </a:p>
          </p:txBody>
        </p:sp>
      </p:gr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36" name="Textfeld 35"/>
          <p:cNvSpPr txBox="1"/>
          <p:nvPr/>
        </p:nvSpPr>
        <p:spPr>
          <a:xfrm>
            <a:off x="328698" y="3703130"/>
            <a:ext cx="1799303" cy="338554"/>
          </a:xfrm>
          <a:prstGeom prst="rect">
            <a:avLst/>
          </a:prstGeom>
          <a:noFill/>
        </p:spPr>
        <p:txBody>
          <a:bodyPr wrap="square" rtlCol="0">
            <a:spAutoFit/>
          </a:bodyPr>
          <a:lstStyle/>
          <a:p>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1</a:t>
            </a:r>
            <a:r>
              <a:rPr lang="en-US" sz="1600" dirty="0" smtClean="0">
                <a:solidFill>
                  <a:srgbClr val="FF0000"/>
                </a:solidFill>
              </a:rPr>
              <a:t>0</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0</a:t>
            </a:r>
            <a:r>
              <a:rPr lang="en-US" sz="1600" dirty="0" smtClean="0">
                <a:solidFill>
                  <a:srgbClr val="FF0000"/>
                </a:solidFill>
              </a:rPr>
              <a:t>1</a:t>
            </a:r>
            <a:r>
              <a:rPr lang="en-US" sz="1600" dirty="0" smtClean="0">
                <a:solidFill>
                  <a:srgbClr val="00B050"/>
                </a:solidFill>
              </a:rPr>
              <a:t>1</a:t>
            </a:r>
            <a:r>
              <a:rPr lang="x-none" sz="1600" dirty="0" smtClean="0"/>
              <a:t>…</a:t>
            </a:r>
            <a:endParaRPr lang="en-US" sz="1600" dirty="0"/>
          </a:p>
        </p:txBody>
      </p:sp>
      <p:sp>
        <p:nvSpPr>
          <p:cNvPr id="37" name="Textfeld 36"/>
          <p:cNvSpPr txBox="1"/>
          <p:nvPr/>
        </p:nvSpPr>
        <p:spPr>
          <a:xfrm>
            <a:off x="348309" y="3373747"/>
            <a:ext cx="2030415" cy="338554"/>
          </a:xfrm>
          <a:prstGeom prst="rect">
            <a:avLst/>
          </a:prstGeom>
          <a:noFill/>
        </p:spPr>
        <p:txBody>
          <a:bodyPr wrap="square" rtlCol="0">
            <a:spAutoFit/>
          </a:bodyPr>
          <a:lstStyle/>
          <a:p>
            <a:r>
              <a:rPr lang="en-US" sz="1600" dirty="0" smtClean="0"/>
              <a:t>Digital Input Data</a:t>
            </a:r>
            <a:endParaRPr lang="en-US" sz="1600" dirty="0"/>
          </a:p>
        </p:txBody>
      </p:sp>
      <p:cxnSp>
        <p:nvCxnSpPr>
          <p:cNvPr id="60" name="Gerader Verbinder 59"/>
          <p:cNvCxnSpPr/>
          <p:nvPr/>
        </p:nvCxnSpPr>
        <p:spPr>
          <a:xfrm>
            <a:off x="2658944" y="2646700"/>
            <a:ext cx="0" cy="9438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2658943" y="4263568"/>
            <a:ext cx="881" cy="8568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2196821" y="3471101"/>
            <a:ext cx="934065"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Mapping</a:t>
            </a:r>
            <a:endParaRPr lang="en-US" sz="1600" dirty="0"/>
          </a:p>
        </p:txBody>
      </p:sp>
      <p:sp>
        <p:nvSpPr>
          <p:cNvPr id="63" name="Rechteck 62"/>
          <p:cNvSpPr/>
          <p:nvPr/>
        </p:nvSpPr>
        <p:spPr>
          <a:xfrm>
            <a:off x="2627215" y="2613566"/>
            <a:ext cx="1003801" cy="369332"/>
          </a:xfrm>
          <a:prstGeom prst="rect">
            <a:avLst/>
          </a:prstGeom>
        </p:spPr>
        <p:txBody>
          <a:bodyPr wrap="none">
            <a:spAutoFit/>
          </a:bodyPr>
          <a:lstStyle/>
          <a:p>
            <a:r>
              <a:rPr lang="en-US" dirty="0" smtClean="0">
                <a:solidFill>
                  <a:srgbClr val="FF0000"/>
                </a:solidFill>
              </a:rPr>
              <a:t>0110011</a:t>
            </a:r>
            <a:endParaRPr lang="en-US" dirty="0"/>
          </a:p>
        </p:txBody>
      </p:sp>
      <p:sp>
        <p:nvSpPr>
          <p:cNvPr id="64" name="Rechteck 63"/>
          <p:cNvSpPr/>
          <p:nvPr/>
        </p:nvSpPr>
        <p:spPr>
          <a:xfrm>
            <a:off x="2623950" y="4811902"/>
            <a:ext cx="1003801" cy="369332"/>
          </a:xfrm>
          <a:prstGeom prst="rect">
            <a:avLst/>
          </a:prstGeom>
        </p:spPr>
        <p:txBody>
          <a:bodyPr wrap="none">
            <a:spAutoFit/>
          </a:bodyPr>
          <a:lstStyle/>
          <a:p>
            <a:r>
              <a:rPr lang="en-US" dirty="0" smtClean="0">
                <a:solidFill>
                  <a:srgbClr val="00B050"/>
                </a:solidFill>
              </a:rPr>
              <a:t>0011001</a:t>
            </a:r>
            <a:endParaRPr lang="en-US" dirty="0"/>
          </a:p>
        </p:txBody>
      </p:sp>
      <p:cxnSp>
        <p:nvCxnSpPr>
          <p:cNvPr id="65" name="Gerader Verbinder 64"/>
          <p:cNvCxnSpPr>
            <a:endCxn id="84" idx="1"/>
          </p:cNvCxnSpPr>
          <p:nvPr/>
        </p:nvCxnSpPr>
        <p:spPr>
          <a:xfrm>
            <a:off x="2648575" y="2650362"/>
            <a:ext cx="1624963" cy="8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a:stCxn id="78" idx="1"/>
          </p:cNvCxnSpPr>
          <p:nvPr/>
        </p:nvCxnSpPr>
        <p:spPr>
          <a:xfrm flipH="1" flipV="1">
            <a:off x="2665201" y="5110930"/>
            <a:ext cx="1608337" cy="8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2344926" y="2184849"/>
            <a:ext cx="1445389" cy="423515"/>
          </a:xfrm>
          <a:prstGeom prst="rect">
            <a:avLst/>
          </a:prstGeom>
        </p:spPr>
      </p:pic>
      <p:sp>
        <p:nvSpPr>
          <p:cNvPr id="10" name="Textfeld 9"/>
          <p:cNvSpPr txBox="1"/>
          <p:nvPr/>
        </p:nvSpPr>
        <p:spPr>
          <a:xfrm>
            <a:off x="1991869" y="2442544"/>
            <a:ext cx="498764" cy="276999"/>
          </a:xfrm>
          <a:prstGeom prst="rect">
            <a:avLst/>
          </a:prstGeom>
          <a:noFill/>
        </p:spPr>
        <p:txBody>
          <a:bodyPr wrap="square" rtlCol="0">
            <a:spAutoFit/>
          </a:bodyPr>
          <a:lstStyle/>
          <a:p>
            <a:r>
              <a:rPr lang="en-US" sz="1200" dirty="0" smtClean="0"/>
              <a:t>0 V</a:t>
            </a:r>
            <a:endParaRPr lang="en-US" sz="1200" dirty="0"/>
          </a:p>
        </p:txBody>
      </p:sp>
      <p:sp>
        <p:nvSpPr>
          <p:cNvPr id="67" name="Textfeld 66"/>
          <p:cNvSpPr txBox="1"/>
          <p:nvPr/>
        </p:nvSpPr>
        <p:spPr>
          <a:xfrm>
            <a:off x="1986327" y="2079553"/>
            <a:ext cx="498764" cy="276999"/>
          </a:xfrm>
          <a:prstGeom prst="rect">
            <a:avLst/>
          </a:prstGeom>
          <a:noFill/>
        </p:spPr>
        <p:txBody>
          <a:bodyPr wrap="square" rtlCol="0">
            <a:spAutoFit/>
          </a:bodyPr>
          <a:lstStyle/>
          <a:p>
            <a:r>
              <a:rPr lang="en-US" sz="1200" dirty="0" smtClean="0"/>
              <a:t>1 V</a:t>
            </a:r>
            <a:endParaRPr lang="en-US" sz="1200" dirty="0"/>
          </a:p>
        </p:txBody>
      </p:sp>
      <p:pic>
        <p:nvPicPr>
          <p:cNvPr id="11" name="Grafik 10"/>
          <p:cNvPicPr>
            <a:picLocks noChangeAspect="1"/>
          </p:cNvPicPr>
          <p:nvPr/>
        </p:nvPicPr>
        <p:blipFill>
          <a:blip r:embed="rId5"/>
          <a:stretch>
            <a:fillRect/>
          </a:stretch>
        </p:blipFill>
        <p:spPr>
          <a:xfrm>
            <a:off x="2346199" y="5168330"/>
            <a:ext cx="1482483" cy="433041"/>
          </a:xfrm>
          <a:prstGeom prst="rect">
            <a:avLst/>
          </a:prstGeom>
        </p:spPr>
      </p:pic>
      <p:sp>
        <p:nvSpPr>
          <p:cNvPr id="68" name="Textfeld 67"/>
          <p:cNvSpPr txBox="1"/>
          <p:nvPr/>
        </p:nvSpPr>
        <p:spPr>
          <a:xfrm>
            <a:off x="1994640" y="5421265"/>
            <a:ext cx="498764" cy="276999"/>
          </a:xfrm>
          <a:prstGeom prst="rect">
            <a:avLst/>
          </a:prstGeom>
          <a:noFill/>
        </p:spPr>
        <p:txBody>
          <a:bodyPr wrap="square" rtlCol="0">
            <a:spAutoFit/>
          </a:bodyPr>
          <a:lstStyle/>
          <a:p>
            <a:r>
              <a:rPr lang="en-US" sz="1200" dirty="0" smtClean="0"/>
              <a:t>0 V</a:t>
            </a:r>
            <a:endParaRPr lang="en-US" sz="1200" dirty="0"/>
          </a:p>
        </p:txBody>
      </p:sp>
      <p:sp>
        <p:nvSpPr>
          <p:cNvPr id="69" name="Textfeld 68"/>
          <p:cNvSpPr txBox="1"/>
          <p:nvPr/>
        </p:nvSpPr>
        <p:spPr>
          <a:xfrm>
            <a:off x="1989098" y="5058274"/>
            <a:ext cx="498764" cy="276999"/>
          </a:xfrm>
          <a:prstGeom prst="rect">
            <a:avLst/>
          </a:prstGeom>
          <a:noFill/>
        </p:spPr>
        <p:txBody>
          <a:bodyPr wrap="square" rtlCol="0">
            <a:spAutoFit/>
          </a:bodyPr>
          <a:lstStyle/>
          <a:p>
            <a:r>
              <a:rPr lang="en-US" sz="1200" dirty="0" smtClean="0"/>
              <a:t>1 V</a:t>
            </a:r>
            <a:endParaRPr lang="en-US" sz="1200" dirty="0"/>
          </a:p>
        </p:txBody>
      </p:sp>
      <p:cxnSp>
        <p:nvCxnSpPr>
          <p:cNvPr id="72" name="Gerade Verbindung mit Pfeil 71"/>
          <p:cNvCxnSpPr/>
          <p:nvPr/>
        </p:nvCxnSpPr>
        <p:spPr>
          <a:xfrm flipH="1" flipV="1">
            <a:off x="10481115" y="2793132"/>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491276" y="2834811"/>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583429" y="2948430"/>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489334" y="3221465"/>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490360" y="3229213"/>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1158819" y="3221465"/>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256303" y="3522829"/>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618749" y="3525192"/>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491391" y="2955871"/>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05888"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1105888"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781395"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1140083" y="2966954"/>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1117914" y="4466015"/>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321223" y="2459171"/>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574731" y="3702317"/>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10170265" y="380931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438100" y="381863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9781395"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458139" y="4468786"/>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78" name="Rechteck 77"/>
          <p:cNvSpPr/>
          <p:nvPr/>
        </p:nvSpPr>
        <p:spPr>
          <a:xfrm>
            <a:off x="4273538" y="4758669"/>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feld 78"/>
          <p:cNvSpPr txBox="1"/>
          <p:nvPr/>
        </p:nvSpPr>
        <p:spPr>
          <a:xfrm>
            <a:off x="4105997" y="4255703"/>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4" name="Rechteck 83"/>
          <p:cNvSpPr/>
          <p:nvPr/>
        </p:nvSpPr>
        <p:spPr>
          <a:xfrm>
            <a:off x="4273538" y="2298101"/>
            <a:ext cx="697117" cy="706170"/>
          </a:xfrm>
          <a:prstGeom prst="rect">
            <a:avLst/>
          </a:prstGeom>
          <a:solidFill>
            <a:srgbClr val="8AA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feld 84"/>
          <p:cNvSpPr txBox="1"/>
          <p:nvPr/>
        </p:nvSpPr>
        <p:spPr>
          <a:xfrm>
            <a:off x="4105997" y="1778510"/>
            <a:ext cx="1032199" cy="523220"/>
          </a:xfrm>
          <a:prstGeom prst="rect">
            <a:avLst/>
          </a:prstGeom>
          <a:noFill/>
        </p:spPr>
        <p:txBody>
          <a:bodyPr wrap="square" rtlCol="0">
            <a:spAutoFit/>
          </a:bodyPr>
          <a:lstStyle/>
          <a:p>
            <a:pPr algn="ctr"/>
            <a:r>
              <a:rPr lang="en-US" sz="1400" dirty="0" smtClean="0"/>
              <a:t>Bipolar NRZ Encoder</a:t>
            </a:r>
            <a:endParaRPr lang="en-US" sz="1400" dirty="0"/>
          </a:p>
        </p:txBody>
      </p:sp>
      <p:sp>
        <p:nvSpPr>
          <p:cNvPr id="86"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内容占位符 2"/>
          <p:cNvSpPr txBox="1">
            <a:spLocks/>
          </p:cNvSpPr>
          <p:nvPr/>
        </p:nvSpPr>
        <p:spPr bwMode="auto">
          <a:xfrm>
            <a:off x="287411" y="985849"/>
            <a:ext cx="11904589" cy="7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6"/>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6"/>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6"/>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7"/>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7"/>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General overview on possibilities </a:t>
            </a:r>
          </a:p>
          <a:p>
            <a:endParaRPr lang="en-US" altLang="zh-CN" sz="1400" b="1"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44125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pSp>
        <p:nvGrpSpPr>
          <p:cNvPr id="4" name="Gruppieren 3"/>
          <p:cNvGrpSpPr/>
          <p:nvPr/>
        </p:nvGrpSpPr>
        <p:grpSpPr>
          <a:xfrm>
            <a:off x="4501849" y="2028248"/>
            <a:ext cx="4874493" cy="3655661"/>
            <a:chOff x="4446487" y="2040193"/>
            <a:chExt cx="4874493" cy="3655661"/>
          </a:xfrm>
        </p:grpSpPr>
        <p:grpSp>
          <p:nvGrpSpPr>
            <p:cNvPr id="29" name="Gruppieren 28"/>
            <p:cNvGrpSpPr/>
            <p:nvPr/>
          </p:nvGrpSpPr>
          <p:grpSpPr>
            <a:xfrm>
              <a:off x="5646565" y="2387041"/>
              <a:ext cx="598436" cy="543281"/>
              <a:chOff x="3556746" y="1082488"/>
              <a:chExt cx="432001" cy="432000"/>
            </a:xfrm>
          </p:grpSpPr>
          <p:sp>
            <p:nvSpPr>
              <p:cNvPr id="57" name="Ellipse 56"/>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8" name="Gerader Verbinder 57"/>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646565" y="4852453"/>
              <a:ext cx="598436" cy="543281"/>
              <a:chOff x="3556746" y="1082488"/>
              <a:chExt cx="432001" cy="432000"/>
            </a:xfrm>
          </p:grpSpPr>
          <p:sp>
            <p:nvSpPr>
              <p:cNvPr id="54" name="Ellipse 53"/>
              <p:cNvSpPr/>
              <p:nvPr/>
            </p:nvSpPr>
            <p:spPr bwMode="auto">
              <a:xfrm>
                <a:off x="3556747" y="1082488"/>
                <a:ext cx="432000" cy="432000"/>
              </a:xfrm>
              <a:prstGeom prst="ellipse">
                <a:avLst/>
              </a:prstGeom>
              <a:no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cxnSp>
            <p:nvCxnSpPr>
              <p:cNvPr id="55" name="Gerader Verbinder 54"/>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rot="-2700000">
                <a:off x="3556746" y="1298488"/>
                <a:ext cx="43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258091" y="4052541"/>
              <a:ext cx="543541" cy="338554"/>
            </a:xfrm>
            <a:prstGeom prst="rect">
              <a:avLst/>
            </a:prstGeom>
            <a:noFill/>
          </p:spPr>
          <p:txBody>
            <a:bodyPr wrap="square" rtlCol="0">
              <a:spAutoFit/>
            </a:bodyPr>
            <a:lstStyle/>
            <a:p>
              <a:r>
                <a:rPr lang="en-US" sz="1600" dirty="0" smtClean="0"/>
                <a:t>LO</a:t>
              </a:r>
              <a:endParaRPr lang="en-US" sz="1600" dirty="0"/>
            </a:p>
          </p:txBody>
        </p:sp>
        <p:cxnSp>
          <p:nvCxnSpPr>
            <p:cNvPr id="38" name="Gerader Verbinder 37"/>
            <p:cNvCxnSpPr>
              <a:stCxn id="57" idx="4"/>
              <a:endCxn id="54" idx="0"/>
            </p:cNvCxnSpPr>
            <p:nvPr/>
          </p:nvCxnSpPr>
          <p:spPr>
            <a:xfrm>
              <a:off x="5945784" y="2930322"/>
              <a:ext cx="0" cy="1922131"/>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646565" y="3965725"/>
              <a:ext cx="598435" cy="543281"/>
              <a:chOff x="5288565" y="2481797"/>
              <a:chExt cx="432000" cy="432000"/>
            </a:xfrm>
            <a:solidFill>
              <a:schemeClr val="bg1"/>
            </a:solidFill>
          </p:grpSpPr>
          <p:sp>
            <p:nvSpPr>
              <p:cNvPr id="52" name="Ellipse 51"/>
              <p:cNvSpPr/>
              <p:nvPr/>
            </p:nvSpPr>
            <p:spPr bwMode="auto">
              <a:xfrm>
                <a:off x="5288565" y="2481797"/>
                <a:ext cx="432000" cy="432000"/>
              </a:xfrm>
              <a:prstGeom prst="ellipse">
                <a:avLst/>
              </a:prstGeom>
              <a:grp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a:latin typeface="Tahoma" panose="020B0604030504040204" pitchFamily="34" charset="0"/>
                  <a:cs typeface="Tahoma" panose="020B0604030504040204" pitchFamily="34" charset="0"/>
                </a:endParaRPr>
              </a:p>
            </p:txBody>
          </p:sp>
          <p:sp>
            <p:nvSpPr>
              <p:cNvPr id="53" name="Freihandform 52"/>
              <p:cNvSpPr/>
              <p:nvPr/>
            </p:nvSpPr>
            <p:spPr bwMode="auto">
              <a:xfrm>
                <a:off x="5342996" y="2606721"/>
                <a:ext cx="307177" cy="177421"/>
              </a:xfrm>
              <a:custGeom>
                <a:avLst/>
                <a:gdLst>
                  <a:gd name="connsiteX0" fmla="*/ 0 w 464127"/>
                  <a:gd name="connsiteY0" fmla="*/ 311215 h 541919"/>
                  <a:gd name="connsiteX1" fmla="*/ 110836 w 464127"/>
                  <a:gd name="connsiteY1" fmla="*/ 20270 h 541919"/>
                  <a:gd name="connsiteX2" fmla="*/ 187036 w 464127"/>
                  <a:gd name="connsiteY2" fmla="*/ 47979 h 541919"/>
                  <a:gd name="connsiteX3" fmla="*/ 228600 w 464127"/>
                  <a:gd name="connsiteY3" fmla="*/ 235015 h 541919"/>
                  <a:gd name="connsiteX4" fmla="*/ 270163 w 464127"/>
                  <a:gd name="connsiteY4" fmla="*/ 470543 h 541919"/>
                  <a:gd name="connsiteX5" fmla="*/ 374072 w 464127"/>
                  <a:gd name="connsiteY5" fmla="*/ 539815 h 541919"/>
                  <a:gd name="connsiteX6" fmla="*/ 443345 w 464127"/>
                  <a:gd name="connsiteY6" fmla="*/ 408197 h 541919"/>
                  <a:gd name="connsiteX7" fmla="*/ 464127 w 464127"/>
                  <a:gd name="connsiteY7" fmla="*/ 290434 h 541919"/>
                  <a:gd name="connsiteX0" fmla="*/ 0 w 464127"/>
                  <a:gd name="connsiteY0" fmla="*/ 289757 h 520461"/>
                  <a:gd name="connsiteX1" fmla="*/ 90365 w 464127"/>
                  <a:gd name="connsiteY1" fmla="*/ 29519 h 520461"/>
                  <a:gd name="connsiteX2" fmla="*/ 187036 w 464127"/>
                  <a:gd name="connsiteY2" fmla="*/ 26521 h 520461"/>
                  <a:gd name="connsiteX3" fmla="*/ 228600 w 464127"/>
                  <a:gd name="connsiteY3" fmla="*/ 213557 h 520461"/>
                  <a:gd name="connsiteX4" fmla="*/ 270163 w 464127"/>
                  <a:gd name="connsiteY4" fmla="*/ 449085 h 520461"/>
                  <a:gd name="connsiteX5" fmla="*/ 374072 w 464127"/>
                  <a:gd name="connsiteY5" fmla="*/ 518357 h 520461"/>
                  <a:gd name="connsiteX6" fmla="*/ 443345 w 464127"/>
                  <a:gd name="connsiteY6" fmla="*/ 386739 h 520461"/>
                  <a:gd name="connsiteX7" fmla="*/ 464127 w 464127"/>
                  <a:gd name="connsiteY7" fmla="*/ 268976 h 520461"/>
                  <a:gd name="connsiteX0" fmla="*/ 0 w 464127"/>
                  <a:gd name="connsiteY0" fmla="*/ 293975 h 524234"/>
                  <a:gd name="connsiteX1" fmla="*/ 90365 w 464127"/>
                  <a:gd name="connsiteY1" fmla="*/ 33737 h 524234"/>
                  <a:gd name="connsiteX2" fmla="*/ 187036 w 464127"/>
                  <a:gd name="connsiteY2" fmla="*/ 30739 h 524234"/>
                  <a:gd name="connsiteX3" fmla="*/ 245660 w 464127"/>
                  <a:gd name="connsiteY3" fmla="*/ 286014 h 524234"/>
                  <a:gd name="connsiteX4" fmla="*/ 270163 w 464127"/>
                  <a:gd name="connsiteY4" fmla="*/ 453303 h 524234"/>
                  <a:gd name="connsiteX5" fmla="*/ 374072 w 464127"/>
                  <a:gd name="connsiteY5" fmla="*/ 522575 h 524234"/>
                  <a:gd name="connsiteX6" fmla="*/ 443345 w 464127"/>
                  <a:gd name="connsiteY6" fmla="*/ 390957 h 524234"/>
                  <a:gd name="connsiteX7" fmla="*/ 464127 w 464127"/>
                  <a:gd name="connsiteY7" fmla="*/ 273194 h 524234"/>
                  <a:gd name="connsiteX0" fmla="*/ 0 w 464127"/>
                  <a:gd name="connsiteY0" fmla="*/ 293975 h 528651"/>
                  <a:gd name="connsiteX1" fmla="*/ 90365 w 464127"/>
                  <a:gd name="connsiteY1" fmla="*/ 33737 h 528651"/>
                  <a:gd name="connsiteX2" fmla="*/ 187036 w 464127"/>
                  <a:gd name="connsiteY2" fmla="*/ 30739 h 528651"/>
                  <a:gd name="connsiteX3" fmla="*/ 245660 w 464127"/>
                  <a:gd name="connsiteY3" fmla="*/ 286014 h 528651"/>
                  <a:gd name="connsiteX4" fmla="*/ 300871 w 464127"/>
                  <a:gd name="connsiteY4" fmla="*/ 484011 h 528651"/>
                  <a:gd name="connsiteX5" fmla="*/ 374072 w 464127"/>
                  <a:gd name="connsiteY5" fmla="*/ 522575 h 528651"/>
                  <a:gd name="connsiteX6" fmla="*/ 443345 w 464127"/>
                  <a:gd name="connsiteY6" fmla="*/ 390957 h 528651"/>
                  <a:gd name="connsiteX7" fmla="*/ 464127 w 464127"/>
                  <a:gd name="connsiteY7" fmla="*/ 273194 h 528651"/>
                  <a:gd name="connsiteX0" fmla="*/ 0 w 464127"/>
                  <a:gd name="connsiteY0" fmla="*/ 293975 h 506638"/>
                  <a:gd name="connsiteX1" fmla="*/ 90365 w 464127"/>
                  <a:gd name="connsiteY1" fmla="*/ 33737 h 506638"/>
                  <a:gd name="connsiteX2" fmla="*/ 187036 w 464127"/>
                  <a:gd name="connsiteY2" fmla="*/ 30739 h 506638"/>
                  <a:gd name="connsiteX3" fmla="*/ 245660 w 464127"/>
                  <a:gd name="connsiteY3" fmla="*/ 286014 h 506638"/>
                  <a:gd name="connsiteX4" fmla="*/ 300871 w 464127"/>
                  <a:gd name="connsiteY4" fmla="*/ 484011 h 506638"/>
                  <a:gd name="connsiteX5" fmla="*/ 411603 w 464127"/>
                  <a:gd name="connsiteY5" fmla="*/ 491867 h 506638"/>
                  <a:gd name="connsiteX6" fmla="*/ 443345 w 464127"/>
                  <a:gd name="connsiteY6" fmla="*/ 390957 h 506638"/>
                  <a:gd name="connsiteX7" fmla="*/ 464127 w 464127"/>
                  <a:gd name="connsiteY7" fmla="*/ 273194 h 506638"/>
                  <a:gd name="connsiteX0" fmla="*/ 0 w 464127"/>
                  <a:gd name="connsiteY0" fmla="*/ 293975 h 514696"/>
                  <a:gd name="connsiteX1" fmla="*/ 90365 w 464127"/>
                  <a:gd name="connsiteY1" fmla="*/ 33737 h 514696"/>
                  <a:gd name="connsiteX2" fmla="*/ 187036 w 464127"/>
                  <a:gd name="connsiteY2" fmla="*/ 30739 h 514696"/>
                  <a:gd name="connsiteX3" fmla="*/ 245660 w 464127"/>
                  <a:gd name="connsiteY3" fmla="*/ 286014 h 514696"/>
                  <a:gd name="connsiteX4" fmla="*/ 300871 w 464127"/>
                  <a:gd name="connsiteY4" fmla="*/ 484011 h 514696"/>
                  <a:gd name="connsiteX5" fmla="*/ 411603 w 464127"/>
                  <a:gd name="connsiteY5" fmla="*/ 491867 h 514696"/>
                  <a:gd name="connsiteX6" fmla="*/ 443345 w 464127"/>
                  <a:gd name="connsiteY6" fmla="*/ 390957 h 514696"/>
                  <a:gd name="connsiteX7" fmla="*/ 464127 w 464127"/>
                  <a:gd name="connsiteY7" fmla="*/ 273194 h 514696"/>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1930"/>
                  <a:gd name="connsiteX1" fmla="*/ 90365 w 464127"/>
                  <a:gd name="connsiteY1" fmla="*/ 33737 h 521930"/>
                  <a:gd name="connsiteX2" fmla="*/ 187036 w 464127"/>
                  <a:gd name="connsiteY2" fmla="*/ 30739 h 521930"/>
                  <a:gd name="connsiteX3" fmla="*/ 245660 w 464127"/>
                  <a:gd name="connsiteY3" fmla="*/ 286014 h 521930"/>
                  <a:gd name="connsiteX4" fmla="*/ 307695 w 464127"/>
                  <a:gd name="connsiteY4" fmla="*/ 501071 h 521930"/>
                  <a:gd name="connsiteX5" fmla="*/ 411603 w 464127"/>
                  <a:gd name="connsiteY5" fmla="*/ 491867 h 521930"/>
                  <a:gd name="connsiteX6" fmla="*/ 443345 w 464127"/>
                  <a:gd name="connsiteY6" fmla="*/ 390957 h 521930"/>
                  <a:gd name="connsiteX7" fmla="*/ 464127 w 464127"/>
                  <a:gd name="connsiteY7" fmla="*/ 273194 h 521930"/>
                  <a:gd name="connsiteX0" fmla="*/ 0 w 464127"/>
                  <a:gd name="connsiteY0" fmla="*/ 293975 h 518095"/>
                  <a:gd name="connsiteX1" fmla="*/ 90365 w 464127"/>
                  <a:gd name="connsiteY1" fmla="*/ 33737 h 518095"/>
                  <a:gd name="connsiteX2" fmla="*/ 187036 w 464127"/>
                  <a:gd name="connsiteY2" fmla="*/ 30739 h 518095"/>
                  <a:gd name="connsiteX3" fmla="*/ 245660 w 464127"/>
                  <a:gd name="connsiteY3" fmla="*/ 286014 h 518095"/>
                  <a:gd name="connsiteX4" fmla="*/ 307695 w 464127"/>
                  <a:gd name="connsiteY4" fmla="*/ 501071 h 518095"/>
                  <a:gd name="connsiteX5" fmla="*/ 411603 w 464127"/>
                  <a:gd name="connsiteY5" fmla="*/ 491867 h 518095"/>
                  <a:gd name="connsiteX6" fmla="*/ 443345 w 464127"/>
                  <a:gd name="connsiteY6" fmla="*/ 390957 h 518095"/>
                  <a:gd name="connsiteX7" fmla="*/ 464127 w 464127"/>
                  <a:gd name="connsiteY7" fmla="*/ 273194 h 518095"/>
                  <a:gd name="connsiteX0" fmla="*/ 0 w 464127"/>
                  <a:gd name="connsiteY0" fmla="*/ 293975 h 523857"/>
                  <a:gd name="connsiteX1" fmla="*/ 90365 w 464127"/>
                  <a:gd name="connsiteY1" fmla="*/ 33737 h 523857"/>
                  <a:gd name="connsiteX2" fmla="*/ 187036 w 464127"/>
                  <a:gd name="connsiteY2" fmla="*/ 30739 h 523857"/>
                  <a:gd name="connsiteX3" fmla="*/ 245660 w 464127"/>
                  <a:gd name="connsiteY3" fmla="*/ 286014 h 523857"/>
                  <a:gd name="connsiteX4" fmla="*/ 307695 w 464127"/>
                  <a:gd name="connsiteY4" fmla="*/ 501071 h 523857"/>
                  <a:gd name="connsiteX5" fmla="*/ 411603 w 464127"/>
                  <a:gd name="connsiteY5" fmla="*/ 491867 h 523857"/>
                  <a:gd name="connsiteX6" fmla="*/ 464127 w 464127"/>
                  <a:gd name="connsiteY6" fmla="*/ 273194 h 523857"/>
                  <a:gd name="connsiteX0" fmla="*/ 0 w 460715"/>
                  <a:gd name="connsiteY0" fmla="*/ 293975 h 523480"/>
                  <a:gd name="connsiteX1" fmla="*/ 90365 w 460715"/>
                  <a:gd name="connsiteY1" fmla="*/ 33737 h 523480"/>
                  <a:gd name="connsiteX2" fmla="*/ 187036 w 460715"/>
                  <a:gd name="connsiteY2" fmla="*/ 30739 h 523480"/>
                  <a:gd name="connsiteX3" fmla="*/ 245660 w 460715"/>
                  <a:gd name="connsiteY3" fmla="*/ 286014 h 523480"/>
                  <a:gd name="connsiteX4" fmla="*/ 307695 w 460715"/>
                  <a:gd name="connsiteY4" fmla="*/ 501071 h 523480"/>
                  <a:gd name="connsiteX5" fmla="*/ 411603 w 460715"/>
                  <a:gd name="connsiteY5" fmla="*/ 491867 h 523480"/>
                  <a:gd name="connsiteX6" fmla="*/ 460715 w 460715"/>
                  <a:gd name="connsiteY6" fmla="*/ 280018 h 5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15" h="523480">
                    <a:moveTo>
                      <a:pt x="0" y="293975"/>
                    </a:moveTo>
                    <a:cubicBezTo>
                      <a:pt x="39831" y="170438"/>
                      <a:pt x="59192" y="77609"/>
                      <a:pt x="90365" y="33737"/>
                    </a:cubicBezTo>
                    <a:cubicBezTo>
                      <a:pt x="121538" y="-10135"/>
                      <a:pt x="161154" y="-11307"/>
                      <a:pt x="187036" y="30739"/>
                    </a:cubicBezTo>
                    <a:cubicBezTo>
                      <a:pt x="212918" y="72785"/>
                      <a:pt x="225550" y="207625"/>
                      <a:pt x="245660" y="286014"/>
                    </a:cubicBezTo>
                    <a:cubicBezTo>
                      <a:pt x="265770" y="364403"/>
                      <a:pt x="280038" y="466762"/>
                      <a:pt x="307695" y="501071"/>
                    </a:cubicBezTo>
                    <a:cubicBezTo>
                      <a:pt x="335352" y="535380"/>
                      <a:pt x="386100" y="528709"/>
                      <a:pt x="411603" y="491867"/>
                    </a:cubicBezTo>
                    <a:cubicBezTo>
                      <a:pt x="437106" y="455025"/>
                      <a:pt x="449773" y="325575"/>
                      <a:pt x="460715" y="280018"/>
                    </a:cubicBezTo>
                  </a:path>
                </a:pathLst>
              </a:custGeom>
              <a:grpFill/>
              <a:ln w="15875">
                <a:solidFill>
                  <a:srgbClr val="0070C0"/>
                </a:solidFill>
                <a:round/>
                <a:headEnd/>
                <a:tailEnd/>
              </a:ln>
              <a:extLst/>
            </p:spPr>
            <p:txBody>
              <a:bodyPr rtlCol="0" anchor="ctr"/>
              <a:lstStyle/>
              <a:p>
                <a:pPr algn="ctr"/>
                <a:endParaRPr lang="en-US"/>
              </a:p>
            </p:txBody>
          </p:sp>
        </p:grpSp>
        <p:sp>
          <p:nvSpPr>
            <p:cNvPr id="40" name="Rechteck 39"/>
            <p:cNvSpPr/>
            <p:nvPr/>
          </p:nvSpPr>
          <p:spPr bwMode="auto">
            <a:xfrm>
              <a:off x="5392314" y="3205114"/>
              <a:ext cx="1106940" cy="450879"/>
            </a:xfrm>
            <a:prstGeom prst="rect">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r>
                <a:rPr lang="en-US" sz="1100" dirty="0" smtClean="0">
                  <a:latin typeface="Tahoma" panose="020B0604030504040204" pitchFamily="34" charset="0"/>
                  <a:cs typeface="Tahoma" panose="020B0604030504040204" pitchFamily="34" charset="0"/>
                </a:rPr>
                <a:t>90° </a:t>
              </a:r>
              <a:br>
                <a:rPr lang="en-US" sz="1100" dirty="0" smtClean="0">
                  <a:latin typeface="Tahoma" panose="020B0604030504040204" pitchFamily="34" charset="0"/>
                  <a:cs typeface="Tahoma" panose="020B0604030504040204" pitchFamily="34" charset="0"/>
                </a:rPr>
              </a:br>
              <a:r>
                <a:rPr lang="en-US" sz="1100" dirty="0" smtClean="0">
                  <a:latin typeface="Tahoma" panose="020B0604030504040204" pitchFamily="34" charset="0"/>
                  <a:cs typeface="Tahoma" panose="020B0604030504040204" pitchFamily="34" charset="0"/>
                </a:rPr>
                <a:t>Phase Shift </a:t>
              </a:r>
              <a:endParaRPr lang="en-US" sz="1100" dirty="0">
                <a:latin typeface="Tahoma" panose="020B0604030504040204" pitchFamily="34" charset="0"/>
                <a:cs typeface="Tahoma" panose="020B0604030504040204" pitchFamily="34" charset="0"/>
              </a:endParaRPr>
            </a:p>
          </p:txBody>
        </p:sp>
        <p:cxnSp>
          <p:nvCxnSpPr>
            <p:cNvPr id="41" name="Gerader Verbinder 40"/>
            <p:cNvCxnSpPr>
              <a:endCxn id="57" idx="2"/>
            </p:cNvCxnSpPr>
            <p:nvPr/>
          </p:nvCxnSpPr>
          <p:spPr>
            <a:xfrm>
              <a:off x="4468029" y="2658211"/>
              <a:ext cx="1178537" cy="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54" idx="2"/>
            </p:cNvCxnSpPr>
            <p:nvPr/>
          </p:nvCxnSpPr>
          <p:spPr>
            <a:xfrm>
              <a:off x="4446487" y="5122738"/>
              <a:ext cx="1200080" cy="135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645002" y="2883086"/>
              <a:ext cx="752223" cy="338554"/>
            </a:xfrm>
            <a:prstGeom prst="rect">
              <a:avLst/>
            </a:prstGeom>
            <a:noFill/>
          </p:spPr>
          <p:txBody>
            <a:bodyPr wrap="square" rtlCol="0">
              <a:spAutoFit/>
            </a:bodyPr>
            <a:lstStyle/>
            <a:p>
              <a:r>
                <a:rPr lang="en-US" sz="1600" dirty="0" smtClean="0"/>
                <a:t>Cosine </a:t>
              </a:r>
              <a:endParaRPr lang="en-US" sz="1600" dirty="0"/>
            </a:p>
          </p:txBody>
        </p:sp>
        <p:sp>
          <p:nvSpPr>
            <p:cNvPr id="44" name="Textfeld 43"/>
            <p:cNvSpPr txBox="1"/>
            <p:nvPr/>
          </p:nvSpPr>
          <p:spPr>
            <a:xfrm>
              <a:off x="5503374" y="4563267"/>
              <a:ext cx="981716" cy="338554"/>
            </a:xfrm>
            <a:prstGeom prst="rect">
              <a:avLst/>
            </a:prstGeom>
            <a:noFill/>
          </p:spPr>
          <p:txBody>
            <a:bodyPr wrap="square" rtlCol="0">
              <a:spAutoFit/>
            </a:bodyPr>
            <a:lstStyle/>
            <a:p>
              <a:r>
                <a:rPr lang="en-US" sz="1600" dirty="0" smtClean="0"/>
                <a:t>Sinewave</a:t>
              </a:r>
              <a:endParaRPr lang="en-US" sz="1600" dirty="0"/>
            </a:p>
          </p:txBody>
        </p:sp>
        <p:cxnSp>
          <p:nvCxnSpPr>
            <p:cNvPr id="45" name="Gerader Verbinder 44"/>
            <p:cNvCxnSpPr>
              <a:stCxn id="57" idx="6"/>
            </p:cNvCxnSpPr>
            <p:nvPr/>
          </p:nvCxnSpPr>
          <p:spPr>
            <a:xfrm flipV="1">
              <a:off x="6245002" y="2656550"/>
              <a:ext cx="1601307" cy="2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54" idx="6"/>
            </p:cNvCxnSpPr>
            <p:nvPr/>
          </p:nvCxnSpPr>
          <p:spPr>
            <a:xfrm>
              <a:off x="6245002" y="5124094"/>
              <a:ext cx="1601307" cy="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7834900" y="2664746"/>
              <a:ext cx="11410" cy="2461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7544336" y="3619750"/>
              <a:ext cx="598435" cy="543282"/>
              <a:chOff x="6369555" y="2671977"/>
              <a:chExt cx="432000" cy="432000"/>
            </a:xfrm>
          </p:grpSpPr>
          <p:sp>
            <p:nvSpPr>
              <p:cNvPr id="50" name="Ellipse 49"/>
              <p:cNvSpPr/>
              <p:nvPr/>
            </p:nvSpPr>
            <p:spPr bwMode="auto">
              <a:xfrm>
                <a:off x="6369555" y="2671977"/>
                <a:ext cx="432000" cy="432000"/>
              </a:xfrm>
              <a:prstGeom prst="ellipse">
                <a:avLst/>
              </a:prstGeom>
              <a:solidFill>
                <a:schemeClr val="bg1"/>
              </a:solidFill>
              <a:ln w="15875">
                <a:solidFill>
                  <a:srgbClr val="0070C0"/>
                </a:solidFill>
              </a:ln>
              <a:extLst/>
            </p:spPr>
            <p:txBody>
              <a:bodyPr vert="horz" wrap="square" lIns="91440" tIns="45720" rIns="91440" bIns="45720" numCol="1" rtlCol="0" anchor="t" anchorCtr="0" compatLnSpc="1">
                <a:prstTxWarp prst="textNoShape">
                  <a:avLst/>
                </a:prstTxWarp>
              </a:bodyPr>
              <a:lstStyle/>
              <a:p>
                <a:pPr algn="ctr"/>
                <a:endParaRPr lang="en-US" dirty="0">
                  <a:latin typeface="Tahoma" panose="020B0604030504040204" pitchFamily="34" charset="0"/>
                  <a:cs typeface="Tahoma" panose="020B0604030504040204" pitchFamily="34" charset="0"/>
                </a:endParaRPr>
              </a:p>
            </p:txBody>
          </p:sp>
          <p:sp>
            <p:nvSpPr>
              <p:cNvPr id="51" name="Textfeld 50"/>
              <p:cNvSpPr txBox="1"/>
              <p:nvPr/>
            </p:nvSpPr>
            <p:spPr>
              <a:xfrm>
                <a:off x="6379832" y="2699463"/>
                <a:ext cx="392805" cy="367101"/>
              </a:xfrm>
              <a:prstGeom prst="rect">
                <a:avLst/>
              </a:prstGeom>
              <a:noFill/>
            </p:spPr>
            <p:txBody>
              <a:bodyPr wrap="square" rtlCol="0">
                <a:spAutoFit/>
              </a:bodyPr>
              <a:lstStyle/>
              <a:p>
                <a:pPr algn="ctr"/>
                <a:r>
                  <a:rPr lang="en-US" sz="2400" dirty="0" smtClean="0">
                    <a:solidFill>
                      <a:srgbClr val="0070C0"/>
                    </a:solidFill>
                    <a:latin typeface="Symbol" panose="05050102010706020507" pitchFamily="18" charset="2"/>
                  </a:rPr>
                  <a:t>S</a:t>
                </a:r>
                <a:endParaRPr lang="en-US" sz="2400" dirty="0">
                  <a:solidFill>
                    <a:srgbClr val="0070C0"/>
                  </a:solidFill>
                  <a:latin typeface="Symbol" panose="05050102010706020507" pitchFamily="18" charset="2"/>
                </a:endParaRPr>
              </a:p>
            </p:txBody>
          </p:sp>
        </p:grpSp>
        <p:cxnSp>
          <p:nvCxnSpPr>
            <p:cNvPr id="49" name="Gerader Verbinder 48"/>
            <p:cNvCxnSpPr>
              <a:stCxn id="50" idx="6"/>
            </p:cNvCxnSpPr>
            <p:nvPr/>
          </p:nvCxnSpPr>
          <p:spPr>
            <a:xfrm flipV="1">
              <a:off x="8142771" y="3890887"/>
              <a:ext cx="1178209" cy="50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643662" y="2040193"/>
              <a:ext cx="619487" cy="307777"/>
            </a:xfrm>
            <a:prstGeom prst="rect">
              <a:avLst/>
            </a:prstGeom>
            <a:noFill/>
          </p:spPr>
          <p:txBody>
            <a:bodyPr wrap="square" rtlCol="0">
              <a:spAutoFit/>
            </a:bodyPr>
            <a:lstStyle/>
            <a:p>
              <a:r>
                <a:rPr lang="en-US" sz="1400" dirty="0" smtClean="0"/>
                <a:t>Mixer</a:t>
              </a:r>
              <a:endParaRPr lang="en-US" sz="1400" dirty="0"/>
            </a:p>
          </p:txBody>
        </p:sp>
        <p:sp>
          <p:nvSpPr>
            <p:cNvPr id="33" name="Textfeld 32"/>
            <p:cNvSpPr txBox="1"/>
            <p:nvPr/>
          </p:nvSpPr>
          <p:spPr>
            <a:xfrm>
              <a:off x="5648578" y="5388077"/>
              <a:ext cx="619487" cy="307777"/>
            </a:xfrm>
            <a:prstGeom prst="rect">
              <a:avLst/>
            </a:prstGeom>
            <a:noFill/>
          </p:spPr>
          <p:txBody>
            <a:bodyPr wrap="square" rtlCol="0">
              <a:spAutoFit/>
            </a:bodyPr>
            <a:lstStyle/>
            <a:p>
              <a:r>
                <a:rPr lang="en-US" sz="1400" dirty="0" smtClean="0"/>
                <a:t>Mixer</a:t>
              </a:r>
              <a:endParaRPr lang="en-US" sz="1400" dirty="0"/>
            </a:p>
          </p:txBody>
        </p:sp>
      </p:gr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cxnSp>
        <p:nvCxnSpPr>
          <p:cNvPr id="72" name="Gerade Verbindung mit Pfeil 71"/>
          <p:cNvCxnSpPr/>
          <p:nvPr/>
        </p:nvCxnSpPr>
        <p:spPr>
          <a:xfrm flipH="1" flipV="1">
            <a:off x="10481115" y="2793132"/>
            <a:ext cx="6162" cy="217632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rot="5400000" flipH="1" flipV="1">
            <a:off x="10491276" y="2834811"/>
            <a:ext cx="6382" cy="2101475"/>
          </a:xfrm>
          <a:prstGeom prst="straightConnector1">
            <a:avLst/>
          </a:prstGeom>
          <a:ln w="19050">
            <a:solidFill>
              <a:srgbClr val="003B90"/>
            </a:solidFill>
            <a:tailEnd type="triangle"/>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9583429" y="2948430"/>
            <a:ext cx="1800280" cy="18644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 Verbindung mit Pfeil 74"/>
          <p:cNvCxnSpPr>
            <a:endCxn id="74" idx="7"/>
          </p:cNvCxnSpPr>
          <p:nvPr/>
        </p:nvCxnSpPr>
        <p:spPr>
          <a:xfrm flipV="1">
            <a:off x="10489334" y="3221465"/>
            <a:ext cx="630731" cy="652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0490360" y="3229213"/>
            <a:ext cx="629705" cy="39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11158819" y="3221465"/>
            <a:ext cx="2138" cy="6523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Bogen 81"/>
          <p:cNvSpPr/>
          <p:nvPr/>
        </p:nvSpPr>
        <p:spPr>
          <a:xfrm>
            <a:off x="10256303" y="3522829"/>
            <a:ext cx="668675" cy="692492"/>
          </a:xfrm>
          <a:prstGeom prst="arc">
            <a:avLst>
              <a:gd name="adj1" fmla="val 18196129"/>
              <a:gd name="adj2" fmla="val 0"/>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feld 82"/>
          <p:cNvSpPr txBox="1"/>
          <p:nvPr/>
        </p:nvSpPr>
        <p:spPr>
          <a:xfrm>
            <a:off x="10618749" y="3525192"/>
            <a:ext cx="221857" cy="369332"/>
          </a:xfrm>
          <a:prstGeom prst="rect">
            <a:avLst/>
          </a:prstGeom>
          <a:noFill/>
        </p:spPr>
        <p:txBody>
          <a:bodyPr wrap="square" rtlCol="0">
            <a:spAutoFit/>
          </a:bodyPr>
          <a:lstStyle/>
          <a:p>
            <a:r>
              <a:rPr lang="en-US" dirty="0" smtClean="0">
                <a:latin typeface="Symbol" panose="05050102010706020507" pitchFamily="18" charset="2"/>
              </a:rPr>
              <a:t>f</a:t>
            </a:r>
            <a:endParaRPr lang="en-US" dirty="0">
              <a:latin typeface="Symbol" panose="05050102010706020507" pitchFamily="18" charset="2"/>
            </a:endParaRPr>
          </a:p>
        </p:txBody>
      </p:sp>
      <p:sp>
        <p:nvSpPr>
          <p:cNvPr id="91" name="Textfeld 90"/>
          <p:cNvSpPr txBox="1"/>
          <p:nvPr/>
        </p:nvSpPr>
        <p:spPr>
          <a:xfrm>
            <a:off x="9491391" y="2955871"/>
            <a:ext cx="405881" cy="307777"/>
          </a:xfrm>
          <a:prstGeom prst="rect">
            <a:avLst/>
          </a:prstGeom>
          <a:noFill/>
        </p:spPr>
        <p:txBody>
          <a:bodyPr wrap="square" rtlCol="0">
            <a:spAutoFit/>
          </a:bodyPr>
          <a:lstStyle/>
          <a:p>
            <a:r>
              <a:rPr lang="en-US" sz="1400" dirty="0" smtClean="0"/>
              <a:t>01</a:t>
            </a:r>
            <a:endParaRPr lang="en-US" sz="1400" baseline="-25000" dirty="0"/>
          </a:p>
        </p:txBody>
      </p:sp>
      <p:sp>
        <p:nvSpPr>
          <p:cNvPr id="92" name="Ellipse 91"/>
          <p:cNvSpPr/>
          <p:nvPr/>
        </p:nvSpPr>
        <p:spPr>
          <a:xfrm>
            <a:off x="11105888"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llipse 92"/>
          <p:cNvSpPr/>
          <p:nvPr/>
        </p:nvSpPr>
        <p:spPr>
          <a:xfrm>
            <a:off x="11105888"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llipse 93"/>
          <p:cNvSpPr/>
          <p:nvPr/>
        </p:nvSpPr>
        <p:spPr>
          <a:xfrm>
            <a:off x="9781395" y="445040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feld 94"/>
          <p:cNvSpPr txBox="1"/>
          <p:nvPr/>
        </p:nvSpPr>
        <p:spPr>
          <a:xfrm>
            <a:off x="11140083" y="2966954"/>
            <a:ext cx="405881" cy="307777"/>
          </a:xfrm>
          <a:prstGeom prst="rect">
            <a:avLst/>
          </a:prstGeom>
          <a:noFill/>
        </p:spPr>
        <p:txBody>
          <a:bodyPr wrap="square" rtlCol="0">
            <a:spAutoFit/>
          </a:bodyPr>
          <a:lstStyle/>
          <a:p>
            <a:r>
              <a:rPr lang="en-US" sz="1400" dirty="0" smtClean="0"/>
              <a:t>11</a:t>
            </a:r>
            <a:endParaRPr lang="en-US" sz="1400" baseline="-25000" dirty="0"/>
          </a:p>
        </p:txBody>
      </p:sp>
      <p:sp>
        <p:nvSpPr>
          <p:cNvPr id="96" name="Textfeld 95"/>
          <p:cNvSpPr txBox="1"/>
          <p:nvPr/>
        </p:nvSpPr>
        <p:spPr>
          <a:xfrm>
            <a:off x="11117914" y="4466015"/>
            <a:ext cx="405881" cy="307777"/>
          </a:xfrm>
          <a:prstGeom prst="rect">
            <a:avLst/>
          </a:prstGeom>
          <a:noFill/>
        </p:spPr>
        <p:txBody>
          <a:bodyPr wrap="square" rtlCol="0">
            <a:spAutoFit/>
          </a:bodyPr>
          <a:lstStyle/>
          <a:p>
            <a:r>
              <a:rPr lang="en-US" sz="1400" dirty="0" smtClean="0"/>
              <a:t>10</a:t>
            </a:r>
            <a:endParaRPr lang="en-US" sz="1400" baseline="-25000" dirty="0"/>
          </a:p>
        </p:txBody>
      </p:sp>
      <p:sp>
        <p:nvSpPr>
          <p:cNvPr id="97" name="Textfeld 96"/>
          <p:cNvSpPr txBox="1"/>
          <p:nvPr/>
        </p:nvSpPr>
        <p:spPr>
          <a:xfrm>
            <a:off x="10321223" y="2459171"/>
            <a:ext cx="293898" cy="369332"/>
          </a:xfrm>
          <a:prstGeom prst="rect">
            <a:avLst/>
          </a:prstGeom>
          <a:noFill/>
        </p:spPr>
        <p:txBody>
          <a:bodyPr wrap="square" rtlCol="0">
            <a:spAutoFit/>
          </a:bodyPr>
          <a:lstStyle/>
          <a:p>
            <a:r>
              <a:rPr lang="en-US" dirty="0" smtClean="0"/>
              <a:t>Q</a:t>
            </a:r>
            <a:endParaRPr lang="en-US" dirty="0"/>
          </a:p>
        </p:txBody>
      </p:sp>
      <p:sp>
        <p:nvSpPr>
          <p:cNvPr id="98" name="Textfeld 97"/>
          <p:cNvSpPr txBox="1"/>
          <p:nvPr/>
        </p:nvSpPr>
        <p:spPr>
          <a:xfrm>
            <a:off x="11574731" y="3702317"/>
            <a:ext cx="209531" cy="273247"/>
          </a:xfrm>
          <a:prstGeom prst="rect">
            <a:avLst/>
          </a:prstGeom>
          <a:noFill/>
        </p:spPr>
        <p:txBody>
          <a:bodyPr wrap="square" rtlCol="0">
            <a:spAutoFit/>
          </a:bodyPr>
          <a:lstStyle/>
          <a:p>
            <a:r>
              <a:rPr lang="en-US" dirty="0" smtClean="0"/>
              <a:t>I</a:t>
            </a:r>
            <a:endParaRPr lang="en-US" dirty="0"/>
          </a:p>
        </p:txBody>
      </p:sp>
      <p:sp>
        <p:nvSpPr>
          <p:cNvPr id="99" name="Textfeld 98"/>
          <p:cNvSpPr txBox="1"/>
          <p:nvPr/>
        </p:nvSpPr>
        <p:spPr>
          <a:xfrm>
            <a:off x="10170265" y="3809310"/>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100" name="Ellipse 99"/>
          <p:cNvSpPr/>
          <p:nvPr/>
        </p:nvSpPr>
        <p:spPr>
          <a:xfrm>
            <a:off x="10438100" y="381863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9781395" y="317717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feld 76"/>
          <p:cNvSpPr txBox="1"/>
          <p:nvPr/>
        </p:nvSpPr>
        <p:spPr>
          <a:xfrm>
            <a:off x="9458139" y="4468786"/>
            <a:ext cx="405881" cy="307777"/>
          </a:xfrm>
          <a:prstGeom prst="rect">
            <a:avLst/>
          </a:prstGeom>
          <a:noFill/>
        </p:spPr>
        <p:txBody>
          <a:bodyPr wrap="square" rtlCol="0">
            <a:spAutoFit/>
          </a:bodyPr>
          <a:lstStyle/>
          <a:p>
            <a:r>
              <a:rPr lang="en-US" sz="1400" dirty="0" smtClean="0"/>
              <a:t>00</a:t>
            </a:r>
            <a:endParaRPr lang="en-US" sz="1400" baseline="-25000" dirty="0"/>
          </a:p>
        </p:txBody>
      </p:sp>
      <p:sp>
        <p:nvSpPr>
          <p:cNvPr id="86"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内容占位符 2"/>
          <p:cNvSpPr txBox="1">
            <a:spLocks/>
          </p:cNvSpPr>
          <p:nvPr/>
        </p:nvSpPr>
        <p:spPr bwMode="auto">
          <a:xfrm>
            <a:off x="287411" y="985849"/>
            <a:ext cx="11904589" cy="74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General overview on possibilities </a:t>
            </a:r>
          </a:p>
          <a:p>
            <a:endParaRPr lang="en-US" altLang="zh-CN" sz="1400" b="1" dirty="0" smtClean="0">
              <a:latin typeface="Microsoft YaHei" panose="020B0503020204020204" pitchFamily="34" charset="-122"/>
              <a:ea typeface="Microsoft YaHei" panose="020B0503020204020204" pitchFamily="34" charset="-122"/>
            </a:endParaRPr>
          </a:p>
        </p:txBody>
      </p:sp>
      <p:pic>
        <p:nvPicPr>
          <p:cNvPr id="89" name="Grafik 88"/>
          <p:cNvPicPr>
            <a:picLocks noChangeAspect="1"/>
          </p:cNvPicPr>
          <p:nvPr/>
        </p:nvPicPr>
        <p:blipFill>
          <a:blip r:embed="rId6"/>
          <a:stretch>
            <a:fillRect/>
          </a:stretch>
        </p:blipFill>
        <p:spPr>
          <a:xfrm>
            <a:off x="192324" y="2977668"/>
            <a:ext cx="4730054" cy="1696881"/>
          </a:xfrm>
          <a:prstGeom prst="rect">
            <a:avLst/>
          </a:prstGeom>
        </p:spPr>
      </p:pic>
      <p:cxnSp>
        <p:nvCxnSpPr>
          <p:cNvPr id="5" name="Gewinkelter Verbinder 4"/>
          <p:cNvCxnSpPr/>
          <p:nvPr/>
        </p:nvCxnSpPr>
        <p:spPr>
          <a:xfrm flipV="1">
            <a:off x="1982624" y="2649196"/>
            <a:ext cx="2785929" cy="1059679"/>
          </a:xfrm>
          <a:prstGeom prst="bentConnector3">
            <a:avLst>
              <a:gd name="adj1"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winkelter Verbinder 11"/>
          <p:cNvCxnSpPr/>
          <p:nvPr/>
        </p:nvCxnSpPr>
        <p:spPr>
          <a:xfrm flipV="1">
            <a:off x="2256090" y="2649196"/>
            <a:ext cx="2512463" cy="1085316"/>
          </a:xfrm>
          <a:prstGeom prst="bentConnector3">
            <a:avLst>
              <a:gd name="adj1" fmla="val 102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Gewinkelter Verbinder 89"/>
          <p:cNvCxnSpPr/>
          <p:nvPr/>
        </p:nvCxnSpPr>
        <p:spPr>
          <a:xfrm>
            <a:off x="2596497" y="3724542"/>
            <a:ext cx="1984049" cy="1385843"/>
          </a:xfrm>
          <a:prstGeom prst="bentConnector3">
            <a:avLst>
              <a:gd name="adj1" fmla="val 36"/>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Gewinkelter Verbinder 100"/>
          <p:cNvCxnSpPr/>
          <p:nvPr/>
        </p:nvCxnSpPr>
        <p:spPr>
          <a:xfrm>
            <a:off x="2869963" y="3724542"/>
            <a:ext cx="1796041" cy="1385843"/>
          </a:xfrm>
          <a:prstGeom prst="bentConnector3">
            <a:avLst>
              <a:gd name="adj1" fmla="val 1467"/>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2" name="Textfeld 101"/>
          <p:cNvSpPr txBox="1"/>
          <p:nvPr/>
        </p:nvSpPr>
        <p:spPr>
          <a:xfrm>
            <a:off x="264919" y="5315484"/>
            <a:ext cx="4973653" cy="954107"/>
          </a:xfrm>
          <a:prstGeom prst="rect">
            <a:avLst/>
          </a:prstGeom>
          <a:noFill/>
        </p:spPr>
        <p:txBody>
          <a:bodyPr wrap="square" rtlCol="0">
            <a:spAutoFit/>
          </a:bodyPr>
          <a:lstStyle/>
          <a:p>
            <a:pPr algn="ctr"/>
            <a:r>
              <a:rPr lang="en-US" sz="2800" dirty="0" smtClean="0"/>
              <a:t>Generate and output differential IQ Baseband signals</a:t>
            </a:r>
            <a:endParaRPr lang="en-US" sz="2800" dirty="0"/>
          </a:p>
        </p:txBody>
      </p:sp>
    </p:spTree>
    <p:extLst>
      <p:ext uri="{BB962C8B-B14F-4D97-AF65-F5344CB8AC3E}">
        <p14:creationId xmlns:p14="http://schemas.microsoft.com/office/powerpoint/2010/main" val="1859278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985850"/>
            <a:ext cx="11904589" cy="72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Receiver tests – Adjacent channel selectivity tests, Bit-error-rate (BER) measurement</a:t>
            </a:r>
          </a:p>
          <a:p>
            <a:endParaRPr lang="en-US" altLang="zh-CN" sz="1400" b="1" dirty="0" smtClean="0">
              <a:latin typeface="Microsoft YaHei" panose="020B0503020204020204" pitchFamily="34" charset="-122"/>
              <a:ea typeface="Microsoft YaHei"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8" name="Rechteck 7"/>
          <p:cNvSpPr/>
          <p:nvPr/>
        </p:nvSpPr>
        <p:spPr>
          <a:xfrm>
            <a:off x="2238998" y="2196271"/>
            <a:ext cx="2503918" cy="837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Signal Source with standardized Signal e.g. LTE</a:t>
            </a:r>
            <a:endParaRPr lang="en-US" dirty="0"/>
          </a:p>
        </p:txBody>
      </p:sp>
      <p:sp>
        <p:nvSpPr>
          <p:cNvPr id="9" name="Rechteck 8"/>
          <p:cNvSpPr/>
          <p:nvPr/>
        </p:nvSpPr>
        <p:spPr>
          <a:xfrm>
            <a:off x="6366617" y="3136306"/>
            <a:ext cx="1649338" cy="12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LTE Receiver like Base Station or Mobile</a:t>
            </a:r>
            <a:endParaRPr lang="en-US" dirty="0"/>
          </a:p>
        </p:txBody>
      </p:sp>
      <p:pic>
        <p:nvPicPr>
          <p:cNvPr id="10"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2309890" y="4507316"/>
            <a:ext cx="2193743" cy="768916"/>
          </a:xfrm>
          <a:prstGeom prst="rect">
            <a:avLst/>
          </a:prstGeom>
          <a:ln>
            <a:noFill/>
          </a:ln>
        </p:spPr>
      </p:pic>
      <p:grpSp>
        <p:nvGrpSpPr>
          <p:cNvPr id="11" name="Gruppieren 10"/>
          <p:cNvGrpSpPr/>
          <p:nvPr/>
        </p:nvGrpSpPr>
        <p:grpSpPr>
          <a:xfrm>
            <a:off x="5392396" y="3478139"/>
            <a:ext cx="589660" cy="555477"/>
            <a:chOff x="5024927" y="2597922"/>
            <a:chExt cx="589660" cy="555477"/>
          </a:xfrm>
        </p:grpSpPr>
        <p:sp>
          <p:nvSpPr>
            <p:cNvPr id="17" name="Ellipse 16"/>
            <p:cNvSpPr/>
            <p:nvPr/>
          </p:nvSpPr>
          <p:spPr>
            <a:xfrm>
              <a:off x="5024927" y="2623560"/>
              <a:ext cx="589660" cy="5298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feld 17"/>
            <p:cNvSpPr txBox="1"/>
            <p:nvPr/>
          </p:nvSpPr>
          <p:spPr>
            <a:xfrm>
              <a:off x="5110385" y="2597922"/>
              <a:ext cx="358923" cy="523220"/>
            </a:xfrm>
            <a:prstGeom prst="rect">
              <a:avLst/>
            </a:prstGeom>
            <a:noFill/>
          </p:spPr>
          <p:txBody>
            <a:bodyPr wrap="square" rtlCol="0">
              <a:spAutoFit/>
            </a:bodyPr>
            <a:lstStyle/>
            <a:p>
              <a:r>
                <a:rPr lang="en-US" sz="2800" b="1" dirty="0" smtClean="0">
                  <a:latin typeface="Symbol" panose="05050102010706020507" pitchFamily="18" charset="2"/>
                </a:rPr>
                <a:t>S</a:t>
              </a:r>
              <a:endParaRPr lang="en-US" sz="2800" b="1" dirty="0">
                <a:latin typeface="Symbol" panose="05050102010706020507" pitchFamily="18" charset="2"/>
              </a:endParaRPr>
            </a:p>
          </p:txBody>
        </p:sp>
      </p:grpSp>
      <p:sp>
        <p:nvSpPr>
          <p:cNvPr id="12" name="Rechteck 11"/>
          <p:cNvSpPr/>
          <p:nvPr/>
        </p:nvSpPr>
        <p:spPr>
          <a:xfrm>
            <a:off x="2237573" y="3476714"/>
            <a:ext cx="2503918" cy="837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Signal Source with standardized Signal e.g. LTE</a:t>
            </a:r>
            <a:endParaRPr lang="en-US" dirty="0"/>
          </a:p>
        </p:txBody>
      </p:sp>
      <p:cxnSp>
        <p:nvCxnSpPr>
          <p:cNvPr id="13" name="Gewinkelter Verbinder 12"/>
          <p:cNvCxnSpPr>
            <a:stCxn id="8" idx="3"/>
            <a:endCxn id="17" idx="1"/>
          </p:cNvCxnSpPr>
          <p:nvPr/>
        </p:nvCxnSpPr>
        <p:spPr>
          <a:xfrm>
            <a:off x="4742916" y="2615015"/>
            <a:ext cx="735834" cy="96635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 name="Gewinkelter Verbinder 13"/>
          <p:cNvCxnSpPr>
            <a:stCxn id="10" idx="3"/>
            <a:endCxn id="17" idx="3"/>
          </p:cNvCxnSpPr>
          <p:nvPr/>
        </p:nvCxnSpPr>
        <p:spPr>
          <a:xfrm flipV="1">
            <a:off x="4503633" y="3956023"/>
            <a:ext cx="975117" cy="9357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 name="Gewinkelter Verbinder 14"/>
          <p:cNvCxnSpPr>
            <a:stCxn id="12" idx="3"/>
            <a:endCxn id="17" idx="2"/>
          </p:cNvCxnSpPr>
          <p:nvPr/>
        </p:nvCxnSpPr>
        <p:spPr>
          <a:xfrm flipV="1">
            <a:off x="4741491" y="3768697"/>
            <a:ext cx="650905" cy="1267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p:cNvCxnSpPr>
            <a:stCxn id="17" idx="6"/>
            <a:endCxn id="9" idx="1"/>
          </p:cNvCxnSpPr>
          <p:nvPr/>
        </p:nvCxnSpPr>
        <p:spPr>
          <a:xfrm flipV="1">
            <a:off x="5982056" y="3768695"/>
            <a:ext cx="384561" cy="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759156" y="2427006"/>
            <a:ext cx="1640792" cy="369332"/>
          </a:xfrm>
          <a:prstGeom prst="rect">
            <a:avLst/>
          </a:prstGeom>
          <a:noFill/>
        </p:spPr>
        <p:txBody>
          <a:bodyPr wrap="square" rtlCol="0">
            <a:spAutoFit/>
          </a:bodyPr>
          <a:lstStyle/>
          <a:p>
            <a:r>
              <a:rPr lang="en-US" dirty="0" smtClean="0"/>
              <a:t>Wanted Signal</a:t>
            </a:r>
            <a:endParaRPr lang="en-US" dirty="0"/>
          </a:p>
        </p:txBody>
      </p:sp>
      <p:sp>
        <p:nvSpPr>
          <p:cNvPr id="20" name="Textfeld 19"/>
          <p:cNvSpPr txBox="1"/>
          <p:nvPr/>
        </p:nvSpPr>
        <p:spPr>
          <a:xfrm>
            <a:off x="759156" y="4758589"/>
            <a:ext cx="1640792" cy="369332"/>
          </a:xfrm>
          <a:prstGeom prst="rect">
            <a:avLst/>
          </a:prstGeom>
          <a:noFill/>
        </p:spPr>
        <p:txBody>
          <a:bodyPr wrap="square" rtlCol="0">
            <a:spAutoFit/>
          </a:bodyPr>
          <a:lstStyle/>
          <a:p>
            <a:r>
              <a:rPr lang="en-US" dirty="0" smtClean="0"/>
              <a:t>CW Interferer</a:t>
            </a:r>
            <a:endParaRPr lang="en-US" dirty="0"/>
          </a:p>
        </p:txBody>
      </p:sp>
      <p:sp>
        <p:nvSpPr>
          <p:cNvPr id="21" name="Textfeld 20"/>
          <p:cNvSpPr txBox="1"/>
          <p:nvPr/>
        </p:nvSpPr>
        <p:spPr>
          <a:xfrm>
            <a:off x="759156" y="3560749"/>
            <a:ext cx="1640792" cy="646331"/>
          </a:xfrm>
          <a:prstGeom prst="rect">
            <a:avLst/>
          </a:prstGeom>
          <a:noFill/>
        </p:spPr>
        <p:txBody>
          <a:bodyPr wrap="square" rtlCol="0">
            <a:spAutoFit/>
          </a:bodyPr>
          <a:lstStyle/>
          <a:p>
            <a:r>
              <a:rPr lang="en-US" dirty="0" smtClean="0"/>
              <a:t>Modulated Interferer</a:t>
            </a:r>
            <a:endParaRPr lang="en-US" dirty="0"/>
          </a:p>
        </p:txBody>
      </p:sp>
      <p:sp>
        <p:nvSpPr>
          <p:cNvPr id="22" name="Textfeld 21"/>
          <p:cNvSpPr txBox="1"/>
          <p:nvPr/>
        </p:nvSpPr>
        <p:spPr>
          <a:xfrm>
            <a:off x="8636687" y="3258528"/>
            <a:ext cx="2780228" cy="923330"/>
          </a:xfrm>
          <a:prstGeom prst="rect">
            <a:avLst/>
          </a:prstGeom>
          <a:noFill/>
        </p:spPr>
        <p:txBody>
          <a:bodyPr wrap="square" rtlCol="0">
            <a:spAutoFit/>
          </a:bodyPr>
          <a:lstStyle/>
          <a:p>
            <a:r>
              <a:rPr lang="en-US" dirty="0" smtClean="0"/>
              <a:t>In-Band Blocking</a:t>
            </a:r>
          </a:p>
          <a:p>
            <a:r>
              <a:rPr lang="en-US" dirty="0" smtClean="0"/>
              <a:t>Out-of-Band Blocking </a:t>
            </a:r>
          </a:p>
          <a:p>
            <a:r>
              <a:rPr lang="en-US" dirty="0" smtClean="0"/>
              <a:t>Intermodulation</a:t>
            </a:r>
            <a:endParaRPr lang="en-US" dirty="0"/>
          </a:p>
        </p:txBody>
      </p:sp>
      <p:pic>
        <p:nvPicPr>
          <p:cNvPr id="23"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2376832" y="2224164"/>
            <a:ext cx="2193743" cy="768916"/>
          </a:xfrm>
          <a:prstGeom prst="rect">
            <a:avLst/>
          </a:prstGeom>
          <a:ln>
            <a:noFill/>
          </a:ln>
        </p:spPr>
      </p:pic>
      <p:pic>
        <p:nvPicPr>
          <p:cNvPr id="24"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2368286" y="3506033"/>
            <a:ext cx="2193743" cy="768916"/>
          </a:xfrm>
          <a:prstGeom prst="rect">
            <a:avLst/>
          </a:prstGeom>
          <a:ln>
            <a:noFill/>
          </a:ln>
        </p:spPr>
      </p:pic>
    </p:spTree>
    <p:extLst>
      <p:ext uri="{BB962C8B-B14F-4D97-AF65-F5344CB8AC3E}">
        <p14:creationId xmlns:p14="http://schemas.microsoft.com/office/powerpoint/2010/main" val="13530977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Applications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内容占位符 2"/>
          <p:cNvSpPr txBox="1">
            <a:spLocks/>
          </p:cNvSpPr>
          <p:nvPr/>
        </p:nvSpPr>
        <p:spPr bwMode="auto">
          <a:xfrm>
            <a:off x="287411" y="985850"/>
            <a:ext cx="11904589" cy="72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Receiver tests – Performance test</a:t>
            </a:r>
          </a:p>
          <a:p>
            <a:endParaRPr lang="en-US" altLang="zh-CN" sz="1400" b="1" dirty="0">
              <a:latin typeface="Microsoft YaHei" panose="020B0503020204020204" pitchFamily="34" charset="-122"/>
              <a:ea typeface="Microsoft YaHei" panose="020B0503020204020204" pitchFamily="34" charset="-122"/>
            </a:endParaRPr>
          </a:p>
          <a:p>
            <a:r>
              <a:rPr lang="en-US" altLang="zh-CN" sz="1400" dirty="0" smtClean="0">
                <a:latin typeface="Microsoft YaHei" panose="020B0503020204020204" pitchFamily="34" charset="-122"/>
                <a:ea typeface="Microsoft YaHei" panose="020B0503020204020204" pitchFamily="34" charset="-122"/>
              </a:rPr>
              <a:t>Add disturbances like Noise, Fading, Clipping or Bit Errors and determine how the receiver handles the changes</a:t>
            </a:r>
            <a:r>
              <a:rPr lang="x-none" altLang="zh-CN" sz="1400" dirty="0" smtClean="0">
                <a:latin typeface="Microsoft YaHei" panose="020B0503020204020204" pitchFamily="34" charset="-122"/>
                <a:ea typeface="Microsoft YaHei" panose="020B0503020204020204" pitchFamily="34" charset="-122"/>
              </a:rPr>
              <a:t>…</a:t>
            </a:r>
            <a:endParaRPr lang="en-US" altLang="zh-CN" sz="1400" b="1" dirty="0" smtClean="0">
              <a:latin typeface="Microsoft YaHei" panose="020B0503020204020204" pitchFamily="34" charset="-122"/>
              <a:ea typeface="Microsoft YaHei" panose="020B0503020204020204" pitchFamily="34" charset="-122"/>
            </a:endParaRPr>
          </a:p>
          <a:p>
            <a:endParaRPr lang="en-US" altLang="zh-CN" sz="1400" b="1" dirty="0" smtClean="0">
              <a:latin typeface="Microsoft YaHei" panose="020B0503020204020204" pitchFamily="34" charset="-122"/>
              <a:ea typeface="Microsoft YaHei"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9" name="Rechteck 8"/>
          <p:cNvSpPr/>
          <p:nvPr/>
        </p:nvSpPr>
        <p:spPr>
          <a:xfrm>
            <a:off x="8376392" y="2564806"/>
            <a:ext cx="1649338" cy="12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LTE Receiver like Base Station or Mobile</a:t>
            </a:r>
            <a:endParaRPr lang="en-US" dirty="0"/>
          </a:p>
        </p:txBody>
      </p:sp>
      <p:cxnSp>
        <p:nvCxnSpPr>
          <p:cNvPr id="16" name="Gerader Verbinder 15"/>
          <p:cNvCxnSpPr>
            <a:stCxn id="23" idx="3"/>
            <a:endCxn id="9" idx="1"/>
          </p:cNvCxnSpPr>
          <p:nvPr/>
        </p:nvCxnSpPr>
        <p:spPr>
          <a:xfrm flipV="1">
            <a:off x="5456400" y="3197195"/>
            <a:ext cx="2919992" cy="197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949655" y="3684306"/>
            <a:ext cx="3231820" cy="369332"/>
          </a:xfrm>
          <a:prstGeom prst="rect">
            <a:avLst/>
          </a:prstGeom>
          <a:noFill/>
        </p:spPr>
        <p:txBody>
          <a:bodyPr wrap="square" rtlCol="0">
            <a:spAutoFit/>
          </a:bodyPr>
          <a:lstStyle/>
          <a:p>
            <a:r>
              <a:rPr lang="en-US" dirty="0" smtClean="0"/>
              <a:t>Add Noise to Sender Signal</a:t>
            </a:r>
            <a:endParaRPr lang="en-US" dirty="0"/>
          </a:p>
        </p:txBody>
      </p:sp>
      <p:pic>
        <p:nvPicPr>
          <p:cNvPr id="23"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3262657" y="2814714"/>
            <a:ext cx="2193743" cy="768916"/>
          </a:xfrm>
          <a:prstGeom prst="rect">
            <a:avLst/>
          </a:prstGeom>
          <a:ln>
            <a:noFill/>
          </a:ln>
        </p:spPr>
      </p:pic>
      <p:pic>
        <p:nvPicPr>
          <p:cNvPr id="26" name="图片 10"/>
          <p:cNvPicPr/>
          <p:nvPr/>
        </p:nvPicPr>
        <p:blipFill>
          <a:blip r:embed="rId6" cstate="print">
            <a:extLst>
              <a:ext uri="{28A0092B-C50C-407E-A947-70E740481C1C}">
                <a14:useLocalDpi xmlns:a14="http://schemas.microsoft.com/office/drawing/2010/main" val="0"/>
              </a:ext>
            </a:extLst>
          </a:blip>
          <a:stretch>
            <a:fillRect/>
          </a:stretch>
        </p:blipFill>
        <p:spPr>
          <a:xfrm>
            <a:off x="1373359" y="2657476"/>
            <a:ext cx="1830468" cy="1065713"/>
          </a:xfrm>
          <a:prstGeom prst="rect">
            <a:avLst/>
          </a:prstGeom>
        </p:spPr>
      </p:pic>
      <p:pic>
        <p:nvPicPr>
          <p:cNvPr id="27" name="图片 11"/>
          <p:cNvPicPr/>
          <p:nvPr/>
        </p:nvPicPr>
        <p:blipFill>
          <a:blip r:embed="rId7" cstate="print">
            <a:extLst>
              <a:ext uri="{28A0092B-C50C-407E-A947-70E740481C1C}">
                <a14:useLocalDpi xmlns:a14="http://schemas.microsoft.com/office/drawing/2010/main" val="0"/>
              </a:ext>
            </a:extLst>
          </a:blip>
          <a:stretch>
            <a:fillRect/>
          </a:stretch>
        </p:blipFill>
        <p:spPr>
          <a:xfrm>
            <a:off x="5782954" y="2628901"/>
            <a:ext cx="2256146" cy="1314450"/>
          </a:xfrm>
          <a:prstGeom prst="rect">
            <a:avLst/>
          </a:prstGeom>
        </p:spPr>
      </p:pic>
      <p:sp>
        <p:nvSpPr>
          <p:cNvPr id="29" name="Rechteck 28"/>
          <p:cNvSpPr/>
          <p:nvPr/>
        </p:nvSpPr>
        <p:spPr>
          <a:xfrm>
            <a:off x="8004917" y="4403131"/>
            <a:ext cx="1649338" cy="12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LTE Receiver like Base Station or Mobile</a:t>
            </a:r>
            <a:endParaRPr lang="en-US" dirty="0"/>
          </a:p>
        </p:txBody>
      </p:sp>
      <p:cxnSp>
        <p:nvCxnSpPr>
          <p:cNvPr id="30" name="Gerader Verbinder 29"/>
          <p:cNvCxnSpPr>
            <a:stCxn id="32" idx="3"/>
            <a:endCxn id="29" idx="1"/>
          </p:cNvCxnSpPr>
          <p:nvPr/>
        </p:nvCxnSpPr>
        <p:spPr>
          <a:xfrm flipV="1">
            <a:off x="3960975" y="5035520"/>
            <a:ext cx="4043942" cy="197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4616780" y="5398806"/>
            <a:ext cx="2755570" cy="646331"/>
          </a:xfrm>
          <a:prstGeom prst="rect">
            <a:avLst/>
          </a:prstGeom>
          <a:noFill/>
        </p:spPr>
        <p:txBody>
          <a:bodyPr wrap="square" rtlCol="0">
            <a:spAutoFit/>
          </a:bodyPr>
          <a:lstStyle/>
          <a:p>
            <a:r>
              <a:rPr lang="en-US" dirty="0" smtClean="0"/>
              <a:t>Add multi-channel signal propagation and reflections</a:t>
            </a:r>
            <a:endParaRPr lang="en-US" dirty="0"/>
          </a:p>
        </p:txBody>
      </p:sp>
      <p:pic>
        <p:nvPicPr>
          <p:cNvPr id="32" name="图片 2">
            <a:extLst>
              <a:ext uri="{FF2B5EF4-FFF2-40B4-BE49-F238E27FC236}">
                <a16:creationId xmlns:a16="http://schemas.microsoft.com/office/drawing/2014/main" xmlns="" id="{00000000-0008-0000-0500-000003000000}"/>
              </a:ext>
            </a:extLst>
          </p:cNvPr>
          <p:cNvPicPr>
            <a:picLocks noChangeAspect="1"/>
          </p:cNvPicPr>
          <p:nvPr/>
        </p:nvPicPr>
        <p:blipFill>
          <a:blip r:embed="rId5"/>
          <a:stretch>
            <a:fillRect/>
          </a:stretch>
        </p:blipFill>
        <p:spPr>
          <a:xfrm>
            <a:off x="1767232" y="4653039"/>
            <a:ext cx="2193743" cy="768916"/>
          </a:xfrm>
          <a:prstGeom prst="rect">
            <a:avLst/>
          </a:prstGeom>
          <a:ln>
            <a:noFill/>
          </a:ln>
        </p:spPr>
      </p:pic>
      <p:sp>
        <p:nvSpPr>
          <p:cNvPr id="35" name="Rechteck 34"/>
          <p:cNvSpPr/>
          <p:nvPr/>
        </p:nvSpPr>
        <p:spPr>
          <a:xfrm>
            <a:off x="5038725" y="4667250"/>
            <a:ext cx="1628775"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Multi-Channel Fading </a:t>
            </a:r>
            <a:endParaRPr lang="en-US" dirty="0"/>
          </a:p>
        </p:txBody>
      </p:sp>
    </p:spTree>
    <p:extLst>
      <p:ext uri="{BB962C8B-B14F-4D97-AF65-F5344CB8AC3E}">
        <p14:creationId xmlns:p14="http://schemas.microsoft.com/office/powerpoint/2010/main" val="3029573071"/>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567114" y="2301263"/>
            <a:ext cx="2252624" cy="2584170"/>
          </a:xfrm>
          <a:prstGeom prst="parallelogram">
            <a:avLst>
              <a:gd name="adj" fmla="val 24154"/>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j-lt"/>
                <a:ea typeface="微软雅黑" panose="020B0503020204020204" pitchFamily="34" charset="-122"/>
              </a:rPr>
              <a:t>Contents</a:t>
            </a:r>
            <a:endParaRPr lang="zh-CN" altLang="en-US" sz="1600" b="1" dirty="0">
              <a:solidFill>
                <a:schemeClr val="bg1"/>
              </a:solidFill>
              <a:latin typeface="+mj-lt"/>
              <a:ea typeface="微软雅黑" panose="020B0503020204020204" pitchFamily="34" charset="-122"/>
            </a:endParaRPr>
          </a:p>
        </p:txBody>
      </p:sp>
      <p:sp>
        <p:nvSpPr>
          <p:cNvPr id="24" name="平行四边形 23"/>
          <p:cNvSpPr/>
          <p:nvPr/>
        </p:nvSpPr>
        <p:spPr>
          <a:xfrm>
            <a:off x="1190172" y="2301263"/>
            <a:ext cx="11554278" cy="2584170"/>
          </a:xfrm>
          <a:prstGeom prst="parallelogram">
            <a:avLst>
              <a:gd name="adj" fmla="val 21942"/>
            </a:avLst>
          </a:prstGeom>
          <a:gradFill flip="none" rotWithShape="1">
            <a:gsLst>
              <a:gs pos="0">
                <a:schemeClr val="accent1">
                  <a:shade val="30000"/>
                  <a:satMod val="115000"/>
                </a:schemeClr>
              </a:gs>
              <a:gs pos="71000">
                <a:schemeClr val="accent1">
                  <a:shade val="67500"/>
                  <a:satMod val="115000"/>
                </a:schemeClr>
              </a:gs>
              <a:gs pos="91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latin typeface="+mj-lt"/>
                <a:ea typeface="微软雅黑" panose="020B0503020204020204" pitchFamily="34" charset="-122"/>
              </a:rPr>
              <a:t>Positioning / Pricing / Competitive Analysis</a:t>
            </a:r>
            <a:endParaRPr lang="en-US" altLang="zh-CN" sz="4800" b="1" dirty="0" smtClean="0">
              <a:solidFill>
                <a:srgbClr val="FF0000"/>
              </a:solidFill>
              <a:latin typeface="+mj-lt"/>
              <a:ea typeface="微软雅黑" panose="020B0503020204020204" pitchFamily="34" charset="-122"/>
            </a:endParaRP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370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0"/>
          <p:cNvSpPr txBox="1"/>
          <p:nvPr/>
        </p:nvSpPr>
        <p:spPr>
          <a:xfrm>
            <a:off x="125705" y="43553"/>
            <a:ext cx="96813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RF Signal Generator Positioning</a:t>
            </a:r>
            <a:r>
              <a:rPr lang="en-US"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 </a:t>
            </a:r>
            <a:endParaRPr kumimoji="0" lang="zh-CN" altLang="en-US"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cxnSp>
        <p:nvCxnSpPr>
          <p:cNvPr id="3" name="Gerade Verbindung mit Pfeil 2"/>
          <p:cNvCxnSpPr/>
          <p:nvPr/>
        </p:nvCxnSpPr>
        <p:spPr>
          <a:xfrm flipH="1" flipV="1">
            <a:off x="1417720" y="1022962"/>
            <a:ext cx="12375" cy="4862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417720" y="5885320"/>
            <a:ext cx="102733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10681237" y="5300991"/>
            <a:ext cx="1114425" cy="461665"/>
          </a:xfrm>
          <a:prstGeom prst="rect">
            <a:avLst/>
          </a:prstGeom>
          <a:noFill/>
        </p:spPr>
        <p:txBody>
          <a:bodyPr wrap="square" rtlCol="0">
            <a:spAutoFit/>
          </a:bodyPr>
          <a:lstStyle/>
          <a:p>
            <a:r>
              <a:rPr lang="en-US" sz="1200" dirty="0" smtClean="0">
                <a:latin typeface="微软雅黑" panose="020B0503020204020204" pitchFamily="34" charset="-122"/>
                <a:ea typeface="微软雅黑" panose="020B0503020204020204" pitchFamily="34" charset="-122"/>
              </a:rPr>
              <a:t>Functions &amp; Performance</a:t>
            </a:r>
            <a:endParaRPr lang="en-US" sz="1200" dirty="0">
              <a:latin typeface="微软雅黑" panose="020B0503020204020204" pitchFamily="34" charset="-122"/>
              <a:ea typeface="微软雅黑" panose="020B0503020204020204" pitchFamily="34" charset="-122"/>
            </a:endParaRPr>
          </a:p>
        </p:txBody>
      </p:sp>
      <p:sp>
        <p:nvSpPr>
          <p:cNvPr id="23" name="Textfeld 22"/>
          <p:cNvSpPr txBox="1"/>
          <p:nvPr/>
        </p:nvSpPr>
        <p:spPr>
          <a:xfrm>
            <a:off x="1513143" y="933942"/>
            <a:ext cx="698042" cy="461665"/>
          </a:xfrm>
          <a:prstGeom prst="rect">
            <a:avLst/>
          </a:prstGeom>
          <a:noFill/>
        </p:spPr>
        <p:txBody>
          <a:bodyPr wrap="square" rtlCol="0">
            <a:spAutoFit/>
          </a:bodyPr>
          <a:lstStyle/>
          <a:p>
            <a:r>
              <a:rPr lang="en-US" sz="1200" dirty="0" smtClean="0">
                <a:latin typeface="微软雅黑" panose="020B0503020204020204" pitchFamily="34" charset="-122"/>
                <a:ea typeface="微软雅黑" panose="020B0503020204020204" pitchFamily="34" charset="-122"/>
              </a:rPr>
              <a:t>Price / USD</a:t>
            </a:r>
            <a:endParaRPr lang="en-US" sz="1200" dirty="0">
              <a:latin typeface="微软雅黑" panose="020B0503020204020204" pitchFamily="34" charset="-122"/>
              <a:ea typeface="微软雅黑" panose="020B0503020204020204" pitchFamily="34" charset="-122"/>
            </a:endParaRPr>
          </a:p>
        </p:txBody>
      </p:sp>
      <p:sp>
        <p:nvSpPr>
          <p:cNvPr id="28" name="Textfeld 27"/>
          <p:cNvSpPr txBox="1"/>
          <p:nvPr/>
        </p:nvSpPr>
        <p:spPr>
          <a:xfrm>
            <a:off x="1728730" y="5129376"/>
            <a:ext cx="2076450" cy="461665"/>
          </a:xfrm>
          <a:prstGeom prst="rect">
            <a:avLst/>
          </a:prstGeom>
          <a:noFill/>
        </p:spPr>
        <p:txBody>
          <a:bodyPr wrap="square" rtlCol="0">
            <a:spAutoFit/>
          </a:bodyPr>
          <a:lstStyle/>
          <a:p>
            <a:pPr algn="ctr"/>
            <a:r>
              <a:rPr lang="en-US" sz="1200" dirty="0" smtClean="0">
                <a:solidFill>
                  <a:srgbClr val="00B050"/>
                </a:solidFill>
                <a:latin typeface="微软雅黑" panose="020B0503020204020204" pitchFamily="34" charset="-122"/>
                <a:ea typeface="微软雅黑" panose="020B0503020204020204" pitchFamily="34" charset="-122"/>
              </a:rPr>
              <a:t>SSG3000X</a:t>
            </a:r>
          </a:p>
          <a:p>
            <a:pPr algn="ctr"/>
            <a:r>
              <a:rPr lang="en-US" sz="1200" dirty="0" smtClean="0">
                <a:solidFill>
                  <a:srgbClr val="00B050"/>
                </a:solidFill>
                <a:latin typeface="微软雅黑" panose="020B0503020204020204" pitchFamily="34" charset="-122"/>
                <a:ea typeface="微软雅黑" panose="020B0503020204020204" pitchFamily="34" charset="-122"/>
              </a:rPr>
              <a:t>2.1 GHz / 3.2 GHz</a:t>
            </a:r>
            <a:endParaRPr lang="en-US" sz="1200" dirty="0">
              <a:solidFill>
                <a:srgbClr val="00B050"/>
              </a:solidFill>
              <a:latin typeface="微软雅黑" panose="020B0503020204020204" pitchFamily="34" charset="-122"/>
              <a:ea typeface="微软雅黑" panose="020B0503020204020204" pitchFamily="34" charset="-122"/>
            </a:endParaRPr>
          </a:p>
        </p:txBody>
      </p:sp>
      <p:sp>
        <p:nvSpPr>
          <p:cNvPr id="30" name="Textfeld 29"/>
          <p:cNvSpPr txBox="1"/>
          <p:nvPr/>
        </p:nvSpPr>
        <p:spPr>
          <a:xfrm>
            <a:off x="6926114" y="3647779"/>
            <a:ext cx="2483149" cy="461665"/>
          </a:xfrm>
          <a:prstGeom prst="rect">
            <a:avLst/>
          </a:prstGeom>
          <a:noFill/>
        </p:spPr>
        <p:txBody>
          <a:bodyPr wrap="square" rtlCol="0">
            <a:spAutoFit/>
          </a:bodyPr>
          <a:lstStyle/>
          <a:p>
            <a:pPr algn="ctr"/>
            <a:r>
              <a:rPr lang="en-US" sz="1200" dirty="0" smtClean="0">
                <a:solidFill>
                  <a:srgbClr val="FF6600"/>
                </a:solidFill>
                <a:latin typeface="微软雅黑" panose="020B0503020204020204" pitchFamily="34" charset="-122"/>
                <a:ea typeface="微软雅黑" panose="020B0503020204020204" pitchFamily="34" charset="-122"/>
              </a:rPr>
              <a:t>SSG5000X</a:t>
            </a:r>
          </a:p>
          <a:p>
            <a:pPr algn="ctr"/>
            <a:r>
              <a:rPr lang="en-US" sz="1200" dirty="0" smtClean="0">
                <a:solidFill>
                  <a:srgbClr val="FF6600"/>
                </a:solidFill>
                <a:latin typeface="微软雅黑" panose="020B0503020204020204" pitchFamily="34" charset="-122"/>
                <a:ea typeface="微软雅黑" panose="020B0503020204020204" pitchFamily="34" charset="-122"/>
              </a:rPr>
              <a:t>4 GHz / 6 GHz</a:t>
            </a:r>
            <a:endParaRPr lang="en-US" sz="1200" dirty="0">
              <a:solidFill>
                <a:srgbClr val="FF6600"/>
              </a:solidFill>
              <a:latin typeface="微软雅黑" panose="020B0503020204020204" pitchFamily="34" charset="-122"/>
              <a:ea typeface="微软雅黑" panose="020B0503020204020204" pitchFamily="34" charset="-122"/>
            </a:endParaRPr>
          </a:p>
        </p:txBody>
      </p:sp>
      <p:sp>
        <p:nvSpPr>
          <p:cNvPr id="31" name="Textfeld 30"/>
          <p:cNvSpPr txBox="1"/>
          <p:nvPr/>
        </p:nvSpPr>
        <p:spPr>
          <a:xfrm>
            <a:off x="4226124" y="4309161"/>
            <a:ext cx="2743200" cy="461665"/>
          </a:xfrm>
          <a:prstGeom prst="rect">
            <a:avLst/>
          </a:prstGeom>
          <a:noFill/>
        </p:spPr>
        <p:txBody>
          <a:bodyPr wrap="square" rtlCol="0">
            <a:spAutoFit/>
          </a:bodyPr>
          <a:lstStyle/>
          <a:p>
            <a:pPr algn="ctr"/>
            <a:r>
              <a:rPr lang="en-US" sz="1200" dirty="0" smtClean="0">
                <a:solidFill>
                  <a:srgbClr val="0070C0"/>
                </a:solidFill>
                <a:latin typeface="微软雅黑" panose="020B0503020204020204" pitchFamily="34" charset="-122"/>
                <a:ea typeface="微软雅黑" panose="020B0503020204020204" pitchFamily="34" charset="-122"/>
              </a:rPr>
              <a:t>SSG3000X-IQE</a:t>
            </a:r>
          </a:p>
          <a:p>
            <a:pPr algn="ctr"/>
            <a:r>
              <a:rPr lang="en-US" sz="1200" dirty="0" smtClean="0">
                <a:solidFill>
                  <a:srgbClr val="0070C0"/>
                </a:solidFill>
                <a:latin typeface="微软雅黑" panose="020B0503020204020204" pitchFamily="34" charset="-122"/>
                <a:ea typeface="微软雅黑" panose="020B0503020204020204" pitchFamily="34" charset="-122"/>
              </a:rPr>
              <a:t>2.1 GHz / 3.2 GHz</a:t>
            </a:r>
            <a:endParaRPr lang="en-US" sz="1200" dirty="0">
              <a:solidFill>
                <a:srgbClr val="0070C0"/>
              </a:solidFill>
              <a:latin typeface="微软雅黑" panose="020B0503020204020204" pitchFamily="34" charset="-122"/>
              <a:ea typeface="微软雅黑" panose="020B0503020204020204" pitchFamily="34" charset="-122"/>
            </a:endParaRPr>
          </a:p>
        </p:txBody>
      </p:sp>
      <p:sp>
        <p:nvSpPr>
          <p:cNvPr id="32" name="Textfeld 31"/>
          <p:cNvSpPr txBox="1"/>
          <p:nvPr/>
        </p:nvSpPr>
        <p:spPr>
          <a:xfrm>
            <a:off x="245113" y="4918324"/>
            <a:ext cx="1152525" cy="276999"/>
          </a:xfrm>
          <a:prstGeom prst="rect">
            <a:avLst/>
          </a:prstGeom>
          <a:noFill/>
        </p:spPr>
        <p:txBody>
          <a:bodyPr wrap="square" rtlCol="0">
            <a:spAutoFit/>
          </a:bodyPr>
          <a:lstStyle/>
          <a:p>
            <a:pPr algn="r"/>
            <a:r>
              <a:rPr lang="en-US" sz="1200" dirty="0" smtClean="0">
                <a:solidFill>
                  <a:srgbClr val="00B050"/>
                </a:solidFill>
                <a:latin typeface="微软雅黑" panose="020B0503020204020204" pitchFamily="34" charset="-122"/>
                <a:ea typeface="微软雅黑" panose="020B0503020204020204" pitchFamily="34" charset="-122"/>
              </a:rPr>
              <a:t>2,549.-</a:t>
            </a:r>
            <a:endParaRPr lang="en-US" sz="1200" dirty="0">
              <a:solidFill>
                <a:srgbClr val="00B050"/>
              </a:solidFill>
              <a:latin typeface="微软雅黑" panose="020B0503020204020204" pitchFamily="34" charset="-122"/>
              <a:ea typeface="微软雅黑" panose="020B0503020204020204" pitchFamily="34" charset="-122"/>
            </a:endParaRPr>
          </a:p>
        </p:txBody>
      </p:sp>
      <p:sp>
        <p:nvSpPr>
          <p:cNvPr id="33" name="Textfeld 32"/>
          <p:cNvSpPr txBox="1"/>
          <p:nvPr/>
        </p:nvSpPr>
        <p:spPr>
          <a:xfrm>
            <a:off x="245113" y="4447872"/>
            <a:ext cx="1152525" cy="276999"/>
          </a:xfrm>
          <a:prstGeom prst="rect">
            <a:avLst/>
          </a:prstGeom>
          <a:noFill/>
        </p:spPr>
        <p:txBody>
          <a:bodyPr wrap="square" rtlCol="0">
            <a:spAutoFit/>
          </a:bodyPr>
          <a:lstStyle/>
          <a:p>
            <a:pPr algn="r"/>
            <a:r>
              <a:rPr lang="en-US" sz="1200" dirty="0" smtClean="0">
                <a:solidFill>
                  <a:srgbClr val="00B050"/>
                </a:solidFill>
                <a:latin typeface="微软雅黑" panose="020B0503020204020204" pitchFamily="34" charset="-122"/>
                <a:ea typeface="微软雅黑" panose="020B0503020204020204" pitchFamily="34" charset="-122"/>
              </a:rPr>
              <a:t>4,009.-</a:t>
            </a:r>
            <a:endParaRPr lang="en-US" sz="1200" dirty="0">
              <a:solidFill>
                <a:srgbClr val="00B050"/>
              </a:solidFill>
              <a:latin typeface="微软雅黑" panose="020B0503020204020204" pitchFamily="34" charset="-122"/>
              <a:ea typeface="微软雅黑" panose="020B0503020204020204" pitchFamily="34" charset="-122"/>
            </a:endParaRPr>
          </a:p>
        </p:txBody>
      </p:sp>
      <p:sp>
        <p:nvSpPr>
          <p:cNvPr id="35" name="Textfeld 34"/>
          <p:cNvSpPr txBox="1"/>
          <p:nvPr/>
        </p:nvSpPr>
        <p:spPr>
          <a:xfrm>
            <a:off x="535568" y="3804086"/>
            <a:ext cx="862070" cy="461665"/>
          </a:xfrm>
          <a:prstGeom prst="rect">
            <a:avLst/>
          </a:prstGeom>
          <a:noFill/>
        </p:spPr>
        <p:txBody>
          <a:bodyPr wrap="square" rtlCol="0">
            <a:spAutoFit/>
          </a:bodyPr>
          <a:lstStyle/>
          <a:p>
            <a:pPr algn="r"/>
            <a:r>
              <a:rPr lang="en-US" sz="1200" dirty="0" smtClean="0">
                <a:solidFill>
                  <a:srgbClr val="0070C0"/>
                </a:solidFill>
                <a:latin typeface="微软雅黑" panose="020B0503020204020204" pitchFamily="34" charset="-122"/>
                <a:ea typeface="微软雅黑" panose="020B0503020204020204" pitchFamily="34" charset="-122"/>
              </a:rPr>
              <a:t>4,929.- </a:t>
            </a:r>
          </a:p>
          <a:p>
            <a:pPr algn="r"/>
            <a:r>
              <a:rPr lang="en-US" sz="1200" dirty="0" smtClean="0">
                <a:solidFill>
                  <a:srgbClr val="0070C0"/>
                </a:solidFill>
                <a:latin typeface="微软雅黑" panose="020B0503020204020204" pitchFamily="34" charset="-122"/>
                <a:ea typeface="微软雅黑" panose="020B0503020204020204" pitchFamily="34" charset="-122"/>
              </a:rPr>
              <a:t>+ 2,168.-</a:t>
            </a:r>
            <a:endParaRPr lang="en-US" sz="1200" dirty="0">
              <a:solidFill>
                <a:srgbClr val="0070C0"/>
              </a:solidFill>
              <a:latin typeface="微软雅黑" panose="020B0503020204020204" pitchFamily="34" charset="-122"/>
              <a:ea typeface="微软雅黑" panose="020B0503020204020204" pitchFamily="34" charset="-122"/>
            </a:endParaRPr>
          </a:p>
        </p:txBody>
      </p:sp>
      <p:sp>
        <p:nvSpPr>
          <p:cNvPr id="36" name="Textfeld 35"/>
          <p:cNvSpPr txBox="1"/>
          <p:nvPr/>
        </p:nvSpPr>
        <p:spPr>
          <a:xfrm>
            <a:off x="245113" y="2469150"/>
            <a:ext cx="1152525" cy="276999"/>
          </a:xfrm>
          <a:prstGeom prst="rect">
            <a:avLst/>
          </a:prstGeom>
          <a:noFill/>
        </p:spPr>
        <p:txBody>
          <a:bodyPr wrap="square" rtlCol="0">
            <a:spAutoFit/>
          </a:bodyPr>
          <a:lstStyle/>
          <a:p>
            <a:pPr algn="r"/>
            <a:r>
              <a:rPr lang="en-US" sz="1200" dirty="0" smtClean="0">
                <a:solidFill>
                  <a:srgbClr val="FF6600"/>
                </a:solidFill>
                <a:latin typeface="微软雅黑" panose="020B0503020204020204" pitchFamily="34" charset="-122"/>
                <a:ea typeface="微软雅黑" panose="020B0503020204020204" pitchFamily="34" charset="-122"/>
              </a:rPr>
              <a:t>10,599.-</a:t>
            </a:r>
            <a:endParaRPr lang="en-US" sz="1200" dirty="0">
              <a:solidFill>
                <a:srgbClr val="FF6600"/>
              </a:solidFill>
              <a:latin typeface="微软雅黑" panose="020B0503020204020204" pitchFamily="34" charset="-122"/>
              <a:ea typeface="微软雅黑" panose="020B0503020204020204" pitchFamily="34" charset="-122"/>
            </a:endParaRPr>
          </a:p>
        </p:txBody>
      </p:sp>
      <p:sp>
        <p:nvSpPr>
          <p:cNvPr id="37" name="Textfeld 36"/>
          <p:cNvSpPr txBox="1"/>
          <p:nvPr/>
        </p:nvSpPr>
        <p:spPr>
          <a:xfrm>
            <a:off x="255154" y="2800296"/>
            <a:ext cx="1152525" cy="276999"/>
          </a:xfrm>
          <a:prstGeom prst="rect">
            <a:avLst/>
          </a:prstGeom>
          <a:noFill/>
        </p:spPr>
        <p:txBody>
          <a:bodyPr wrap="square" rtlCol="0">
            <a:spAutoFit/>
          </a:bodyPr>
          <a:lstStyle/>
          <a:p>
            <a:pPr algn="r"/>
            <a:r>
              <a:rPr lang="en-US" sz="1200" dirty="0" smtClean="0">
                <a:solidFill>
                  <a:srgbClr val="FF6600"/>
                </a:solidFill>
                <a:latin typeface="微软雅黑" panose="020B0503020204020204" pitchFamily="34" charset="-122"/>
                <a:ea typeface="微软雅黑" panose="020B0503020204020204" pitchFamily="34" charset="-122"/>
              </a:rPr>
              <a:t>8,809.-</a:t>
            </a:r>
            <a:endParaRPr lang="en-US" sz="1200" dirty="0">
              <a:solidFill>
                <a:srgbClr val="FF6600"/>
              </a:solidFill>
              <a:latin typeface="微软雅黑" panose="020B0503020204020204" pitchFamily="34" charset="-122"/>
              <a:ea typeface="微软雅黑" panose="020B0503020204020204" pitchFamily="34" charset="-122"/>
            </a:endParaRPr>
          </a:p>
        </p:txBody>
      </p:sp>
      <p:sp>
        <p:nvSpPr>
          <p:cNvPr id="38" name="Textfeld 37"/>
          <p:cNvSpPr txBox="1"/>
          <p:nvPr/>
        </p:nvSpPr>
        <p:spPr>
          <a:xfrm>
            <a:off x="2102480" y="5893634"/>
            <a:ext cx="1076325" cy="276999"/>
          </a:xfrm>
          <a:prstGeom prst="rect">
            <a:avLst/>
          </a:prstGeom>
          <a:noFill/>
        </p:spPr>
        <p:txBody>
          <a:bodyPr wrap="square" rtlCol="0">
            <a:spAutoFit/>
          </a:bodyPr>
          <a:lstStyle/>
          <a:p>
            <a:r>
              <a:rPr lang="en-US" sz="1200" dirty="0" smtClean="0">
                <a:latin typeface="微软雅黑" panose="020B0503020204020204" pitchFamily="34" charset="-122"/>
                <a:ea typeface="微软雅黑" panose="020B0503020204020204" pitchFamily="34" charset="-122"/>
              </a:rPr>
              <a:t>Basic RF-SG</a:t>
            </a:r>
            <a:endParaRPr lang="en-US" sz="1200" dirty="0">
              <a:latin typeface="微软雅黑" panose="020B0503020204020204" pitchFamily="34" charset="-122"/>
              <a:ea typeface="微软雅黑" panose="020B0503020204020204" pitchFamily="34" charset="-122"/>
            </a:endParaRPr>
          </a:p>
        </p:txBody>
      </p:sp>
      <p:sp>
        <p:nvSpPr>
          <p:cNvPr id="39" name="Textfeld 38"/>
          <p:cNvSpPr txBox="1"/>
          <p:nvPr/>
        </p:nvSpPr>
        <p:spPr>
          <a:xfrm>
            <a:off x="7008315" y="5889092"/>
            <a:ext cx="1703424" cy="276999"/>
          </a:xfrm>
          <a:prstGeom prst="rect">
            <a:avLst/>
          </a:prstGeom>
          <a:noFill/>
        </p:spPr>
        <p:txBody>
          <a:bodyPr wrap="square" rtlCol="0">
            <a:spAutoFit/>
          </a:bodyPr>
          <a:lstStyle/>
          <a:p>
            <a:r>
              <a:rPr lang="en-US" sz="1200" dirty="0" smtClean="0">
                <a:latin typeface="微软雅黑" panose="020B0503020204020204" pitchFamily="34" charset="-122"/>
                <a:ea typeface="微软雅黑" panose="020B0503020204020204" pitchFamily="34" charset="-122"/>
              </a:rPr>
              <a:t>Performance RF-SG</a:t>
            </a:r>
            <a:endParaRPr lang="en-US" sz="1200" dirty="0">
              <a:latin typeface="微软雅黑" panose="020B0503020204020204" pitchFamily="34" charset="-122"/>
              <a:ea typeface="微软雅黑" panose="020B0503020204020204" pitchFamily="34" charset="-122"/>
            </a:endParaRPr>
          </a:p>
        </p:txBody>
      </p:sp>
      <p:sp>
        <p:nvSpPr>
          <p:cNvPr id="40" name="Textfeld 39"/>
          <p:cNvSpPr txBox="1"/>
          <p:nvPr/>
        </p:nvSpPr>
        <p:spPr>
          <a:xfrm>
            <a:off x="4598174" y="5908275"/>
            <a:ext cx="1628059" cy="461665"/>
          </a:xfrm>
          <a:prstGeom prst="rect">
            <a:avLst/>
          </a:prstGeom>
          <a:noFill/>
        </p:spPr>
        <p:txBody>
          <a:bodyPr wrap="square" rtlCol="0">
            <a:spAutoFit/>
          </a:bodyPr>
          <a:lstStyle/>
          <a:p>
            <a:r>
              <a:rPr lang="en-US" sz="1200" dirty="0" smtClean="0">
                <a:latin typeface="微软雅黑" panose="020B0503020204020204" pitchFamily="34" charset="-122"/>
                <a:ea typeface="微软雅黑" panose="020B0503020204020204" pitchFamily="34" charset="-122"/>
              </a:rPr>
              <a:t>VSG, together with SDG6000X-IQ</a:t>
            </a:r>
            <a:endParaRPr lang="en-US" sz="1200" dirty="0">
              <a:latin typeface="微软雅黑" panose="020B0503020204020204" pitchFamily="34" charset="-122"/>
              <a:ea typeface="微软雅黑" panose="020B0503020204020204" pitchFamily="34" charset="-122"/>
            </a:endParaRPr>
          </a:p>
        </p:txBody>
      </p:sp>
      <p:sp>
        <p:nvSpPr>
          <p:cNvPr id="26" name="Textfeld 25"/>
          <p:cNvSpPr txBox="1"/>
          <p:nvPr/>
        </p:nvSpPr>
        <p:spPr>
          <a:xfrm>
            <a:off x="245113" y="3352717"/>
            <a:ext cx="1152525" cy="461665"/>
          </a:xfrm>
          <a:prstGeom prst="rect">
            <a:avLst/>
          </a:prstGeom>
          <a:noFill/>
        </p:spPr>
        <p:txBody>
          <a:bodyPr wrap="square" rtlCol="0">
            <a:spAutoFit/>
          </a:bodyPr>
          <a:lstStyle/>
          <a:p>
            <a:pPr algn="r"/>
            <a:r>
              <a:rPr lang="en-US" sz="1200" dirty="0" smtClean="0">
                <a:solidFill>
                  <a:srgbClr val="0070C0"/>
                </a:solidFill>
                <a:latin typeface="微软雅黑" panose="020B0503020204020204" pitchFamily="34" charset="-122"/>
                <a:ea typeface="微软雅黑" panose="020B0503020204020204" pitchFamily="34" charset="-122"/>
              </a:rPr>
              <a:t>6,539.-</a:t>
            </a:r>
          </a:p>
          <a:p>
            <a:pPr algn="r"/>
            <a:r>
              <a:rPr lang="en-US" sz="1200" dirty="0" smtClean="0">
                <a:solidFill>
                  <a:srgbClr val="0070C0"/>
                </a:solidFill>
                <a:latin typeface="微软雅黑" panose="020B0503020204020204" pitchFamily="34" charset="-122"/>
                <a:ea typeface="微软雅黑" panose="020B0503020204020204" pitchFamily="34" charset="-122"/>
              </a:rPr>
              <a:t>+ 2168.-</a:t>
            </a:r>
            <a:endParaRPr lang="en-US" sz="1200" dirty="0">
              <a:solidFill>
                <a:srgbClr val="0070C0"/>
              </a:solidFill>
              <a:latin typeface="微软雅黑" panose="020B0503020204020204" pitchFamily="34" charset="-122"/>
              <a:ea typeface="微软雅黑" panose="020B0503020204020204" pitchFamily="34" charset="-122"/>
            </a:endParaRPr>
          </a:p>
        </p:txBody>
      </p:sp>
      <p:sp>
        <p:nvSpPr>
          <p:cNvPr id="41" name="Textfeld 38"/>
          <p:cNvSpPr txBox="1"/>
          <p:nvPr/>
        </p:nvSpPr>
        <p:spPr>
          <a:xfrm>
            <a:off x="9666651" y="5904033"/>
            <a:ext cx="1788287" cy="276999"/>
          </a:xfrm>
          <a:prstGeom prst="rect">
            <a:avLst/>
          </a:prstGeom>
          <a:noFill/>
        </p:spPr>
        <p:txBody>
          <a:bodyPr wrap="square" rtlCol="0">
            <a:spAutoFit/>
          </a:bodyPr>
          <a:lstStyle/>
          <a:p>
            <a:r>
              <a:rPr lang="en-US" sz="1200" dirty="0" smtClean="0">
                <a:latin typeface="微软雅黑" panose="020B0503020204020204" pitchFamily="34" charset="-122"/>
                <a:ea typeface="微软雅黑" panose="020B0503020204020204" pitchFamily="34" charset="-122"/>
              </a:rPr>
              <a:t>Performance RF-VSG</a:t>
            </a:r>
            <a:endParaRPr lang="en-US" sz="1200" dirty="0">
              <a:latin typeface="微软雅黑" panose="020B0503020204020204" pitchFamily="34" charset="-122"/>
              <a:ea typeface="微软雅黑" panose="020B0503020204020204" pitchFamily="34" charset="-122"/>
            </a:endParaRPr>
          </a:p>
        </p:txBody>
      </p:sp>
      <p:sp>
        <p:nvSpPr>
          <p:cNvPr id="42" name="Textfeld 30"/>
          <p:cNvSpPr txBox="1"/>
          <p:nvPr/>
        </p:nvSpPr>
        <p:spPr>
          <a:xfrm>
            <a:off x="9191610" y="2551229"/>
            <a:ext cx="2743200" cy="461665"/>
          </a:xfrm>
          <a:prstGeom prst="rect">
            <a:avLst/>
          </a:prstGeom>
          <a:noFill/>
        </p:spPr>
        <p:txBody>
          <a:bodyPr wrap="square" rtlCol="0">
            <a:spAutoFit/>
          </a:bodyPr>
          <a:lstStyle/>
          <a:p>
            <a:pPr algn="ctr"/>
            <a:r>
              <a:rPr lang="en-US" sz="1200" dirty="0" smtClean="0">
                <a:solidFill>
                  <a:srgbClr val="7030A0"/>
                </a:solidFill>
                <a:latin typeface="微软雅黑" panose="020B0503020204020204" pitchFamily="34" charset="-122"/>
                <a:ea typeface="微软雅黑" panose="020B0503020204020204" pitchFamily="34" charset="-122"/>
              </a:rPr>
              <a:t>SSG5000X-V</a:t>
            </a:r>
          </a:p>
          <a:p>
            <a:pPr algn="ctr"/>
            <a:r>
              <a:rPr lang="en-US" sz="1200" dirty="0">
                <a:solidFill>
                  <a:srgbClr val="7030A0"/>
                </a:solidFill>
                <a:latin typeface="微软雅黑" panose="020B0503020204020204" pitchFamily="34" charset="-122"/>
                <a:ea typeface="微软雅黑" panose="020B0503020204020204" pitchFamily="34" charset="-122"/>
              </a:rPr>
              <a:t>4</a:t>
            </a:r>
            <a:r>
              <a:rPr lang="en-US" sz="1200" dirty="0" smtClean="0">
                <a:solidFill>
                  <a:srgbClr val="7030A0"/>
                </a:solidFill>
                <a:latin typeface="微软雅黑" panose="020B0503020204020204" pitchFamily="34" charset="-122"/>
                <a:ea typeface="微软雅黑" panose="020B0503020204020204" pitchFamily="34" charset="-122"/>
              </a:rPr>
              <a:t> GHz / 6 GHz</a:t>
            </a:r>
            <a:endParaRPr lang="en-US" sz="1200" dirty="0">
              <a:solidFill>
                <a:srgbClr val="7030A0"/>
              </a:solidFill>
              <a:latin typeface="微软雅黑" panose="020B0503020204020204" pitchFamily="34" charset="-122"/>
              <a:ea typeface="微软雅黑" panose="020B0503020204020204" pitchFamily="34" charset="-122"/>
            </a:endParaRPr>
          </a:p>
        </p:txBody>
      </p:sp>
      <p:sp>
        <p:nvSpPr>
          <p:cNvPr id="43" name="Textfeld 21"/>
          <p:cNvSpPr txBox="1"/>
          <p:nvPr/>
        </p:nvSpPr>
        <p:spPr>
          <a:xfrm>
            <a:off x="245113" y="1956926"/>
            <a:ext cx="1152525" cy="276999"/>
          </a:xfrm>
          <a:prstGeom prst="rect">
            <a:avLst/>
          </a:prstGeom>
          <a:noFill/>
        </p:spPr>
        <p:txBody>
          <a:bodyPr wrap="square" rtlCol="0">
            <a:spAutoFit/>
          </a:bodyPr>
          <a:lstStyle/>
          <a:p>
            <a:pPr algn="r"/>
            <a:r>
              <a:rPr lang="en-US" sz="1200" dirty="0" smtClean="0">
                <a:solidFill>
                  <a:srgbClr val="7030A0"/>
                </a:solidFill>
                <a:latin typeface="微软雅黑" panose="020B0503020204020204" pitchFamily="34" charset="-122"/>
                <a:ea typeface="微软雅黑" panose="020B0503020204020204" pitchFamily="34" charset="-122"/>
              </a:rPr>
              <a:t>14,099.-</a:t>
            </a:r>
            <a:endParaRPr lang="en-US" sz="1200" dirty="0">
              <a:solidFill>
                <a:srgbClr val="7030A0"/>
              </a:solidFill>
              <a:latin typeface="微软雅黑" panose="020B0503020204020204" pitchFamily="34" charset="-122"/>
              <a:ea typeface="微软雅黑" panose="020B0503020204020204" pitchFamily="34" charset="-122"/>
            </a:endParaRPr>
          </a:p>
        </p:txBody>
      </p:sp>
      <p:sp>
        <p:nvSpPr>
          <p:cNvPr id="44" name="Textfeld 21"/>
          <p:cNvSpPr txBox="1"/>
          <p:nvPr/>
        </p:nvSpPr>
        <p:spPr>
          <a:xfrm>
            <a:off x="245113" y="1483321"/>
            <a:ext cx="1152525" cy="276999"/>
          </a:xfrm>
          <a:prstGeom prst="rect">
            <a:avLst/>
          </a:prstGeom>
          <a:noFill/>
        </p:spPr>
        <p:txBody>
          <a:bodyPr wrap="square" rtlCol="0">
            <a:spAutoFit/>
          </a:bodyPr>
          <a:lstStyle/>
          <a:p>
            <a:pPr algn="r"/>
            <a:r>
              <a:rPr lang="en-US" sz="1200" dirty="0" smtClean="0">
                <a:solidFill>
                  <a:srgbClr val="7030A0"/>
                </a:solidFill>
                <a:latin typeface="微软雅黑" panose="020B0503020204020204" pitchFamily="34" charset="-122"/>
                <a:ea typeface="微软雅黑" panose="020B0503020204020204" pitchFamily="34" charset="-122"/>
              </a:rPr>
              <a:t>15,899.-</a:t>
            </a:r>
            <a:endParaRPr lang="en-US" sz="1200" dirty="0">
              <a:solidFill>
                <a:srgbClr val="7030A0"/>
              </a:solidFill>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27" name="图片 2">
            <a:extLst>
              <a:ext uri="{FF2B5EF4-FFF2-40B4-BE49-F238E27FC236}">
                <a16:creationId xmlns:a16="http://schemas.microsoft.com/office/drawing/2014/main" xmlns="" id="{00000000-0008-0000-0500-000003000000}"/>
              </a:ext>
            </a:extLst>
          </p:cNvPr>
          <p:cNvPicPr>
            <a:picLocks noChangeAspect="1"/>
          </p:cNvPicPr>
          <p:nvPr/>
        </p:nvPicPr>
        <p:blipFill>
          <a:blip r:embed="rId3"/>
          <a:stretch>
            <a:fillRect/>
          </a:stretch>
        </p:blipFill>
        <p:spPr>
          <a:xfrm>
            <a:off x="9382435" y="1731752"/>
            <a:ext cx="2176774" cy="762968"/>
          </a:xfrm>
          <a:prstGeom prst="rect">
            <a:avLst/>
          </a:prstGeom>
        </p:spPr>
      </p:pic>
      <p:pic>
        <p:nvPicPr>
          <p:cNvPr id="45" name="图片 2">
            <a:extLst>
              <a:ext uri="{FF2B5EF4-FFF2-40B4-BE49-F238E27FC236}">
                <a16:creationId xmlns:a16="http://schemas.microsoft.com/office/drawing/2014/main" xmlns="" id="{00000000-0008-0000-0500-000003000000}"/>
              </a:ext>
            </a:extLst>
          </p:cNvPr>
          <p:cNvPicPr>
            <a:picLocks noChangeAspect="1"/>
          </p:cNvPicPr>
          <p:nvPr/>
        </p:nvPicPr>
        <p:blipFill>
          <a:blip r:embed="rId3"/>
          <a:stretch>
            <a:fillRect/>
          </a:stretch>
        </p:blipFill>
        <p:spPr>
          <a:xfrm>
            <a:off x="7079869" y="2848254"/>
            <a:ext cx="2176774" cy="762968"/>
          </a:xfrm>
          <a:prstGeom prst="rect">
            <a:avLst/>
          </a:prstGeom>
        </p:spPr>
      </p:pic>
      <p:pic>
        <p:nvPicPr>
          <p:cNvPr id="4" name="Grafik 3"/>
          <p:cNvPicPr>
            <a:picLocks noChangeAspect="1"/>
          </p:cNvPicPr>
          <p:nvPr/>
        </p:nvPicPr>
        <p:blipFill>
          <a:blip r:embed="rId4"/>
          <a:stretch>
            <a:fillRect/>
          </a:stretch>
        </p:blipFill>
        <p:spPr>
          <a:xfrm>
            <a:off x="1761709" y="4422913"/>
            <a:ext cx="2161264" cy="735496"/>
          </a:xfrm>
          <a:prstGeom prst="rect">
            <a:avLst/>
          </a:prstGeom>
        </p:spPr>
      </p:pic>
      <p:pic>
        <p:nvPicPr>
          <p:cNvPr id="46" name="Grafik 45"/>
          <p:cNvPicPr>
            <a:picLocks noChangeAspect="1"/>
          </p:cNvPicPr>
          <p:nvPr/>
        </p:nvPicPr>
        <p:blipFill>
          <a:blip r:embed="rId4"/>
          <a:stretch>
            <a:fillRect/>
          </a:stretch>
        </p:blipFill>
        <p:spPr>
          <a:xfrm>
            <a:off x="4468467" y="3621160"/>
            <a:ext cx="2161264" cy="735496"/>
          </a:xfrm>
          <a:prstGeom prst="rect">
            <a:avLst/>
          </a:prstGeom>
        </p:spPr>
      </p:pic>
      <p:pic>
        <p:nvPicPr>
          <p:cNvPr id="5" name="Grafik 4"/>
          <p:cNvPicPr>
            <a:picLocks noChangeAspect="1"/>
          </p:cNvPicPr>
          <p:nvPr/>
        </p:nvPicPr>
        <p:blipFill>
          <a:blip r:embed="rId5"/>
          <a:stretch>
            <a:fillRect/>
          </a:stretch>
        </p:blipFill>
        <p:spPr>
          <a:xfrm>
            <a:off x="4876801" y="3053813"/>
            <a:ext cx="1355035" cy="604204"/>
          </a:xfrm>
          <a:prstGeom prst="rect">
            <a:avLst/>
          </a:prstGeom>
        </p:spPr>
      </p:pic>
      <p:sp>
        <p:nvSpPr>
          <p:cNvPr id="47" name="Textfeld 46"/>
          <p:cNvSpPr txBox="1"/>
          <p:nvPr/>
        </p:nvSpPr>
        <p:spPr>
          <a:xfrm>
            <a:off x="1314135" y="3896419"/>
            <a:ext cx="862070" cy="276999"/>
          </a:xfrm>
          <a:prstGeom prst="rect">
            <a:avLst/>
          </a:prstGeom>
          <a:noFill/>
        </p:spPr>
        <p:txBody>
          <a:bodyPr wrap="square" rtlCol="0">
            <a:spAutoFit/>
          </a:bodyPr>
          <a:lstStyle/>
          <a:p>
            <a:pPr algn="r"/>
            <a:r>
              <a:rPr lang="en-US" sz="1200" dirty="0" smtClean="0">
                <a:solidFill>
                  <a:srgbClr val="0070C0"/>
                </a:solidFill>
                <a:latin typeface="微软雅黑" panose="020B0503020204020204" pitchFamily="34" charset="-122"/>
                <a:ea typeface="微软雅黑" panose="020B0503020204020204" pitchFamily="34" charset="-122"/>
              </a:rPr>
              <a:t>7,097.-</a:t>
            </a:r>
            <a:endParaRPr lang="en-US" sz="1200" dirty="0">
              <a:solidFill>
                <a:srgbClr val="0070C0"/>
              </a:solidFill>
              <a:latin typeface="微软雅黑" panose="020B0503020204020204" pitchFamily="34" charset="-122"/>
              <a:ea typeface="微软雅黑" panose="020B0503020204020204" pitchFamily="34" charset="-122"/>
            </a:endParaRPr>
          </a:p>
        </p:txBody>
      </p:sp>
      <p:sp>
        <p:nvSpPr>
          <p:cNvPr id="48" name="Textfeld 47"/>
          <p:cNvSpPr txBox="1"/>
          <p:nvPr/>
        </p:nvSpPr>
        <p:spPr>
          <a:xfrm>
            <a:off x="1297570" y="3445050"/>
            <a:ext cx="862070" cy="276999"/>
          </a:xfrm>
          <a:prstGeom prst="rect">
            <a:avLst/>
          </a:prstGeom>
          <a:noFill/>
        </p:spPr>
        <p:txBody>
          <a:bodyPr wrap="square" rtlCol="0">
            <a:spAutoFit/>
          </a:bodyPr>
          <a:lstStyle/>
          <a:p>
            <a:pPr algn="r"/>
            <a:r>
              <a:rPr lang="en-US" sz="1200" dirty="0" smtClean="0">
                <a:solidFill>
                  <a:srgbClr val="0070C0"/>
                </a:solidFill>
                <a:latin typeface="微软雅黑" panose="020B0503020204020204" pitchFamily="34" charset="-122"/>
                <a:ea typeface="微软雅黑" panose="020B0503020204020204" pitchFamily="34" charset="-122"/>
              </a:rPr>
              <a:t>8,707.-</a:t>
            </a:r>
            <a:endParaRPr lang="en-US" sz="12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8355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smtClean="0">
                <a:solidFill>
                  <a:prstClr val="black">
                    <a:lumMod val="50000"/>
                    <a:lumOff val="50000"/>
                  </a:prstClr>
                </a:solidFill>
                <a:latin typeface="微软雅黑" panose="020B0503020204020204" pitchFamily="34" charset="-122"/>
                <a:ea typeface="微软雅黑" panose="020B0503020204020204" pitchFamily="34" charset="-122"/>
              </a:rPr>
              <a:t>Pricing</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3308276774"/>
              </p:ext>
            </p:extLst>
          </p:nvPr>
        </p:nvGraphicFramePr>
        <p:xfrm>
          <a:off x="1030309" y="1262131"/>
          <a:ext cx="9259911" cy="4374142"/>
        </p:xfrm>
        <a:graphic>
          <a:graphicData uri="http://schemas.openxmlformats.org/drawingml/2006/table">
            <a:tbl>
              <a:tblPr/>
              <a:tblGrid>
                <a:gridCol w="2060620"/>
                <a:gridCol w="5383369"/>
                <a:gridCol w="1815922"/>
              </a:tblGrid>
              <a:tr h="437929">
                <a:tc>
                  <a:txBody>
                    <a:bodyPr/>
                    <a:lstStyle/>
                    <a:p>
                      <a:pPr algn="ctr" fontAlgn="ctr"/>
                      <a:r>
                        <a:rPr lang="en-US" sz="1100" b="0" i="0" u="none" strike="noStrike" dirty="0">
                          <a:solidFill>
                            <a:srgbClr val="FFFFFF"/>
                          </a:solidFill>
                          <a:effectLst/>
                          <a:latin typeface="微软雅黑" panose="020B0503020204020204" pitchFamily="34" charset="-122"/>
                          <a:ea typeface="微软雅黑" panose="020B0503020204020204" pitchFamily="34" charset="-122"/>
                        </a:rPr>
                        <a:t>Model</a:t>
                      </a:r>
                    </a:p>
                  </a:txBody>
                  <a:tcPr marL="9501" marR="9501" marT="95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FFFFFF"/>
                          </a:solidFill>
                          <a:effectLst/>
                          <a:latin typeface="微软雅黑" panose="020B0503020204020204" pitchFamily="34" charset="-122"/>
                          <a:ea typeface="微软雅黑" panose="020B0503020204020204" pitchFamily="34" charset="-122"/>
                        </a:rPr>
                        <a:t>Description</a:t>
                      </a:r>
                    </a:p>
                  </a:txBody>
                  <a:tcPr marL="9501" marR="9501" marT="950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FFFFFF"/>
                          </a:solidFill>
                          <a:effectLst/>
                          <a:latin typeface="微软雅黑" panose="020B0503020204020204" pitchFamily="34" charset="-122"/>
                          <a:ea typeface="微软雅黑" panose="020B0503020204020204" pitchFamily="34" charset="-122"/>
                        </a:rPr>
                        <a:t>Price</a:t>
                      </a:r>
                    </a:p>
                  </a:txBody>
                  <a:tcPr marL="9501" marR="9501" marT="950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514367">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SSG5040X</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 - 4 GHz; -140 dBm ~ +26 dBm; 0.001Hz frequency resolution, Phase noise -120 dBc/Hz @1 GHz, 20 kHz offset; 5 inch TFT touch-screen</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$8,809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2280">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SSG5060X</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 - 6 GHz; -140 dBm ~ +26 dBm; 0.001Hz frequency resolution, Phase noise -120 dBc/Hz @1 GHz, 20 kHz offset; 5 inch TFT touch-screen</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$10,599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700996">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SSG5040X-V</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 - 4 GHz; -140 dBm ~ +26 dBm; 0.001Hz frequency resolution, Phase noise -120 dBc/Hz @1 GHz, 20 kHz offset; 5 inch TFT touch-screen; with 75 MHz internal IQ modulation</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$14,099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00997">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SSG5060X-V</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 - 6 GHz; -140 dBm ~ +26 dBm; 0.001Hz frequency resolution, Phase noise -120 dBc/Hz @1 GHz, 20 kHz offset; 5 inch TFT touch-screen; with 75 MHz internal IQ modulation</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$15,899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61785">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SSG5000X-PT</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Pulse train generator (SW)</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$879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1832">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SSG5000XV_B150</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Upgrade IQ bandwidth to 150 MHz (SW)</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$3,999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93394">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SSG5000X_F60</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Upgrade RF frequency to 6 GHz (SW)</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$5,589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0562">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10M_OCXO_L</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High accuracy clock source</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$1,199 </a:t>
                      </a:r>
                    </a:p>
                  </a:txBody>
                  <a:tcPr marL="9501" marR="9501" marT="95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966068286"/>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Competitive Analysis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a:xfrm>
            <a:off x="9816547" y="6492875"/>
            <a:ext cx="237545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7" name="图片 2">
            <a:extLst>
              <a:ext uri="{FF2B5EF4-FFF2-40B4-BE49-F238E27FC236}">
                <a16:creationId xmlns:a16="http://schemas.microsoft.com/office/drawing/2014/main" xmlns="" id="{00000000-0008-0000-0500-000003000000}"/>
              </a:ext>
            </a:extLst>
          </p:cNvPr>
          <p:cNvPicPr>
            <a:picLocks noChangeAspect="1"/>
          </p:cNvPicPr>
          <p:nvPr/>
        </p:nvPicPr>
        <p:blipFill>
          <a:blip r:embed="rId3"/>
          <a:stretch>
            <a:fillRect/>
          </a:stretch>
        </p:blipFill>
        <p:spPr>
          <a:xfrm>
            <a:off x="9799982" y="1845857"/>
            <a:ext cx="2369989" cy="830691"/>
          </a:xfrm>
          <a:prstGeom prst="rect">
            <a:avLst/>
          </a:prstGeom>
        </p:spPr>
      </p:pic>
      <p:graphicFrame>
        <p:nvGraphicFramePr>
          <p:cNvPr id="4" name="Tabelle 3"/>
          <p:cNvGraphicFramePr>
            <a:graphicFrameLocks noGrp="1"/>
          </p:cNvGraphicFramePr>
          <p:nvPr>
            <p:extLst>
              <p:ext uri="{D42A27DB-BD31-4B8C-83A1-F6EECF244321}">
                <p14:modId xmlns:p14="http://schemas.microsoft.com/office/powerpoint/2010/main" val="1965253095"/>
              </p:ext>
            </p:extLst>
          </p:nvPr>
        </p:nvGraphicFramePr>
        <p:xfrm>
          <a:off x="318470" y="985849"/>
          <a:ext cx="9342785" cy="5507022"/>
        </p:xfrm>
        <a:graphic>
          <a:graphicData uri="http://schemas.openxmlformats.org/drawingml/2006/table">
            <a:tbl>
              <a:tblPr/>
              <a:tblGrid>
                <a:gridCol w="3588030">
                  <a:extLst>
                    <a:ext uri="{9D8B030D-6E8A-4147-A177-3AD203B41FA5}">
                      <a16:colId xmlns:a16="http://schemas.microsoft.com/office/drawing/2014/main" xmlns="" val="2801229630"/>
                    </a:ext>
                  </a:extLst>
                </a:gridCol>
                <a:gridCol w="2574234">
                  <a:extLst>
                    <a:ext uri="{9D8B030D-6E8A-4147-A177-3AD203B41FA5}">
                      <a16:colId xmlns:a16="http://schemas.microsoft.com/office/drawing/2014/main" xmlns="" val="3322685875"/>
                    </a:ext>
                  </a:extLst>
                </a:gridCol>
                <a:gridCol w="327992">
                  <a:extLst>
                    <a:ext uri="{9D8B030D-6E8A-4147-A177-3AD203B41FA5}">
                      <a16:colId xmlns:a16="http://schemas.microsoft.com/office/drawing/2014/main" xmlns="" val="1197520360"/>
                    </a:ext>
                  </a:extLst>
                </a:gridCol>
                <a:gridCol w="2564295">
                  <a:extLst>
                    <a:ext uri="{9D8B030D-6E8A-4147-A177-3AD203B41FA5}">
                      <a16:colId xmlns:a16="http://schemas.microsoft.com/office/drawing/2014/main" xmlns="" val="1480650833"/>
                    </a:ext>
                  </a:extLst>
                </a:gridCol>
                <a:gridCol w="288234">
                  <a:extLst>
                    <a:ext uri="{9D8B030D-6E8A-4147-A177-3AD203B41FA5}">
                      <a16:colId xmlns:a16="http://schemas.microsoft.com/office/drawing/2014/main" xmlns="" val="627409583"/>
                    </a:ext>
                  </a:extLst>
                </a:gridCol>
              </a:tblGrid>
              <a:tr h="386410">
                <a:tc>
                  <a:txBody>
                    <a:bodyPr/>
                    <a:lstStyle/>
                    <a:p>
                      <a:pPr algn="ctr" fontAlgn="b"/>
                      <a:r>
                        <a:rPr lang="en-US" sz="1100" b="1" i="0" u="none" strike="noStrike" dirty="0" smtClean="0">
                          <a:solidFill>
                            <a:schemeClr val="bg1"/>
                          </a:solidFill>
                          <a:effectLst/>
                          <a:latin typeface="微软雅黑" panose="020B0503020204020204" pitchFamily="34" charset="-122"/>
                          <a:ea typeface="微软雅黑" panose="020B0503020204020204" pitchFamily="34" charset="-122"/>
                        </a:rPr>
                        <a:t>Parameter</a:t>
                      </a:r>
                      <a:endParaRPr lang="x-none"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1100" b="1" i="0" u="none" strike="noStrike" dirty="0" smtClean="0">
                          <a:solidFill>
                            <a:schemeClr val="bg1"/>
                          </a:solidFill>
                          <a:effectLst/>
                          <a:latin typeface="微软雅黑" panose="020B0503020204020204" pitchFamily="34" charset="-122"/>
                          <a:ea typeface="微软雅黑" panose="020B0503020204020204" pitchFamily="34" charset="-122"/>
                        </a:rPr>
                        <a:t>SIGLENT SSG5000X-V</a:t>
                      </a:r>
                      <a:endParaRPr 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100" b="1" i="0" u="none" strike="noStrike" dirty="0" err="1">
                          <a:solidFill>
                            <a:schemeClr val="bg1"/>
                          </a:solidFill>
                          <a:effectLst/>
                          <a:latin typeface="微软雅黑" panose="020B0503020204020204" pitchFamily="34" charset="-122"/>
                          <a:ea typeface="微软雅黑" panose="020B0503020204020204" pitchFamily="34" charset="-122"/>
                        </a:rPr>
                        <a:t>Keysight</a:t>
                      </a:r>
                      <a:r>
                        <a:rPr lang="en-US" sz="1100" b="1" i="0" u="none" strike="noStrike" dirty="0">
                          <a:solidFill>
                            <a:schemeClr val="bg1"/>
                          </a:solidFill>
                          <a:effectLst/>
                          <a:latin typeface="微软雅黑" panose="020B0503020204020204" pitchFamily="34" charset="-122"/>
                          <a:ea typeface="微软雅黑" panose="020B0503020204020204" pitchFamily="34" charset="-122"/>
                        </a:rPr>
                        <a:t> N5171B/N5172B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85370774"/>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KHz ~ 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KHz ~ 1/3/6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3912222"/>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Range (IQ Mode)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10 MHz ~ 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 MHz ~ 3/6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6037048"/>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resolution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0.001 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0.001 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9099632"/>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Level of performance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-130dBm ~ +20dBm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-144dBm ~ +26dBm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385417"/>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Total Amplitude Accuracy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0.7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0.3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3647814"/>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Amplitude resolution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0.01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0.01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6758302"/>
                  </a:ext>
                </a:extLst>
              </a:tr>
              <a:tr h="237887">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Phase noise@1GHz (20KHz offset) typical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-120dBc/Hz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-122dBc/Hz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9177620"/>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switching speed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typi</a:t>
                      </a:r>
                      <a:r>
                        <a:rPr lang="en-US" altLang="zh-CN" sz="1100" b="1" i="0" u="none" strike="noStrike" dirty="0" smtClean="0">
                          <a:solidFill>
                            <a:srgbClr val="000000"/>
                          </a:solidFill>
                          <a:effectLst/>
                          <a:latin typeface="微软雅黑" panose="020B0503020204020204" pitchFamily="34" charset="-122"/>
                          <a:ea typeface="微软雅黑" panose="020B0503020204020204" pitchFamily="34" charset="-122"/>
                        </a:rPr>
                        <a:t>c</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al</a:t>
                      </a:r>
                      <a:r>
                        <a:rPr lang="en-US" sz="11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10 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5 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0434565"/>
                  </a:ext>
                </a:extLst>
              </a:tr>
              <a:tr h="177382">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Harmonics (1MHz&lt;f&lt;6GHz)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-30dBc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-35dBc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3857052"/>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Non-harmonics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-65dBc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-60dBc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8923991"/>
                  </a:ext>
                </a:extLst>
              </a:tr>
              <a:tr h="177382">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Pulse on/off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&gt;70dB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&gt; 80dB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847215"/>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AM/FM/PM modulation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7326582"/>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Pulse modulation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3189292"/>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Pulse train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generator</a:t>
                      </a: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4242504"/>
                  </a:ext>
                </a:extLst>
              </a:tr>
              <a:tr h="214708">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Power meter measurement and control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9798420"/>
                  </a:ext>
                </a:extLst>
              </a:tr>
              <a:tr h="35476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IQ modulation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QAM/FSK/ASK/PSK/Multitone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QAM/FSK/ASK/PSK/MSK</a:t>
                      </a: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a:t>
                      </a:r>
                    </a:p>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DVB-SA </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APSK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7973930"/>
                  </a:ext>
                </a:extLst>
              </a:tr>
              <a:tr h="23346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Internal I or Q bandwidth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37.5MHz;75MHz(optional)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60MHz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8430565"/>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RF(I+Q) bandwidth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75M;150MHz(optional)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120MHz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321565"/>
                  </a:ext>
                </a:extLst>
              </a:tr>
              <a:tr h="35476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Protocol file playback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5G_NR/LTE/WLAN/WCDMA/GSM/BLUETOOTH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6232689"/>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Max. playback capacity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200 MSa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32 MSa; 512 MSa 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1691147"/>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Max. internal storage space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4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3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2547562"/>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Web server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916431"/>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Interface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USB Host,Device,LAN,GPIB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USB Host</a:t>
                      </a: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 Device, LAN, GPIB</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2848483"/>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Capacitive 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6975446"/>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Display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 inch TFT-LCD（800*480）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LCD display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2448581"/>
                  </a:ext>
                </a:extLst>
              </a:tr>
              <a:tr h="177382">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Price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$8,809 (SSG5040X</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 4GHz)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$26,407 (N5172B</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 3GHz)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4584223"/>
                  </a:ext>
                </a:extLst>
              </a:tr>
            </a:tbl>
          </a:graphicData>
        </a:graphic>
      </p:graphicFrame>
      <p:pic>
        <p:nvPicPr>
          <p:cNvPr id="8" name="图片 2">
            <a:extLst>
              <a:ext uri="{FF2B5EF4-FFF2-40B4-BE49-F238E27FC236}">
                <a16:creationId xmlns:a16="http://schemas.microsoft.com/office/drawing/2014/main" xmlns="" id="{00000000-0008-0000-0200-000003000000}"/>
              </a:ext>
            </a:extLst>
          </p:cNvPr>
          <p:cNvPicPr>
            <a:picLocks noChangeAspect="1"/>
          </p:cNvPicPr>
          <p:nvPr/>
        </p:nvPicPr>
        <p:blipFill>
          <a:blip r:embed="rId4"/>
          <a:stretch>
            <a:fillRect/>
          </a:stretch>
        </p:blipFill>
        <p:spPr>
          <a:xfrm>
            <a:off x="9799982" y="3751814"/>
            <a:ext cx="2392017" cy="590529"/>
          </a:xfrm>
          <a:prstGeom prst="rect">
            <a:avLst/>
          </a:prstGeom>
        </p:spPr>
      </p:pic>
    </p:spTree>
    <p:extLst>
      <p:ext uri="{BB962C8B-B14F-4D97-AF65-F5344CB8AC3E}">
        <p14:creationId xmlns:p14="http://schemas.microsoft.com/office/powerpoint/2010/main" val="2351231249"/>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Competitive Analysis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a:xfrm>
            <a:off x="9816547" y="6492875"/>
            <a:ext cx="237545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graphicFrame>
        <p:nvGraphicFramePr>
          <p:cNvPr id="3" name="Tabelle 2"/>
          <p:cNvGraphicFramePr>
            <a:graphicFrameLocks noGrp="1"/>
          </p:cNvGraphicFramePr>
          <p:nvPr>
            <p:extLst>
              <p:ext uri="{D42A27DB-BD31-4B8C-83A1-F6EECF244321}">
                <p14:modId xmlns:p14="http://schemas.microsoft.com/office/powerpoint/2010/main" val="3160483752"/>
              </p:ext>
            </p:extLst>
          </p:nvPr>
        </p:nvGraphicFramePr>
        <p:xfrm>
          <a:off x="417443" y="1062796"/>
          <a:ext cx="9462053" cy="5522705"/>
        </p:xfrm>
        <a:graphic>
          <a:graphicData uri="http://schemas.openxmlformats.org/drawingml/2006/table">
            <a:tbl>
              <a:tblPr/>
              <a:tblGrid>
                <a:gridCol w="3637723">
                  <a:extLst>
                    <a:ext uri="{9D8B030D-6E8A-4147-A177-3AD203B41FA5}">
                      <a16:colId xmlns:a16="http://schemas.microsoft.com/office/drawing/2014/main" xmlns="" val="19765225"/>
                    </a:ext>
                  </a:extLst>
                </a:gridCol>
                <a:gridCol w="2693504">
                  <a:extLst>
                    <a:ext uri="{9D8B030D-6E8A-4147-A177-3AD203B41FA5}">
                      <a16:colId xmlns:a16="http://schemas.microsoft.com/office/drawing/2014/main" xmlns="" val="138401149"/>
                    </a:ext>
                  </a:extLst>
                </a:gridCol>
                <a:gridCol w="268357">
                  <a:extLst>
                    <a:ext uri="{9D8B030D-6E8A-4147-A177-3AD203B41FA5}">
                      <a16:colId xmlns:a16="http://schemas.microsoft.com/office/drawing/2014/main" xmlns="" val="4050841185"/>
                    </a:ext>
                  </a:extLst>
                </a:gridCol>
                <a:gridCol w="2574234">
                  <a:extLst>
                    <a:ext uri="{9D8B030D-6E8A-4147-A177-3AD203B41FA5}">
                      <a16:colId xmlns:a16="http://schemas.microsoft.com/office/drawing/2014/main" xmlns="" val="4291007256"/>
                    </a:ext>
                  </a:extLst>
                </a:gridCol>
                <a:gridCol w="288235">
                  <a:extLst>
                    <a:ext uri="{9D8B030D-6E8A-4147-A177-3AD203B41FA5}">
                      <a16:colId xmlns:a16="http://schemas.microsoft.com/office/drawing/2014/main" xmlns="" val="3114540239"/>
                    </a:ext>
                  </a:extLst>
                </a:gridCol>
              </a:tblGrid>
              <a:tr h="375340">
                <a:tc>
                  <a:txBody>
                    <a:bodyPr/>
                    <a:lstStyle/>
                    <a:p>
                      <a:pPr algn="ctr" fontAlgn="b"/>
                      <a:r>
                        <a:rPr lang="x-none" sz="1100" b="1" i="0" u="none" strike="noStrike" dirty="0">
                          <a:solidFill>
                            <a:schemeClr val="bg1"/>
                          </a:solidFill>
                          <a:effectLst/>
                          <a:latin typeface="微软雅黑" panose="020B0503020204020204" pitchFamily="34" charset="-122"/>
                          <a:ea typeface="微软雅黑" panose="020B0503020204020204" pitchFamily="34" charset="-122"/>
                        </a:rPr>
                        <a:t> </a:t>
                      </a:r>
                      <a:r>
                        <a:rPr lang="en-US" sz="1100" b="1" i="0" u="none" strike="noStrike" dirty="0" smtClean="0">
                          <a:solidFill>
                            <a:schemeClr val="bg1"/>
                          </a:solidFill>
                          <a:effectLst/>
                          <a:latin typeface="微软雅黑" panose="020B0503020204020204" pitchFamily="34" charset="-122"/>
                          <a:ea typeface="微软雅黑" panose="020B0503020204020204" pitchFamily="34" charset="-122"/>
                        </a:rPr>
                        <a:t>Parameter</a:t>
                      </a:r>
                      <a:endParaRPr lang="x-none"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1100" b="1" i="0" u="none" strike="noStrike" dirty="0" smtClean="0">
                          <a:solidFill>
                            <a:schemeClr val="bg1"/>
                          </a:solidFill>
                          <a:effectLst/>
                          <a:latin typeface="微软雅黑" panose="020B0503020204020204" pitchFamily="34" charset="-122"/>
                          <a:ea typeface="微软雅黑" panose="020B0503020204020204" pitchFamily="34" charset="-122"/>
                        </a:rPr>
                        <a:t>SIGLENT SSG5000X-V</a:t>
                      </a:r>
                      <a:endParaRPr 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微软雅黑" panose="020B0503020204020204" pitchFamily="34" charset="-122"/>
                          <a:ea typeface="微软雅黑" panose="020B0503020204020204" pitchFamily="34" charset="-122"/>
                        </a:rPr>
                        <a:t>R&amp;S SMBV100B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624321487"/>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KHz ~ 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8 KHz ~ 3/6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7245300"/>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Range (IQ Mode)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10 MHz ~ 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 MHz ~ 3/6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0872778"/>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resolution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0.001 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0.001 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8558484"/>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Level of performance 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-130dBm ~ +20dBm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-127dBm ~ +25dBm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1614197"/>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Total Amplitude Accuracy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0.7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0.7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4946207"/>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Amplitude resolution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0.01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0.01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27543"/>
                  </a:ext>
                </a:extLst>
              </a:tr>
              <a:tr h="223565">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Phase noise@1GHz (20KHz offset) typical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-120dBc/Hz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-132dBc/Hz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0668936"/>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switching speed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typical</a:t>
                      </a:r>
                      <a:r>
                        <a:rPr lang="en-US" sz="11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10 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1 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9333142"/>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Harmonics (1MHz&lt;f&lt;6GHz)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-30dBc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-30dBc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5362099"/>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Non-harmonics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-65dBc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-64dBc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1000335"/>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Pulse on/off ratio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&gt;70dB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&gt; 80dB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0857928"/>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AM/FM/PM modulation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8029021"/>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Pulse modulation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8869431"/>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Pulse train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generator</a:t>
                      </a: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3987668"/>
                  </a:ext>
                </a:extLst>
              </a:tr>
              <a:tr h="23205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Power meter measurement and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control</a:t>
                      </a: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9125522"/>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IQ modulation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QAM/FSK/ASK/PSK/Multitone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55050"/>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Internal I or Q bandwidth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37.5MHz;75MHz(optional)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250MHz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4670697"/>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RF(I+Q) bandwidth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75M;150MHz(optional)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500MHz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3039711"/>
                  </a:ext>
                </a:extLst>
              </a:tr>
              <a:tr h="37534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Protocol file playback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5G_NR/LTE/WLAN/WCDMA/GSM/BLUETOOTH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8533183"/>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Max. playback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200 MSa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64 MSa; 2 GSa 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2962148"/>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Max. internal storage space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4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64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3515187"/>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Web server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7760346"/>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Interface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USB Host,Device,LAN,GPIB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USB Host,USB Device，LAN,GPIB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6300813"/>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Touch screen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Capacitive 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Capacitive 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dirty="0">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6764099"/>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Display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 inch TFT-LCD（800*480）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7 inch LCD display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6988252"/>
                  </a:ext>
                </a:extLst>
              </a:tr>
              <a:tr h="187670">
                <a:tc>
                  <a:txBody>
                    <a:bodyPr/>
                    <a:lstStyle/>
                    <a:p>
                      <a:pPr algn="l" fontAlgn="b"/>
                      <a:r>
                        <a:rPr lang="en-US" sz="1100" b="1" i="0" u="none" strike="noStrike" dirty="0">
                          <a:solidFill>
                            <a:srgbClr val="000000"/>
                          </a:solidFill>
                          <a:effectLst/>
                          <a:latin typeface="微软雅黑" panose="020B0503020204020204" pitchFamily="34" charset="-122"/>
                          <a:ea typeface="微软雅黑" panose="020B0503020204020204" pitchFamily="34" charset="-122"/>
                        </a:rPr>
                        <a:t>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€ 5,299 (SSG5040X</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 4GHz)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€ 21,750 </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(SMBV100B; 3GHz)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8107628"/>
                  </a:ext>
                </a:extLst>
              </a:tr>
            </a:tbl>
          </a:graphicData>
        </a:graphic>
      </p:graphicFrame>
      <p:pic>
        <p:nvPicPr>
          <p:cNvPr id="6" name="图片 3">
            <a:extLst>
              <a:ext uri="{FF2B5EF4-FFF2-40B4-BE49-F238E27FC236}">
                <a16:creationId xmlns:a16="http://schemas.microsoft.com/office/drawing/2014/main" xmlns="" id="{00000000-0008-0000-0500-000004000000}"/>
              </a:ext>
            </a:extLst>
          </p:cNvPr>
          <p:cNvPicPr>
            <a:picLocks noChangeAspect="1"/>
          </p:cNvPicPr>
          <p:nvPr/>
        </p:nvPicPr>
        <p:blipFill>
          <a:blip r:embed="rId3"/>
          <a:stretch>
            <a:fillRect/>
          </a:stretch>
        </p:blipFill>
        <p:spPr>
          <a:xfrm>
            <a:off x="9904827" y="2812773"/>
            <a:ext cx="2215820" cy="966167"/>
          </a:xfrm>
          <a:prstGeom prst="rect">
            <a:avLst/>
          </a:prstGeom>
        </p:spPr>
      </p:pic>
      <p:pic>
        <p:nvPicPr>
          <p:cNvPr id="7" name="图片 2">
            <a:extLst>
              <a:ext uri="{FF2B5EF4-FFF2-40B4-BE49-F238E27FC236}">
                <a16:creationId xmlns:a16="http://schemas.microsoft.com/office/drawing/2014/main" xmlns="" id="{00000000-0008-0000-0500-000003000000}"/>
              </a:ext>
            </a:extLst>
          </p:cNvPr>
          <p:cNvPicPr>
            <a:picLocks noChangeAspect="1"/>
          </p:cNvPicPr>
          <p:nvPr/>
        </p:nvPicPr>
        <p:blipFill>
          <a:blip r:embed="rId4"/>
          <a:stretch>
            <a:fillRect/>
          </a:stretch>
        </p:blipFill>
        <p:spPr>
          <a:xfrm>
            <a:off x="9881646" y="1499947"/>
            <a:ext cx="2214277" cy="776113"/>
          </a:xfrm>
          <a:prstGeom prst="rect">
            <a:avLst/>
          </a:prstGeom>
        </p:spPr>
      </p:pic>
    </p:spTree>
    <p:extLst>
      <p:ext uri="{BB962C8B-B14F-4D97-AF65-F5344CB8AC3E}">
        <p14:creationId xmlns:p14="http://schemas.microsoft.com/office/powerpoint/2010/main" val="3479816786"/>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Competitive Analysis</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a:xfrm>
            <a:off x="9816547" y="6492875"/>
            <a:ext cx="237545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graphicFrame>
        <p:nvGraphicFramePr>
          <p:cNvPr id="4" name="Tabelle 3"/>
          <p:cNvGraphicFramePr>
            <a:graphicFrameLocks noGrp="1"/>
          </p:cNvGraphicFramePr>
          <p:nvPr>
            <p:extLst>
              <p:ext uri="{D42A27DB-BD31-4B8C-83A1-F6EECF244321}">
                <p14:modId xmlns:p14="http://schemas.microsoft.com/office/powerpoint/2010/main" val="761773313"/>
              </p:ext>
            </p:extLst>
          </p:nvPr>
        </p:nvGraphicFramePr>
        <p:xfrm>
          <a:off x="516833" y="993908"/>
          <a:ext cx="9134062" cy="4955556"/>
        </p:xfrm>
        <a:graphic>
          <a:graphicData uri="http://schemas.openxmlformats.org/drawingml/2006/table">
            <a:tbl>
              <a:tblPr/>
              <a:tblGrid>
                <a:gridCol w="3594892">
                  <a:extLst>
                    <a:ext uri="{9D8B030D-6E8A-4147-A177-3AD203B41FA5}">
                      <a16:colId xmlns:a16="http://schemas.microsoft.com/office/drawing/2014/main" xmlns="" val="3337643785"/>
                    </a:ext>
                  </a:extLst>
                </a:gridCol>
                <a:gridCol w="2460729">
                  <a:extLst>
                    <a:ext uri="{9D8B030D-6E8A-4147-A177-3AD203B41FA5}">
                      <a16:colId xmlns:a16="http://schemas.microsoft.com/office/drawing/2014/main" xmlns="" val="675049978"/>
                    </a:ext>
                  </a:extLst>
                </a:gridCol>
                <a:gridCol w="303794">
                  <a:extLst>
                    <a:ext uri="{9D8B030D-6E8A-4147-A177-3AD203B41FA5}">
                      <a16:colId xmlns:a16="http://schemas.microsoft.com/office/drawing/2014/main" xmlns="" val="3149127480"/>
                    </a:ext>
                  </a:extLst>
                </a:gridCol>
                <a:gridCol w="2476473">
                  <a:extLst>
                    <a:ext uri="{9D8B030D-6E8A-4147-A177-3AD203B41FA5}">
                      <a16:colId xmlns:a16="http://schemas.microsoft.com/office/drawing/2014/main" xmlns="" val="622819269"/>
                    </a:ext>
                  </a:extLst>
                </a:gridCol>
                <a:gridCol w="298174">
                  <a:extLst>
                    <a:ext uri="{9D8B030D-6E8A-4147-A177-3AD203B41FA5}">
                      <a16:colId xmlns:a16="http://schemas.microsoft.com/office/drawing/2014/main" xmlns="" val="2462954347"/>
                    </a:ext>
                  </a:extLst>
                </a:gridCol>
              </a:tblGrid>
              <a:tr h="318057">
                <a:tc>
                  <a:txBody>
                    <a:bodyPr/>
                    <a:lstStyle/>
                    <a:p>
                      <a:pPr algn="ctr" fontAlgn="b"/>
                      <a:r>
                        <a:rPr lang="en-US" sz="1100" b="1" i="0" u="none" strike="noStrike" dirty="0" smtClean="0">
                          <a:solidFill>
                            <a:schemeClr val="bg1"/>
                          </a:solidFill>
                          <a:effectLst/>
                          <a:latin typeface="微软雅黑" panose="020B0503020204020204" pitchFamily="34" charset="-122"/>
                          <a:ea typeface="微软雅黑" panose="020B0503020204020204" pitchFamily="34" charset="-122"/>
                        </a:rPr>
                        <a:t>Parameter</a:t>
                      </a:r>
                      <a:endParaRPr lang="x-none"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1100" b="1" i="0" u="none" strike="noStrike" dirty="0" smtClean="0">
                          <a:solidFill>
                            <a:schemeClr val="bg1"/>
                          </a:solidFill>
                          <a:effectLst/>
                          <a:latin typeface="微软雅黑" panose="020B0503020204020204" pitchFamily="34" charset="-122"/>
                          <a:ea typeface="微软雅黑" panose="020B0503020204020204" pitchFamily="34" charset="-122"/>
                        </a:rPr>
                        <a:t>SIGLENT SSG5000X-V</a:t>
                      </a:r>
                      <a:endParaRPr 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100" b="1" i="0" u="none" strike="noStrike" dirty="0" err="1">
                          <a:solidFill>
                            <a:schemeClr val="bg1"/>
                          </a:solidFill>
                          <a:effectLst/>
                          <a:latin typeface="微软雅黑" panose="020B0503020204020204" pitchFamily="34" charset="-122"/>
                          <a:ea typeface="微软雅黑" panose="020B0503020204020204" pitchFamily="34" charset="-122"/>
                        </a:rPr>
                        <a:t>Tek</a:t>
                      </a:r>
                      <a:r>
                        <a:rPr lang="en-US" sz="1100" b="1" i="0" u="none" strike="noStrike" dirty="0">
                          <a:solidFill>
                            <a:schemeClr val="bg1"/>
                          </a:solidFill>
                          <a:effectLst/>
                          <a:latin typeface="微软雅黑" panose="020B0503020204020204" pitchFamily="34" charset="-122"/>
                          <a:ea typeface="微软雅黑" panose="020B0503020204020204" pitchFamily="34" charset="-122"/>
                        </a:rPr>
                        <a:t> TSG4100A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660972553"/>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 KHz ~ 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950KHz ~ 2/4/6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5326591"/>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Frequency Range (IQ Mode)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10 MHz ~ 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950KHz ~ 2/4/6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3517904"/>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Frequency resolution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0.001 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0.0001 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7551965"/>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Level of performance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-130dBm ~ +20dBm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-110dBm ~ +16.5dBm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2297817"/>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Total Amplitude Accuracy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0.7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0.6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9051730"/>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Amplitude resolution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0.01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0.01 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891018"/>
                  </a:ext>
                </a:extLst>
              </a:tr>
              <a:tr h="237499">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Phase noise@1GHz (20KHz offset) typical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-120dBc/Hz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-113dBc/Hz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164694"/>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Frequency switching speed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typi</a:t>
                      </a:r>
                      <a:r>
                        <a:rPr lang="en-US" altLang="zh-CN" sz="1100" b="1" i="0" u="none" strike="noStrike" dirty="0" smtClean="0">
                          <a:solidFill>
                            <a:srgbClr val="000000"/>
                          </a:solidFill>
                          <a:effectLst/>
                          <a:latin typeface="微软雅黑" panose="020B0503020204020204" pitchFamily="34" charset="-122"/>
                          <a:ea typeface="微软雅黑" panose="020B0503020204020204" pitchFamily="34" charset="-122"/>
                        </a:rPr>
                        <a:t>c</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al</a:t>
                      </a:r>
                      <a:r>
                        <a:rPr lang="en-US" sz="11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10 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&lt; 8 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1908443"/>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Harmonics (1MHz&lt;f&lt;6GHz)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-30dBc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-35dBc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7573421"/>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Non-harmonics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 &lt; -65dBc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4585971"/>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Pulse on/off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&gt;70dB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&gt; 70dB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716177"/>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AM/FM/PM modulation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4883648"/>
                  </a:ext>
                </a:extLst>
              </a:tr>
              <a:tr h="159125">
                <a:tc>
                  <a:txBody>
                    <a:bodyPr/>
                    <a:lstStyle/>
                    <a:p>
                      <a:pPr algn="l" fontAlgn="ctr"/>
                      <a:r>
                        <a:rPr lang="en-US" sz="1100" b="1" i="0" u="none" strike="noStrike">
                          <a:solidFill>
                            <a:srgbClr val="000000"/>
                          </a:solidFill>
                          <a:effectLst/>
                          <a:latin typeface="微软雅黑" panose="020B0503020204020204" pitchFamily="34" charset="-122"/>
                          <a:ea typeface="微软雅黑" panose="020B0503020204020204" pitchFamily="34" charset="-122"/>
                        </a:rPr>
                        <a:t>Pulse modulation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847799"/>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Pulse train </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generator</a:t>
                      </a: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1661941"/>
                  </a:ext>
                </a:extLst>
              </a:tr>
              <a:tr h="209000">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Power meter measurement and control function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Standard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6978111"/>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IQ modulation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QAM/FSK/ASK/PSK/Multitone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643900"/>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Internal I or Q bandwidth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37.5MHz;75MHz(optional)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100MHz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4727954"/>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RF(I+Q) bandwidth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75M;150MHz(optional)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200MHz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3063455"/>
                  </a:ext>
                </a:extLst>
              </a:tr>
              <a:tr h="219686">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Protocol file playback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5G_NR/LTE/WLAN/WCDMA/GSM/BLUETOOTH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6532314"/>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Max. playback capacity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200 MSa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1795934"/>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Max. internal storage space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4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3216338"/>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Web server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Not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1972200"/>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Interface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USB Host,Device,LAN,GPIB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USB Host,USB Device，LAN,GPIB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5618044"/>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Capacitive touch screen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Not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936675"/>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Display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rgbClr val="000000"/>
                          </a:solidFill>
                          <a:effectLst/>
                          <a:latin typeface="微软雅黑" panose="020B0503020204020204" pitchFamily="34" charset="-122"/>
                          <a:ea typeface="微软雅黑" panose="020B0503020204020204" pitchFamily="34" charset="-122"/>
                        </a:rPr>
                        <a:t>5 inch TFT-LCD（800*480）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微软雅黑" panose="020B0503020204020204" pitchFamily="34" charset="-122"/>
                          <a:ea typeface="微软雅黑" panose="020B0503020204020204" pitchFamily="34" charset="-122"/>
                        </a:rPr>
                        <a:t>LCD display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7933725"/>
                  </a:ext>
                </a:extLst>
              </a:tr>
              <a:tr h="159125">
                <a:tc>
                  <a:txBody>
                    <a:bodyPr/>
                    <a:lstStyle/>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Price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sz="1100" b="0" i="0" u="none" strike="noStrike" baseline="0" dirty="0" smtClean="0">
                          <a:solidFill>
                            <a:srgbClr val="000000"/>
                          </a:solidFill>
                          <a:effectLst/>
                          <a:latin typeface="微软雅黑" panose="020B0503020204020204" pitchFamily="34" charset="-122"/>
                          <a:ea typeface="微软雅黑" panose="020B0503020204020204" pitchFamily="34" charset="-122"/>
                        </a:rPr>
                        <a:t> 5</a:t>
                      </a: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,299 (SSG5040X</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 4GHz)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100" b="1" i="0" u="none" strike="noStrike">
                          <a:solidFill>
                            <a:srgbClr val="008000"/>
                          </a:solidFill>
                          <a:effectLst/>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微软雅黑" panose="020B0503020204020204" pitchFamily="34" charset="-122"/>
                          <a:ea typeface="微软雅黑" panose="020B0503020204020204" pitchFamily="34" charset="-122"/>
                        </a:rPr>
                        <a:t>€ 9,940 (</a:t>
                      </a:r>
                      <a:r>
                        <a:rPr lang="en-US" sz="1100" b="0" i="0" u="none" strike="noStrike" dirty="0">
                          <a:solidFill>
                            <a:srgbClr val="000000"/>
                          </a:solidFill>
                          <a:effectLst/>
                          <a:latin typeface="微软雅黑" panose="020B0503020204020204" pitchFamily="34" charset="-122"/>
                          <a:ea typeface="微软雅黑" panose="020B0503020204020204" pitchFamily="34" charset="-122"/>
                        </a:rPr>
                        <a:t>TSG4104A; 4GHz)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FF0000"/>
                          </a:solidFill>
                          <a:effectLst/>
                          <a:latin typeface="微软雅黑" panose="020B0503020204020204" pitchFamily="34" charset="-122"/>
                          <a:ea typeface="微软雅黑" panose="020B0503020204020204" pitchFamily="34" charset="-12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0738673"/>
                  </a:ext>
                </a:extLst>
              </a:tr>
            </a:tbl>
          </a:graphicData>
        </a:graphic>
      </p:graphicFrame>
      <p:pic>
        <p:nvPicPr>
          <p:cNvPr id="8" name="图片 4">
            <a:extLst>
              <a:ext uri="{FF2B5EF4-FFF2-40B4-BE49-F238E27FC236}">
                <a16:creationId xmlns:a16="http://schemas.microsoft.com/office/drawing/2014/main" xmlns="" id="{00000000-0008-0000-0600-000005000000}"/>
              </a:ext>
            </a:extLst>
          </p:cNvPr>
          <p:cNvPicPr>
            <a:picLocks noChangeAspect="1"/>
          </p:cNvPicPr>
          <p:nvPr/>
        </p:nvPicPr>
        <p:blipFill>
          <a:blip r:embed="rId3"/>
          <a:stretch>
            <a:fillRect/>
          </a:stretch>
        </p:blipFill>
        <p:spPr>
          <a:xfrm>
            <a:off x="9926565" y="2715591"/>
            <a:ext cx="2129185" cy="1120913"/>
          </a:xfrm>
          <a:prstGeom prst="rect">
            <a:avLst/>
          </a:prstGeom>
        </p:spPr>
      </p:pic>
      <p:pic>
        <p:nvPicPr>
          <p:cNvPr id="10" name="图片 2">
            <a:extLst>
              <a:ext uri="{FF2B5EF4-FFF2-40B4-BE49-F238E27FC236}">
                <a16:creationId xmlns:a16="http://schemas.microsoft.com/office/drawing/2014/main" xmlns="" id="{00000000-0008-0000-0500-000003000000}"/>
              </a:ext>
            </a:extLst>
          </p:cNvPr>
          <p:cNvPicPr>
            <a:picLocks noChangeAspect="1"/>
          </p:cNvPicPr>
          <p:nvPr/>
        </p:nvPicPr>
        <p:blipFill>
          <a:blip r:embed="rId4"/>
          <a:stretch>
            <a:fillRect/>
          </a:stretch>
        </p:blipFill>
        <p:spPr>
          <a:xfrm>
            <a:off x="9881646" y="1499947"/>
            <a:ext cx="2214277" cy="776113"/>
          </a:xfrm>
          <a:prstGeom prst="rect">
            <a:avLst/>
          </a:prstGeom>
        </p:spPr>
      </p:pic>
    </p:spTree>
    <p:extLst>
      <p:ext uri="{BB962C8B-B14F-4D97-AF65-F5344CB8AC3E}">
        <p14:creationId xmlns:p14="http://schemas.microsoft.com/office/powerpoint/2010/main" val="292127553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14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Market Overview </a:t>
            </a:r>
            <a:r>
              <a:rPr lang="x-none"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en-US" altLang="zh-CN" sz="4000" b="1" noProof="0" dirty="0" smtClean="0">
                <a:solidFill>
                  <a:prstClr val="black">
                    <a:lumMod val="50000"/>
                    <a:lumOff val="50000"/>
                  </a:prstClr>
                </a:solidFill>
                <a:latin typeface="微软雅黑" panose="020B0503020204020204" pitchFamily="34" charset="-122"/>
                <a:ea typeface="微软雅黑" panose="020B0503020204020204" pitchFamily="34" charset="-122"/>
              </a:rPr>
              <a:t> RF-Generator</a:t>
            </a:r>
            <a:endParaRPr kumimoji="0" lang="zh-CN" altLang="en-US" sz="40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 name="内容占位符 2"/>
          <p:cNvSpPr txBox="1">
            <a:spLocks/>
          </p:cNvSpPr>
          <p:nvPr/>
        </p:nvSpPr>
        <p:spPr bwMode="auto">
          <a:xfrm>
            <a:off x="446078" y="985849"/>
            <a:ext cx="10641414" cy="19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altLang="zh-CN" sz="1600" b="1" dirty="0" smtClean="0">
                <a:latin typeface="Microsoft YaHei" panose="020B0503020204020204" pitchFamily="34" charset="-122"/>
                <a:ea typeface="Microsoft YaHei" panose="020B0503020204020204" pitchFamily="34" charset="-122"/>
              </a:rPr>
              <a:t>The worldwide RF &amp; µW Signal generator Market size (Benchtop; 1 GHz to 6 GHz; &gt;6 GHz) </a:t>
            </a:r>
          </a:p>
          <a:p>
            <a:pPr marL="0" indent="0">
              <a:buNone/>
            </a:pPr>
            <a:r>
              <a:rPr lang="en-US" altLang="zh-CN" sz="1600" b="1" dirty="0" smtClean="0">
                <a:latin typeface="Microsoft YaHei" panose="020B0503020204020204" pitchFamily="34" charset="-122"/>
                <a:ea typeface="Microsoft YaHei" panose="020B0503020204020204" pitchFamily="34" charset="-122"/>
              </a:rPr>
              <a:t>is estimated to be USD 300M in 2020</a:t>
            </a:r>
          </a:p>
          <a:p>
            <a:pPr marL="0" indent="0">
              <a:buNone/>
            </a:pPr>
            <a:endParaRPr lang="en-US" altLang="zh-CN" sz="1400" dirty="0">
              <a:latin typeface="Microsoft YaHei" panose="020B0503020204020204" pitchFamily="34" charset="-122"/>
              <a:ea typeface="Microsoft YaHei" panose="020B0503020204020204" pitchFamily="34" charset="-122"/>
            </a:endParaRPr>
          </a:p>
          <a:p>
            <a:r>
              <a:rPr lang="en-US" altLang="zh-CN" sz="1400" dirty="0" smtClean="0">
                <a:latin typeface="Microsoft YaHei" panose="020B0503020204020204" pitchFamily="34" charset="-122"/>
                <a:ea typeface="Microsoft YaHei" panose="020B0503020204020204" pitchFamily="34" charset="-122"/>
              </a:rPr>
              <a:t>Market growth factors:</a:t>
            </a:r>
          </a:p>
          <a:p>
            <a:pPr lvl="1"/>
            <a:r>
              <a:rPr lang="en-US" altLang="zh-CN" dirty="0" smtClean="0">
                <a:latin typeface="Microsoft YaHei" panose="020B0503020204020204" pitchFamily="34" charset="-122"/>
                <a:ea typeface="Microsoft YaHei" panose="020B0503020204020204" pitchFamily="34" charset="-122"/>
              </a:rPr>
              <a:t>Three phases of 5G implementation push </a:t>
            </a:r>
          </a:p>
          <a:p>
            <a:pPr lvl="1"/>
            <a:r>
              <a:rPr lang="en-US" altLang="zh-CN" dirty="0" smtClean="0">
                <a:latin typeface="Microsoft YaHei" panose="020B0503020204020204" pitchFamily="34" charset="-122"/>
                <a:ea typeface="Microsoft YaHei" panose="020B0503020204020204" pitchFamily="34" charset="-122"/>
              </a:rPr>
              <a:t>Digitalization (Connectivity part)</a:t>
            </a:r>
          </a:p>
          <a:p>
            <a:pPr lvl="1"/>
            <a:r>
              <a:rPr lang="en-US" altLang="zh-CN" dirty="0">
                <a:latin typeface="Microsoft YaHei" panose="020B0503020204020204" pitchFamily="34" charset="-122"/>
                <a:ea typeface="Microsoft YaHei" panose="020B0503020204020204" pitchFamily="34" charset="-122"/>
              </a:rPr>
              <a:t>Growing Telecommunications, Aerospace &amp; Defense, </a:t>
            </a:r>
          </a:p>
          <a:p>
            <a:pPr marL="609402" lvl="1" indent="0">
              <a:buNone/>
            </a:pPr>
            <a:r>
              <a:rPr lang="en-US" altLang="zh-CN" dirty="0">
                <a:latin typeface="Microsoft YaHei" panose="020B0503020204020204" pitchFamily="34" charset="-122"/>
                <a:ea typeface="Microsoft YaHei" panose="020B0503020204020204" pitchFamily="34" charset="-122"/>
              </a:rPr>
              <a:t>Mechanical, Electronics…</a:t>
            </a:r>
          </a:p>
          <a:p>
            <a:pPr lvl="1"/>
            <a:r>
              <a:rPr lang="en-US" altLang="zh-CN" dirty="0" smtClean="0">
                <a:latin typeface="Microsoft YaHei" panose="020B0503020204020204" pitchFamily="34" charset="-122"/>
                <a:ea typeface="Microsoft YaHei" panose="020B0503020204020204" pitchFamily="34" charset="-122"/>
              </a:rPr>
              <a:t>Growing number of manufacturing units. </a:t>
            </a:r>
          </a:p>
          <a:p>
            <a:pPr marL="609402" lvl="1" indent="0">
              <a:buNone/>
            </a:pPr>
            <a:r>
              <a:rPr lang="en-US" altLang="zh-CN" dirty="0" smtClean="0">
                <a:latin typeface="Microsoft YaHei" panose="020B0503020204020204" pitchFamily="34" charset="-122"/>
                <a:ea typeface="Microsoft YaHei" panose="020B0503020204020204" pitchFamily="34" charset="-122"/>
              </a:rPr>
              <a:t>New manufacturing sites will require new test equipment.</a:t>
            </a:r>
          </a:p>
          <a:p>
            <a:pPr lvl="1"/>
            <a:endParaRPr lang="en-US" altLang="zh-CN" dirty="0">
              <a:latin typeface="Microsoft YaHei" panose="020B0503020204020204" pitchFamily="34" charset="-122"/>
              <a:ea typeface="Microsoft YaHei" panose="020B0503020204020204" pitchFamily="34" charset="-122"/>
            </a:endParaRPr>
          </a:p>
          <a:p>
            <a:endParaRPr lang="en-US" altLang="zh-CN" dirty="0" smtClean="0">
              <a:latin typeface="Microsoft YaHei" panose="020B0503020204020204" pitchFamily="34" charset="-122"/>
              <a:ea typeface="Microsoft YaHei" panose="020B0503020204020204" pitchFamily="34" charset="-122"/>
            </a:endParaRPr>
          </a:p>
        </p:txBody>
      </p:sp>
      <p:sp>
        <p:nvSpPr>
          <p:cNvPr id="3" name="文本框 2"/>
          <p:cNvSpPr txBox="1"/>
          <p:nvPr/>
        </p:nvSpPr>
        <p:spPr>
          <a:xfrm flipH="1">
            <a:off x="10548027" y="6304002"/>
            <a:ext cx="1643973" cy="553998"/>
          </a:xfrm>
          <a:prstGeom prst="rect">
            <a:avLst/>
          </a:prstGeom>
          <a:noFill/>
        </p:spPr>
        <p:txBody>
          <a:bodyPr wrap="square" rtlCol="0">
            <a:spAutoFit/>
          </a:bodyPr>
          <a:lstStyle/>
          <a:p>
            <a:r>
              <a:rPr lang="en-US" altLang="zh-CN" sz="1000" dirty="0" smtClean="0">
                <a:latin typeface="微软雅黑" panose="020B0503020204020204" pitchFamily="34" charset="-122"/>
                <a:ea typeface="微软雅黑" panose="020B0503020204020204" pitchFamily="34" charset="-122"/>
              </a:rPr>
              <a:t>Source from </a:t>
            </a:r>
            <a:r>
              <a:rPr lang="en-US" altLang="zh-CN" sz="1000" dirty="0" err="1" smtClean="0">
                <a:latin typeface="微软雅黑" panose="020B0503020204020204" pitchFamily="34" charset="-122"/>
                <a:ea typeface="微软雅黑" panose="020B0503020204020204" pitchFamily="34" charset="-122"/>
              </a:rPr>
              <a:t>Technavio</a:t>
            </a:r>
            <a:r>
              <a:rPr lang="en-US" altLang="zh-CN" sz="1000" dirty="0" smtClean="0">
                <a:latin typeface="微软雅黑" panose="020B0503020204020204" pitchFamily="34" charset="-122"/>
                <a:ea typeface="微软雅黑" panose="020B0503020204020204" pitchFamily="34" charset="-122"/>
              </a:rPr>
              <a:t> and </a:t>
            </a:r>
            <a:r>
              <a:rPr lang="en-US" altLang="zh-CN" sz="1000" dirty="0" err="1" smtClean="0">
                <a:latin typeface="微软雅黑" panose="020B0503020204020204" pitchFamily="34" charset="-122"/>
                <a:ea typeface="微软雅黑" panose="020B0503020204020204" pitchFamily="34" charset="-122"/>
              </a:rPr>
              <a:t>Markets&amp;Markets</a:t>
            </a:r>
            <a:endParaRPr lang="en-US" altLang="zh-CN" sz="1000" dirty="0" smtClean="0">
              <a:latin typeface="微软雅黑" panose="020B0503020204020204" pitchFamily="34" charset="-122"/>
              <a:ea typeface="微软雅黑" panose="020B0503020204020204" pitchFamily="34" charset="-122"/>
            </a:endParaRPr>
          </a:p>
          <a:p>
            <a:r>
              <a:rPr lang="en-US" altLang="zh-CN" sz="1000" dirty="0" smtClean="0">
                <a:latin typeface="微软雅黑" panose="020B0503020204020204" pitchFamily="34" charset="-122"/>
                <a:ea typeface="微软雅黑" panose="020B0503020204020204" pitchFamily="34" charset="-122"/>
              </a:rPr>
              <a:t>Various other Sources</a:t>
            </a:r>
            <a:endParaRPr lang="zh-CN" altLang="en-US" sz="1000" dirty="0">
              <a:latin typeface="微软雅黑" panose="020B0503020204020204" pitchFamily="34" charset="-122"/>
              <a:ea typeface="微软雅黑" panose="020B0503020204020204" pitchFamily="34" charset="-122"/>
            </a:endParaRPr>
          </a:p>
        </p:txBody>
      </p:sp>
      <p:sp>
        <p:nvSpPr>
          <p:cNvPr id="2" name="Fußzeilenplatzhalt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980022123"/>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8"/>
          <p:cNvSpPr/>
          <p:nvPr/>
        </p:nvSpPr>
        <p:spPr>
          <a:xfrm>
            <a:off x="1588" y="3790339"/>
            <a:ext cx="12188825" cy="3067663"/>
          </a:xfrm>
          <a:prstGeom prst="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9F9F9">
                  <a:lumMod val="50000"/>
                </a:srgbClr>
              </a:solidFill>
              <a:effectLst/>
              <a:uLnTx/>
              <a:uFillTx/>
              <a:latin typeface="Calibri" panose="020F0502020204030204"/>
              <a:cs typeface="+mn-cs"/>
            </a:endParaRPr>
          </a:p>
        </p:txBody>
      </p:sp>
      <p:sp>
        <p:nvSpPr>
          <p:cNvPr id="20" name="Textfeld 47"/>
          <p:cNvSpPr txBox="1"/>
          <p:nvPr/>
        </p:nvSpPr>
        <p:spPr>
          <a:xfrm>
            <a:off x="8170760" y="4781450"/>
            <a:ext cx="324462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SIGLENT TECHNOLOGIES GERMANY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Add:  </a:t>
            </a:r>
            <a:r>
              <a:rPr kumimoji="0" lang="en-US" altLang="zh-CN" sz="900" b="0" i="0" u="none" strike="noStrike" kern="1200" cap="none" spc="0" normalizeH="0" baseline="0" noProof="0" dirty="0" err="1">
                <a:ln>
                  <a:noFill/>
                </a:ln>
                <a:solidFill>
                  <a:prstClr val="white"/>
                </a:solidFill>
                <a:effectLst/>
                <a:uLnTx/>
                <a:uFillTx/>
                <a:latin typeface="Calibri"/>
                <a:cs typeface="+mn-cs"/>
              </a:rPr>
              <a:t>Liebigstrasse</a:t>
            </a:r>
            <a:r>
              <a:rPr kumimoji="0" lang="en-US" altLang="zh-CN" sz="900" b="0" i="0" u="none" strike="noStrike" kern="1200" cap="none" spc="0" normalizeH="0" baseline="0" noProof="0" dirty="0">
                <a:ln>
                  <a:noFill/>
                </a:ln>
                <a:solidFill>
                  <a:prstClr val="white"/>
                </a:solidFill>
                <a:effectLst/>
                <a:uLnTx/>
                <a:uFillTx/>
                <a:latin typeface="Calibri"/>
                <a:cs typeface="+mn-cs"/>
              </a:rPr>
              <a:t> 2-20,  </a:t>
            </a:r>
            <a:r>
              <a:rPr kumimoji="0" lang="en-US" altLang="zh-CN" sz="900" b="0" i="0" u="none" strike="noStrike" kern="1200" cap="none" spc="0" normalizeH="0" baseline="0" noProof="0" dirty="0" err="1">
                <a:ln>
                  <a:noFill/>
                </a:ln>
                <a:solidFill>
                  <a:prstClr val="white"/>
                </a:solidFill>
                <a:effectLst/>
                <a:uLnTx/>
                <a:uFillTx/>
                <a:latin typeface="Calibri"/>
                <a:cs typeface="+mn-cs"/>
              </a:rPr>
              <a:t>Gebaeude</a:t>
            </a:r>
            <a:r>
              <a:rPr kumimoji="0" lang="en-US" altLang="zh-CN" sz="900" b="0" i="0" u="none" strike="noStrike" kern="1200" cap="none" spc="0" normalizeH="0" baseline="0" noProof="0" dirty="0">
                <a:ln>
                  <a:noFill/>
                </a:ln>
                <a:solidFill>
                  <a:prstClr val="white"/>
                </a:solidFill>
                <a:effectLst/>
                <a:uLnTx/>
                <a:uFillTx/>
                <a:latin typeface="Calibri"/>
                <a:cs typeface="+mn-cs"/>
              </a:rPr>
              <a:t> 14, 22113 Hamburg Germany</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Tel: +49(0)40-819-95946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Mobile: +49 151 40716756</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Fax: +49(0)40-819-95947</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info-eu@siglent.com</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www.siglenteu.com</a:t>
            </a:r>
          </a:p>
        </p:txBody>
      </p:sp>
      <p:cxnSp>
        <p:nvCxnSpPr>
          <p:cNvPr id="3" name="Gerader Verbinder 35"/>
          <p:cNvCxnSpPr/>
          <p:nvPr/>
        </p:nvCxnSpPr>
        <p:spPr>
          <a:xfrm flipH="1">
            <a:off x="1590" y="3790338"/>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feld 46"/>
          <p:cNvSpPr txBox="1"/>
          <p:nvPr/>
        </p:nvSpPr>
        <p:spPr>
          <a:xfrm>
            <a:off x="4936295" y="4461946"/>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smtClean="0">
                <a:ln>
                  <a:noFill/>
                </a:ln>
                <a:solidFill>
                  <a:prstClr val="white"/>
                </a:solidFill>
                <a:effectLst/>
                <a:uLnTx/>
                <a:uFillTx/>
                <a:latin typeface="Calibri"/>
                <a:cs typeface="+mn-cs"/>
              </a:rPr>
              <a:t>NA</a:t>
            </a:r>
            <a:endParaRPr kumimoji="0" lang="en-US" altLang="zh-CN" sz="1600" b="1" i="0" u="none" strike="noStrike" kern="1200" cap="none" spc="0" normalizeH="0" baseline="0" noProof="0" dirty="0">
              <a:ln>
                <a:noFill/>
              </a:ln>
              <a:solidFill>
                <a:prstClr val="white"/>
              </a:solidFill>
              <a:effectLst/>
              <a:uLnTx/>
              <a:uFillTx/>
              <a:latin typeface="Calibri"/>
              <a:cs typeface="+mn-cs"/>
            </a:endParaRPr>
          </a:p>
        </p:txBody>
      </p:sp>
      <p:sp>
        <p:nvSpPr>
          <p:cNvPr id="15" name="Textfeld 47"/>
          <p:cNvSpPr txBox="1"/>
          <p:nvPr/>
        </p:nvSpPr>
        <p:spPr>
          <a:xfrm>
            <a:off x="4940271" y="4770898"/>
            <a:ext cx="215872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SIGLENT Technologies </a:t>
            </a:r>
            <a:r>
              <a:rPr kumimoji="0" lang="en-US" altLang="zh-CN" sz="900" b="0" i="0" u="none" strike="noStrike" kern="1200" cap="none" spc="0" normalizeH="0" baseline="0" noProof="0" dirty="0" smtClean="0">
                <a:ln>
                  <a:noFill/>
                </a:ln>
                <a:solidFill>
                  <a:prstClr val="white"/>
                </a:solidFill>
                <a:effectLst/>
                <a:uLnTx/>
                <a:uFillTx/>
                <a:latin typeface="Calibri"/>
                <a:cs typeface="+mn-cs"/>
              </a:rPr>
              <a:t>NA, Inc</a:t>
            </a:r>
            <a:r>
              <a:rPr kumimoji="0" lang="en-US" altLang="zh-CN" sz="900" b="0" i="0" u="none" strike="noStrike" kern="1200" cap="none" spc="0" normalizeH="0" baseline="0" noProof="0" dirty="0">
                <a:ln>
                  <a:noFill/>
                </a:ln>
                <a:solidFill>
                  <a:prstClr val="white"/>
                </a:solidFill>
                <a:effectLst/>
                <a:uLnTx/>
                <a:uFillTx/>
                <a:latin typeface="Calibri"/>
                <a:cs typeface="+mn-cs"/>
              </a:rPr>
              <a:t>.</a:t>
            </a:r>
            <a:r>
              <a:rPr kumimoji="0" lang="en-US" altLang="zh-CN" sz="900" b="0" i="0" u="none" strike="noStrike" kern="1200" cap="none" spc="0" normalizeH="0" baseline="0" noProof="0" dirty="0" smtClean="0">
                <a:ln>
                  <a:noFill/>
                </a:ln>
                <a:solidFill>
                  <a:prstClr val="white"/>
                </a:solidFill>
                <a:effectLst/>
                <a:uLnTx/>
                <a:uFillTx/>
                <a:latin typeface="Calibri"/>
                <a:cs typeface="+mn-cs"/>
              </a:rPr>
              <a:t> </a:t>
            </a:r>
            <a:endParaRPr kumimoji="0" lang="en-US" altLang="zh-CN" sz="900" b="0" i="0" u="none" strike="noStrike" kern="1200" cap="none" spc="0" normalizeH="0" baseline="0" noProof="0" dirty="0">
              <a:ln>
                <a:noFill/>
              </a:ln>
              <a:solidFill>
                <a:prstClr val="white"/>
              </a:solidFill>
              <a:effectLs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Add: 6557 Cochran Rd Solon, Ohio 44139</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Tel: 440-398-5800</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Toll Free:877-515-5551</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Fax: 440-399-1211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info@siglent.com</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smtClean="0">
                <a:ln>
                  <a:noFill/>
                </a:ln>
                <a:solidFill>
                  <a:prstClr val="white"/>
                </a:solidFill>
                <a:effectLst/>
                <a:uLnTx/>
                <a:uFillTx/>
                <a:latin typeface="Calibri"/>
                <a:cs typeface="+mn-cs"/>
              </a:rPr>
              <a:t>www.siglentna.com</a:t>
            </a:r>
            <a:endParaRPr kumimoji="0" lang="en-US" altLang="zh-CN" sz="900" b="0" i="0" u="none" strike="noStrike" kern="1200" cap="none" spc="0" normalizeH="0" baseline="0" noProof="0" dirty="0">
              <a:ln>
                <a:noFill/>
              </a:ln>
              <a:solidFill>
                <a:prstClr val="white"/>
              </a:solidFill>
              <a:effectLst/>
              <a:uLnTx/>
              <a:uFillTx/>
              <a:latin typeface="Calibri"/>
              <a:cs typeface="+mn-cs"/>
            </a:endParaRPr>
          </a:p>
        </p:txBody>
      </p:sp>
      <p:sp>
        <p:nvSpPr>
          <p:cNvPr id="16" name="Textfeld 50"/>
          <p:cNvSpPr txBox="1"/>
          <p:nvPr/>
        </p:nvSpPr>
        <p:spPr>
          <a:xfrm>
            <a:off x="2947466" y="3019239"/>
            <a:ext cx="64288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F7F7F"/>
                </a:solidFill>
                <a:effectLst/>
                <a:uLnTx/>
                <a:uFillTx/>
                <a:latin typeface="Calibri"/>
                <a:cs typeface="+mn-cs"/>
              </a:rPr>
              <a:t>The Best Value in Electronic Test &amp; Measurement</a:t>
            </a:r>
            <a:endParaRPr kumimoji="0" lang="zh-CN" altLang="en-US" sz="1600" b="1" i="0" u="none" strike="noStrike" kern="1200" cap="none" spc="0" normalizeH="0" baseline="0" noProof="0" dirty="0">
              <a:ln>
                <a:noFill/>
              </a:ln>
              <a:solidFill>
                <a:srgbClr val="7F7F7F"/>
              </a:solidFill>
              <a:effectLst/>
              <a:uLnTx/>
              <a:uFillTx/>
              <a:latin typeface="Calibri"/>
              <a:cs typeface="+mn-cs"/>
            </a:endParaRPr>
          </a:p>
        </p:txBody>
      </p:sp>
      <p:sp>
        <p:nvSpPr>
          <p:cNvPr id="17" name="Textfeld 33"/>
          <p:cNvSpPr txBox="1"/>
          <p:nvPr/>
        </p:nvSpPr>
        <p:spPr>
          <a:xfrm>
            <a:off x="3038208" y="1736836"/>
            <a:ext cx="6115584" cy="1323439"/>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de-DE" sz="4000" b="0" i="0" u="none" strike="noStrike" kern="1200" cap="none" spc="0" normalizeH="0" baseline="0" noProof="0" dirty="0">
              <a:ln>
                <a:noFill/>
              </a:ln>
              <a:solidFill>
                <a:srgbClr val="0065FA"/>
              </a:solidFill>
              <a:effectLst/>
              <a:uLnTx/>
              <a:uFillTx/>
              <a:latin typeface="Century Gothic" panose="020B0502020202020204" pitchFamily="34" charset="0"/>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003B90"/>
                </a:solidFill>
                <a:effectLst/>
                <a:uLnTx/>
                <a:uFillTx/>
                <a:latin typeface="Century Gothic" panose="020B0502020202020204" pitchFamily="34" charset="0"/>
                <a:cs typeface="+mn-cs"/>
              </a:rPr>
              <a:t>Thank You</a:t>
            </a:r>
            <a:endParaRPr kumimoji="0" lang="de-DE" sz="4000" b="0" i="0" u="none" strike="noStrike" kern="1200" cap="none" spc="0" normalizeH="0" baseline="0" noProof="0" dirty="0">
              <a:ln>
                <a:noFill/>
              </a:ln>
              <a:solidFill>
                <a:srgbClr val="003B90"/>
              </a:solidFill>
              <a:effectLst/>
              <a:uLnTx/>
              <a:uFillTx/>
              <a:latin typeface="Century Gothic" panose="020B0502020202020204" pitchFamily="34" charset="0"/>
              <a:cs typeface="+mn-cs"/>
            </a:endParaRPr>
          </a:p>
        </p:txBody>
      </p:sp>
      <p:sp>
        <p:nvSpPr>
          <p:cNvPr id="19" name="Textfeld 46"/>
          <p:cNvSpPr txBox="1"/>
          <p:nvPr/>
        </p:nvSpPr>
        <p:spPr>
          <a:xfrm>
            <a:off x="8166784" y="4453448"/>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a:cs typeface="+mn-cs"/>
              </a:rPr>
              <a:t>Europe</a:t>
            </a:r>
          </a:p>
        </p:txBody>
      </p:sp>
      <p:sp>
        <p:nvSpPr>
          <p:cNvPr id="21" name="Textfeld 47"/>
          <p:cNvSpPr txBox="1"/>
          <p:nvPr/>
        </p:nvSpPr>
        <p:spPr>
          <a:xfrm>
            <a:off x="788161" y="4770898"/>
            <a:ext cx="339966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SIGLENT TECHNOLOGIES CO.,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Add: Blog No.4 &amp; No.5, </a:t>
            </a:r>
            <a:r>
              <a:rPr kumimoji="0" lang="en-US" altLang="zh-CN" sz="900" b="0" i="0" u="none" strike="noStrike" kern="1200" cap="none" spc="0" normalizeH="0" baseline="0" noProof="0" dirty="0" err="1">
                <a:ln>
                  <a:noFill/>
                </a:ln>
                <a:solidFill>
                  <a:prstClr val="white"/>
                </a:solidFill>
                <a:effectLst/>
                <a:uLnTx/>
                <a:uFillTx/>
                <a:latin typeface="Calibri"/>
                <a:cs typeface="+mn-cs"/>
              </a:rPr>
              <a:t>Antongda</a:t>
            </a:r>
            <a:r>
              <a:rPr kumimoji="0" lang="en-US" altLang="zh-CN" sz="900" b="0" i="0" u="none" strike="noStrike" kern="1200" cap="none" spc="0" normalizeH="0" baseline="0" noProof="0" dirty="0">
                <a:ln>
                  <a:noFill/>
                </a:ln>
                <a:solidFill>
                  <a:prstClr val="white"/>
                </a:solidFill>
                <a:effectLst/>
                <a:uLnTx/>
                <a:uFillTx/>
                <a:latin typeface="Calibri"/>
                <a:cs typeface="+mn-cs"/>
              </a:rPr>
              <a:t> Industrial Zone, 3rd </a:t>
            </a:r>
            <a:r>
              <a:rPr kumimoji="0" lang="en-US" altLang="zh-CN" sz="900" b="0" i="0" u="none" strike="noStrike" kern="1200" cap="none" spc="0" normalizeH="0" baseline="0" noProof="0" dirty="0" err="1" smtClean="0">
                <a:ln>
                  <a:noFill/>
                </a:ln>
                <a:solidFill>
                  <a:prstClr val="white"/>
                </a:solidFill>
                <a:effectLst/>
                <a:uLnTx/>
                <a:uFillTx/>
                <a:latin typeface="Calibri"/>
                <a:cs typeface="+mn-cs"/>
              </a:rPr>
              <a:t>Liuxian</a:t>
            </a:r>
            <a:r>
              <a:rPr kumimoji="0" lang="en-US" altLang="zh-CN" sz="900" b="0" i="0" u="none" strike="noStrike" kern="1200" cap="none" spc="0" normalizeH="0" baseline="0" noProof="0" dirty="0" smtClean="0">
                <a:ln>
                  <a:noFill/>
                </a:ln>
                <a:solidFill>
                  <a:prstClr val="white"/>
                </a:solidFill>
                <a:effectLst/>
                <a:uLnTx/>
                <a:uFillTx/>
                <a:latin typeface="Calibri"/>
                <a:cs typeface="+mn-cs"/>
              </a:rPr>
              <a:t> Road</a:t>
            </a:r>
            <a:r>
              <a:rPr kumimoji="0" lang="en-US" altLang="zh-CN" sz="900" b="0" i="0" u="none" strike="noStrike" kern="1200" cap="none" spc="0" normalizeH="0" baseline="0" noProof="0" dirty="0">
                <a:ln>
                  <a:noFill/>
                </a:ln>
                <a:solidFill>
                  <a:prstClr val="white"/>
                </a:solidFill>
                <a:effectLst/>
                <a:uLnTx/>
                <a:uFillTx/>
                <a:latin typeface="Calibr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err="1">
                <a:ln>
                  <a:noFill/>
                </a:ln>
                <a:solidFill>
                  <a:prstClr val="white"/>
                </a:solidFill>
                <a:effectLst/>
                <a:uLnTx/>
                <a:uFillTx/>
                <a:latin typeface="Calibri"/>
                <a:cs typeface="+mn-cs"/>
              </a:rPr>
              <a:t>Bao’an</a:t>
            </a:r>
            <a:r>
              <a:rPr kumimoji="0" lang="en-US" altLang="zh-CN" sz="900" b="0" i="0" u="none" strike="noStrike" kern="1200" cap="none" spc="0" normalizeH="0" baseline="0" noProof="0" dirty="0">
                <a:ln>
                  <a:noFill/>
                </a:ln>
                <a:solidFill>
                  <a:prstClr val="white"/>
                </a:solidFill>
                <a:effectLst/>
                <a:uLnTx/>
                <a:uFillTx/>
                <a:latin typeface="Calibri"/>
                <a:cs typeface="+mn-cs"/>
              </a:rPr>
              <a:t> District, Shenzhen, 518101, China.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Tel:+ 86 755 3688 7876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Fax:+ 86 755 3359 1582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sales@siglent.com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www.siglent.com/ens</a:t>
            </a:r>
          </a:p>
        </p:txBody>
      </p:sp>
      <p:sp>
        <p:nvSpPr>
          <p:cNvPr id="22" name="Textfeld 46"/>
          <p:cNvSpPr txBox="1"/>
          <p:nvPr/>
        </p:nvSpPr>
        <p:spPr>
          <a:xfrm>
            <a:off x="784185" y="4461946"/>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smtClean="0">
                <a:ln>
                  <a:noFill/>
                </a:ln>
                <a:solidFill>
                  <a:prstClr val="white"/>
                </a:solidFill>
                <a:effectLst/>
                <a:uLnTx/>
                <a:uFillTx/>
                <a:latin typeface="Calibri"/>
                <a:cs typeface="+mn-cs"/>
              </a:rPr>
              <a:t>Headquarters</a:t>
            </a:r>
            <a:endParaRPr kumimoji="0" lang="en-US" altLang="zh-CN" sz="1600" b="1" i="0" u="none" strike="noStrike" kern="1200" cap="none" spc="0" normalizeH="0" baseline="0" noProof="0" dirty="0">
              <a:ln>
                <a:noFill/>
              </a:ln>
              <a:solidFill>
                <a:prstClr val="white"/>
              </a:solidFill>
              <a:effectLst/>
              <a:uLnTx/>
              <a:uFillTx/>
              <a:latin typeface="Calibri"/>
              <a:cs typeface="+mn-cs"/>
            </a:endParaRP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4032188728"/>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273" y="1029847"/>
            <a:ext cx="7605408" cy="3393913"/>
          </a:xfrm>
          <a:prstGeom prst="rect">
            <a:avLst/>
          </a:prstGeom>
        </p:spPr>
      </p:pic>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smtClean="0">
                <a:solidFill>
                  <a:prstClr val="black">
                    <a:lumMod val="50000"/>
                    <a:lumOff val="50000"/>
                  </a:prstClr>
                </a:solidFill>
                <a:latin typeface="微软雅黑" panose="020B0503020204020204" pitchFamily="34" charset="-122"/>
                <a:ea typeface="微软雅黑" panose="020B0503020204020204" pitchFamily="34" charset="-122"/>
              </a:rPr>
              <a:t>The SSG5000X Series at a Glance</a:t>
            </a:r>
            <a:endPar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583602" y="1873512"/>
            <a:ext cx="2644727" cy="1143265"/>
            <a:chOff x="3793338" y="894500"/>
            <a:chExt cx="2644727" cy="1143265"/>
          </a:xfrm>
          <a:solidFill>
            <a:schemeClr val="tx1">
              <a:alpha val="33000"/>
            </a:schemeClr>
          </a:solidFill>
        </p:grpSpPr>
        <p:sp>
          <p:nvSpPr>
            <p:cNvPr id="10" name="圆角矩形标注 9"/>
            <p:cNvSpPr/>
            <p:nvPr/>
          </p:nvSpPr>
          <p:spPr>
            <a:xfrm>
              <a:off x="3793338" y="894500"/>
              <a:ext cx="2644727" cy="1143265"/>
            </a:xfrm>
            <a:prstGeom prst="wedgeRoundRectCallou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endParaRPr>
            </a:p>
          </p:txBody>
        </p:sp>
        <p:sp>
          <p:nvSpPr>
            <p:cNvPr id="11" name="文本框 10"/>
            <p:cNvSpPr txBox="1"/>
            <p:nvPr/>
          </p:nvSpPr>
          <p:spPr>
            <a:xfrm>
              <a:off x="3960878" y="1145017"/>
              <a:ext cx="2289518" cy="769441"/>
            </a:xfrm>
            <a:prstGeom prst="rect">
              <a:avLst/>
            </a:prstGeom>
            <a:grpFill/>
          </p:spPr>
          <p:txBody>
            <a:bodyPr wrap="square" rtlCol="0">
              <a:spAutoFit/>
            </a:bodyPr>
            <a:lstStyle/>
            <a:p>
              <a:pPr algn="ctr"/>
              <a:r>
                <a:rPr lang="en-US" altLang="zh-CN" sz="1600" b="1" dirty="0" smtClean="0">
                  <a:solidFill>
                    <a:schemeClr val="bg1"/>
                  </a:solidFill>
                  <a:latin typeface="微软雅黑" panose="020B0503020204020204" pitchFamily="34" charset="-122"/>
                  <a:ea typeface="微软雅黑" panose="020B0503020204020204" pitchFamily="34" charset="-122"/>
                </a:rPr>
                <a:t>5 inch touch screen,</a:t>
              </a:r>
            </a:p>
            <a:p>
              <a:pPr algn="ctr"/>
              <a:r>
                <a:rPr lang="en-US" altLang="zh-CN" sz="1400" b="1" dirty="0" smtClean="0">
                  <a:solidFill>
                    <a:schemeClr val="bg1"/>
                  </a:solidFill>
                  <a:latin typeface="微软雅黑" panose="020B0503020204020204" pitchFamily="34" charset="-122"/>
                  <a:ea typeface="微软雅黑" panose="020B0503020204020204" pitchFamily="34" charset="-122"/>
                </a:rPr>
                <a:t>External mouse &amp; keyboard supported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2" name="Fußzeilenplatzhalt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graphicFrame>
        <p:nvGraphicFramePr>
          <p:cNvPr id="24" name="表格 6"/>
          <p:cNvGraphicFramePr>
            <a:graphicFrameLocks noGrp="1"/>
          </p:cNvGraphicFramePr>
          <p:nvPr>
            <p:extLst>
              <p:ext uri="{D42A27DB-BD31-4B8C-83A1-F6EECF244321}">
                <p14:modId xmlns:p14="http://schemas.microsoft.com/office/powerpoint/2010/main" val="1592671374"/>
              </p:ext>
            </p:extLst>
          </p:nvPr>
        </p:nvGraphicFramePr>
        <p:xfrm>
          <a:off x="674722" y="4102381"/>
          <a:ext cx="11034720" cy="1848268"/>
        </p:xfrm>
        <a:graphic>
          <a:graphicData uri="http://schemas.openxmlformats.org/drawingml/2006/table">
            <a:tbl>
              <a:tblPr/>
              <a:tblGrid>
                <a:gridCol w="2196129">
                  <a:extLst>
                    <a:ext uri="{9D8B030D-6E8A-4147-A177-3AD203B41FA5}">
                      <a16:colId xmlns:a16="http://schemas.microsoft.com/office/drawing/2014/main" xmlns="" val="20000"/>
                    </a:ext>
                  </a:extLst>
                </a:gridCol>
                <a:gridCol w="2196129">
                  <a:extLst>
                    <a:ext uri="{9D8B030D-6E8A-4147-A177-3AD203B41FA5}">
                      <a16:colId xmlns:a16="http://schemas.microsoft.com/office/drawing/2014/main" xmlns="" val="20001"/>
                    </a:ext>
                  </a:extLst>
                </a:gridCol>
                <a:gridCol w="2112944">
                  <a:extLst>
                    <a:ext uri="{9D8B030D-6E8A-4147-A177-3AD203B41FA5}">
                      <a16:colId xmlns:a16="http://schemas.microsoft.com/office/drawing/2014/main" xmlns="" val="20002"/>
                    </a:ext>
                  </a:extLst>
                </a:gridCol>
                <a:gridCol w="2333389">
                  <a:extLst>
                    <a:ext uri="{9D8B030D-6E8A-4147-A177-3AD203B41FA5}">
                      <a16:colId xmlns:a16="http://schemas.microsoft.com/office/drawing/2014/main" xmlns="" val="20003"/>
                    </a:ext>
                  </a:extLst>
                </a:gridCol>
                <a:gridCol w="2196129">
                  <a:extLst>
                    <a:ext uri="{9D8B030D-6E8A-4147-A177-3AD203B41FA5}">
                      <a16:colId xmlns:a16="http://schemas.microsoft.com/office/drawing/2014/main" xmlns="" val="20004"/>
                    </a:ext>
                  </a:extLst>
                </a:gridCol>
              </a:tblGrid>
              <a:tr h="372268">
                <a:tc>
                  <a:txBody>
                    <a:bodyPr/>
                    <a:lstStyle/>
                    <a:p>
                      <a:pPr algn="ctr" fontAlgn="ctr"/>
                      <a:r>
                        <a:rPr lang="en-US" altLang="zh-CN" sz="1400" b="1" i="0" u="none" strike="noStrike" dirty="0" smtClean="0">
                          <a:solidFill>
                            <a:srgbClr val="FFFFFF"/>
                          </a:solidFill>
                          <a:effectLst/>
                          <a:latin typeface="微软雅黑" panose="020B0503020204020204" pitchFamily="34" charset="-122"/>
                          <a:ea typeface="微软雅黑" panose="020B0503020204020204" pitchFamily="34" charset="-122"/>
                        </a:rPr>
                        <a:t>Models</a:t>
                      </a: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SSG5040X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SSG5060X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SSG5040X-V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SSG5060X-V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50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Frequency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 -</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4 GHz (CW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 </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6 GHz (CW</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 - 4 GHz (CW</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r>
                        <a:rPr lang="en-US" sz="1200" b="0" i="0" u="none" strike="noStrike" dirty="0">
                          <a:solidFill>
                            <a:srgbClr val="000000"/>
                          </a:solidFill>
                          <a:effectLst/>
                          <a:latin typeface="微软雅黑" panose="020B0503020204020204" pitchFamily="34" charset="-122"/>
                          <a:ea typeface="微软雅黑" panose="020B0503020204020204" pitchFamily="34" charset="-122"/>
                        </a:rPr>
                        <a:t/>
                      </a:r>
                      <a:br>
                        <a:rPr lang="en-US" sz="1200" b="0" i="0" u="none" strike="noStrike" dirty="0">
                          <a:solidFill>
                            <a:srgbClr val="000000"/>
                          </a:solidFill>
                          <a:effectLst/>
                          <a:latin typeface="微软雅黑" panose="020B0503020204020204" pitchFamily="34" charset="-122"/>
                          <a:ea typeface="微软雅黑" panose="020B0503020204020204" pitchFamily="34" charset="-122"/>
                        </a:rPr>
                      </a:b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10 MHz - 4 GHz (IQ</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 - 6 GHz (CW</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
                      </a:r>
                      <a:b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b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10 MHz - 6 GHz (IQ</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2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Level setting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-140 </a:t>
                      </a:r>
                      <a:r>
                        <a:rPr lang="en-US" sz="1200" b="0" i="0" u="none" strike="noStrike" dirty="0" err="1">
                          <a:solidFill>
                            <a:srgbClr val="000000"/>
                          </a:solidFill>
                          <a:effectLst/>
                          <a:latin typeface="微软雅黑" panose="020B0503020204020204" pitchFamily="34" charset="-122"/>
                          <a:ea typeface="微软雅黑" panose="020B0503020204020204" pitchFamily="34" charset="-122"/>
                        </a:rPr>
                        <a:t>dBm</a:t>
                      </a:r>
                      <a:r>
                        <a:rPr lang="en-US" sz="1200" b="0" i="0" u="none" strike="noStrike" dirty="0">
                          <a:solidFill>
                            <a:srgbClr val="000000"/>
                          </a:solidFill>
                          <a:effectLst/>
                          <a:latin typeface="微软雅黑" panose="020B0503020204020204" pitchFamily="34" charset="-122"/>
                          <a:ea typeface="微软雅黑" panose="020B0503020204020204" pitchFamily="34" charset="-122"/>
                        </a:rPr>
                        <a:t>~+26 </a:t>
                      </a:r>
                      <a:r>
                        <a:rPr lang="en-US" sz="1200" b="0" i="0" u="none" strike="noStrike" dirty="0" err="1">
                          <a:solidFill>
                            <a:srgbClr val="000000"/>
                          </a:solidFill>
                          <a:effectLst/>
                          <a:latin typeface="微软雅黑" panose="020B0503020204020204" pitchFamily="34" charset="-122"/>
                          <a:ea typeface="微软雅黑" panose="020B0503020204020204" pitchFamily="34" charset="-122"/>
                        </a:rPr>
                        <a:t>dBm</a:t>
                      </a:r>
                      <a:r>
                        <a:rPr lang="en-US" sz="1200" b="0" i="0" u="none" strike="noStrike" dirty="0">
                          <a:solidFill>
                            <a:srgbClr val="000000"/>
                          </a:solidFill>
                          <a:effectLst/>
                          <a:latin typeface="微软雅黑" panose="020B0503020204020204" pitchFamily="34" charset="-122"/>
                          <a:ea typeface="微软雅黑" panose="020B0503020204020204" pitchFamily="34" charset="-122"/>
                        </a:rPr>
                        <a:t> (1 MHz≤f≤4 GHz)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2"/>
                  </a:ext>
                </a:extLst>
              </a:tr>
              <a:tr h="324000">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Level Accuracy</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&lt; 0.7 dB</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a:t>
                      </a:r>
                      <a:r>
                        <a:rPr lang="en-US" sz="1200" b="0" i="0" u="none" strike="noStrike" baseline="0" dirty="0" err="1" smtClean="0">
                          <a:solidFill>
                            <a:srgbClr val="000000"/>
                          </a:solidFill>
                          <a:effectLst/>
                          <a:latin typeface="微软雅黑" panose="020B0503020204020204" pitchFamily="34" charset="-122"/>
                          <a:ea typeface="微软雅黑" panose="020B0503020204020204" pitchFamily="34" charset="-122"/>
                        </a:rPr>
                        <a:t>typ</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3"/>
                  </a:ext>
                </a:extLst>
              </a:tr>
              <a:tr h="324000">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Phase</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Noise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-120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dBc</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Hz @ 1 GHz, 20 kHz offset (typ.)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0763146"/>
                  </a:ext>
                </a:extLst>
              </a:tr>
            </a:tbl>
          </a:graphicData>
        </a:graphic>
      </p:graphicFrame>
    </p:spTree>
    <p:extLst>
      <p:ext uri="{BB962C8B-B14F-4D97-AF65-F5344CB8AC3E}">
        <p14:creationId xmlns:p14="http://schemas.microsoft.com/office/powerpoint/2010/main" val="303721258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p:sp>
        <p:nvSpPr>
          <p:cNvPr id="6" name="内容占位符 2"/>
          <p:cNvSpPr txBox="1">
            <a:spLocks/>
          </p:cNvSpPr>
          <p:nvPr/>
        </p:nvSpPr>
        <p:spPr bwMode="auto">
          <a:xfrm>
            <a:off x="596900" y="985849"/>
            <a:ext cx="11291863" cy="17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altLang="zh-CN" sz="1400" b="1" dirty="0" smtClean="0">
                <a:latin typeface="Microsoft YaHei" panose="020B0503020204020204" pitchFamily="34" charset="-122"/>
                <a:ea typeface="Microsoft YaHei" panose="020B0503020204020204" pitchFamily="34" charset="-122"/>
              </a:rPr>
              <a:t>Frequency Range</a:t>
            </a:r>
            <a:r>
              <a:rPr lang="en-US" altLang="zh-CN" sz="1400" dirty="0" smtClean="0">
                <a:latin typeface="Microsoft YaHei" panose="020B0503020204020204" pitchFamily="34" charset="-122"/>
                <a:ea typeface="Microsoft YaHei" panose="020B0503020204020204" pitchFamily="34" charset="-122"/>
              </a:rPr>
              <a:t>: When choosing a Signal Generator, it is necessary to consider all the tests. Not only the DUT operating</a:t>
            </a:r>
          </a:p>
          <a:p>
            <a:pPr marL="0" indent="0" defTabSz="444500">
              <a:buNone/>
            </a:pPr>
            <a:r>
              <a:rPr lang="en-US" altLang="zh-CN" sz="1400" dirty="0">
                <a:latin typeface="Microsoft YaHei" panose="020B0503020204020204" pitchFamily="34" charset="-122"/>
                <a:ea typeface="Microsoft YaHei" panose="020B0503020204020204" pitchFamily="34" charset="-122"/>
              </a:rPr>
              <a:t>	</a:t>
            </a:r>
            <a:r>
              <a:rPr lang="en-US" altLang="zh-CN" sz="1400" dirty="0" smtClean="0">
                <a:latin typeface="Microsoft YaHei" panose="020B0503020204020204" pitchFamily="34" charset="-122"/>
                <a:ea typeface="Microsoft YaHei" panose="020B0503020204020204" pitchFamily="34" charset="-122"/>
              </a:rPr>
              <a:t>frequency range. For example, when testing a radio receiver, it is necessary to test its susceptibility to out of band signals.</a:t>
            </a:r>
          </a:p>
          <a:p>
            <a:r>
              <a:rPr lang="en-US" altLang="zh-CN" sz="1400" b="1" dirty="0">
                <a:latin typeface="Microsoft YaHei" panose="020B0503020204020204" pitchFamily="34" charset="-122"/>
                <a:ea typeface="Microsoft YaHei" panose="020B0503020204020204" pitchFamily="34" charset="-122"/>
              </a:rPr>
              <a:t>Frequency </a:t>
            </a:r>
            <a:r>
              <a:rPr lang="en-US" altLang="zh-CN" sz="1400" b="1" dirty="0" smtClean="0">
                <a:latin typeface="Microsoft YaHei" panose="020B0503020204020204" pitchFamily="34" charset="-122"/>
                <a:ea typeface="Microsoft YaHei" panose="020B0503020204020204" pitchFamily="34" charset="-122"/>
              </a:rPr>
              <a:t>Accuracy</a:t>
            </a:r>
            <a:endParaRPr lang="en-US" altLang="zh-CN" sz="1400" b="1" dirty="0">
              <a:latin typeface="Microsoft YaHei" panose="020B0503020204020204" pitchFamily="34" charset="-122"/>
              <a:ea typeface="Microsoft YaHei" panose="020B0503020204020204" pitchFamily="34" charset="-122"/>
            </a:endParaRPr>
          </a:p>
          <a:p>
            <a:pPr lvl="1"/>
            <a:r>
              <a:rPr lang="en-US" altLang="zh-CN" dirty="0" smtClean="0">
                <a:latin typeface="Microsoft YaHei" panose="020B0503020204020204" pitchFamily="34" charset="-122"/>
                <a:ea typeface="Microsoft YaHei" panose="020B0503020204020204" pitchFamily="34" charset="-122"/>
              </a:rPr>
              <a:t>Is affected </a:t>
            </a:r>
            <a:r>
              <a:rPr lang="en-US" altLang="zh-CN" dirty="0">
                <a:latin typeface="Microsoft YaHei" panose="020B0503020204020204" pitchFamily="34" charset="-122"/>
                <a:ea typeface="Microsoft YaHei" panose="020B0503020204020204" pitchFamily="34" charset="-122"/>
              </a:rPr>
              <a:t>by stability of the reference oscillator and the amount of time since last calibration</a:t>
            </a:r>
          </a:p>
          <a:p>
            <a:pPr lvl="1"/>
            <a:r>
              <a:rPr lang="en-US" altLang="zh-CN" dirty="0">
                <a:latin typeface="Microsoft YaHei" panose="020B0503020204020204" pitchFamily="34" charset="-122"/>
                <a:ea typeface="Microsoft YaHei" panose="020B0503020204020204" pitchFamily="34" charset="-122"/>
              </a:rPr>
              <a:t>High Accuracy Frequency Reference Option:  10M_OCXO_L</a:t>
            </a:r>
          </a:p>
          <a:p>
            <a:pPr lvl="1"/>
            <a:r>
              <a:rPr lang="en-US" altLang="zh-CN" dirty="0">
                <a:latin typeface="Microsoft YaHei" panose="020B0503020204020204" pitchFamily="34" charset="-122"/>
                <a:ea typeface="Microsoft YaHei" panose="020B0503020204020204" pitchFamily="34" charset="-122"/>
              </a:rPr>
              <a:t>Frequency accuracy =  Output Frequency * Aging rate per year * Time since last calibration          </a:t>
            </a:r>
          </a:p>
          <a:p>
            <a:pPr marL="609402" lvl="1" indent="0">
              <a:buNone/>
            </a:pPr>
            <a:r>
              <a:rPr lang="en-US" altLang="zh-CN" dirty="0">
                <a:latin typeface="Microsoft YaHei" panose="020B0503020204020204" pitchFamily="34" charset="-122"/>
                <a:ea typeface="Microsoft YaHei" panose="020B0503020204020204" pitchFamily="34" charset="-122"/>
              </a:rPr>
              <a:t>          For example, SSG5060X one year after calibration, Accuracy = 6 GHz * 0.5ppm/first year * 1(year) = 3 </a:t>
            </a:r>
            <a:r>
              <a:rPr lang="en-US" altLang="zh-CN" dirty="0" smtClean="0">
                <a:latin typeface="Microsoft YaHei" panose="020B0503020204020204" pitchFamily="34" charset="-122"/>
                <a:ea typeface="Microsoft YaHei" panose="020B0503020204020204" pitchFamily="34" charset="-122"/>
              </a:rPr>
              <a:t>kHz</a:t>
            </a:r>
            <a:endParaRPr lang="en-US" altLang="zh-CN" dirty="0">
              <a:latin typeface="Microsoft YaHei" panose="020B0503020204020204" pitchFamily="34" charset="-122"/>
              <a:ea typeface="Microsoft YaHei"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2521934127"/>
              </p:ext>
            </p:extLst>
          </p:nvPr>
        </p:nvGraphicFramePr>
        <p:xfrm>
          <a:off x="612000" y="3024000"/>
          <a:ext cx="11034721" cy="2951084"/>
        </p:xfrm>
        <a:graphic>
          <a:graphicData uri="http://schemas.openxmlformats.org/drawingml/2006/table">
            <a:tbl>
              <a:tblPr/>
              <a:tblGrid>
                <a:gridCol w="2196129">
                  <a:extLst>
                    <a:ext uri="{9D8B030D-6E8A-4147-A177-3AD203B41FA5}">
                      <a16:colId xmlns:a16="http://schemas.microsoft.com/office/drawing/2014/main" xmlns="" val="20000"/>
                    </a:ext>
                  </a:extLst>
                </a:gridCol>
                <a:gridCol w="2196129">
                  <a:extLst>
                    <a:ext uri="{9D8B030D-6E8A-4147-A177-3AD203B41FA5}">
                      <a16:colId xmlns:a16="http://schemas.microsoft.com/office/drawing/2014/main" xmlns="" val="20001"/>
                    </a:ext>
                  </a:extLst>
                </a:gridCol>
                <a:gridCol w="2112944">
                  <a:extLst>
                    <a:ext uri="{9D8B030D-6E8A-4147-A177-3AD203B41FA5}">
                      <a16:colId xmlns:a16="http://schemas.microsoft.com/office/drawing/2014/main" xmlns="" val="20002"/>
                    </a:ext>
                  </a:extLst>
                </a:gridCol>
                <a:gridCol w="110223">
                  <a:extLst>
                    <a:ext uri="{9D8B030D-6E8A-4147-A177-3AD203B41FA5}">
                      <a16:colId xmlns:a16="http://schemas.microsoft.com/office/drawing/2014/main" xmlns="" val="20003"/>
                    </a:ext>
                  </a:extLst>
                </a:gridCol>
                <a:gridCol w="2223167">
                  <a:extLst>
                    <a:ext uri="{9D8B030D-6E8A-4147-A177-3AD203B41FA5}">
                      <a16:colId xmlns:a16="http://schemas.microsoft.com/office/drawing/2014/main" xmlns="" val="3743071644"/>
                    </a:ext>
                  </a:extLst>
                </a:gridCol>
                <a:gridCol w="2196129">
                  <a:extLst>
                    <a:ext uri="{9D8B030D-6E8A-4147-A177-3AD203B41FA5}">
                      <a16:colId xmlns:a16="http://schemas.microsoft.com/office/drawing/2014/main" xmlns="" val="20004"/>
                    </a:ext>
                  </a:extLst>
                </a:gridCol>
              </a:tblGrid>
              <a:tr h="413542">
                <a:tc>
                  <a:txBody>
                    <a:bodyPr/>
                    <a:lstStyle/>
                    <a:p>
                      <a:pPr algn="ctr" fontAlgn="ctr"/>
                      <a:r>
                        <a:rPr lang="zh-CN" altLang="en-US" sz="1400" b="0" i="0" u="none" strike="noStrike" dirty="0">
                          <a:solidFill>
                            <a:srgbClr val="FFFFFF"/>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SSG5040X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SSG5060X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SSG5040X-V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ctr"/>
                      <a:r>
                        <a:rPr lang="en-US" sz="1400" b="1" i="0" u="none" strike="noStrike" dirty="0">
                          <a:solidFill>
                            <a:srgbClr val="FFFFFF"/>
                          </a:solidFill>
                          <a:effectLst/>
                          <a:latin typeface="微软雅黑" panose="020B0503020204020204" pitchFamily="34" charset="-122"/>
                          <a:ea typeface="微软雅黑" panose="020B0503020204020204" pitchFamily="34" charset="-122"/>
                        </a:rPr>
                        <a:t>SSG5060X-V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50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Frequency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 -</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4 GHz (CW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 </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6 GHz (CW</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 - 4 GHz (CW</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r>
                        <a:rPr lang="en-US" sz="1200" b="0" i="0" u="none" strike="noStrike" dirty="0">
                          <a:solidFill>
                            <a:srgbClr val="000000"/>
                          </a:solidFill>
                          <a:effectLst/>
                          <a:latin typeface="微软雅黑" panose="020B0503020204020204" pitchFamily="34" charset="-122"/>
                          <a:ea typeface="微软雅黑" panose="020B0503020204020204" pitchFamily="34" charset="-122"/>
                        </a:rPr>
                        <a:t/>
                      </a:r>
                      <a:br>
                        <a:rPr lang="en-US" sz="1200" b="0" i="0" u="none" strike="noStrike" dirty="0">
                          <a:solidFill>
                            <a:srgbClr val="000000"/>
                          </a:solidFill>
                          <a:effectLst/>
                          <a:latin typeface="微软雅黑" panose="020B0503020204020204" pitchFamily="34" charset="-122"/>
                          <a:ea typeface="微软雅黑" panose="020B0503020204020204" pitchFamily="34" charset="-122"/>
                        </a:rPr>
                      </a:b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10 MHz - 4 GHz (IQ</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9 kHz - 6 GHz (CW</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
                      </a:r>
                      <a:b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b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10 MHz - 6 GHz (IQ</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Mode)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24000">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Frequency Resolution</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0.001 Hz</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4729600"/>
                  </a:ext>
                </a:extLst>
              </a:tr>
              <a:tr h="413542">
                <a:tc>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5">
                  <a:txBody>
                    <a:bodyPr/>
                    <a:lstStyle/>
                    <a:p>
                      <a:pPr algn="ctr" fontAlgn="ctr"/>
                      <a:r>
                        <a:rPr lang="en-US" sz="1400" b="1" i="0" u="none" strike="noStrike" dirty="0" smtClean="0">
                          <a:solidFill>
                            <a:schemeClr val="bg1"/>
                          </a:solidFill>
                          <a:effectLst/>
                          <a:latin typeface="微软雅黑" panose="020B0503020204020204" pitchFamily="34" charset="-122"/>
                          <a:ea typeface="微软雅黑" panose="020B0503020204020204" pitchFamily="34" charset="-122"/>
                        </a:rPr>
                        <a:t>Frequency Accuracy</a:t>
                      </a:r>
                      <a:endParaRPr 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80317062"/>
                  </a:ext>
                </a:extLst>
              </a:tr>
              <a:tr h="32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Reference frequency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10.000000 MHz</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Option 10M_OCXO_L</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2968008182"/>
                  </a:ext>
                </a:extLst>
              </a:tr>
              <a:tr h="32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Initial calibration accuracy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＜0.2 ppm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±100 ppb</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582151051"/>
                  </a:ext>
                </a:extLst>
              </a:tr>
              <a:tr h="32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Temperature stability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 ppm/year, 0℃ ~50℃</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gridSpan="2">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±1 ppb, 0℃ ~50℃</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553643942"/>
                  </a:ext>
                </a:extLst>
              </a:tr>
              <a:tr h="324000">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Frequency aging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＜0.5 ppm/first year, 3.0 ppm/20 years</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gridSpan="2">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50 ppb/1 year</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634590320"/>
                  </a:ext>
                </a:extLst>
              </a:tr>
            </a:tbl>
          </a:graphicData>
        </a:graphic>
      </p:graphicFrame>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34240437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mc:AlternateContent xmlns:mc="http://schemas.openxmlformats.org/markup-compatibility/2006" xmlns:a14="http://schemas.microsoft.com/office/drawing/2010/main">
        <mc:Choice Requires="a14">
          <p:sp>
            <p:nvSpPr>
              <p:cNvPr id="6" name="内容占位符 2"/>
              <p:cNvSpPr txBox="1">
                <a:spLocks/>
              </p:cNvSpPr>
              <p:nvPr/>
            </p:nvSpPr>
            <p:spPr bwMode="auto">
              <a:xfrm>
                <a:off x="596900" y="985849"/>
                <a:ext cx="11291863" cy="17573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altLang="zh-CN" sz="1400" b="1" dirty="0" smtClean="0">
                    <a:latin typeface="Microsoft YaHei" panose="020B0503020204020204" pitchFamily="34" charset="-122"/>
                    <a:ea typeface="Microsoft YaHei" panose="020B0503020204020204" pitchFamily="34" charset="-122"/>
                  </a:rPr>
                  <a:t>Output </a:t>
                </a:r>
                <a:r>
                  <a:rPr lang="en-US" altLang="zh-CN" sz="1400" b="1" dirty="0">
                    <a:latin typeface="Microsoft YaHei" panose="020B0503020204020204" pitchFamily="34" charset="-122"/>
                    <a:ea typeface="Microsoft YaHei" panose="020B0503020204020204" pitchFamily="34" charset="-122"/>
                  </a:rPr>
                  <a:t>power </a:t>
                </a:r>
                <a:r>
                  <a:rPr lang="en-US" altLang="zh-CN" sz="1400" dirty="0">
                    <a:latin typeface="Microsoft YaHei" panose="020B0503020204020204" pitchFamily="34" charset="-122"/>
                    <a:ea typeface="Microsoft YaHei" panose="020B0503020204020204" pitchFamily="34" charset="-122"/>
                  </a:rPr>
                  <a:t>(level): Defined in dBm, dB relative to one milliwatt.  </a:t>
                </a:r>
              </a:p>
              <a:p>
                <a:pPr marL="0" indent="0">
                  <a:buNone/>
                </a:pPr>
                <a:r>
                  <a:rPr lang="en-US" altLang="zh-CN" sz="1400" dirty="0">
                    <a:latin typeface="Microsoft YaHei" panose="020B0503020204020204" pitchFamily="34" charset="-122"/>
                    <a:ea typeface="Microsoft YaHei" panose="020B0503020204020204" pitchFamily="34" charset="-122"/>
                  </a:rPr>
                  <a:t>         For example, 1 milliwatt expressed in dBm.  10 * </a:t>
                </a:r>
                <a14:m>
                  <m:oMath xmlns:m="http://schemas.openxmlformats.org/officeDocument/2006/math">
                    <m:func>
                      <m:funcPr>
                        <m:ctrlPr>
                          <a:rPr lang="en-US" altLang="zh-CN" sz="1400" i="1" dirty="0">
                            <a:latin typeface="Cambria Math" panose="02040503050406030204" pitchFamily="18" charset="0"/>
                            <a:ea typeface="Microsoft YaHei" panose="020B0503020204020204" pitchFamily="34" charset="-122"/>
                          </a:rPr>
                        </m:ctrlPr>
                      </m:funcPr>
                      <m:fName>
                        <m:sSub>
                          <m:sSubPr>
                            <m:ctrlPr>
                              <a:rPr lang="en-US" altLang="zh-CN" sz="1400" i="1" dirty="0">
                                <a:latin typeface="Cambria Math" panose="02040503050406030204" pitchFamily="18" charset="0"/>
                                <a:ea typeface="Microsoft YaHei" panose="020B0503020204020204" pitchFamily="34" charset="-122"/>
                              </a:rPr>
                            </m:ctrlPr>
                          </m:sSubPr>
                          <m:e>
                            <m:r>
                              <m:rPr>
                                <m:sty m:val="p"/>
                              </m:rPr>
                              <a:rPr lang="en-US" altLang="zh-CN" sz="1400" dirty="0">
                                <a:latin typeface="Cambria Math" panose="02040503050406030204" pitchFamily="18" charset="0"/>
                                <a:ea typeface="Microsoft YaHei" panose="020B0503020204020204" pitchFamily="34" charset="-122"/>
                              </a:rPr>
                              <m:t>log</m:t>
                            </m:r>
                          </m:e>
                          <m:sub>
                            <m:r>
                              <a:rPr lang="en-US" altLang="zh-CN" sz="1400" i="1" dirty="0">
                                <a:latin typeface="Cambria Math" panose="02040503050406030204" pitchFamily="18" charset="0"/>
                                <a:ea typeface="Microsoft YaHei" panose="020B0503020204020204" pitchFamily="34" charset="-122"/>
                              </a:rPr>
                              <m:t>10</m:t>
                            </m:r>
                          </m:sub>
                        </m:sSub>
                      </m:fName>
                      <m:e>
                        <m:r>
                          <a:rPr lang="en-US" altLang="zh-CN" sz="1400" i="1" dirty="0">
                            <a:latin typeface="Cambria Math" panose="02040503050406030204" pitchFamily="18" charset="0"/>
                            <a:ea typeface="Microsoft YaHei" panose="020B0503020204020204" pitchFamily="34" charset="-122"/>
                          </a:rPr>
                          <m:t>1</m:t>
                        </m:r>
                      </m:e>
                    </m:func>
                  </m:oMath>
                </a14:m>
                <a:r>
                  <a:rPr lang="en-US" altLang="zh-CN" sz="1400" dirty="0">
                    <a:latin typeface="Microsoft YaHei" panose="020B0503020204020204" pitchFamily="34" charset="-122"/>
                    <a:ea typeface="Microsoft YaHei" panose="020B0503020204020204" pitchFamily="34" charset="-122"/>
                  </a:rPr>
                  <a:t>=0 dBm</a:t>
                </a:r>
              </a:p>
              <a:p>
                <a:r>
                  <a:rPr lang="en-US" altLang="zh-CN" sz="1400" b="1" dirty="0">
                    <a:latin typeface="Microsoft YaHei" panose="020B0503020204020204" pitchFamily="34" charset="-122"/>
                    <a:ea typeface="Microsoft YaHei" panose="020B0503020204020204" pitchFamily="34" charset="-122"/>
                  </a:rPr>
                  <a:t>Level Accuracy</a:t>
                </a:r>
                <a:r>
                  <a:rPr lang="en-US" altLang="zh-CN" sz="1400" dirty="0">
                    <a:latin typeface="Microsoft YaHei" panose="020B0503020204020204" pitchFamily="34" charset="-122"/>
                    <a:ea typeface="Microsoft YaHei" panose="020B0503020204020204" pitchFamily="34" charset="-122"/>
                  </a:rPr>
                  <a:t> describes how closely the actual output value matches the set value. </a:t>
                </a:r>
              </a:p>
              <a:p>
                <a:pPr lvl="1"/>
                <a:r>
                  <a:rPr lang="en-US" altLang="zh-CN" dirty="0">
                    <a:latin typeface="Microsoft YaHei" panose="020B0503020204020204" pitchFamily="34" charset="-122"/>
                    <a:ea typeface="Microsoft YaHei" panose="020B0503020204020204" pitchFamily="34" charset="-122"/>
                  </a:rPr>
                  <a:t>Good accuracy can save cost by improving yield. For example, receiver sensitivity testing.</a:t>
                </a:r>
              </a:p>
              <a:p>
                <a:pPr lvl="1"/>
                <a:r>
                  <a:rPr lang="en-US" altLang="zh-CN" dirty="0">
                    <a:latin typeface="Microsoft YaHei" panose="020B0503020204020204" pitchFamily="34" charset="-122"/>
                    <a:ea typeface="Microsoft YaHei" panose="020B0503020204020204" pitchFamily="34" charset="-122"/>
                  </a:rPr>
                  <a:t>Amplitude accuracy affects the sweeping frequency capability, which is often used in filters and amplifiers tests.</a:t>
                </a:r>
              </a:p>
              <a:p>
                <a:pPr marL="609402" lvl="1" indent="0">
                  <a:buNone/>
                </a:pPr>
                <a:r>
                  <a:rPr lang="en-US" altLang="zh-CN" dirty="0">
                    <a:latin typeface="Microsoft YaHei" panose="020B0503020204020204" pitchFamily="34" charset="-122"/>
                    <a:ea typeface="Microsoft YaHei" panose="020B0503020204020204" pitchFamily="34" charset="-122"/>
                  </a:rPr>
                  <a:t>        The higher the amplitude accuracy, the flatter the output with respect to frequency.</a:t>
                </a:r>
              </a:p>
              <a:p>
                <a:pPr lvl="1"/>
                <a:r>
                  <a:rPr lang="en-US" altLang="zh-CN" dirty="0">
                    <a:latin typeface="Microsoft YaHei" panose="020B0503020204020204" pitchFamily="34" charset="-122"/>
                    <a:ea typeface="Microsoft YaHei" panose="020B0503020204020204" pitchFamily="34" charset="-122"/>
                  </a:rPr>
                  <a:t>Amplitude accuracy can be improved with the use of automatic leveling control (ALC</a:t>
                </a:r>
                <a:r>
                  <a:rPr lang="en-US" altLang="zh-CN" dirty="0" smtClean="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mc:Choice>
        <mc:Fallback xmlns="">
          <p:sp>
            <p:nvSpPr>
              <p:cNvPr id="6" name="内容占位符 2"/>
              <p:cNvSpPr txBox="1">
                <a:spLocks noRot="1" noChangeAspect="1" noMove="1" noResize="1" noEditPoints="1" noAdjustHandles="1" noChangeArrowheads="1" noChangeShapeType="1" noTextEdit="1"/>
              </p:cNvSpPr>
              <p:nvPr/>
            </p:nvSpPr>
            <p:spPr bwMode="auto">
              <a:xfrm>
                <a:off x="596900" y="985849"/>
                <a:ext cx="11291863" cy="1757351"/>
              </a:xfrm>
              <a:prstGeom prst="rect">
                <a:avLst/>
              </a:prstGeom>
              <a:blipFill>
                <a:blip r:embed="rId5"/>
                <a:stretch>
                  <a:fillRect t="-694" b="-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7" name="表格 6"/>
          <p:cNvGraphicFramePr>
            <a:graphicFrameLocks noGrp="1"/>
          </p:cNvGraphicFramePr>
          <p:nvPr>
            <p:extLst>
              <p:ext uri="{D42A27DB-BD31-4B8C-83A1-F6EECF244321}">
                <p14:modId xmlns:p14="http://schemas.microsoft.com/office/powerpoint/2010/main" val="319796782"/>
              </p:ext>
            </p:extLst>
          </p:nvPr>
        </p:nvGraphicFramePr>
        <p:xfrm>
          <a:off x="612000" y="3024000"/>
          <a:ext cx="11034721" cy="3293542"/>
        </p:xfrm>
        <a:graphic>
          <a:graphicData uri="http://schemas.openxmlformats.org/drawingml/2006/table">
            <a:tbl>
              <a:tblPr/>
              <a:tblGrid>
                <a:gridCol w="2196129">
                  <a:extLst>
                    <a:ext uri="{9D8B030D-6E8A-4147-A177-3AD203B41FA5}">
                      <a16:colId xmlns:a16="http://schemas.microsoft.com/office/drawing/2014/main" xmlns="" val="20000"/>
                    </a:ext>
                  </a:extLst>
                </a:gridCol>
                <a:gridCol w="1767718">
                  <a:extLst>
                    <a:ext uri="{9D8B030D-6E8A-4147-A177-3AD203B41FA5}">
                      <a16:colId xmlns:a16="http://schemas.microsoft.com/office/drawing/2014/main" xmlns="" val="20001"/>
                    </a:ext>
                  </a:extLst>
                </a:gridCol>
                <a:gridCol w="428411">
                  <a:extLst>
                    <a:ext uri="{9D8B030D-6E8A-4147-A177-3AD203B41FA5}">
                      <a16:colId xmlns:a16="http://schemas.microsoft.com/office/drawing/2014/main" xmlns="" val="3401386862"/>
                    </a:ext>
                  </a:extLst>
                </a:gridCol>
                <a:gridCol w="1339307">
                  <a:extLst>
                    <a:ext uri="{9D8B030D-6E8A-4147-A177-3AD203B41FA5}">
                      <a16:colId xmlns:a16="http://schemas.microsoft.com/office/drawing/2014/main" xmlns="" val="20002"/>
                    </a:ext>
                  </a:extLst>
                </a:gridCol>
                <a:gridCol w="773637">
                  <a:extLst>
                    <a:ext uri="{9D8B030D-6E8A-4147-A177-3AD203B41FA5}">
                      <a16:colId xmlns:a16="http://schemas.microsoft.com/office/drawing/2014/main" xmlns="" val="1358398986"/>
                    </a:ext>
                  </a:extLst>
                </a:gridCol>
                <a:gridCol w="994083">
                  <a:extLst>
                    <a:ext uri="{9D8B030D-6E8A-4147-A177-3AD203B41FA5}">
                      <a16:colId xmlns:a16="http://schemas.microsoft.com/office/drawing/2014/main" xmlns="" val="20003"/>
                    </a:ext>
                  </a:extLst>
                </a:gridCol>
                <a:gridCol w="1339307">
                  <a:extLst>
                    <a:ext uri="{9D8B030D-6E8A-4147-A177-3AD203B41FA5}">
                      <a16:colId xmlns:a16="http://schemas.microsoft.com/office/drawing/2014/main" xmlns="" val="948254558"/>
                    </a:ext>
                  </a:extLst>
                </a:gridCol>
                <a:gridCol w="428411">
                  <a:extLst>
                    <a:ext uri="{9D8B030D-6E8A-4147-A177-3AD203B41FA5}">
                      <a16:colId xmlns:a16="http://schemas.microsoft.com/office/drawing/2014/main" xmlns="" val="20004"/>
                    </a:ext>
                  </a:extLst>
                </a:gridCol>
                <a:gridCol w="1767718">
                  <a:extLst>
                    <a:ext uri="{9D8B030D-6E8A-4147-A177-3AD203B41FA5}">
                      <a16:colId xmlns:a16="http://schemas.microsoft.com/office/drawing/2014/main" xmlns="" val="3939667726"/>
                    </a:ext>
                  </a:extLst>
                </a:gridCol>
              </a:tblGrid>
              <a:tr h="413542">
                <a:tc>
                  <a:txBody>
                    <a:bodyPr/>
                    <a:lstStyle/>
                    <a:p>
                      <a:pPr algn="ctr" fontAlgn="ct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SSG5040X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ctr"/>
                      <a:r>
                        <a:rPr 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SSG5060X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ctr"/>
                      <a:r>
                        <a:rPr 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SSG5040X-V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ctr"/>
                      <a:r>
                        <a:rPr lang="en-US" sz="1400" b="1" i="0" u="none" strike="noStrike" kern="1200" dirty="0">
                          <a:solidFill>
                            <a:schemeClr val="bg1"/>
                          </a:solidFill>
                          <a:effectLst/>
                          <a:latin typeface="微软雅黑" panose="020B0503020204020204" pitchFamily="34" charset="-122"/>
                          <a:ea typeface="微软雅黑" panose="020B0503020204020204" pitchFamily="34" charset="-122"/>
                          <a:cs typeface="+mn-cs"/>
                        </a:rPr>
                        <a:t>SSG5060X-V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324000">
                <a:tc>
                  <a:txBody>
                    <a:bodyPr/>
                    <a:lstStyle/>
                    <a:p>
                      <a:pPr algn="ctr" fontAlgn="ct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Level setting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8">
                  <a:txBody>
                    <a:bodyPr/>
                    <a:lstStyle/>
                    <a:p>
                      <a:pPr algn="ctr" fontAlgn="ct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-140 </a:t>
                      </a:r>
                      <a:r>
                        <a:rPr lang="en-US"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~+26 </a:t>
                      </a:r>
                      <a:r>
                        <a:rPr lang="en-US"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 (1 MHz≤f≤4 GHz)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tc>
                <a:tc hMerge="1">
                  <a:txBody>
                    <a:bodyPr/>
                    <a:lstStyle/>
                    <a:p>
                      <a:endParaRPr lang="en-US"/>
                    </a:p>
                  </a:txBody>
                  <a:tcPr/>
                </a:tc>
                <a:extLst>
                  <a:ext uri="{0D108BD9-81ED-4DB2-BD59-A6C34878D82A}">
                    <a16:rowId xmlns:a16="http://schemas.microsoft.com/office/drawing/2014/main" xmlns="" val="10002"/>
                  </a:ext>
                </a:extLst>
              </a:tr>
              <a:tr h="324000">
                <a:tc>
                  <a:txBody>
                    <a:bodyPr/>
                    <a:lstStyle/>
                    <a:p>
                      <a:pPr algn="ctr" fontAlgn="ct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Level of performance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8">
                  <a:txBody>
                    <a:bodyPr/>
                    <a:lstStyle/>
                    <a:p>
                      <a:pPr algn="ctr" fontAlgn="ct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-130 </a:t>
                      </a:r>
                      <a:r>
                        <a:rPr lang="en-US"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~+20 </a:t>
                      </a:r>
                      <a:r>
                        <a:rPr lang="en-US"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 (1 MHz≤f≤4 GHz</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tc>
                <a:tc hMerge="1">
                  <a:txBody>
                    <a:bodyPr/>
                    <a:lstStyle/>
                    <a:p>
                      <a:endParaRPr lang="en-US"/>
                    </a:p>
                  </a:txBody>
                  <a:tcPr/>
                </a:tc>
                <a:extLst>
                  <a:ext uri="{0D108BD9-81ED-4DB2-BD59-A6C34878D82A}">
                    <a16:rowId xmlns:a16="http://schemas.microsoft.com/office/drawing/2014/main" xmlns="" val="10003"/>
                  </a:ext>
                </a:extLst>
              </a:tr>
              <a:tr h="324000">
                <a:tc row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Level error,</a:t>
                      </a:r>
                      <a:r>
                        <a:rPr lang="en-US" sz="12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when </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ALC</a:t>
                      </a:r>
                      <a:r>
                        <a:rPr lang="en-US" sz="12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 State is on</a:t>
                      </a: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kern="1200" dirty="0" smtClean="0">
                          <a:solidFill>
                            <a:schemeClr val="bg1"/>
                          </a:solidFill>
                          <a:effectLst/>
                          <a:latin typeface="微软雅黑" panose="020B0503020204020204" pitchFamily="34" charset="-122"/>
                          <a:ea typeface="微软雅黑" panose="020B0503020204020204" pitchFamily="34" charset="-122"/>
                          <a:cs typeface="+mn-cs"/>
                        </a:rPr>
                        <a:t>Frequency</a:t>
                      </a:r>
                      <a:r>
                        <a:rPr lang="en-US" sz="1400" b="1" i="0" u="none" strike="noStrike" kern="1200" baseline="0" dirty="0" smtClean="0">
                          <a:solidFill>
                            <a:schemeClr val="bg1"/>
                          </a:solidFill>
                          <a:effectLst/>
                          <a:latin typeface="微软雅黑" panose="020B0503020204020204" pitchFamily="34" charset="-122"/>
                          <a:ea typeface="微软雅黑" panose="020B0503020204020204" pitchFamily="34" charset="-122"/>
                          <a:cs typeface="+mn-cs"/>
                        </a:rPr>
                        <a:t> Range</a:t>
                      </a:r>
                      <a:endParaRPr lang="en-US" sz="1400" b="1" i="0" u="none" strike="noStrike" kern="1200" dirty="0" smtClean="0">
                        <a:solidFill>
                          <a:schemeClr val="bg1"/>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7">
                  <a:txBody>
                    <a:bodyPr/>
                    <a:lstStyle/>
                    <a:p>
                      <a:pPr algn="ctr" fontAlgn="ctr"/>
                      <a:r>
                        <a:rPr lang="en-US" sz="1400" b="1" i="0" u="none" strike="noStrike" kern="1200" dirty="0" smtClean="0">
                          <a:solidFill>
                            <a:schemeClr val="bg1"/>
                          </a:solidFill>
                          <a:effectLst/>
                          <a:latin typeface="微软雅黑" panose="020B0503020204020204" pitchFamily="34" charset="-122"/>
                          <a:ea typeface="微软雅黑" panose="020B0503020204020204" pitchFamily="34" charset="-122"/>
                          <a:cs typeface="+mn-cs"/>
                        </a:rPr>
                        <a:t>Range of Output Power</a:t>
                      </a:r>
                      <a:r>
                        <a:rPr lang="en-US" sz="1400" b="1" i="0" u="none" strike="noStrike" kern="1200" baseline="0" dirty="0" smtClean="0">
                          <a:solidFill>
                            <a:schemeClr val="bg1"/>
                          </a:solidFill>
                          <a:effectLst/>
                          <a:latin typeface="微软雅黑" panose="020B0503020204020204" pitchFamily="34" charset="-122"/>
                          <a:ea typeface="微软雅黑" panose="020B0503020204020204" pitchFamily="34" charset="-122"/>
                          <a:cs typeface="+mn-cs"/>
                        </a:rPr>
                        <a:t> </a:t>
                      </a:r>
                      <a:endParaRPr lang="en-US" sz="1400" b="1" i="0" u="none" strike="noStrike" kern="1200" dirty="0" smtClean="0">
                        <a:solidFill>
                          <a:schemeClr val="bg1"/>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0318102"/>
                  </a:ext>
                </a:extLst>
              </a:tr>
              <a:tr h="324000">
                <a:tc vMerge="1">
                  <a:txBody>
                    <a:bodyPr/>
                    <a:lstStyle/>
                    <a:p>
                      <a:pPr algn="ctr" fontAlgn="ct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to -40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-40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to -90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-90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to -110dBm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to -130 </a:t>
                      </a:r>
                      <a:r>
                        <a:rPr lang="en-US" sz="12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dBm</a:t>
                      </a: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6508207"/>
                  </a:ext>
                </a:extLst>
              </a:tr>
              <a:tr h="396000">
                <a:tc vMerge="1">
                  <a:txBody>
                    <a:bodyPr/>
                    <a:lstStyle/>
                    <a:p>
                      <a:pPr algn="ctr" fontAlgn="ct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9 kHz ≤ f ＜100 kHz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≤0.9 dB</a:t>
                      </a:r>
                    </a:p>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 (typ.)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algn="ctr">
                        <a:lnSpc>
                          <a:spcPts val="1000"/>
                        </a:lnSpc>
                        <a:spcBef>
                          <a:spcPts val="305"/>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≤0.9 dB</a:t>
                      </a:r>
                    </a:p>
                    <a:p>
                      <a:pPr marL="50800" algn="ctr">
                        <a:lnSpc>
                          <a:spcPts val="1000"/>
                        </a:lnSpc>
                        <a:spcBef>
                          <a:spcPts val="355"/>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algn="ctr">
                        <a:lnSpc>
                          <a:spcPts val="1000"/>
                        </a:lnSpc>
                        <a:spcBef>
                          <a:spcPts val="305"/>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 dB</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3525984"/>
                  </a:ext>
                </a:extLst>
              </a:tr>
              <a:tr h="396000">
                <a:tc vMerge="1">
                  <a:txBody>
                    <a:bodyPr/>
                    <a:lstStyle/>
                    <a:p>
                      <a:pPr algn="ctr" fontAlgn="ct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100 kHz ≤ f ≤ 4 GHz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a:t>
                      </a:r>
                    </a:p>
                    <a:p>
                      <a:pPr marL="50800" algn="ctr">
                        <a:lnSpc>
                          <a:spcPts val="1000"/>
                        </a:lnSpc>
                        <a:spcBef>
                          <a:spcPts val="355"/>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≤0.5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a:t>
                      </a:r>
                    </a:p>
                    <a:p>
                      <a:pPr marL="50800" algn="ctr">
                        <a:lnSpc>
                          <a:spcPts val="1000"/>
                        </a:lnSpc>
                        <a:spcBef>
                          <a:spcPts val="355"/>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≤0.5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 dB</a:t>
                      </a:r>
                    </a:p>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algn="ctr">
                        <a:lnSpc>
                          <a:spcPts val="1000"/>
                        </a:lnSpc>
                        <a:spcBef>
                          <a:spcPts val="355"/>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3339065"/>
                  </a:ext>
                </a:extLst>
              </a:tr>
              <a:tr h="396000">
                <a:tc vMerge="1">
                  <a:txBody>
                    <a:bodyPr/>
                    <a:lstStyle/>
                    <a:p>
                      <a:pPr algn="ctr" fontAlgn="ct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4 GHz＜ f ≤ 6 GHz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a:t>
                      </a:r>
                    </a:p>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≤0.5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a:t>
                      </a:r>
                    </a:p>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≤0.5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 dB</a:t>
                      </a:r>
                    </a:p>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≤0.7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algn="ctr">
                        <a:lnSpc>
                          <a:spcPts val="1000"/>
                        </a:lnSpc>
                        <a:spcBef>
                          <a:spcPts val="300"/>
                        </a:spcBef>
                        <a:spcAft>
                          <a:spcPts val="0"/>
                        </a:spcAft>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≤1.2 dB (typ.)</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0185481"/>
                  </a:ext>
                </a:extLst>
              </a:tr>
              <a:tr h="39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Level</a:t>
                      </a:r>
                      <a:r>
                        <a:rPr lang="en-US" sz="12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 error,</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 when ALC off (S&amp;H)</a:t>
                      </a: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8">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Additional Level Error &lt;0.2</a:t>
                      </a:r>
                      <a:r>
                        <a:rPr lang="en-US" sz="1200" b="0" i="0" u="none" strike="noStrike" kern="1200" baseline="0" dirty="0" smtClean="0">
                          <a:solidFill>
                            <a:srgbClr val="000000"/>
                          </a:solidFill>
                          <a:effectLst/>
                          <a:latin typeface="微软雅黑" panose="020B0503020204020204" pitchFamily="34" charset="-122"/>
                          <a:ea typeface="微软雅黑" panose="020B0503020204020204" pitchFamily="34" charset="-122"/>
                          <a:cs typeface="+mn-cs"/>
                        </a:rPr>
                        <a:t> dB</a:t>
                      </a:r>
                      <a:endParaRPr 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50800" algn="ctr">
                        <a:lnSpc>
                          <a:spcPts val="1000"/>
                        </a:lnSpc>
                        <a:spcBef>
                          <a:spcPts val="300"/>
                        </a:spcBef>
                        <a:spcAft>
                          <a:spcPts val="0"/>
                        </a:spcAft>
                      </a:pP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50800" algn="ctr">
                        <a:lnSpc>
                          <a:spcPts val="1000"/>
                        </a:lnSpc>
                        <a:spcBef>
                          <a:spcPts val="300"/>
                        </a:spcBef>
                        <a:spcAft>
                          <a:spcPts val="0"/>
                        </a:spcAft>
                      </a:pP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50800" algn="ctr">
                        <a:lnSpc>
                          <a:spcPts val="1000"/>
                        </a:lnSpc>
                        <a:spcBef>
                          <a:spcPts val="300"/>
                        </a:spcBef>
                        <a:spcAft>
                          <a:spcPts val="0"/>
                        </a:spcAft>
                      </a:pP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50800" algn="ctr">
                        <a:lnSpc>
                          <a:spcPts val="1000"/>
                        </a:lnSpc>
                        <a:spcBef>
                          <a:spcPts val="300"/>
                        </a:spcBef>
                        <a:spcAft>
                          <a:spcPts val="0"/>
                        </a:spcAft>
                      </a:pP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9594423"/>
                  </a:ext>
                </a:extLst>
              </a:tr>
            </a:tbl>
          </a:graphicData>
        </a:graphic>
      </p:graphicFrame>
      <p:sp>
        <p:nvSpPr>
          <p:cNvPr id="2" name="Fußzeilenplatzhalt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61883794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0"/>
          <p:cNvSpPr txBox="1"/>
          <p:nvPr/>
        </p:nvSpPr>
        <p:spPr>
          <a:xfrm>
            <a:off x="446078" y="277963"/>
            <a:ext cx="8880802" cy="707886"/>
          </a:xfrm>
          <a:prstGeom prst="rect">
            <a:avLst/>
          </a:prstGeom>
          <a:noFill/>
        </p:spPr>
        <p:txBody>
          <a:bodyPr wrap="square" rtlCol="0">
            <a:spAutoFit/>
          </a:bodyPr>
          <a:lstStyle/>
          <a:p>
            <a:pPr lvl="0">
              <a:defRPr/>
            </a:pPr>
            <a:r>
              <a:rPr lang="en-US" altLang="zh-CN" sz="4000" b="1" dirty="0">
                <a:solidFill>
                  <a:prstClr val="black">
                    <a:lumMod val="50000"/>
                    <a:lumOff val="50000"/>
                  </a:prstClr>
                </a:solidFill>
                <a:latin typeface="微软雅黑" panose="020B0503020204020204" pitchFamily="34" charset="-122"/>
                <a:ea typeface="微软雅黑" panose="020B0503020204020204" pitchFamily="34" charset="-122"/>
              </a:rPr>
              <a:t>Specs and Datasheet explanation</a:t>
            </a:r>
          </a:p>
        </p:txBody>
      </p:sp>
      <p:sp>
        <p:nvSpPr>
          <p:cNvPr id="6" name="内容占位符 2"/>
          <p:cNvSpPr txBox="1">
            <a:spLocks/>
          </p:cNvSpPr>
          <p:nvPr/>
        </p:nvSpPr>
        <p:spPr bwMode="auto">
          <a:xfrm>
            <a:off x="596900" y="985849"/>
            <a:ext cx="11291863" cy="20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altLang="zh-CN" sz="1400" b="1" dirty="0" smtClean="0">
              <a:latin typeface="Microsoft YaHei" panose="020B0503020204020204" pitchFamily="34" charset="-122"/>
              <a:ea typeface="Microsoft YaHei" panose="020B0503020204020204" pitchFamily="34" charset="-122"/>
            </a:endParaRPr>
          </a:p>
          <a:p>
            <a:r>
              <a:rPr lang="en-US" altLang="zh-CN" sz="1400" b="1" dirty="0" smtClean="0">
                <a:latin typeface="Microsoft YaHei" panose="020B0503020204020204" pitchFamily="34" charset="-122"/>
                <a:ea typeface="Microsoft YaHei" panose="020B0503020204020204" pitchFamily="34" charset="-122"/>
              </a:rPr>
              <a:t>Spectral Purity </a:t>
            </a:r>
            <a:endParaRPr lang="en-US" altLang="zh-CN" sz="1400" dirty="0" smtClean="0">
              <a:latin typeface="Microsoft YaHei" panose="020B0503020204020204" pitchFamily="34" charset="-122"/>
              <a:ea typeface="Microsoft YaHei" panose="020B0503020204020204" pitchFamily="34" charset="-122"/>
            </a:endParaRPr>
          </a:p>
          <a:p>
            <a:pPr lvl="1"/>
            <a:r>
              <a:rPr lang="en-US" altLang="zh-CN" b="1" dirty="0" smtClean="0">
                <a:latin typeface="Microsoft YaHei" panose="020B0503020204020204" pitchFamily="34" charset="-122"/>
                <a:ea typeface="Microsoft YaHei" panose="020B0503020204020204" pitchFamily="34" charset="-122"/>
              </a:rPr>
              <a:t>Harmonics and Spurious Signals</a:t>
            </a:r>
            <a:r>
              <a:rPr lang="en-US" altLang="zh-CN" dirty="0" smtClean="0">
                <a:latin typeface="Microsoft YaHei" panose="020B0503020204020204" pitchFamily="34" charset="-122"/>
                <a:ea typeface="Microsoft YaHei" panose="020B0503020204020204" pitchFamily="34" charset="-122"/>
              </a:rPr>
              <a:t>: They are normally quoted in terms of decibels relative to the carrier. </a:t>
            </a:r>
          </a:p>
          <a:p>
            <a:pPr lvl="1"/>
            <a:r>
              <a:rPr lang="en-US" altLang="zh-CN" dirty="0" smtClean="0">
                <a:latin typeface="Microsoft YaHei" panose="020B0503020204020204" pitchFamily="34" charset="-122"/>
                <a:ea typeface="Microsoft YaHei" panose="020B0503020204020204" pitchFamily="34" charset="-122"/>
              </a:rPr>
              <a:t>Harmonics </a:t>
            </a:r>
            <a:r>
              <a:rPr lang="en-US" altLang="zh-CN" dirty="0">
                <a:latin typeface="Microsoft YaHei" panose="020B0503020204020204" pitchFamily="34" charset="-122"/>
                <a:ea typeface="Microsoft YaHei" panose="020B0503020204020204" pitchFamily="34" charset="-122"/>
              </a:rPr>
              <a:t>are integer multiples of the carrier frequency. Spurs are non-integer </a:t>
            </a:r>
            <a:r>
              <a:rPr lang="en-US" altLang="zh-CN" dirty="0" smtClean="0">
                <a:latin typeface="Microsoft YaHei" panose="020B0503020204020204" pitchFamily="34" charset="-122"/>
                <a:ea typeface="Microsoft YaHei" panose="020B0503020204020204" pitchFamily="34" charset="-122"/>
              </a:rPr>
              <a:t>multiples </a:t>
            </a:r>
            <a:r>
              <a:rPr lang="en-US" altLang="zh-CN" dirty="0">
                <a:latin typeface="Microsoft YaHei" panose="020B0503020204020204" pitchFamily="34" charset="-122"/>
                <a:ea typeface="Microsoft YaHei" panose="020B0503020204020204" pitchFamily="34" charset="-122"/>
              </a:rPr>
              <a:t>of the carrier frequency.</a:t>
            </a:r>
          </a:p>
          <a:p>
            <a:pPr lvl="1"/>
            <a:r>
              <a:rPr lang="en-US" altLang="zh-CN" dirty="0" smtClean="0">
                <a:latin typeface="Microsoft YaHei" panose="020B0503020204020204" pitchFamily="34" charset="-122"/>
                <a:ea typeface="Microsoft YaHei" panose="020B0503020204020204" pitchFamily="34" charset="-122"/>
              </a:rPr>
              <a:t>High dynamic range generators are needed when measuring spurs and harmonics, or the ones detected may come from the generator and not the DUT.</a:t>
            </a:r>
          </a:p>
          <a:p>
            <a:pPr marL="0" indent="0">
              <a:buNone/>
            </a:pPr>
            <a:endParaRPr lang="en-US" altLang="zh-CN" sz="1400" dirty="0">
              <a:latin typeface="Microsoft YaHei" panose="020B0503020204020204" pitchFamily="34" charset="-122"/>
              <a:ea typeface="Microsoft YaHei" panose="020B0503020204020204" pitchFamily="34" charset="-122"/>
            </a:endParaRPr>
          </a:p>
        </p:txBody>
      </p:sp>
      <p:pic>
        <p:nvPicPr>
          <p:cNvPr id="4" name="图片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2523" y="2813538"/>
            <a:ext cx="6393765" cy="3513601"/>
          </a:xfrm>
          <a:prstGeom prst="rect">
            <a:avLst/>
          </a:prstGeom>
          <a:noFill/>
        </p:spPr>
      </p:pic>
      <p:sp>
        <p:nvSpPr>
          <p:cNvPr id="2" name="矩形 1"/>
          <p:cNvSpPr/>
          <p:nvPr/>
        </p:nvSpPr>
        <p:spPr>
          <a:xfrm>
            <a:off x="9121521" y="5589226"/>
            <a:ext cx="2142225" cy="646331"/>
          </a:xfrm>
          <a:prstGeom prst="rect">
            <a:avLst/>
          </a:prstGeom>
        </p:spPr>
        <p:txBody>
          <a:bodyPr wrap="square">
            <a:spAutoFit/>
          </a:bodyPr>
          <a:lstStyle/>
          <a:p>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Measu</a:t>
            </a:r>
            <a:r>
              <a:rPr lang="en-US" altLang="zh-CN" sz="1200" spc="-5"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r</a:t>
            </a: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ed harmonics </a:t>
            </a:r>
            <a:r>
              <a:rPr lang="en-US" altLang="zh-CN" sz="1200" spc="-5"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v</a:t>
            </a: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ersus carrier f</a:t>
            </a:r>
            <a:r>
              <a:rPr lang="en-US" altLang="zh-CN" sz="1200" spc="-5"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r</a:t>
            </a: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equency at le</a:t>
            </a:r>
            <a:r>
              <a:rPr lang="en-US" altLang="zh-CN" sz="1200" spc="-5"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v</a:t>
            </a:r>
            <a:r>
              <a:rPr lang="en-US" altLang="zh-CN" sz="1200" dirty="0">
                <a:solidFill>
                  <a:srgbClr val="414042"/>
                </a:solidFill>
                <a:latin typeface="微软雅黑" panose="020B0503020204020204" pitchFamily="34" charset="-122"/>
                <a:ea typeface="微软雅黑" panose="020B0503020204020204" pitchFamily="34" charset="-122"/>
                <a:cs typeface="Tahoma" panose="020B0604030504040204" pitchFamily="34" charset="0"/>
              </a:rPr>
              <a:t>el ≤ +13 dBm</a:t>
            </a:r>
            <a:endParaRPr lang="zh-CN" altLang="en-US" sz="1200" dirty="0">
              <a:latin typeface="微软雅黑" panose="020B0503020204020204" pitchFamily="34" charset="-122"/>
              <a:ea typeface="微软雅黑" panose="020B0503020204020204" pitchFamily="34" charset="-122"/>
            </a:endParaRPr>
          </a:p>
        </p:txBody>
      </p:sp>
      <p:sp>
        <p:nvSpPr>
          <p:cNvPr id="3" name="Fußzeilenplatzhalt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48083950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5">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dii102yu">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12955</TotalTime>
  <Words>3916</Words>
  <Application>Microsoft Office PowerPoint</Application>
  <PresentationFormat>宽屏</PresentationFormat>
  <Paragraphs>1149</Paragraphs>
  <Slides>50</Slides>
  <Notes>49</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50</vt:i4>
      </vt:variant>
    </vt:vector>
  </HeadingPairs>
  <TitlesOfParts>
    <vt:vector size="67" baseType="lpstr">
      <vt:lpstr>Arial Unicode MS</vt:lpstr>
      <vt:lpstr>等线</vt:lpstr>
      <vt:lpstr>宋体</vt:lpstr>
      <vt:lpstr>微软雅黑</vt:lpstr>
      <vt:lpstr>微软雅黑</vt:lpstr>
      <vt:lpstr>Arial</vt:lpstr>
      <vt:lpstr>Calibri</vt:lpstr>
      <vt:lpstr>Cambria Math</vt:lpstr>
      <vt:lpstr>Century Gothic</vt:lpstr>
      <vt:lpstr>Symbol</vt:lpstr>
      <vt:lpstr>Tahoma</vt:lpstr>
      <vt:lpstr>Times New Roman</vt:lpstr>
      <vt:lpstr>Wingdings</vt:lpstr>
      <vt:lpstr>Office 主题</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 </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Domestic Market-黄兰</dc:creator>
  <cp:lastModifiedBy>SALES-曾坤强</cp:lastModifiedBy>
  <cp:revision>1987</cp:revision>
  <dcterms:created xsi:type="dcterms:W3CDTF">2018-02-06T07:16:52Z</dcterms:created>
  <dcterms:modified xsi:type="dcterms:W3CDTF">2020-05-07T08:25:26Z</dcterms:modified>
  <cp:contentStatus/>
</cp:coreProperties>
</file>