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</p:sldMasterIdLst>
  <p:notesMasterIdLst>
    <p:notesMasterId r:id="rId48"/>
  </p:notesMasterIdLst>
  <p:sldIdLst>
    <p:sldId id="409" r:id="rId5"/>
    <p:sldId id="437" r:id="rId6"/>
    <p:sldId id="413" r:id="rId7"/>
    <p:sldId id="452" r:id="rId8"/>
    <p:sldId id="482" r:id="rId9"/>
    <p:sldId id="468" r:id="rId10"/>
    <p:sldId id="471" r:id="rId11"/>
    <p:sldId id="464" r:id="rId12"/>
    <p:sldId id="466" r:id="rId13"/>
    <p:sldId id="465" r:id="rId14"/>
    <p:sldId id="418" r:id="rId15"/>
    <p:sldId id="467" r:id="rId16"/>
    <p:sldId id="417" r:id="rId17"/>
    <p:sldId id="481" r:id="rId18"/>
    <p:sldId id="422" r:id="rId19"/>
    <p:sldId id="434" r:id="rId20"/>
    <p:sldId id="475" r:id="rId21"/>
    <p:sldId id="473" r:id="rId22"/>
    <p:sldId id="485" r:id="rId23"/>
    <p:sldId id="474" r:id="rId24"/>
    <p:sldId id="487" r:id="rId25"/>
    <p:sldId id="486" r:id="rId26"/>
    <p:sldId id="489" r:id="rId27"/>
    <p:sldId id="447" r:id="rId28"/>
    <p:sldId id="483" r:id="rId29"/>
    <p:sldId id="472" r:id="rId30"/>
    <p:sldId id="484" r:id="rId31"/>
    <p:sldId id="488" r:id="rId32"/>
    <p:sldId id="470" r:id="rId33"/>
    <p:sldId id="415" r:id="rId34"/>
    <p:sldId id="453" r:id="rId35"/>
    <p:sldId id="469" r:id="rId36"/>
    <p:sldId id="454" r:id="rId37"/>
    <p:sldId id="476" r:id="rId38"/>
    <p:sldId id="477" r:id="rId39"/>
    <p:sldId id="455" r:id="rId40"/>
    <p:sldId id="456" r:id="rId41"/>
    <p:sldId id="457" r:id="rId42"/>
    <p:sldId id="478" r:id="rId43"/>
    <p:sldId id="479" r:id="rId44"/>
    <p:sldId id="480" r:id="rId45"/>
    <p:sldId id="461" r:id="rId46"/>
    <p:sldId id="412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EE956D-6E8C-4840-8813-A397CEF95E2E}">
          <p14:sldIdLst>
            <p14:sldId id="409"/>
            <p14:sldId id="437"/>
            <p14:sldId id="413"/>
            <p14:sldId id="452"/>
            <p14:sldId id="482"/>
            <p14:sldId id="468"/>
            <p14:sldId id="471"/>
            <p14:sldId id="464"/>
            <p14:sldId id="466"/>
            <p14:sldId id="465"/>
            <p14:sldId id="418"/>
            <p14:sldId id="467"/>
            <p14:sldId id="417"/>
            <p14:sldId id="481"/>
            <p14:sldId id="422"/>
            <p14:sldId id="434"/>
            <p14:sldId id="475"/>
            <p14:sldId id="473"/>
            <p14:sldId id="485"/>
            <p14:sldId id="474"/>
            <p14:sldId id="487"/>
            <p14:sldId id="486"/>
            <p14:sldId id="489"/>
            <p14:sldId id="447"/>
            <p14:sldId id="483"/>
            <p14:sldId id="472"/>
            <p14:sldId id="484"/>
            <p14:sldId id="488"/>
            <p14:sldId id="470"/>
            <p14:sldId id="415"/>
            <p14:sldId id="453"/>
            <p14:sldId id="469"/>
            <p14:sldId id="454"/>
            <p14:sldId id="476"/>
            <p14:sldId id="477"/>
            <p14:sldId id="455"/>
            <p14:sldId id="456"/>
            <p14:sldId id="457"/>
            <p14:sldId id="478"/>
            <p14:sldId id="479"/>
            <p14:sldId id="480"/>
            <p14:sldId id="461"/>
            <p14:sldId id="4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ES-曾坤强" initials="S" lastIdx="10" clrIdx="0">
    <p:extLst>
      <p:ext uri="{19B8F6BF-5375-455C-9EA6-DF929625EA0E}">
        <p15:presenceInfo xmlns:p15="http://schemas.microsoft.com/office/powerpoint/2012/main" userId="S-1-5-21-1311520706-2441795889-1750776126-1324" providerId="AD"/>
      </p:ext>
    </p:extLst>
  </p:cmAuthor>
  <p:cmAuthor id="2" name="Thomas Rottach" initials="TR" lastIdx="6" clrIdx="1">
    <p:extLst>
      <p:ext uri="{19B8F6BF-5375-455C-9EA6-DF929625EA0E}">
        <p15:presenceInfo xmlns:p15="http://schemas.microsoft.com/office/powerpoint/2012/main" userId="6f3074e49f43982d" providerId="Windows Live"/>
      </p:ext>
    </p:extLst>
  </p:cmAuthor>
  <p:cmAuthor id="3" name="Derek Song" initials="D.S." lastIdx="8" clrIdx="2">
    <p:extLst>
      <p:ext uri="{19B8F6BF-5375-455C-9EA6-DF929625EA0E}">
        <p15:presenceInfo xmlns:p15="http://schemas.microsoft.com/office/powerpoint/2012/main" userId="Derek Song" providerId="None"/>
      </p:ext>
    </p:extLst>
  </p:cmAuthor>
  <p:cmAuthor id="4" name="Patrik Gold" initials="PG" lastIdx="8" clrIdx="3">
    <p:extLst>
      <p:ext uri="{19B8F6BF-5375-455C-9EA6-DF929625EA0E}">
        <p15:presenceInfo xmlns:p15="http://schemas.microsoft.com/office/powerpoint/2012/main" userId="179bc8f1580e07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90"/>
    <a:srgbClr val="FF6600"/>
    <a:srgbClr val="034694"/>
    <a:srgbClr val="163479"/>
    <a:srgbClr val="BEBEBE"/>
    <a:srgbClr val="C0C0C0"/>
    <a:srgbClr val="F2F2F2"/>
    <a:srgbClr val="959BA1"/>
    <a:srgbClr val="00374A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 autoAdjust="0"/>
    <p:restoredTop sz="91906" autoAdjust="0"/>
  </p:normalViewPr>
  <p:slideViewPr>
    <p:cSldViewPr snapToGrid="0" showGuides="1">
      <p:cViewPr varScale="1">
        <p:scale>
          <a:sx n="66" d="100"/>
          <a:sy n="66" d="100"/>
        </p:scale>
        <p:origin x="10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E023F-8882-4CF3-9BDF-2A84E9C1A70C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8725-88B0-4898-8583-8FBE9EABD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38725-88B0-4898-8583-8FBE9EABD7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735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891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1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78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18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326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81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069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380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586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9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216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44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5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06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6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21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368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336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601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90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782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5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99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5105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35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5662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072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54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363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9726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27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077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83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55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38725-88B0-4898-8583-8FBE9EABD7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84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1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29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5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92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04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D853-FEB1-4293-98A5-4C0676459D6A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8901-601B-4090-A6B2-75FF5852EB58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3D8-5A5A-4748-BAC5-84A2607321D4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AECA3-64EE-4D54-9D34-2C98161932F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9F06D-7819-4873-907A-9F6215E6F5A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EF03D-C05E-4F5C-A86E-0DCD1591950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CAE8-05F4-4F1E-AF40-6313E683175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A2E72-EF0D-4180-B789-DC2C8D81A8A3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164E2-2CF0-4134-BA2D-B5DAF8529C98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3F8E0-8434-4829-995E-A9B62F7F28FA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EFF4C-A180-4E92-B1FD-B8CA7C38AAFD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94DC-9E7A-46DB-8DF8-B27DAC652605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CB4AF-FFF4-43B9-8363-5C754742BA8F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2020/3/30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227-F096-45DB-8626-1D2985968BD8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5CF24-550B-4596-9A8F-6ED2491066AB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0F05-E5AF-4D7D-B4CF-6286FDCD2B38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3CF3-D1BD-4626-AF9F-89EBF7501A3C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97B4-EC17-4B2C-BF22-BF5F4E4CAE24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E001-C6FF-4982-A07F-FDBBED5A1A7E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9568-5FAE-4BF8-8CB1-3A062AB458C5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3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B824-6938-45E2-BDBE-B2DB39901A67}" type="datetime1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4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9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0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gif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9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png"/><Relationship Id="rId5" Type="http://schemas.openxmlformats.org/officeDocument/2006/relationships/image" Target="../media/image57.e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5" Type="http://schemas.openxmlformats.org/officeDocument/2006/relationships/image" Target="../media/image58.emf"/><Relationship Id="rId4" Type="http://schemas.openxmlformats.org/officeDocument/2006/relationships/oleObject" Target="../embeddings/oleObject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1.emf"/><Relationship Id="rId10" Type="http://schemas.openxmlformats.org/officeDocument/2006/relationships/image" Target="../media/image63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5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FMT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1705" y="1086925"/>
            <a:ext cx="7197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Why need Frequency Mask Trigger?</a:t>
            </a:r>
            <a:endParaRPr 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91705" y="1960609"/>
            <a:ext cx="11123784" cy="368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Think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capturing and analyzing a rare event in a given frequency range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Need to capture real-time data over a very long time, but most of the time the event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does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not appear. 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Requires a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large amount of fast memory.</a:t>
            </a:r>
          </a:p>
          <a:p>
            <a:pPr lvl="1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Extremely time consuming to analyze the bulk of stored 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data.</a:t>
            </a:r>
          </a:p>
          <a:p>
            <a:pPr lvl="1"/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With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FMT, </a:t>
            </a:r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Trigger on and acquire the event of interest </a:t>
            </a:r>
            <a:endParaRPr lang="en-US" altLang="zh-CN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Reduces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necessary memory size. 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Reduces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time to spot the event of interest in the acquired 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data.</a:t>
            </a:r>
          </a:p>
          <a:p>
            <a:pPr marL="609402" lvl="1" indent="0">
              <a:buNone/>
            </a:pP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FMT enables different trigger power levels on individual frequencies. Thus it enables triggering on a small signal in the presence of a big signal. This is extremely important when analyzing intermittent, interfering, pulse, hopping frequency signals.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22436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FMT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1705" y="1086925"/>
            <a:ext cx="3953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SSA3000X-R FMT is in L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imit menu.</a:t>
            </a:r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91705" y="1964509"/>
            <a:ext cx="4488258" cy="387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Mask Type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Greater Than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Less Than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Outside Mask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Inside Mask</a:t>
            </a:r>
          </a:p>
          <a:p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Action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Normal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Beep 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Stop</a:t>
            </a:r>
          </a:p>
          <a:p>
            <a:pPr marL="609402" lvl="1" indent="0">
              <a:buNone/>
            </a:pP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Mask Edit: Add a point and drag it to the appropriate location or input frequency and amplitude. 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1-801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points, if any specific point 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exceeds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mask, it will trigger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  <a:p>
            <a:pPr marL="0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27" y="788902"/>
            <a:ext cx="5048461" cy="28367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55" y="3757509"/>
            <a:ext cx="5040333" cy="28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4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361672" y="193040"/>
            <a:ext cx="655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Density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feld 3"/>
          <p:cNvSpPr txBox="1"/>
          <p:nvPr/>
        </p:nvSpPr>
        <p:spPr>
          <a:xfrm>
            <a:off x="7784736" y="6411062"/>
            <a:ext cx="2436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WLAN 802.11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06437" y="1024579"/>
            <a:ext cx="11123784" cy="133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Also called as Histogram Persistence/ Persistence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Spectrum.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Horizontal –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Frequency      Vertical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Amplitude     Color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Probability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Typical Applications: 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Analysis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time varying 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signals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Analyze small signal in the presence of big signal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" y="2484464"/>
            <a:ext cx="7226667" cy="42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22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8" y="2220135"/>
            <a:ext cx="8003474" cy="4497189"/>
          </a:xfrm>
          <a:prstGeom prst="rect">
            <a:avLst/>
          </a:prstGeom>
        </p:spPr>
      </p:pic>
      <p:sp>
        <p:nvSpPr>
          <p:cNvPr id="29" name="TextBox 40"/>
          <p:cNvSpPr txBox="1"/>
          <p:nvPr/>
        </p:nvSpPr>
        <p:spPr>
          <a:xfrm>
            <a:off x="446078" y="277963"/>
            <a:ext cx="655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Spectrogram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feld 3"/>
          <p:cNvSpPr txBox="1"/>
          <p:nvPr/>
        </p:nvSpPr>
        <p:spPr>
          <a:xfrm>
            <a:off x="2974071" y="4689742"/>
            <a:ext cx="26932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 Bluetooth transmitter  sending data in Hopping mode</a:t>
            </a:r>
          </a:p>
          <a:p>
            <a:endParaRPr lang="en-US" sz="1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Horizontal – Frequency</a:t>
            </a:r>
          </a:p>
          <a:p>
            <a:r>
              <a:rPr 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Vertical – Time</a:t>
            </a:r>
          </a:p>
          <a:p>
            <a:r>
              <a:rPr 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Color – Amplitude Level</a:t>
            </a:r>
            <a:endParaRPr 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389388" y="985849"/>
            <a:ext cx="11123784" cy="74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How to know when a event happens and its periods? Density is not enough. 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Display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continuous spectra over time, use different color to represent spectra level.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Useful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analyzing time variant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signals.</a:t>
            </a:r>
          </a:p>
          <a:p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SSA3000X-R can save 50,000 traces in history to play back. </a:t>
            </a:r>
          </a:p>
          <a:p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8257360" y="3619150"/>
            <a:ext cx="3835935" cy="169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Typical Applications: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Transient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oscillation of a 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VCO</a:t>
            </a:r>
          </a:p>
          <a:p>
            <a:pPr lvl="1"/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Frequency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hopping signals, 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such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as radar, EW signals</a:t>
            </a:r>
          </a:p>
        </p:txBody>
      </p:sp>
    </p:spTree>
    <p:extLst>
      <p:ext uri="{BB962C8B-B14F-4D97-AF65-F5344CB8AC3E}">
        <p14:creationId xmlns:p14="http://schemas.microsoft.com/office/powerpoint/2010/main" val="1484388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9710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VSA option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389388" y="985849"/>
            <a:ext cx="11123784" cy="118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if the signal is modulated so that demodulation and detailed analysis is needed?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SSA3000X-R provides Vector Signal Modulation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Analysis option and EVM evaluation. The analysis BW is same with real-time BW in RTSA mode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Supported demodulation types: AM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FM, ASK, FSK, MSK, PSK, QAM</a:t>
            </a:r>
          </a:p>
          <a:p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8054610" y="2653481"/>
            <a:ext cx="3959197" cy="374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EVM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EVM (Error Vector Magnitude) can be expressed in % or dB.</a:t>
            </a:r>
          </a:p>
          <a:p>
            <a:pPr marL="0" indent="0">
              <a:buNone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EVM is used to quantify the performance of a digital radio transmitter or receiver. 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Informally, EVM is a measure of how far the points are from the ideal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constellation points locations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C:\Users\Administrator\Documents\BigAnt\sva1000x_demod_16qam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819" y="2335237"/>
            <a:ext cx="7323089" cy="406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155" y="3412074"/>
            <a:ext cx="3219438" cy="6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730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9" y="277963"/>
            <a:ext cx="937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SSA3000X-R Series Usability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8830" y="1532617"/>
            <a:ext cx="898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</a:t>
            </a:r>
            <a:r>
              <a:rPr 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tilize the same easy and intuitive User Interface as SSA3000X P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lus</a:t>
            </a:r>
            <a:endParaRPr lang="en-US" altLang="zh-CN" sz="14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491633" y="2051319"/>
            <a:ext cx="570914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Touch Screen </a:t>
            </a:r>
            <a:r>
              <a:rPr lang="x-none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Quick access to settings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External </a:t>
            </a:r>
            <a:r>
              <a:rPr lang="en-US" altLang="zh-CN" sz="1400" b="1" dirty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Keyboard </a:t>
            </a: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 </a:t>
            </a:r>
            <a:r>
              <a:rPr lang="en-US" altLang="zh-CN" sz="1400" b="1" dirty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Mouse </a:t>
            </a:r>
            <a:r>
              <a:rPr lang="x-none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Computer-like usage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Webserver </a:t>
            </a:r>
            <a:r>
              <a:rPr lang="x-none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en-US" altLang="zh-CN" sz="1400" b="1" dirty="0" smtClean="0">
                <a:solidFill>
                  <a:srgbClr val="0346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Easy Remote control</a:t>
            </a:r>
            <a:endParaRPr lang="en-US" altLang="zh-CN" sz="1400" b="1" dirty="0">
              <a:solidFill>
                <a:srgbClr val="03469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SSA3000X-R comes with a 10.1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inch touch screen. It supports on screen keyboard and enable to edit Labels. </a:t>
            </a:r>
            <a:endParaRPr lang="en-US" altLang="zh-CN" sz="1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Plus, external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keyboard and mouse are also supported. 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addition to </a:t>
            </a:r>
            <a:r>
              <a:rPr lang="en-US" altLang="zh-CN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EasySpectrum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Telnet and Socket communication,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It includes a Webserver that enables direct remote control via a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PC or mobile. </a:t>
            </a:r>
          </a:p>
          <a:p>
            <a:endParaRPr lang="en-US" altLang="zh-CN" sz="1400" dirty="0">
              <a:latin typeface="+mn-ea"/>
            </a:endParaRPr>
          </a:p>
          <a:p>
            <a:endParaRPr lang="zh-CN" altLang="en-US" sz="1400" dirty="0">
              <a:latin typeface="+mn-ea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52" y="1078294"/>
            <a:ext cx="5629275" cy="37546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00580" y="4409706"/>
            <a:ext cx="6017675" cy="2083979"/>
            <a:chOff x="3800580" y="4409706"/>
            <a:chExt cx="6017675" cy="2083979"/>
          </a:xfrm>
        </p:grpSpPr>
        <p:pic>
          <p:nvPicPr>
            <p:cNvPr id="8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247" y="4409706"/>
              <a:ext cx="3516008" cy="1968964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0580" y="5504773"/>
              <a:ext cx="2912533" cy="950121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353">
              <a:off x="6675518" y="5971840"/>
              <a:ext cx="644365" cy="521845"/>
            </a:xfrm>
            <a:prstGeom prst="rect">
              <a:avLst/>
            </a:prstGeom>
          </p:spPr>
        </p:pic>
        <p:sp>
          <p:nvSpPr>
            <p:cNvPr id="12" name="Freihandform 11"/>
            <p:cNvSpPr/>
            <p:nvPr/>
          </p:nvSpPr>
          <p:spPr>
            <a:xfrm>
              <a:off x="7195443" y="5699149"/>
              <a:ext cx="262964" cy="387706"/>
            </a:xfrm>
            <a:custGeom>
              <a:avLst/>
              <a:gdLst>
                <a:gd name="connsiteX0" fmla="*/ 172528 w 263188"/>
                <a:gd name="connsiteY0" fmla="*/ 336431 h 336431"/>
                <a:gd name="connsiteX1" fmla="*/ 258792 w 263188"/>
                <a:gd name="connsiteY1" fmla="*/ 276046 h 336431"/>
                <a:gd name="connsiteX2" fmla="*/ 241540 w 263188"/>
                <a:gd name="connsiteY2" fmla="*/ 103517 h 336431"/>
                <a:gd name="connsiteX3" fmla="*/ 163902 w 263188"/>
                <a:gd name="connsiteY3" fmla="*/ 77638 h 336431"/>
                <a:gd name="connsiteX4" fmla="*/ 0 w 263188"/>
                <a:gd name="connsiteY4" fmla="*/ 0 h 336431"/>
                <a:gd name="connsiteX0" fmla="*/ 172528 w 263657"/>
                <a:gd name="connsiteY0" fmla="*/ 336431 h 336431"/>
                <a:gd name="connsiteX1" fmla="*/ 258792 w 263657"/>
                <a:gd name="connsiteY1" fmla="*/ 276046 h 336431"/>
                <a:gd name="connsiteX2" fmla="*/ 241540 w 263657"/>
                <a:gd name="connsiteY2" fmla="*/ 103517 h 336431"/>
                <a:gd name="connsiteX3" fmla="*/ 147167 w 263657"/>
                <a:gd name="connsiteY3" fmla="*/ 55238 h 336431"/>
                <a:gd name="connsiteX4" fmla="*/ 0 w 263657"/>
                <a:gd name="connsiteY4" fmla="*/ 0 h 336431"/>
                <a:gd name="connsiteX0" fmla="*/ 172528 w 264966"/>
                <a:gd name="connsiteY0" fmla="*/ 336431 h 336431"/>
                <a:gd name="connsiteX1" fmla="*/ 258792 w 264966"/>
                <a:gd name="connsiteY1" fmla="*/ 276046 h 336431"/>
                <a:gd name="connsiteX2" fmla="*/ 245723 w 264966"/>
                <a:gd name="connsiteY2" fmla="*/ 152797 h 336431"/>
                <a:gd name="connsiteX3" fmla="*/ 147167 w 264966"/>
                <a:gd name="connsiteY3" fmla="*/ 55238 h 336431"/>
                <a:gd name="connsiteX4" fmla="*/ 0 w 264966"/>
                <a:gd name="connsiteY4" fmla="*/ 0 h 336431"/>
                <a:gd name="connsiteX0" fmla="*/ 109775 w 269612"/>
                <a:gd name="connsiteY0" fmla="*/ 363312 h 363312"/>
                <a:gd name="connsiteX1" fmla="*/ 258792 w 269612"/>
                <a:gd name="connsiteY1" fmla="*/ 276046 h 363312"/>
                <a:gd name="connsiteX2" fmla="*/ 245723 w 269612"/>
                <a:gd name="connsiteY2" fmla="*/ 152797 h 363312"/>
                <a:gd name="connsiteX3" fmla="*/ 147167 w 269612"/>
                <a:gd name="connsiteY3" fmla="*/ 55238 h 363312"/>
                <a:gd name="connsiteX4" fmla="*/ 0 w 269612"/>
                <a:gd name="connsiteY4" fmla="*/ 0 h 363312"/>
                <a:gd name="connsiteX0" fmla="*/ 126473 w 268376"/>
                <a:gd name="connsiteY0" fmla="*/ 355845 h 355845"/>
                <a:gd name="connsiteX1" fmla="*/ 258792 w 268376"/>
                <a:gd name="connsiteY1" fmla="*/ 276046 h 355845"/>
                <a:gd name="connsiteX2" fmla="*/ 245723 w 268376"/>
                <a:gd name="connsiteY2" fmla="*/ 152797 h 355845"/>
                <a:gd name="connsiteX3" fmla="*/ 147167 w 268376"/>
                <a:gd name="connsiteY3" fmla="*/ 55238 h 355845"/>
                <a:gd name="connsiteX4" fmla="*/ 0 w 268376"/>
                <a:gd name="connsiteY4" fmla="*/ 0 h 355845"/>
                <a:gd name="connsiteX0" fmla="*/ 126473 w 268376"/>
                <a:gd name="connsiteY0" fmla="*/ 355845 h 355845"/>
                <a:gd name="connsiteX1" fmla="*/ 258792 w 268376"/>
                <a:gd name="connsiteY1" fmla="*/ 276046 h 355845"/>
                <a:gd name="connsiteX2" fmla="*/ 245723 w 268376"/>
                <a:gd name="connsiteY2" fmla="*/ 152797 h 355845"/>
                <a:gd name="connsiteX3" fmla="*/ 147167 w 268376"/>
                <a:gd name="connsiteY3" fmla="*/ 55238 h 355845"/>
                <a:gd name="connsiteX4" fmla="*/ 0 w 268376"/>
                <a:gd name="connsiteY4" fmla="*/ 0 h 355845"/>
                <a:gd name="connsiteX0" fmla="*/ 126473 w 263159"/>
                <a:gd name="connsiteY0" fmla="*/ 355845 h 355845"/>
                <a:gd name="connsiteX1" fmla="*/ 251636 w 263159"/>
                <a:gd name="connsiteY1" fmla="*/ 271068 h 355845"/>
                <a:gd name="connsiteX2" fmla="*/ 245723 w 263159"/>
                <a:gd name="connsiteY2" fmla="*/ 152797 h 355845"/>
                <a:gd name="connsiteX3" fmla="*/ 147167 w 263159"/>
                <a:gd name="connsiteY3" fmla="*/ 55238 h 355845"/>
                <a:gd name="connsiteX4" fmla="*/ 0 w 263159"/>
                <a:gd name="connsiteY4" fmla="*/ 0 h 355845"/>
                <a:gd name="connsiteX0" fmla="*/ 126473 w 263277"/>
                <a:gd name="connsiteY0" fmla="*/ 355845 h 355845"/>
                <a:gd name="connsiteX1" fmla="*/ 251636 w 263277"/>
                <a:gd name="connsiteY1" fmla="*/ 271068 h 355845"/>
                <a:gd name="connsiteX2" fmla="*/ 245723 w 263277"/>
                <a:gd name="connsiteY2" fmla="*/ 152797 h 355845"/>
                <a:gd name="connsiteX3" fmla="*/ 144782 w 263277"/>
                <a:gd name="connsiteY3" fmla="*/ 62704 h 355845"/>
                <a:gd name="connsiteX4" fmla="*/ 0 w 263277"/>
                <a:gd name="connsiteY4" fmla="*/ 0 h 355845"/>
                <a:gd name="connsiteX0" fmla="*/ 102618 w 239422"/>
                <a:gd name="connsiteY0" fmla="*/ 368289 h 368289"/>
                <a:gd name="connsiteX1" fmla="*/ 227781 w 239422"/>
                <a:gd name="connsiteY1" fmla="*/ 283512 h 368289"/>
                <a:gd name="connsiteX2" fmla="*/ 221868 w 239422"/>
                <a:gd name="connsiteY2" fmla="*/ 165241 h 368289"/>
                <a:gd name="connsiteX3" fmla="*/ 120927 w 239422"/>
                <a:gd name="connsiteY3" fmla="*/ 75148 h 368289"/>
                <a:gd name="connsiteX4" fmla="*/ 0 w 239422"/>
                <a:gd name="connsiteY4" fmla="*/ 0 h 36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422" h="368289">
                  <a:moveTo>
                    <a:pt x="102618" y="368289"/>
                  </a:moveTo>
                  <a:cubicBezTo>
                    <a:pt x="151927" y="340085"/>
                    <a:pt x="207906" y="317353"/>
                    <a:pt x="227781" y="283512"/>
                  </a:cubicBezTo>
                  <a:cubicBezTo>
                    <a:pt x="247656" y="249671"/>
                    <a:pt x="239677" y="199968"/>
                    <a:pt x="221868" y="165241"/>
                  </a:cubicBezTo>
                  <a:cubicBezTo>
                    <a:pt x="204059" y="130514"/>
                    <a:pt x="157905" y="102688"/>
                    <a:pt x="120927" y="75148"/>
                  </a:cubicBezTo>
                  <a:cubicBezTo>
                    <a:pt x="83949" y="47608"/>
                    <a:pt x="61822" y="30192"/>
                    <a:pt x="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32047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125705" y="43553"/>
            <a:ext cx="9681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Spectrum Analyzer Portfolio Positioning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 flipV="1">
            <a:off x="1571625" y="1366992"/>
            <a:ext cx="12375" cy="48623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1571625" y="6229350"/>
            <a:ext cx="102733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0835142" y="5645021"/>
            <a:ext cx="111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Functions &amp; Performance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733550" y="1319536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Price/USD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07" y="3279430"/>
            <a:ext cx="2854685" cy="17592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25" y="2044391"/>
            <a:ext cx="3634984" cy="242595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52" y="3595554"/>
            <a:ext cx="3139452" cy="2095583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1733550" y="5473406"/>
            <a:ext cx="207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GHz / 3.2 GHz</a:t>
            </a:r>
            <a:endParaRPr lang="en-US" sz="1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652637" y="4657725"/>
            <a:ext cx="248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SVA1000X</a:t>
            </a:r>
          </a:p>
          <a:p>
            <a:pPr algn="ctr"/>
            <a:r>
              <a:rPr lang="en-US" sz="1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 GHz / 3.2 GHz / 7.5 GHz</a:t>
            </a:r>
            <a:endParaRPr lang="en-US" sz="12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042099" y="506069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 plus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GHz / 3.2 GHz / 7.5 GHz</a:t>
            </a:r>
            <a:endParaRPr lang="en-US" sz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742949" y="5153025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1395.-</a:t>
            </a:r>
            <a:endParaRPr lang="en-US" sz="1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42949" y="3857625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2595.-</a:t>
            </a:r>
            <a:endParaRPr lang="en-US" sz="1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42949" y="4657725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1595.-</a:t>
            </a:r>
            <a:endParaRPr lang="en-US" sz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42949" y="3352800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2795.-</a:t>
            </a:r>
            <a:endParaRPr lang="en-US" sz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17069" y="2850131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3409.-</a:t>
            </a:r>
            <a:endParaRPr lang="en-US" sz="12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42949" y="4171950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1999.-</a:t>
            </a:r>
            <a:endParaRPr lang="en-US" sz="12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771775" y="6229350"/>
            <a:ext cx="1076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Basic SA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7270285" y="6258060"/>
            <a:ext cx="2162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 &amp; VNA &amp; opt. VSA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4801955" y="6243992"/>
            <a:ext cx="1514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 &amp; opt. VSA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17068" y="1933290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8159.-</a:t>
            </a:r>
            <a:endParaRPr lang="en-US" sz="12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17067" y="2271816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6999.-</a:t>
            </a:r>
            <a:endParaRPr lang="en-US" sz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576" y="2368300"/>
            <a:ext cx="2437991" cy="1401365"/>
          </a:xfrm>
          <a:prstGeom prst="rect">
            <a:avLst/>
          </a:prstGeom>
        </p:spPr>
      </p:pic>
      <p:sp>
        <p:nvSpPr>
          <p:cNvPr id="41" name="Textfeld 38"/>
          <p:cNvSpPr txBox="1"/>
          <p:nvPr/>
        </p:nvSpPr>
        <p:spPr>
          <a:xfrm>
            <a:off x="9754054" y="6239751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 &amp; RTSA &amp; opt. VSA, EMI Receiver Mode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feld 30"/>
          <p:cNvSpPr txBox="1"/>
          <p:nvPr/>
        </p:nvSpPr>
        <p:spPr>
          <a:xfrm>
            <a:off x="9206367" y="388917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SSA3000X-R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GHz / 7.5 GHz</a:t>
            </a:r>
            <a:endParaRPr lang="en-US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feld 21"/>
          <p:cNvSpPr txBox="1"/>
          <p:nvPr/>
        </p:nvSpPr>
        <p:spPr>
          <a:xfrm>
            <a:off x="717066" y="1635040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8549.-</a:t>
            </a:r>
            <a:endParaRPr lang="en-US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feld 21"/>
          <p:cNvSpPr txBox="1"/>
          <p:nvPr/>
        </p:nvSpPr>
        <p:spPr>
          <a:xfrm>
            <a:off x="717065" y="1409913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10449.-</a:t>
            </a:r>
            <a:endParaRPr lang="en-US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3093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374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Applications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7635" y="1343384"/>
            <a:ext cx="10170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 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General purpose Spectrum Analysis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AM/FM demodulation</a:t>
            </a:r>
          </a:p>
          <a:p>
            <a:r>
              <a:rPr 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Interference and Surveillance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</a:p>
          <a:p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Insertion loss/ Reflection measurement</a:t>
            </a:r>
          </a:p>
          <a:p>
            <a:endParaRPr 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AMK 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Analyze modulated signal Parameter (CP, OBW, CNR)</a:t>
            </a:r>
          </a:p>
          <a:p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Determine Signal Quality (ACPR, CNR, Harmonics, etc.)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Harmonics measurements 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Amplifier performance (TOI, etc.)</a:t>
            </a:r>
          </a:p>
          <a:p>
            <a:endParaRPr 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98667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539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RTSA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Applications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4" y="3415397"/>
            <a:ext cx="5613435" cy="3154215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46078" y="1217267"/>
            <a:ext cx="11117566" cy="96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PULSE MEASUREMENTS	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Any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kind of pulsed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signals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Gather information about the carrier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frequency, rise and fall times, occupied spectrum and pulse width.</a:t>
            </a: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RADAR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Radar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pulses must be measured within time and frequency domain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 spurs, analyze the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noise figure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 the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spectrum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occupancy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transient nature of Radar signals make capturing and analysis difficult. With RTSA FMT, it enables capture radar signal in complex EW spectral environment.</a:t>
            </a:r>
          </a:p>
          <a:p>
            <a:pPr marL="609402" lvl="1" indent="0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7" y="3382202"/>
            <a:ext cx="4763792" cy="31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407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46078" y="1098390"/>
            <a:ext cx="11300445" cy="167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NFC/RFID/Bluetooth	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Near-field-communication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(NFC), radio frequency identification (RFID), tire pressure-monitoring systems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TPMS) or other communication standards can be measured and monitored. They are usually operating in bands where other applications are located too. Therefore RTSAs can be used to identify external disturbances.</a:t>
            </a: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07" y="2771336"/>
            <a:ext cx="6696578" cy="39237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74" y="2744045"/>
            <a:ext cx="2079496" cy="164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532" y="4388145"/>
            <a:ext cx="3481123" cy="23207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369" y="2744045"/>
            <a:ext cx="1601286" cy="1644101"/>
          </a:xfrm>
          <a:prstGeom prst="rect">
            <a:avLst/>
          </a:prstGeom>
        </p:spPr>
      </p:pic>
      <p:sp>
        <p:nvSpPr>
          <p:cNvPr id="8" name="TextBox 40"/>
          <p:cNvSpPr txBox="1"/>
          <p:nvPr/>
        </p:nvSpPr>
        <p:spPr>
          <a:xfrm>
            <a:off x="446078" y="274572"/>
            <a:ext cx="539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RTSA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Applications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727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0"/>
          <p:cNvSpPr txBox="1"/>
          <p:nvPr/>
        </p:nvSpPr>
        <p:spPr>
          <a:xfrm>
            <a:off x="446078" y="243457"/>
            <a:ext cx="755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Product Introduction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3B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40"/>
          <p:cNvSpPr txBox="1"/>
          <p:nvPr/>
        </p:nvSpPr>
        <p:spPr>
          <a:xfrm>
            <a:off x="519186" y="6015936"/>
            <a:ext cx="755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 </a:t>
            </a:r>
            <a:r>
              <a:rPr lang="en-US" altLang="zh-CN" sz="4000" b="1" noProof="0" dirty="0" smtClean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April 6</a:t>
            </a:r>
            <a:r>
              <a:rPr lang="en-US" altLang="zh-CN" sz="4000" b="1" dirty="0" smtClean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4000" b="1" noProof="0" dirty="0" smtClean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noProof="0" dirty="0" smtClean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3B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53" y="597400"/>
            <a:ext cx="9380379" cy="59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85" y="2883876"/>
            <a:ext cx="6563153" cy="3687866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46078" y="985849"/>
            <a:ext cx="11300445" cy="208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VCO/PLL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ANALYSIS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Random sweeping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 glitch behavior is produced by Voltage-controlled oscillators or phase-locked loop ICs that would not be detected by normal swept analyzers.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Spectrum Management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Intermittent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signals are nearly impossible to capture with an swept analyzer. With frequency mask triggers you can capture nearly any intermittent signal with 100% probability. (SSA3000X-R 100% POI at 7.2us)</a:t>
            </a: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0"/>
          <p:cNvSpPr txBox="1"/>
          <p:nvPr/>
        </p:nvSpPr>
        <p:spPr>
          <a:xfrm>
            <a:off x="446078" y="277963"/>
            <a:ext cx="539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RTSA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Applications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0257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374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Applications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574156" y="985849"/>
            <a:ext cx="11300445" cy="168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Wideband VSA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Transmission Quality Analysis (for AM,FM, PSK, MSK, FSK, QAM modulation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SSA3000XP-DMA analysis bandwidth is only 2.5 MHz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SSA3000XR-WDMA analysis bandwidth is up to RTSA BW (25 MHz standard, 40 MHz option)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New Easy VSA software supports SSA3000X Plus, SSA3000X-R, SVA1000X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Play back in Easy VSA, Easy IQ and SSG5000X signal generator.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C:\Users\Administrator\Documents\BigAnt\sva1000x_demod_16qam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869" y="3155665"/>
            <a:ext cx="5556738" cy="347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44" y="3155665"/>
            <a:ext cx="5842757" cy="347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567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374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Applications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574156" y="985849"/>
            <a:ext cx="11300445" cy="194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EMI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Since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devices are getting more and more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complex there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 much more potential disturbers.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Distortion could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 caused by switching between different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operations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modes or by only partly activated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components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These can be captured and identified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quickly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by an RTSA.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New dedicated EMI Measurement Mode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092" y="3915171"/>
            <a:ext cx="2880908" cy="16637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901"/>
            <a:ext cx="9228407" cy="31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455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 bwMode="auto">
          <a:xfrm>
            <a:off x="568124" y="1127775"/>
            <a:ext cx="6009524" cy="19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EMI Measurement Mode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Built-in CISPR Band A/B/C/D presets</a:t>
            </a:r>
          </a:p>
          <a:p>
            <a:pPr lvl="1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Peak, Quasi Peak, EMI Average Detector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Continuously monitor signal with bar meter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to detect </a:t>
            </a:r>
          </a:p>
          <a:p>
            <a:pPr marL="609402" lvl="1" indent="0"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maximum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amplitude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Compare emissions with regulatory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limits</a:t>
            </a:r>
          </a:p>
          <a:p>
            <a:pPr lvl="1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 descr="C:\Users\Michael.Zeng\AppData\Roaming\Foxmail7\Temp-1312-20200313090915\fox(03-13-17-57-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39" y="3319113"/>
            <a:ext cx="5146224" cy="30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6864441" y="1273805"/>
            <a:ext cx="4792394" cy="168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EMI in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SSA3000X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BW -&gt; Filter -&gt; EMI filter</a:t>
            </a:r>
          </a:p>
          <a:p>
            <a:pPr lvl="1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Quasi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Peak Detector</a:t>
            </a:r>
          </a:p>
          <a:p>
            <a:pPr lvl="1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Free Easy Spectrum</a:t>
            </a:r>
          </a:p>
          <a:p>
            <a:pPr lvl="1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Compare emissions with regulatory limits</a:t>
            </a:r>
          </a:p>
          <a:p>
            <a:pPr marL="609402" lvl="1" indent="0">
              <a:buNone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41" y="3319113"/>
            <a:ext cx="5163437" cy="3025416"/>
          </a:xfrm>
          <a:prstGeom prst="rect">
            <a:avLst/>
          </a:prstGeom>
        </p:spPr>
      </p:pic>
      <p:sp>
        <p:nvSpPr>
          <p:cNvPr id="11" name="TextBox 40"/>
          <p:cNvSpPr txBox="1"/>
          <p:nvPr/>
        </p:nvSpPr>
        <p:spPr>
          <a:xfrm>
            <a:off x="423403" y="207625"/>
            <a:ext cx="547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EMI option changes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418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7469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Cross - Selling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90550" y="1476375"/>
            <a:ext cx="1074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Don’t forget to cross sell other products!</a:t>
            </a:r>
          </a:p>
          <a:p>
            <a:endParaRPr lang="en-US" sz="2400" dirty="0"/>
          </a:p>
          <a:p>
            <a:r>
              <a:rPr lang="en-US" sz="2400" dirty="0" smtClean="0"/>
              <a:t>If you talk to a customer, who work on RF-Designs always ask about RF-Signal Source!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We have a very competitive solution with SSG3000X or SSG3000X-IQE !</a:t>
            </a:r>
          </a:p>
          <a:p>
            <a:endParaRPr lang="en-US" sz="2400" dirty="0" smtClean="0"/>
          </a:p>
          <a:p>
            <a:r>
              <a:rPr lang="en-US" sz="2400" dirty="0" smtClean="0"/>
              <a:t>Also SDG6000X together with the IQ-Option might fit for these Customers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980" y="4943476"/>
            <a:ext cx="3773643" cy="177242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2324100"/>
            <a:ext cx="732153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9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9" y="277963"/>
            <a:ext cx="937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SSA3000X-R competition analysis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696251" y="5369973"/>
            <a:ext cx="4041515" cy="118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Higher frequency range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Higher amplitude accuracy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Higher price performance ratio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552468"/>
              </p:ext>
            </p:extLst>
          </p:nvPr>
        </p:nvGraphicFramePr>
        <p:xfrm>
          <a:off x="696251" y="1109266"/>
          <a:ext cx="9946765" cy="3867468"/>
        </p:xfrm>
        <a:graphic>
          <a:graphicData uri="http://schemas.openxmlformats.org/drawingml/2006/table">
            <a:tbl>
              <a:tblPr/>
              <a:tblGrid>
                <a:gridCol w="3347842"/>
                <a:gridCol w="3154323"/>
                <a:gridCol w="3444600"/>
              </a:tblGrid>
              <a:tr h="4096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SSA3000X-R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Rigol RSA5000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09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 Range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 kHz ~ 5/7.5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 kHz ~ 3.2/6.5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9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RTBW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 MHz; 40 MHz (Option)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 MHz; 40 MHz (Option)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9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 POI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 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7.45 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9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Total Amplitude Accuracy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 0.7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 0.8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9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Preamplifier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Standard configuration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5905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 kHz ~ 5/7.5GHz standard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 kHz ~ 3.2/6.5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9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Web Server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Not support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9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$8,549 (5GHz)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$8999(3.2GHz)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6670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9" y="277963"/>
            <a:ext cx="937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SSA3000X-R competition analysis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600823" y="5135818"/>
            <a:ext cx="4041515" cy="118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100% POI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Standard Preamplifier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price performance ratio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022960"/>
              </p:ext>
            </p:extLst>
          </p:nvPr>
        </p:nvGraphicFramePr>
        <p:xfrm>
          <a:off x="572688" y="1154661"/>
          <a:ext cx="10156874" cy="3685736"/>
        </p:xfrm>
        <a:graphic>
          <a:graphicData uri="http://schemas.openxmlformats.org/drawingml/2006/table">
            <a:tbl>
              <a:tblPr/>
              <a:tblGrid>
                <a:gridCol w="3418559"/>
                <a:gridCol w="3220954"/>
                <a:gridCol w="3517361"/>
              </a:tblGrid>
              <a:tr h="40153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SSA3000X-R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Keysight N9020B-RT1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447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 Range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 kHz ~ 5/7.5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10Hz ~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3.6/8.4GHz 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option 503/508)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1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RTBW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 MHz; 40 MHz (Option)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25MHz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;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160MHz (option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1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 POI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 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17.3 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1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Total Amplitude Accuracy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 0.7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 0.39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1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Preamplifier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Standard configuration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302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 kHz ~ 5/7.5GHz standard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1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Web Server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01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$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8,549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$81,593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612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9" y="277963"/>
            <a:ext cx="937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SSA3000X-R competition analysis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46079" y="5553697"/>
            <a:ext cx="4041515" cy="118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100% POI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Standard Preamplifier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price performance ratio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875042"/>
              </p:ext>
            </p:extLst>
          </p:nvPr>
        </p:nvGraphicFramePr>
        <p:xfrm>
          <a:off x="600821" y="1223891"/>
          <a:ext cx="9637460" cy="4202550"/>
        </p:xfrm>
        <a:graphic>
          <a:graphicData uri="http://schemas.openxmlformats.org/drawingml/2006/table">
            <a:tbl>
              <a:tblPr/>
              <a:tblGrid>
                <a:gridCol w="3243737"/>
                <a:gridCol w="3056237"/>
                <a:gridCol w="3337486"/>
              </a:tblGrid>
              <a:tr h="46041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SSA3000X-R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R&amp;S FSVR7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60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 Range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 kHz ~ 5/7.5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 Hz ~ 7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60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RTBW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 MHz; 40 MHz (Option)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 MHz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60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 POI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 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 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60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Total Amplitude Accuracy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 0.7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 0.4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60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Preamplifier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Standard configuration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519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 kHz ~ 5/7.5GHz standard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N/A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60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Web Server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60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$8,549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$47,754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6419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sp>
        <p:nvSpPr>
          <p:cNvPr id="11" name="TextBox 40"/>
          <p:cNvSpPr txBox="1"/>
          <p:nvPr/>
        </p:nvSpPr>
        <p:spPr>
          <a:xfrm>
            <a:off x="422222" y="270969"/>
            <a:ext cx="553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RTSA Structure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1"/>
            <a:ext cx="2743200" cy="8501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78" y="441616"/>
            <a:ext cx="3264119" cy="694455"/>
          </a:xfrm>
          <a:prstGeom prst="rect">
            <a:avLst/>
          </a:prstGeom>
        </p:spPr>
      </p:pic>
      <p:pic>
        <p:nvPicPr>
          <p:cNvPr id="8" name="图片 7" descr="E:\Aladdin_SVA7\数据\SSA3075X-R.png"/>
          <p:cNvPicPr/>
          <p:nvPr/>
        </p:nvPicPr>
        <p:blipFill>
          <a:blip r:embed="rId7" cstate="print"/>
          <a:srcRect r="2953"/>
          <a:stretch>
            <a:fillRect/>
          </a:stretch>
        </p:blipFill>
        <p:spPr bwMode="auto">
          <a:xfrm>
            <a:off x="-933872" y="624912"/>
            <a:ext cx="8754039" cy="59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7820167" y="2376183"/>
            <a:ext cx="3892862" cy="319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Structure</a:t>
            </a:r>
          </a:p>
          <a:p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FFT Windows</a:t>
            </a:r>
          </a:p>
          <a:p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Overlap</a:t>
            </a:r>
          </a:p>
          <a:p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POI</a:t>
            </a:r>
          </a:p>
          <a:p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Density</a:t>
            </a:r>
          </a:p>
          <a:p>
            <a:pPr marL="0" indent="0">
              <a:buNone/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8213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Swept SA Structure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8" y="1182797"/>
            <a:ext cx="11430510" cy="466936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52689" y="6147582"/>
            <a:ext cx="7005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This is old swept SA structure just to briefly explain the theory behind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35083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sp>
        <p:nvSpPr>
          <p:cNvPr id="11" name="TextBox 40"/>
          <p:cNvSpPr txBox="1"/>
          <p:nvPr/>
        </p:nvSpPr>
        <p:spPr>
          <a:xfrm>
            <a:off x="422222" y="270969"/>
            <a:ext cx="553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SSA3000X-R Series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42307" y="2738149"/>
            <a:ext cx="44129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Real-Time Spectrum Analyzer</a:t>
            </a:r>
          </a:p>
          <a:p>
            <a:pPr algn="ctr"/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</a:p>
          <a:p>
            <a:pPr algn="ctr"/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 Purpose Spectrum Analyzer</a:t>
            </a:r>
          </a:p>
          <a:p>
            <a:pPr algn="ctr"/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</a:p>
          <a:p>
            <a:pPr algn="ctr"/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EMI Measurement M</a:t>
            </a:r>
            <a:r>
              <a:rPr lang="en-US" altLang="zh-CN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ode (opt.)</a:t>
            </a:r>
            <a:endParaRPr lang="en-US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</a:p>
          <a:p>
            <a:pPr algn="ctr"/>
            <a:r>
              <a:rPr 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Vector Signal Analyzer (opt.)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1"/>
            <a:ext cx="2743200" cy="8501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78" y="441616"/>
            <a:ext cx="3264119" cy="694455"/>
          </a:xfrm>
          <a:prstGeom prst="rect">
            <a:avLst/>
          </a:prstGeom>
        </p:spPr>
      </p:pic>
      <p:pic>
        <p:nvPicPr>
          <p:cNvPr id="8" name="图片 7" descr="E:\Aladdin_SVA7\数据\SSA3075X-R.png"/>
          <p:cNvPicPr/>
          <p:nvPr/>
        </p:nvPicPr>
        <p:blipFill>
          <a:blip r:embed="rId7" cstate="print"/>
          <a:srcRect r="2953"/>
          <a:stretch>
            <a:fillRect/>
          </a:stretch>
        </p:blipFill>
        <p:spPr bwMode="auto">
          <a:xfrm>
            <a:off x="-933872" y="624912"/>
            <a:ext cx="8754039" cy="59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0680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514708" y="1047097"/>
            <a:ext cx="9652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Traditional SA has blind time.</a:t>
            </a:r>
          </a:p>
          <a:p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	</a:t>
            </a:r>
            <a:endParaRPr lang="en-US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 flipV="1">
            <a:off x="-555114" y="171904"/>
            <a:ext cx="5855668" cy="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507009"/>
              </p:ext>
            </p:extLst>
          </p:nvPr>
        </p:nvGraphicFramePr>
        <p:xfrm>
          <a:off x="167932" y="1508762"/>
          <a:ext cx="6928789" cy="49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r:id="rId4" imgW="5172390" imgH="3707202" progId="Visio.Drawing.11">
                  <p:embed/>
                </p:oleObj>
              </mc:Choice>
              <mc:Fallback>
                <p:oleObj r:id="rId4" imgW="5172390" imgH="370720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32" y="1508762"/>
                        <a:ext cx="6928789" cy="4968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Swept SA shortage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6565900" y="2493340"/>
            <a:ext cx="5397500" cy="326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Set parameters like RBW and SPAN, SA will sweep from the lowest frequency to the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highest.</a:t>
            </a:r>
          </a:p>
          <a:p>
            <a:pPr marL="0" indent="0">
              <a:buNone/>
            </a:pP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When SPAN is wide, RBW is small– Sweep time is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long.</a:t>
            </a:r>
          </a:p>
          <a:p>
            <a:pPr marL="0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Even with Max-Hold, agile and elusive signals is difficult to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locate.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7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672671"/>
              </p:ext>
            </p:extLst>
          </p:nvPr>
        </p:nvGraphicFramePr>
        <p:xfrm>
          <a:off x="-15424" y="943128"/>
          <a:ext cx="6400275" cy="3982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" r:id="rId4" imgW="5564700" imgH="3349745" progId="Visio.Drawing.11">
                  <p:embed/>
                </p:oleObj>
              </mc:Choice>
              <mc:Fallback>
                <p:oleObj r:id="rId4" imgW="5564700" imgH="334974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24" y="943128"/>
                        <a:ext cx="6400275" cy="39822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499220"/>
              </p:ext>
            </p:extLst>
          </p:nvPr>
        </p:nvGraphicFramePr>
        <p:xfrm>
          <a:off x="6502398" y="631906"/>
          <a:ext cx="5477449" cy="4860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2" r:id="rId6" imgW="5597100" imgH="4969893" progId="Visio.Drawing.11">
                  <p:embed/>
                </p:oleObj>
              </mc:Choice>
              <mc:Fallback>
                <p:oleObj r:id="rId6" imgW="5597100" imgH="4969893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2398" y="631906"/>
                        <a:ext cx="5477449" cy="48604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Swept SA shortage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446078" y="5610182"/>
            <a:ext cx="11540866" cy="91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Swept FFT mode, blind time exist between two FFT sweep. Data length = FFT window length (Relate to RBW) 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Left figure: Analysis BW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＜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BW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Right figure: Analysis BW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＞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 BW</a:t>
            </a: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87321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RTSA Structure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796184"/>
              </p:ext>
            </p:extLst>
          </p:nvPr>
        </p:nvGraphicFramePr>
        <p:xfrm>
          <a:off x="572687" y="631906"/>
          <a:ext cx="10540790" cy="4601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3" r:id="rId4" imgW="6651990" imgH="3184765" progId="Visio.Drawing.11">
                  <p:embed/>
                </p:oleObj>
              </mc:Choice>
              <mc:Fallback>
                <p:oleObj r:id="rId4" imgW="6651990" imgH="3184765" progId="Visio.Drawing.11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687" y="631906"/>
                        <a:ext cx="10540790" cy="46017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内容占位符 2"/>
          <p:cNvSpPr txBox="1">
            <a:spLocks/>
          </p:cNvSpPr>
          <p:nvPr/>
        </p:nvSpPr>
        <p:spPr bwMode="auto">
          <a:xfrm>
            <a:off x="446078" y="5610182"/>
            <a:ext cx="11540866" cy="91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40 MHz Bandwidth  </a:t>
            </a: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ADC sampling rate is 160 MHz,  FFT sampling rate is 51.2 MHz .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7910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514707" y="853847"/>
            <a:ext cx="1092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RTSA improves the probability of agile signal capture.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Gap-free is the primary difference from swept SA.</a:t>
            </a:r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	</a:t>
            </a:r>
            <a:endParaRPr lang="en-US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948499"/>
              </p:ext>
            </p:extLst>
          </p:nvPr>
        </p:nvGraphicFramePr>
        <p:xfrm>
          <a:off x="1910936" y="1315512"/>
          <a:ext cx="6663631" cy="45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" r:id="rId4" imgW="5409990" imgH="3709898" progId="Visio.Drawing.11">
                  <p:embed/>
                </p:oleObj>
              </mc:Choice>
              <mc:Fallback>
                <p:oleObj r:id="rId4" imgW="5409990" imgH="370989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936" y="1315512"/>
                        <a:ext cx="6663631" cy="45185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TextBox 40"/>
          <p:cNvSpPr txBox="1"/>
          <p:nvPr/>
        </p:nvSpPr>
        <p:spPr>
          <a:xfrm>
            <a:off x="486482" y="95421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RTSA advantage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675213" y="5884079"/>
            <a:ext cx="11540866" cy="91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Acquisition time is user defined data acquire time, from </a:t>
            </a:r>
            <a:r>
              <a:rPr lang="en-US" altLang="zh-CN" sz="1600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ms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 50s.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Each acquisition time contains 1 to millions of FFT frames. (Depends on SPAN and RBW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1343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513316" y="868314"/>
            <a:ext cx="96528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If the FFT is directly applied over the gathered data the </a:t>
            </a:r>
            <a:r>
              <a:rPr lang="en-GB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resulting frequency domain signal will exhibit phenomena </a:t>
            </a:r>
            <a:r>
              <a:rPr lang="en-GB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like </a:t>
            </a:r>
            <a:r>
              <a:rPr lang="en-GB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spectral leakage, scalloping loss, and processing </a:t>
            </a:r>
            <a:r>
              <a:rPr lang="en-GB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loss.</a:t>
            </a:r>
          </a:p>
          <a:p>
            <a:endParaRPr lang="en-GB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GB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Applying </a:t>
            </a:r>
            <a:r>
              <a:rPr lang="en-GB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window function to the signal in time domain prior to FFT computation significantly reduces these effects, as the </a:t>
            </a:r>
            <a:r>
              <a:rPr lang="en-GB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window can force </a:t>
            </a:r>
            <a:r>
              <a:rPr lang="en-GB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signal to be periodic with exactly the window length.</a:t>
            </a:r>
            <a:endParaRPr 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TextBox 40"/>
          <p:cNvSpPr txBox="1"/>
          <p:nvPr/>
        </p:nvSpPr>
        <p:spPr>
          <a:xfrm>
            <a:off x="486482" y="95421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FFT Windows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675213" y="5884079"/>
            <a:ext cx="11540866" cy="91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window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length </a:t>
            </a:r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usually equal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 the </a:t>
            </a:r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FFT length.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Leaving the signal as it is, is an rectangular window. </a:t>
            </a:r>
          </a:p>
          <a:p>
            <a:pPr lvl="1"/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407" y="2512417"/>
            <a:ext cx="7862690" cy="28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746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513316" y="831208"/>
            <a:ext cx="9652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 Signals require different FFT windows. </a:t>
            </a:r>
          </a:p>
          <a:p>
            <a:endParaRPr lang="en-GB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GB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rare events, such as pulses, the location within the window function makes </a:t>
            </a:r>
            <a:r>
              <a:rPr lang="en-GB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 significant </a:t>
            </a:r>
            <a:r>
              <a:rPr lang="en-GB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difference in terms of level accuracy.</a:t>
            </a:r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TextBox 40"/>
          <p:cNvSpPr txBox="1"/>
          <p:nvPr/>
        </p:nvSpPr>
        <p:spPr>
          <a:xfrm>
            <a:off x="486482" y="95421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FFT Windows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319314" y="5790696"/>
            <a:ext cx="11540866" cy="91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Use the right FFT window for your application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FFT window influences the accuracy. </a:t>
            </a:r>
          </a:p>
          <a:p>
            <a:pPr lvl="1"/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26" y="2669716"/>
            <a:ext cx="6394746" cy="2401929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783875"/>
              </p:ext>
            </p:extLst>
          </p:nvPr>
        </p:nvGraphicFramePr>
        <p:xfrm>
          <a:off x="6701472" y="2208414"/>
          <a:ext cx="4840940" cy="2735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941">
                  <a:extLst>
                    <a:ext uri="{9D8B030D-6E8A-4147-A177-3AD203B41FA5}">
                      <a16:colId xmlns:a16="http://schemas.microsoft.com/office/drawing/2014/main" xmlns="" val="198371813"/>
                    </a:ext>
                  </a:extLst>
                </a:gridCol>
                <a:gridCol w="948018">
                  <a:extLst>
                    <a:ext uri="{9D8B030D-6E8A-4147-A177-3AD203B41FA5}">
                      <a16:colId xmlns:a16="http://schemas.microsoft.com/office/drawing/2014/main" xmlns="" val="4260320413"/>
                    </a:ext>
                  </a:extLst>
                </a:gridCol>
                <a:gridCol w="1230406">
                  <a:extLst>
                    <a:ext uri="{9D8B030D-6E8A-4147-A177-3AD203B41FA5}">
                      <a16:colId xmlns:a16="http://schemas.microsoft.com/office/drawing/2014/main" xmlns="" val="1255570395"/>
                    </a:ext>
                  </a:extLst>
                </a:gridCol>
                <a:gridCol w="1250575">
                  <a:extLst>
                    <a:ext uri="{9D8B030D-6E8A-4147-A177-3AD203B41FA5}">
                      <a16:colId xmlns:a16="http://schemas.microsoft.com/office/drawing/2014/main" xmlns="" val="3766067680"/>
                    </a:ext>
                  </a:extLst>
                </a:gridCol>
              </a:tblGrid>
              <a:tr h="5997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Window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Spectral</a:t>
                      </a:r>
                      <a:r>
                        <a:rPr lang="en-US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Leakage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Amplitude Accuracy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 Resolution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4903380"/>
                  </a:ext>
                </a:extLst>
              </a:tr>
              <a:tr h="32354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Kaiser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Good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Good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3759736"/>
                  </a:ext>
                </a:extLst>
              </a:tr>
              <a:tr h="323546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Hanning</a:t>
                      </a:r>
                      <a:endParaRPr 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Good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Good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7266481"/>
                  </a:ext>
                </a:extLst>
              </a:tr>
              <a:tr h="32354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Flattop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Good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Best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Poor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817295"/>
                  </a:ext>
                </a:extLst>
              </a:tr>
              <a:tr h="32354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Gaussian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Good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8442498"/>
                  </a:ext>
                </a:extLst>
              </a:tr>
              <a:tr h="323546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Blackmann</a:t>
                      </a:r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-Harris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Best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Good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3609077"/>
                  </a:ext>
                </a:extLst>
              </a:tr>
              <a:tr h="32354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Rectangular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Poor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Poor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Best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6408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827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756151"/>
              </p:ext>
            </p:extLst>
          </p:nvPr>
        </p:nvGraphicFramePr>
        <p:xfrm>
          <a:off x="555148" y="1236586"/>
          <a:ext cx="6580638" cy="946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" r:id="rId4" imgW="2734560" imgH="394658" progId="Visio.Drawing.11">
                  <p:embed/>
                </p:oleObj>
              </mc:Choice>
              <mc:Fallback>
                <p:oleObj r:id="rId4" imgW="2734560" imgH="39465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" y="1236586"/>
                        <a:ext cx="6580638" cy="9468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35578"/>
              </p:ext>
            </p:extLst>
          </p:nvPr>
        </p:nvGraphicFramePr>
        <p:xfrm>
          <a:off x="2438399" y="3982799"/>
          <a:ext cx="9394773" cy="938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" r:id="rId6" imgW="4804650" imgH="424042" progId="Visio.Drawing.11">
                  <p:embed/>
                </p:oleObj>
              </mc:Choice>
              <mc:Fallback>
                <p:oleObj r:id="rId6" imgW="4804650" imgH="42404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399" y="3982799"/>
                        <a:ext cx="9394773" cy="9386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40"/>
          <p:cNvSpPr txBox="1"/>
          <p:nvPr/>
        </p:nvSpPr>
        <p:spPr>
          <a:xfrm>
            <a:off x="486482" y="95421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Gap free conditions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555148" y="2909078"/>
            <a:ext cx="7732509" cy="91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When Capture time is longer than FFT process time -&gt; Gap free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SSA3000X-R adopts 1024 points FFT, FFT process time is approx. 6.4us.</a:t>
            </a:r>
          </a:p>
          <a:p>
            <a:pPr lvl="1"/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2438399" y="5366933"/>
            <a:ext cx="8960769" cy="136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When Capture time is less than FFT process time, it is not gap-free.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 example, in SSA3000X-R,  when SPAN is 40 MHz, window length 32, capture time is about 0.6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us, much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less than FFT process time 6.4 us. </a:t>
            </a: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90679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14707" y="1669142"/>
            <a:ext cx="145909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2997"/>
              </p:ext>
            </p:extLst>
          </p:nvPr>
        </p:nvGraphicFramePr>
        <p:xfrm>
          <a:off x="2722837" y="1577615"/>
          <a:ext cx="5889984" cy="2944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" r:id="rId4" imgW="2885220" imgH="1445464" progId="Visio.Drawing.11">
                  <p:embed/>
                </p:oleObj>
              </mc:Choice>
              <mc:Fallback>
                <p:oleObj r:id="rId4" imgW="2885220" imgH="1445464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837" y="1577615"/>
                        <a:ext cx="5889984" cy="29449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40"/>
          <p:cNvSpPr txBox="1"/>
          <p:nvPr/>
        </p:nvSpPr>
        <p:spPr>
          <a:xfrm>
            <a:off x="486482" y="95421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Overlap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1219200" y="5211474"/>
            <a:ext cx="10435771" cy="136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When Capture time is longer than FFT process time, every two FFT process has interval in between. If a event happens at the edge of FFT window, this event may be missed out. </a:t>
            </a: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04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14707" y="1669142"/>
            <a:ext cx="145909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0124" y="1062240"/>
            <a:ext cx="18128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407032"/>
              </p:ext>
            </p:extLst>
          </p:nvPr>
        </p:nvGraphicFramePr>
        <p:xfrm>
          <a:off x="2331594" y="1315512"/>
          <a:ext cx="6019102" cy="413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5" r:id="rId4" imgW="2885220" imgH="1985423" progId="Visio.Drawing.11">
                  <p:embed/>
                </p:oleObj>
              </mc:Choice>
              <mc:Fallback>
                <p:oleObj r:id="rId4" imgW="2885220" imgH="198542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1594" y="1315512"/>
                        <a:ext cx="6019102" cy="41354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40"/>
          <p:cNvSpPr txBox="1"/>
          <p:nvPr/>
        </p:nvSpPr>
        <p:spPr>
          <a:xfrm>
            <a:off x="486482" y="95421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Overlap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772926" y="5742078"/>
            <a:ext cx="10435771" cy="96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Overlap can help to solve the issue. Agile signal can ben analyzed with overlap in multi FFT frames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side effect of this property is that consecutive events may occur in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several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FFT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results.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result is similar to a photograph that depicts everything that has happened within the exposure time.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09402" lvl="1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3870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57414" y="1416969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14707" y="1669142"/>
            <a:ext cx="145909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0124" y="1062240"/>
            <a:ext cx="18128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TextBox 40"/>
          <p:cNvSpPr txBox="1"/>
          <p:nvPr/>
        </p:nvSpPr>
        <p:spPr>
          <a:xfrm>
            <a:off x="486482" y="95421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Mixing results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758412" y="5635462"/>
            <a:ext cx="10435771" cy="75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onsecutive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FFT results show the spectral component for f1 at first. During the 2 </a:t>
            </a:r>
            <a:r>
              <a:rPr lang="en-GB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μs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gap without a signal, the FFT result may show a spectral </a:t>
            </a:r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components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f1 at reduced level as well as a spectral </a:t>
            </a:r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components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f2 with a reduced level. 	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14708" y="853847"/>
            <a:ext cx="9652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If there is a gap between two signals, which is smaller than the FFT, </a:t>
            </a:r>
            <a:r>
              <a:rPr lang="en-GB" dirty="0"/>
              <a:t>a user might expect an FFT result showing nothing but noise </a:t>
            </a:r>
            <a:r>
              <a:rPr lang="en-GB" dirty="0" smtClean="0"/>
              <a:t>components. Since the FFT includes everything what is within the window, there will be mixing results.  A user with knowledge about FFT processes knows what to expect: </a:t>
            </a:r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82" y="1967034"/>
            <a:ext cx="5374694" cy="330444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7034"/>
            <a:ext cx="5880788" cy="33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002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Real Time?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446078" y="1185098"/>
            <a:ext cx="10641414" cy="19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Swept SA</a:t>
            </a:r>
            <a:endParaRPr lang="en-US" altLang="zh-CN" sz="14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LO sweep from start to end frequency defined by SPAN and Center Frequency. 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Calculation time is longer than FFT time.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Information may be lost if the frequency is not on sweeping point.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Used to analyze continuous signals, measure insertion loss, SWR. 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Sweep time correlates to RBW.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78" y="2971800"/>
            <a:ext cx="5205422" cy="29249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8" y="2971800"/>
            <a:ext cx="5205422" cy="292495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52800" y="6096000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same sweep signal captured by SSA3000X-R SA mode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54797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74037" y="311303"/>
            <a:ext cx="2912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Probability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Intercept</a:t>
            </a:r>
            <a:endParaRPr 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6063" y="758510"/>
            <a:ext cx="11542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% POI time means when signal lasts longer than this time, RTSA </a:t>
            </a:r>
            <a:r>
              <a:rPr lang="en-US" altLang="zh-CN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can 100% capture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 </a:t>
            </a:r>
            <a:r>
              <a:rPr lang="en-US" altLang="zh-CN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accurately measure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it. 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                                                 </a:t>
            </a: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 err="1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</a:t>
            </a:r>
            <a:r>
              <a:rPr lang="en-US" altLang="zh-CN" sz="1400" dirty="0" err="1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win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– Window length              </a:t>
            </a:r>
            <a:r>
              <a:rPr lang="en-US" altLang="zh-CN" sz="1600" dirty="0" err="1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</a:t>
            </a:r>
            <a:r>
              <a:rPr lang="en-US" altLang="zh-CN" sz="1400" dirty="0" err="1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– sampling rate      N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FFT 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1024 points in SSA3000X-R       f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clk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– FFT clock 160 MHz </a:t>
            </a:r>
            <a:endParaRPr lang="en-US" altLang="zh-CN" sz="1100" dirty="0" smtClean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14707" y="1669142"/>
            <a:ext cx="145909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0124" y="1062240"/>
            <a:ext cx="18128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1014" y="1816093"/>
            <a:ext cx="16187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/>
          </p:nvPr>
        </p:nvGraphicFramePr>
        <p:xfrm>
          <a:off x="319314" y="2020888"/>
          <a:ext cx="6095401" cy="365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0" r:id="rId4" imgW="3101220" imgH="1862227" progId="Visio.Drawing.11">
                  <p:embed/>
                </p:oleObj>
              </mc:Choice>
              <mc:Fallback>
                <p:oleObj r:id="rId4" imgW="3101220" imgH="186222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314" y="2020888"/>
                        <a:ext cx="6095401" cy="36572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27411" y="1669141"/>
            <a:ext cx="152678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587261" y="393858"/>
            <a:ext cx="242902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8" name="对象 17"/>
          <p:cNvGraphicFramePr>
            <a:graphicFrameLocks noChangeAspect="1"/>
          </p:cNvGraphicFramePr>
          <p:nvPr>
            <p:extLst/>
          </p:nvPr>
        </p:nvGraphicFramePr>
        <p:xfrm>
          <a:off x="588162" y="1054906"/>
          <a:ext cx="2999099" cy="40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1" r:id="rId6" imgW="1828800" imgH="241300" progId="Equation.DSMT4">
                  <p:embed/>
                </p:oleObj>
              </mc:Choice>
              <mc:Fallback>
                <p:oleObj r:id="rId6" imgW="1828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162" y="1054906"/>
                        <a:ext cx="2999099" cy="4061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40"/>
          <p:cNvSpPr txBox="1"/>
          <p:nvPr/>
        </p:nvSpPr>
        <p:spPr>
          <a:xfrm>
            <a:off x="431631" y="27125"/>
            <a:ext cx="202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</a:t>
            </a:r>
          </a:p>
        </p:txBody>
      </p: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588162" y="5589668"/>
            <a:ext cx="10435771" cy="75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100% POI is granted when the Signal is measured at least 2 Capture Windows 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14" y="2559225"/>
            <a:ext cx="5419145" cy="281940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8549640" y="2446020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Detected</a:t>
            </a:r>
            <a:r>
              <a:rPr lang="de-DE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but </a:t>
            </a:r>
            <a:r>
              <a:rPr lang="de-DE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with</a:t>
            </a:r>
            <a:r>
              <a:rPr lang="de-DE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e-DE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wrong</a:t>
            </a:r>
            <a:r>
              <a:rPr lang="de-DE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e-DE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amplitude</a:t>
            </a:r>
            <a:r>
              <a:rPr lang="de-DE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8547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74037" y="311303"/>
            <a:ext cx="2912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Probability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Intercept</a:t>
            </a:r>
            <a:endParaRPr 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6063" y="758510"/>
            <a:ext cx="11542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% POI time can be reduced by reducing the FFT points. This will reduce the capturing time as low as FFT conversion. 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                                                 </a:t>
            </a: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14707" y="1669142"/>
            <a:ext cx="145909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0124" y="1062240"/>
            <a:ext cx="18128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1014" y="1816093"/>
            <a:ext cx="16187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27411" y="1669141"/>
            <a:ext cx="152678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587261" y="393858"/>
            <a:ext cx="242902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TextBox 40"/>
          <p:cNvSpPr txBox="1"/>
          <p:nvPr/>
        </p:nvSpPr>
        <p:spPr>
          <a:xfrm>
            <a:off x="431631" y="27125"/>
            <a:ext cx="202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</a:t>
            </a:r>
          </a:p>
        </p:txBody>
      </p: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456063" y="4864182"/>
            <a:ext cx="10435771" cy="75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00% POI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= one FFT process time + one frame data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capture</a:t>
            </a:r>
          </a:p>
          <a:p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FFT will always work with 1024 points but within RBW 6 only 32 points will be captured.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left 992 </a:t>
            </a:r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points are set to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0. </a:t>
            </a:r>
            <a:r>
              <a:rPr lang="en-GB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This ensures that the FFT is running continually and the maximum sampling speed is achieved. </a:t>
            </a: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No overlapping anymore. There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will be blind time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between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two windows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 Similar to blind time within Oscilloscopes. 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6" y="1643190"/>
            <a:ext cx="7391400" cy="3133725"/>
          </a:xfrm>
          <a:prstGeom prst="rect">
            <a:avLst/>
          </a:prstGeom>
        </p:spPr>
      </p:pic>
      <p:graphicFrame>
        <p:nvGraphicFramePr>
          <p:cNvPr id="23" name="Tabel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058027"/>
              </p:ext>
            </p:extLst>
          </p:nvPr>
        </p:nvGraphicFramePr>
        <p:xfrm>
          <a:off x="9467491" y="1861812"/>
          <a:ext cx="1616352" cy="243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334">
                  <a:extLst>
                    <a:ext uri="{9D8B030D-6E8A-4147-A177-3AD203B41FA5}">
                      <a16:colId xmlns:a16="http://schemas.microsoft.com/office/drawing/2014/main" xmlns="" val="2430084027"/>
                    </a:ext>
                  </a:extLst>
                </a:gridCol>
                <a:gridCol w="936018">
                  <a:extLst>
                    <a:ext uri="{9D8B030D-6E8A-4147-A177-3AD203B41FA5}">
                      <a16:colId xmlns:a16="http://schemas.microsoft.com/office/drawing/2014/main" xmlns="" val="3928778924"/>
                    </a:ext>
                  </a:extLst>
                </a:gridCol>
              </a:tblGrid>
              <a:tr h="550476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RBW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FFT</a:t>
                      </a:r>
                      <a:r>
                        <a:rPr lang="de-DE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Points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0326006"/>
                  </a:ext>
                </a:extLst>
              </a:tr>
              <a:tr h="314558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1024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7741666"/>
                  </a:ext>
                </a:extLst>
              </a:tr>
              <a:tr h="314558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512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1356278"/>
                  </a:ext>
                </a:extLst>
              </a:tr>
              <a:tr h="314558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3666670"/>
                  </a:ext>
                </a:extLst>
              </a:tr>
              <a:tr h="314558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3467611"/>
                  </a:ext>
                </a:extLst>
              </a:tr>
              <a:tr h="314558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7652431"/>
                  </a:ext>
                </a:extLst>
              </a:tr>
              <a:tr h="314558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29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3616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25960" y="372098"/>
            <a:ext cx="2519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(Histogram Persistence)  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1671" y="998786"/>
            <a:ext cx="11930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RTSA can do thousands of FFT calculations per second.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Due to noise, every waveform can not be completely overlapped.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Question: How to display thousands of frames and show the probability each frame appears?</a:t>
            </a: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A: Mapping frequency and amplitude, use different colors to present the hit counts.</a:t>
            </a:r>
          </a:p>
          <a:p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045029" y="1669143"/>
            <a:ext cx="6629752" cy="1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218254" y="-10008153"/>
            <a:ext cx="733129" cy="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9314" y="1378053"/>
            <a:ext cx="9846876" cy="39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97600" y="1770374"/>
            <a:ext cx="141477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1472" y="3849508"/>
            <a:ext cx="82218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14707" y="1669142"/>
            <a:ext cx="145909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0124" y="1062240"/>
            <a:ext cx="18128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1014" y="1816093"/>
            <a:ext cx="16187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27411" y="1669141"/>
            <a:ext cx="152678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587261" y="393858"/>
            <a:ext cx="242902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37442" y="2225082"/>
            <a:ext cx="158613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674011"/>
              </p:ext>
            </p:extLst>
          </p:nvPr>
        </p:nvGraphicFramePr>
        <p:xfrm>
          <a:off x="513316" y="2078049"/>
          <a:ext cx="4484723" cy="1973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4" r:id="rId4" imgW="5794740" imgH="2554767" progId="Visio.Drawing.11">
                  <p:embed/>
                </p:oleObj>
              </mc:Choice>
              <mc:Fallback>
                <p:oleObj r:id="rId4" imgW="5794740" imgH="2554767" progId="Visio.Drawing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16" y="2078049"/>
                        <a:ext cx="4484723" cy="1973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feld 9"/>
          <p:cNvSpPr txBox="1"/>
          <p:nvPr/>
        </p:nvSpPr>
        <p:spPr>
          <a:xfrm>
            <a:off x="1928858" y="4090243"/>
            <a:ext cx="165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One frame FFT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513315" y="4403486"/>
            <a:ext cx="15945682" cy="4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419301"/>
              </p:ext>
            </p:extLst>
          </p:nvPr>
        </p:nvGraphicFramePr>
        <p:xfrm>
          <a:off x="513315" y="4403486"/>
          <a:ext cx="4484723" cy="1993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5" r:id="rId6" imgW="5794740" imgH="2554767" progId="Visio.Drawing.11">
                  <p:embed/>
                </p:oleObj>
              </mc:Choice>
              <mc:Fallback>
                <p:oleObj r:id="rId6" imgW="5794740" imgH="2554767" progId="Visio.Drawing.11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15" y="4403486"/>
                        <a:ext cx="4484723" cy="19932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feld 9"/>
          <p:cNvSpPr txBox="1"/>
          <p:nvPr/>
        </p:nvSpPr>
        <p:spPr>
          <a:xfrm>
            <a:off x="1928858" y="6516081"/>
            <a:ext cx="165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7 frames FFT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5854815" y="2634071"/>
            <a:ext cx="157795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20457"/>
              </p:ext>
            </p:extLst>
          </p:nvPr>
        </p:nvGraphicFramePr>
        <p:xfrm>
          <a:off x="5854814" y="2634071"/>
          <a:ext cx="5466517" cy="242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6" r:id="rId8" imgW="5794740" imgH="2554767" progId="Visio.Drawing.11">
                  <p:embed/>
                </p:oleObj>
              </mc:Choice>
              <mc:Fallback>
                <p:oleObj r:id="rId8" imgW="5794740" imgH="2554767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4814" y="2634071"/>
                        <a:ext cx="5466517" cy="2429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feld 9"/>
          <p:cNvSpPr txBox="1"/>
          <p:nvPr/>
        </p:nvSpPr>
        <p:spPr>
          <a:xfrm>
            <a:off x="7131558" y="5310283"/>
            <a:ext cx="319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7 frames FFT with intensity display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sp>
        <p:nvSpPr>
          <p:cNvPr id="26" name="TextBox 40"/>
          <p:cNvSpPr txBox="1"/>
          <p:nvPr/>
        </p:nvSpPr>
        <p:spPr>
          <a:xfrm>
            <a:off x="229166" y="83661"/>
            <a:ext cx="2296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Density</a:t>
            </a:r>
          </a:p>
        </p:txBody>
      </p:sp>
    </p:spTree>
    <p:extLst>
      <p:ext uri="{BB962C8B-B14F-4D97-AF65-F5344CB8AC3E}">
        <p14:creationId xmlns:p14="http://schemas.microsoft.com/office/powerpoint/2010/main" val="35042682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1588" y="3790339"/>
            <a:ext cx="12188825" cy="3067663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9F9F9">
                  <a:lumMod val="50000"/>
                </a:srgb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0" name="Textfeld 47"/>
          <p:cNvSpPr txBox="1"/>
          <p:nvPr/>
        </p:nvSpPr>
        <p:spPr>
          <a:xfrm>
            <a:off x="8170760" y="4781450"/>
            <a:ext cx="3244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GERMANY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Liebigstrasse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2-20, 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Gebaeude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14, 22113 Hamburg Germany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+49(0)40-819-95946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Mobile: +49 151 40716756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+49(0)40-819-95947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info-eu@siglent.com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www.siglenteu.com</a:t>
            </a:r>
          </a:p>
        </p:txBody>
      </p:sp>
      <p:cxnSp>
        <p:nvCxnSpPr>
          <p:cNvPr id="3" name="Gerader Verbinder 35"/>
          <p:cNvCxnSpPr/>
          <p:nvPr/>
        </p:nvCxnSpPr>
        <p:spPr>
          <a:xfrm flipH="1">
            <a:off x="1590" y="3790338"/>
            <a:ext cx="121888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46"/>
          <p:cNvSpPr txBox="1"/>
          <p:nvPr/>
        </p:nvSpPr>
        <p:spPr>
          <a:xfrm>
            <a:off x="493629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5" name="Textfeld 47"/>
          <p:cNvSpPr txBox="1"/>
          <p:nvPr/>
        </p:nvSpPr>
        <p:spPr>
          <a:xfrm>
            <a:off x="4940271" y="4770898"/>
            <a:ext cx="21587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NA, Inc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6557 Cochran Rd Solon, Ohio 44139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440-398-5800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Toll Free:877-515-5551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440-399-1211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info@siglent.com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www.siglentna.com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6" name="Textfeld 50"/>
          <p:cNvSpPr txBox="1"/>
          <p:nvPr/>
        </p:nvSpPr>
        <p:spPr>
          <a:xfrm>
            <a:off x="2947466" y="3019239"/>
            <a:ext cx="6428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+mn-cs"/>
              </a:rPr>
              <a:t>The Best Value in Electronic Test &amp; Measurement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" name="Textfeld 33"/>
          <p:cNvSpPr txBox="1"/>
          <p:nvPr/>
        </p:nvSpPr>
        <p:spPr>
          <a:xfrm>
            <a:off x="3038208" y="1736836"/>
            <a:ext cx="6115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65FA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3B9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Thank You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3B9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Textfeld 46"/>
          <p:cNvSpPr txBox="1"/>
          <p:nvPr/>
        </p:nvSpPr>
        <p:spPr>
          <a:xfrm>
            <a:off x="8166784" y="4453448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Europe</a:t>
            </a:r>
          </a:p>
        </p:txBody>
      </p:sp>
      <p:sp>
        <p:nvSpPr>
          <p:cNvPr id="21" name="Textfeld 47"/>
          <p:cNvSpPr txBox="1"/>
          <p:nvPr/>
        </p:nvSpPr>
        <p:spPr>
          <a:xfrm>
            <a:off x="788161" y="4770898"/>
            <a:ext cx="33996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CO., LTD.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Blog No.4 &amp; No.5,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Antongda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Industrial Zone, 3rd </a:t>
            </a:r>
            <a:r>
              <a:rPr kumimoji="0" lang="en-US" altLang="zh-CN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Liuxian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Road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Bao’an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District, Shenzhen, 518101, China.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Tel:+ 86 755 3688 7876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Fax:+ 86 755 3359 1582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sales@siglent.com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www.siglent.com/ens</a:t>
            </a:r>
          </a:p>
        </p:txBody>
      </p:sp>
      <p:sp>
        <p:nvSpPr>
          <p:cNvPr id="22" name="Textfeld 46"/>
          <p:cNvSpPr txBox="1"/>
          <p:nvPr/>
        </p:nvSpPr>
        <p:spPr>
          <a:xfrm>
            <a:off x="78418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Headquarters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Real Time?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596900" y="1124282"/>
            <a:ext cx="11291863" cy="204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RTSA</a:t>
            </a:r>
            <a:endParaRPr lang="en-US" altLang="zh-CN" sz="14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Modern digital communication signals features various modulations, hopping frequency, complex interference environment. 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order to understand complex and elusive signals in multiple measurements. SSA3000X-R RTSA can capture and analyze transient signals in real-time. 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It provides time-frequency-amplitude-probability measurements and integrates VSA &amp; EMI option. Enable engineer analyze signal in various aspects.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RTSA acquire time is irrelevant to RBW. 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9" y="3035300"/>
            <a:ext cx="5529189" cy="310687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95400" y="6223229"/>
            <a:ext cx="9283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same sweep signal captured by RTSA.  RTSA is designed for ‘dynamic’ signal capture and analysis.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212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8" y="5571304"/>
            <a:ext cx="383118" cy="383118"/>
          </a:xfrm>
          <a:prstGeom prst="rect">
            <a:avLst/>
          </a:prstGeom>
        </p:spPr>
      </p:pic>
      <p:sp>
        <p:nvSpPr>
          <p:cNvPr id="11" name="TextBox 40"/>
          <p:cNvSpPr txBox="1"/>
          <p:nvPr/>
        </p:nvSpPr>
        <p:spPr>
          <a:xfrm>
            <a:off x="422222" y="270969"/>
            <a:ext cx="7111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SSA3000X-R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Feature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1"/>
            <a:ext cx="2743200" cy="8501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78" y="441616"/>
            <a:ext cx="3264119" cy="694455"/>
          </a:xfrm>
          <a:prstGeom prst="rect">
            <a:avLst/>
          </a:prstGeom>
        </p:spPr>
      </p:pic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443707" y="1079923"/>
            <a:ext cx="11055545" cy="186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Up to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40 MHz (option) real-time bandwidth </a:t>
            </a:r>
            <a:endParaRPr lang="en-US" altLang="zh-CN" sz="1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Locate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interested events in complex signal environment with Frequency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Mask Trigger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FMT)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Density, Spectrogram, PvT, 3D display modes, analyze a signal in multi-views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 and measure accurately with signal as short as 7.2 us (100% POI) 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See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small signals in the presence of large signals with a dynamic range of 60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dB and FMT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Perform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EMI tests with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dedicated EMI Receiver Mode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772" y="2891681"/>
            <a:ext cx="3185363" cy="18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5" descr="C:\Users\Administrator\Desktop\ScreenImg (14)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82170" y="2891681"/>
            <a:ext cx="3187182" cy="18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 descr="C:\Users\Administrator\Documents\BigAnt\sva1000x_demod_16qam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8666" y="2891681"/>
            <a:ext cx="3328872" cy="18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 descr="C:\Users\Administrator\Desktop\ScreenImg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23151" y="4875147"/>
            <a:ext cx="3396886" cy="199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Michael.Zeng\AppData\Roaming\Foxmail7\Temp-1312-20200313090915\fox(03-13-17-57-27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27" y="4875147"/>
            <a:ext cx="3372826" cy="19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10688" y="3634427"/>
            <a:ext cx="27803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ACPR in AMK measurement kit</a:t>
            </a:r>
            <a:endParaRPr lang="zh-CN" altLang="en-US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64737" y="3619378"/>
            <a:ext cx="121348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RTSA mode</a:t>
            </a:r>
            <a:endParaRPr lang="zh-CN" altLang="en-US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80388" y="3634427"/>
            <a:ext cx="18792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 MHz VSA mode</a:t>
            </a:r>
            <a:endParaRPr lang="zh-CN" altLang="en-US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64564" y="5707938"/>
            <a:ext cx="24631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EMI Measurement Mode</a:t>
            </a:r>
            <a:endParaRPr lang="zh-CN" altLang="en-US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350827" y="5720379"/>
            <a:ext cx="24917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Reflection Measurement</a:t>
            </a:r>
            <a:endParaRPr lang="zh-CN" altLang="en-US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43851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289827"/>
              </p:ext>
            </p:extLst>
          </p:nvPr>
        </p:nvGraphicFramePr>
        <p:xfrm>
          <a:off x="637538" y="1228298"/>
          <a:ext cx="10588480" cy="4954136"/>
        </p:xfrm>
        <a:graphic>
          <a:graphicData uri="http://schemas.openxmlformats.org/drawingml/2006/table">
            <a:tbl>
              <a:tblPr/>
              <a:tblGrid>
                <a:gridCol w="3677619"/>
                <a:gridCol w="3616327"/>
                <a:gridCol w="3294534"/>
              </a:tblGrid>
              <a:tr h="28852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SSA3050X-R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SSA3075X-R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 Range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 kHz ~ 5.0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kHz ~ 7.5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Resolution Bandwidth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Hz ~ 3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Hz ~ 3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Displayed Average Noise Level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-165 dBm/Hz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-165 dBm/Hz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SSB Phase Noise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&lt;-98 dBc/Hz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&lt;-98 dBc/Hz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Tracking Generator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 kHz - 5.0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 kHz - 7.5 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Advanced Measurement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CHP, ACPR, OBW, CNR, Harmonic, TOI, Monitor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Modulation Analysis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AM, FM, ASK, FSK, MSK, PSK, QAM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Reflection Measurement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VSWR measurement using Reflection Bridge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EMI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easurement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Mode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EMI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Filter and Quasi-Peak Detector, Log Scale and Limit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Real Time Band Width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 MHz, 40 MHz (Option)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 POI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7.20 μ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RTSA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Display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Modes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Density, Spectrogram, 3D, PvT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Communication Interface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LAN, USB Device, USB Host (USB-GPIB)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Remote Control Capability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SCPI / LabVIEW / IVI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based on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USB-TMC / VXI-11 / Socket / Telnet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Remote Controller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NI-MAX, Web Browser, Easy Spectrum software, File Explorer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SSA3000X-R  main specs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565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71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Real-Time bandwidth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46078" y="1084322"/>
            <a:ext cx="11244174" cy="94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Also called instantaneous bandwidth. </a:t>
            </a:r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It is the widest measurement span in which the analyzer can sustain real-time operation. </a:t>
            </a:r>
          </a:p>
          <a:p>
            <a:r>
              <a: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SSA3000X-R offers 25 MHz RTBW as standard, 40 MHz as an option.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86354" y="2026633"/>
            <a:ext cx="8299823" cy="4663709"/>
            <a:chOff x="1586354" y="2026633"/>
            <a:chExt cx="8299823" cy="466370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354" y="2026633"/>
              <a:ext cx="8299823" cy="4663709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2306471" y="6182436"/>
              <a:ext cx="1023582" cy="40943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7413008" y="6182435"/>
              <a:ext cx="1023582" cy="40943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06539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0"/>
          <p:cNvSpPr txBox="1"/>
          <p:nvPr/>
        </p:nvSpPr>
        <p:spPr>
          <a:xfrm>
            <a:off x="446078" y="277963"/>
            <a:ext cx="655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Parameter</a:t>
            </a:r>
            <a:r>
              <a:rPr lang="en-US" altLang="zh-CN" sz="40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256745"/>
              </p:ext>
            </p:extLst>
          </p:nvPr>
        </p:nvGraphicFramePr>
        <p:xfrm>
          <a:off x="1337481" y="2142698"/>
          <a:ext cx="8884692" cy="3357348"/>
        </p:xfrm>
        <a:graphic>
          <a:graphicData uri="http://schemas.openxmlformats.org/drawingml/2006/table">
            <a:tbl>
              <a:tblPr/>
              <a:tblGrid>
                <a:gridCol w="2240657"/>
                <a:gridCol w="3175888"/>
                <a:gridCol w="3468147"/>
              </a:tblGrid>
              <a:tr h="5595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RTSA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Swept 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59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Center Frequency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Target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59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range to be analyzed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59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RBW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Change with SPAN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59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Sweep time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acquisition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time;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Irrelevant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to RBW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The time LO sweep over the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SPAN;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Relevant to RBW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559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Detect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 Peak, Neg Peak, Average, Sample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46078" y="1174311"/>
            <a:ext cx="11123784" cy="74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RTSA parameters are similar to swept SA.</a:t>
            </a:r>
          </a:p>
        </p:txBody>
      </p:sp>
    </p:spTree>
    <p:extLst>
      <p:ext uri="{BB962C8B-B14F-4D97-AF65-F5344CB8AC3E}">
        <p14:creationId xmlns:p14="http://schemas.microsoft.com/office/powerpoint/2010/main" val="24577584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dii102yu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5444</TotalTime>
  <Words>2542</Words>
  <Application>Microsoft Office PowerPoint</Application>
  <PresentationFormat>宽屏</PresentationFormat>
  <Paragraphs>550</Paragraphs>
  <Slides>43</Slides>
  <Notes>42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等线</vt:lpstr>
      <vt:lpstr>宋体</vt:lpstr>
      <vt:lpstr>Microsoft YaHei</vt:lpstr>
      <vt:lpstr>Microsoft YaHei</vt:lpstr>
      <vt:lpstr>Arial</vt:lpstr>
      <vt:lpstr>Calibri</vt:lpstr>
      <vt:lpstr>Century Gothic</vt:lpstr>
      <vt:lpstr>Wingdings</vt:lpstr>
      <vt:lpstr>Office 主题</vt:lpstr>
      <vt:lpstr>自定义设计方案</vt:lpstr>
      <vt:lpstr>1_自定义设计方案</vt:lpstr>
      <vt:lpstr>2_自定义设计方案</vt:lpstr>
      <vt:lpstr>Visio.Drawing.11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Domestic Market-黄兰</dc:creator>
  <cp:lastModifiedBy>SALES-曾坤强</cp:lastModifiedBy>
  <cp:revision>1751</cp:revision>
  <dcterms:created xsi:type="dcterms:W3CDTF">2018-02-06T07:16:52Z</dcterms:created>
  <dcterms:modified xsi:type="dcterms:W3CDTF">2020-03-30T06:13:09Z</dcterms:modified>
  <cp:contentStatus/>
</cp:coreProperties>
</file>