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30"/>
  </p:notesMasterIdLst>
  <p:sldIdLst>
    <p:sldId id="409" r:id="rId5"/>
    <p:sldId id="411" r:id="rId6"/>
    <p:sldId id="413" r:id="rId7"/>
    <p:sldId id="415" r:id="rId8"/>
    <p:sldId id="418" r:id="rId9"/>
    <p:sldId id="417" r:id="rId10"/>
    <p:sldId id="419" r:id="rId11"/>
    <p:sldId id="421" r:id="rId12"/>
    <p:sldId id="416" r:id="rId13"/>
    <p:sldId id="420" r:id="rId14"/>
    <p:sldId id="422" r:id="rId15"/>
    <p:sldId id="414" r:id="rId16"/>
    <p:sldId id="425" r:id="rId17"/>
    <p:sldId id="435" r:id="rId18"/>
    <p:sldId id="436" r:id="rId19"/>
    <p:sldId id="423" r:id="rId20"/>
    <p:sldId id="428" r:id="rId21"/>
    <p:sldId id="429" r:id="rId22"/>
    <p:sldId id="430" r:id="rId23"/>
    <p:sldId id="433" r:id="rId24"/>
    <p:sldId id="432" r:id="rId25"/>
    <p:sldId id="427" r:id="rId26"/>
    <p:sldId id="434" r:id="rId27"/>
    <p:sldId id="431" r:id="rId28"/>
    <p:sldId id="41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S-曾坤强" initials="S" lastIdx="10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34694"/>
    <a:srgbClr val="003B90"/>
    <a:srgbClr val="BEBEBE"/>
    <a:srgbClr val="C0C0C0"/>
    <a:srgbClr val="163479"/>
    <a:srgbClr val="F2F2F2"/>
    <a:srgbClr val="959BA1"/>
    <a:srgbClr val="00374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96429" autoAdjust="0"/>
  </p:normalViewPr>
  <p:slideViewPr>
    <p:cSldViewPr snapToGrid="0" showGuides="1">
      <p:cViewPr>
        <p:scale>
          <a:sx n="100" d="100"/>
          <a:sy n="100" d="100"/>
        </p:scale>
        <p:origin x="124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33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326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17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2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30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93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44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20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227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49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1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48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48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81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9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8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90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9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7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2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495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34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7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SIGLENT Technologies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SIGLENT Technologies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SIGLENT Technologies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C894D-09CB-4DE7-A121-44A8E704B9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2019/9/9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0EE61-3D36-4303-A650-B10E18ECD7C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61" y="1966475"/>
            <a:ext cx="7389100" cy="4129525"/>
          </a:xfrm>
          <a:prstGeom prst="rect">
            <a:avLst/>
          </a:prstGeom>
        </p:spPr>
      </p:pic>
      <p:sp>
        <p:nvSpPr>
          <p:cNvPr id="5" name="TextBox 40"/>
          <p:cNvSpPr txBox="1"/>
          <p:nvPr/>
        </p:nvSpPr>
        <p:spPr>
          <a:xfrm>
            <a:off x="446078" y="277963"/>
            <a:ext cx="482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8830" y="1532617"/>
            <a:ext cx="89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Distance-To-Fault Measurement</a:t>
            </a:r>
            <a:endParaRPr lang="en-US" altLang="zh-CN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11605" y="2210962"/>
                <a:ext cx="3853360" cy="3481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Maximum Distance (meter) = </a:t>
                </a:r>
                <a:endParaRPr lang="en-US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none" altLang="zh-CN" sz="14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7.68 ∗ 10</m:t>
                          </m:r>
                          <m:r>
                            <m:rPr>
                              <m:nor/>
                            </m:rPr>
                            <a:rPr lang="en-US" altLang="zh-CN" sz="1400" baseline="300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∗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Velocity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Factor</m:t>
                          </m:r>
                          <m:r>
                            <m:rPr>
                              <m:nor/>
                            </m:rPr>
                            <a:rPr lang="en-US" altLang="zh-CN" sz="1400" b="0" i="0" baseline="3000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start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freq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. −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stop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freq</m:t>
                          </m:r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[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Hz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]) </m:t>
                          </m:r>
                        </m:den>
                      </m:f>
                    </m:oMath>
                  </m:oMathPara>
                </a14:m>
                <a:endParaRPr lang="en-US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Resolution (meter) =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none" altLang="zh-CN" sz="14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400" b="0" i="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1.50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∗ 10</m:t>
                          </m:r>
                          <m:r>
                            <m:rPr>
                              <m:nor/>
                            </m:rPr>
                            <a:rPr lang="en-US" altLang="zh-CN" sz="1400" b="0" i="0" baseline="3000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∗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Velocity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Factor</m:t>
                          </m:r>
                          <m:r>
                            <m:rPr>
                              <m:nor/>
                            </m:rPr>
                            <a:rPr lang="en-US" altLang="zh-CN" sz="1400" b="0" i="0" baseline="30000" dirty="0" smtClean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start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freq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. −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stop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freq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 [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Hz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m:t>]) </m:t>
                          </m:r>
                        </m:den>
                      </m:f>
                    </m:oMath>
                  </m:oMathPara>
                </a14:m>
                <a:endParaRPr lang="en-US" altLang="zh-CN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100" baseline="300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baseline="300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*</a:t>
                </a:r>
                <a:r>
                  <a:rPr lang="en-US" altLang="zh-CN" sz="11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Velocity Factor : Cable Specification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11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400" dirty="0" smtClean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Calibration: S11, Full 1-Port (OSL)</a:t>
                </a:r>
                <a:endParaRPr lang="en-US" altLang="zh-CN" sz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05" y="2210962"/>
                <a:ext cx="3853360" cy="3481722"/>
              </a:xfrm>
              <a:prstGeom prst="rect">
                <a:avLst/>
              </a:prstGeom>
              <a:blipFill>
                <a:blip r:embed="rId6"/>
                <a:stretch>
                  <a:fillRect l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759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460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830" y="1532617"/>
            <a:ext cx="89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Easy Operation</a:t>
            </a:r>
            <a:endParaRPr lang="en-US" altLang="zh-CN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491633" y="2051319"/>
            <a:ext cx="570914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Touch Screen, 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 </a:t>
            </a:r>
            <a:r>
              <a:rPr lang="en-US" altLang="zh-CN" sz="1400" b="1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external Keyboard 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en-US" altLang="zh-CN" sz="1400" b="1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Mouse and offer a Webserver</a:t>
            </a: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SVA1000X Series comes with a 10.1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inch touch screen. It supports on screen keyboard and enable to edit Labels. </a:t>
            </a:r>
            <a:endParaRPr lang="en-US" altLang="zh-CN" sz="1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Plus, external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keyboard and mouse are also supported. 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addition to </a:t>
            </a:r>
            <a:r>
              <a:rPr lang="en-US" altLang="zh-CN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EasySpectrum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Telnet and Socket communication,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SVA1000X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 Webserver to control the unit remotely on PC or mobile. </a:t>
            </a:r>
          </a:p>
          <a:p>
            <a:endParaRPr lang="en-US" altLang="zh-CN" sz="1400" dirty="0">
              <a:latin typeface="+mn-ea"/>
            </a:endParaRPr>
          </a:p>
          <a:p>
            <a:endParaRPr lang="zh-CN" altLang="en-US" sz="1400" dirty="0">
              <a:latin typeface="+mn-ea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97" y="4501026"/>
            <a:ext cx="3516008" cy="1968964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1058345"/>
            <a:ext cx="5629275" cy="37546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66" y="5603483"/>
            <a:ext cx="2912533" cy="9501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1353">
            <a:off x="6227537" y="6117748"/>
            <a:ext cx="644365" cy="521845"/>
          </a:xfrm>
          <a:prstGeom prst="rect">
            <a:avLst/>
          </a:prstGeom>
        </p:spPr>
      </p:pic>
      <p:sp>
        <p:nvSpPr>
          <p:cNvPr id="12" name="Freihandform 11"/>
          <p:cNvSpPr/>
          <p:nvPr/>
        </p:nvSpPr>
        <p:spPr>
          <a:xfrm>
            <a:off x="6688851" y="5801283"/>
            <a:ext cx="262964" cy="387706"/>
          </a:xfrm>
          <a:custGeom>
            <a:avLst/>
            <a:gdLst>
              <a:gd name="connsiteX0" fmla="*/ 172528 w 263188"/>
              <a:gd name="connsiteY0" fmla="*/ 336431 h 336431"/>
              <a:gd name="connsiteX1" fmla="*/ 258792 w 263188"/>
              <a:gd name="connsiteY1" fmla="*/ 276046 h 336431"/>
              <a:gd name="connsiteX2" fmla="*/ 241540 w 263188"/>
              <a:gd name="connsiteY2" fmla="*/ 103517 h 336431"/>
              <a:gd name="connsiteX3" fmla="*/ 163902 w 263188"/>
              <a:gd name="connsiteY3" fmla="*/ 77638 h 336431"/>
              <a:gd name="connsiteX4" fmla="*/ 0 w 263188"/>
              <a:gd name="connsiteY4" fmla="*/ 0 h 336431"/>
              <a:gd name="connsiteX0" fmla="*/ 172528 w 263657"/>
              <a:gd name="connsiteY0" fmla="*/ 336431 h 336431"/>
              <a:gd name="connsiteX1" fmla="*/ 258792 w 263657"/>
              <a:gd name="connsiteY1" fmla="*/ 276046 h 336431"/>
              <a:gd name="connsiteX2" fmla="*/ 241540 w 263657"/>
              <a:gd name="connsiteY2" fmla="*/ 103517 h 336431"/>
              <a:gd name="connsiteX3" fmla="*/ 147167 w 263657"/>
              <a:gd name="connsiteY3" fmla="*/ 55238 h 336431"/>
              <a:gd name="connsiteX4" fmla="*/ 0 w 263657"/>
              <a:gd name="connsiteY4" fmla="*/ 0 h 336431"/>
              <a:gd name="connsiteX0" fmla="*/ 172528 w 264966"/>
              <a:gd name="connsiteY0" fmla="*/ 336431 h 336431"/>
              <a:gd name="connsiteX1" fmla="*/ 258792 w 264966"/>
              <a:gd name="connsiteY1" fmla="*/ 276046 h 336431"/>
              <a:gd name="connsiteX2" fmla="*/ 245723 w 264966"/>
              <a:gd name="connsiteY2" fmla="*/ 152797 h 336431"/>
              <a:gd name="connsiteX3" fmla="*/ 147167 w 264966"/>
              <a:gd name="connsiteY3" fmla="*/ 55238 h 336431"/>
              <a:gd name="connsiteX4" fmla="*/ 0 w 264966"/>
              <a:gd name="connsiteY4" fmla="*/ 0 h 336431"/>
              <a:gd name="connsiteX0" fmla="*/ 109775 w 269612"/>
              <a:gd name="connsiteY0" fmla="*/ 363312 h 363312"/>
              <a:gd name="connsiteX1" fmla="*/ 258792 w 269612"/>
              <a:gd name="connsiteY1" fmla="*/ 276046 h 363312"/>
              <a:gd name="connsiteX2" fmla="*/ 245723 w 269612"/>
              <a:gd name="connsiteY2" fmla="*/ 152797 h 363312"/>
              <a:gd name="connsiteX3" fmla="*/ 147167 w 269612"/>
              <a:gd name="connsiteY3" fmla="*/ 55238 h 363312"/>
              <a:gd name="connsiteX4" fmla="*/ 0 w 269612"/>
              <a:gd name="connsiteY4" fmla="*/ 0 h 363312"/>
              <a:gd name="connsiteX0" fmla="*/ 126473 w 268376"/>
              <a:gd name="connsiteY0" fmla="*/ 355845 h 355845"/>
              <a:gd name="connsiteX1" fmla="*/ 258792 w 268376"/>
              <a:gd name="connsiteY1" fmla="*/ 276046 h 355845"/>
              <a:gd name="connsiteX2" fmla="*/ 245723 w 268376"/>
              <a:gd name="connsiteY2" fmla="*/ 152797 h 355845"/>
              <a:gd name="connsiteX3" fmla="*/ 147167 w 268376"/>
              <a:gd name="connsiteY3" fmla="*/ 55238 h 355845"/>
              <a:gd name="connsiteX4" fmla="*/ 0 w 268376"/>
              <a:gd name="connsiteY4" fmla="*/ 0 h 355845"/>
              <a:gd name="connsiteX0" fmla="*/ 126473 w 268376"/>
              <a:gd name="connsiteY0" fmla="*/ 355845 h 355845"/>
              <a:gd name="connsiteX1" fmla="*/ 258792 w 268376"/>
              <a:gd name="connsiteY1" fmla="*/ 276046 h 355845"/>
              <a:gd name="connsiteX2" fmla="*/ 245723 w 268376"/>
              <a:gd name="connsiteY2" fmla="*/ 152797 h 355845"/>
              <a:gd name="connsiteX3" fmla="*/ 147167 w 268376"/>
              <a:gd name="connsiteY3" fmla="*/ 55238 h 355845"/>
              <a:gd name="connsiteX4" fmla="*/ 0 w 268376"/>
              <a:gd name="connsiteY4" fmla="*/ 0 h 355845"/>
              <a:gd name="connsiteX0" fmla="*/ 126473 w 263159"/>
              <a:gd name="connsiteY0" fmla="*/ 355845 h 355845"/>
              <a:gd name="connsiteX1" fmla="*/ 251636 w 263159"/>
              <a:gd name="connsiteY1" fmla="*/ 271068 h 355845"/>
              <a:gd name="connsiteX2" fmla="*/ 245723 w 263159"/>
              <a:gd name="connsiteY2" fmla="*/ 152797 h 355845"/>
              <a:gd name="connsiteX3" fmla="*/ 147167 w 263159"/>
              <a:gd name="connsiteY3" fmla="*/ 55238 h 355845"/>
              <a:gd name="connsiteX4" fmla="*/ 0 w 263159"/>
              <a:gd name="connsiteY4" fmla="*/ 0 h 355845"/>
              <a:gd name="connsiteX0" fmla="*/ 126473 w 263277"/>
              <a:gd name="connsiteY0" fmla="*/ 355845 h 355845"/>
              <a:gd name="connsiteX1" fmla="*/ 251636 w 263277"/>
              <a:gd name="connsiteY1" fmla="*/ 271068 h 355845"/>
              <a:gd name="connsiteX2" fmla="*/ 245723 w 263277"/>
              <a:gd name="connsiteY2" fmla="*/ 152797 h 355845"/>
              <a:gd name="connsiteX3" fmla="*/ 144782 w 263277"/>
              <a:gd name="connsiteY3" fmla="*/ 62704 h 355845"/>
              <a:gd name="connsiteX4" fmla="*/ 0 w 263277"/>
              <a:gd name="connsiteY4" fmla="*/ 0 h 355845"/>
              <a:gd name="connsiteX0" fmla="*/ 102618 w 239422"/>
              <a:gd name="connsiteY0" fmla="*/ 368289 h 368289"/>
              <a:gd name="connsiteX1" fmla="*/ 227781 w 239422"/>
              <a:gd name="connsiteY1" fmla="*/ 283512 h 368289"/>
              <a:gd name="connsiteX2" fmla="*/ 221868 w 239422"/>
              <a:gd name="connsiteY2" fmla="*/ 165241 h 368289"/>
              <a:gd name="connsiteX3" fmla="*/ 120927 w 239422"/>
              <a:gd name="connsiteY3" fmla="*/ 75148 h 368289"/>
              <a:gd name="connsiteX4" fmla="*/ 0 w 239422"/>
              <a:gd name="connsiteY4" fmla="*/ 0 h 36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22" h="368289">
                <a:moveTo>
                  <a:pt x="102618" y="368289"/>
                </a:moveTo>
                <a:cubicBezTo>
                  <a:pt x="151927" y="340085"/>
                  <a:pt x="207906" y="317353"/>
                  <a:pt x="227781" y="283512"/>
                </a:cubicBezTo>
                <a:cubicBezTo>
                  <a:pt x="247656" y="249671"/>
                  <a:pt x="239677" y="199968"/>
                  <a:pt x="221868" y="165241"/>
                </a:cubicBezTo>
                <a:cubicBezTo>
                  <a:pt x="204059" y="130514"/>
                  <a:pt x="157905" y="102688"/>
                  <a:pt x="120927" y="75148"/>
                </a:cubicBezTo>
                <a:cubicBezTo>
                  <a:pt x="83949" y="47608"/>
                  <a:pt x="61822" y="30192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47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3746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Specification at a Glance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4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361141"/>
              </p:ext>
            </p:extLst>
          </p:nvPr>
        </p:nvGraphicFramePr>
        <p:xfrm>
          <a:off x="5582662" y="1182550"/>
          <a:ext cx="4838277" cy="5427873"/>
        </p:xfrm>
        <a:graphic>
          <a:graphicData uri="http://schemas.openxmlformats.org/drawingml/2006/table">
            <a:tbl>
              <a:tblPr firstRow="1" bandRow="1"/>
              <a:tblGrid>
                <a:gridCol w="119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3150">
                  <a:extLst>
                    <a:ext uri="{9D8B030D-6E8A-4147-A177-3AD203B41FA5}">
                      <a16:colId xmlns:a16="http://schemas.microsoft.com/office/drawing/2014/main" val="1063411371"/>
                    </a:ext>
                  </a:extLst>
                </a:gridCol>
              </a:tblGrid>
              <a:tr h="810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Model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Spec.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SVA1015X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SVA1032X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TG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Standard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SA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VNA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en-US" sz="1100" b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 MH</a:t>
                      </a: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z 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100 kHz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VNA Calibration Kit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F503ME, F603ME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DANL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-156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-161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RBW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Hz - 1 MHz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Phase Noise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 -98 </a:t>
                      </a:r>
                      <a:r>
                        <a:rPr lang="en-US" altLang="zh-CN" sz="1100" u="none" strike="noStrike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dBc</a:t>
                      </a: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/Hz@1 GHz, 10 kHz offset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Options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AMK/EMI/AMA/DMA/DTF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Advanced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Measurement Kit 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CHP/ACPR/TOI/OBW/Monitor/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Harmonic/CNR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Analog</a:t>
                      </a:r>
                      <a:r>
                        <a:rPr lang="en-US" sz="110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Modulation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Analyis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AM/FM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Digital Modulation </a:t>
                      </a:r>
                      <a:r>
                        <a:rPr lang="en-US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Analyis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ASK/FSK/PSK/QAM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EMI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Filter BW: 200/9k /120k/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54785" y="1857734"/>
            <a:ext cx="47982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VNA is Standard!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the 16</a:t>
            </a:r>
            <a:r>
              <a:rPr 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</a:t>
            </a: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September 2019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VNA is also Standard for SVA1015X!</a:t>
            </a:r>
          </a:p>
          <a:p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SVA1015X</a:t>
            </a:r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pricing: 1739.-€</a:t>
            </a:r>
          </a:p>
          <a:p>
            <a:endParaRPr 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b="1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Always offer SVA1000X with </a:t>
            </a:r>
            <a:r>
              <a:rPr lang="en-US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Cal.Kit</a:t>
            </a:r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Selling SVA1000X to a 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customer 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not owning a </a:t>
            </a:r>
            <a:r>
              <a:rPr lang="en-US" b="1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Cal.Kit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makes no sense!</a:t>
            </a:r>
            <a:endParaRPr 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1225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374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7635" y="1343384"/>
            <a:ext cx="101703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General purpose Spectrum Analysis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AM/FM demodulation</a:t>
            </a:r>
          </a:p>
          <a:p>
            <a:r>
              <a:rPr 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Interference and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Surveillance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  <a:p>
            <a:endParaRPr 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AMK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Analyze modulated signal Parameter (CP, OBW, CNR)</a:t>
            </a:r>
          </a:p>
          <a:p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Determine Signal Quality (ACPR, CNR, Harmonics, </a:t>
            </a:r>
            <a:r>
              <a:rPr lang="en-US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etc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Harmonics measurements 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Amplifier performance (TOI, etc.)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Intermittent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signals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analysis (Monitor)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VNA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Impedance 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for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RF-designs</a:t>
            </a:r>
          </a:p>
          <a:p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S11,S21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(reflection/transmission)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measurement fo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 RF-Components (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filter, amplifier, cable, antenna)</a:t>
            </a:r>
          </a:p>
          <a:p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SWR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measurement of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antennas</a:t>
            </a:r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VSA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ransmission Quality Analysis (for AM,FM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PSK, MSK, FSK, QAM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modulation)</a:t>
            </a:r>
          </a:p>
          <a:p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Transmitter Qualification</a:t>
            </a:r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DTF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Cable 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</a:p>
          <a:p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EMI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EMC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Pre-compliance test</a:t>
            </a:r>
          </a:p>
          <a:p>
            <a:endParaRPr 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229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46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Markets / Target Customer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1099525" y="1190663"/>
            <a:ext cx="10186903" cy="1196658"/>
            <a:chOff x="1118575" y="1428788"/>
            <a:chExt cx="10186903" cy="1196658"/>
          </a:xfrm>
        </p:grpSpPr>
        <p:cxnSp>
          <p:nvCxnSpPr>
            <p:cNvPr id="5" name="直接连接符 12"/>
            <p:cNvCxnSpPr>
              <a:stCxn id="11" idx="2"/>
              <a:endCxn id="6" idx="2"/>
            </p:cNvCxnSpPr>
            <p:nvPr/>
          </p:nvCxnSpPr>
          <p:spPr>
            <a:xfrm flipV="1">
              <a:off x="1754967" y="1847796"/>
              <a:ext cx="8650610" cy="169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165"/>
            <p:cNvSpPr>
              <a:spLocks noEditPoints="1"/>
            </p:cNvSpPr>
            <p:nvPr/>
          </p:nvSpPr>
          <p:spPr bwMode="auto">
            <a:xfrm>
              <a:off x="10273101" y="1430173"/>
              <a:ext cx="266568" cy="417623"/>
            </a:xfrm>
            <a:custGeom>
              <a:avLst/>
              <a:gdLst>
                <a:gd name="T0" fmla="*/ 82 w 165"/>
                <a:gd name="T1" fmla="*/ 0 h 258"/>
                <a:gd name="T2" fmla="*/ 0 w 165"/>
                <a:gd name="T3" fmla="*/ 82 h 258"/>
                <a:gd name="T4" fmla="*/ 82 w 165"/>
                <a:gd name="T5" fmla="*/ 258 h 258"/>
                <a:gd name="T6" fmla="*/ 165 w 165"/>
                <a:gd name="T7" fmla="*/ 82 h 258"/>
                <a:gd name="T8" fmla="*/ 82 w 165"/>
                <a:gd name="T9" fmla="*/ 0 h 258"/>
                <a:gd name="T10" fmla="*/ 82 w 165"/>
                <a:gd name="T11" fmla="*/ 120 h 258"/>
                <a:gd name="T12" fmla="*/ 40 w 165"/>
                <a:gd name="T13" fmla="*/ 77 h 258"/>
                <a:gd name="T14" fmla="*/ 82 w 165"/>
                <a:gd name="T15" fmla="*/ 35 h 258"/>
                <a:gd name="T16" fmla="*/ 125 w 165"/>
                <a:gd name="T17" fmla="*/ 77 h 258"/>
                <a:gd name="T18" fmla="*/ 82 w 165"/>
                <a:gd name="T19" fmla="*/ 12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58">
                  <a:moveTo>
                    <a:pt x="82" y="0"/>
                  </a:moveTo>
                  <a:cubicBezTo>
                    <a:pt x="37" y="0"/>
                    <a:pt x="0" y="36"/>
                    <a:pt x="0" y="82"/>
                  </a:cubicBezTo>
                  <a:cubicBezTo>
                    <a:pt x="0" y="128"/>
                    <a:pt x="82" y="258"/>
                    <a:pt x="82" y="258"/>
                  </a:cubicBezTo>
                  <a:cubicBezTo>
                    <a:pt x="82" y="258"/>
                    <a:pt x="165" y="128"/>
                    <a:pt x="165" y="82"/>
                  </a:cubicBezTo>
                  <a:cubicBezTo>
                    <a:pt x="165" y="36"/>
                    <a:pt x="128" y="0"/>
                    <a:pt x="82" y="0"/>
                  </a:cubicBezTo>
                  <a:close/>
                  <a:moveTo>
                    <a:pt x="82" y="120"/>
                  </a:moveTo>
                  <a:cubicBezTo>
                    <a:pt x="59" y="120"/>
                    <a:pt x="40" y="101"/>
                    <a:pt x="40" y="77"/>
                  </a:cubicBezTo>
                  <a:cubicBezTo>
                    <a:pt x="40" y="54"/>
                    <a:pt x="59" y="35"/>
                    <a:pt x="82" y="35"/>
                  </a:cubicBezTo>
                  <a:cubicBezTo>
                    <a:pt x="106" y="35"/>
                    <a:pt x="125" y="54"/>
                    <a:pt x="125" y="77"/>
                  </a:cubicBezTo>
                  <a:cubicBezTo>
                    <a:pt x="125" y="101"/>
                    <a:pt x="106" y="120"/>
                    <a:pt x="82" y="120"/>
                  </a:cubicBezTo>
                  <a:close/>
                </a:path>
              </a:pathLst>
            </a:custGeom>
            <a:solidFill>
              <a:srgbClr val="69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 165"/>
            <p:cNvSpPr>
              <a:spLocks noEditPoints="1"/>
            </p:cNvSpPr>
            <p:nvPr/>
          </p:nvSpPr>
          <p:spPr bwMode="auto">
            <a:xfrm>
              <a:off x="3786905" y="1428788"/>
              <a:ext cx="266568" cy="417623"/>
            </a:xfrm>
            <a:custGeom>
              <a:avLst/>
              <a:gdLst>
                <a:gd name="T0" fmla="*/ 82 w 165"/>
                <a:gd name="T1" fmla="*/ 0 h 258"/>
                <a:gd name="T2" fmla="*/ 0 w 165"/>
                <a:gd name="T3" fmla="*/ 82 h 258"/>
                <a:gd name="T4" fmla="*/ 82 w 165"/>
                <a:gd name="T5" fmla="*/ 258 h 258"/>
                <a:gd name="T6" fmla="*/ 165 w 165"/>
                <a:gd name="T7" fmla="*/ 82 h 258"/>
                <a:gd name="T8" fmla="*/ 82 w 165"/>
                <a:gd name="T9" fmla="*/ 0 h 258"/>
                <a:gd name="T10" fmla="*/ 82 w 165"/>
                <a:gd name="T11" fmla="*/ 120 h 258"/>
                <a:gd name="T12" fmla="*/ 40 w 165"/>
                <a:gd name="T13" fmla="*/ 77 h 258"/>
                <a:gd name="T14" fmla="*/ 82 w 165"/>
                <a:gd name="T15" fmla="*/ 35 h 258"/>
                <a:gd name="T16" fmla="*/ 125 w 165"/>
                <a:gd name="T17" fmla="*/ 77 h 258"/>
                <a:gd name="T18" fmla="*/ 82 w 165"/>
                <a:gd name="T19" fmla="*/ 12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58">
                  <a:moveTo>
                    <a:pt x="82" y="0"/>
                  </a:moveTo>
                  <a:cubicBezTo>
                    <a:pt x="37" y="0"/>
                    <a:pt x="0" y="36"/>
                    <a:pt x="0" y="82"/>
                  </a:cubicBezTo>
                  <a:cubicBezTo>
                    <a:pt x="0" y="128"/>
                    <a:pt x="82" y="258"/>
                    <a:pt x="82" y="258"/>
                  </a:cubicBezTo>
                  <a:cubicBezTo>
                    <a:pt x="82" y="258"/>
                    <a:pt x="165" y="128"/>
                    <a:pt x="165" y="82"/>
                  </a:cubicBezTo>
                  <a:cubicBezTo>
                    <a:pt x="165" y="36"/>
                    <a:pt x="128" y="0"/>
                    <a:pt x="82" y="0"/>
                  </a:cubicBezTo>
                  <a:close/>
                  <a:moveTo>
                    <a:pt x="82" y="120"/>
                  </a:moveTo>
                  <a:cubicBezTo>
                    <a:pt x="59" y="120"/>
                    <a:pt x="40" y="101"/>
                    <a:pt x="40" y="77"/>
                  </a:cubicBezTo>
                  <a:cubicBezTo>
                    <a:pt x="40" y="54"/>
                    <a:pt x="59" y="35"/>
                    <a:pt x="82" y="35"/>
                  </a:cubicBezTo>
                  <a:cubicBezTo>
                    <a:pt x="106" y="35"/>
                    <a:pt x="125" y="54"/>
                    <a:pt x="125" y="77"/>
                  </a:cubicBezTo>
                  <a:cubicBezTo>
                    <a:pt x="125" y="101"/>
                    <a:pt x="106" y="120"/>
                    <a:pt x="82" y="120"/>
                  </a:cubicBezTo>
                  <a:close/>
                </a:path>
              </a:pathLst>
            </a:custGeom>
            <a:solidFill>
              <a:srgbClr val="69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Freeform 165"/>
            <p:cNvSpPr>
              <a:spLocks noEditPoints="1"/>
            </p:cNvSpPr>
            <p:nvPr/>
          </p:nvSpPr>
          <p:spPr bwMode="auto">
            <a:xfrm>
              <a:off x="5953887" y="1430173"/>
              <a:ext cx="266568" cy="417623"/>
            </a:xfrm>
            <a:custGeom>
              <a:avLst/>
              <a:gdLst>
                <a:gd name="T0" fmla="*/ 82 w 165"/>
                <a:gd name="T1" fmla="*/ 0 h 258"/>
                <a:gd name="T2" fmla="*/ 0 w 165"/>
                <a:gd name="T3" fmla="*/ 82 h 258"/>
                <a:gd name="T4" fmla="*/ 82 w 165"/>
                <a:gd name="T5" fmla="*/ 258 h 258"/>
                <a:gd name="T6" fmla="*/ 165 w 165"/>
                <a:gd name="T7" fmla="*/ 82 h 258"/>
                <a:gd name="T8" fmla="*/ 82 w 165"/>
                <a:gd name="T9" fmla="*/ 0 h 258"/>
                <a:gd name="T10" fmla="*/ 82 w 165"/>
                <a:gd name="T11" fmla="*/ 120 h 258"/>
                <a:gd name="T12" fmla="*/ 40 w 165"/>
                <a:gd name="T13" fmla="*/ 77 h 258"/>
                <a:gd name="T14" fmla="*/ 82 w 165"/>
                <a:gd name="T15" fmla="*/ 35 h 258"/>
                <a:gd name="T16" fmla="*/ 125 w 165"/>
                <a:gd name="T17" fmla="*/ 77 h 258"/>
                <a:gd name="T18" fmla="*/ 82 w 165"/>
                <a:gd name="T19" fmla="*/ 12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58">
                  <a:moveTo>
                    <a:pt x="82" y="0"/>
                  </a:moveTo>
                  <a:cubicBezTo>
                    <a:pt x="37" y="0"/>
                    <a:pt x="0" y="36"/>
                    <a:pt x="0" y="82"/>
                  </a:cubicBezTo>
                  <a:cubicBezTo>
                    <a:pt x="0" y="128"/>
                    <a:pt x="82" y="258"/>
                    <a:pt x="82" y="258"/>
                  </a:cubicBezTo>
                  <a:cubicBezTo>
                    <a:pt x="82" y="258"/>
                    <a:pt x="165" y="128"/>
                    <a:pt x="165" y="82"/>
                  </a:cubicBezTo>
                  <a:cubicBezTo>
                    <a:pt x="165" y="36"/>
                    <a:pt x="128" y="0"/>
                    <a:pt x="82" y="0"/>
                  </a:cubicBezTo>
                  <a:close/>
                  <a:moveTo>
                    <a:pt x="82" y="120"/>
                  </a:moveTo>
                  <a:cubicBezTo>
                    <a:pt x="59" y="120"/>
                    <a:pt x="40" y="101"/>
                    <a:pt x="40" y="77"/>
                  </a:cubicBezTo>
                  <a:cubicBezTo>
                    <a:pt x="40" y="54"/>
                    <a:pt x="59" y="35"/>
                    <a:pt x="82" y="35"/>
                  </a:cubicBezTo>
                  <a:cubicBezTo>
                    <a:pt x="106" y="35"/>
                    <a:pt x="125" y="54"/>
                    <a:pt x="125" y="77"/>
                  </a:cubicBezTo>
                  <a:cubicBezTo>
                    <a:pt x="125" y="101"/>
                    <a:pt x="106" y="120"/>
                    <a:pt x="82" y="120"/>
                  </a:cubicBezTo>
                  <a:close/>
                </a:path>
              </a:pathLst>
            </a:custGeom>
            <a:solidFill>
              <a:srgbClr val="69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Freeform 165"/>
            <p:cNvSpPr>
              <a:spLocks noEditPoints="1"/>
            </p:cNvSpPr>
            <p:nvPr/>
          </p:nvSpPr>
          <p:spPr bwMode="auto">
            <a:xfrm>
              <a:off x="8101231" y="1441639"/>
              <a:ext cx="266568" cy="417623"/>
            </a:xfrm>
            <a:custGeom>
              <a:avLst/>
              <a:gdLst>
                <a:gd name="T0" fmla="*/ 82 w 165"/>
                <a:gd name="T1" fmla="*/ 0 h 258"/>
                <a:gd name="T2" fmla="*/ 0 w 165"/>
                <a:gd name="T3" fmla="*/ 82 h 258"/>
                <a:gd name="T4" fmla="*/ 82 w 165"/>
                <a:gd name="T5" fmla="*/ 258 h 258"/>
                <a:gd name="T6" fmla="*/ 165 w 165"/>
                <a:gd name="T7" fmla="*/ 82 h 258"/>
                <a:gd name="T8" fmla="*/ 82 w 165"/>
                <a:gd name="T9" fmla="*/ 0 h 258"/>
                <a:gd name="T10" fmla="*/ 82 w 165"/>
                <a:gd name="T11" fmla="*/ 120 h 258"/>
                <a:gd name="T12" fmla="*/ 40 w 165"/>
                <a:gd name="T13" fmla="*/ 77 h 258"/>
                <a:gd name="T14" fmla="*/ 82 w 165"/>
                <a:gd name="T15" fmla="*/ 35 h 258"/>
                <a:gd name="T16" fmla="*/ 125 w 165"/>
                <a:gd name="T17" fmla="*/ 77 h 258"/>
                <a:gd name="T18" fmla="*/ 82 w 165"/>
                <a:gd name="T19" fmla="*/ 12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58">
                  <a:moveTo>
                    <a:pt x="82" y="0"/>
                  </a:moveTo>
                  <a:cubicBezTo>
                    <a:pt x="37" y="0"/>
                    <a:pt x="0" y="36"/>
                    <a:pt x="0" y="82"/>
                  </a:cubicBezTo>
                  <a:cubicBezTo>
                    <a:pt x="0" y="128"/>
                    <a:pt x="82" y="258"/>
                    <a:pt x="82" y="258"/>
                  </a:cubicBezTo>
                  <a:cubicBezTo>
                    <a:pt x="82" y="258"/>
                    <a:pt x="165" y="128"/>
                    <a:pt x="165" y="82"/>
                  </a:cubicBezTo>
                  <a:cubicBezTo>
                    <a:pt x="165" y="36"/>
                    <a:pt x="128" y="0"/>
                    <a:pt x="82" y="0"/>
                  </a:cubicBezTo>
                  <a:close/>
                  <a:moveTo>
                    <a:pt x="82" y="120"/>
                  </a:moveTo>
                  <a:cubicBezTo>
                    <a:pt x="59" y="120"/>
                    <a:pt x="40" y="101"/>
                    <a:pt x="40" y="77"/>
                  </a:cubicBezTo>
                  <a:cubicBezTo>
                    <a:pt x="40" y="54"/>
                    <a:pt x="59" y="35"/>
                    <a:pt x="82" y="35"/>
                  </a:cubicBezTo>
                  <a:cubicBezTo>
                    <a:pt x="106" y="35"/>
                    <a:pt x="125" y="54"/>
                    <a:pt x="125" y="77"/>
                  </a:cubicBezTo>
                  <a:cubicBezTo>
                    <a:pt x="125" y="101"/>
                    <a:pt x="106" y="120"/>
                    <a:pt x="82" y="120"/>
                  </a:cubicBezTo>
                  <a:close/>
                </a:path>
              </a:pathLst>
            </a:custGeom>
            <a:solidFill>
              <a:srgbClr val="69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Freeform 165"/>
            <p:cNvSpPr>
              <a:spLocks noEditPoints="1"/>
            </p:cNvSpPr>
            <p:nvPr/>
          </p:nvSpPr>
          <p:spPr bwMode="auto">
            <a:xfrm>
              <a:off x="1622491" y="1431868"/>
              <a:ext cx="266568" cy="417623"/>
            </a:xfrm>
            <a:custGeom>
              <a:avLst/>
              <a:gdLst>
                <a:gd name="T0" fmla="*/ 82 w 165"/>
                <a:gd name="T1" fmla="*/ 0 h 258"/>
                <a:gd name="T2" fmla="*/ 0 w 165"/>
                <a:gd name="T3" fmla="*/ 82 h 258"/>
                <a:gd name="T4" fmla="*/ 82 w 165"/>
                <a:gd name="T5" fmla="*/ 258 h 258"/>
                <a:gd name="T6" fmla="*/ 165 w 165"/>
                <a:gd name="T7" fmla="*/ 82 h 258"/>
                <a:gd name="T8" fmla="*/ 82 w 165"/>
                <a:gd name="T9" fmla="*/ 0 h 258"/>
                <a:gd name="T10" fmla="*/ 82 w 165"/>
                <a:gd name="T11" fmla="*/ 120 h 258"/>
                <a:gd name="T12" fmla="*/ 40 w 165"/>
                <a:gd name="T13" fmla="*/ 77 h 258"/>
                <a:gd name="T14" fmla="*/ 82 w 165"/>
                <a:gd name="T15" fmla="*/ 35 h 258"/>
                <a:gd name="T16" fmla="*/ 125 w 165"/>
                <a:gd name="T17" fmla="*/ 77 h 258"/>
                <a:gd name="T18" fmla="*/ 82 w 165"/>
                <a:gd name="T19" fmla="*/ 12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58">
                  <a:moveTo>
                    <a:pt x="82" y="0"/>
                  </a:moveTo>
                  <a:cubicBezTo>
                    <a:pt x="37" y="0"/>
                    <a:pt x="0" y="36"/>
                    <a:pt x="0" y="82"/>
                  </a:cubicBezTo>
                  <a:cubicBezTo>
                    <a:pt x="0" y="128"/>
                    <a:pt x="82" y="258"/>
                    <a:pt x="82" y="258"/>
                  </a:cubicBezTo>
                  <a:cubicBezTo>
                    <a:pt x="82" y="258"/>
                    <a:pt x="165" y="128"/>
                    <a:pt x="165" y="82"/>
                  </a:cubicBezTo>
                  <a:cubicBezTo>
                    <a:pt x="165" y="36"/>
                    <a:pt x="128" y="0"/>
                    <a:pt x="82" y="0"/>
                  </a:cubicBezTo>
                  <a:close/>
                  <a:moveTo>
                    <a:pt x="82" y="120"/>
                  </a:moveTo>
                  <a:cubicBezTo>
                    <a:pt x="59" y="120"/>
                    <a:pt x="40" y="101"/>
                    <a:pt x="40" y="77"/>
                  </a:cubicBezTo>
                  <a:cubicBezTo>
                    <a:pt x="40" y="54"/>
                    <a:pt x="59" y="35"/>
                    <a:pt x="82" y="35"/>
                  </a:cubicBezTo>
                  <a:cubicBezTo>
                    <a:pt x="106" y="35"/>
                    <a:pt x="125" y="54"/>
                    <a:pt x="125" y="77"/>
                  </a:cubicBezTo>
                  <a:cubicBezTo>
                    <a:pt x="125" y="101"/>
                    <a:pt x="106" y="120"/>
                    <a:pt x="82" y="120"/>
                  </a:cubicBezTo>
                  <a:close/>
                </a:path>
              </a:pathLst>
            </a:custGeom>
            <a:solidFill>
              <a:srgbClr val="69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文本框 22"/>
            <p:cNvSpPr txBox="1"/>
            <p:nvPr/>
          </p:nvSpPr>
          <p:spPr>
            <a:xfrm>
              <a:off x="1118575" y="1980802"/>
              <a:ext cx="1351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微软雅黑" panose="020B0503020204020204" pitchFamily="34" charset="-122"/>
                </a:rPr>
                <a:t>Enterprise</a:t>
              </a:r>
            </a:p>
          </p:txBody>
        </p:sp>
        <p:sp>
          <p:nvSpPr>
            <p:cNvPr id="13" name="文本框 23"/>
            <p:cNvSpPr txBox="1"/>
            <p:nvPr/>
          </p:nvSpPr>
          <p:spPr>
            <a:xfrm>
              <a:off x="2929890" y="1979115"/>
              <a:ext cx="20524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ea typeface="微软雅黑" panose="020B0503020204020204" pitchFamily="34" charset="-122"/>
                </a:rPr>
                <a:t>Automotive electronics</a:t>
              </a:r>
              <a:endParaRPr lang="en-US" altLang="zh-CN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24"/>
            <p:cNvSpPr txBox="1"/>
            <p:nvPr/>
          </p:nvSpPr>
          <p:spPr>
            <a:xfrm>
              <a:off x="9985919" y="1971587"/>
              <a:ext cx="1319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微软雅黑" panose="020B0503020204020204" pitchFamily="34" charset="-122"/>
                </a:rPr>
                <a:t>Education</a:t>
              </a:r>
            </a:p>
          </p:txBody>
        </p:sp>
        <p:sp>
          <p:nvSpPr>
            <p:cNvPr id="15" name="文本框 27"/>
            <p:cNvSpPr txBox="1"/>
            <p:nvPr/>
          </p:nvSpPr>
          <p:spPr>
            <a:xfrm>
              <a:off x="5173109" y="1979115"/>
              <a:ext cx="2038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微软雅黑" panose="020B0503020204020204" pitchFamily="34" charset="-122"/>
                </a:rPr>
                <a:t>Communication</a:t>
              </a:r>
            </a:p>
          </p:txBody>
        </p:sp>
        <p:sp>
          <p:nvSpPr>
            <p:cNvPr id="16" name="文本框 28"/>
            <p:cNvSpPr txBox="1"/>
            <p:nvPr/>
          </p:nvSpPr>
          <p:spPr>
            <a:xfrm>
              <a:off x="7494387" y="1971587"/>
              <a:ext cx="1746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微软雅黑" panose="020B0503020204020204" pitchFamily="34" charset="-122"/>
                </a:rPr>
                <a:t>Semiconductor</a:t>
              </a: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1200150" y="2390775"/>
            <a:ext cx="10125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Engineers working on Designs, which incorporate RF-Components like Antenna, Filter, RF-Amplifier,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Quality department (e.g. incoming components inspection)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RF </a:t>
            </a:r>
            <a:r>
              <a:rPr lang="en-US" dirty="0" smtClean="0">
                <a:sym typeface="Wingdings" panose="05000000000000000000" pitchFamily="2" charset="2"/>
              </a:rPr>
              <a:t>/ Telecom </a:t>
            </a:r>
            <a:r>
              <a:rPr lang="en-US" dirty="0">
                <a:sym typeface="Wingdings" panose="05000000000000000000" pitchFamily="2" charset="2"/>
              </a:rPr>
              <a:t>Institutes at </a:t>
            </a:r>
            <a:r>
              <a:rPr lang="en-US" dirty="0" smtClean="0">
                <a:sym typeface="Wingdings" panose="05000000000000000000" pitchFamily="2" charset="2"/>
              </a:rPr>
              <a:t>Universities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DE" dirty="0" smtClean="0">
                <a:sym typeface="Wingdings" panose="05000000000000000000" pitchFamily="2" charset="2"/>
              </a:rPr>
              <a:t>…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Customer Markets: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-Medical (e.g. Patient Monitoring)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-Consumer Electronics (e.g. wearables)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-Factory Automation (</a:t>
            </a:r>
            <a:r>
              <a:rPr lang="en-US" dirty="0" err="1" smtClean="0">
                <a:sym typeface="Wingdings" panose="05000000000000000000" pitchFamily="2" charset="2"/>
              </a:rPr>
              <a:t>IIoT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-Home/building Automation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-Automotive (Internal &amp; external communication)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-Broadcast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-RF-Component Manufacturers</a:t>
            </a:r>
          </a:p>
        </p:txBody>
      </p:sp>
      <p:sp>
        <p:nvSpPr>
          <p:cNvPr id="30" name="矩形 2"/>
          <p:cNvSpPr/>
          <p:nvPr/>
        </p:nvSpPr>
        <p:spPr>
          <a:xfrm>
            <a:off x="7981951" y="3590925"/>
            <a:ext cx="1295400" cy="13335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9"/>
          <p:cNvSpPr/>
          <p:nvPr/>
        </p:nvSpPr>
        <p:spPr>
          <a:xfrm>
            <a:off x="9286875" y="3590925"/>
            <a:ext cx="2809875" cy="13239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8"/>
          <p:cNvSpPr/>
          <p:nvPr/>
        </p:nvSpPr>
        <p:spPr>
          <a:xfrm>
            <a:off x="6913830" y="3590925"/>
            <a:ext cx="1068120" cy="13335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950" y="4926125"/>
            <a:ext cx="4124325" cy="14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64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46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Cross - Selling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90550" y="1476375"/>
            <a:ext cx="1074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Don’t forget to cross sell other products!</a:t>
            </a:r>
          </a:p>
          <a:p>
            <a:endParaRPr lang="en-US" sz="2400" dirty="0"/>
          </a:p>
          <a:p>
            <a:r>
              <a:rPr lang="en-US" sz="2400" dirty="0" smtClean="0"/>
              <a:t>If you talk to a customer, who work on RF-Designs always ask about RF-Signal Source!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We have a very competitive solution with SSG3000X or SSG3000X-IQE !</a:t>
            </a:r>
          </a:p>
          <a:p>
            <a:endParaRPr lang="en-US" sz="2400" dirty="0" smtClean="0"/>
          </a:p>
          <a:p>
            <a:r>
              <a:rPr lang="en-US" sz="2400" dirty="0" smtClean="0"/>
              <a:t>Also SDG6000X together with the IQ-Option might fit for these Customers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980" y="4943476"/>
            <a:ext cx="3773643" cy="177242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2324100"/>
            <a:ext cx="732153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641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820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SVA1000X-Series	Pricing Info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graphicFrame>
        <p:nvGraphicFramePr>
          <p:cNvPr id="6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24574"/>
              </p:ext>
            </p:extLst>
          </p:nvPr>
        </p:nvGraphicFramePr>
        <p:xfrm>
          <a:off x="642129" y="1659589"/>
          <a:ext cx="6734175" cy="4442353"/>
        </p:xfrm>
        <a:graphic>
          <a:graphicData uri="http://schemas.openxmlformats.org/drawingml/2006/table">
            <a:tbl>
              <a:tblPr firstRow="1" bandRow="1"/>
              <a:tblGrid>
                <a:gridCol w="1655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8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9903">
                  <a:extLst>
                    <a:ext uri="{9D8B030D-6E8A-4147-A177-3AD203B41FA5}">
                      <a16:colId xmlns:a16="http://schemas.microsoft.com/office/drawing/2014/main" val="3353786714"/>
                    </a:ext>
                  </a:extLst>
                </a:gridCol>
              </a:tblGrid>
              <a:tr h="810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Description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Retailing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Price [€]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SVA1015X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kHz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- 1.5 GHz SA, 10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MHz - 1.5 GHz VNA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1739.-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SVA1032X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kHz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– 3.2 GHz SA, 100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kHz – 3.2 GHz VNA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2969.-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SVA1000X-AMK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CHP/ACPR/TOI/OBW/Monitor/</a:t>
                      </a:r>
                      <a:r>
                        <a:rPr lang="en-US" altLang="zh-CN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Harmonic/CNR</a:t>
                      </a:r>
                      <a:endParaRPr lang="en-US" altLang="zh-CN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364.-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SVA1000X-EMI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EMI measurement kit 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389.-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73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SVA1000X-AMA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Analog Modulation Analysis: AM，FM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286.-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32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SVA1000X-DMA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Digital Modulation Analysis Function, including ASK, FSK, MSK, PSK, QAM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469.-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8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SVA1000X-DTF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Distance To Fault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249.-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4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F503ME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type M</a:t>
                      </a: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echanical Calibration Kit: Open(M), Short(M), Match(M,50), Through(F-F), 3.5 GHz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339.-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2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SRF5030T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Near field probes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499.-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522948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8065701" y="4080294"/>
            <a:ext cx="367772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Demo Unit Concept and Price:</a:t>
            </a:r>
          </a:p>
          <a:p>
            <a:endParaRPr lang="en-US" dirty="0"/>
          </a:p>
          <a:p>
            <a:r>
              <a:rPr lang="en-US" dirty="0" smtClean="0"/>
              <a:t>We created a Demo Bundle:</a:t>
            </a:r>
          </a:p>
          <a:p>
            <a:endParaRPr lang="en-US" dirty="0" smtClean="0"/>
          </a:p>
          <a:p>
            <a:r>
              <a:rPr lang="en-US" dirty="0" smtClean="0"/>
              <a:t>SVA1032X all Options incl. +  F503ME</a:t>
            </a:r>
          </a:p>
          <a:p>
            <a:endParaRPr lang="en-US" dirty="0" smtClean="0"/>
          </a:p>
          <a:p>
            <a:r>
              <a:rPr lang="en-US" dirty="0" smtClean="0"/>
              <a:t>Price: 2248.- €</a:t>
            </a:r>
          </a:p>
        </p:txBody>
      </p:sp>
    </p:spTree>
    <p:extLst>
      <p:ext uri="{BB962C8B-B14F-4D97-AF65-F5344CB8AC3E}">
        <p14:creationId xmlns:p14="http://schemas.microsoft.com/office/powerpoint/2010/main" val="4293795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4649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SSA3000X Plus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1705" y="923026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Spectrum Analyzer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03" y="897250"/>
            <a:ext cx="7328922" cy="58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13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820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Appearance of SSA3000X plus</a:t>
            </a:r>
            <a:endParaRPr lang="en-US" altLang="zh-CN" sz="40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85" y="631906"/>
            <a:ext cx="6949301" cy="42825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8865" y="1557525"/>
            <a:ext cx="447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10.1 inch Multi-Touch screen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46" y="4120464"/>
            <a:ext cx="4499911" cy="27320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02948" y="1833571"/>
            <a:ext cx="47634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+mn-ea"/>
              </a:rPr>
              <a:t>Commons fo</a:t>
            </a:r>
            <a:r>
              <a:rPr lang="en-US" altLang="zh-CN" b="1" dirty="0" smtClean="0">
                <a:solidFill>
                  <a:srgbClr val="00B050"/>
                </a:solidFill>
                <a:latin typeface="+mn-ea"/>
              </a:rPr>
              <a:t>r </a:t>
            </a:r>
            <a:r>
              <a:rPr lang="en-US" altLang="zh-CN" sz="1600" b="1" dirty="0" smtClean="0">
                <a:solidFill>
                  <a:srgbClr val="00B050"/>
                </a:solidFill>
                <a:latin typeface="+mn-ea"/>
              </a:rPr>
              <a:t>SVA1000X</a:t>
            </a:r>
            <a:r>
              <a:rPr lang="en-US" altLang="zh-CN" sz="1600" b="1" dirty="0" smtClean="0">
                <a:solidFill>
                  <a:srgbClr val="00B050"/>
                </a:solidFill>
                <a:latin typeface="+mn-ea"/>
              </a:rPr>
              <a:t>, SSA3000X, SSA3000X Plus 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Same size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Same appearance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Same Interfaces  </a:t>
            </a:r>
          </a:p>
          <a:p>
            <a:r>
              <a:rPr lang="en-US" altLang="zh-CN" sz="1600" dirty="0" smtClean="0">
                <a:latin typeface="+mn-ea"/>
              </a:rPr>
              <a:t>	USB </a:t>
            </a:r>
            <a:r>
              <a:rPr lang="en-US" altLang="zh-CN" sz="1600" dirty="0" smtClean="0">
                <a:latin typeface="+mn-ea"/>
              </a:rPr>
              <a:t>Host, USB Device, </a:t>
            </a:r>
            <a:r>
              <a:rPr lang="en-US" altLang="zh-CN" sz="1600" dirty="0" smtClean="0">
                <a:latin typeface="+mn-ea"/>
              </a:rPr>
              <a:t>LAN</a:t>
            </a:r>
          </a:p>
          <a:p>
            <a:r>
              <a:rPr lang="en-US" altLang="zh-CN" sz="1600" dirty="0" smtClean="0">
                <a:latin typeface="+mn-ea"/>
              </a:rPr>
              <a:t>	REF </a:t>
            </a:r>
            <a:r>
              <a:rPr lang="en-US" altLang="zh-CN" sz="1600" dirty="0" smtClean="0">
                <a:latin typeface="+mn-ea"/>
              </a:rPr>
              <a:t>IN, REF OUT 10 MHz, TRGI IN</a:t>
            </a:r>
            <a:endParaRPr lang="zh-CN" altLang="en-US" sz="1600" dirty="0">
              <a:latin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401530" y="5019447"/>
            <a:ext cx="3860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+mn-ea"/>
              </a:rPr>
              <a:t>Differences </a:t>
            </a:r>
            <a:r>
              <a:rPr lang="en-US" altLang="zh-CN" sz="1600" b="1" dirty="0" smtClean="0">
                <a:solidFill>
                  <a:srgbClr val="FF0000"/>
                </a:solidFill>
                <a:latin typeface="+mn-ea"/>
              </a:rPr>
              <a:t>SSA3000Xplus vs. SSA3000X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10.1” Multi Touch screen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Support external Keyboard &amp; Mouse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+mn-ea"/>
              </a:rPr>
              <a:t>Web Server </a:t>
            </a:r>
            <a:endParaRPr lang="en-US" altLang="zh-CN" sz="1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64498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483977"/>
              </p:ext>
            </p:extLst>
          </p:nvPr>
        </p:nvGraphicFramePr>
        <p:xfrm>
          <a:off x="2134671" y="1328467"/>
          <a:ext cx="7673562" cy="5270743"/>
        </p:xfrm>
        <a:graphic>
          <a:graphicData uri="http://schemas.openxmlformats.org/drawingml/2006/table">
            <a:tbl>
              <a:tblPr firstRow="1" bandRow="1"/>
              <a:tblGrid>
                <a:gridCol w="200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0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  Model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Spec.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SSA3000X Series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SSA3000X Plus Series</a:t>
                      </a:r>
                      <a:endParaRPr lang="en-US" altLang="zh-CN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08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SSA3021X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SSA3032X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SSA3021X Plus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SSA3032X Plus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DANL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151 </a:t>
                      </a:r>
                      <a:r>
                        <a:rPr lang="en-US" sz="11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dBm</a:t>
                      </a:r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/Hz (equivalent)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161 </a:t>
                      </a:r>
                      <a:r>
                        <a:rPr lang="en-US" sz="1100" b="1" i="0" u="none" strike="noStrike" dirty="0" err="1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dBm</a:t>
                      </a:r>
                      <a:r>
                        <a:rPr lang="en-US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/Hz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Frequency Counter resolution 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 Hz</a:t>
                      </a:r>
                      <a:endParaRPr lang="en-US" altLang="zh-CN" sz="1100" b="1" i="0" u="none" strike="noStrike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0.01 Hz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Sweep speed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3~100 times faster in different RBW</a:t>
                      </a:r>
                      <a:endParaRPr lang="en-US" altLang="zh-CN" sz="1100" b="1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VSWR Bridge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 M~2 GHz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100 k~3.2 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GHz (intro</a:t>
                      </a:r>
                      <a:r>
                        <a:rPr lang="en-US" altLang="zh-CN" sz="110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later)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436138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VSWR Measurement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Open Cal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Open+</a:t>
                      </a:r>
                      <a:r>
                        <a:rPr lang="en-US" altLang="zh-CN" sz="1100" b="1" u="none" strike="noStrike" dirty="0" err="1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Short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Cal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981167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Trace Math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Log operation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Log and 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Power 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operation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111084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MA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AM/FM/ASK/FSK/PSK/QAM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99789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EMI filter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Hz, 9 kHz, 120 kHz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Hz, 9 kHz, 120 kHz, 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1MHz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63580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Control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Touch Screen, Mouse &amp; Keyboard, Webserver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01685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On Screen Keyboard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Support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On Screen Annotation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Support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FTP File Download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Support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Power on Line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Support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40"/>
          <p:cNvSpPr txBox="1"/>
          <p:nvPr/>
        </p:nvSpPr>
        <p:spPr>
          <a:xfrm>
            <a:off x="446077" y="277963"/>
            <a:ext cx="879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Technical Differences X vs. X plus</a:t>
            </a:r>
            <a:endParaRPr lang="en-US" altLang="zh-CN" sz="40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14967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0"/>
          <p:cNvSpPr txBox="1"/>
          <p:nvPr/>
        </p:nvSpPr>
        <p:spPr>
          <a:xfrm>
            <a:off x="446078" y="243457"/>
            <a:ext cx="755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Product Introduction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40"/>
          <p:cNvSpPr txBox="1"/>
          <p:nvPr/>
        </p:nvSpPr>
        <p:spPr>
          <a:xfrm>
            <a:off x="446078" y="5278408"/>
            <a:ext cx="755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en-US" altLang="zh-CN" sz="4000" b="1" baseline="30000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September 2019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35" y="597400"/>
            <a:ext cx="9369896" cy="57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6774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 plus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8830" y="1532617"/>
            <a:ext cx="89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Vector Signal Analysis</a:t>
            </a:r>
            <a:endParaRPr lang="en-US" altLang="zh-CN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1605" y="2049037"/>
            <a:ext cx="38533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Supported Modulation Types:</a:t>
            </a: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Analog: </a:t>
            </a:r>
            <a:r>
              <a:rPr lang="en-US" altLang="zh-CN" sz="1400" dirty="0">
                <a:solidFill>
                  <a:srgbClr val="000000"/>
                </a:solidFill>
                <a:latin typeface="Microsoft YaHei"/>
                <a:ea typeface="Microsoft YaHei"/>
              </a:rPr>
              <a:t>	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AM, FM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Digital:	ASK</a:t>
            </a:r>
            <a:r>
              <a:rPr lang="en-US" altLang="zh-CN" sz="1400" dirty="0">
                <a:solidFill>
                  <a:srgbClr val="000000"/>
                </a:solidFill>
                <a:latin typeface="Microsoft YaHei"/>
                <a:ea typeface="Microsoft YaHei"/>
              </a:rPr>
              <a:t>, FSK, MSK, PSK, 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QAM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Do not mix AM, FM Demodulation with Modulation Analysis!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000000"/>
                </a:solidFill>
                <a:latin typeface="Microsoft YaHei"/>
                <a:ea typeface="Microsoft YaHei"/>
              </a:rPr>
              <a:t>Demod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. is Standard, VSA is Optional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Multiple Trace Data Formats selectable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Various Numerical Result Data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Time Domain View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Spectrum View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Etc.</a:t>
            </a: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18" y="1949317"/>
            <a:ext cx="7396038" cy="41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49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7" y="277963"/>
            <a:ext cx="968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 plus-Series</a:t>
            </a:r>
            <a:r>
              <a:rPr lang="en-US" altLang="zh-CN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Pricing </a:t>
            </a: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graphicFrame>
        <p:nvGraphicFramePr>
          <p:cNvPr id="6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68622"/>
              </p:ext>
            </p:extLst>
          </p:nvPr>
        </p:nvGraphicFramePr>
        <p:xfrm>
          <a:off x="590370" y="1331786"/>
          <a:ext cx="6734175" cy="4960513"/>
        </p:xfrm>
        <a:graphic>
          <a:graphicData uri="http://schemas.openxmlformats.org/drawingml/2006/table">
            <a:tbl>
              <a:tblPr firstRow="1" bandRow="1"/>
              <a:tblGrid>
                <a:gridCol w="1655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8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9903">
                  <a:extLst>
                    <a:ext uri="{9D8B030D-6E8A-4147-A177-3AD203B41FA5}">
                      <a16:colId xmlns:a16="http://schemas.microsoft.com/office/drawing/2014/main" val="3353786714"/>
                    </a:ext>
                  </a:extLst>
                </a:gridCol>
              </a:tblGrid>
              <a:tr h="810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Description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Retailing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Price [€]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SSA3021X plus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kHz </a:t>
                      </a:r>
                      <a:r>
                        <a:rPr lang="en-DE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–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2.1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GHz SA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Touch Screen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1469.-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SSA3032X plus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kHz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– 3.2 GHz SA,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Touch Screen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2439.-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plus-AMK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Advanced measurement kit ,including ACPR, </a:t>
                      </a:r>
                      <a:r>
                        <a:rPr lang="en-US" altLang="zh-CN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CHPower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OBW,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etc. </a:t>
                      </a:r>
                      <a:endParaRPr lang="en-US" altLang="zh-CN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395.-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 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plus-EMI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EMI measurement kit 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425.-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73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plus-AMA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Analog Modulation Analysis </a:t>
                      </a:r>
                      <a:r>
                        <a:rPr lang="en-US" sz="1400" b="0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Function,including</a:t>
                      </a: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AM，FM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286.-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32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 plus-DMA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Digital Modulation Analysis </a:t>
                      </a:r>
                      <a:r>
                        <a:rPr lang="en-US" sz="1400" b="0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Function,including</a:t>
                      </a: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ASK, FSK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469.-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8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plus-</a:t>
                      </a:r>
                      <a:r>
                        <a:rPr lang="en-US" altLang="zh-CN" sz="1400" b="0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Refl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Reflect measurement kit (SW)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369.-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4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RB3x20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 (1 MHz~2 GHz), N (M) -N (M) adaptor (2 pcs)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329.-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2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RBSSA3X20</a:t>
                      </a:r>
                      <a:endParaRPr lang="en-US" altLang="zh-CN" sz="14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SSA3000X Plus-</a:t>
                      </a:r>
                      <a:r>
                        <a:rPr lang="en-US" sz="1400" b="0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Refl</a:t>
                      </a: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(SW) &amp; RB3X20(HW)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469.-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5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SRF5030T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Near field probes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499.-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522948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065701" y="4571999"/>
            <a:ext cx="367772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Tracking Generator is included as Standard</a:t>
            </a:r>
          </a:p>
          <a:p>
            <a:endParaRPr lang="en-US" b="1" dirty="0" smtClean="0"/>
          </a:p>
          <a:p>
            <a:r>
              <a:rPr lang="en-US" b="1" dirty="0" smtClean="0"/>
              <a:t>Anyway we have defined a price in the price list: </a:t>
            </a:r>
          </a:p>
          <a:p>
            <a:r>
              <a:rPr lang="en-US" dirty="0" smtClean="0"/>
              <a:t>SSA3000X plus-TG		169.-€</a:t>
            </a:r>
          </a:p>
        </p:txBody>
      </p:sp>
    </p:spTree>
    <p:extLst>
      <p:ext uri="{BB962C8B-B14F-4D97-AF65-F5344CB8AC3E}">
        <p14:creationId xmlns:p14="http://schemas.microsoft.com/office/powerpoint/2010/main" val="3137396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6078" y="1064525"/>
            <a:ext cx="567291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latin typeface="+mn-ea"/>
              </a:rPr>
              <a:t>Channel power measurement, Occupied BW, ACPR (For example, W-CDMA signal measuring)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>
                <a:latin typeface="+mn-ea"/>
              </a:rPr>
              <a:t>AM/FM broadcast </a:t>
            </a:r>
            <a:r>
              <a:rPr lang="en-US" altLang="zh-CN" sz="1400" dirty="0" smtClean="0">
                <a:latin typeface="+mn-ea"/>
              </a:rPr>
              <a:t>demodulation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>
                <a:latin typeface="+mn-ea"/>
              </a:rPr>
              <a:t>Intermittent signals analysis (With MAX Hold see intermittent signals, with Spectrogram see when it appears</a:t>
            </a:r>
            <a:r>
              <a:rPr lang="en-US" altLang="zh-CN" sz="1400" dirty="0" smtClean="0">
                <a:latin typeface="+mn-ea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>
                <a:latin typeface="+mn-ea"/>
              </a:rPr>
              <a:t>Interference and Surveillance :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+mn-ea"/>
              </a:rPr>
              <a:t>   - </a:t>
            </a:r>
            <a:r>
              <a:rPr lang="en-US" altLang="zh-CN" sz="1200" dirty="0">
                <a:latin typeface="+mn-ea"/>
              </a:rPr>
              <a:t>RF Interference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EMC Pre-compliance test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RF Site Survey,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Spectrum recording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Security surveillance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Intruder watch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   - Satellite signal </a:t>
            </a:r>
            <a:r>
              <a:rPr lang="en-US" altLang="zh-CN" sz="1200" dirty="0" smtClean="0">
                <a:latin typeface="+mn-ea"/>
              </a:rPr>
              <a:t>monitoring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200" dirty="0" smtClean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8997" y="1064525"/>
            <a:ext cx="59777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latin typeface="+mn-ea"/>
              </a:rPr>
              <a:t>Return Loss/Reflection Coefficient measurement of antenna, cables, filters(With RBSSA external directional bridge)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latin typeface="+mn-ea"/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zh-CN" sz="140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zh-CN" sz="1400" dirty="0" smtClean="0">
              <a:latin typeface="+mn-ea"/>
            </a:endParaRPr>
          </a:p>
        </p:txBody>
      </p:sp>
      <p:sp>
        <p:nvSpPr>
          <p:cNvPr id="5" name="TextBox 40"/>
          <p:cNvSpPr txBox="1"/>
          <p:nvPr/>
        </p:nvSpPr>
        <p:spPr>
          <a:xfrm>
            <a:off x="446077" y="277963"/>
            <a:ext cx="968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Spectrum Analyzer 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9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7" y="277963"/>
            <a:ext cx="9681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Spectrum Analyzer Portfolio Positioning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1584000" y="2057400"/>
            <a:ext cx="0" cy="41719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571625" y="6229350"/>
            <a:ext cx="91630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0429875" y="5972175"/>
            <a:ext cx="111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Functions &amp; Performance</a:t>
            </a:r>
            <a:endParaRPr lang="en-US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1619250" y="2133600"/>
            <a:ext cx="619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Price</a:t>
            </a:r>
            <a:endParaRPr lang="en-US" sz="1400" dirty="0"/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8" y="3174263"/>
            <a:ext cx="2854685" cy="17592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84" y="1641219"/>
            <a:ext cx="3634984" cy="242595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3479958"/>
            <a:ext cx="3562349" cy="2377867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2705101" y="5476875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SSA3000X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2.1 GHz / 3.2 GHz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334376" y="3876675"/>
            <a:ext cx="2076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SVA1000X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1.5 GHz / 3.2 GHz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19726" y="476250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SSA3000X plus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2.1 GHz / 3.2 GHz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42949" y="5153025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1299.-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42949" y="3857625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2259.-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42949" y="4657725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1469.-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42949" y="3352800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2439.-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42949" y="2505075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2969.-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42949" y="4171950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1739.-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771775" y="622935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SA</a:t>
            </a:r>
            <a:endParaRPr lang="en-US" dirty="0"/>
          </a:p>
        </p:txBody>
      </p:sp>
      <p:sp>
        <p:nvSpPr>
          <p:cNvPr id="39" name="Textfeld 38"/>
          <p:cNvSpPr txBox="1"/>
          <p:nvPr/>
        </p:nvSpPr>
        <p:spPr>
          <a:xfrm>
            <a:off x="8239125" y="6229350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 &amp; VNA &amp; opt. VSA</a:t>
            </a:r>
            <a:endParaRPr lang="en-US" dirty="0"/>
          </a:p>
        </p:txBody>
      </p:sp>
      <p:sp>
        <p:nvSpPr>
          <p:cNvPr id="40" name="Textfeld 39"/>
          <p:cNvSpPr txBox="1"/>
          <p:nvPr/>
        </p:nvSpPr>
        <p:spPr>
          <a:xfrm>
            <a:off x="5505450" y="6229350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 &amp; opt. VSA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93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01415"/>
              </p:ext>
            </p:extLst>
          </p:nvPr>
        </p:nvGraphicFramePr>
        <p:xfrm>
          <a:off x="570073" y="1147317"/>
          <a:ext cx="10986207" cy="5606388"/>
        </p:xfrm>
        <a:graphic>
          <a:graphicData uri="http://schemas.openxmlformats.org/drawingml/2006/table">
            <a:tbl>
              <a:tblPr firstRow="1" bandRow="1"/>
              <a:tblGrid>
                <a:gridCol w="1699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9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9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3703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  Model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Spec.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SSA3000X Series</a:t>
                      </a:r>
                      <a:endParaRPr lang="en-US" altLang="zh-CN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SSA3000X Plus Series</a:t>
                      </a:r>
                      <a:endParaRPr lang="en-US" altLang="zh-CN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SVA1000X Series</a:t>
                      </a:r>
                      <a:endParaRPr lang="en-US" altLang="zh-CN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331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SSA3021X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SSA3032X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SSA3021X Plus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SSA3032X Plus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SVA1015X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SVA1032X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TG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Standard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Standard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Standard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SA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- 2.1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- 2.1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VNA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10MHz 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100 kHz 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VNA Calibration Kit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F503ME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10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DANL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151 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dBm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(RBW</a:t>
                      </a:r>
                      <a:r>
                        <a:rPr lang="en-US" altLang="zh-CN" sz="110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10Hz)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-161</a:t>
                      </a:r>
                      <a:r>
                        <a:rPr lang="en-US" altLang="zh-CN" sz="1100" b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100" b="0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dBm</a:t>
                      </a:r>
                      <a:r>
                        <a:rPr lang="en-US" altLang="zh-CN" sz="1100" b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en-US" altLang="zh-CN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Normalized </a:t>
                      </a:r>
                      <a:r>
                        <a:rPr lang="en-US" altLang="zh-CN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to 1 </a:t>
                      </a:r>
                      <a:r>
                        <a:rPr lang="en-US" altLang="zh-CN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Hz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-161 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dBm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/Hz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-156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-161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RBW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 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Hz - 1 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MHz (1Hz 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setable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 Hz - 1 MHz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Hz - 1 MHz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Phase Noise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&lt; -98 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dBc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/Hz@1 GHz, 10 kHz offset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&lt; -98 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dBc</a:t>
                      </a: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/Hz@1 GHz, 10 kHz offset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 -98 </a:t>
                      </a:r>
                      <a:r>
                        <a:rPr lang="en-US" altLang="zh-CN" sz="1100" u="none" strike="noStrike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dBc</a:t>
                      </a: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/Hz@1 GHz, 10 kHz offset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Options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AMK/EMI/</a:t>
                      </a:r>
                      <a:r>
                        <a:rPr lang="en-US" altLang="zh-CN" sz="110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Refl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AMK/EMI/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AMA/DMA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AMK/EMI/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AMA/DMA/DTF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AMK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CHP/ACPR/TOI/OBW/Monitor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CHP/ACPR/TOI/OBW/Monitor/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Harmonic/CNR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CHP/ACPR/TOI/OBW/Monitor/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Harmonic/CNR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AMA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AM/FM</a:t>
                      </a:r>
                      <a:endParaRPr lang="en-US" altLang="zh-CN" sz="1100" b="0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AM/FM</a:t>
                      </a:r>
                      <a:endParaRPr lang="en-US" altLang="zh-CN" sz="1100" b="0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DMA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ASK/FSK/PSK/QAM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ASK/FSK/PSK/QAM</a:t>
                      </a:r>
                      <a:endParaRPr lang="en-US" altLang="zh-CN" sz="1100" b="1" i="0" u="none" strike="noStrike" dirty="0" smtClean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EMI filter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Hz, 9 kHz, 120 kHz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Hz, 9 kHz, 120 kHz, 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1MHz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Hz, 9 kHz, 120 kHz, </a:t>
                      </a:r>
                      <a:r>
                        <a:rPr lang="en-US" altLang="zh-CN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1MHz</a:t>
                      </a:r>
                      <a:endParaRPr lang="en-US" altLang="zh-CN" sz="1100" b="1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6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Touch Screen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Touch Screen, Mouse &amp; Keyboard, Webserver</a:t>
                      </a:r>
                      <a:endParaRPr lang="en-US" altLang="zh-CN" sz="1100" b="0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1100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Touch Screen, Mouse &amp; Keyboard, Webserver</a:t>
                      </a:r>
                      <a:endParaRPr lang="en-US" altLang="zh-CN" sz="1100" b="0" i="0" u="none" strike="noStrike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Box 40"/>
          <p:cNvSpPr txBox="1"/>
          <p:nvPr/>
        </p:nvSpPr>
        <p:spPr>
          <a:xfrm>
            <a:off x="446077" y="277963"/>
            <a:ext cx="968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SSA3kX vs. SSA3kX plus vs. SVA1kX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49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9F9F9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GERMANY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Liebigstrasse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2-20,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Gebaeude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14, 22113 Hamburg Germany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+49(0)40-819-95946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Mobile: +49 151 40716756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+49(0)40-819-95947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info-eu@siglent.com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www.siglenteu.com</a:t>
            </a:r>
          </a:p>
        </p:txBody>
      </p:sp>
      <p:cxnSp>
        <p:nvCxnSpPr>
          <p:cNvPr id="3" name="Gerader Verbinder 35"/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NA, Inc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6557 Cochran Rd Solon, Ohio 44139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440-398-5800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Toll Free:877-515-5551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440-399-1211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www.siglentna.com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" name="Textfeld 50"/>
          <p:cNvSpPr txBox="1"/>
          <p:nvPr/>
        </p:nvSpPr>
        <p:spPr>
          <a:xfrm>
            <a:off x="2947466" y="3019239"/>
            <a:ext cx="642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+mn-cs"/>
              </a:rPr>
              <a:t>The Best Value in Electronic Test &amp; Measurement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3038208" y="1736836"/>
            <a:ext cx="611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65FA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3B9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Thank You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CO.,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Blog No.4 &amp; No.5,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Antongda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Industrial Zone, 3rd </a:t>
            </a:r>
            <a:r>
              <a:rPr kumimoji="0" lang="en-US" altLang="zh-CN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Liuxian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Road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Bao’an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District, Shenzhen, 518101, China.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Tel:+ 86 755 3688 7876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Fax:+ 86 755 3359 1582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sales@siglent.com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www.siglent.com/ens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Headquarters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289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SVA1032X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04" y="36711"/>
            <a:ext cx="10182045" cy="6795407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491705" y="923026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Spectrum &amp; Vector Network Analyzer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8068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692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86924"/>
            <a:ext cx="692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32" y="2231207"/>
            <a:ext cx="5341956" cy="3004604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87" y="1808259"/>
            <a:ext cx="1578738" cy="146227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4708" y="1593007"/>
            <a:ext cx="614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1.) Spectrum Analyzer with superb base Specifications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1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224494"/>
              </p:ext>
            </p:extLst>
          </p:nvPr>
        </p:nvGraphicFramePr>
        <p:xfrm>
          <a:off x="1108014" y="2233657"/>
          <a:ext cx="4605132" cy="3573673"/>
        </p:xfrm>
        <a:graphic>
          <a:graphicData uri="http://schemas.openxmlformats.org/drawingml/2006/table">
            <a:tbl>
              <a:tblPr firstRow="1" bandRow="1"/>
              <a:tblGrid>
                <a:gridCol w="1275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8499">
                  <a:extLst>
                    <a:ext uri="{9D8B030D-6E8A-4147-A177-3AD203B41FA5}">
                      <a16:colId xmlns:a16="http://schemas.microsoft.com/office/drawing/2014/main" val="251300388"/>
                    </a:ext>
                  </a:extLst>
                </a:gridCol>
              </a:tblGrid>
              <a:tr h="810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Model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Spec.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SVA1015X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SVA1032X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Spectrum Analyzer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 kHz 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DANL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-156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-161 </a:t>
                      </a:r>
                      <a:r>
                        <a:rPr lang="en-US" sz="11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r>
                        <a:rPr lang="en-US" sz="11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RBW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Hz - 1 MHz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Phase Noise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 -98 </a:t>
                      </a:r>
                      <a:r>
                        <a:rPr lang="en-US" altLang="zh-CN" sz="1100" u="none" strike="noStrike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dBc</a:t>
                      </a: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/Hz@1 GHz, 10 kHz offset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Total Amplitude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Accuracy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&lt;1.2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dB</a:t>
                      </a:r>
                      <a:endParaRPr lang="en-US" altLang="zh-CN" sz="1100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&lt;0.7 dB</a:t>
                      </a:r>
                      <a:endParaRPr lang="en-US" sz="11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40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Tracking Generator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Standard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01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Tracking Generator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Bandwidth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en-US" sz="1100" b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 MH</a:t>
                      </a: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z </a:t>
                      </a:r>
                      <a:r>
                        <a:rPr lang="en-US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- 1.5 GHz</a:t>
                      </a:r>
                      <a:endParaRPr lang="en-US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 kHz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- 3.2 GHz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493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7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405777" y="5474241"/>
            <a:ext cx="9854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				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VNA is Standard!</a:t>
            </a:r>
            <a:endParaRPr lang="en-US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the 16</a:t>
            </a:r>
            <a:r>
              <a:rPr lang="en-US" baseline="30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</a:t>
            </a: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September 2019			</a:t>
            </a:r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VNA is also Standard for SVA1015X!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		SVA1015X</a:t>
            </a:r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pricing: 1739.-€</a:t>
            </a:r>
            <a:endParaRPr 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86925"/>
            <a:ext cx="719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8831" y="1532617"/>
            <a:ext cx="499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2.) Vector Network Analyzer (VNA)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6" y="2238098"/>
            <a:ext cx="5338534" cy="2995753"/>
          </a:xfrm>
          <a:prstGeom prst="rect">
            <a:avLst/>
          </a:prstGeom>
        </p:spPr>
      </p:pic>
      <p:graphicFrame>
        <p:nvGraphicFramePr>
          <p:cNvPr id="10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087249"/>
              </p:ext>
            </p:extLst>
          </p:nvPr>
        </p:nvGraphicFramePr>
        <p:xfrm>
          <a:off x="1108014" y="2233657"/>
          <a:ext cx="4605132" cy="2887873"/>
        </p:xfrm>
        <a:graphic>
          <a:graphicData uri="http://schemas.openxmlformats.org/drawingml/2006/table">
            <a:tbl>
              <a:tblPr firstRow="1" bandRow="1"/>
              <a:tblGrid>
                <a:gridCol w="1275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8499">
                  <a:extLst>
                    <a:ext uri="{9D8B030D-6E8A-4147-A177-3AD203B41FA5}">
                      <a16:colId xmlns:a16="http://schemas.microsoft.com/office/drawing/2014/main" val="251300388"/>
                    </a:ext>
                  </a:extLst>
                </a:gridCol>
              </a:tblGrid>
              <a:tr h="810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           Model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u="none" strike="noStrike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Spec.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SVA1015X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SVA1032X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VNA</a:t>
                      </a:r>
                      <a:r>
                        <a:rPr lang="en-US" altLang="zh-CN" sz="110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Bandwidth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 MHz 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- 1.5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</a:rPr>
                        <a:t>kHz </a:t>
                      </a:r>
                      <a:r>
                        <a:rPr lang="en-US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- 3.2 GHz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Measurements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S11 / S21</a:t>
                      </a:r>
                      <a:endParaRPr lang="en-US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en-US" sz="11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Stimulus Power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-5 </a:t>
                      </a:r>
                      <a:r>
                        <a:rPr lang="en-US" altLang="zh-CN" sz="1100" u="none" strike="noStrike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dBm</a:t>
                      </a:r>
                      <a:endParaRPr lang="en-US" altLang="zh-CN" sz="1100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Formats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Lin Mag, Log Mag, Phase,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Group Delay, SWR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Smith Chart (Lin/Log Phase, Real/</a:t>
                      </a:r>
                      <a:r>
                        <a:rPr lang="en-US" altLang="zh-CN" sz="1100" u="none" strike="noStrike" kern="12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Imag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CN" sz="1100" u="none" strike="noStrike" kern="12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R+jX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CN" sz="1100" u="none" strike="noStrike" kern="12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G+jB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Polar Chart (Lin/Log Phase, Real/</a:t>
                      </a:r>
                      <a:r>
                        <a:rPr lang="en-US" altLang="zh-CN" sz="1100" u="none" strike="noStrike" kern="12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Imag</a:t>
                      </a:r>
                      <a:r>
                        <a:rPr lang="en-US" altLang="zh-CN" sz="110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en-US" altLang="zh-CN" sz="1100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Sweep Points</a:t>
                      </a:r>
                      <a:endParaRPr lang="en-US" sz="11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101 ~751, default 201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0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914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655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831" y="1532617"/>
            <a:ext cx="4910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3.) Options: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Advanced </a:t>
            </a: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Measurements (AMK)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Vector Signal Analysis (VSA)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EMC-Pre-Compliance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(EMC)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Distance to Fault Measurement (DTF)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37" y="3056708"/>
            <a:ext cx="2916000" cy="17412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84" y="1604386"/>
            <a:ext cx="2906653" cy="1730996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8" y="4748005"/>
            <a:ext cx="2916000" cy="1708594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45" y="4431220"/>
            <a:ext cx="2916000" cy="17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88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482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830" y="1532617"/>
            <a:ext cx="898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Extended Advanced Measurements (AMK) : </a:t>
            </a:r>
            <a:r>
              <a:rPr lang="en-US" altLang="zh-CN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Harmonic and CNR measurement</a:t>
            </a:r>
          </a:p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7" y="2121712"/>
            <a:ext cx="4355733" cy="244989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99" y="2108065"/>
            <a:ext cx="4379997" cy="246354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09960" y="4740479"/>
            <a:ext cx="4497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Harmonic Measurement: 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harmonic power and total harmonic distortion of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carrier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are measured. The maximum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measurable harmonic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10th harmonic.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575975" y="4740479"/>
            <a:ext cx="48364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CNR Measurement: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power of the carrier and noise of the specified bandwidth and their ratio.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term carrier-to-noise-ratio (CNR), instead of signal-to-noise-ratio (SNR) is preferred to express the signal quality when the signal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digitally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modulated.</a:t>
            </a: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9936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482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830" y="1532617"/>
            <a:ext cx="89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Vector Signal Analysis</a:t>
            </a:r>
            <a:endParaRPr lang="en-US" altLang="zh-CN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1605" y="2049037"/>
            <a:ext cx="38533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Supported Modulation Types:</a:t>
            </a: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Analog: </a:t>
            </a:r>
            <a:r>
              <a:rPr lang="en-US" altLang="zh-CN" sz="1400" dirty="0">
                <a:solidFill>
                  <a:srgbClr val="000000"/>
                </a:solidFill>
                <a:latin typeface="Microsoft YaHei"/>
                <a:ea typeface="Microsoft YaHei"/>
              </a:rPr>
              <a:t>	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AM, FM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Digital:	ASK</a:t>
            </a:r>
            <a:r>
              <a:rPr lang="en-US" altLang="zh-CN" sz="1400" dirty="0">
                <a:solidFill>
                  <a:srgbClr val="000000"/>
                </a:solidFill>
                <a:latin typeface="Microsoft YaHei"/>
                <a:ea typeface="Microsoft YaHei"/>
              </a:rPr>
              <a:t>, FSK, MSK, PSK, 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QAM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Do not mix AM, FM Demodulation with Modulation Analysis!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000000"/>
                </a:solidFill>
                <a:latin typeface="Microsoft YaHei"/>
                <a:ea typeface="Microsoft YaHei"/>
              </a:rPr>
              <a:t>Demod</a:t>
            </a: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. is Standard, VSA is Optional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rgbClr val="000000"/>
              </a:solidFill>
              <a:latin typeface="Microsoft YaHei"/>
              <a:ea typeface="Microsoft YaHei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Multiple Trace Data Formats selectable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Various Numerical Result Data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Time Domain View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Spectrum View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/>
                <a:ea typeface="Microsoft YaHei"/>
              </a:rPr>
              <a:t>Etc.</a:t>
            </a: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18" y="1949317"/>
            <a:ext cx="7396038" cy="41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293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4" name="TextBox 40"/>
          <p:cNvSpPr txBox="1"/>
          <p:nvPr/>
        </p:nvSpPr>
        <p:spPr>
          <a:xfrm>
            <a:off x="446078" y="277963"/>
            <a:ext cx="482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1705" y="1078294"/>
            <a:ext cx="69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does the Spectrum &amp; Network Analyzer Series deliver? 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8830" y="1532617"/>
            <a:ext cx="89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EMC-Pre-Compliance</a:t>
            </a:r>
            <a:endParaRPr lang="en-US" altLang="zh-CN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387" y="1953935"/>
            <a:ext cx="7382896" cy="415783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11605" y="2049037"/>
            <a:ext cx="38533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Supported EMI Filter RBW (-6 dB):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 Hz, 9 kHz, 120 kHz, </a:t>
            </a:r>
            <a:r>
              <a:rPr lang="en-US" altLang="zh-CN" sz="1400" b="1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1MHz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Detector: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Peak, Average, RMS, </a:t>
            </a:r>
            <a:r>
              <a:rPr lang="en-US" altLang="zh-CN" sz="1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Quasi-Peak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Two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limit lines can be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activated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Each limit line can be either an upper or lower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limit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Limit lines have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two modes: </a:t>
            </a:r>
            <a:r>
              <a:rPr lang="en-US" altLang="zh-CN" sz="1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Line / Point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Line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is a single line,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that exist at a user-defined amplitude. </a:t>
            </a:r>
            <a:endParaRPr lang="en-US" altLang="zh-CN" sz="1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Point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defined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limits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using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line segments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to built complex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limits, like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CISPR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masks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3066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20546</TotalTime>
  <Words>1721</Words>
  <Application>Microsoft Office PowerPoint</Application>
  <PresentationFormat>Breitbild</PresentationFormat>
  <Paragraphs>518</Paragraphs>
  <Slides>25</Slides>
  <Notes>24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25</vt:i4>
      </vt:variant>
    </vt:vector>
  </HeadingPairs>
  <TitlesOfParts>
    <vt:vector size="39" baseType="lpstr">
      <vt:lpstr>Microsoft YaHei</vt:lpstr>
      <vt:lpstr>Microsoft YaHei</vt:lpstr>
      <vt:lpstr>宋体</vt:lpstr>
      <vt:lpstr>Arial</vt:lpstr>
      <vt:lpstr>Calibri</vt:lpstr>
      <vt:lpstr>Cambria Math</vt:lpstr>
      <vt:lpstr>Century Gothic</vt:lpstr>
      <vt:lpstr>等线</vt:lpstr>
      <vt:lpstr>Tahoma</vt:lpstr>
      <vt:lpstr>Wingdings</vt:lpstr>
      <vt:lpstr>Office 主题</vt:lpstr>
      <vt:lpstr>自定义设计方案</vt:lpstr>
      <vt:lpstr>1_自定义设计方案</vt:lpstr>
      <vt:lpstr>2_自定义设计方案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Thomas Rottach</cp:lastModifiedBy>
  <cp:revision>1357</cp:revision>
  <dcterms:created xsi:type="dcterms:W3CDTF">2018-02-06T07:16:52Z</dcterms:created>
  <dcterms:modified xsi:type="dcterms:W3CDTF">2019-09-09T12:44:10Z</dcterms:modified>
  <cp:contentStatus/>
</cp:coreProperties>
</file>