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6"/>
  </p:notesMasterIdLst>
  <p:sldIdLst>
    <p:sldId id="256" r:id="rId3"/>
    <p:sldId id="257" r:id="rId4"/>
    <p:sldId id="11088788" r:id="rId5"/>
    <p:sldId id="11088792" r:id="rId6"/>
    <p:sldId id="258" r:id="rId7"/>
    <p:sldId id="629" r:id="rId8"/>
    <p:sldId id="11088703" r:id="rId9"/>
    <p:sldId id="11088789" r:id="rId10"/>
    <p:sldId id="11088790" r:id="rId11"/>
    <p:sldId id="11088791" r:id="rId12"/>
    <p:sldId id="11088793" r:id="rId13"/>
    <p:sldId id="11088794" r:id="rId14"/>
    <p:sldId id="11088720" r:id="rId15"/>
    <p:sldId id="11088795" r:id="rId16"/>
    <p:sldId id="11088796" r:id="rId17"/>
    <p:sldId id="11088797" r:id="rId18"/>
    <p:sldId id="11088798" r:id="rId19"/>
    <p:sldId id="11088800" r:id="rId20"/>
    <p:sldId id="11088805" r:id="rId21"/>
    <p:sldId id="11088806" r:id="rId22"/>
    <p:sldId id="11088804" r:id="rId23"/>
    <p:sldId id="11088807" r:id="rId24"/>
    <p:sldId id="11088808" r:id="rId25"/>
    <p:sldId id="11088801" r:id="rId26"/>
    <p:sldId id="11088799" r:id="rId27"/>
    <p:sldId id="11088802" r:id="rId28"/>
    <p:sldId id="11088803" r:id="rId29"/>
    <p:sldId id="11088809" r:id="rId30"/>
    <p:sldId id="11088810" r:id="rId31"/>
    <p:sldId id="11088721" r:id="rId32"/>
    <p:sldId id="11088811" r:id="rId33"/>
    <p:sldId id="11088812" r:id="rId34"/>
    <p:sldId id="11088813" r:id="rId35"/>
    <p:sldId id="11088814" r:id="rId36"/>
    <p:sldId id="11088722" r:id="rId37"/>
    <p:sldId id="11088815" r:id="rId38"/>
    <p:sldId id="11088816" r:id="rId39"/>
    <p:sldId id="11088818" r:id="rId40"/>
    <p:sldId id="11088822" r:id="rId41"/>
    <p:sldId id="11088819" r:id="rId42"/>
    <p:sldId id="11088820" r:id="rId43"/>
    <p:sldId id="11088821" r:id="rId44"/>
    <p:sldId id="646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古 敏" initials="古" lastIdx="4" clrIdx="0">
    <p:extLst>
      <p:ext uri="{19B8F6BF-5375-455C-9EA6-DF929625EA0E}">
        <p15:presenceInfo xmlns:p15="http://schemas.microsoft.com/office/powerpoint/2012/main" userId="5cc59f40848d99e8" providerId="Windows Live"/>
      </p:ext>
    </p:extLst>
  </p:cmAuthor>
  <p:cmAuthor id="2" name="Administrator" initials="A" lastIdx="10" clrIdx="1">
    <p:extLst>
      <p:ext uri="{19B8F6BF-5375-455C-9EA6-DF929625EA0E}">
        <p15:presenceInfo xmlns:p15="http://schemas.microsoft.com/office/powerpoint/2012/main" userId="1775e912637ac1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E05"/>
    <a:srgbClr val="F08300"/>
    <a:srgbClr val="004098"/>
    <a:srgbClr val="1F355A"/>
    <a:srgbClr val="4472C4"/>
    <a:srgbClr val="E3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2" autoAdjust="0"/>
    <p:restoredTop sz="90236" autoAdjust="0"/>
  </p:normalViewPr>
  <p:slideViewPr>
    <p:cSldViewPr snapToGrid="0">
      <p:cViewPr varScale="1">
        <p:scale>
          <a:sx n="73" d="100"/>
          <a:sy n="73" d="100"/>
        </p:scale>
        <p:origin x="27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28F77-72B2-4C6A-A80F-8F6126BFCEF9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87B43-A2BA-403D-BE97-A60F88410D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90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D683D-2043-43BF-BBAF-4F71ED1EDD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890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D683D-2043-43BF-BBAF-4F71ED1EDD0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544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54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57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361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145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457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05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97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55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91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D683D-2043-43BF-BBAF-4F71ED1EDD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803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16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113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673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Better signal fidelity than CAT mode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755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Better signal fidelity than CAT mode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51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868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100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D683D-2043-43BF-BBAF-4F71ED1EDD0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169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258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880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87B43-A2BA-403D-BE97-A60F88410D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866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D683D-2043-43BF-BBAF-4F71ED1EDD0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489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657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7889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002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332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41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209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8050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38725-88B0-4898-8583-8FBE9EABD7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43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D683D-2043-43BF-BBAF-4F71ED1EDD0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9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53A1E-061E-40AB-AFB2-3318897910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95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33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87B43-A2BA-403D-BE97-A60F88410D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32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Large horizontal screen design and large buttons for easy operation and observation-you can operate with gloves on.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cs"/>
            </a:endParaRPr>
          </a:p>
          <a:p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Multifunction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knob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complete the rapid adjustment and selection of parameters.</a:t>
            </a:r>
            <a:endParaRPr lang="zh-CN" altLang="en-US" sz="2000" dirty="0"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cs"/>
            </a:endParaRPr>
          </a:p>
          <a:p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Key and touch screen lock control 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r>
              <a:rPr lang="en-US" altLang="zh-CN" sz="1200" dirty="0">
                <a:latin typeface="+mn-ea"/>
              </a:rPr>
              <a:t>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urn off or turn on keyboard and touch functions to prevent misoperation.</a:t>
            </a:r>
            <a:endParaRPr lang="zh-CN" altLang="en-US" sz="2000" dirty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D683D-2043-43BF-BBAF-4F71ED1EDD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13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D683D-2043-43BF-BBAF-4F71ED1EDD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7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81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0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066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fld id="{3533F8E0-8434-4829-995E-A9B62F7F28FA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r>
              <a:rPr lang="en-US" altLang="zh-CN" dirty="0">
                <a:solidFill>
                  <a:prstClr val="black"/>
                </a:solidFill>
              </a:rPr>
              <a:t>Company Confidential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fld id="{FAB2F72D-0145-4728-BBF6-AFA599DFD9D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EFF4C-A180-4E92-B1FD-B8CA7C38AAFD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2023/5/9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3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CB4AF-FFF4-43B9-8363-5C754742BA8F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2023/5/9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0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26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24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12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59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32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17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84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6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DEC6A-31BF-4A36-98C0-ABE6509F1AC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B6F10-7D5B-4C5D-BE5C-004F03C6DC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008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2E6E8"/>
            </a:gs>
            <a:gs pos="100000">
              <a:srgbClr val="353E4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56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notesSlide" Target="../notesSlides/notesSlide34.xml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71CAB-0A6F-C64D-7907-DA63E1932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F57763-8C5B-C89F-7D96-623DE38EE6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8DFFB2-2AC6-0CA4-147B-5B5840F62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7B9363D-0884-EDE2-A307-6DC3DF63E025}"/>
              </a:ext>
            </a:extLst>
          </p:cNvPr>
          <p:cNvGrpSpPr/>
          <p:nvPr/>
        </p:nvGrpSpPr>
        <p:grpSpPr>
          <a:xfrm>
            <a:off x="1633388" y="808892"/>
            <a:ext cx="9834712" cy="5517959"/>
            <a:chOff x="1436689" y="783120"/>
            <a:chExt cx="9834712" cy="5517959"/>
          </a:xfrm>
          <a:effectLst/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E6EBA79-68BF-626E-4CBF-70D4044E6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" r="982" b="15689"/>
            <a:stretch/>
          </p:blipFill>
          <p:spPr>
            <a:xfrm>
              <a:off x="1436689" y="783120"/>
              <a:ext cx="8578168" cy="4919868"/>
            </a:xfrm>
            <a:prstGeom prst="rect">
              <a:avLst/>
            </a:prstGeom>
            <a:noFill/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D904FCA-AB9E-90F4-A09E-40C24237A5FD}"/>
                </a:ext>
              </a:extLst>
            </p:cNvPr>
            <p:cNvCxnSpPr>
              <a:cxnSpLocks/>
            </p:cNvCxnSpPr>
            <p:nvPr/>
          </p:nvCxnSpPr>
          <p:spPr>
            <a:xfrm>
              <a:off x="2715896" y="5272138"/>
              <a:ext cx="0" cy="820270"/>
            </a:xfrm>
            <a:prstGeom prst="line">
              <a:avLst/>
            </a:prstGeom>
            <a:ln>
              <a:solidFill>
                <a:srgbClr val="FF8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683FDEE1-19F1-7DB1-7AF7-0AA3F560DB47}"/>
                </a:ext>
              </a:extLst>
            </p:cNvPr>
            <p:cNvCxnSpPr>
              <a:cxnSpLocks/>
            </p:cNvCxnSpPr>
            <p:nvPr/>
          </p:nvCxnSpPr>
          <p:spPr>
            <a:xfrm>
              <a:off x="8643256" y="5272138"/>
              <a:ext cx="0" cy="820270"/>
            </a:xfrm>
            <a:prstGeom prst="line">
              <a:avLst/>
            </a:prstGeom>
            <a:ln>
              <a:solidFill>
                <a:srgbClr val="FF8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7DA3CB3D-1BBF-BF49-CCC0-826FE5B268BA}"/>
                </a:ext>
              </a:extLst>
            </p:cNvPr>
            <p:cNvCxnSpPr>
              <a:cxnSpLocks/>
            </p:cNvCxnSpPr>
            <p:nvPr/>
          </p:nvCxnSpPr>
          <p:spPr>
            <a:xfrm>
              <a:off x="2715896" y="6025052"/>
              <a:ext cx="5927360" cy="0"/>
            </a:xfrm>
            <a:prstGeom prst="straightConnector1">
              <a:avLst/>
            </a:prstGeom>
            <a:ln w="9525" cap="flat" cmpd="sng" algn="ctr">
              <a:solidFill>
                <a:srgbClr val="FF8E05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9BCCC00-CAA4-63D7-C819-8A8A549D0DB6}"/>
                </a:ext>
              </a:extLst>
            </p:cNvPr>
            <p:cNvSpPr txBox="1"/>
            <p:nvPr/>
          </p:nvSpPr>
          <p:spPr>
            <a:xfrm>
              <a:off x="5319559" y="6024080"/>
              <a:ext cx="9838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310.1 mm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B4530D3-4B56-5393-763F-C122817744C6}"/>
                </a:ext>
              </a:extLst>
            </p:cNvPr>
            <p:cNvSpPr txBox="1"/>
            <p:nvPr/>
          </p:nvSpPr>
          <p:spPr>
            <a:xfrm>
              <a:off x="5252685" y="1123252"/>
              <a:ext cx="2062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LCD Screen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D791962D-50F0-F27F-B648-3368A5CA6782}"/>
                </a:ext>
              </a:extLst>
            </p:cNvPr>
            <p:cNvCxnSpPr>
              <a:cxnSpLocks/>
            </p:cNvCxnSpPr>
            <p:nvPr/>
          </p:nvCxnSpPr>
          <p:spPr>
            <a:xfrm>
              <a:off x="7286166" y="1385160"/>
              <a:ext cx="0" cy="1074568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D93AF51-4D79-FD73-9328-DF55A474E227}"/>
                </a:ext>
              </a:extLst>
            </p:cNvPr>
            <p:cNvSpPr txBox="1"/>
            <p:nvPr/>
          </p:nvSpPr>
          <p:spPr>
            <a:xfrm>
              <a:off x="7054693" y="1122047"/>
              <a:ext cx="7619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M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enu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321B03A7-30BB-F4F3-570E-BEF8BFDDB5DF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8317005" y="2703351"/>
              <a:ext cx="576587" cy="19953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5266094-732B-0586-C153-DE7E0AB81478}"/>
                </a:ext>
              </a:extLst>
            </p:cNvPr>
            <p:cNvSpPr txBox="1"/>
            <p:nvPr/>
          </p:nvSpPr>
          <p:spPr>
            <a:xfrm>
              <a:off x="8893592" y="2580240"/>
              <a:ext cx="21800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Multifunction 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knob</a:t>
              </a:r>
              <a:endPara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CDCD1E1E-28FA-484D-6502-32DD248300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5692" y="3033903"/>
              <a:ext cx="1454788" cy="125917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B5FEA0D-9DBD-6F60-B728-16C816940BBC}"/>
                </a:ext>
              </a:extLst>
            </p:cNvPr>
            <p:cNvSpPr txBox="1"/>
            <p:nvPr/>
          </p:nvSpPr>
          <p:spPr>
            <a:xfrm>
              <a:off x="8904601" y="3024340"/>
              <a:ext cx="23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Measurement control,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P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ause or resume the current measurement process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55A44449-17EC-6681-07CE-3C6DE98E4C97}"/>
                </a:ext>
              </a:extLst>
            </p:cNvPr>
            <p:cNvCxnSpPr>
              <a:cxnSpLocks/>
              <a:stCxn id="37" idx="1"/>
            </p:cNvCxnSpPr>
            <p:nvPr/>
          </p:nvCxnSpPr>
          <p:spPr>
            <a:xfrm flipH="1">
              <a:off x="7435692" y="2207897"/>
              <a:ext cx="1455343" cy="545656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9221BDA2-4CA5-550F-BD9F-0F8C90B24AC9}"/>
                </a:ext>
              </a:extLst>
            </p:cNvPr>
            <p:cNvSpPr txBox="1"/>
            <p:nvPr/>
          </p:nvSpPr>
          <p:spPr>
            <a:xfrm>
              <a:off x="8891035" y="2084786"/>
              <a:ext cx="18102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Shortcut screenshot button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12EC08B5-0558-9679-3187-BDB18DDBD4D5}"/>
                </a:ext>
              </a:extLst>
            </p:cNvPr>
            <p:cNvSpPr txBox="1"/>
            <p:nvPr/>
          </p:nvSpPr>
          <p:spPr>
            <a:xfrm>
              <a:off x="8909667" y="3562068"/>
              <a:ext cx="22103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Key and touch screen lock control </a:t>
              </a:r>
              <a:endPara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6C848BFE-EBC6-9B82-9BBF-085E73F9565E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 flipV="1">
              <a:off x="7435692" y="3680478"/>
              <a:ext cx="1473975" cy="4701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0926415-5E44-780D-E231-052BA6E1428E}"/>
                </a:ext>
              </a:extLst>
            </p:cNvPr>
            <p:cNvSpPr txBox="1"/>
            <p:nvPr/>
          </p:nvSpPr>
          <p:spPr>
            <a:xfrm>
              <a:off x="8909669" y="4428728"/>
              <a:ext cx="23617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Reuse keys for menu selection mode and numerical input mode, which can be switched by Enter and Esc.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581A0448-55AE-86ED-791C-B5960185C0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2444" y="4629921"/>
              <a:ext cx="760819" cy="0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55923D6B-BD96-C86C-08CD-1C0B28CF5628}"/>
                </a:ext>
              </a:extLst>
            </p:cNvPr>
            <p:cNvCxnSpPr>
              <a:cxnSpLocks/>
            </p:cNvCxnSpPr>
            <p:nvPr/>
          </p:nvCxnSpPr>
          <p:spPr>
            <a:xfrm>
              <a:off x="5630472" y="1398783"/>
              <a:ext cx="708" cy="1054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6003D7B-0BC9-1B97-5F91-8DB9BC3045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B843DCC9-9716-470E-28E2-39651DF82834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0CCA85A-127E-24ED-6B32-B9543D63C856}"/>
              </a:ext>
            </a:extLst>
          </p:cNvPr>
          <p:cNvGrpSpPr/>
          <p:nvPr/>
        </p:nvGrpSpPr>
        <p:grpSpPr>
          <a:xfrm>
            <a:off x="373061" y="391739"/>
            <a:ext cx="7726515" cy="878818"/>
            <a:chOff x="373061" y="391739"/>
            <a:chExt cx="7726515" cy="878818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B830989B-8913-0C79-FE7A-5B0A92A7DBC3}"/>
                </a:ext>
              </a:extLst>
            </p:cNvPr>
            <p:cNvSpPr txBox="1"/>
            <p:nvPr/>
          </p:nvSpPr>
          <p:spPr>
            <a:xfrm>
              <a:off x="1015622" y="808892"/>
              <a:ext cx="70839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Front Panel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0408021F-3689-9B71-8143-3A558F22FFF3}"/>
                </a:ext>
              </a:extLst>
            </p:cNvPr>
            <p:cNvGrpSpPr/>
            <p:nvPr/>
          </p:nvGrpSpPr>
          <p:grpSpPr>
            <a:xfrm>
              <a:off x="373061" y="391739"/>
              <a:ext cx="642561" cy="728547"/>
              <a:chOff x="36228" y="572017"/>
              <a:chExt cx="642561" cy="728547"/>
            </a:xfrm>
          </p:grpSpPr>
          <p:cxnSp>
            <p:nvCxnSpPr>
              <p:cNvPr id="48" name="Gerader Verbinder 76">
                <a:extLst>
                  <a:ext uri="{FF2B5EF4-FFF2-40B4-BE49-F238E27FC236}">
                    <a16:creationId xmlns:a16="http://schemas.microsoft.com/office/drawing/2014/main" id="{D0C69998-2C4F-D687-42E5-86111EFEB1D1}"/>
                  </a:ext>
                </a:extLst>
              </p:cNvPr>
              <p:cNvCxnSpPr/>
              <p:nvPr/>
            </p:nvCxnSpPr>
            <p:spPr>
              <a:xfrm>
                <a:off x="36228" y="572017"/>
                <a:ext cx="0" cy="492929"/>
              </a:xfrm>
              <a:prstGeom prst="line">
                <a:avLst/>
              </a:prstGeom>
              <a:ln>
                <a:solidFill>
                  <a:srgbClr val="FF8E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feld 81">
                <a:extLst>
                  <a:ext uri="{FF2B5EF4-FFF2-40B4-BE49-F238E27FC236}">
                    <a16:creationId xmlns:a16="http://schemas.microsoft.com/office/drawing/2014/main" id="{24DD8E70-B480-027C-304B-0771A3A383D9}"/>
                  </a:ext>
                </a:extLst>
              </p:cNvPr>
              <p:cNvSpPr txBox="1"/>
              <p:nvPr/>
            </p:nvSpPr>
            <p:spPr>
              <a:xfrm>
                <a:off x="178785" y="592679"/>
                <a:ext cx="500004" cy="707885"/>
              </a:xfrm>
              <a:prstGeom prst="rect">
                <a:avLst/>
              </a:prstGeom>
              <a:solidFill>
                <a:srgbClr val="FF8E05"/>
              </a:solidFill>
              <a:ln>
                <a:solidFill>
                  <a:srgbClr val="FF8E0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  <a:p>
                <a:pPr marL="0" marR="0" lvl="0" indent="0" algn="ctr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0" name="矩形 49" hidden="1">
            <a:extLst>
              <a:ext uri="{FF2B5EF4-FFF2-40B4-BE49-F238E27FC236}">
                <a16:creationId xmlns:a16="http://schemas.microsoft.com/office/drawing/2014/main" id="{E55A3169-8B61-9FA5-DA8B-520B342D34B3}"/>
              </a:ext>
            </a:extLst>
          </p:cNvPr>
          <p:cNvSpPr/>
          <p:nvPr/>
        </p:nvSpPr>
        <p:spPr>
          <a:xfrm>
            <a:off x="0" y="596217"/>
            <a:ext cx="3170471" cy="755708"/>
          </a:xfrm>
          <a:prstGeom prst="rect">
            <a:avLst/>
          </a:prstGeom>
          <a:solidFill>
            <a:srgbClr val="F083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51" name="矩形 50" hidden="1">
            <a:extLst>
              <a:ext uri="{FF2B5EF4-FFF2-40B4-BE49-F238E27FC236}">
                <a16:creationId xmlns:a16="http://schemas.microsoft.com/office/drawing/2014/main" id="{B1069209-547F-27B0-013E-2C7DE89E6D6D}"/>
              </a:ext>
            </a:extLst>
          </p:cNvPr>
          <p:cNvSpPr/>
          <p:nvPr/>
        </p:nvSpPr>
        <p:spPr>
          <a:xfrm>
            <a:off x="152400" y="748617"/>
            <a:ext cx="3170471" cy="755708"/>
          </a:xfrm>
          <a:prstGeom prst="rect">
            <a:avLst/>
          </a:prstGeom>
          <a:solidFill>
            <a:srgbClr val="F083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956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C9C7B04-8FEE-632A-0359-AEF865DBCCED}"/>
              </a:ext>
            </a:extLst>
          </p:cNvPr>
          <p:cNvGrpSpPr>
            <a:grpSpLocks noChangeAspect="1"/>
          </p:cNvGrpSpPr>
          <p:nvPr/>
        </p:nvGrpSpPr>
        <p:grpSpPr>
          <a:xfrm>
            <a:off x="176204" y="1513983"/>
            <a:ext cx="6597689" cy="4798243"/>
            <a:chOff x="2373017" y="447324"/>
            <a:chExt cx="7812536" cy="5762972"/>
          </a:xfrm>
          <a:effectLst/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C0CEC1-2824-3E18-2E78-518523427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835" y="1038187"/>
              <a:ext cx="6839214" cy="5172109"/>
            </a:xfrm>
            <a:prstGeom prst="rect">
              <a:avLst/>
            </a:prstGeom>
            <a:ln w="9525">
              <a:solidFill>
                <a:srgbClr val="FF8E05"/>
              </a:solidFill>
            </a:ln>
          </p:spPr>
        </p:pic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F31EC15F-39D5-3F34-4CE7-A0F74B20A76E}"/>
                </a:ext>
              </a:extLst>
            </p:cNvPr>
            <p:cNvCxnSpPr/>
            <p:nvPr/>
          </p:nvCxnSpPr>
          <p:spPr>
            <a:xfrm>
              <a:off x="3747278" y="779255"/>
              <a:ext cx="0" cy="261610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62957715-2D0A-D446-7876-462267273716}"/>
                </a:ext>
              </a:extLst>
            </p:cNvPr>
            <p:cNvCxnSpPr>
              <a:cxnSpLocks/>
            </p:cNvCxnSpPr>
            <p:nvPr/>
          </p:nvCxnSpPr>
          <p:spPr>
            <a:xfrm>
              <a:off x="3197898" y="741550"/>
              <a:ext cx="0" cy="543687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1F443AB2-7F90-2B2E-7AAC-27FBEC1A09A2}"/>
                </a:ext>
              </a:extLst>
            </p:cNvPr>
            <p:cNvSpPr/>
            <p:nvPr/>
          </p:nvSpPr>
          <p:spPr>
            <a:xfrm>
              <a:off x="3085832" y="1299796"/>
              <a:ext cx="419368" cy="186099"/>
            </a:xfrm>
            <a:prstGeom prst="roundRect">
              <a:avLst/>
            </a:prstGeom>
            <a:noFill/>
            <a:ln w="9525">
              <a:solidFill>
                <a:srgbClr val="FF8E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6CA782E-45FB-8EF7-08CF-A65792C43337}"/>
                </a:ext>
              </a:extLst>
            </p:cNvPr>
            <p:cNvSpPr/>
            <p:nvPr/>
          </p:nvSpPr>
          <p:spPr>
            <a:xfrm>
              <a:off x="3924030" y="1038186"/>
              <a:ext cx="4838965" cy="186099"/>
            </a:xfrm>
            <a:prstGeom prst="roundRect">
              <a:avLst/>
            </a:prstGeom>
            <a:noFill/>
            <a:ln w="9525">
              <a:solidFill>
                <a:srgbClr val="FF8E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508EEF22-C445-13C2-771E-5E3662C44324}"/>
                </a:ext>
              </a:extLst>
            </p:cNvPr>
            <p:cNvSpPr/>
            <p:nvPr/>
          </p:nvSpPr>
          <p:spPr>
            <a:xfrm>
              <a:off x="3676517" y="1290232"/>
              <a:ext cx="5086478" cy="186099"/>
            </a:xfrm>
            <a:prstGeom prst="roundRect">
              <a:avLst/>
            </a:prstGeom>
            <a:noFill/>
            <a:ln w="9525">
              <a:solidFill>
                <a:srgbClr val="FF8E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79E2004-966C-CA51-1DC6-0B48E7F5D886}"/>
                </a:ext>
              </a:extLst>
            </p:cNvPr>
            <p:cNvSpPr/>
            <p:nvPr/>
          </p:nvSpPr>
          <p:spPr>
            <a:xfrm>
              <a:off x="3085832" y="1542278"/>
              <a:ext cx="5677160" cy="4410848"/>
            </a:xfrm>
            <a:prstGeom prst="rect">
              <a:avLst/>
            </a:prstGeom>
            <a:noFill/>
            <a:ln w="9525">
              <a:solidFill>
                <a:srgbClr val="FF8E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E94D152-229D-52F1-A8B5-9F8414955AA0}"/>
                </a:ext>
              </a:extLst>
            </p:cNvPr>
            <p:cNvSpPr/>
            <p:nvPr/>
          </p:nvSpPr>
          <p:spPr>
            <a:xfrm>
              <a:off x="3085832" y="6024197"/>
              <a:ext cx="5677160" cy="186099"/>
            </a:xfrm>
            <a:prstGeom prst="rect">
              <a:avLst/>
            </a:prstGeom>
            <a:noFill/>
            <a:ln>
              <a:solidFill>
                <a:srgbClr val="FF8E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CD85DA9C-DF44-D754-09B2-DBD88E86EE24}"/>
                </a:ext>
              </a:extLst>
            </p:cNvPr>
            <p:cNvSpPr/>
            <p:nvPr/>
          </p:nvSpPr>
          <p:spPr>
            <a:xfrm>
              <a:off x="8762992" y="1038185"/>
              <a:ext cx="1162052" cy="5172109"/>
            </a:xfrm>
            <a:prstGeom prst="roundRect">
              <a:avLst/>
            </a:prstGeom>
            <a:noFill/>
            <a:ln w="9525">
              <a:solidFill>
                <a:srgbClr val="FF8E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E6911F43-725A-13EC-2DB8-BBEFC9B16EC5}"/>
                </a:ext>
              </a:extLst>
            </p:cNvPr>
            <p:cNvCxnSpPr>
              <a:cxnSpLocks/>
            </p:cNvCxnSpPr>
            <p:nvPr/>
          </p:nvCxnSpPr>
          <p:spPr>
            <a:xfrm>
              <a:off x="4404578" y="785324"/>
              <a:ext cx="0" cy="372774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1E343706-D9A2-8631-5D2F-453EE9C29713}"/>
                </a:ext>
              </a:extLst>
            </p:cNvPr>
            <p:cNvCxnSpPr>
              <a:cxnSpLocks/>
            </p:cNvCxnSpPr>
            <p:nvPr/>
          </p:nvCxnSpPr>
          <p:spPr>
            <a:xfrm>
              <a:off x="5781848" y="772387"/>
              <a:ext cx="0" cy="639474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75BBAE84-6CE0-58AA-5D74-7A4D3686E3F3}"/>
                </a:ext>
              </a:extLst>
            </p:cNvPr>
            <p:cNvCxnSpPr>
              <a:cxnSpLocks/>
            </p:cNvCxnSpPr>
            <p:nvPr/>
          </p:nvCxnSpPr>
          <p:spPr>
            <a:xfrm>
              <a:off x="7054178" y="782423"/>
              <a:ext cx="0" cy="1118724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A803B4B1-99F2-FA1E-5090-F8524D9ACA9F}"/>
                </a:ext>
              </a:extLst>
            </p:cNvPr>
            <p:cNvCxnSpPr>
              <a:cxnSpLocks/>
            </p:cNvCxnSpPr>
            <p:nvPr/>
          </p:nvCxnSpPr>
          <p:spPr>
            <a:xfrm>
              <a:off x="8560076" y="720888"/>
              <a:ext cx="0" cy="5373438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EE3D2F2C-C559-F1C9-D4B6-79D15B685017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45" y="776577"/>
              <a:ext cx="0" cy="372774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49EEF2F-2D0C-5CB9-9E27-C302FA873A4C}"/>
                </a:ext>
              </a:extLst>
            </p:cNvPr>
            <p:cNvSpPr txBox="1"/>
            <p:nvPr/>
          </p:nvSpPr>
          <p:spPr>
            <a:xfrm>
              <a:off x="3455700" y="451513"/>
              <a:ext cx="667801" cy="284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Logo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7E4A3BE-20C1-7217-DC57-7633A13EA78E}"/>
                </a:ext>
              </a:extLst>
            </p:cNvPr>
            <p:cNvSpPr txBox="1"/>
            <p:nvPr/>
          </p:nvSpPr>
          <p:spPr>
            <a:xfrm>
              <a:off x="4047288" y="451513"/>
              <a:ext cx="1388095" cy="284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Hardware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AC4C3DE3-C54F-F6F0-1AA3-E6C1C9FD9B17}"/>
                </a:ext>
              </a:extLst>
            </p:cNvPr>
            <p:cNvSpPr txBox="1"/>
            <p:nvPr/>
          </p:nvSpPr>
          <p:spPr>
            <a:xfrm>
              <a:off x="4830074" y="447324"/>
              <a:ext cx="1813688" cy="295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Measurement status bar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8AA8270-97D4-DC08-D9C2-0211009FE1A4}"/>
                </a:ext>
              </a:extLst>
            </p:cNvPr>
            <p:cNvSpPr txBox="1"/>
            <p:nvPr/>
          </p:nvSpPr>
          <p:spPr>
            <a:xfrm>
              <a:off x="6537121" y="448612"/>
              <a:ext cx="1435203" cy="284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Result display area 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02878C5-FE92-1BE1-22C3-E2852CCDBEBD}"/>
                </a:ext>
              </a:extLst>
            </p:cNvPr>
            <p:cNvSpPr txBox="1"/>
            <p:nvPr/>
          </p:nvSpPr>
          <p:spPr>
            <a:xfrm>
              <a:off x="7834844" y="448610"/>
              <a:ext cx="1490563" cy="284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Scan parameter area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316FA12-948F-35E0-3D73-9C94E662DC76}"/>
                </a:ext>
              </a:extLst>
            </p:cNvPr>
            <p:cNvSpPr txBox="1"/>
            <p:nvPr/>
          </p:nvSpPr>
          <p:spPr>
            <a:xfrm>
              <a:off x="9235613" y="451512"/>
              <a:ext cx="949940" cy="295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Menu area 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108FCBF-FAF9-0B62-427E-5875290F6613}"/>
                </a:ext>
              </a:extLst>
            </p:cNvPr>
            <p:cNvSpPr txBox="1"/>
            <p:nvPr/>
          </p:nvSpPr>
          <p:spPr>
            <a:xfrm>
              <a:off x="2373017" y="448610"/>
              <a:ext cx="1345941" cy="284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Mode/Measure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ECE57FFC-BFC1-9EED-0F08-2534B0EA3D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28" name="灯片编号占位符 2">
            <a:extLst>
              <a:ext uri="{FF2B5EF4-FFF2-40B4-BE49-F238E27FC236}">
                <a16:creationId xmlns:a16="http://schemas.microsoft.com/office/drawing/2014/main" id="{2575BFA4-966D-88F2-38CA-8F23F1BB759E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7B2FF1A3-E7CA-FE0E-A539-170D396BC775}"/>
              </a:ext>
            </a:extLst>
          </p:cNvPr>
          <p:cNvGrpSpPr/>
          <p:nvPr/>
        </p:nvGrpSpPr>
        <p:grpSpPr>
          <a:xfrm>
            <a:off x="373061" y="391739"/>
            <a:ext cx="7754445" cy="875890"/>
            <a:chOff x="373061" y="391739"/>
            <a:chExt cx="7754445" cy="875890"/>
          </a:xfrm>
        </p:grpSpPr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217C366E-6177-C761-EC4F-18A965885684}"/>
                </a:ext>
              </a:extLst>
            </p:cNvPr>
            <p:cNvSpPr txBox="1"/>
            <p:nvPr/>
          </p:nvSpPr>
          <p:spPr>
            <a:xfrm>
              <a:off x="1043552" y="805964"/>
              <a:ext cx="70839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User Interface</a:t>
              </a: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96060C3A-A1E7-C054-F7D7-0FEA15C84B1B}"/>
                </a:ext>
              </a:extLst>
            </p:cNvPr>
            <p:cNvGrpSpPr/>
            <p:nvPr/>
          </p:nvGrpSpPr>
          <p:grpSpPr>
            <a:xfrm>
              <a:off x="373061" y="391739"/>
              <a:ext cx="642561" cy="728547"/>
              <a:chOff x="36228" y="572017"/>
              <a:chExt cx="642561" cy="728547"/>
            </a:xfrm>
          </p:grpSpPr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E702AB3C-1F33-0C71-379E-DB8450CEDF21}"/>
                  </a:ext>
                </a:extLst>
              </p:cNvPr>
              <p:cNvCxnSpPr/>
              <p:nvPr/>
            </p:nvCxnSpPr>
            <p:spPr>
              <a:xfrm>
                <a:off x="36228" y="572017"/>
                <a:ext cx="0" cy="492929"/>
              </a:xfrm>
              <a:prstGeom prst="line">
                <a:avLst/>
              </a:prstGeom>
              <a:ln>
                <a:solidFill>
                  <a:srgbClr val="FF8E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feld 81">
                <a:extLst>
                  <a:ext uri="{FF2B5EF4-FFF2-40B4-BE49-F238E27FC236}">
                    <a16:creationId xmlns:a16="http://schemas.microsoft.com/office/drawing/2014/main" id="{4907E7F3-5D09-5807-8B56-82B5A24B27FB}"/>
                  </a:ext>
                </a:extLst>
              </p:cNvPr>
              <p:cNvSpPr txBox="1"/>
              <p:nvPr/>
            </p:nvSpPr>
            <p:spPr>
              <a:xfrm>
                <a:off x="178785" y="592679"/>
                <a:ext cx="500004" cy="707885"/>
              </a:xfrm>
              <a:prstGeom prst="rect">
                <a:avLst/>
              </a:prstGeom>
              <a:solidFill>
                <a:srgbClr val="FF8E05"/>
              </a:solidFill>
              <a:ln>
                <a:solidFill>
                  <a:srgbClr val="FF8E0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  <a:p>
                <a:pPr marL="0" marR="0" lvl="0" indent="0" algn="ctr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79" name="矩形 78" hidden="1">
            <a:extLst>
              <a:ext uri="{FF2B5EF4-FFF2-40B4-BE49-F238E27FC236}">
                <a16:creationId xmlns:a16="http://schemas.microsoft.com/office/drawing/2014/main" id="{4FE60647-6AEA-262D-F638-0FB67E08E80A}"/>
              </a:ext>
            </a:extLst>
          </p:cNvPr>
          <p:cNvSpPr/>
          <p:nvPr/>
        </p:nvSpPr>
        <p:spPr>
          <a:xfrm>
            <a:off x="0" y="596217"/>
            <a:ext cx="3170471" cy="755708"/>
          </a:xfrm>
          <a:prstGeom prst="rect">
            <a:avLst/>
          </a:prstGeom>
          <a:solidFill>
            <a:srgbClr val="F083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2105B33-808B-3B82-65B5-C4E44571927A}"/>
              </a:ext>
            </a:extLst>
          </p:cNvPr>
          <p:cNvGrpSpPr/>
          <p:nvPr/>
        </p:nvGrpSpPr>
        <p:grpSpPr>
          <a:xfrm>
            <a:off x="7052000" y="442024"/>
            <a:ext cx="7754445" cy="875890"/>
            <a:chOff x="373061" y="391739"/>
            <a:chExt cx="7754445" cy="87589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E2AC034-CC31-64B9-882D-3631CEBECE02}"/>
                </a:ext>
              </a:extLst>
            </p:cNvPr>
            <p:cNvSpPr txBox="1"/>
            <p:nvPr/>
          </p:nvSpPr>
          <p:spPr>
            <a:xfrm>
              <a:off x="1043552" y="805964"/>
              <a:ext cx="70839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Left</a:t>
              </a: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4120BFB4-AA9F-D86C-EA11-9951E8C44D52}"/>
                </a:ext>
              </a:extLst>
            </p:cNvPr>
            <p:cNvGrpSpPr/>
            <p:nvPr/>
          </p:nvGrpSpPr>
          <p:grpSpPr>
            <a:xfrm>
              <a:off x="373061" y="391739"/>
              <a:ext cx="642561" cy="728547"/>
              <a:chOff x="36228" y="572017"/>
              <a:chExt cx="642561" cy="728547"/>
            </a:xfrm>
          </p:grpSpPr>
          <p:cxnSp>
            <p:nvCxnSpPr>
              <p:cNvPr id="29" name="Gerader Verbinder 76">
                <a:extLst>
                  <a:ext uri="{FF2B5EF4-FFF2-40B4-BE49-F238E27FC236}">
                    <a16:creationId xmlns:a16="http://schemas.microsoft.com/office/drawing/2014/main" id="{880C38AB-C7E6-63AF-6750-FDCD1DB6C5E2}"/>
                  </a:ext>
                </a:extLst>
              </p:cNvPr>
              <p:cNvCxnSpPr/>
              <p:nvPr/>
            </p:nvCxnSpPr>
            <p:spPr>
              <a:xfrm>
                <a:off x="36228" y="572017"/>
                <a:ext cx="0" cy="492929"/>
              </a:xfrm>
              <a:prstGeom prst="line">
                <a:avLst/>
              </a:prstGeom>
              <a:ln>
                <a:solidFill>
                  <a:srgbClr val="FF8E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81">
                <a:extLst>
                  <a:ext uri="{FF2B5EF4-FFF2-40B4-BE49-F238E27FC236}">
                    <a16:creationId xmlns:a16="http://schemas.microsoft.com/office/drawing/2014/main" id="{95DA8A87-8F9F-0BC1-4AB8-BD0C0E7650DC}"/>
                  </a:ext>
                </a:extLst>
              </p:cNvPr>
              <p:cNvSpPr txBox="1"/>
              <p:nvPr/>
            </p:nvSpPr>
            <p:spPr>
              <a:xfrm>
                <a:off x="178785" y="592679"/>
                <a:ext cx="500004" cy="707885"/>
              </a:xfrm>
              <a:prstGeom prst="rect">
                <a:avLst/>
              </a:prstGeom>
              <a:solidFill>
                <a:srgbClr val="FF8E05"/>
              </a:solidFill>
              <a:ln>
                <a:solidFill>
                  <a:srgbClr val="FF8E0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  <a:p>
                <a:pPr marL="0" marR="0" lvl="0" indent="0" algn="ctr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0942EB9-1158-EEE2-8029-3A996D92AE6F}"/>
              </a:ext>
            </a:extLst>
          </p:cNvPr>
          <p:cNvGrpSpPr>
            <a:grpSpLocks noChangeAspect="1"/>
          </p:cNvGrpSpPr>
          <p:nvPr/>
        </p:nvGrpSpPr>
        <p:grpSpPr>
          <a:xfrm>
            <a:off x="7283029" y="1010112"/>
            <a:ext cx="4465514" cy="5285246"/>
            <a:chOff x="3779359" y="266700"/>
            <a:chExt cx="5078093" cy="6010275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C366E6B-B9E1-F1A4-473D-25C4C576B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61"/>
            <a:stretch/>
          </p:blipFill>
          <p:spPr>
            <a:xfrm>
              <a:off x="4420144" y="266700"/>
              <a:ext cx="3770811" cy="6010275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B8E64EF-55C8-A63E-3A0A-57C746FD460A}"/>
                </a:ext>
              </a:extLst>
            </p:cNvPr>
            <p:cNvSpPr txBox="1"/>
            <p:nvPr/>
          </p:nvSpPr>
          <p:spPr>
            <a:xfrm>
              <a:off x="4302120" y="2043857"/>
              <a:ext cx="1405467" cy="344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Fan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vent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A2965AA-473A-20EE-7C6D-F217E6A7DE76}"/>
                </a:ext>
              </a:extLst>
            </p:cNvPr>
            <p:cNvSpPr txBox="1"/>
            <p:nvPr/>
          </p:nvSpPr>
          <p:spPr>
            <a:xfrm>
              <a:off x="3779359" y="4479878"/>
              <a:ext cx="2931885" cy="250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Battery case cover</a:t>
              </a: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FBC96E48-B52A-10AD-E4D0-74D1A52C2902}"/>
                </a:ext>
              </a:extLst>
            </p:cNvPr>
            <p:cNvCxnSpPr>
              <a:cxnSpLocks/>
            </p:cNvCxnSpPr>
            <p:nvPr/>
          </p:nvCxnSpPr>
          <p:spPr>
            <a:xfrm>
              <a:off x="6711245" y="839692"/>
              <a:ext cx="1735492" cy="0"/>
            </a:xfrm>
            <a:prstGeom prst="line">
              <a:avLst/>
            </a:prstGeom>
            <a:ln>
              <a:solidFill>
                <a:srgbClr val="FF8E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D46BF345-2937-209F-9FA1-AB4ED3FF8B9F}"/>
                </a:ext>
              </a:extLst>
            </p:cNvPr>
            <p:cNvCxnSpPr>
              <a:cxnSpLocks/>
            </p:cNvCxnSpPr>
            <p:nvPr/>
          </p:nvCxnSpPr>
          <p:spPr>
            <a:xfrm>
              <a:off x="6388516" y="6194610"/>
              <a:ext cx="2058221" cy="0"/>
            </a:xfrm>
            <a:prstGeom prst="line">
              <a:avLst/>
            </a:prstGeom>
            <a:ln>
              <a:solidFill>
                <a:srgbClr val="FF8E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9A081F90-1703-4BC8-8416-0A60B1836FD9}"/>
                </a:ext>
              </a:extLst>
            </p:cNvPr>
            <p:cNvCxnSpPr>
              <a:cxnSpLocks/>
            </p:cNvCxnSpPr>
            <p:nvPr/>
          </p:nvCxnSpPr>
          <p:spPr>
            <a:xfrm>
              <a:off x="8242575" y="839692"/>
              <a:ext cx="0" cy="5354918"/>
            </a:xfrm>
            <a:prstGeom prst="straightConnector1">
              <a:avLst/>
            </a:prstGeom>
            <a:ln>
              <a:solidFill>
                <a:srgbClr val="FF8E05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73984359-79D4-47F0-7F6A-F32D1B52FFEA}"/>
                </a:ext>
              </a:extLst>
            </p:cNvPr>
            <p:cNvCxnSpPr>
              <a:cxnSpLocks/>
            </p:cNvCxnSpPr>
            <p:nvPr/>
          </p:nvCxnSpPr>
          <p:spPr>
            <a:xfrm>
              <a:off x="4992624" y="2270760"/>
              <a:ext cx="896112" cy="0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7B60409F-F81C-7C62-D4A9-FBE706A9018B}"/>
                </a:ext>
              </a:extLst>
            </p:cNvPr>
            <p:cNvCxnSpPr>
              <a:cxnSpLocks/>
            </p:cNvCxnSpPr>
            <p:nvPr/>
          </p:nvCxnSpPr>
          <p:spPr>
            <a:xfrm>
              <a:off x="5004852" y="4608576"/>
              <a:ext cx="1459956" cy="0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F11DAC03-FCA1-F749-F44D-AB4C3767C740}"/>
                </a:ext>
              </a:extLst>
            </p:cNvPr>
            <p:cNvSpPr txBox="1"/>
            <p:nvPr/>
          </p:nvSpPr>
          <p:spPr>
            <a:xfrm>
              <a:off x="7925737" y="3240152"/>
              <a:ext cx="9317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215mm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05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>
            <a:extLst>
              <a:ext uri="{FF2B5EF4-FFF2-40B4-BE49-F238E27FC236}">
                <a16:creationId xmlns:a16="http://schemas.microsoft.com/office/drawing/2014/main" id="{1481CE51-B8DF-5C6C-2EF2-2E0F5635A130}"/>
              </a:ext>
            </a:extLst>
          </p:cNvPr>
          <p:cNvGrpSpPr/>
          <p:nvPr/>
        </p:nvGrpSpPr>
        <p:grpSpPr>
          <a:xfrm>
            <a:off x="1015441" y="1120286"/>
            <a:ext cx="10389662" cy="4524694"/>
            <a:chOff x="901169" y="1051171"/>
            <a:chExt cx="10389662" cy="452469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30B8826-B7A6-0252-C4A1-0942A6833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41"/>
            <a:stretch/>
          </p:blipFill>
          <p:spPr>
            <a:xfrm>
              <a:off x="1211908" y="1051171"/>
              <a:ext cx="10078923" cy="3759752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7A5978B-72C6-7456-D992-5E5BB6979D64}"/>
                </a:ext>
              </a:extLst>
            </p:cNvPr>
            <p:cNvSpPr txBox="1"/>
            <p:nvPr/>
          </p:nvSpPr>
          <p:spPr>
            <a:xfrm>
              <a:off x="2157878" y="4730489"/>
              <a:ext cx="16879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The connector recess can protect the RF connector well.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B88B431-2C50-AFC0-651F-CA04D24CD3FA}"/>
                </a:ext>
              </a:extLst>
            </p:cNvPr>
            <p:cNvSpPr txBox="1"/>
            <p:nvPr/>
          </p:nvSpPr>
          <p:spPr>
            <a:xfrm>
              <a:off x="7602126" y="4759375"/>
              <a:ext cx="1310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A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udio output</a:t>
              </a:r>
              <a:endPara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3.5 mm 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24907B2-3360-9905-AFDC-1F51D9681DCB}"/>
                </a:ext>
              </a:extLst>
            </p:cNvPr>
            <p:cNvSpPr txBox="1"/>
            <p:nvPr/>
          </p:nvSpPr>
          <p:spPr>
            <a:xfrm>
              <a:off x="7214460" y="4083462"/>
              <a:ext cx="12202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USB Host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FED9623-9966-C6E7-590D-9672306AF767}"/>
                </a:ext>
              </a:extLst>
            </p:cNvPr>
            <p:cNvSpPr txBox="1"/>
            <p:nvPr/>
          </p:nvSpPr>
          <p:spPr>
            <a:xfrm>
              <a:off x="6446778" y="4083463"/>
              <a:ext cx="12202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USB Device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7CB72BD-0114-F625-64C1-5B7E661FFD6A}"/>
                </a:ext>
              </a:extLst>
            </p:cNvPr>
            <p:cNvSpPr txBox="1"/>
            <p:nvPr/>
          </p:nvSpPr>
          <p:spPr>
            <a:xfrm>
              <a:off x="5753433" y="4714091"/>
              <a:ext cx="157413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Built-in DC power supply can supply power for external bias connectors, probes and active devices, SM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B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female 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2E5487F-586A-9E8F-E0BC-668193D2C207}"/>
                </a:ext>
              </a:extLst>
            </p:cNvPr>
            <p:cNvSpPr txBox="1"/>
            <p:nvPr/>
          </p:nvSpPr>
          <p:spPr>
            <a:xfrm>
              <a:off x="4430783" y="4759375"/>
              <a:ext cx="1335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Built-in GPS receiver provides accurate position information, SMA female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CB44F66-7917-F133-6E21-9B103A354179}"/>
                </a:ext>
              </a:extLst>
            </p:cNvPr>
            <p:cNvSpPr txBox="1"/>
            <p:nvPr/>
          </p:nvSpPr>
          <p:spPr>
            <a:xfrm>
              <a:off x="9599162" y="4472671"/>
              <a:ext cx="13971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00" dirty="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rPr>
                <a:t>Hand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strap buckle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B64DCFA-B91E-E847-2FD0-4ADA8EA3CA38}"/>
                </a:ext>
              </a:extLst>
            </p:cNvPr>
            <p:cNvSpPr txBox="1"/>
            <p:nvPr/>
          </p:nvSpPr>
          <p:spPr>
            <a:xfrm>
              <a:off x="5300557" y="1744076"/>
              <a:ext cx="10122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External trigger signal input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D12429F-EBEA-DFBF-54BC-BA71D4D9E3E1}"/>
                </a:ext>
              </a:extLst>
            </p:cNvPr>
            <p:cNvSpPr txBox="1"/>
            <p:nvPr/>
          </p:nvSpPr>
          <p:spPr>
            <a:xfrm>
              <a:off x="6185069" y="1761111"/>
              <a:ext cx="10796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External reference signal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432A9DC-685E-18C3-BD42-5E0AB0095BF7}"/>
                </a:ext>
              </a:extLst>
            </p:cNvPr>
            <p:cNvSpPr txBox="1"/>
            <p:nvPr/>
          </p:nvSpPr>
          <p:spPr>
            <a:xfrm>
              <a:off x="8173182" y="1910824"/>
              <a:ext cx="14793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LAN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E37B8E2-48BF-632B-1AD0-A95D6DD69906}"/>
                </a:ext>
              </a:extLst>
            </p:cNvPr>
            <p:cNvSpPr txBox="1"/>
            <p:nvPr/>
          </p:nvSpPr>
          <p:spPr>
            <a:xfrm>
              <a:off x="7084192" y="1761111"/>
              <a:ext cx="906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Independent source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77D71C6-B688-52AD-45CF-5931BBED7A53}"/>
                </a:ext>
              </a:extLst>
            </p:cNvPr>
            <p:cNvSpPr txBox="1"/>
            <p:nvPr/>
          </p:nvSpPr>
          <p:spPr>
            <a:xfrm>
              <a:off x="4530336" y="1865702"/>
              <a:ext cx="8066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RF In/Port 2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0AB049F-48F8-2B21-0DEE-F7B5E45AC8E0}"/>
                </a:ext>
              </a:extLst>
            </p:cNvPr>
            <p:cNvSpPr txBox="1"/>
            <p:nvPr/>
          </p:nvSpPr>
          <p:spPr>
            <a:xfrm>
              <a:off x="8211794" y="4079737"/>
              <a:ext cx="14295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External power supply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731AB23E-5479-FEF2-193F-9789DC0D6995}"/>
                </a:ext>
              </a:extLst>
            </p:cNvPr>
            <p:cNvSpPr txBox="1"/>
            <p:nvPr/>
          </p:nvSpPr>
          <p:spPr>
            <a:xfrm>
              <a:off x="3727237" y="1879139"/>
              <a:ext cx="7721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K groove</a:t>
              </a: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19C2064E-3E88-FB4C-6421-446B561A5DEB}"/>
                </a:ext>
              </a:extLst>
            </p:cNvPr>
            <p:cNvCxnSpPr>
              <a:cxnSpLocks/>
            </p:cNvCxnSpPr>
            <p:nvPr/>
          </p:nvCxnSpPr>
          <p:spPr>
            <a:xfrm>
              <a:off x="1010132" y="2328213"/>
              <a:ext cx="1687916" cy="0"/>
            </a:xfrm>
            <a:prstGeom prst="line">
              <a:avLst/>
            </a:prstGeom>
            <a:ln>
              <a:solidFill>
                <a:srgbClr val="FF8E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491E8778-6474-DDD0-B9A7-346BD8E5175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908" y="2328213"/>
              <a:ext cx="16909" cy="2183976"/>
            </a:xfrm>
            <a:prstGeom prst="straightConnector1">
              <a:avLst/>
            </a:prstGeom>
            <a:ln>
              <a:solidFill>
                <a:srgbClr val="FF8E05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D461B83C-7B91-E7FA-B868-BD5726592D26}"/>
                </a:ext>
              </a:extLst>
            </p:cNvPr>
            <p:cNvSpPr txBox="1"/>
            <p:nvPr/>
          </p:nvSpPr>
          <p:spPr>
            <a:xfrm>
              <a:off x="901169" y="3184018"/>
              <a:ext cx="994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78.5 mm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4BEBBD98-E0DB-89B3-63B3-F57305030915}"/>
                </a:ext>
              </a:extLst>
            </p:cNvPr>
            <p:cNvCxnSpPr/>
            <p:nvPr/>
          </p:nvCxnSpPr>
          <p:spPr>
            <a:xfrm>
              <a:off x="1010132" y="4512189"/>
              <a:ext cx="1559843" cy="0"/>
            </a:xfrm>
            <a:prstGeom prst="line">
              <a:avLst/>
            </a:prstGeom>
            <a:ln>
              <a:solidFill>
                <a:srgbClr val="FF8E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49E0D16B-4C10-BEBD-61A3-601F02AE084D}"/>
                </a:ext>
              </a:extLst>
            </p:cNvPr>
            <p:cNvCxnSpPr/>
            <p:nvPr/>
          </p:nvCxnSpPr>
          <p:spPr>
            <a:xfrm>
              <a:off x="4000500" y="2182245"/>
              <a:ext cx="0" cy="781935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2B1BE159-EB20-642A-CFD5-CED8F612B896}"/>
                </a:ext>
              </a:extLst>
            </p:cNvPr>
            <p:cNvCxnSpPr>
              <a:cxnSpLocks/>
            </p:cNvCxnSpPr>
            <p:nvPr/>
          </p:nvCxnSpPr>
          <p:spPr>
            <a:xfrm>
              <a:off x="4882896" y="2182245"/>
              <a:ext cx="0" cy="570480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3149DED7-D218-316F-93FF-EB42E1D2F4CC}"/>
                </a:ext>
              </a:extLst>
            </p:cNvPr>
            <p:cNvCxnSpPr>
              <a:cxnSpLocks/>
            </p:cNvCxnSpPr>
            <p:nvPr/>
          </p:nvCxnSpPr>
          <p:spPr>
            <a:xfrm>
              <a:off x="5711820" y="2167532"/>
              <a:ext cx="0" cy="712828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D1A28E38-FAE1-8459-F44E-6EC5B07D58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9128" y="4055333"/>
              <a:ext cx="656553" cy="641723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3B267BAA-9B44-D96A-7532-252EABEF67FC}"/>
                </a:ext>
              </a:extLst>
            </p:cNvPr>
            <p:cNvCxnSpPr/>
            <p:nvPr/>
          </p:nvCxnSpPr>
          <p:spPr>
            <a:xfrm flipV="1">
              <a:off x="2887980" y="3985260"/>
              <a:ext cx="175260" cy="744034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CC6AA222-22AF-E768-633B-B4002157CF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310" y="4042291"/>
              <a:ext cx="0" cy="661578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AA7673AC-765F-CD4D-3EED-CB1129772C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3720" y="3833702"/>
              <a:ext cx="0" cy="319198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6C5E41B2-8BC8-ADB0-C6EF-D844322BE9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9350" y="3833702"/>
              <a:ext cx="19051" cy="319198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58B72FDA-3CC1-698E-1572-30EC91D018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9400" y="3753487"/>
              <a:ext cx="91308" cy="1005888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83BA50E4-90EB-D50C-400F-3B5DB6067B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8250" y="3753487"/>
              <a:ext cx="0" cy="381228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C0FC90D9-C315-2080-65B2-065F1F3A1F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8100" y="3930650"/>
              <a:ext cx="0" cy="542021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70">
              <a:extLst>
                <a:ext uri="{FF2B5EF4-FFF2-40B4-BE49-F238E27FC236}">
                  <a16:creationId xmlns:a16="http://schemas.microsoft.com/office/drawing/2014/main" id="{28DA8D62-35F4-CF57-795F-B1D875164B88}"/>
                </a:ext>
              </a:extLst>
            </p:cNvPr>
            <p:cNvCxnSpPr>
              <a:cxnSpLocks/>
            </p:cNvCxnSpPr>
            <p:nvPr/>
          </p:nvCxnSpPr>
          <p:spPr>
            <a:xfrm>
              <a:off x="6540500" y="2167532"/>
              <a:ext cx="0" cy="712828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箭头连接符 73">
              <a:extLst>
                <a:ext uri="{FF2B5EF4-FFF2-40B4-BE49-F238E27FC236}">
                  <a16:creationId xmlns:a16="http://schemas.microsoft.com/office/drawing/2014/main" id="{9A1B90CA-0E4A-F732-3D95-05BA61AF8C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0600" y="2182245"/>
              <a:ext cx="891" cy="570480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箭头连接符 76">
              <a:extLst>
                <a:ext uri="{FF2B5EF4-FFF2-40B4-BE49-F238E27FC236}">
                  <a16:creationId xmlns:a16="http://schemas.microsoft.com/office/drawing/2014/main" id="{FF2C2F32-CECC-3053-1BAB-7816B5C29025}"/>
                </a:ext>
              </a:extLst>
            </p:cNvPr>
            <p:cNvCxnSpPr>
              <a:cxnSpLocks/>
            </p:cNvCxnSpPr>
            <p:nvPr/>
          </p:nvCxnSpPr>
          <p:spPr>
            <a:xfrm>
              <a:off x="8369300" y="2167532"/>
              <a:ext cx="0" cy="1261468"/>
            </a:xfrm>
            <a:prstGeom prst="straightConnector1">
              <a:avLst/>
            </a:prstGeom>
            <a:ln>
              <a:solidFill>
                <a:srgbClr val="FF8E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9B187851-D3F8-373F-33C2-8D0F39CE6E84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1D5DBB-A2BA-0D7F-8F03-EED2C05EB9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BDDA55CC-D2DC-A5D5-22F2-096A73E5CB28}"/>
              </a:ext>
            </a:extLst>
          </p:cNvPr>
          <p:cNvGrpSpPr/>
          <p:nvPr/>
        </p:nvGrpSpPr>
        <p:grpSpPr>
          <a:xfrm>
            <a:off x="373061" y="391739"/>
            <a:ext cx="7754445" cy="875890"/>
            <a:chOff x="373061" y="391739"/>
            <a:chExt cx="7754445" cy="875890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10A2D92-E27A-0477-9012-0DBB4B46EE72}"/>
                </a:ext>
              </a:extLst>
            </p:cNvPr>
            <p:cNvSpPr txBox="1"/>
            <p:nvPr/>
          </p:nvSpPr>
          <p:spPr>
            <a:xfrm>
              <a:off x="1043552" y="805964"/>
              <a:ext cx="70839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Rear Panel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444F05CC-7662-CA17-FDAF-4AC60B274A95}"/>
                </a:ext>
              </a:extLst>
            </p:cNvPr>
            <p:cNvGrpSpPr/>
            <p:nvPr/>
          </p:nvGrpSpPr>
          <p:grpSpPr>
            <a:xfrm>
              <a:off x="373061" y="391739"/>
              <a:ext cx="642561" cy="728547"/>
              <a:chOff x="36228" y="572017"/>
              <a:chExt cx="642561" cy="728547"/>
            </a:xfrm>
          </p:grpSpPr>
          <p:cxnSp>
            <p:nvCxnSpPr>
              <p:cNvPr id="49" name="Gerader Verbinder 76">
                <a:extLst>
                  <a:ext uri="{FF2B5EF4-FFF2-40B4-BE49-F238E27FC236}">
                    <a16:creationId xmlns:a16="http://schemas.microsoft.com/office/drawing/2014/main" id="{6D280F23-85E2-E764-2186-017CC76FA4FB}"/>
                  </a:ext>
                </a:extLst>
              </p:cNvPr>
              <p:cNvCxnSpPr/>
              <p:nvPr/>
            </p:nvCxnSpPr>
            <p:spPr>
              <a:xfrm>
                <a:off x="36228" y="572017"/>
                <a:ext cx="0" cy="492929"/>
              </a:xfrm>
              <a:prstGeom prst="line">
                <a:avLst/>
              </a:prstGeom>
              <a:ln>
                <a:solidFill>
                  <a:srgbClr val="FF8E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feld 81">
                <a:extLst>
                  <a:ext uri="{FF2B5EF4-FFF2-40B4-BE49-F238E27FC236}">
                    <a16:creationId xmlns:a16="http://schemas.microsoft.com/office/drawing/2014/main" id="{3A7A7AD8-5AB8-0235-8646-6C38B39B1978}"/>
                  </a:ext>
                </a:extLst>
              </p:cNvPr>
              <p:cNvSpPr txBox="1"/>
              <p:nvPr/>
            </p:nvSpPr>
            <p:spPr>
              <a:xfrm>
                <a:off x="178785" y="592679"/>
                <a:ext cx="500004" cy="707885"/>
              </a:xfrm>
              <a:prstGeom prst="rect">
                <a:avLst/>
              </a:prstGeom>
              <a:solidFill>
                <a:srgbClr val="FF8E05"/>
              </a:solidFill>
              <a:ln>
                <a:solidFill>
                  <a:srgbClr val="FF8E0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  <a:p>
                <a:pPr marL="0" marR="0" lvl="0" indent="0" algn="ctr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8" name="矩形 57" hidden="1">
            <a:extLst>
              <a:ext uri="{FF2B5EF4-FFF2-40B4-BE49-F238E27FC236}">
                <a16:creationId xmlns:a16="http://schemas.microsoft.com/office/drawing/2014/main" id="{6B62DF66-6971-DCE1-7317-6E192E0C3003}"/>
              </a:ext>
            </a:extLst>
          </p:cNvPr>
          <p:cNvSpPr/>
          <p:nvPr/>
        </p:nvSpPr>
        <p:spPr>
          <a:xfrm>
            <a:off x="0" y="596217"/>
            <a:ext cx="3170471" cy="755708"/>
          </a:xfrm>
          <a:prstGeom prst="rect">
            <a:avLst/>
          </a:prstGeom>
          <a:solidFill>
            <a:srgbClr val="F083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32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ED2A6AE6-3A43-D4B0-B26E-C640095E0A51}"/>
              </a:ext>
            </a:extLst>
          </p:cNvPr>
          <p:cNvGrpSpPr/>
          <p:nvPr/>
        </p:nvGrpSpPr>
        <p:grpSpPr>
          <a:xfrm>
            <a:off x="3756877" y="2706080"/>
            <a:ext cx="12309139" cy="2484819"/>
            <a:chOff x="659716" y="2676583"/>
            <a:chExt cx="12309139" cy="2484819"/>
          </a:xfrm>
        </p:grpSpPr>
        <p:sp>
          <p:nvSpPr>
            <p:cNvPr id="2" name="Shape 4073">
              <a:extLst>
                <a:ext uri="{FF2B5EF4-FFF2-40B4-BE49-F238E27FC236}">
                  <a16:creationId xmlns:a16="http://schemas.microsoft.com/office/drawing/2014/main" id="{B2E3B9DB-BCF2-CE86-8FCB-64FEE01F24E2}"/>
                </a:ext>
              </a:extLst>
            </p:cNvPr>
            <p:cNvSpPr/>
            <p:nvPr/>
          </p:nvSpPr>
          <p:spPr>
            <a:xfrm>
              <a:off x="7535375" y="2783535"/>
              <a:ext cx="309825" cy="3042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03" y="112293"/>
                  </a:moveTo>
                  <a:lnTo>
                    <a:pt x="75403" y="112293"/>
                  </a:lnTo>
                  <a:cubicBezTo>
                    <a:pt x="75403" y="114770"/>
                    <a:pt x="78044" y="117247"/>
                    <a:pt x="80684" y="117247"/>
                  </a:cubicBezTo>
                  <a:cubicBezTo>
                    <a:pt x="109144" y="119724"/>
                    <a:pt x="109144" y="119724"/>
                    <a:pt x="109144" y="119724"/>
                  </a:cubicBezTo>
                  <a:cubicBezTo>
                    <a:pt x="112078" y="119724"/>
                    <a:pt x="112078" y="117247"/>
                    <a:pt x="114718" y="114770"/>
                  </a:cubicBezTo>
                  <a:cubicBezTo>
                    <a:pt x="114718" y="92752"/>
                    <a:pt x="114718" y="92752"/>
                    <a:pt x="114718" y="92752"/>
                  </a:cubicBezTo>
                  <a:cubicBezTo>
                    <a:pt x="78044" y="90275"/>
                    <a:pt x="78044" y="90275"/>
                    <a:pt x="78044" y="90275"/>
                  </a:cubicBezTo>
                  <a:lnTo>
                    <a:pt x="75403" y="112293"/>
                  </a:lnTo>
                  <a:close/>
                  <a:moveTo>
                    <a:pt x="5281" y="92752"/>
                  </a:moveTo>
                  <a:lnTo>
                    <a:pt x="5281" y="92752"/>
                  </a:lnTo>
                  <a:cubicBezTo>
                    <a:pt x="5281" y="114770"/>
                    <a:pt x="5281" y="114770"/>
                    <a:pt x="5281" y="114770"/>
                  </a:cubicBezTo>
                  <a:cubicBezTo>
                    <a:pt x="5281" y="117247"/>
                    <a:pt x="7921" y="119724"/>
                    <a:pt x="10268" y="119724"/>
                  </a:cubicBezTo>
                  <a:cubicBezTo>
                    <a:pt x="39022" y="117247"/>
                    <a:pt x="39022" y="117247"/>
                    <a:pt x="39022" y="117247"/>
                  </a:cubicBezTo>
                  <a:cubicBezTo>
                    <a:pt x="41662" y="117247"/>
                    <a:pt x="44303" y="114770"/>
                    <a:pt x="44303" y="112293"/>
                  </a:cubicBezTo>
                  <a:cubicBezTo>
                    <a:pt x="41662" y="90275"/>
                    <a:pt x="41662" y="90275"/>
                    <a:pt x="41662" y="90275"/>
                  </a:cubicBezTo>
                  <a:lnTo>
                    <a:pt x="5281" y="92752"/>
                  </a:lnTo>
                  <a:close/>
                  <a:moveTo>
                    <a:pt x="0" y="56422"/>
                  </a:moveTo>
                  <a:lnTo>
                    <a:pt x="0" y="56422"/>
                  </a:lnTo>
                  <a:cubicBezTo>
                    <a:pt x="2640" y="80642"/>
                    <a:pt x="2640" y="80642"/>
                    <a:pt x="2640" y="80642"/>
                  </a:cubicBezTo>
                  <a:cubicBezTo>
                    <a:pt x="39022" y="75688"/>
                    <a:pt x="39022" y="75688"/>
                    <a:pt x="39022" y="75688"/>
                  </a:cubicBezTo>
                  <a:cubicBezTo>
                    <a:pt x="39022" y="53944"/>
                    <a:pt x="39022" y="53944"/>
                    <a:pt x="39022" y="53944"/>
                  </a:cubicBezTo>
                  <a:lnTo>
                    <a:pt x="39022" y="51467"/>
                  </a:lnTo>
                  <a:cubicBezTo>
                    <a:pt x="39022" y="41834"/>
                    <a:pt x="46943" y="31926"/>
                    <a:pt x="59853" y="31926"/>
                  </a:cubicBezTo>
                  <a:cubicBezTo>
                    <a:pt x="72762" y="31926"/>
                    <a:pt x="80684" y="41834"/>
                    <a:pt x="80684" y="51467"/>
                  </a:cubicBezTo>
                  <a:lnTo>
                    <a:pt x="80684" y="53944"/>
                  </a:lnTo>
                  <a:cubicBezTo>
                    <a:pt x="78044" y="75688"/>
                    <a:pt x="78044" y="75688"/>
                    <a:pt x="78044" y="75688"/>
                  </a:cubicBezTo>
                  <a:cubicBezTo>
                    <a:pt x="117066" y="80642"/>
                    <a:pt x="117066" y="80642"/>
                    <a:pt x="117066" y="80642"/>
                  </a:cubicBezTo>
                  <a:cubicBezTo>
                    <a:pt x="119706" y="56422"/>
                    <a:pt x="119706" y="56422"/>
                    <a:pt x="119706" y="56422"/>
                  </a:cubicBezTo>
                  <a:cubicBezTo>
                    <a:pt x="119706" y="53944"/>
                    <a:pt x="119706" y="53944"/>
                    <a:pt x="119706" y="51467"/>
                  </a:cubicBezTo>
                  <a:cubicBezTo>
                    <a:pt x="119706" y="22018"/>
                    <a:pt x="93594" y="0"/>
                    <a:pt x="59853" y="0"/>
                  </a:cubicBezTo>
                  <a:cubicBezTo>
                    <a:pt x="25819" y="0"/>
                    <a:pt x="0" y="22018"/>
                    <a:pt x="0" y="51467"/>
                  </a:cubicBezTo>
                  <a:cubicBezTo>
                    <a:pt x="0" y="53944"/>
                    <a:pt x="0" y="53944"/>
                    <a:pt x="0" y="5642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3" name="Shape 4077">
              <a:extLst>
                <a:ext uri="{FF2B5EF4-FFF2-40B4-BE49-F238E27FC236}">
                  <a16:creationId xmlns:a16="http://schemas.microsoft.com/office/drawing/2014/main" id="{430AF03D-2DBA-9252-25C5-08DB6D44A213}"/>
                </a:ext>
              </a:extLst>
            </p:cNvPr>
            <p:cNvSpPr/>
            <p:nvPr/>
          </p:nvSpPr>
          <p:spPr>
            <a:xfrm>
              <a:off x="3929582" y="3762381"/>
              <a:ext cx="341874" cy="3214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4" name="Shape 4087">
              <a:extLst>
                <a:ext uri="{FF2B5EF4-FFF2-40B4-BE49-F238E27FC236}">
                  <a16:creationId xmlns:a16="http://schemas.microsoft.com/office/drawing/2014/main" id="{71080BD0-A3B9-016D-E71B-5A38E31218A8}"/>
                </a:ext>
              </a:extLst>
            </p:cNvPr>
            <p:cNvSpPr/>
            <p:nvPr/>
          </p:nvSpPr>
          <p:spPr>
            <a:xfrm>
              <a:off x="7509535" y="3772460"/>
              <a:ext cx="336533" cy="309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8" y="107865"/>
                  </a:moveTo>
                  <a:lnTo>
                    <a:pt x="18918" y="107865"/>
                  </a:lnTo>
                  <a:cubicBezTo>
                    <a:pt x="18918" y="114876"/>
                    <a:pt x="26486" y="119730"/>
                    <a:pt x="33513" y="119730"/>
                  </a:cubicBezTo>
                  <a:cubicBezTo>
                    <a:pt x="40810" y="119730"/>
                    <a:pt x="45405" y="114876"/>
                    <a:pt x="45405" y="107865"/>
                  </a:cubicBezTo>
                  <a:cubicBezTo>
                    <a:pt x="45405" y="100584"/>
                    <a:pt x="40810" y="93303"/>
                    <a:pt x="33513" y="93303"/>
                  </a:cubicBezTo>
                  <a:cubicBezTo>
                    <a:pt x="26486" y="93303"/>
                    <a:pt x="18918" y="100584"/>
                    <a:pt x="18918" y="107865"/>
                  </a:cubicBezTo>
                  <a:close/>
                  <a:moveTo>
                    <a:pt x="86216" y="107865"/>
                  </a:moveTo>
                  <a:lnTo>
                    <a:pt x="86216" y="107865"/>
                  </a:lnTo>
                  <a:cubicBezTo>
                    <a:pt x="86216" y="114876"/>
                    <a:pt x="93243" y="119730"/>
                    <a:pt x="100540" y="119730"/>
                  </a:cubicBezTo>
                  <a:cubicBezTo>
                    <a:pt x="107837" y="119730"/>
                    <a:pt x="112702" y="114876"/>
                    <a:pt x="112702" y="107865"/>
                  </a:cubicBezTo>
                  <a:cubicBezTo>
                    <a:pt x="112702" y="100584"/>
                    <a:pt x="107837" y="93303"/>
                    <a:pt x="100540" y="93303"/>
                  </a:cubicBezTo>
                  <a:cubicBezTo>
                    <a:pt x="93243" y="93303"/>
                    <a:pt x="86216" y="100584"/>
                    <a:pt x="86216" y="107865"/>
                  </a:cubicBezTo>
                  <a:close/>
                  <a:moveTo>
                    <a:pt x="42972" y="76584"/>
                  </a:moveTo>
                  <a:lnTo>
                    <a:pt x="42972" y="76584"/>
                  </a:lnTo>
                  <a:cubicBezTo>
                    <a:pt x="117297" y="55011"/>
                    <a:pt x="117297" y="55011"/>
                    <a:pt x="117297" y="55011"/>
                  </a:cubicBezTo>
                  <a:cubicBezTo>
                    <a:pt x="119729" y="55011"/>
                    <a:pt x="119729" y="52584"/>
                    <a:pt x="119729" y="50426"/>
                  </a:cubicBezTo>
                  <a:cubicBezTo>
                    <a:pt x="119729" y="14561"/>
                    <a:pt x="119729" y="14561"/>
                    <a:pt x="119729" y="14561"/>
                  </a:cubicBezTo>
                  <a:cubicBezTo>
                    <a:pt x="26486" y="14561"/>
                    <a:pt x="26486" y="14561"/>
                    <a:pt x="26486" y="14561"/>
                  </a:cubicBezTo>
                  <a:cubicBezTo>
                    <a:pt x="26486" y="2696"/>
                    <a:pt x="26486" y="2696"/>
                    <a:pt x="26486" y="2696"/>
                  </a:cubicBezTo>
                  <a:lnTo>
                    <a:pt x="24054" y="0"/>
                  </a:lnTo>
                  <a:cubicBezTo>
                    <a:pt x="2432" y="0"/>
                    <a:pt x="2432" y="0"/>
                    <a:pt x="2432" y="0"/>
                  </a:cubicBezTo>
                  <a:cubicBezTo>
                    <a:pt x="0" y="0"/>
                    <a:pt x="0" y="2696"/>
                    <a:pt x="0" y="2696"/>
                  </a:cubicBezTo>
                  <a:cubicBezTo>
                    <a:pt x="0" y="14561"/>
                    <a:pt x="0" y="14561"/>
                    <a:pt x="0" y="14561"/>
                  </a:cubicBezTo>
                  <a:cubicBezTo>
                    <a:pt x="12162" y="14561"/>
                    <a:pt x="12162" y="14561"/>
                    <a:pt x="12162" y="14561"/>
                  </a:cubicBezTo>
                  <a:cubicBezTo>
                    <a:pt x="26486" y="74157"/>
                    <a:pt x="26486" y="74157"/>
                    <a:pt x="26486" y="74157"/>
                  </a:cubicBezTo>
                  <a:cubicBezTo>
                    <a:pt x="26486" y="81438"/>
                    <a:pt x="26486" y="81438"/>
                    <a:pt x="26486" y="81438"/>
                  </a:cubicBezTo>
                  <a:cubicBezTo>
                    <a:pt x="26486" y="91146"/>
                    <a:pt x="26486" y="91146"/>
                    <a:pt x="26486" y="91146"/>
                  </a:cubicBezTo>
                  <a:cubicBezTo>
                    <a:pt x="26486" y="93303"/>
                    <a:pt x="28648" y="93303"/>
                    <a:pt x="28648" y="93303"/>
                  </a:cubicBezTo>
                  <a:cubicBezTo>
                    <a:pt x="33513" y="93303"/>
                    <a:pt x="33513" y="93303"/>
                    <a:pt x="33513" y="93303"/>
                  </a:cubicBezTo>
                  <a:cubicBezTo>
                    <a:pt x="100540" y="93303"/>
                    <a:pt x="100540" y="93303"/>
                    <a:pt x="100540" y="93303"/>
                  </a:cubicBezTo>
                  <a:cubicBezTo>
                    <a:pt x="117297" y="93303"/>
                    <a:pt x="117297" y="93303"/>
                    <a:pt x="117297" y="93303"/>
                  </a:cubicBezTo>
                  <a:cubicBezTo>
                    <a:pt x="119729" y="93303"/>
                    <a:pt x="119729" y="93303"/>
                    <a:pt x="119729" y="91146"/>
                  </a:cubicBezTo>
                  <a:cubicBezTo>
                    <a:pt x="119729" y="81438"/>
                    <a:pt x="119729" y="81438"/>
                    <a:pt x="119729" y="81438"/>
                  </a:cubicBezTo>
                  <a:cubicBezTo>
                    <a:pt x="45405" y="81438"/>
                    <a:pt x="45405" y="81438"/>
                    <a:pt x="45405" y="81438"/>
                  </a:cubicBezTo>
                  <a:cubicBezTo>
                    <a:pt x="35945" y="81438"/>
                    <a:pt x="35945" y="76584"/>
                    <a:pt x="42972" y="7658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5" name="Shape 4066">
              <a:extLst>
                <a:ext uri="{FF2B5EF4-FFF2-40B4-BE49-F238E27FC236}">
                  <a16:creationId xmlns:a16="http://schemas.microsoft.com/office/drawing/2014/main" id="{8DC17081-7216-F11F-150B-47F73444F872}"/>
                </a:ext>
              </a:extLst>
            </p:cNvPr>
            <p:cNvSpPr/>
            <p:nvPr/>
          </p:nvSpPr>
          <p:spPr>
            <a:xfrm>
              <a:off x="3931305" y="2827748"/>
              <a:ext cx="349886" cy="260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324" y="2895"/>
                  </a:moveTo>
                  <a:lnTo>
                    <a:pt x="115324" y="2895"/>
                  </a:lnTo>
                  <a:cubicBezTo>
                    <a:pt x="112727" y="2895"/>
                    <a:pt x="4675" y="51474"/>
                    <a:pt x="2337" y="51474"/>
                  </a:cubicBezTo>
                  <a:cubicBezTo>
                    <a:pt x="0" y="51474"/>
                    <a:pt x="0" y="54369"/>
                    <a:pt x="2337" y="54369"/>
                  </a:cubicBezTo>
                  <a:cubicBezTo>
                    <a:pt x="4675" y="56943"/>
                    <a:pt x="25454" y="68525"/>
                    <a:pt x="25454" y="68525"/>
                  </a:cubicBezTo>
                  <a:lnTo>
                    <a:pt x="25454" y="68525"/>
                  </a:lnTo>
                  <a:cubicBezTo>
                    <a:pt x="41558" y="73994"/>
                    <a:pt x="41558" y="73994"/>
                    <a:pt x="41558" y="73994"/>
                  </a:cubicBezTo>
                  <a:cubicBezTo>
                    <a:pt x="41558" y="73994"/>
                    <a:pt x="110389" y="11260"/>
                    <a:pt x="112727" y="11260"/>
                  </a:cubicBezTo>
                  <a:cubicBezTo>
                    <a:pt x="112727" y="8364"/>
                    <a:pt x="112727" y="11260"/>
                    <a:pt x="112727" y="11260"/>
                  </a:cubicBezTo>
                  <a:lnTo>
                    <a:pt x="62337" y="79785"/>
                  </a:lnTo>
                  <a:lnTo>
                    <a:pt x="62337" y="79785"/>
                  </a:lnTo>
                  <a:cubicBezTo>
                    <a:pt x="59999" y="82680"/>
                    <a:pt x="59999" y="82680"/>
                    <a:pt x="59999" y="82680"/>
                  </a:cubicBezTo>
                  <a:cubicBezTo>
                    <a:pt x="62337" y="85576"/>
                    <a:pt x="62337" y="85576"/>
                    <a:pt x="62337" y="85576"/>
                  </a:cubicBezTo>
                  <a:lnTo>
                    <a:pt x="62337" y="85576"/>
                  </a:lnTo>
                  <a:cubicBezTo>
                    <a:pt x="62337" y="85576"/>
                    <a:pt x="94285" y="105522"/>
                    <a:pt x="94285" y="108418"/>
                  </a:cubicBezTo>
                  <a:cubicBezTo>
                    <a:pt x="96623" y="108418"/>
                    <a:pt x="98961" y="108418"/>
                    <a:pt x="101298" y="105522"/>
                  </a:cubicBezTo>
                  <a:cubicBezTo>
                    <a:pt x="101298" y="102627"/>
                    <a:pt x="119740" y="8364"/>
                    <a:pt x="119740" y="5790"/>
                  </a:cubicBezTo>
                  <a:cubicBezTo>
                    <a:pt x="119740" y="2895"/>
                    <a:pt x="117662" y="0"/>
                    <a:pt x="115324" y="2895"/>
                  </a:cubicBezTo>
                  <a:close/>
                  <a:moveTo>
                    <a:pt x="41558" y="116782"/>
                  </a:moveTo>
                  <a:lnTo>
                    <a:pt x="41558" y="116782"/>
                  </a:lnTo>
                  <a:cubicBezTo>
                    <a:pt x="41558" y="119678"/>
                    <a:pt x="41558" y="119678"/>
                    <a:pt x="43896" y="119678"/>
                  </a:cubicBezTo>
                  <a:cubicBezTo>
                    <a:pt x="43896" y="116782"/>
                    <a:pt x="62337" y="99731"/>
                    <a:pt x="62337" y="99731"/>
                  </a:cubicBezTo>
                  <a:cubicBezTo>
                    <a:pt x="41558" y="85576"/>
                    <a:pt x="41558" y="85576"/>
                    <a:pt x="41558" y="85576"/>
                  </a:cubicBezTo>
                  <a:lnTo>
                    <a:pt x="41558" y="11678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6" name="Ellipse 28">
              <a:extLst>
                <a:ext uri="{FF2B5EF4-FFF2-40B4-BE49-F238E27FC236}">
                  <a16:creationId xmlns:a16="http://schemas.microsoft.com/office/drawing/2014/main" id="{15307F1A-2FBC-213F-865F-529EDB2CB09C}"/>
                </a:ext>
              </a:extLst>
            </p:cNvPr>
            <p:cNvSpPr/>
            <p:nvPr/>
          </p:nvSpPr>
          <p:spPr>
            <a:xfrm>
              <a:off x="4506968" y="2680192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Ellipse 30">
              <a:extLst>
                <a:ext uri="{FF2B5EF4-FFF2-40B4-BE49-F238E27FC236}">
                  <a16:creationId xmlns:a16="http://schemas.microsoft.com/office/drawing/2014/main" id="{979A1F71-8A7D-15E4-9AFA-C25E821CF781}"/>
                </a:ext>
              </a:extLst>
            </p:cNvPr>
            <p:cNvSpPr/>
            <p:nvPr/>
          </p:nvSpPr>
          <p:spPr>
            <a:xfrm>
              <a:off x="7598890" y="2678343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Ellipse 31">
              <a:extLst>
                <a:ext uri="{FF2B5EF4-FFF2-40B4-BE49-F238E27FC236}">
                  <a16:creationId xmlns:a16="http://schemas.microsoft.com/office/drawing/2014/main" id="{CAF82FBB-8B43-D37C-38B4-86B2B575CB9D}"/>
                </a:ext>
              </a:extLst>
            </p:cNvPr>
            <p:cNvSpPr/>
            <p:nvPr/>
          </p:nvSpPr>
          <p:spPr>
            <a:xfrm>
              <a:off x="7596766" y="3645204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Ellipse 32">
              <a:extLst>
                <a:ext uri="{FF2B5EF4-FFF2-40B4-BE49-F238E27FC236}">
                  <a16:creationId xmlns:a16="http://schemas.microsoft.com/office/drawing/2014/main" id="{CC78E8E9-93FD-1B76-13ED-1190AFA59B5F}"/>
                </a:ext>
              </a:extLst>
            </p:cNvPr>
            <p:cNvSpPr/>
            <p:nvPr/>
          </p:nvSpPr>
          <p:spPr>
            <a:xfrm>
              <a:off x="4523947" y="4551506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Ellipse 33">
              <a:extLst>
                <a:ext uri="{FF2B5EF4-FFF2-40B4-BE49-F238E27FC236}">
                  <a16:creationId xmlns:a16="http://schemas.microsoft.com/office/drawing/2014/main" id="{17705CA2-73FC-AC5D-3AD6-F0AA8AA6F264}"/>
                </a:ext>
              </a:extLst>
            </p:cNvPr>
            <p:cNvSpPr/>
            <p:nvPr/>
          </p:nvSpPr>
          <p:spPr>
            <a:xfrm>
              <a:off x="4513595" y="3647368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feld 37">
              <a:extLst>
                <a:ext uri="{FF2B5EF4-FFF2-40B4-BE49-F238E27FC236}">
                  <a16:creationId xmlns:a16="http://schemas.microsoft.com/office/drawing/2014/main" id="{034F140B-2373-88DD-8F01-D20A4076EDF7}"/>
                </a:ext>
              </a:extLst>
            </p:cNvPr>
            <p:cNvSpPr txBox="1"/>
            <p:nvPr/>
          </p:nvSpPr>
          <p:spPr>
            <a:xfrm>
              <a:off x="4421406" y="2676583"/>
              <a:ext cx="2423839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Basic Info</a:t>
              </a:r>
              <a:endParaRPr lang="zh-CN" altLang="en-US" sz="2000" dirty="0">
                <a:effectLst>
                  <a:reflection stA="45000" endPos="66000" dist="50800" dir="5400000" sy="-100000" algn="bl" rotWithShape="0"/>
                </a:effectLst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Textfeld 42">
              <a:extLst>
                <a:ext uri="{FF2B5EF4-FFF2-40B4-BE49-F238E27FC236}">
                  <a16:creationId xmlns:a16="http://schemas.microsoft.com/office/drawing/2014/main" id="{A50C91F1-FE14-9286-1359-74CE35EC1B46}"/>
                </a:ext>
              </a:extLst>
            </p:cNvPr>
            <p:cNvSpPr txBox="1"/>
            <p:nvPr/>
          </p:nvSpPr>
          <p:spPr>
            <a:xfrm>
              <a:off x="4403289" y="3652840"/>
              <a:ext cx="2966233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Market and Application</a:t>
              </a:r>
              <a:endParaRPr lang="zh-CN" altLang="en-US" sz="2000" dirty="0">
                <a:effectLst>
                  <a:reflection stA="45000" endPos="66000" dist="50800" dir="5400000" sy="-100000" algn="bl" rotWithShape="0"/>
                </a:effectLst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feld 47">
              <a:extLst>
                <a:ext uri="{FF2B5EF4-FFF2-40B4-BE49-F238E27FC236}">
                  <a16:creationId xmlns:a16="http://schemas.microsoft.com/office/drawing/2014/main" id="{DBB23814-114B-A37D-DE2E-04D83BCC2448}"/>
                </a:ext>
              </a:extLst>
            </p:cNvPr>
            <p:cNvSpPr txBox="1"/>
            <p:nvPr/>
          </p:nvSpPr>
          <p:spPr>
            <a:xfrm>
              <a:off x="7955195" y="2704981"/>
              <a:ext cx="3188756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FF8E05"/>
                  </a:solidFill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Features and Benefits</a:t>
              </a:r>
            </a:p>
          </p:txBody>
        </p:sp>
        <p:sp>
          <p:nvSpPr>
            <p:cNvPr id="15" name="Textfeld 49">
              <a:extLst>
                <a:ext uri="{FF2B5EF4-FFF2-40B4-BE49-F238E27FC236}">
                  <a16:creationId xmlns:a16="http://schemas.microsoft.com/office/drawing/2014/main" id="{3E13549E-128B-EB8D-1E90-15F903D69797}"/>
                </a:ext>
              </a:extLst>
            </p:cNvPr>
            <p:cNvSpPr txBox="1"/>
            <p:nvPr/>
          </p:nvSpPr>
          <p:spPr>
            <a:xfrm>
              <a:off x="7987545" y="3652840"/>
              <a:ext cx="2827434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Competition Analysis</a:t>
              </a:r>
            </a:p>
          </p:txBody>
        </p:sp>
        <p:cxnSp>
          <p:nvCxnSpPr>
            <p:cNvPr id="18" name="Gerader Verbinder 83">
              <a:extLst>
                <a:ext uri="{FF2B5EF4-FFF2-40B4-BE49-F238E27FC236}">
                  <a16:creationId xmlns:a16="http://schemas.microsoft.com/office/drawing/2014/main" id="{7C1B614B-7881-0EF2-62A7-53F9CE803865}"/>
                </a:ext>
              </a:extLst>
            </p:cNvPr>
            <p:cNvCxnSpPr/>
            <p:nvPr/>
          </p:nvCxnSpPr>
          <p:spPr>
            <a:xfrm>
              <a:off x="3560157" y="3097473"/>
              <a:ext cx="0" cy="866822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Gerader Verbinder 85">
              <a:extLst>
                <a:ext uri="{FF2B5EF4-FFF2-40B4-BE49-F238E27FC236}">
                  <a16:creationId xmlns:a16="http://schemas.microsoft.com/office/drawing/2014/main" id="{35096704-5171-204E-2C0A-F21028AEC228}"/>
                </a:ext>
              </a:extLst>
            </p:cNvPr>
            <p:cNvCxnSpPr/>
            <p:nvPr/>
          </p:nvCxnSpPr>
          <p:spPr>
            <a:xfrm>
              <a:off x="11143951" y="3033038"/>
              <a:ext cx="0" cy="866822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3222D82-BA2C-924B-8D83-273EEA3949B3}"/>
                </a:ext>
              </a:extLst>
            </p:cNvPr>
            <p:cNvSpPr/>
            <p:nvPr/>
          </p:nvSpPr>
          <p:spPr>
            <a:xfrm>
              <a:off x="659716" y="3033038"/>
              <a:ext cx="285526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00"/>
              <a:r>
                <a:rPr lang="en-US" altLang="zh-CN" sz="4800" b="1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Contents</a:t>
              </a:r>
              <a:endParaRPr lang="de-DE" altLang="zh-CN" sz="48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菱形 20">
              <a:extLst>
                <a:ext uri="{FF2B5EF4-FFF2-40B4-BE49-F238E27FC236}">
                  <a16:creationId xmlns:a16="http://schemas.microsoft.com/office/drawing/2014/main" id="{D5BD391B-7190-6FDC-F7EC-6C7B2284D3A2}"/>
                </a:ext>
              </a:extLst>
            </p:cNvPr>
            <p:cNvSpPr/>
            <p:nvPr/>
          </p:nvSpPr>
          <p:spPr>
            <a:xfrm>
              <a:off x="11444245" y="2686231"/>
              <a:ext cx="1524610" cy="1524610"/>
            </a:xfrm>
            <a:prstGeom prst="diamond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hape 4073">
              <a:extLst>
                <a:ext uri="{FF2B5EF4-FFF2-40B4-BE49-F238E27FC236}">
                  <a16:creationId xmlns:a16="http://schemas.microsoft.com/office/drawing/2014/main" id="{24F8FE8A-836D-F69C-15B5-479F0D9EB419}"/>
                </a:ext>
              </a:extLst>
            </p:cNvPr>
            <p:cNvSpPr/>
            <p:nvPr/>
          </p:nvSpPr>
          <p:spPr>
            <a:xfrm>
              <a:off x="7535374" y="2777263"/>
              <a:ext cx="309825" cy="3042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03" y="112293"/>
                  </a:moveTo>
                  <a:lnTo>
                    <a:pt x="75403" y="112293"/>
                  </a:lnTo>
                  <a:cubicBezTo>
                    <a:pt x="75403" y="114770"/>
                    <a:pt x="78044" y="117247"/>
                    <a:pt x="80684" y="117247"/>
                  </a:cubicBezTo>
                  <a:cubicBezTo>
                    <a:pt x="109144" y="119724"/>
                    <a:pt x="109144" y="119724"/>
                    <a:pt x="109144" y="119724"/>
                  </a:cubicBezTo>
                  <a:cubicBezTo>
                    <a:pt x="112078" y="119724"/>
                    <a:pt x="112078" y="117247"/>
                    <a:pt x="114718" y="114770"/>
                  </a:cubicBezTo>
                  <a:cubicBezTo>
                    <a:pt x="114718" y="92752"/>
                    <a:pt x="114718" y="92752"/>
                    <a:pt x="114718" y="92752"/>
                  </a:cubicBezTo>
                  <a:cubicBezTo>
                    <a:pt x="78044" y="90275"/>
                    <a:pt x="78044" y="90275"/>
                    <a:pt x="78044" y="90275"/>
                  </a:cubicBezTo>
                  <a:lnTo>
                    <a:pt x="75403" y="112293"/>
                  </a:lnTo>
                  <a:close/>
                  <a:moveTo>
                    <a:pt x="5281" y="92752"/>
                  </a:moveTo>
                  <a:lnTo>
                    <a:pt x="5281" y="92752"/>
                  </a:lnTo>
                  <a:cubicBezTo>
                    <a:pt x="5281" y="114770"/>
                    <a:pt x="5281" y="114770"/>
                    <a:pt x="5281" y="114770"/>
                  </a:cubicBezTo>
                  <a:cubicBezTo>
                    <a:pt x="5281" y="117247"/>
                    <a:pt x="7921" y="119724"/>
                    <a:pt x="10268" y="119724"/>
                  </a:cubicBezTo>
                  <a:cubicBezTo>
                    <a:pt x="39022" y="117247"/>
                    <a:pt x="39022" y="117247"/>
                    <a:pt x="39022" y="117247"/>
                  </a:cubicBezTo>
                  <a:cubicBezTo>
                    <a:pt x="41662" y="117247"/>
                    <a:pt x="44303" y="114770"/>
                    <a:pt x="44303" y="112293"/>
                  </a:cubicBezTo>
                  <a:cubicBezTo>
                    <a:pt x="41662" y="90275"/>
                    <a:pt x="41662" y="90275"/>
                    <a:pt x="41662" y="90275"/>
                  </a:cubicBezTo>
                  <a:lnTo>
                    <a:pt x="5281" y="92752"/>
                  </a:lnTo>
                  <a:close/>
                  <a:moveTo>
                    <a:pt x="0" y="56422"/>
                  </a:moveTo>
                  <a:lnTo>
                    <a:pt x="0" y="56422"/>
                  </a:lnTo>
                  <a:cubicBezTo>
                    <a:pt x="2640" y="80642"/>
                    <a:pt x="2640" y="80642"/>
                    <a:pt x="2640" y="80642"/>
                  </a:cubicBezTo>
                  <a:cubicBezTo>
                    <a:pt x="39022" y="75688"/>
                    <a:pt x="39022" y="75688"/>
                    <a:pt x="39022" y="75688"/>
                  </a:cubicBezTo>
                  <a:cubicBezTo>
                    <a:pt x="39022" y="53944"/>
                    <a:pt x="39022" y="53944"/>
                    <a:pt x="39022" y="53944"/>
                  </a:cubicBezTo>
                  <a:lnTo>
                    <a:pt x="39022" y="51467"/>
                  </a:lnTo>
                  <a:cubicBezTo>
                    <a:pt x="39022" y="41834"/>
                    <a:pt x="46943" y="31926"/>
                    <a:pt x="59853" y="31926"/>
                  </a:cubicBezTo>
                  <a:cubicBezTo>
                    <a:pt x="72762" y="31926"/>
                    <a:pt x="80684" y="41834"/>
                    <a:pt x="80684" y="51467"/>
                  </a:cubicBezTo>
                  <a:lnTo>
                    <a:pt x="80684" y="53944"/>
                  </a:lnTo>
                  <a:cubicBezTo>
                    <a:pt x="78044" y="75688"/>
                    <a:pt x="78044" y="75688"/>
                    <a:pt x="78044" y="75688"/>
                  </a:cubicBezTo>
                  <a:cubicBezTo>
                    <a:pt x="117066" y="80642"/>
                    <a:pt x="117066" y="80642"/>
                    <a:pt x="117066" y="80642"/>
                  </a:cubicBezTo>
                  <a:cubicBezTo>
                    <a:pt x="119706" y="56422"/>
                    <a:pt x="119706" y="56422"/>
                    <a:pt x="119706" y="56422"/>
                  </a:cubicBezTo>
                  <a:cubicBezTo>
                    <a:pt x="119706" y="53944"/>
                    <a:pt x="119706" y="53944"/>
                    <a:pt x="119706" y="51467"/>
                  </a:cubicBezTo>
                  <a:cubicBezTo>
                    <a:pt x="119706" y="22018"/>
                    <a:pt x="93594" y="0"/>
                    <a:pt x="59853" y="0"/>
                  </a:cubicBezTo>
                  <a:cubicBezTo>
                    <a:pt x="25819" y="0"/>
                    <a:pt x="0" y="22018"/>
                    <a:pt x="0" y="51467"/>
                  </a:cubicBezTo>
                  <a:cubicBezTo>
                    <a:pt x="0" y="53944"/>
                    <a:pt x="0" y="53944"/>
                    <a:pt x="0" y="5642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24" name="Shape 4087">
              <a:extLst>
                <a:ext uri="{FF2B5EF4-FFF2-40B4-BE49-F238E27FC236}">
                  <a16:creationId xmlns:a16="http://schemas.microsoft.com/office/drawing/2014/main" id="{BBA00D8E-4012-E660-9711-CE621288EAF7}"/>
                </a:ext>
              </a:extLst>
            </p:cNvPr>
            <p:cNvSpPr/>
            <p:nvPr/>
          </p:nvSpPr>
          <p:spPr>
            <a:xfrm>
              <a:off x="7515538" y="3775177"/>
              <a:ext cx="336533" cy="309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8" y="107865"/>
                  </a:moveTo>
                  <a:lnTo>
                    <a:pt x="18918" y="107865"/>
                  </a:lnTo>
                  <a:cubicBezTo>
                    <a:pt x="18918" y="114876"/>
                    <a:pt x="26486" y="119730"/>
                    <a:pt x="33513" y="119730"/>
                  </a:cubicBezTo>
                  <a:cubicBezTo>
                    <a:pt x="40810" y="119730"/>
                    <a:pt x="45405" y="114876"/>
                    <a:pt x="45405" y="107865"/>
                  </a:cubicBezTo>
                  <a:cubicBezTo>
                    <a:pt x="45405" y="100584"/>
                    <a:pt x="40810" y="93303"/>
                    <a:pt x="33513" y="93303"/>
                  </a:cubicBezTo>
                  <a:cubicBezTo>
                    <a:pt x="26486" y="93303"/>
                    <a:pt x="18918" y="100584"/>
                    <a:pt x="18918" y="107865"/>
                  </a:cubicBezTo>
                  <a:close/>
                  <a:moveTo>
                    <a:pt x="86216" y="107865"/>
                  </a:moveTo>
                  <a:lnTo>
                    <a:pt x="86216" y="107865"/>
                  </a:lnTo>
                  <a:cubicBezTo>
                    <a:pt x="86216" y="114876"/>
                    <a:pt x="93243" y="119730"/>
                    <a:pt x="100540" y="119730"/>
                  </a:cubicBezTo>
                  <a:cubicBezTo>
                    <a:pt x="107837" y="119730"/>
                    <a:pt x="112702" y="114876"/>
                    <a:pt x="112702" y="107865"/>
                  </a:cubicBezTo>
                  <a:cubicBezTo>
                    <a:pt x="112702" y="100584"/>
                    <a:pt x="107837" y="93303"/>
                    <a:pt x="100540" y="93303"/>
                  </a:cubicBezTo>
                  <a:cubicBezTo>
                    <a:pt x="93243" y="93303"/>
                    <a:pt x="86216" y="100584"/>
                    <a:pt x="86216" y="107865"/>
                  </a:cubicBezTo>
                  <a:close/>
                  <a:moveTo>
                    <a:pt x="42972" y="76584"/>
                  </a:moveTo>
                  <a:lnTo>
                    <a:pt x="42972" y="76584"/>
                  </a:lnTo>
                  <a:cubicBezTo>
                    <a:pt x="117297" y="55011"/>
                    <a:pt x="117297" y="55011"/>
                    <a:pt x="117297" y="55011"/>
                  </a:cubicBezTo>
                  <a:cubicBezTo>
                    <a:pt x="119729" y="55011"/>
                    <a:pt x="119729" y="52584"/>
                    <a:pt x="119729" y="50426"/>
                  </a:cubicBezTo>
                  <a:cubicBezTo>
                    <a:pt x="119729" y="14561"/>
                    <a:pt x="119729" y="14561"/>
                    <a:pt x="119729" y="14561"/>
                  </a:cubicBezTo>
                  <a:cubicBezTo>
                    <a:pt x="26486" y="14561"/>
                    <a:pt x="26486" y="14561"/>
                    <a:pt x="26486" y="14561"/>
                  </a:cubicBezTo>
                  <a:cubicBezTo>
                    <a:pt x="26486" y="2696"/>
                    <a:pt x="26486" y="2696"/>
                    <a:pt x="26486" y="2696"/>
                  </a:cubicBezTo>
                  <a:lnTo>
                    <a:pt x="24054" y="0"/>
                  </a:lnTo>
                  <a:cubicBezTo>
                    <a:pt x="2432" y="0"/>
                    <a:pt x="2432" y="0"/>
                    <a:pt x="2432" y="0"/>
                  </a:cubicBezTo>
                  <a:cubicBezTo>
                    <a:pt x="0" y="0"/>
                    <a:pt x="0" y="2696"/>
                    <a:pt x="0" y="2696"/>
                  </a:cubicBezTo>
                  <a:cubicBezTo>
                    <a:pt x="0" y="14561"/>
                    <a:pt x="0" y="14561"/>
                    <a:pt x="0" y="14561"/>
                  </a:cubicBezTo>
                  <a:cubicBezTo>
                    <a:pt x="12162" y="14561"/>
                    <a:pt x="12162" y="14561"/>
                    <a:pt x="12162" y="14561"/>
                  </a:cubicBezTo>
                  <a:cubicBezTo>
                    <a:pt x="26486" y="74157"/>
                    <a:pt x="26486" y="74157"/>
                    <a:pt x="26486" y="74157"/>
                  </a:cubicBezTo>
                  <a:cubicBezTo>
                    <a:pt x="26486" y="81438"/>
                    <a:pt x="26486" y="81438"/>
                    <a:pt x="26486" y="81438"/>
                  </a:cubicBezTo>
                  <a:cubicBezTo>
                    <a:pt x="26486" y="91146"/>
                    <a:pt x="26486" y="91146"/>
                    <a:pt x="26486" y="91146"/>
                  </a:cubicBezTo>
                  <a:cubicBezTo>
                    <a:pt x="26486" y="93303"/>
                    <a:pt x="28648" y="93303"/>
                    <a:pt x="28648" y="93303"/>
                  </a:cubicBezTo>
                  <a:cubicBezTo>
                    <a:pt x="33513" y="93303"/>
                    <a:pt x="33513" y="93303"/>
                    <a:pt x="33513" y="93303"/>
                  </a:cubicBezTo>
                  <a:cubicBezTo>
                    <a:pt x="100540" y="93303"/>
                    <a:pt x="100540" y="93303"/>
                    <a:pt x="100540" y="93303"/>
                  </a:cubicBezTo>
                  <a:cubicBezTo>
                    <a:pt x="117297" y="93303"/>
                    <a:pt x="117297" y="93303"/>
                    <a:pt x="117297" y="93303"/>
                  </a:cubicBezTo>
                  <a:cubicBezTo>
                    <a:pt x="119729" y="93303"/>
                    <a:pt x="119729" y="93303"/>
                    <a:pt x="119729" y="91146"/>
                  </a:cubicBezTo>
                  <a:cubicBezTo>
                    <a:pt x="119729" y="81438"/>
                    <a:pt x="119729" y="81438"/>
                    <a:pt x="119729" y="81438"/>
                  </a:cubicBezTo>
                  <a:cubicBezTo>
                    <a:pt x="45405" y="81438"/>
                    <a:pt x="45405" y="81438"/>
                    <a:pt x="45405" y="81438"/>
                  </a:cubicBezTo>
                  <a:cubicBezTo>
                    <a:pt x="35945" y="81438"/>
                    <a:pt x="35945" y="76584"/>
                    <a:pt x="42972" y="7658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40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2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 17" hidden="1">
            <a:extLst>
              <a:ext uri="{FF2B5EF4-FFF2-40B4-BE49-F238E27FC236}">
                <a16:creationId xmlns:a16="http://schemas.microsoft.com/office/drawing/2014/main" id="{3685FACA-8EE4-49B5-8CC5-5C7B22C477FA}"/>
              </a:ext>
            </a:extLst>
          </p:cNvPr>
          <p:cNvSpPr/>
          <p:nvPr/>
        </p:nvSpPr>
        <p:spPr>
          <a:xfrm>
            <a:off x="0" y="596216"/>
            <a:ext cx="4368799" cy="926156"/>
          </a:xfrm>
          <a:prstGeom prst="rect">
            <a:avLst/>
          </a:prstGeom>
          <a:solidFill>
            <a:srgbClr val="F083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2" y="2216278"/>
            <a:ext cx="5007150" cy="378662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4752776" cy="30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8.4 inch multi-touch screen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Quickly adjust waveform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Easily activate features and settings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Improve operation efficiency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Support network remote control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5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570090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570090" cy="75438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6278"/>
            <a:ext cx="5007150" cy="378662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GPS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4733788" cy="352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Area for "GPS display information“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Area for "GPS satellite lock icon“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GPS display information: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472CDF-96D0-4C81-F7D5-14A084D5F094}"/>
              </a:ext>
            </a:extLst>
          </p:cNvPr>
          <p:cNvSpPr txBox="1"/>
          <p:nvPr/>
        </p:nvSpPr>
        <p:spPr>
          <a:xfrm>
            <a:off x="897008" y="2991446"/>
            <a:ext cx="6096000" cy="199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Fix: Invalid / Estimated: Unknown system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 GNSS: global navigation satellite system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 DGPS: differential global positioning system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Satellite: number of Satellites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Latitude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Longitude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Altitude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9DCD70-1E81-25CF-DCC1-AC311691653B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GPS Antenna and GPS Receiver Option. GPS Logging Option for saving data.</a:t>
            </a:r>
          </a:p>
        </p:txBody>
      </p:sp>
    </p:spTree>
    <p:extLst>
      <p:ext uri="{BB962C8B-B14F-4D97-AF65-F5344CB8AC3E}">
        <p14:creationId xmlns:p14="http://schemas.microsoft.com/office/powerpoint/2010/main" val="272152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914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914145" cy="8276771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 DANL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618790" cy="30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-165 dBm/Hz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Low noise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High performance RF design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Provide standard built-in preamplifier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Improving weak signal monitoring with high sensitivity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3E6F4DD-E150-9FF6-324A-531434A68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8693" y="2175286"/>
            <a:ext cx="5020016" cy="379635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87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 Phase Noise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884822" cy="30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-104 dBc/Hz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 measurement parameter of the frequency stability of the oscillator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important index for evaluating spectrum analyzers – SHA800A has better performance than SSA3000X-R series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ED94CAC-C139-B73A-BB26-A2E34BB9E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02" y="2185959"/>
            <a:ext cx="5088000" cy="3816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5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6278"/>
            <a:ext cx="5007150" cy="37553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ACPR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757822" cy="334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Common measurement characteristic for channel-based communication protocols.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It can describe the out-of-band spectrum distortion characteristics of signal caused by nonlinear distortion of power amplifier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A33B6-082D-EC0D-1289-19EF13AAD135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AMK (Advanced Measurement Kit) Option</a:t>
            </a:r>
          </a:p>
        </p:txBody>
      </p:sp>
    </p:spTree>
    <p:extLst>
      <p:ext uri="{BB962C8B-B14F-4D97-AF65-F5344CB8AC3E}">
        <p14:creationId xmlns:p14="http://schemas.microsoft.com/office/powerpoint/2010/main" val="61618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2" y="2200647"/>
            <a:ext cx="5007150" cy="378662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Harmonic Analysis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757822" cy="398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Measure the harmonic power and total harmonic distortion of carrier signal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The maximum measurable harmonic is the 10th harmonic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The fundamental amplitude of the carrier signal should be greater than -50 dBm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7A5596-C0E1-2CA6-AD7F-7D0651252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892" y="2200647"/>
            <a:ext cx="5007151" cy="3786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3ED4FE-3E11-BBE4-2F70-CAA13AB110D7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AMK (Advanced Measurement Kit) Option</a:t>
            </a:r>
          </a:p>
        </p:txBody>
      </p:sp>
    </p:spTree>
    <p:extLst>
      <p:ext uri="{BB962C8B-B14F-4D97-AF65-F5344CB8AC3E}">
        <p14:creationId xmlns:p14="http://schemas.microsoft.com/office/powerpoint/2010/main" val="355574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2E5D59-8F81-AAF8-EC5F-0F1AA7AAC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6278"/>
            <a:ext cx="5007150" cy="37553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TOI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334987" cy="30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IP3: Third-order Intercept Point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An important index to measure linearity or distortion of amplifiers, mixers, and receivers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F8E8B3-0FDE-965E-C04D-273257EFD7E6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AMK (Advanced Measurement Kit) Option</a:t>
            </a:r>
          </a:p>
        </p:txBody>
      </p:sp>
    </p:spTree>
    <p:extLst>
      <p:ext uri="{BB962C8B-B14F-4D97-AF65-F5344CB8AC3E}">
        <p14:creationId xmlns:p14="http://schemas.microsoft.com/office/powerpoint/2010/main" val="57365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6278"/>
            <a:ext cx="5007150" cy="37553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Spectrum Monitor 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757822" cy="495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Color represents spectral energy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The X axis is frequency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The Y axis is time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Also called Spectrogram or Waterfall Chart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By detecting the non-continuous and frequency hopping signals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We can observe the change of the signal over a longer period of time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29989-86D2-AAF4-AA3B-63D25BC8124C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AMK (Advanced Measurement Kit) Option</a:t>
            </a:r>
          </a:p>
        </p:txBody>
      </p:sp>
    </p:spTree>
    <p:extLst>
      <p:ext uri="{BB962C8B-B14F-4D97-AF65-F5344CB8AC3E}">
        <p14:creationId xmlns:p14="http://schemas.microsoft.com/office/powerpoint/2010/main" val="9459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6278"/>
            <a:ext cx="5007150" cy="37553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Signal Modulation Analysis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7" y="1994008"/>
            <a:ext cx="4277712" cy="431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Analog signal: AM/FM/PM (AMA Option)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Digital signal: ASK/FSK/PSK/QAM (DMA Option)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EVM (Error Vector Magnitude) Calculation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T</a:t>
            </a:r>
            <a:r>
              <a:rPr kumimoji="0" lang="en-US" altLang="zh-CN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ransmission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 quality factors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V</a:t>
            </a:r>
            <a:r>
              <a:rPr kumimoji="0" lang="en-US" altLang="zh-CN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isualization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 modes include eye-diagrams and constellations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E</a:t>
            </a:r>
            <a:r>
              <a:rPr kumimoji="0" lang="en-US" altLang="zh-CN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xtends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 troubleshooting to complex signals and systems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CE75C-BB1B-140C-6935-B5FC55D8E0EC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AMA / DMA Option</a:t>
            </a:r>
          </a:p>
        </p:txBody>
      </p:sp>
    </p:spTree>
    <p:extLst>
      <p:ext uri="{BB962C8B-B14F-4D97-AF65-F5344CB8AC3E}">
        <p14:creationId xmlns:p14="http://schemas.microsoft.com/office/powerpoint/2010/main" val="13364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6278"/>
            <a:ext cx="5007150" cy="37553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Digital Modulation Analysis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757822" cy="269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Display in binary or hexadecimal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Compare captured data to known data to calculate BER (Bit Error Rate)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353FB-6CD7-13F9-F0B2-0AFD3C8978BF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DMA Option</a:t>
            </a:r>
          </a:p>
        </p:txBody>
      </p:sp>
    </p:spTree>
    <p:extLst>
      <p:ext uri="{BB962C8B-B14F-4D97-AF65-F5344CB8AC3E}">
        <p14:creationId xmlns:p14="http://schemas.microsoft.com/office/powerpoint/2010/main" val="302842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6278"/>
            <a:ext cx="5007150" cy="37553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DTF</a:t>
            </a:r>
          </a:p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8E05"/>
              </a:solidFill>
              <a:effectLst/>
              <a:uLnTx/>
              <a:uFillTx/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757822" cy="269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Detecting Cable Quality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Service Maintenance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Performance Verification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Fault Analysis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6AA32-9662-25D1-4435-108B4EBF32C1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*Standard in CAT mode</a:t>
            </a:r>
          </a:p>
        </p:txBody>
      </p:sp>
    </p:spTree>
    <p:extLst>
      <p:ext uri="{BB962C8B-B14F-4D97-AF65-F5344CB8AC3E}">
        <p14:creationId xmlns:p14="http://schemas.microsoft.com/office/powerpoint/2010/main" val="37271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6278"/>
            <a:ext cx="5007150" cy="37553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VNA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262522" cy="463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Easily measure S11 and S21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10001 maximum measuring points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 display contents include: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Simultaneous S11 and S21 display provides simple and intuitive impedance measurements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7292870-7238-317D-B282-CD20EC5075C5}"/>
              </a:ext>
            </a:extLst>
          </p:cNvPr>
          <p:cNvSpPr txBox="1"/>
          <p:nvPr/>
        </p:nvSpPr>
        <p:spPr>
          <a:xfrm>
            <a:off x="927100" y="2981623"/>
            <a:ext cx="6096000" cy="16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Phase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Group Delay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Polar Chart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Smith Chart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987BD9-FC0E-A44A-8949-969B767FC8FA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VNA Option</a:t>
            </a:r>
          </a:p>
        </p:txBody>
      </p:sp>
    </p:spTree>
    <p:extLst>
      <p:ext uri="{BB962C8B-B14F-4D97-AF65-F5344CB8AC3E}">
        <p14:creationId xmlns:p14="http://schemas.microsoft.com/office/powerpoint/2010/main" val="308124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00647"/>
            <a:ext cx="5007150" cy="378662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SWR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757822" cy="366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 index indicating the matching degree between antenna and base station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Ideal VSWR = 1. The greater the VSWR, the greater the reflection and therefore, the worse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worse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the match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2A5DF-814F-C78B-FEE8-3E73BF1F1B4D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*A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vailable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in VNA mode Option</a:t>
            </a:r>
          </a:p>
        </p:txBody>
      </p:sp>
    </p:spTree>
    <p:extLst>
      <p:ext uri="{BB962C8B-B14F-4D97-AF65-F5344CB8AC3E}">
        <p14:creationId xmlns:p14="http://schemas.microsoft.com/office/powerpoint/2010/main" val="10610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6278"/>
            <a:ext cx="5007150" cy="37553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Insertion Loss/Return Loss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872122" cy="495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Insertion loss can represent the loss of jumper cable, feeder cable, duplexer, etc.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Or the gain of tower top amplifier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Return loss (RL) is an important parameter for measuring and verifying cable and antenna systems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 measurement results can reflect the power transmission efficiency of the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4F795-F1C9-F044-D0B1-6CA93C4D8D08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VNA Option</a:t>
            </a:r>
          </a:p>
        </p:txBody>
      </p:sp>
    </p:spTree>
    <p:extLst>
      <p:ext uri="{BB962C8B-B14F-4D97-AF65-F5344CB8AC3E}">
        <p14:creationId xmlns:p14="http://schemas.microsoft.com/office/powerpoint/2010/main" val="247048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6278"/>
            <a:ext cx="5007150" cy="375536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Port Extension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376822" cy="30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Eliminates the error of test fixture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The reference plane can be extended to the specified measurement plane so that more accurate testing can be carried out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2754C-EB3B-4208-0C3F-4611B8309452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VNA Option</a:t>
            </a:r>
          </a:p>
        </p:txBody>
      </p:sp>
    </p:spTree>
    <p:extLst>
      <p:ext uri="{BB962C8B-B14F-4D97-AF65-F5344CB8AC3E}">
        <p14:creationId xmlns:p14="http://schemas.microsoft.com/office/powerpoint/2010/main" val="39545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67074753-70CA-D2A7-D6A0-363D83EE9287}"/>
              </a:ext>
            </a:extLst>
          </p:cNvPr>
          <p:cNvSpPr/>
          <p:nvPr/>
        </p:nvSpPr>
        <p:spPr>
          <a:xfrm>
            <a:off x="0" y="-30276"/>
            <a:ext cx="5257800" cy="691851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: 圆角 15" hidden="1">
            <a:extLst>
              <a:ext uri="{FF2B5EF4-FFF2-40B4-BE49-F238E27FC236}">
                <a16:creationId xmlns:a16="http://schemas.microsoft.com/office/drawing/2014/main" id="{6130B45F-284A-2C3F-F09F-86950874F671}"/>
              </a:ext>
            </a:extLst>
          </p:cNvPr>
          <p:cNvSpPr/>
          <p:nvPr/>
        </p:nvSpPr>
        <p:spPr>
          <a:xfrm>
            <a:off x="343654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圆角 14" hidden="1">
            <a:extLst>
              <a:ext uri="{FF2B5EF4-FFF2-40B4-BE49-F238E27FC236}">
                <a16:creationId xmlns:a16="http://schemas.microsoft.com/office/drawing/2014/main" id="{0946B75F-CCAD-4DCA-A40A-0C37620C2946}"/>
              </a:ext>
            </a:extLst>
          </p:cNvPr>
          <p:cNvSpPr/>
          <p:nvPr/>
        </p:nvSpPr>
        <p:spPr>
          <a:xfrm>
            <a:off x="343655" y="-482600"/>
            <a:ext cx="4025145" cy="777240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30EF82-5356-D319-86DB-BCD2F94CD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6052" y="2210392"/>
            <a:ext cx="5007150" cy="376713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Ecal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8E05"/>
              </a:solidFill>
              <a:effectLst/>
              <a:uLnTx/>
              <a:uFillTx/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712578" y="1994008"/>
            <a:ext cx="3757822" cy="334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Supports user calibration kit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Shortens the calibration time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Reduces the number of connections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Provides higher measurement consistency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Reduces human error and improves accuracy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D41C3-79C8-81A1-31C6-7337124C871D}"/>
              </a:ext>
            </a:extLst>
          </p:cNvPr>
          <p:cNvSpPr txBox="1"/>
          <p:nvPr/>
        </p:nvSpPr>
        <p:spPr>
          <a:xfrm>
            <a:off x="0" y="6321535"/>
            <a:ext cx="1219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*Requires VNA Option</a:t>
            </a:r>
          </a:p>
        </p:txBody>
      </p:sp>
    </p:spTree>
    <p:extLst>
      <p:ext uri="{BB962C8B-B14F-4D97-AF65-F5344CB8AC3E}">
        <p14:creationId xmlns:p14="http://schemas.microsoft.com/office/powerpoint/2010/main" val="27053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7607B9-B8DA-FFA8-E4AD-6D8B0B6873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50" name="灯片编号占位符 2">
            <a:extLst>
              <a:ext uri="{FF2B5EF4-FFF2-40B4-BE49-F238E27FC236}">
                <a16:creationId xmlns:a16="http://schemas.microsoft.com/office/drawing/2014/main" id="{6704A7B8-A8E9-41AA-4A4D-336C26EE8406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909FC4D-BF43-0D1F-A98A-D63FE31039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2"/>
          <a:stretch/>
        </p:blipFill>
        <p:spPr>
          <a:xfrm>
            <a:off x="-426245" y="1921456"/>
            <a:ext cx="7071386" cy="400027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A3C20EF3-524C-F2FE-7E89-CBD7C777A6EB}"/>
              </a:ext>
            </a:extLst>
          </p:cNvPr>
          <p:cNvGrpSpPr/>
          <p:nvPr/>
        </p:nvGrpSpPr>
        <p:grpSpPr>
          <a:xfrm>
            <a:off x="5966470" y="2436026"/>
            <a:ext cx="5781964" cy="4110824"/>
            <a:chOff x="6139543" y="1971464"/>
            <a:chExt cx="5781964" cy="4110824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F1AF97E3-442C-2637-0851-A70E7261372C}"/>
                </a:ext>
              </a:extLst>
            </p:cNvPr>
            <p:cNvSpPr txBox="1"/>
            <p:nvPr/>
          </p:nvSpPr>
          <p:spPr>
            <a:xfrm>
              <a:off x="6725924" y="1973471"/>
              <a:ext cx="5195583" cy="41088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Capture any signal with precision and confidence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Measurement accuracy comparable to performance benchtop instruments.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Conduct proficient 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testing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in 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complex environments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Lightweight, portable, durable, specially designed for field operation.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Utilize portable analyzer functions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Cable and antenna analyzer (CAT)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Vector network analyzer (VNA)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Spectrum analyzer (SA)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Provide budget flexibility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Select the current required features and easily upgrade in the future to advance with changing measurement requirements.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835D7817-AC68-2F11-7297-B88000505A86}"/>
                </a:ext>
              </a:extLst>
            </p:cNvPr>
            <p:cNvGrpSpPr/>
            <p:nvPr/>
          </p:nvGrpSpPr>
          <p:grpSpPr>
            <a:xfrm>
              <a:off x="6139543" y="1971464"/>
              <a:ext cx="770958" cy="654894"/>
              <a:chOff x="6775377" y="1687076"/>
              <a:chExt cx="770958" cy="654894"/>
            </a:xfrm>
          </p:grpSpPr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8A1B1B02-EF44-5315-30CE-B8E923360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61759" y="1687076"/>
                <a:ext cx="0" cy="654894"/>
              </a:xfrm>
              <a:prstGeom prst="line">
                <a:avLst/>
              </a:prstGeom>
              <a:ln w="25400">
                <a:solidFill>
                  <a:srgbClr val="F08300">
                    <a:alpha val="4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5FCE2B2D-2DBB-5F16-5EC3-034FD0A23D3F}"/>
                  </a:ext>
                </a:extLst>
              </p:cNvPr>
              <p:cNvSpPr txBox="1"/>
              <p:nvPr/>
            </p:nvSpPr>
            <p:spPr>
              <a:xfrm>
                <a:off x="6775377" y="1732996"/>
                <a:ext cx="770958" cy="52322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83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01</a:t>
                </a:r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4DE97251-6F8D-3CAD-2008-5EAA6CEDAB83}"/>
                </a:ext>
              </a:extLst>
            </p:cNvPr>
            <p:cNvGrpSpPr/>
            <p:nvPr/>
          </p:nvGrpSpPr>
          <p:grpSpPr>
            <a:xfrm>
              <a:off x="6139543" y="2828635"/>
              <a:ext cx="770958" cy="615060"/>
              <a:chOff x="6775377" y="1687076"/>
              <a:chExt cx="770958" cy="615060"/>
            </a:xfrm>
          </p:grpSpPr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22501115-4A4B-4527-A0D3-B32D89068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61759" y="1687076"/>
                <a:ext cx="0" cy="615060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75E83CD3-BD4D-3269-5E27-045AAA19528C}"/>
                  </a:ext>
                </a:extLst>
              </p:cNvPr>
              <p:cNvSpPr txBox="1"/>
              <p:nvPr/>
            </p:nvSpPr>
            <p:spPr>
              <a:xfrm>
                <a:off x="6775377" y="1761962"/>
                <a:ext cx="770958" cy="52322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02</a:t>
                </a:r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E81DD62E-26C4-EFC3-3410-E62CD2685933}"/>
                </a:ext>
              </a:extLst>
            </p:cNvPr>
            <p:cNvGrpSpPr/>
            <p:nvPr/>
          </p:nvGrpSpPr>
          <p:grpSpPr>
            <a:xfrm>
              <a:off x="6139543" y="3629100"/>
              <a:ext cx="770958" cy="836786"/>
              <a:chOff x="6775377" y="1687076"/>
              <a:chExt cx="770958" cy="836786"/>
            </a:xfrm>
          </p:grpSpPr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4CEE80B6-D8DB-778B-F8F0-A2CD9F1FFC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61759" y="1687076"/>
                <a:ext cx="0" cy="836786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E7BE8835-8A9B-B1D9-6CED-59ADFC558D51}"/>
                  </a:ext>
                </a:extLst>
              </p:cNvPr>
              <p:cNvSpPr txBox="1"/>
              <p:nvPr/>
            </p:nvSpPr>
            <p:spPr>
              <a:xfrm>
                <a:off x="6775377" y="1843859"/>
                <a:ext cx="770958" cy="52322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03</a:t>
                </a:r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66C9C26-24A6-5BE5-30E6-B6704610AA7D}"/>
                </a:ext>
              </a:extLst>
            </p:cNvPr>
            <p:cNvGrpSpPr/>
            <p:nvPr/>
          </p:nvGrpSpPr>
          <p:grpSpPr>
            <a:xfrm>
              <a:off x="6153119" y="4713394"/>
              <a:ext cx="770958" cy="743777"/>
              <a:chOff x="6791704" y="1584592"/>
              <a:chExt cx="770958" cy="743777"/>
            </a:xfrm>
          </p:grpSpPr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D9F868E7-D8F0-BB1F-581E-2DF0322B4804}"/>
                  </a:ext>
                </a:extLst>
              </p:cNvPr>
              <p:cNvSpPr txBox="1"/>
              <p:nvPr/>
            </p:nvSpPr>
            <p:spPr>
              <a:xfrm>
                <a:off x="6791704" y="1724517"/>
                <a:ext cx="770958" cy="52322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04</a:t>
                </a:r>
              </a:p>
            </p:txBody>
          </p: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2392AC0D-7F9E-2A78-C891-3ADD2D81B4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61757" y="1584592"/>
                <a:ext cx="1" cy="743777"/>
              </a:xfrm>
              <a:prstGeom prst="line">
                <a:avLst/>
              </a:prstGeom>
              <a:ln w="2540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7F581C1D-56B4-99A5-E1E6-9969234331C0}"/>
              </a:ext>
            </a:extLst>
          </p:cNvPr>
          <p:cNvSpPr txBox="1"/>
          <p:nvPr/>
        </p:nvSpPr>
        <p:spPr>
          <a:xfrm>
            <a:off x="572317" y="840529"/>
            <a:ext cx="115592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Why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should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you choose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37C00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SHA850A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?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7C00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Multifunction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Handheld Spectrum Analyzer</a:t>
            </a:r>
          </a:p>
        </p:txBody>
      </p:sp>
    </p:spTree>
    <p:extLst>
      <p:ext uri="{BB962C8B-B14F-4D97-AF65-F5344CB8AC3E}">
        <p14:creationId xmlns:p14="http://schemas.microsoft.com/office/powerpoint/2010/main" val="262752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ED2A6AE6-3A43-D4B0-B26E-C640095E0A51}"/>
              </a:ext>
            </a:extLst>
          </p:cNvPr>
          <p:cNvGrpSpPr/>
          <p:nvPr/>
        </p:nvGrpSpPr>
        <p:grpSpPr>
          <a:xfrm>
            <a:off x="3756877" y="2706080"/>
            <a:ext cx="12309139" cy="2484819"/>
            <a:chOff x="659716" y="2676583"/>
            <a:chExt cx="12309139" cy="2484819"/>
          </a:xfrm>
        </p:grpSpPr>
        <p:sp>
          <p:nvSpPr>
            <p:cNvPr id="2" name="Shape 4073">
              <a:extLst>
                <a:ext uri="{FF2B5EF4-FFF2-40B4-BE49-F238E27FC236}">
                  <a16:creationId xmlns:a16="http://schemas.microsoft.com/office/drawing/2014/main" id="{B2E3B9DB-BCF2-CE86-8FCB-64FEE01F24E2}"/>
                </a:ext>
              </a:extLst>
            </p:cNvPr>
            <p:cNvSpPr/>
            <p:nvPr/>
          </p:nvSpPr>
          <p:spPr>
            <a:xfrm>
              <a:off x="7535375" y="2783535"/>
              <a:ext cx="309825" cy="3042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03" y="112293"/>
                  </a:moveTo>
                  <a:lnTo>
                    <a:pt x="75403" y="112293"/>
                  </a:lnTo>
                  <a:cubicBezTo>
                    <a:pt x="75403" y="114770"/>
                    <a:pt x="78044" y="117247"/>
                    <a:pt x="80684" y="117247"/>
                  </a:cubicBezTo>
                  <a:cubicBezTo>
                    <a:pt x="109144" y="119724"/>
                    <a:pt x="109144" y="119724"/>
                    <a:pt x="109144" y="119724"/>
                  </a:cubicBezTo>
                  <a:cubicBezTo>
                    <a:pt x="112078" y="119724"/>
                    <a:pt x="112078" y="117247"/>
                    <a:pt x="114718" y="114770"/>
                  </a:cubicBezTo>
                  <a:cubicBezTo>
                    <a:pt x="114718" y="92752"/>
                    <a:pt x="114718" y="92752"/>
                    <a:pt x="114718" y="92752"/>
                  </a:cubicBezTo>
                  <a:cubicBezTo>
                    <a:pt x="78044" y="90275"/>
                    <a:pt x="78044" y="90275"/>
                    <a:pt x="78044" y="90275"/>
                  </a:cubicBezTo>
                  <a:lnTo>
                    <a:pt x="75403" y="112293"/>
                  </a:lnTo>
                  <a:close/>
                  <a:moveTo>
                    <a:pt x="5281" y="92752"/>
                  </a:moveTo>
                  <a:lnTo>
                    <a:pt x="5281" y="92752"/>
                  </a:lnTo>
                  <a:cubicBezTo>
                    <a:pt x="5281" y="114770"/>
                    <a:pt x="5281" y="114770"/>
                    <a:pt x="5281" y="114770"/>
                  </a:cubicBezTo>
                  <a:cubicBezTo>
                    <a:pt x="5281" y="117247"/>
                    <a:pt x="7921" y="119724"/>
                    <a:pt x="10268" y="119724"/>
                  </a:cubicBezTo>
                  <a:cubicBezTo>
                    <a:pt x="39022" y="117247"/>
                    <a:pt x="39022" y="117247"/>
                    <a:pt x="39022" y="117247"/>
                  </a:cubicBezTo>
                  <a:cubicBezTo>
                    <a:pt x="41662" y="117247"/>
                    <a:pt x="44303" y="114770"/>
                    <a:pt x="44303" y="112293"/>
                  </a:cubicBezTo>
                  <a:cubicBezTo>
                    <a:pt x="41662" y="90275"/>
                    <a:pt x="41662" y="90275"/>
                    <a:pt x="41662" y="90275"/>
                  </a:cubicBezTo>
                  <a:lnTo>
                    <a:pt x="5281" y="92752"/>
                  </a:lnTo>
                  <a:close/>
                  <a:moveTo>
                    <a:pt x="0" y="56422"/>
                  </a:moveTo>
                  <a:lnTo>
                    <a:pt x="0" y="56422"/>
                  </a:lnTo>
                  <a:cubicBezTo>
                    <a:pt x="2640" y="80642"/>
                    <a:pt x="2640" y="80642"/>
                    <a:pt x="2640" y="80642"/>
                  </a:cubicBezTo>
                  <a:cubicBezTo>
                    <a:pt x="39022" y="75688"/>
                    <a:pt x="39022" y="75688"/>
                    <a:pt x="39022" y="75688"/>
                  </a:cubicBezTo>
                  <a:cubicBezTo>
                    <a:pt x="39022" y="53944"/>
                    <a:pt x="39022" y="53944"/>
                    <a:pt x="39022" y="53944"/>
                  </a:cubicBezTo>
                  <a:lnTo>
                    <a:pt x="39022" y="51467"/>
                  </a:lnTo>
                  <a:cubicBezTo>
                    <a:pt x="39022" y="41834"/>
                    <a:pt x="46943" y="31926"/>
                    <a:pt x="59853" y="31926"/>
                  </a:cubicBezTo>
                  <a:cubicBezTo>
                    <a:pt x="72762" y="31926"/>
                    <a:pt x="80684" y="41834"/>
                    <a:pt x="80684" y="51467"/>
                  </a:cubicBezTo>
                  <a:lnTo>
                    <a:pt x="80684" y="53944"/>
                  </a:lnTo>
                  <a:cubicBezTo>
                    <a:pt x="78044" y="75688"/>
                    <a:pt x="78044" y="75688"/>
                    <a:pt x="78044" y="75688"/>
                  </a:cubicBezTo>
                  <a:cubicBezTo>
                    <a:pt x="117066" y="80642"/>
                    <a:pt x="117066" y="80642"/>
                    <a:pt x="117066" y="80642"/>
                  </a:cubicBezTo>
                  <a:cubicBezTo>
                    <a:pt x="119706" y="56422"/>
                    <a:pt x="119706" y="56422"/>
                    <a:pt x="119706" y="56422"/>
                  </a:cubicBezTo>
                  <a:cubicBezTo>
                    <a:pt x="119706" y="53944"/>
                    <a:pt x="119706" y="53944"/>
                    <a:pt x="119706" y="51467"/>
                  </a:cubicBezTo>
                  <a:cubicBezTo>
                    <a:pt x="119706" y="22018"/>
                    <a:pt x="93594" y="0"/>
                    <a:pt x="59853" y="0"/>
                  </a:cubicBezTo>
                  <a:cubicBezTo>
                    <a:pt x="25819" y="0"/>
                    <a:pt x="0" y="22018"/>
                    <a:pt x="0" y="51467"/>
                  </a:cubicBezTo>
                  <a:cubicBezTo>
                    <a:pt x="0" y="53944"/>
                    <a:pt x="0" y="53944"/>
                    <a:pt x="0" y="5642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3" name="Shape 4077">
              <a:extLst>
                <a:ext uri="{FF2B5EF4-FFF2-40B4-BE49-F238E27FC236}">
                  <a16:creationId xmlns:a16="http://schemas.microsoft.com/office/drawing/2014/main" id="{430AF03D-2DBA-9252-25C5-08DB6D44A213}"/>
                </a:ext>
              </a:extLst>
            </p:cNvPr>
            <p:cNvSpPr/>
            <p:nvPr/>
          </p:nvSpPr>
          <p:spPr>
            <a:xfrm>
              <a:off x="3929582" y="3762381"/>
              <a:ext cx="341874" cy="3214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4" name="Shape 4087">
              <a:extLst>
                <a:ext uri="{FF2B5EF4-FFF2-40B4-BE49-F238E27FC236}">
                  <a16:creationId xmlns:a16="http://schemas.microsoft.com/office/drawing/2014/main" id="{71080BD0-A3B9-016D-E71B-5A38E31218A8}"/>
                </a:ext>
              </a:extLst>
            </p:cNvPr>
            <p:cNvSpPr/>
            <p:nvPr/>
          </p:nvSpPr>
          <p:spPr>
            <a:xfrm>
              <a:off x="7509535" y="3772460"/>
              <a:ext cx="336533" cy="309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8" y="107865"/>
                  </a:moveTo>
                  <a:lnTo>
                    <a:pt x="18918" y="107865"/>
                  </a:lnTo>
                  <a:cubicBezTo>
                    <a:pt x="18918" y="114876"/>
                    <a:pt x="26486" y="119730"/>
                    <a:pt x="33513" y="119730"/>
                  </a:cubicBezTo>
                  <a:cubicBezTo>
                    <a:pt x="40810" y="119730"/>
                    <a:pt x="45405" y="114876"/>
                    <a:pt x="45405" y="107865"/>
                  </a:cubicBezTo>
                  <a:cubicBezTo>
                    <a:pt x="45405" y="100584"/>
                    <a:pt x="40810" y="93303"/>
                    <a:pt x="33513" y="93303"/>
                  </a:cubicBezTo>
                  <a:cubicBezTo>
                    <a:pt x="26486" y="93303"/>
                    <a:pt x="18918" y="100584"/>
                    <a:pt x="18918" y="107865"/>
                  </a:cubicBezTo>
                  <a:close/>
                  <a:moveTo>
                    <a:pt x="86216" y="107865"/>
                  </a:moveTo>
                  <a:lnTo>
                    <a:pt x="86216" y="107865"/>
                  </a:lnTo>
                  <a:cubicBezTo>
                    <a:pt x="86216" y="114876"/>
                    <a:pt x="93243" y="119730"/>
                    <a:pt x="100540" y="119730"/>
                  </a:cubicBezTo>
                  <a:cubicBezTo>
                    <a:pt x="107837" y="119730"/>
                    <a:pt x="112702" y="114876"/>
                    <a:pt x="112702" y="107865"/>
                  </a:cubicBezTo>
                  <a:cubicBezTo>
                    <a:pt x="112702" y="100584"/>
                    <a:pt x="107837" y="93303"/>
                    <a:pt x="100540" y="93303"/>
                  </a:cubicBezTo>
                  <a:cubicBezTo>
                    <a:pt x="93243" y="93303"/>
                    <a:pt x="86216" y="100584"/>
                    <a:pt x="86216" y="107865"/>
                  </a:cubicBezTo>
                  <a:close/>
                  <a:moveTo>
                    <a:pt x="42972" y="76584"/>
                  </a:moveTo>
                  <a:lnTo>
                    <a:pt x="42972" y="76584"/>
                  </a:lnTo>
                  <a:cubicBezTo>
                    <a:pt x="117297" y="55011"/>
                    <a:pt x="117297" y="55011"/>
                    <a:pt x="117297" y="55011"/>
                  </a:cubicBezTo>
                  <a:cubicBezTo>
                    <a:pt x="119729" y="55011"/>
                    <a:pt x="119729" y="52584"/>
                    <a:pt x="119729" y="50426"/>
                  </a:cubicBezTo>
                  <a:cubicBezTo>
                    <a:pt x="119729" y="14561"/>
                    <a:pt x="119729" y="14561"/>
                    <a:pt x="119729" y="14561"/>
                  </a:cubicBezTo>
                  <a:cubicBezTo>
                    <a:pt x="26486" y="14561"/>
                    <a:pt x="26486" y="14561"/>
                    <a:pt x="26486" y="14561"/>
                  </a:cubicBezTo>
                  <a:cubicBezTo>
                    <a:pt x="26486" y="2696"/>
                    <a:pt x="26486" y="2696"/>
                    <a:pt x="26486" y="2696"/>
                  </a:cubicBezTo>
                  <a:lnTo>
                    <a:pt x="24054" y="0"/>
                  </a:lnTo>
                  <a:cubicBezTo>
                    <a:pt x="2432" y="0"/>
                    <a:pt x="2432" y="0"/>
                    <a:pt x="2432" y="0"/>
                  </a:cubicBezTo>
                  <a:cubicBezTo>
                    <a:pt x="0" y="0"/>
                    <a:pt x="0" y="2696"/>
                    <a:pt x="0" y="2696"/>
                  </a:cubicBezTo>
                  <a:cubicBezTo>
                    <a:pt x="0" y="14561"/>
                    <a:pt x="0" y="14561"/>
                    <a:pt x="0" y="14561"/>
                  </a:cubicBezTo>
                  <a:cubicBezTo>
                    <a:pt x="12162" y="14561"/>
                    <a:pt x="12162" y="14561"/>
                    <a:pt x="12162" y="14561"/>
                  </a:cubicBezTo>
                  <a:cubicBezTo>
                    <a:pt x="26486" y="74157"/>
                    <a:pt x="26486" y="74157"/>
                    <a:pt x="26486" y="74157"/>
                  </a:cubicBezTo>
                  <a:cubicBezTo>
                    <a:pt x="26486" y="81438"/>
                    <a:pt x="26486" y="81438"/>
                    <a:pt x="26486" y="81438"/>
                  </a:cubicBezTo>
                  <a:cubicBezTo>
                    <a:pt x="26486" y="91146"/>
                    <a:pt x="26486" y="91146"/>
                    <a:pt x="26486" y="91146"/>
                  </a:cubicBezTo>
                  <a:cubicBezTo>
                    <a:pt x="26486" y="93303"/>
                    <a:pt x="28648" y="93303"/>
                    <a:pt x="28648" y="93303"/>
                  </a:cubicBezTo>
                  <a:cubicBezTo>
                    <a:pt x="33513" y="93303"/>
                    <a:pt x="33513" y="93303"/>
                    <a:pt x="33513" y="93303"/>
                  </a:cubicBezTo>
                  <a:cubicBezTo>
                    <a:pt x="100540" y="93303"/>
                    <a:pt x="100540" y="93303"/>
                    <a:pt x="100540" y="93303"/>
                  </a:cubicBezTo>
                  <a:cubicBezTo>
                    <a:pt x="117297" y="93303"/>
                    <a:pt x="117297" y="93303"/>
                    <a:pt x="117297" y="93303"/>
                  </a:cubicBezTo>
                  <a:cubicBezTo>
                    <a:pt x="119729" y="93303"/>
                    <a:pt x="119729" y="93303"/>
                    <a:pt x="119729" y="91146"/>
                  </a:cubicBezTo>
                  <a:cubicBezTo>
                    <a:pt x="119729" y="81438"/>
                    <a:pt x="119729" y="81438"/>
                    <a:pt x="119729" y="81438"/>
                  </a:cubicBezTo>
                  <a:cubicBezTo>
                    <a:pt x="45405" y="81438"/>
                    <a:pt x="45405" y="81438"/>
                    <a:pt x="45405" y="81438"/>
                  </a:cubicBezTo>
                  <a:cubicBezTo>
                    <a:pt x="35945" y="81438"/>
                    <a:pt x="35945" y="76584"/>
                    <a:pt x="42972" y="7658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5" name="Shape 4066">
              <a:extLst>
                <a:ext uri="{FF2B5EF4-FFF2-40B4-BE49-F238E27FC236}">
                  <a16:creationId xmlns:a16="http://schemas.microsoft.com/office/drawing/2014/main" id="{8DC17081-7216-F11F-150B-47F73444F872}"/>
                </a:ext>
              </a:extLst>
            </p:cNvPr>
            <p:cNvSpPr/>
            <p:nvPr/>
          </p:nvSpPr>
          <p:spPr>
            <a:xfrm>
              <a:off x="3931305" y="2827748"/>
              <a:ext cx="349886" cy="260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324" y="2895"/>
                  </a:moveTo>
                  <a:lnTo>
                    <a:pt x="115324" y="2895"/>
                  </a:lnTo>
                  <a:cubicBezTo>
                    <a:pt x="112727" y="2895"/>
                    <a:pt x="4675" y="51474"/>
                    <a:pt x="2337" y="51474"/>
                  </a:cubicBezTo>
                  <a:cubicBezTo>
                    <a:pt x="0" y="51474"/>
                    <a:pt x="0" y="54369"/>
                    <a:pt x="2337" y="54369"/>
                  </a:cubicBezTo>
                  <a:cubicBezTo>
                    <a:pt x="4675" y="56943"/>
                    <a:pt x="25454" y="68525"/>
                    <a:pt x="25454" y="68525"/>
                  </a:cubicBezTo>
                  <a:lnTo>
                    <a:pt x="25454" y="68525"/>
                  </a:lnTo>
                  <a:cubicBezTo>
                    <a:pt x="41558" y="73994"/>
                    <a:pt x="41558" y="73994"/>
                    <a:pt x="41558" y="73994"/>
                  </a:cubicBezTo>
                  <a:cubicBezTo>
                    <a:pt x="41558" y="73994"/>
                    <a:pt x="110389" y="11260"/>
                    <a:pt x="112727" y="11260"/>
                  </a:cubicBezTo>
                  <a:cubicBezTo>
                    <a:pt x="112727" y="8364"/>
                    <a:pt x="112727" y="11260"/>
                    <a:pt x="112727" y="11260"/>
                  </a:cubicBezTo>
                  <a:lnTo>
                    <a:pt x="62337" y="79785"/>
                  </a:lnTo>
                  <a:lnTo>
                    <a:pt x="62337" y="79785"/>
                  </a:lnTo>
                  <a:cubicBezTo>
                    <a:pt x="59999" y="82680"/>
                    <a:pt x="59999" y="82680"/>
                    <a:pt x="59999" y="82680"/>
                  </a:cubicBezTo>
                  <a:cubicBezTo>
                    <a:pt x="62337" y="85576"/>
                    <a:pt x="62337" y="85576"/>
                    <a:pt x="62337" y="85576"/>
                  </a:cubicBezTo>
                  <a:lnTo>
                    <a:pt x="62337" y="85576"/>
                  </a:lnTo>
                  <a:cubicBezTo>
                    <a:pt x="62337" y="85576"/>
                    <a:pt x="94285" y="105522"/>
                    <a:pt x="94285" y="108418"/>
                  </a:cubicBezTo>
                  <a:cubicBezTo>
                    <a:pt x="96623" y="108418"/>
                    <a:pt x="98961" y="108418"/>
                    <a:pt x="101298" y="105522"/>
                  </a:cubicBezTo>
                  <a:cubicBezTo>
                    <a:pt x="101298" y="102627"/>
                    <a:pt x="119740" y="8364"/>
                    <a:pt x="119740" y="5790"/>
                  </a:cubicBezTo>
                  <a:cubicBezTo>
                    <a:pt x="119740" y="2895"/>
                    <a:pt x="117662" y="0"/>
                    <a:pt x="115324" y="2895"/>
                  </a:cubicBezTo>
                  <a:close/>
                  <a:moveTo>
                    <a:pt x="41558" y="116782"/>
                  </a:moveTo>
                  <a:lnTo>
                    <a:pt x="41558" y="116782"/>
                  </a:lnTo>
                  <a:cubicBezTo>
                    <a:pt x="41558" y="119678"/>
                    <a:pt x="41558" y="119678"/>
                    <a:pt x="43896" y="119678"/>
                  </a:cubicBezTo>
                  <a:cubicBezTo>
                    <a:pt x="43896" y="116782"/>
                    <a:pt x="62337" y="99731"/>
                    <a:pt x="62337" y="99731"/>
                  </a:cubicBezTo>
                  <a:cubicBezTo>
                    <a:pt x="41558" y="85576"/>
                    <a:pt x="41558" y="85576"/>
                    <a:pt x="41558" y="85576"/>
                  </a:cubicBezTo>
                  <a:lnTo>
                    <a:pt x="41558" y="11678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6" name="Ellipse 28">
              <a:extLst>
                <a:ext uri="{FF2B5EF4-FFF2-40B4-BE49-F238E27FC236}">
                  <a16:creationId xmlns:a16="http://schemas.microsoft.com/office/drawing/2014/main" id="{15307F1A-2FBC-213F-865F-529EDB2CB09C}"/>
                </a:ext>
              </a:extLst>
            </p:cNvPr>
            <p:cNvSpPr/>
            <p:nvPr/>
          </p:nvSpPr>
          <p:spPr>
            <a:xfrm>
              <a:off x="4506968" y="2680192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Ellipse 30">
              <a:extLst>
                <a:ext uri="{FF2B5EF4-FFF2-40B4-BE49-F238E27FC236}">
                  <a16:creationId xmlns:a16="http://schemas.microsoft.com/office/drawing/2014/main" id="{979A1F71-8A7D-15E4-9AFA-C25E821CF781}"/>
                </a:ext>
              </a:extLst>
            </p:cNvPr>
            <p:cNvSpPr/>
            <p:nvPr/>
          </p:nvSpPr>
          <p:spPr>
            <a:xfrm>
              <a:off x="7598890" y="2678343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Ellipse 31">
              <a:extLst>
                <a:ext uri="{FF2B5EF4-FFF2-40B4-BE49-F238E27FC236}">
                  <a16:creationId xmlns:a16="http://schemas.microsoft.com/office/drawing/2014/main" id="{CAF82FBB-8B43-D37C-38B4-86B2B575CB9D}"/>
                </a:ext>
              </a:extLst>
            </p:cNvPr>
            <p:cNvSpPr/>
            <p:nvPr/>
          </p:nvSpPr>
          <p:spPr>
            <a:xfrm>
              <a:off x="7596766" y="3645204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Ellipse 32">
              <a:extLst>
                <a:ext uri="{FF2B5EF4-FFF2-40B4-BE49-F238E27FC236}">
                  <a16:creationId xmlns:a16="http://schemas.microsoft.com/office/drawing/2014/main" id="{CC78E8E9-93FD-1B76-13ED-1190AFA59B5F}"/>
                </a:ext>
              </a:extLst>
            </p:cNvPr>
            <p:cNvSpPr/>
            <p:nvPr/>
          </p:nvSpPr>
          <p:spPr>
            <a:xfrm>
              <a:off x="4523947" y="4551506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Ellipse 33">
              <a:extLst>
                <a:ext uri="{FF2B5EF4-FFF2-40B4-BE49-F238E27FC236}">
                  <a16:creationId xmlns:a16="http://schemas.microsoft.com/office/drawing/2014/main" id="{17705CA2-73FC-AC5D-3AD6-F0AA8AA6F264}"/>
                </a:ext>
              </a:extLst>
            </p:cNvPr>
            <p:cNvSpPr/>
            <p:nvPr/>
          </p:nvSpPr>
          <p:spPr>
            <a:xfrm>
              <a:off x="4513595" y="3647368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feld 37">
              <a:extLst>
                <a:ext uri="{FF2B5EF4-FFF2-40B4-BE49-F238E27FC236}">
                  <a16:creationId xmlns:a16="http://schemas.microsoft.com/office/drawing/2014/main" id="{034F140B-2373-88DD-8F01-D20A4076EDF7}"/>
                </a:ext>
              </a:extLst>
            </p:cNvPr>
            <p:cNvSpPr txBox="1"/>
            <p:nvPr/>
          </p:nvSpPr>
          <p:spPr>
            <a:xfrm>
              <a:off x="4421406" y="2676583"/>
              <a:ext cx="2423839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Basic Info</a:t>
              </a:r>
              <a:endParaRPr lang="zh-CN" altLang="en-US" sz="2000" dirty="0">
                <a:effectLst>
                  <a:reflection stA="45000" endPos="66000" dist="50800" dir="5400000" sy="-100000" algn="bl" rotWithShape="0"/>
                </a:effectLst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Textfeld 42">
              <a:extLst>
                <a:ext uri="{FF2B5EF4-FFF2-40B4-BE49-F238E27FC236}">
                  <a16:creationId xmlns:a16="http://schemas.microsoft.com/office/drawing/2014/main" id="{A50C91F1-FE14-9286-1359-74CE35EC1B46}"/>
                </a:ext>
              </a:extLst>
            </p:cNvPr>
            <p:cNvSpPr txBox="1"/>
            <p:nvPr/>
          </p:nvSpPr>
          <p:spPr>
            <a:xfrm>
              <a:off x="4403289" y="3652840"/>
              <a:ext cx="3100243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FF8E05"/>
                  </a:solidFill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Market and Application</a:t>
              </a:r>
              <a:endParaRPr lang="zh-CN" altLang="en-US" sz="2000" b="1" dirty="0">
                <a:solidFill>
                  <a:srgbClr val="FF8E05"/>
                </a:solidFill>
                <a:effectLst>
                  <a:reflection stA="45000" endPos="66000" dist="50800" dir="5400000" sy="-100000" algn="bl" rotWithShape="0"/>
                </a:effectLst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feld 47">
              <a:extLst>
                <a:ext uri="{FF2B5EF4-FFF2-40B4-BE49-F238E27FC236}">
                  <a16:creationId xmlns:a16="http://schemas.microsoft.com/office/drawing/2014/main" id="{DBB23814-114B-A37D-DE2E-04D83BCC2448}"/>
                </a:ext>
              </a:extLst>
            </p:cNvPr>
            <p:cNvSpPr txBox="1"/>
            <p:nvPr/>
          </p:nvSpPr>
          <p:spPr>
            <a:xfrm>
              <a:off x="7955195" y="2704981"/>
              <a:ext cx="3188756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Features and Benefits</a:t>
              </a:r>
            </a:p>
          </p:txBody>
        </p:sp>
        <p:sp>
          <p:nvSpPr>
            <p:cNvPr id="15" name="Textfeld 49">
              <a:extLst>
                <a:ext uri="{FF2B5EF4-FFF2-40B4-BE49-F238E27FC236}">
                  <a16:creationId xmlns:a16="http://schemas.microsoft.com/office/drawing/2014/main" id="{3E13549E-128B-EB8D-1E90-15F903D69797}"/>
                </a:ext>
              </a:extLst>
            </p:cNvPr>
            <p:cNvSpPr txBox="1"/>
            <p:nvPr/>
          </p:nvSpPr>
          <p:spPr>
            <a:xfrm>
              <a:off x="7987545" y="3652840"/>
              <a:ext cx="2827434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Competition Analysis</a:t>
              </a:r>
            </a:p>
          </p:txBody>
        </p:sp>
        <p:cxnSp>
          <p:nvCxnSpPr>
            <p:cNvPr id="18" name="Gerader Verbinder 83">
              <a:extLst>
                <a:ext uri="{FF2B5EF4-FFF2-40B4-BE49-F238E27FC236}">
                  <a16:creationId xmlns:a16="http://schemas.microsoft.com/office/drawing/2014/main" id="{7C1B614B-7881-0EF2-62A7-53F9CE803865}"/>
                </a:ext>
              </a:extLst>
            </p:cNvPr>
            <p:cNvCxnSpPr/>
            <p:nvPr/>
          </p:nvCxnSpPr>
          <p:spPr>
            <a:xfrm>
              <a:off x="3560157" y="3097473"/>
              <a:ext cx="0" cy="866822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Gerader Verbinder 85">
              <a:extLst>
                <a:ext uri="{FF2B5EF4-FFF2-40B4-BE49-F238E27FC236}">
                  <a16:creationId xmlns:a16="http://schemas.microsoft.com/office/drawing/2014/main" id="{35096704-5171-204E-2C0A-F21028AEC228}"/>
                </a:ext>
              </a:extLst>
            </p:cNvPr>
            <p:cNvCxnSpPr/>
            <p:nvPr/>
          </p:nvCxnSpPr>
          <p:spPr>
            <a:xfrm>
              <a:off x="11143951" y="3033038"/>
              <a:ext cx="0" cy="866822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3222D82-BA2C-924B-8D83-273EEA3949B3}"/>
                </a:ext>
              </a:extLst>
            </p:cNvPr>
            <p:cNvSpPr/>
            <p:nvPr/>
          </p:nvSpPr>
          <p:spPr>
            <a:xfrm>
              <a:off x="659716" y="3033038"/>
              <a:ext cx="285526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00"/>
              <a:r>
                <a:rPr lang="en-US" altLang="zh-CN" sz="4800" b="1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Contents</a:t>
              </a:r>
              <a:endParaRPr lang="de-DE" altLang="zh-CN" sz="48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菱形 20">
              <a:extLst>
                <a:ext uri="{FF2B5EF4-FFF2-40B4-BE49-F238E27FC236}">
                  <a16:creationId xmlns:a16="http://schemas.microsoft.com/office/drawing/2014/main" id="{D5BD391B-7190-6FDC-F7EC-6C7B2284D3A2}"/>
                </a:ext>
              </a:extLst>
            </p:cNvPr>
            <p:cNvSpPr/>
            <p:nvPr/>
          </p:nvSpPr>
          <p:spPr>
            <a:xfrm>
              <a:off x="11444245" y="2686231"/>
              <a:ext cx="1524610" cy="1524610"/>
            </a:xfrm>
            <a:prstGeom prst="diamond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hape 4073">
              <a:extLst>
                <a:ext uri="{FF2B5EF4-FFF2-40B4-BE49-F238E27FC236}">
                  <a16:creationId xmlns:a16="http://schemas.microsoft.com/office/drawing/2014/main" id="{24F8FE8A-836D-F69C-15B5-479F0D9EB419}"/>
                </a:ext>
              </a:extLst>
            </p:cNvPr>
            <p:cNvSpPr/>
            <p:nvPr/>
          </p:nvSpPr>
          <p:spPr>
            <a:xfrm>
              <a:off x="7535374" y="2777263"/>
              <a:ext cx="309825" cy="3042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03" y="112293"/>
                  </a:moveTo>
                  <a:lnTo>
                    <a:pt x="75403" y="112293"/>
                  </a:lnTo>
                  <a:cubicBezTo>
                    <a:pt x="75403" y="114770"/>
                    <a:pt x="78044" y="117247"/>
                    <a:pt x="80684" y="117247"/>
                  </a:cubicBezTo>
                  <a:cubicBezTo>
                    <a:pt x="109144" y="119724"/>
                    <a:pt x="109144" y="119724"/>
                    <a:pt x="109144" y="119724"/>
                  </a:cubicBezTo>
                  <a:cubicBezTo>
                    <a:pt x="112078" y="119724"/>
                    <a:pt x="112078" y="117247"/>
                    <a:pt x="114718" y="114770"/>
                  </a:cubicBezTo>
                  <a:cubicBezTo>
                    <a:pt x="114718" y="92752"/>
                    <a:pt x="114718" y="92752"/>
                    <a:pt x="114718" y="92752"/>
                  </a:cubicBezTo>
                  <a:cubicBezTo>
                    <a:pt x="78044" y="90275"/>
                    <a:pt x="78044" y="90275"/>
                    <a:pt x="78044" y="90275"/>
                  </a:cubicBezTo>
                  <a:lnTo>
                    <a:pt x="75403" y="112293"/>
                  </a:lnTo>
                  <a:close/>
                  <a:moveTo>
                    <a:pt x="5281" y="92752"/>
                  </a:moveTo>
                  <a:lnTo>
                    <a:pt x="5281" y="92752"/>
                  </a:lnTo>
                  <a:cubicBezTo>
                    <a:pt x="5281" y="114770"/>
                    <a:pt x="5281" y="114770"/>
                    <a:pt x="5281" y="114770"/>
                  </a:cubicBezTo>
                  <a:cubicBezTo>
                    <a:pt x="5281" y="117247"/>
                    <a:pt x="7921" y="119724"/>
                    <a:pt x="10268" y="119724"/>
                  </a:cubicBezTo>
                  <a:cubicBezTo>
                    <a:pt x="39022" y="117247"/>
                    <a:pt x="39022" y="117247"/>
                    <a:pt x="39022" y="117247"/>
                  </a:cubicBezTo>
                  <a:cubicBezTo>
                    <a:pt x="41662" y="117247"/>
                    <a:pt x="44303" y="114770"/>
                    <a:pt x="44303" y="112293"/>
                  </a:cubicBezTo>
                  <a:cubicBezTo>
                    <a:pt x="41662" y="90275"/>
                    <a:pt x="41662" y="90275"/>
                    <a:pt x="41662" y="90275"/>
                  </a:cubicBezTo>
                  <a:lnTo>
                    <a:pt x="5281" y="92752"/>
                  </a:lnTo>
                  <a:close/>
                  <a:moveTo>
                    <a:pt x="0" y="56422"/>
                  </a:moveTo>
                  <a:lnTo>
                    <a:pt x="0" y="56422"/>
                  </a:lnTo>
                  <a:cubicBezTo>
                    <a:pt x="2640" y="80642"/>
                    <a:pt x="2640" y="80642"/>
                    <a:pt x="2640" y="80642"/>
                  </a:cubicBezTo>
                  <a:cubicBezTo>
                    <a:pt x="39022" y="75688"/>
                    <a:pt x="39022" y="75688"/>
                    <a:pt x="39022" y="75688"/>
                  </a:cubicBezTo>
                  <a:cubicBezTo>
                    <a:pt x="39022" y="53944"/>
                    <a:pt x="39022" y="53944"/>
                    <a:pt x="39022" y="53944"/>
                  </a:cubicBezTo>
                  <a:lnTo>
                    <a:pt x="39022" y="51467"/>
                  </a:lnTo>
                  <a:cubicBezTo>
                    <a:pt x="39022" y="41834"/>
                    <a:pt x="46943" y="31926"/>
                    <a:pt x="59853" y="31926"/>
                  </a:cubicBezTo>
                  <a:cubicBezTo>
                    <a:pt x="72762" y="31926"/>
                    <a:pt x="80684" y="41834"/>
                    <a:pt x="80684" y="51467"/>
                  </a:cubicBezTo>
                  <a:lnTo>
                    <a:pt x="80684" y="53944"/>
                  </a:lnTo>
                  <a:cubicBezTo>
                    <a:pt x="78044" y="75688"/>
                    <a:pt x="78044" y="75688"/>
                    <a:pt x="78044" y="75688"/>
                  </a:cubicBezTo>
                  <a:cubicBezTo>
                    <a:pt x="117066" y="80642"/>
                    <a:pt x="117066" y="80642"/>
                    <a:pt x="117066" y="80642"/>
                  </a:cubicBezTo>
                  <a:cubicBezTo>
                    <a:pt x="119706" y="56422"/>
                    <a:pt x="119706" y="56422"/>
                    <a:pt x="119706" y="56422"/>
                  </a:cubicBezTo>
                  <a:cubicBezTo>
                    <a:pt x="119706" y="53944"/>
                    <a:pt x="119706" y="53944"/>
                    <a:pt x="119706" y="51467"/>
                  </a:cubicBezTo>
                  <a:cubicBezTo>
                    <a:pt x="119706" y="22018"/>
                    <a:pt x="93594" y="0"/>
                    <a:pt x="59853" y="0"/>
                  </a:cubicBezTo>
                  <a:cubicBezTo>
                    <a:pt x="25819" y="0"/>
                    <a:pt x="0" y="22018"/>
                    <a:pt x="0" y="51467"/>
                  </a:cubicBezTo>
                  <a:cubicBezTo>
                    <a:pt x="0" y="53944"/>
                    <a:pt x="0" y="53944"/>
                    <a:pt x="0" y="5642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24" name="Shape 4087">
              <a:extLst>
                <a:ext uri="{FF2B5EF4-FFF2-40B4-BE49-F238E27FC236}">
                  <a16:creationId xmlns:a16="http://schemas.microsoft.com/office/drawing/2014/main" id="{BBA00D8E-4012-E660-9711-CE621288EAF7}"/>
                </a:ext>
              </a:extLst>
            </p:cNvPr>
            <p:cNvSpPr/>
            <p:nvPr/>
          </p:nvSpPr>
          <p:spPr>
            <a:xfrm>
              <a:off x="7515538" y="3775177"/>
              <a:ext cx="336533" cy="309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8" y="107865"/>
                  </a:moveTo>
                  <a:lnTo>
                    <a:pt x="18918" y="107865"/>
                  </a:lnTo>
                  <a:cubicBezTo>
                    <a:pt x="18918" y="114876"/>
                    <a:pt x="26486" y="119730"/>
                    <a:pt x="33513" y="119730"/>
                  </a:cubicBezTo>
                  <a:cubicBezTo>
                    <a:pt x="40810" y="119730"/>
                    <a:pt x="45405" y="114876"/>
                    <a:pt x="45405" y="107865"/>
                  </a:cubicBezTo>
                  <a:cubicBezTo>
                    <a:pt x="45405" y="100584"/>
                    <a:pt x="40810" y="93303"/>
                    <a:pt x="33513" y="93303"/>
                  </a:cubicBezTo>
                  <a:cubicBezTo>
                    <a:pt x="26486" y="93303"/>
                    <a:pt x="18918" y="100584"/>
                    <a:pt x="18918" y="107865"/>
                  </a:cubicBezTo>
                  <a:close/>
                  <a:moveTo>
                    <a:pt x="86216" y="107865"/>
                  </a:moveTo>
                  <a:lnTo>
                    <a:pt x="86216" y="107865"/>
                  </a:lnTo>
                  <a:cubicBezTo>
                    <a:pt x="86216" y="114876"/>
                    <a:pt x="93243" y="119730"/>
                    <a:pt x="100540" y="119730"/>
                  </a:cubicBezTo>
                  <a:cubicBezTo>
                    <a:pt x="107837" y="119730"/>
                    <a:pt x="112702" y="114876"/>
                    <a:pt x="112702" y="107865"/>
                  </a:cubicBezTo>
                  <a:cubicBezTo>
                    <a:pt x="112702" y="100584"/>
                    <a:pt x="107837" y="93303"/>
                    <a:pt x="100540" y="93303"/>
                  </a:cubicBezTo>
                  <a:cubicBezTo>
                    <a:pt x="93243" y="93303"/>
                    <a:pt x="86216" y="100584"/>
                    <a:pt x="86216" y="107865"/>
                  </a:cubicBezTo>
                  <a:close/>
                  <a:moveTo>
                    <a:pt x="42972" y="76584"/>
                  </a:moveTo>
                  <a:lnTo>
                    <a:pt x="42972" y="76584"/>
                  </a:lnTo>
                  <a:cubicBezTo>
                    <a:pt x="117297" y="55011"/>
                    <a:pt x="117297" y="55011"/>
                    <a:pt x="117297" y="55011"/>
                  </a:cubicBezTo>
                  <a:cubicBezTo>
                    <a:pt x="119729" y="55011"/>
                    <a:pt x="119729" y="52584"/>
                    <a:pt x="119729" y="50426"/>
                  </a:cubicBezTo>
                  <a:cubicBezTo>
                    <a:pt x="119729" y="14561"/>
                    <a:pt x="119729" y="14561"/>
                    <a:pt x="119729" y="14561"/>
                  </a:cubicBezTo>
                  <a:cubicBezTo>
                    <a:pt x="26486" y="14561"/>
                    <a:pt x="26486" y="14561"/>
                    <a:pt x="26486" y="14561"/>
                  </a:cubicBezTo>
                  <a:cubicBezTo>
                    <a:pt x="26486" y="2696"/>
                    <a:pt x="26486" y="2696"/>
                    <a:pt x="26486" y="2696"/>
                  </a:cubicBezTo>
                  <a:lnTo>
                    <a:pt x="24054" y="0"/>
                  </a:lnTo>
                  <a:cubicBezTo>
                    <a:pt x="2432" y="0"/>
                    <a:pt x="2432" y="0"/>
                    <a:pt x="2432" y="0"/>
                  </a:cubicBezTo>
                  <a:cubicBezTo>
                    <a:pt x="0" y="0"/>
                    <a:pt x="0" y="2696"/>
                    <a:pt x="0" y="2696"/>
                  </a:cubicBezTo>
                  <a:cubicBezTo>
                    <a:pt x="0" y="14561"/>
                    <a:pt x="0" y="14561"/>
                    <a:pt x="0" y="14561"/>
                  </a:cubicBezTo>
                  <a:cubicBezTo>
                    <a:pt x="12162" y="14561"/>
                    <a:pt x="12162" y="14561"/>
                    <a:pt x="12162" y="14561"/>
                  </a:cubicBezTo>
                  <a:cubicBezTo>
                    <a:pt x="26486" y="74157"/>
                    <a:pt x="26486" y="74157"/>
                    <a:pt x="26486" y="74157"/>
                  </a:cubicBezTo>
                  <a:cubicBezTo>
                    <a:pt x="26486" y="81438"/>
                    <a:pt x="26486" y="81438"/>
                    <a:pt x="26486" y="81438"/>
                  </a:cubicBezTo>
                  <a:cubicBezTo>
                    <a:pt x="26486" y="91146"/>
                    <a:pt x="26486" y="91146"/>
                    <a:pt x="26486" y="91146"/>
                  </a:cubicBezTo>
                  <a:cubicBezTo>
                    <a:pt x="26486" y="93303"/>
                    <a:pt x="28648" y="93303"/>
                    <a:pt x="28648" y="93303"/>
                  </a:cubicBezTo>
                  <a:cubicBezTo>
                    <a:pt x="33513" y="93303"/>
                    <a:pt x="33513" y="93303"/>
                    <a:pt x="33513" y="93303"/>
                  </a:cubicBezTo>
                  <a:cubicBezTo>
                    <a:pt x="100540" y="93303"/>
                    <a:pt x="100540" y="93303"/>
                    <a:pt x="100540" y="93303"/>
                  </a:cubicBezTo>
                  <a:cubicBezTo>
                    <a:pt x="117297" y="93303"/>
                    <a:pt x="117297" y="93303"/>
                    <a:pt x="117297" y="93303"/>
                  </a:cubicBezTo>
                  <a:cubicBezTo>
                    <a:pt x="119729" y="93303"/>
                    <a:pt x="119729" y="93303"/>
                    <a:pt x="119729" y="91146"/>
                  </a:cubicBezTo>
                  <a:cubicBezTo>
                    <a:pt x="119729" y="81438"/>
                    <a:pt x="119729" y="81438"/>
                    <a:pt x="119729" y="81438"/>
                  </a:cubicBezTo>
                  <a:cubicBezTo>
                    <a:pt x="45405" y="81438"/>
                    <a:pt x="45405" y="81438"/>
                    <a:pt x="45405" y="81438"/>
                  </a:cubicBezTo>
                  <a:cubicBezTo>
                    <a:pt x="35945" y="81438"/>
                    <a:pt x="35945" y="76584"/>
                    <a:pt x="42972" y="7658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4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2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6">
            <a:extLst>
              <a:ext uri="{FF2B5EF4-FFF2-40B4-BE49-F238E27FC236}">
                <a16:creationId xmlns:a16="http://schemas.microsoft.com/office/drawing/2014/main" id="{02410D78-CA58-A287-9E55-9AEC13FB7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4" r="27046"/>
          <a:stretch/>
        </p:blipFill>
        <p:spPr>
          <a:xfrm>
            <a:off x="7656793" y="1887373"/>
            <a:ext cx="3208544" cy="4560255"/>
          </a:xfrm>
          <a:prstGeom prst="rect">
            <a:avLst/>
          </a:prstGeom>
        </p:spPr>
      </p:pic>
      <p:pic>
        <p:nvPicPr>
          <p:cNvPr id="133" name="图片 132">
            <a:extLst>
              <a:ext uri="{FF2B5EF4-FFF2-40B4-BE49-F238E27FC236}">
                <a16:creationId xmlns:a16="http://schemas.microsoft.com/office/drawing/2014/main" id="{98191B8B-4C4A-EF73-1E54-B3B5F42CE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42" r="19755"/>
          <a:stretch/>
        </p:blipFill>
        <p:spPr>
          <a:xfrm>
            <a:off x="790234" y="1906576"/>
            <a:ext cx="3426279" cy="45313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106" name="矩形 105">
            <a:extLst>
              <a:ext uri="{FF2B5EF4-FFF2-40B4-BE49-F238E27FC236}">
                <a16:creationId xmlns:a16="http://schemas.microsoft.com/office/drawing/2014/main" id="{13060E45-791D-D813-7463-64536512A4FD}"/>
              </a:ext>
            </a:extLst>
          </p:cNvPr>
          <p:cNvSpPr/>
          <p:nvPr/>
        </p:nvSpPr>
        <p:spPr>
          <a:xfrm>
            <a:off x="4314341" y="4218432"/>
            <a:ext cx="3236047" cy="2219469"/>
          </a:xfrm>
          <a:prstGeom prst="rect">
            <a:avLst/>
          </a:prstGeom>
          <a:solidFill>
            <a:srgbClr val="FFFFFF">
              <a:lumMod val="95000"/>
              <a:lumOff val="5000"/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5EE9E07F-FED4-665B-2371-3C5DD358BC26}"/>
              </a:ext>
            </a:extLst>
          </p:cNvPr>
          <p:cNvSpPr/>
          <p:nvPr/>
        </p:nvSpPr>
        <p:spPr>
          <a:xfrm>
            <a:off x="4308726" y="1886682"/>
            <a:ext cx="3236047" cy="2221200"/>
          </a:xfrm>
          <a:prstGeom prst="rect">
            <a:avLst/>
          </a:prstGeom>
          <a:solidFill>
            <a:srgbClr val="FFFFFF">
              <a:lumMod val="95000"/>
              <a:lumOff val="5000"/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98C5323C-6BA4-CF4C-9363-9A19966C9D21}"/>
              </a:ext>
            </a:extLst>
          </p:cNvPr>
          <p:cNvSpPr/>
          <p:nvPr/>
        </p:nvSpPr>
        <p:spPr>
          <a:xfrm>
            <a:off x="785813" y="1896066"/>
            <a:ext cx="3454563" cy="4597098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21" name="图片 120">
            <a:extLst>
              <a:ext uri="{FF2B5EF4-FFF2-40B4-BE49-F238E27FC236}">
                <a16:creationId xmlns:a16="http://schemas.microsoft.com/office/drawing/2014/main" id="{F8E10EE1-A7EB-3517-265D-8AFE6D12B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"/>
          <a:stretch/>
        </p:blipFill>
        <p:spPr>
          <a:xfrm>
            <a:off x="4316381" y="4231675"/>
            <a:ext cx="3246061" cy="222597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75AA3DC-4A28-A661-69A0-3A2B8343D7AB}"/>
              </a:ext>
            </a:extLst>
          </p:cNvPr>
          <p:cNvGrpSpPr/>
          <p:nvPr/>
        </p:nvGrpSpPr>
        <p:grpSpPr>
          <a:xfrm>
            <a:off x="4313455" y="4209298"/>
            <a:ext cx="3261042" cy="2228603"/>
            <a:chOff x="4313455" y="4209298"/>
            <a:chExt cx="3261042" cy="2228603"/>
          </a:xfrm>
        </p:grpSpPr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BB2641BD-E3C1-251A-F2D5-0A0D541094B6}"/>
                </a:ext>
              </a:extLst>
            </p:cNvPr>
            <p:cNvSpPr/>
            <p:nvPr/>
          </p:nvSpPr>
          <p:spPr>
            <a:xfrm>
              <a:off x="4313455" y="4209298"/>
              <a:ext cx="3251912" cy="2228603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099C4F10-E587-B53B-002C-8FB0C63497A1}"/>
                </a:ext>
              </a:extLst>
            </p:cNvPr>
            <p:cNvGrpSpPr/>
            <p:nvPr/>
          </p:nvGrpSpPr>
          <p:grpSpPr>
            <a:xfrm>
              <a:off x="4373887" y="4445382"/>
              <a:ext cx="3200610" cy="1562783"/>
              <a:chOff x="5810515" y="3655625"/>
              <a:chExt cx="3200610" cy="1562783"/>
            </a:xfrm>
          </p:grpSpPr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146E28D1-3619-54C0-514C-6AEDD1112F37}"/>
                  </a:ext>
                </a:extLst>
              </p:cNvPr>
              <p:cNvSpPr txBox="1"/>
              <p:nvPr/>
            </p:nvSpPr>
            <p:spPr>
              <a:xfrm>
                <a:off x="5824934" y="3655625"/>
                <a:ext cx="29436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8E05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Device parameter Verification</a:t>
                </a: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D9B40849-06A9-8543-2C20-0F49499FF1B7}"/>
                  </a:ext>
                </a:extLst>
              </p:cNvPr>
              <p:cNvSpPr txBox="1"/>
              <p:nvPr/>
            </p:nvSpPr>
            <p:spPr>
              <a:xfrm>
                <a:off x="5810515" y="4000446"/>
                <a:ext cx="3200610" cy="1217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Measure the characteristics of amplifiers, mixers, filters and other devices in the field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T</a:t>
                </a:r>
                <a:r>
                  <a:rPr kumimoji="0" lang="en-US" sz="1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est</a:t>
                </a: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the performance, bandwidth, intermodulation distortion and many other indicators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D0FC1E2-4DC0-E1DD-5515-EB7622601A4F}"/>
              </a:ext>
            </a:extLst>
          </p:cNvPr>
          <p:cNvGrpSpPr/>
          <p:nvPr/>
        </p:nvGrpSpPr>
        <p:grpSpPr>
          <a:xfrm>
            <a:off x="7615543" y="1884511"/>
            <a:ext cx="3654337" cy="4573135"/>
            <a:chOff x="7577421" y="4349245"/>
            <a:chExt cx="3654337" cy="2153816"/>
          </a:xfrm>
        </p:grpSpPr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FC328BC4-D17E-4F87-A8B1-7A3EF1B3938C}"/>
                </a:ext>
              </a:extLst>
            </p:cNvPr>
            <p:cNvSpPr/>
            <p:nvPr/>
          </p:nvSpPr>
          <p:spPr>
            <a:xfrm>
              <a:off x="7577421" y="4349245"/>
              <a:ext cx="3287916" cy="2153816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F1AAC980-E1B9-56E5-0E76-293E150EE81D}"/>
                </a:ext>
              </a:extLst>
            </p:cNvPr>
            <p:cNvGrpSpPr/>
            <p:nvPr/>
          </p:nvGrpSpPr>
          <p:grpSpPr>
            <a:xfrm>
              <a:off x="7633471" y="4445382"/>
              <a:ext cx="3598287" cy="1607944"/>
              <a:chOff x="6655435" y="4340228"/>
              <a:chExt cx="3598287" cy="1607944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68E7BE12-5AD5-BA8E-EFF7-8F6306F2D070}"/>
                  </a:ext>
                </a:extLst>
              </p:cNvPr>
              <p:cNvSpPr txBox="1"/>
              <p:nvPr/>
            </p:nvSpPr>
            <p:spPr>
              <a:xfrm>
                <a:off x="6655435" y="4340228"/>
                <a:ext cx="35982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8E05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Site Installation &amp; Troubleshooting</a:t>
                </a: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8B4AEF87-CC44-3FDE-99F3-792581578880}"/>
                  </a:ext>
                </a:extLst>
              </p:cNvPr>
              <p:cNvSpPr txBox="1"/>
              <p:nvPr/>
            </p:nvSpPr>
            <p:spPr>
              <a:xfrm>
                <a:off x="6751591" y="4499377"/>
                <a:ext cx="1841471" cy="144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Site survey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R</a:t>
                </a:r>
                <a:r>
                  <a:rPr kumimoji="0" lang="en-US" sz="1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adio</a:t>
                </a: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link installation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S</a:t>
                </a:r>
                <a:r>
                  <a:rPr kumimoji="0" lang="en-US" sz="1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ite</a:t>
                </a: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acceptance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Design and assembly troubleshooting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115" name="图片 114">
            <a:extLst>
              <a:ext uri="{FF2B5EF4-FFF2-40B4-BE49-F238E27FC236}">
                <a16:creationId xmlns:a16="http://schemas.microsoft.com/office/drawing/2014/main" id="{CFF01690-9E38-7F40-74D7-521251CA364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44" y="1884512"/>
            <a:ext cx="3259023" cy="221376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BB682AD3-7D45-CA0A-1FF9-520A62B47BDD}"/>
              </a:ext>
            </a:extLst>
          </p:cNvPr>
          <p:cNvGrpSpPr/>
          <p:nvPr/>
        </p:nvGrpSpPr>
        <p:grpSpPr>
          <a:xfrm>
            <a:off x="4290478" y="1877106"/>
            <a:ext cx="3286156" cy="2686147"/>
            <a:chOff x="4290478" y="1877106"/>
            <a:chExt cx="3286156" cy="2686147"/>
          </a:xfrm>
        </p:grpSpPr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E26D496F-1339-A830-29C4-4063D5E91312}"/>
                </a:ext>
              </a:extLst>
            </p:cNvPr>
            <p:cNvSpPr/>
            <p:nvPr/>
          </p:nvSpPr>
          <p:spPr>
            <a:xfrm>
              <a:off x="4290478" y="1877106"/>
              <a:ext cx="3251912" cy="2228603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CF42419F-5F86-E74E-4811-8E7649D2CAA8}"/>
                </a:ext>
              </a:extLst>
            </p:cNvPr>
            <p:cNvGrpSpPr/>
            <p:nvPr/>
          </p:nvGrpSpPr>
          <p:grpSpPr>
            <a:xfrm>
              <a:off x="4308726" y="2095639"/>
              <a:ext cx="3267908" cy="2467614"/>
              <a:chOff x="2233900" y="3888703"/>
              <a:chExt cx="2585496" cy="1952323"/>
            </a:xfrm>
          </p:grpSpPr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14EB49A1-5314-F761-0A81-6B6CED8C6080}"/>
                  </a:ext>
                </a:extLst>
              </p:cNvPr>
              <p:cNvSpPr txBox="1"/>
              <p:nvPr/>
            </p:nvSpPr>
            <p:spPr>
              <a:xfrm>
                <a:off x="2233900" y="3888703"/>
                <a:ext cx="2391879" cy="243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kumimoji="0" sz="1400" b="1" i="0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8E05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Failure </a:t>
                </a:r>
                <a:r>
                  <a:rPr kumimoji="0" lang="en-US" altLang="zh-CN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FF8E05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Analysi</a:t>
                </a:r>
                <a:r>
                  <a:rPr kumimoji="0" lang="en-US" altLang="zh-CN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8E05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s in the field</a:t>
                </a: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136ADDD2-F565-BF57-5F4D-A306EEFB28AE}"/>
                  </a:ext>
                </a:extLst>
              </p:cNvPr>
              <p:cNvSpPr txBox="1"/>
              <p:nvPr/>
            </p:nvSpPr>
            <p:spPr>
              <a:xfrm>
                <a:off x="2238342" y="4146882"/>
                <a:ext cx="2581054" cy="1694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kumimoji="0" sz="1000" b="0" i="0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</a:defRPr>
                </a:lvl1pPr>
              </a:lstStyle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C</a:t>
                </a:r>
                <a:r>
                  <a:rPr kumimoji="0" lang="en-US" sz="1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haracterize</a:t>
                </a: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RF devices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C</a:t>
                </a:r>
                <a:r>
                  <a:rPr kumimoji="0" lang="en-US" altLang="zh-CN" sz="1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haracterize</a:t>
                </a:r>
                <a:r>
                  <a:rPr kumimoji="0" lang="en-US" altLang="zh-CN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electronic components including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R</a:t>
                </a:r>
                <a:r>
                  <a:rPr kumimoji="0" lang="en-US" sz="10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esistors</a:t>
                </a: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, Capacitors, Inductors…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Filters, Cables, Mixers, Connectors…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Antennas, Amplifiers, Attenuators…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  <a:p>
                <a:pPr marL="171450" marR="0" lvl="0" indent="-17145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666DACBD-3CF8-1D7E-D1CE-489371005307}"/>
              </a:ext>
            </a:extLst>
          </p:cNvPr>
          <p:cNvSpPr txBox="1"/>
          <p:nvPr/>
        </p:nvSpPr>
        <p:spPr>
          <a:xfrm>
            <a:off x="645673" y="1132912"/>
            <a:ext cx="446314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Any signal. Anytime. Anywhere.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AED0C36-0607-9523-094D-5FB2519C84E1}"/>
              </a:ext>
            </a:extLst>
          </p:cNvPr>
          <p:cNvSpPr/>
          <p:nvPr/>
        </p:nvSpPr>
        <p:spPr>
          <a:xfrm rot="5400000">
            <a:off x="213587" y="2461159"/>
            <a:ext cx="4573134" cy="3419839"/>
          </a:xfrm>
          <a:prstGeom prst="rect">
            <a:avLst/>
          </a:prstGeom>
          <a:solidFill>
            <a:srgbClr val="FFFFFF">
              <a:lumMod val="95000"/>
              <a:lumOff val="5000"/>
              <a:alpha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4" name="矩形 43" hidden="1">
            <a:extLst>
              <a:ext uri="{FF2B5EF4-FFF2-40B4-BE49-F238E27FC236}">
                <a16:creationId xmlns:a16="http://schemas.microsoft.com/office/drawing/2014/main" id="{45D299B9-BF27-7659-A571-ACEED2446BA0}"/>
              </a:ext>
            </a:extLst>
          </p:cNvPr>
          <p:cNvSpPr/>
          <p:nvPr/>
        </p:nvSpPr>
        <p:spPr>
          <a:xfrm rot="5400000">
            <a:off x="-225824" y="3681958"/>
            <a:ext cx="2164212" cy="13101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FE7A1AD-98CF-5F9B-9175-72B64BB15A3A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Market and Application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29D2B89E-6D62-0406-655D-330CA5434DD6}"/>
              </a:ext>
            </a:extLst>
          </p:cNvPr>
          <p:cNvSpPr txBox="1"/>
          <p:nvPr/>
        </p:nvSpPr>
        <p:spPr>
          <a:xfrm>
            <a:off x="886024" y="2421961"/>
            <a:ext cx="3402071" cy="2372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umimoji="0" sz="10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Comparative measurement of received signal power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Fast location of interference signals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Installation and maintenance of base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Cable and antenna measurement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Wireless equipment field test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Field strength coverage measurement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Telecom drive test operation and maintenance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EB671484-D5EC-0C5E-72C8-EEE77921C9A1}"/>
              </a:ext>
            </a:extLst>
          </p:cNvPr>
          <p:cNvSpPr txBox="1"/>
          <p:nvPr/>
        </p:nvSpPr>
        <p:spPr>
          <a:xfrm>
            <a:off x="856281" y="2093254"/>
            <a:ext cx="3239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</a:t>
            </a:r>
            <a:r>
              <a:rPr kumimoji="0" lang="en-US" altLang="zh-CN" sz="1400" b="1" i="0" u="none" strike="noStrike" kern="0" cap="none" spc="0" normalizeH="0" baseline="0" noProof="0" err="1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ommunication</a:t>
            </a: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Engineering</a:t>
            </a:r>
          </a:p>
        </p:txBody>
      </p:sp>
    </p:spTree>
    <p:extLst>
      <p:ext uri="{BB962C8B-B14F-4D97-AF65-F5344CB8AC3E}">
        <p14:creationId xmlns:p14="http://schemas.microsoft.com/office/powerpoint/2010/main" val="258563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130" grpId="0"/>
      <p:bldP spid="1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408CAF-781C-8C04-337C-22580F473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83D5CD8-BF80-2510-BCA7-B7AF6D743F42}"/>
              </a:ext>
            </a:extLst>
          </p:cNvPr>
          <p:cNvSpPr txBox="1"/>
          <p:nvPr/>
        </p:nvSpPr>
        <p:spPr>
          <a:xfrm>
            <a:off x="645672" y="3187996"/>
            <a:ext cx="4383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Fault diagnosis and maintenance to ensure the continuity of communication.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Most microwave link equipment problems are related to cables, antennas and connectors.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If the performance of the feeder is degraded, it may lead to problems such as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D0651ED-0CE8-2604-33C2-0F76CBDBC77B}"/>
              </a:ext>
            </a:extLst>
          </p:cNvPr>
          <p:cNvSpPr txBox="1"/>
          <p:nvPr/>
        </p:nvSpPr>
        <p:spPr>
          <a:xfrm>
            <a:off x="645673" y="688022"/>
            <a:ext cx="54503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Telecom drive test operation and maintenance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Installation and maintenance of cellular systems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1F7343A-19A7-276C-C68E-EAAC80108FB2}"/>
              </a:ext>
            </a:extLst>
          </p:cNvPr>
          <p:cNvSpPr txBox="1"/>
          <p:nvPr/>
        </p:nvSpPr>
        <p:spPr>
          <a:xfrm>
            <a:off x="927100" y="46679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Reduced coverage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Link failure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Decreased sensitivity of the receiver path</a:t>
            </a:r>
          </a:p>
        </p:txBody>
      </p:sp>
    </p:spTree>
    <p:extLst>
      <p:ext uri="{BB962C8B-B14F-4D97-AF65-F5344CB8AC3E}">
        <p14:creationId xmlns:p14="http://schemas.microsoft.com/office/powerpoint/2010/main" val="32558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hidden="1">
            <a:extLst>
              <a:ext uri="{FF2B5EF4-FFF2-40B4-BE49-F238E27FC236}">
                <a16:creationId xmlns:a16="http://schemas.microsoft.com/office/drawing/2014/main" id="{0032E74C-32F4-C237-2B43-E21EF4B7E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"/>
          <a:stretch/>
        </p:blipFill>
        <p:spPr>
          <a:xfrm>
            <a:off x="0" y="1413"/>
            <a:ext cx="12192000" cy="685658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5C8F9B7-3BEF-CA69-9715-2F7FFBAA5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b="8635"/>
          <a:stretch/>
        </p:blipFill>
        <p:spPr>
          <a:xfrm>
            <a:off x="0" y="-30277"/>
            <a:ext cx="12204700" cy="691851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AB893C2-BBC8-ADAA-277F-5957D3A948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26A6DC47-C22D-7320-534E-7E29DFF8D50F}"/>
              </a:ext>
            </a:extLst>
          </p:cNvPr>
          <p:cNvGrpSpPr/>
          <p:nvPr/>
        </p:nvGrpSpPr>
        <p:grpSpPr>
          <a:xfrm>
            <a:off x="0" y="-30276"/>
            <a:ext cx="9042399" cy="6918515"/>
            <a:chOff x="0" y="-30276"/>
            <a:chExt cx="9042399" cy="691851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E90D005-940F-AE6C-3384-80B76D3688E8}"/>
                </a:ext>
              </a:extLst>
            </p:cNvPr>
            <p:cNvSpPr/>
            <p:nvPr/>
          </p:nvSpPr>
          <p:spPr>
            <a:xfrm>
              <a:off x="0" y="-30276"/>
              <a:ext cx="5257800" cy="6918514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D4E23F2-63A2-4858-AFB5-F93CA9E82E0B}"/>
                </a:ext>
              </a:extLst>
            </p:cNvPr>
            <p:cNvSpPr/>
            <p:nvPr/>
          </p:nvSpPr>
          <p:spPr>
            <a:xfrm>
              <a:off x="0" y="-30276"/>
              <a:ext cx="5257800" cy="6918515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F4ADA79-5AF1-DB05-CBD0-BD2DE17F58DC}"/>
                </a:ext>
              </a:extLst>
            </p:cNvPr>
            <p:cNvSpPr txBox="1"/>
            <p:nvPr/>
          </p:nvSpPr>
          <p:spPr>
            <a:xfrm>
              <a:off x="645672" y="2175105"/>
              <a:ext cx="428192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In applications such as communication and commercial microwave backhaul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Hardware installation and maintenance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Detecting the quality of wireless signals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Periodically detect unexpected signals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Signal monitoring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Example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Detecting low-level signals or neighboring small interference signals under strong signal conditions requires high dynamic range.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While the latter requires excellent phase noise performance.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2C44BF0-F7DF-04B5-10AB-3C60C9AC8403}"/>
                </a:ext>
              </a:extLst>
            </p:cNvPr>
            <p:cNvSpPr txBox="1"/>
            <p:nvPr/>
          </p:nvSpPr>
          <p:spPr>
            <a:xfrm>
              <a:off x="645672" y="688022"/>
              <a:ext cx="839672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Radio Monitoring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Management</a:t>
              </a: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888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0634AFF-1FCC-20A0-3837-D66254BAE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1" b="11067"/>
          <a:stretch/>
        </p:blipFill>
        <p:spPr>
          <a:xfrm>
            <a:off x="0" y="-33118"/>
            <a:ext cx="12191999" cy="6918514"/>
          </a:xfrm>
          <a:prstGeom prst="rect">
            <a:avLst/>
          </a:prstGeom>
        </p:spPr>
      </p:pic>
      <p:pic>
        <p:nvPicPr>
          <p:cNvPr id="14" name="图片 13" hidden="1">
            <a:extLst>
              <a:ext uri="{FF2B5EF4-FFF2-40B4-BE49-F238E27FC236}">
                <a16:creationId xmlns:a16="http://schemas.microsoft.com/office/drawing/2014/main" id="{3305112F-8AC9-CAC3-7281-92B3F7A85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61"/>
            <a:ext cx="12192000" cy="812372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B6AE19D-6E05-C792-8EE0-D37D27EDC8D0}"/>
              </a:ext>
            </a:extLst>
          </p:cNvPr>
          <p:cNvSpPr/>
          <p:nvPr/>
        </p:nvSpPr>
        <p:spPr>
          <a:xfrm>
            <a:off x="0" y="-31697"/>
            <a:ext cx="12192000" cy="6921357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4D3186E-D915-386C-F32A-6DFF438DA5F5}"/>
              </a:ext>
            </a:extLst>
          </p:cNvPr>
          <p:cNvGrpSpPr/>
          <p:nvPr/>
        </p:nvGrpSpPr>
        <p:grpSpPr>
          <a:xfrm>
            <a:off x="0" y="-30276"/>
            <a:ext cx="9042399" cy="6918515"/>
            <a:chOff x="0" y="-30276"/>
            <a:chExt cx="9042399" cy="691851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9B3A6B6-7180-054C-7FFA-0946B714B975}"/>
                </a:ext>
              </a:extLst>
            </p:cNvPr>
            <p:cNvSpPr/>
            <p:nvPr/>
          </p:nvSpPr>
          <p:spPr>
            <a:xfrm>
              <a:off x="0" y="-30276"/>
              <a:ext cx="5033639" cy="6918515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2A78E8D-138D-302B-8DE4-A83E4B106D2A}"/>
                </a:ext>
              </a:extLst>
            </p:cNvPr>
            <p:cNvSpPr/>
            <p:nvPr/>
          </p:nvSpPr>
          <p:spPr>
            <a:xfrm>
              <a:off x="0" y="-30276"/>
              <a:ext cx="5033639" cy="6918514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3FEA6BE-2FF5-B609-D3F4-D5B36A2A9091}"/>
                </a:ext>
              </a:extLst>
            </p:cNvPr>
            <p:cNvSpPr txBox="1"/>
            <p:nvPr/>
          </p:nvSpPr>
          <p:spPr>
            <a:xfrm>
              <a:off x="645672" y="2175105"/>
              <a:ext cx="410388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Verify station parameters including frequency and power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Debug cables and connections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Characterize active and passive devices including amplifiers and antennas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Conduct on-site verification and </a:t>
              </a:r>
              <a:r>
                <a:rPr kumimoji="0" lang="en-US" altLang="zh-CN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followup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48831DD-A7A1-9B91-DC18-8C9D81B75AFF}"/>
                </a:ext>
              </a:extLst>
            </p:cNvPr>
            <p:cNvSpPr txBox="1"/>
            <p:nvPr/>
          </p:nvSpPr>
          <p:spPr>
            <a:xfrm>
              <a:off x="645672" y="688022"/>
              <a:ext cx="839672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Station Installation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</a:t>
              </a:r>
              <a:r>
                <a:rPr kumimoji="0" lang="en-US" altLang="zh-CN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erification</a:t>
              </a:r>
              <a:endPara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6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ED2A6AE6-3A43-D4B0-B26E-C640095E0A51}"/>
              </a:ext>
            </a:extLst>
          </p:cNvPr>
          <p:cNvGrpSpPr/>
          <p:nvPr/>
        </p:nvGrpSpPr>
        <p:grpSpPr>
          <a:xfrm>
            <a:off x="3756877" y="2706080"/>
            <a:ext cx="12309139" cy="2484819"/>
            <a:chOff x="659716" y="2676583"/>
            <a:chExt cx="12309139" cy="2484819"/>
          </a:xfrm>
        </p:grpSpPr>
        <p:sp>
          <p:nvSpPr>
            <p:cNvPr id="2" name="Shape 4073">
              <a:extLst>
                <a:ext uri="{FF2B5EF4-FFF2-40B4-BE49-F238E27FC236}">
                  <a16:creationId xmlns:a16="http://schemas.microsoft.com/office/drawing/2014/main" id="{B2E3B9DB-BCF2-CE86-8FCB-64FEE01F24E2}"/>
                </a:ext>
              </a:extLst>
            </p:cNvPr>
            <p:cNvSpPr/>
            <p:nvPr/>
          </p:nvSpPr>
          <p:spPr>
            <a:xfrm>
              <a:off x="7535375" y="2783535"/>
              <a:ext cx="309825" cy="3042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03" y="112293"/>
                  </a:moveTo>
                  <a:lnTo>
                    <a:pt x="75403" y="112293"/>
                  </a:lnTo>
                  <a:cubicBezTo>
                    <a:pt x="75403" y="114770"/>
                    <a:pt x="78044" y="117247"/>
                    <a:pt x="80684" y="117247"/>
                  </a:cubicBezTo>
                  <a:cubicBezTo>
                    <a:pt x="109144" y="119724"/>
                    <a:pt x="109144" y="119724"/>
                    <a:pt x="109144" y="119724"/>
                  </a:cubicBezTo>
                  <a:cubicBezTo>
                    <a:pt x="112078" y="119724"/>
                    <a:pt x="112078" y="117247"/>
                    <a:pt x="114718" y="114770"/>
                  </a:cubicBezTo>
                  <a:cubicBezTo>
                    <a:pt x="114718" y="92752"/>
                    <a:pt x="114718" y="92752"/>
                    <a:pt x="114718" y="92752"/>
                  </a:cubicBezTo>
                  <a:cubicBezTo>
                    <a:pt x="78044" y="90275"/>
                    <a:pt x="78044" y="90275"/>
                    <a:pt x="78044" y="90275"/>
                  </a:cubicBezTo>
                  <a:lnTo>
                    <a:pt x="75403" y="112293"/>
                  </a:lnTo>
                  <a:close/>
                  <a:moveTo>
                    <a:pt x="5281" y="92752"/>
                  </a:moveTo>
                  <a:lnTo>
                    <a:pt x="5281" y="92752"/>
                  </a:lnTo>
                  <a:cubicBezTo>
                    <a:pt x="5281" y="114770"/>
                    <a:pt x="5281" y="114770"/>
                    <a:pt x="5281" y="114770"/>
                  </a:cubicBezTo>
                  <a:cubicBezTo>
                    <a:pt x="5281" y="117247"/>
                    <a:pt x="7921" y="119724"/>
                    <a:pt x="10268" y="119724"/>
                  </a:cubicBezTo>
                  <a:cubicBezTo>
                    <a:pt x="39022" y="117247"/>
                    <a:pt x="39022" y="117247"/>
                    <a:pt x="39022" y="117247"/>
                  </a:cubicBezTo>
                  <a:cubicBezTo>
                    <a:pt x="41662" y="117247"/>
                    <a:pt x="44303" y="114770"/>
                    <a:pt x="44303" y="112293"/>
                  </a:cubicBezTo>
                  <a:cubicBezTo>
                    <a:pt x="41662" y="90275"/>
                    <a:pt x="41662" y="90275"/>
                    <a:pt x="41662" y="90275"/>
                  </a:cubicBezTo>
                  <a:lnTo>
                    <a:pt x="5281" y="92752"/>
                  </a:lnTo>
                  <a:close/>
                  <a:moveTo>
                    <a:pt x="0" y="56422"/>
                  </a:moveTo>
                  <a:lnTo>
                    <a:pt x="0" y="56422"/>
                  </a:lnTo>
                  <a:cubicBezTo>
                    <a:pt x="2640" y="80642"/>
                    <a:pt x="2640" y="80642"/>
                    <a:pt x="2640" y="80642"/>
                  </a:cubicBezTo>
                  <a:cubicBezTo>
                    <a:pt x="39022" y="75688"/>
                    <a:pt x="39022" y="75688"/>
                    <a:pt x="39022" y="75688"/>
                  </a:cubicBezTo>
                  <a:cubicBezTo>
                    <a:pt x="39022" y="53944"/>
                    <a:pt x="39022" y="53944"/>
                    <a:pt x="39022" y="53944"/>
                  </a:cubicBezTo>
                  <a:lnTo>
                    <a:pt x="39022" y="51467"/>
                  </a:lnTo>
                  <a:cubicBezTo>
                    <a:pt x="39022" y="41834"/>
                    <a:pt x="46943" y="31926"/>
                    <a:pt x="59853" y="31926"/>
                  </a:cubicBezTo>
                  <a:cubicBezTo>
                    <a:pt x="72762" y="31926"/>
                    <a:pt x="80684" y="41834"/>
                    <a:pt x="80684" y="51467"/>
                  </a:cubicBezTo>
                  <a:lnTo>
                    <a:pt x="80684" y="53944"/>
                  </a:lnTo>
                  <a:cubicBezTo>
                    <a:pt x="78044" y="75688"/>
                    <a:pt x="78044" y="75688"/>
                    <a:pt x="78044" y="75688"/>
                  </a:cubicBezTo>
                  <a:cubicBezTo>
                    <a:pt x="117066" y="80642"/>
                    <a:pt x="117066" y="80642"/>
                    <a:pt x="117066" y="80642"/>
                  </a:cubicBezTo>
                  <a:cubicBezTo>
                    <a:pt x="119706" y="56422"/>
                    <a:pt x="119706" y="56422"/>
                    <a:pt x="119706" y="56422"/>
                  </a:cubicBezTo>
                  <a:cubicBezTo>
                    <a:pt x="119706" y="53944"/>
                    <a:pt x="119706" y="53944"/>
                    <a:pt x="119706" y="51467"/>
                  </a:cubicBezTo>
                  <a:cubicBezTo>
                    <a:pt x="119706" y="22018"/>
                    <a:pt x="93594" y="0"/>
                    <a:pt x="59853" y="0"/>
                  </a:cubicBezTo>
                  <a:cubicBezTo>
                    <a:pt x="25819" y="0"/>
                    <a:pt x="0" y="22018"/>
                    <a:pt x="0" y="51467"/>
                  </a:cubicBezTo>
                  <a:cubicBezTo>
                    <a:pt x="0" y="53944"/>
                    <a:pt x="0" y="53944"/>
                    <a:pt x="0" y="5642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3" name="Shape 4077">
              <a:extLst>
                <a:ext uri="{FF2B5EF4-FFF2-40B4-BE49-F238E27FC236}">
                  <a16:creationId xmlns:a16="http://schemas.microsoft.com/office/drawing/2014/main" id="{430AF03D-2DBA-9252-25C5-08DB6D44A213}"/>
                </a:ext>
              </a:extLst>
            </p:cNvPr>
            <p:cNvSpPr/>
            <p:nvPr/>
          </p:nvSpPr>
          <p:spPr>
            <a:xfrm>
              <a:off x="3929582" y="3762381"/>
              <a:ext cx="341874" cy="3214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4" name="Shape 4087">
              <a:extLst>
                <a:ext uri="{FF2B5EF4-FFF2-40B4-BE49-F238E27FC236}">
                  <a16:creationId xmlns:a16="http://schemas.microsoft.com/office/drawing/2014/main" id="{71080BD0-A3B9-016D-E71B-5A38E31218A8}"/>
                </a:ext>
              </a:extLst>
            </p:cNvPr>
            <p:cNvSpPr/>
            <p:nvPr/>
          </p:nvSpPr>
          <p:spPr>
            <a:xfrm>
              <a:off x="7509535" y="3772460"/>
              <a:ext cx="336533" cy="309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8" y="107865"/>
                  </a:moveTo>
                  <a:lnTo>
                    <a:pt x="18918" y="107865"/>
                  </a:lnTo>
                  <a:cubicBezTo>
                    <a:pt x="18918" y="114876"/>
                    <a:pt x="26486" y="119730"/>
                    <a:pt x="33513" y="119730"/>
                  </a:cubicBezTo>
                  <a:cubicBezTo>
                    <a:pt x="40810" y="119730"/>
                    <a:pt x="45405" y="114876"/>
                    <a:pt x="45405" y="107865"/>
                  </a:cubicBezTo>
                  <a:cubicBezTo>
                    <a:pt x="45405" y="100584"/>
                    <a:pt x="40810" y="93303"/>
                    <a:pt x="33513" y="93303"/>
                  </a:cubicBezTo>
                  <a:cubicBezTo>
                    <a:pt x="26486" y="93303"/>
                    <a:pt x="18918" y="100584"/>
                    <a:pt x="18918" y="107865"/>
                  </a:cubicBezTo>
                  <a:close/>
                  <a:moveTo>
                    <a:pt x="86216" y="107865"/>
                  </a:moveTo>
                  <a:lnTo>
                    <a:pt x="86216" y="107865"/>
                  </a:lnTo>
                  <a:cubicBezTo>
                    <a:pt x="86216" y="114876"/>
                    <a:pt x="93243" y="119730"/>
                    <a:pt x="100540" y="119730"/>
                  </a:cubicBezTo>
                  <a:cubicBezTo>
                    <a:pt x="107837" y="119730"/>
                    <a:pt x="112702" y="114876"/>
                    <a:pt x="112702" y="107865"/>
                  </a:cubicBezTo>
                  <a:cubicBezTo>
                    <a:pt x="112702" y="100584"/>
                    <a:pt x="107837" y="93303"/>
                    <a:pt x="100540" y="93303"/>
                  </a:cubicBezTo>
                  <a:cubicBezTo>
                    <a:pt x="93243" y="93303"/>
                    <a:pt x="86216" y="100584"/>
                    <a:pt x="86216" y="107865"/>
                  </a:cubicBezTo>
                  <a:close/>
                  <a:moveTo>
                    <a:pt x="42972" y="76584"/>
                  </a:moveTo>
                  <a:lnTo>
                    <a:pt x="42972" y="76584"/>
                  </a:lnTo>
                  <a:cubicBezTo>
                    <a:pt x="117297" y="55011"/>
                    <a:pt x="117297" y="55011"/>
                    <a:pt x="117297" y="55011"/>
                  </a:cubicBezTo>
                  <a:cubicBezTo>
                    <a:pt x="119729" y="55011"/>
                    <a:pt x="119729" y="52584"/>
                    <a:pt x="119729" y="50426"/>
                  </a:cubicBezTo>
                  <a:cubicBezTo>
                    <a:pt x="119729" y="14561"/>
                    <a:pt x="119729" y="14561"/>
                    <a:pt x="119729" y="14561"/>
                  </a:cubicBezTo>
                  <a:cubicBezTo>
                    <a:pt x="26486" y="14561"/>
                    <a:pt x="26486" y="14561"/>
                    <a:pt x="26486" y="14561"/>
                  </a:cubicBezTo>
                  <a:cubicBezTo>
                    <a:pt x="26486" y="2696"/>
                    <a:pt x="26486" y="2696"/>
                    <a:pt x="26486" y="2696"/>
                  </a:cubicBezTo>
                  <a:lnTo>
                    <a:pt x="24054" y="0"/>
                  </a:lnTo>
                  <a:cubicBezTo>
                    <a:pt x="2432" y="0"/>
                    <a:pt x="2432" y="0"/>
                    <a:pt x="2432" y="0"/>
                  </a:cubicBezTo>
                  <a:cubicBezTo>
                    <a:pt x="0" y="0"/>
                    <a:pt x="0" y="2696"/>
                    <a:pt x="0" y="2696"/>
                  </a:cubicBezTo>
                  <a:cubicBezTo>
                    <a:pt x="0" y="14561"/>
                    <a:pt x="0" y="14561"/>
                    <a:pt x="0" y="14561"/>
                  </a:cubicBezTo>
                  <a:cubicBezTo>
                    <a:pt x="12162" y="14561"/>
                    <a:pt x="12162" y="14561"/>
                    <a:pt x="12162" y="14561"/>
                  </a:cubicBezTo>
                  <a:cubicBezTo>
                    <a:pt x="26486" y="74157"/>
                    <a:pt x="26486" y="74157"/>
                    <a:pt x="26486" y="74157"/>
                  </a:cubicBezTo>
                  <a:cubicBezTo>
                    <a:pt x="26486" y="81438"/>
                    <a:pt x="26486" y="81438"/>
                    <a:pt x="26486" y="81438"/>
                  </a:cubicBezTo>
                  <a:cubicBezTo>
                    <a:pt x="26486" y="91146"/>
                    <a:pt x="26486" y="91146"/>
                    <a:pt x="26486" y="91146"/>
                  </a:cubicBezTo>
                  <a:cubicBezTo>
                    <a:pt x="26486" y="93303"/>
                    <a:pt x="28648" y="93303"/>
                    <a:pt x="28648" y="93303"/>
                  </a:cubicBezTo>
                  <a:cubicBezTo>
                    <a:pt x="33513" y="93303"/>
                    <a:pt x="33513" y="93303"/>
                    <a:pt x="33513" y="93303"/>
                  </a:cubicBezTo>
                  <a:cubicBezTo>
                    <a:pt x="100540" y="93303"/>
                    <a:pt x="100540" y="93303"/>
                    <a:pt x="100540" y="93303"/>
                  </a:cubicBezTo>
                  <a:cubicBezTo>
                    <a:pt x="117297" y="93303"/>
                    <a:pt x="117297" y="93303"/>
                    <a:pt x="117297" y="93303"/>
                  </a:cubicBezTo>
                  <a:cubicBezTo>
                    <a:pt x="119729" y="93303"/>
                    <a:pt x="119729" y="93303"/>
                    <a:pt x="119729" y="91146"/>
                  </a:cubicBezTo>
                  <a:cubicBezTo>
                    <a:pt x="119729" y="81438"/>
                    <a:pt x="119729" y="81438"/>
                    <a:pt x="119729" y="81438"/>
                  </a:cubicBezTo>
                  <a:cubicBezTo>
                    <a:pt x="45405" y="81438"/>
                    <a:pt x="45405" y="81438"/>
                    <a:pt x="45405" y="81438"/>
                  </a:cubicBezTo>
                  <a:cubicBezTo>
                    <a:pt x="35945" y="81438"/>
                    <a:pt x="35945" y="76584"/>
                    <a:pt x="42972" y="7658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5" name="Shape 4066">
              <a:extLst>
                <a:ext uri="{FF2B5EF4-FFF2-40B4-BE49-F238E27FC236}">
                  <a16:creationId xmlns:a16="http://schemas.microsoft.com/office/drawing/2014/main" id="{8DC17081-7216-F11F-150B-47F73444F872}"/>
                </a:ext>
              </a:extLst>
            </p:cNvPr>
            <p:cNvSpPr/>
            <p:nvPr/>
          </p:nvSpPr>
          <p:spPr>
            <a:xfrm>
              <a:off x="3931305" y="2827748"/>
              <a:ext cx="349886" cy="260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324" y="2895"/>
                  </a:moveTo>
                  <a:lnTo>
                    <a:pt x="115324" y="2895"/>
                  </a:lnTo>
                  <a:cubicBezTo>
                    <a:pt x="112727" y="2895"/>
                    <a:pt x="4675" y="51474"/>
                    <a:pt x="2337" y="51474"/>
                  </a:cubicBezTo>
                  <a:cubicBezTo>
                    <a:pt x="0" y="51474"/>
                    <a:pt x="0" y="54369"/>
                    <a:pt x="2337" y="54369"/>
                  </a:cubicBezTo>
                  <a:cubicBezTo>
                    <a:pt x="4675" y="56943"/>
                    <a:pt x="25454" y="68525"/>
                    <a:pt x="25454" y="68525"/>
                  </a:cubicBezTo>
                  <a:lnTo>
                    <a:pt x="25454" y="68525"/>
                  </a:lnTo>
                  <a:cubicBezTo>
                    <a:pt x="41558" y="73994"/>
                    <a:pt x="41558" y="73994"/>
                    <a:pt x="41558" y="73994"/>
                  </a:cubicBezTo>
                  <a:cubicBezTo>
                    <a:pt x="41558" y="73994"/>
                    <a:pt x="110389" y="11260"/>
                    <a:pt x="112727" y="11260"/>
                  </a:cubicBezTo>
                  <a:cubicBezTo>
                    <a:pt x="112727" y="8364"/>
                    <a:pt x="112727" y="11260"/>
                    <a:pt x="112727" y="11260"/>
                  </a:cubicBezTo>
                  <a:lnTo>
                    <a:pt x="62337" y="79785"/>
                  </a:lnTo>
                  <a:lnTo>
                    <a:pt x="62337" y="79785"/>
                  </a:lnTo>
                  <a:cubicBezTo>
                    <a:pt x="59999" y="82680"/>
                    <a:pt x="59999" y="82680"/>
                    <a:pt x="59999" y="82680"/>
                  </a:cubicBezTo>
                  <a:cubicBezTo>
                    <a:pt x="62337" y="85576"/>
                    <a:pt x="62337" y="85576"/>
                    <a:pt x="62337" y="85576"/>
                  </a:cubicBezTo>
                  <a:lnTo>
                    <a:pt x="62337" y="85576"/>
                  </a:lnTo>
                  <a:cubicBezTo>
                    <a:pt x="62337" y="85576"/>
                    <a:pt x="94285" y="105522"/>
                    <a:pt x="94285" y="108418"/>
                  </a:cubicBezTo>
                  <a:cubicBezTo>
                    <a:pt x="96623" y="108418"/>
                    <a:pt x="98961" y="108418"/>
                    <a:pt x="101298" y="105522"/>
                  </a:cubicBezTo>
                  <a:cubicBezTo>
                    <a:pt x="101298" y="102627"/>
                    <a:pt x="119740" y="8364"/>
                    <a:pt x="119740" y="5790"/>
                  </a:cubicBezTo>
                  <a:cubicBezTo>
                    <a:pt x="119740" y="2895"/>
                    <a:pt x="117662" y="0"/>
                    <a:pt x="115324" y="2895"/>
                  </a:cubicBezTo>
                  <a:close/>
                  <a:moveTo>
                    <a:pt x="41558" y="116782"/>
                  </a:moveTo>
                  <a:lnTo>
                    <a:pt x="41558" y="116782"/>
                  </a:lnTo>
                  <a:cubicBezTo>
                    <a:pt x="41558" y="119678"/>
                    <a:pt x="41558" y="119678"/>
                    <a:pt x="43896" y="119678"/>
                  </a:cubicBezTo>
                  <a:cubicBezTo>
                    <a:pt x="43896" y="116782"/>
                    <a:pt x="62337" y="99731"/>
                    <a:pt x="62337" y="99731"/>
                  </a:cubicBezTo>
                  <a:cubicBezTo>
                    <a:pt x="41558" y="85576"/>
                    <a:pt x="41558" y="85576"/>
                    <a:pt x="41558" y="85576"/>
                  </a:cubicBezTo>
                  <a:lnTo>
                    <a:pt x="41558" y="11678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6" name="Ellipse 28">
              <a:extLst>
                <a:ext uri="{FF2B5EF4-FFF2-40B4-BE49-F238E27FC236}">
                  <a16:creationId xmlns:a16="http://schemas.microsoft.com/office/drawing/2014/main" id="{15307F1A-2FBC-213F-865F-529EDB2CB09C}"/>
                </a:ext>
              </a:extLst>
            </p:cNvPr>
            <p:cNvSpPr/>
            <p:nvPr/>
          </p:nvSpPr>
          <p:spPr>
            <a:xfrm>
              <a:off x="4506968" y="2680192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Ellipse 30">
              <a:extLst>
                <a:ext uri="{FF2B5EF4-FFF2-40B4-BE49-F238E27FC236}">
                  <a16:creationId xmlns:a16="http://schemas.microsoft.com/office/drawing/2014/main" id="{979A1F71-8A7D-15E4-9AFA-C25E821CF781}"/>
                </a:ext>
              </a:extLst>
            </p:cNvPr>
            <p:cNvSpPr/>
            <p:nvPr/>
          </p:nvSpPr>
          <p:spPr>
            <a:xfrm>
              <a:off x="7598890" y="2678343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Ellipse 31">
              <a:extLst>
                <a:ext uri="{FF2B5EF4-FFF2-40B4-BE49-F238E27FC236}">
                  <a16:creationId xmlns:a16="http://schemas.microsoft.com/office/drawing/2014/main" id="{CAF82FBB-8B43-D37C-38B4-86B2B575CB9D}"/>
                </a:ext>
              </a:extLst>
            </p:cNvPr>
            <p:cNvSpPr/>
            <p:nvPr/>
          </p:nvSpPr>
          <p:spPr>
            <a:xfrm>
              <a:off x="7596766" y="3645204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Ellipse 32">
              <a:extLst>
                <a:ext uri="{FF2B5EF4-FFF2-40B4-BE49-F238E27FC236}">
                  <a16:creationId xmlns:a16="http://schemas.microsoft.com/office/drawing/2014/main" id="{CC78E8E9-93FD-1B76-13ED-1190AFA59B5F}"/>
                </a:ext>
              </a:extLst>
            </p:cNvPr>
            <p:cNvSpPr/>
            <p:nvPr/>
          </p:nvSpPr>
          <p:spPr>
            <a:xfrm>
              <a:off x="4523947" y="4551506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Ellipse 33">
              <a:extLst>
                <a:ext uri="{FF2B5EF4-FFF2-40B4-BE49-F238E27FC236}">
                  <a16:creationId xmlns:a16="http://schemas.microsoft.com/office/drawing/2014/main" id="{17705CA2-73FC-AC5D-3AD6-F0AA8AA6F264}"/>
                </a:ext>
              </a:extLst>
            </p:cNvPr>
            <p:cNvSpPr/>
            <p:nvPr/>
          </p:nvSpPr>
          <p:spPr>
            <a:xfrm>
              <a:off x="4513595" y="3647368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feld 37">
              <a:extLst>
                <a:ext uri="{FF2B5EF4-FFF2-40B4-BE49-F238E27FC236}">
                  <a16:creationId xmlns:a16="http://schemas.microsoft.com/office/drawing/2014/main" id="{034F140B-2373-88DD-8F01-D20A4076EDF7}"/>
                </a:ext>
              </a:extLst>
            </p:cNvPr>
            <p:cNvSpPr txBox="1"/>
            <p:nvPr/>
          </p:nvSpPr>
          <p:spPr>
            <a:xfrm>
              <a:off x="4421406" y="2676583"/>
              <a:ext cx="2423839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Basic Info</a:t>
              </a:r>
              <a:endParaRPr lang="zh-CN" altLang="en-US" sz="2000" dirty="0">
                <a:effectLst>
                  <a:reflection stA="45000" endPos="66000" dist="50800" dir="5400000" sy="-100000" algn="bl" rotWithShape="0"/>
                </a:effectLst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Textfeld 42">
              <a:extLst>
                <a:ext uri="{FF2B5EF4-FFF2-40B4-BE49-F238E27FC236}">
                  <a16:creationId xmlns:a16="http://schemas.microsoft.com/office/drawing/2014/main" id="{A50C91F1-FE14-9286-1359-74CE35EC1B46}"/>
                </a:ext>
              </a:extLst>
            </p:cNvPr>
            <p:cNvSpPr txBox="1"/>
            <p:nvPr/>
          </p:nvSpPr>
          <p:spPr>
            <a:xfrm>
              <a:off x="4403289" y="3652840"/>
              <a:ext cx="2966233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Market and Application</a:t>
              </a:r>
              <a:endParaRPr lang="zh-CN" altLang="en-US" sz="2000" dirty="0">
                <a:effectLst>
                  <a:reflection stA="45000" endPos="66000" dist="50800" dir="5400000" sy="-100000" algn="bl" rotWithShape="0"/>
                </a:effectLst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feld 47">
              <a:extLst>
                <a:ext uri="{FF2B5EF4-FFF2-40B4-BE49-F238E27FC236}">
                  <a16:creationId xmlns:a16="http://schemas.microsoft.com/office/drawing/2014/main" id="{DBB23814-114B-A37D-DE2E-04D83BCC2448}"/>
                </a:ext>
              </a:extLst>
            </p:cNvPr>
            <p:cNvSpPr txBox="1"/>
            <p:nvPr/>
          </p:nvSpPr>
          <p:spPr>
            <a:xfrm>
              <a:off x="7955195" y="2704981"/>
              <a:ext cx="3188756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Features and Benefits</a:t>
              </a:r>
            </a:p>
          </p:txBody>
        </p:sp>
        <p:sp>
          <p:nvSpPr>
            <p:cNvPr id="15" name="Textfeld 49">
              <a:extLst>
                <a:ext uri="{FF2B5EF4-FFF2-40B4-BE49-F238E27FC236}">
                  <a16:creationId xmlns:a16="http://schemas.microsoft.com/office/drawing/2014/main" id="{3E13549E-128B-EB8D-1E90-15F903D69797}"/>
                </a:ext>
              </a:extLst>
            </p:cNvPr>
            <p:cNvSpPr txBox="1"/>
            <p:nvPr/>
          </p:nvSpPr>
          <p:spPr>
            <a:xfrm>
              <a:off x="7987545" y="3652840"/>
              <a:ext cx="2827434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FF8E05"/>
                  </a:solidFill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Competition Analysis</a:t>
              </a:r>
            </a:p>
          </p:txBody>
        </p:sp>
        <p:cxnSp>
          <p:nvCxnSpPr>
            <p:cNvPr id="18" name="Gerader Verbinder 83">
              <a:extLst>
                <a:ext uri="{FF2B5EF4-FFF2-40B4-BE49-F238E27FC236}">
                  <a16:creationId xmlns:a16="http://schemas.microsoft.com/office/drawing/2014/main" id="{7C1B614B-7881-0EF2-62A7-53F9CE803865}"/>
                </a:ext>
              </a:extLst>
            </p:cNvPr>
            <p:cNvCxnSpPr/>
            <p:nvPr/>
          </p:nvCxnSpPr>
          <p:spPr>
            <a:xfrm>
              <a:off x="3560157" y="3097473"/>
              <a:ext cx="0" cy="866822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Gerader Verbinder 85">
              <a:extLst>
                <a:ext uri="{FF2B5EF4-FFF2-40B4-BE49-F238E27FC236}">
                  <a16:creationId xmlns:a16="http://schemas.microsoft.com/office/drawing/2014/main" id="{35096704-5171-204E-2C0A-F21028AEC228}"/>
                </a:ext>
              </a:extLst>
            </p:cNvPr>
            <p:cNvCxnSpPr/>
            <p:nvPr/>
          </p:nvCxnSpPr>
          <p:spPr>
            <a:xfrm>
              <a:off x="11143951" y="3033038"/>
              <a:ext cx="0" cy="866822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3222D82-BA2C-924B-8D83-273EEA3949B3}"/>
                </a:ext>
              </a:extLst>
            </p:cNvPr>
            <p:cNvSpPr/>
            <p:nvPr/>
          </p:nvSpPr>
          <p:spPr>
            <a:xfrm>
              <a:off x="659716" y="3033038"/>
              <a:ext cx="285526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00"/>
              <a:r>
                <a:rPr lang="en-US" altLang="zh-CN" sz="4800" b="1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Contents</a:t>
              </a:r>
              <a:endParaRPr lang="de-DE" altLang="zh-CN" sz="48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菱形 20">
              <a:extLst>
                <a:ext uri="{FF2B5EF4-FFF2-40B4-BE49-F238E27FC236}">
                  <a16:creationId xmlns:a16="http://schemas.microsoft.com/office/drawing/2014/main" id="{D5BD391B-7190-6FDC-F7EC-6C7B2284D3A2}"/>
                </a:ext>
              </a:extLst>
            </p:cNvPr>
            <p:cNvSpPr/>
            <p:nvPr/>
          </p:nvSpPr>
          <p:spPr>
            <a:xfrm>
              <a:off x="11444245" y="2686231"/>
              <a:ext cx="1524610" cy="1524610"/>
            </a:xfrm>
            <a:prstGeom prst="diamond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hape 4073">
              <a:extLst>
                <a:ext uri="{FF2B5EF4-FFF2-40B4-BE49-F238E27FC236}">
                  <a16:creationId xmlns:a16="http://schemas.microsoft.com/office/drawing/2014/main" id="{24F8FE8A-836D-F69C-15B5-479F0D9EB419}"/>
                </a:ext>
              </a:extLst>
            </p:cNvPr>
            <p:cNvSpPr/>
            <p:nvPr/>
          </p:nvSpPr>
          <p:spPr>
            <a:xfrm>
              <a:off x="7535374" y="2777263"/>
              <a:ext cx="309825" cy="3042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03" y="112293"/>
                  </a:moveTo>
                  <a:lnTo>
                    <a:pt x="75403" y="112293"/>
                  </a:lnTo>
                  <a:cubicBezTo>
                    <a:pt x="75403" y="114770"/>
                    <a:pt x="78044" y="117247"/>
                    <a:pt x="80684" y="117247"/>
                  </a:cubicBezTo>
                  <a:cubicBezTo>
                    <a:pt x="109144" y="119724"/>
                    <a:pt x="109144" y="119724"/>
                    <a:pt x="109144" y="119724"/>
                  </a:cubicBezTo>
                  <a:cubicBezTo>
                    <a:pt x="112078" y="119724"/>
                    <a:pt x="112078" y="117247"/>
                    <a:pt x="114718" y="114770"/>
                  </a:cubicBezTo>
                  <a:cubicBezTo>
                    <a:pt x="114718" y="92752"/>
                    <a:pt x="114718" y="92752"/>
                    <a:pt x="114718" y="92752"/>
                  </a:cubicBezTo>
                  <a:cubicBezTo>
                    <a:pt x="78044" y="90275"/>
                    <a:pt x="78044" y="90275"/>
                    <a:pt x="78044" y="90275"/>
                  </a:cubicBezTo>
                  <a:lnTo>
                    <a:pt x="75403" y="112293"/>
                  </a:lnTo>
                  <a:close/>
                  <a:moveTo>
                    <a:pt x="5281" y="92752"/>
                  </a:moveTo>
                  <a:lnTo>
                    <a:pt x="5281" y="92752"/>
                  </a:lnTo>
                  <a:cubicBezTo>
                    <a:pt x="5281" y="114770"/>
                    <a:pt x="5281" y="114770"/>
                    <a:pt x="5281" y="114770"/>
                  </a:cubicBezTo>
                  <a:cubicBezTo>
                    <a:pt x="5281" y="117247"/>
                    <a:pt x="7921" y="119724"/>
                    <a:pt x="10268" y="119724"/>
                  </a:cubicBezTo>
                  <a:cubicBezTo>
                    <a:pt x="39022" y="117247"/>
                    <a:pt x="39022" y="117247"/>
                    <a:pt x="39022" y="117247"/>
                  </a:cubicBezTo>
                  <a:cubicBezTo>
                    <a:pt x="41662" y="117247"/>
                    <a:pt x="44303" y="114770"/>
                    <a:pt x="44303" y="112293"/>
                  </a:cubicBezTo>
                  <a:cubicBezTo>
                    <a:pt x="41662" y="90275"/>
                    <a:pt x="41662" y="90275"/>
                    <a:pt x="41662" y="90275"/>
                  </a:cubicBezTo>
                  <a:lnTo>
                    <a:pt x="5281" y="92752"/>
                  </a:lnTo>
                  <a:close/>
                  <a:moveTo>
                    <a:pt x="0" y="56422"/>
                  </a:moveTo>
                  <a:lnTo>
                    <a:pt x="0" y="56422"/>
                  </a:lnTo>
                  <a:cubicBezTo>
                    <a:pt x="2640" y="80642"/>
                    <a:pt x="2640" y="80642"/>
                    <a:pt x="2640" y="80642"/>
                  </a:cubicBezTo>
                  <a:cubicBezTo>
                    <a:pt x="39022" y="75688"/>
                    <a:pt x="39022" y="75688"/>
                    <a:pt x="39022" y="75688"/>
                  </a:cubicBezTo>
                  <a:cubicBezTo>
                    <a:pt x="39022" y="53944"/>
                    <a:pt x="39022" y="53944"/>
                    <a:pt x="39022" y="53944"/>
                  </a:cubicBezTo>
                  <a:lnTo>
                    <a:pt x="39022" y="51467"/>
                  </a:lnTo>
                  <a:cubicBezTo>
                    <a:pt x="39022" y="41834"/>
                    <a:pt x="46943" y="31926"/>
                    <a:pt x="59853" y="31926"/>
                  </a:cubicBezTo>
                  <a:cubicBezTo>
                    <a:pt x="72762" y="31926"/>
                    <a:pt x="80684" y="41834"/>
                    <a:pt x="80684" y="51467"/>
                  </a:cubicBezTo>
                  <a:lnTo>
                    <a:pt x="80684" y="53944"/>
                  </a:lnTo>
                  <a:cubicBezTo>
                    <a:pt x="78044" y="75688"/>
                    <a:pt x="78044" y="75688"/>
                    <a:pt x="78044" y="75688"/>
                  </a:cubicBezTo>
                  <a:cubicBezTo>
                    <a:pt x="117066" y="80642"/>
                    <a:pt x="117066" y="80642"/>
                    <a:pt x="117066" y="80642"/>
                  </a:cubicBezTo>
                  <a:cubicBezTo>
                    <a:pt x="119706" y="56422"/>
                    <a:pt x="119706" y="56422"/>
                    <a:pt x="119706" y="56422"/>
                  </a:cubicBezTo>
                  <a:cubicBezTo>
                    <a:pt x="119706" y="53944"/>
                    <a:pt x="119706" y="53944"/>
                    <a:pt x="119706" y="51467"/>
                  </a:cubicBezTo>
                  <a:cubicBezTo>
                    <a:pt x="119706" y="22018"/>
                    <a:pt x="93594" y="0"/>
                    <a:pt x="59853" y="0"/>
                  </a:cubicBezTo>
                  <a:cubicBezTo>
                    <a:pt x="25819" y="0"/>
                    <a:pt x="0" y="22018"/>
                    <a:pt x="0" y="51467"/>
                  </a:cubicBezTo>
                  <a:cubicBezTo>
                    <a:pt x="0" y="53944"/>
                    <a:pt x="0" y="53944"/>
                    <a:pt x="0" y="5642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24" name="Shape 4087">
              <a:extLst>
                <a:ext uri="{FF2B5EF4-FFF2-40B4-BE49-F238E27FC236}">
                  <a16:creationId xmlns:a16="http://schemas.microsoft.com/office/drawing/2014/main" id="{BBA00D8E-4012-E660-9711-CE621288EAF7}"/>
                </a:ext>
              </a:extLst>
            </p:cNvPr>
            <p:cNvSpPr/>
            <p:nvPr/>
          </p:nvSpPr>
          <p:spPr>
            <a:xfrm>
              <a:off x="7515538" y="3775177"/>
              <a:ext cx="336533" cy="309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8" y="107865"/>
                  </a:moveTo>
                  <a:lnTo>
                    <a:pt x="18918" y="107865"/>
                  </a:lnTo>
                  <a:cubicBezTo>
                    <a:pt x="18918" y="114876"/>
                    <a:pt x="26486" y="119730"/>
                    <a:pt x="33513" y="119730"/>
                  </a:cubicBezTo>
                  <a:cubicBezTo>
                    <a:pt x="40810" y="119730"/>
                    <a:pt x="45405" y="114876"/>
                    <a:pt x="45405" y="107865"/>
                  </a:cubicBezTo>
                  <a:cubicBezTo>
                    <a:pt x="45405" y="100584"/>
                    <a:pt x="40810" y="93303"/>
                    <a:pt x="33513" y="93303"/>
                  </a:cubicBezTo>
                  <a:cubicBezTo>
                    <a:pt x="26486" y="93303"/>
                    <a:pt x="18918" y="100584"/>
                    <a:pt x="18918" y="107865"/>
                  </a:cubicBezTo>
                  <a:close/>
                  <a:moveTo>
                    <a:pt x="86216" y="107865"/>
                  </a:moveTo>
                  <a:lnTo>
                    <a:pt x="86216" y="107865"/>
                  </a:lnTo>
                  <a:cubicBezTo>
                    <a:pt x="86216" y="114876"/>
                    <a:pt x="93243" y="119730"/>
                    <a:pt x="100540" y="119730"/>
                  </a:cubicBezTo>
                  <a:cubicBezTo>
                    <a:pt x="107837" y="119730"/>
                    <a:pt x="112702" y="114876"/>
                    <a:pt x="112702" y="107865"/>
                  </a:cubicBezTo>
                  <a:cubicBezTo>
                    <a:pt x="112702" y="100584"/>
                    <a:pt x="107837" y="93303"/>
                    <a:pt x="100540" y="93303"/>
                  </a:cubicBezTo>
                  <a:cubicBezTo>
                    <a:pt x="93243" y="93303"/>
                    <a:pt x="86216" y="100584"/>
                    <a:pt x="86216" y="107865"/>
                  </a:cubicBezTo>
                  <a:close/>
                  <a:moveTo>
                    <a:pt x="42972" y="76584"/>
                  </a:moveTo>
                  <a:lnTo>
                    <a:pt x="42972" y="76584"/>
                  </a:lnTo>
                  <a:cubicBezTo>
                    <a:pt x="117297" y="55011"/>
                    <a:pt x="117297" y="55011"/>
                    <a:pt x="117297" y="55011"/>
                  </a:cubicBezTo>
                  <a:cubicBezTo>
                    <a:pt x="119729" y="55011"/>
                    <a:pt x="119729" y="52584"/>
                    <a:pt x="119729" y="50426"/>
                  </a:cubicBezTo>
                  <a:cubicBezTo>
                    <a:pt x="119729" y="14561"/>
                    <a:pt x="119729" y="14561"/>
                    <a:pt x="119729" y="14561"/>
                  </a:cubicBezTo>
                  <a:cubicBezTo>
                    <a:pt x="26486" y="14561"/>
                    <a:pt x="26486" y="14561"/>
                    <a:pt x="26486" y="14561"/>
                  </a:cubicBezTo>
                  <a:cubicBezTo>
                    <a:pt x="26486" y="2696"/>
                    <a:pt x="26486" y="2696"/>
                    <a:pt x="26486" y="2696"/>
                  </a:cubicBezTo>
                  <a:lnTo>
                    <a:pt x="24054" y="0"/>
                  </a:lnTo>
                  <a:cubicBezTo>
                    <a:pt x="2432" y="0"/>
                    <a:pt x="2432" y="0"/>
                    <a:pt x="2432" y="0"/>
                  </a:cubicBezTo>
                  <a:cubicBezTo>
                    <a:pt x="0" y="0"/>
                    <a:pt x="0" y="2696"/>
                    <a:pt x="0" y="2696"/>
                  </a:cubicBezTo>
                  <a:cubicBezTo>
                    <a:pt x="0" y="14561"/>
                    <a:pt x="0" y="14561"/>
                    <a:pt x="0" y="14561"/>
                  </a:cubicBezTo>
                  <a:cubicBezTo>
                    <a:pt x="12162" y="14561"/>
                    <a:pt x="12162" y="14561"/>
                    <a:pt x="12162" y="14561"/>
                  </a:cubicBezTo>
                  <a:cubicBezTo>
                    <a:pt x="26486" y="74157"/>
                    <a:pt x="26486" y="74157"/>
                    <a:pt x="26486" y="74157"/>
                  </a:cubicBezTo>
                  <a:cubicBezTo>
                    <a:pt x="26486" y="81438"/>
                    <a:pt x="26486" y="81438"/>
                    <a:pt x="26486" y="81438"/>
                  </a:cubicBezTo>
                  <a:cubicBezTo>
                    <a:pt x="26486" y="91146"/>
                    <a:pt x="26486" y="91146"/>
                    <a:pt x="26486" y="91146"/>
                  </a:cubicBezTo>
                  <a:cubicBezTo>
                    <a:pt x="26486" y="93303"/>
                    <a:pt x="28648" y="93303"/>
                    <a:pt x="28648" y="93303"/>
                  </a:cubicBezTo>
                  <a:cubicBezTo>
                    <a:pt x="33513" y="93303"/>
                    <a:pt x="33513" y="93303"/>
                    <a:pt x="33513" y="93303"/>
                  </a:cubicBezTo>
                  <a:cubicBezTo>
                    <a:pt x="100540" y="93303"/>
                    <a:pt x="100540" y="93303"/>
                    <a:pt x="100540" y="93303"/>
                  </a:cubicBezTo>
                  <a:cubicBezTo>
                    <a:pt x="117297" y="93303"/>
                    <a:pt x="117297" y="93303"/>
                    <a:pt x="117297" y="93303"/>
                  </a:cubicBezTo>
                  <a:cubicBezTo>
                    <a:pt x="119729" y="93303"/>
                    <a:pt x="119729" y="93303"/>
                    <a:pt x="119729" y="91146"/>
                  </a:cubicBezTo>
                  <a:cubicBezTo>
                    <a:pt x="119729" y="81438"/>
                    <a:pt x="119729" y="81438"/>
                    <a:pt x="119729" y="81438"/>
                  </a:cubicBezTo>
                  <a:cubicBezTo>
                    <a:pt x="45405" y="81438"/>
                    <a:pt x="45405" y="81438"/>
                    <a:pt x="45405" y="81438"/>
                  </a:cubicBezTo>
                  <a:cubicBezTo>
                    <a:pt x="35945" y="81438"/>
                    <a:pt x="35945" y="76584"/>
                    <a:pt x="42972" y="7658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90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2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2A45A7CB-B714-55C3-EB96-676BFB2A48C6}"/>
              </a:ext>
            </a:extLst>
          </p:cNvPr>
          <p:cNvGraphicFramePr>
            <a:graphicFrameLocks noGrp="1"/>
          </p:cNvGraphicFramePr>
          <p:nvPr/>
        </p:nvGraphicFramePr>
        <p:xfrm>
          <a:off x="0" y="138436"/>
          <a:ext cx="12192001" cy="63864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3884">
                  <a:extLst>
                    <a:ext uri="{9D8B030D-6E8A-4147-A177-3AD203B41FA5}">
                      <a16:colId xmlns:a16="http://schemas.microsoft.com/office/drawing/2014/main" val="3448023813"/>
                    </a:ext>
                  </a:extLst>
                </a:gridCol>
                <a:gridCol w="2597951">
                  <a:extLst>
                    <a:ext uri="{9D8B030D-6E8A-4147-A177-3AD203B41FA5}">
                      <a16:colId xmlns:a16="http://schemas.microsoft.com/office/drawing/2014/main" val="4270151059"/>
                    </a:ext>
                  </a:extLst>
                </a:gridCol>
                <a:gridCol w="2583321">
                  <a:extLst>
                    <a:ext uri="{9D8B030D-6E8A-4147-A177-3AD203B41FA5}">
                      <a16:colId xmlns:a16="http://schemas.microsoft.com/office/drawing/2014/main" val="2025523992"/>
                    </a:ext>
                  </a:extLst>
                </a:gridCol>
                <a:gridCol w="2635339">
                  <a:extLst>
                    <a:ext uri="{9D8B030D-6E8A-4147-A177-3AD203B41FA5}">
                      <a16:colId xmlns:a16="http://schemas.microsoft.com/office/drawing/2014/main" val="3483570904"/>
                    </a:ext>
                  </a:extLst>
                </a:gridCol>
                <a:gridCol w="2391506">
                  <a:extLst>
                    <a:ext uri="{9D8B030D-6E8A-4147-A177-3AD203B41FA5}">
                      <a16:colId xmlns:a16="http://schemas.microsoft.com/office/drawing/2014/main" val="3800022700"/>
                    </a:ext>
                  </a:extLst>
                </a:gridCol>
              </a:tblGrid>
              <a:tr h="2715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Model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SIGLENT SHA850A</a:t>
                      </a:r>
                      <a:endParaRPr lang="zh-CN" altLang="en-US" sz="1400" b="1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KEYSIGHT </a:t>
                      </a:r>
                      <a:r>
                        <a:rPr lang="en-US" altLang="zh-CN" sz="1400" b="1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N9913/4A</a:t>
                      </a:r>
                      <a:endParaRPr lang="zh-CN" altLang="en-US" sz="1400" b="1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R&amp;S ZPH</a:t>
                      </a:r>
                      <a:endParaRPr lang="zh-CN" altLang="en-US" sz="1400" b="1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Anritsu MS2034/5B</a:t>
                      </a:r>
                      <a:endParaRPr lang="zh-CN" altLang="en-US" sz="1400" b="1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1762697"/>
                  </a:ext>
                </a:extLst>
              </a:tr>
              <a:tr h="17590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Appearance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7692093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Spectrum Analyzer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kHz ~ 3.6/7.5 GHz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kHz ~ 4 GHz/6.5 GHz(option 233)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kHz ~ 3 GHz/4 GHz(option ZPH-B4)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kHz ~ 4/6 GHz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316440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Vector Network Analyzer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kHz ~ 3.6/7.5 GHz 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SHA850-VNA)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kHz to 4/6.5 GHz (N9914A-V5K)</a:t>
                      </a:r>
                    </a:p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(N9914A-210; N9914A-211)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MHz to 3 GHz/4 GHz </a:t>
                      </a:r>
                    </a:p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ZPH-B4)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kHz ~ 4/6 GHz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73875"/>
                  </a:ext>
                </a:extLst>
              </a:tr>
              <a:tr h="3753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 and Antenna Analyzer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kHz ~ 3.6/7.5 GHz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kHz to 4/6.5 GHz </a:t>
                      </a:r>
                    </a:p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(N9914A-V5K:  5kHz start frequency)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MHz to 3 GHz/4 GHz </a:t>
                      </a:r>
                    </a:p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ZPH-B4)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kHz ~ 4/6 GHz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62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-165 dBm/Hz</a:t>
                      </a:r>
                      <a:endParaRPr lang="zh-CN" altLang="en-US" sz="900" b="0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-155 dBm/Hz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-163 dBm/Hz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-162 dBm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176728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SSB Phase Noise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 = 1 GH,</a:t>
                      </a:r>
                      <a:r>
                        <a:rPr lang="zh-CN" altLang="en-US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10 kHz</a:t>
                      </a:r>
                    </a:p>
                    <a:p>
                      <a:pPr algn="ctr"/>
                      <a:r>
                        <a:rPr lang="en-US" altLang="zh-CN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-104 dBc/Hz (typ.)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 = 1 GH,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10 kHz</a:t>
                      </a:r>
                    </a:p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-111 dBc/Hz</a:t>
                      </a:r>
                      <a:r>
                        <a:rPr lang="en-US" altLang="zh-CN" sz="9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(typ.)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 = 500 MHz,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30 kHz</a:t>
                      </a:r>
                    </a:p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-95 dBc/Hz</a:t>
                      </a:r>
                      <a:r>
                        <a:rPr lang="en-US" altLang="zh-CN" sz="9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(typ.)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 = 1 GH,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10 kHz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–110 dBc/Hz</a:t>
                      </a:r>
                      <a:r>
                        <a:rPr lang="en-US" altLang="zh-CN" sz="9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(typ.)</a:t>
                      </a:r>
                      <a:endParaRPr lang="en-US" altLang="zh-CN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365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Range (typ.)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dB</a:t>
                      </a:r>
                      <a:endParaRPr lang="zh-CN" altLang="en-US" sz="900" b="0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dB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90 dB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dB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025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Analog Modulation Analysis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AM/FM/PM</a:t>
                      </a:r>
                    </a:p>
                    <a:p>
                      <a:pPr algn="ctr"/>
                      <a:r>
                        <a:rPr lang="en-US" altLang="zh-CN" sz="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(option SHA850-AMA)</a:t>
                      </a:r>
                      <a:endParaRPr lang="zh-CN" altLang="en-US" sz="9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AM/FM  </a:t>
                      </a:r>
                    </a:p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355) 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AM/FM </a:t>
                      </a:r>
                    </a:p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ZPH-K7)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AM/FM/PM </a:t>
                      </a:r>
                    </a:p>
                    <a:p>
                      <a:pPr algn="ctr"/>
                      <a:r>
                        <a:rPr lang="de-DE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509)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110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Modulation Analysis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ASK/FSK/MSK/PSK/DPSK/QAM</a:t>
                      </a:r>
                    </a:p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SHA850-DMA)</a:t>
                      </a:r>
                      <a:endParaRPr lang="zh-CN" altLang="en-US" sz="900" b="0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832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Measurement range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+10 dBm, 100 kHz ~ 1 MHz</a:t>
                      </a:r>
                    </a:p>
                    <a:p>
                      <a:pPr algn="ctr"/>
                      <a:r>
                        <a:rPr lang="en-US" altLang="zh-CN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+20 dBm, 1 MHz ~ 7.5 GHz</a:t>
                      </a:r>
                      <a:endParaRPr lang="zh-CN" altLang="en-US" sz="9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+20 dBm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+30 dBm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+26 dBm (≥ 50 MHz)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0 dBm (&lt; 50 MHz)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465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Preamplifier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dB (nom.), standard</a:t>
                      </a:r>
                      <a:endParaRPr lang="zh-CN" altLang="en-US" sz="9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+20 dB (Option 235)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option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401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kHz ~ 3.6/7.5 GHz 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SHA850-SOR)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kHz to 4/6.5 GHz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kHz ~ 4 GHz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unspecified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586062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310.1 x 215 x 78.5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 x 188 x 72 mm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 x 202 x 76 mm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 x 199 x 91 mm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401923"/>
                  </a:ext>
                </a:extLst>
              </a:tr>
              <a:tr h="1757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time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zh-CN" alt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hours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</a:t>
                      </a:r>
                      <a:r>
                        <a:rPr lang="zh-CN" altLang="en-US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hours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~ 9 hours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 hours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846138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CBAB40C1-8839-8731-34F6-38F3F7FC28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6"/>
          <a:stretch/>
        </p:blipFill>
        <p:spPr>
          <a:xfrm>
            <a:off x="2022440" y="501540"/>
            <a:ext cx="2592160" cy="14567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94D67F-1A22-C17B-313B-E789A592A0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133" y="522238"/>
            <a:ext cx="1375942" cy="15626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E33974F-9FE7-C7ED-9E07-98F99129C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56" y="501540"/>
            <a:ext cx="1164077" cy="16040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DBA759-D3DB-33A2-DDF3-795196218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650" y="595708"/>
            <a:ext cx="1918115" cy="1415750"/>
          </a:xfrm>
          <a:prstGeom prst="rect">
            <a:avLst/>
          </a:prstGeom>
        </p:spPr>
      </p:pic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F7EA1199-7E46-6D22-0F1B-C63B73B75B0F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24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2A45A7CB-B714-55C3-EB96-676BFB2A48C6}"/>
              </a:ext>
            </a:extLst>
          </p:cNvPr>
          <p:cNvGraphicFramePr>
            <a:graphicFrameLocks noGrp="1"/>
          </p:cNvGraphicFramePr>
          <p:nvPr/>
        </p:nvGraphicFramePr>
        <p:xfrm>
          <a:off x="0" y="123205"/>
          <a:ext cx="12170156" cy="6531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7448">
                  <a:extLst>
                    <a:ext uri="{9D8B030D-6E8A-4147-A177-3AD203B41FA5}">
                      <a16:colId xmlns:a16="http://schemas.microsoft.com/office/drawing/2014/main" val="3448023813"/>
                    </a:ext>
                  </a:extLst>
                </a:gridCol>
                <a:gridCol w="2537143">
                  <a:extLst>
                    <a:ext uri="{9D8B030D-6E8A-4147-A177-3AD203B41FA5}">
                      <a16:colId xmlns:a16="http://schemas.microsoft.com/office/drawing/2014/main" val="4270151059"/>
                    </a:ext>
                  </a:extLst>
                </a:gridCol>
                <a:gridCol w="2786380">
                  <a:extLst>
                    <a:ext uri="{9D8B030D-6E8A-4147-A177-3AD203B41FA5}">
                      <a16:colId xmlns:a16="http://schemas.microsoft.com/office/drawing/2014/main" val="2025523992"/>
                    </a:ext>
                  </a:extLst>
                </a:gridCol>
                <a:gridCol w="2573655">
                  <a:extLst>
                    <a:ext uri="{9D8B030D-6E8A-4147-A177-3AD203B41FA5}">
                      <a16:colId xmlns:a16="http://schemas.microsoft.com/office/drawing/2014/main" val="3483570904"/>
                    </a:ext>
                  </a:extLst>
                </a:gridCol>
                <a:gridCol w="2335530">
                  <a:extLst>
                    <a:ext uri="{9D8B030D-6E8A-4147-A177-3AD203B41FA5}">
                      <a16:colId xmlns:a16="http://schemas.microsoft.com/office/drawing/2014/main" val="3800022700"/>
                    </a:ext>
                  </a:extLst>
                </a:gridCol>
              </a:tblGrid>
              <a:tr h="2715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Model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SIGLENT SHA850A</a:t>
                      </a:r>
                      <a:endParaRPr lang="zh-CN" altLang="en-US" sz="1400" b="1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KEYSIGHT N9912A</a:t>
                      </a:r>
                      <a:endParaRPr lang="zh-CN" altLang="en-US" sz="1400" b="1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R&amp;S FPH</a:t>
                      </a:r>
                      <a:endParaRPr lang="zh-CN" altLang="en-US" sz="1400" b="1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Anritsu MS2080A</a:t>
                      </a:r>
                      <a:endParaRPr lang="zh-CN" altLang="en-US" sz="1400" b="1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1762697"/>
                  </a:ext>
                </a:extLst>
              </a:tr>
              <a:tr h="1566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Appearance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7692093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Spectrum Analyzer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kHz ~ 3.6/7.5 GHz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N9912AU-230: 100 kHz to 4 GHz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N9912AU-231: 100 kHz to 6 GHz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kHz to 2 GHz(model .02)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l-PL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kHz to 6 GHz(model .06)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kHz ~ 4 GHz </a:t>
                      </a:r>
                    </a:p>
                    <a:p>
                      <a:pPr algn="ctr"/>
                      <a:r>
                        <a:rPr lang="de-DE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704)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316440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Vector Network Analyzer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kHz ~ 3.6/7.5 GHz </a:t>
                      </a:r>
                    </a:p>
                    <a:p>
                      <a:pPr algn="ctr"/>
                      <a:r>
                        <a:rPr lang="en-US" altLang="zh-CN" sz="90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SHA850-VNA)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 104:2 MHz to 4 GHz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 106:2 MHz to 6 GHz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(S11 – Option 303; S21 – Option 110 and 303)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73875"/>
                  </a:ext>
                </a:extLst>
              </a:tr>
              <a:tr h="3753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 and Antenna Analyzer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kHz ~ 3.6/7.5 GHz</a:t>
                      </a:r>
                      <a:endParaRPr lang="zh-CN" altLang="en-US" sz="900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 104: 2 MHz to 4 GHz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 106: 2 MHz to 6 GHz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kHz to 4 GHz (S331P-0704)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kHz to 6 GHz (S331P-0706)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62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-165 dBm/Hz</a:t>
                      </a:r>
                      <a:endParaRPr lang="zh-CN" altLang="en-US" sz="9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-148 dBm/Hz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-163 dBm/Hz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-167 dBm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176728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SSB Phase Noise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 = 1 GH,</a:t>
                      </a:r>
                      <a:r>
                        <a:rPr lang="zh-CN" altLang="en-US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10 kHz</a:t>
                      </a:r>
                    </a:p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-104 dBc/Hz (typ.)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 = 1 GH,</a:t>
                      </a:r>
                      <a:r>
                        <a:rPr lang="zh-CN" alt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10 kHz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-88 dBc/Hz</a:t>
                      </a:r>
                      <a:r>
                        <a:rPr lang="en-US" altLang="zh-CN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(typ.)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 = 500 MHz,</a:t>
                      </a:r>
                      <a:r>
                        <a:rPr lang="zh-CN" alt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30 kHz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-95 dBc/Hz</a:t>
                      </a:r>
                      <a:r>
                        <a:rPr lang="en-US" altLang="zh-CN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(typ.)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 = 1 GH,</a:t>
                      </a:r>
                      <a:r>
                        <a:rPr lang="zh-CN" alt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offset 10 kHz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–94 dBc/Hz</a:t>
                      </a:r>
                      <a:r>
                        <a:rPr lang="en-US" altLang="zh-CN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(typ.)</a:t>
                      </a:r>
                      <a:endParaRPr lang="en-US" altLang="zh-CN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365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Range (typ.)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dB</a:t>
                      </a:r>
                      <a:endParaRPr lang="zh-CN" altLang="en-US" sz="900" b="0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unspecified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&gt;105 dB Typical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025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Analog Modulation Analysis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AM/FM/PM</a:t>
                      </a:r>
                    </a:p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(option SHA850-AMA)</a:t>
                      </a:r>
                      <a:endParaRPr lang="zh-CN" altLang="en-US" sz="900" b="0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AM/FM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230 or 231)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AM/FM 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FPH-K7)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AM/FM </a:t>
                      </a:r>
                    </a:p>
                    <a:p>
                      <a:pPr algn="ctr"/>
                      <a:r>
                        <a:rPr lang="de-DE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24)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110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Modulation Analysis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ASK/FSK/MSK/PSK/DPSK/QAM</a:t>
                      </a:r>
                    </a:p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SHA850-DMA)</a:t>
                      </a:r>
                      <a:endParaRPr lang="zh-CN" altLang="en-US" sz="900" b="0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ASK/FSK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FPH-K7)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832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Measurement range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+10 dBm, 100 kHz ~ 1 MHz</a:t>
                      </a:r>
                    </a:p>
                    <a:p>
                      <a:pPr algn="ctr"/>
                      <a:r>
                        <a:rPr lang="en-US" altLang="zh-CN" sz="9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+20 dBm, 1 MHz ~ 7.5 GHz</a:t>
                      </a:r>
                      <a:endParaRPr lang="zh-CN" altLang="en-US" sz="9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+20 dBm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+30 dBm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DANL to +30 dBm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465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Preamplifier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rgbClr val="FF8E0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dB (nom.), standard</a:t>
                      </a:r>
                      <a:endParaRPr lang="zh-CN" altLang="en-US" sz="900" b="0">
                        <a:solidFill>
                          <a:srgbClr val="FF8E0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+22 dB (Option 235)</a:t>
                      </a:r>
                      <a:endParaRPr lang="zh-CN" altLang="en-US" sz="9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option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401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kHz ~ 3.6/7.5 GHz 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(option SHA850-SOR)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N9912AU-230: 2 MHz to 4 GHz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N9912AU-231: 2 MHz to 6 GHz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kHz to MAX frequency 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unspecified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586062"/>
                  </a:ext>
                </a:extLst>
              </a:tr>
              <a:tr h="2715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310.1 x 215 x 78.5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 x 188 x 72 mm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 x 202 x 76 mm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x 212 x 96 mm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401923"/>
                  </a:ext>
                </a:extLst>
              </a:tr>
              <a:tr h="1757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time</a:t>
                      </a:r>
                      <a:endParaRPr lang="zh-CN" altLang="en-US" sz="11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hours 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hours (typical)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h(model .02) </a:t>
                      </a:r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pt-BR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h(model .06)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h with Internal</a:t>
                      </a:r>
                    </a:p>
                    <a:p>
                      <a:pPr algn="ctr"/>
                      <a:r>
                        <a:rPr lang="en-US" altLang="zh-CN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h with Accessory Power Pack</a:t>
                      </a:r>
                      <a:endParaRPr lang="zh-CN" alt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846138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CBAB40C1-8839-8731-34F6-38F3F7FC28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6"/>
          <a:stretch/>
        </p:blipFill>
        <p:spPr>
          <a:xfrm>
            <a:off x="2042551" y="457368"/>
            <a:ext cx="2422508" cy="1361422"/>
          </a:xfrm>
          <a:prstGeom prst="rect">
            <a:avLst/>
          </a:prstGeom>
        </p:spPr>
      </p:pic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F7EA1199-7E46-6D22-0F1B-C63B73B75B0F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F8F825B-1E05-A8C0-7349-4D8804166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r="3206"/>
          <a:stretch/>
        </p:blipFill>
        <p:spPr>
          <a:xfrm>
            <a:off x="10316465" y="613093"/>
            <a:ext cx="1528793" cy="12056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2012E4B-DD1F-4489-BE85-B990121C43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200" y="539205"/>
            <a:ext cx="1066800" cy="13534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7B638B-B94A-45B9-9272-F8A417F2D68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0351" y="488321"/>
            <a:ext cx="1289159" cy="1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BD20917-26F5-797C-690C-9450BB9AE4D2}"/>
              </a:ext>
            </a:extLst>
          </p:cNvPr>
          <p:cNvSpPr txBox="1"/>
          <p:nvPr/>
        </p:nvSpPr>
        <p:spPr>
          <a:xfrm>
            <a:off x="512370" y="330217"/>
            <a:ext cx="9147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S5000 Directional Antenna Set</a:t>
            </a:r>
          </a:p>
        </p:txBody>
      </p:sp>
      <p:graphicFrame>
        <p:nvGraphicFramePr>
          <p:cNvPr id="6" name="Group 81">
            <a:extLst>
              <a:ext uri="{FF2B5EF4-FFF2-40B4-BE49-F238E27FC236}">
                <a16:creationId xmlns:a16="http://schemas.microsoft.com/office/drawing/2014/main" id="{12832AF6-0251-FAD3-D1CA-8260F1BA9536}"/>
              </a:ext>
            </a:extLst>
          </p:cNvPr>
          <p:cNvGraphicFramePr>
            <a:graphicFrameLocks noGrp="1"/>
          </p:cNvGraphicFramePr>
          <p:nvPr/>
        </p:nvGraphicFramePr>
        <p:xfrm>
          <a:off x="648590" y="1156017"/>
          <a:ext cx="7029999" cy="5648397"/>
        </p:xfrm>
        <a:graphic>
          <a:graphicData uri="http://schemas.openxmlformats.org/drawingml/2006/table">
            <a:tbl>
              <a:tblPr/>
              <a:tblGrid>
                <a:gridCol w="2167804">
                  <a:extLst>
                    <a:ext uri="{9D8B030D-6E8A-4147-A177-3AD203B41FA5}">
                      <a16:colId xmlns:a16="http://schemas.microsoft.com/office/drawing/2014/main" val="1982258297"/>
                    </a:ext>
                  </a:extLst>
                </a:gridCol>
                <a:gridCol w="1627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7505">
                  <a:extLst>
                    <a:ext uri="{9D8B030D-6E8A-4147-A177-3AD203B41FA5}">
                      <a16:colId xmlns:a16="http://schemas.microsoft.com/office/drawing/2014/main" val="459997588"/>
                    </a:ext>
                  </a:extLst>
                </a:gridCol>
                <a:gridCol w="1607185">
                  <a:extLst>
                    <a:ext uri="{9D8B030D-6E8A-4147-A177-3AD203B41FA5}">
                      <a16:colId xmlns:a16="http://schemas.microsoft.com/office/drawing/2014/main" val="4182369875"/>
                    </a:ext>
                  </a:extLst>
                </a:gridCol>
              </a:tblGrid>
              <a:tr h="3864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ANT-DA13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(S5001-LP)</a:t>
                      </a:r>
                      <a:endParaRPr kumimoji="0" lang="en-US" altLang="zh-CN" sz="900" b="0" i="0" u="none" strike="noStrike" cap="none" normalizeH="0" baseline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ANT-DA12</a:t>
                      </a:r>
                      <a:endParaRPr kumimoji="0" lang="en-US" altLang="zh-CN" sz="900" b="0" i="0" u="none" strike="noStrike" cap="none" normalizeH="0" baseline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(S5001-UHF)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ANT-DA11</a:t>
                      </a:r>
                      <a:endParaRPr kumimoji="0" lang="en-US" altLang="zh-CN" sz="900" b="0" i="0" u="none" strike="noStrike" cap="none" normalizeH="0" baseline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(S5001-VHF)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50" b="1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Frequency Range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500MHz-8GHz</a:t>
                      </a: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200MHz – 500MHz</a:t>
                      </a: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10MHz – 200MHz</a:t>
                      </a: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5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Appearance</a:t>
                      </a:r>
                      <a:endParaRPr lang="zh-CN" altLang="en-US" sz="105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439431"/>
                  </a:ext>
                </a:extLst>
              </a:tr>
              <a:tr h="2733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50" b="1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Antenna Gain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10dB (typ.)</a:t>
                      </a: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317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5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SWR</a:t>
                      </a:r>
                      <a:endParaRPr kumimoji="0" lang="zh-CN" altLang="en-US" sz="105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＜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1:1.9 </a:t>
                      </a:r>
                      <a:r>
                        <a:rPr lang="en-US" altLang="zh-CN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(typ.)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altLang="zh-CN" sz="1050" b="1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Direction Of Polarization</a:t>
                      </a:r>
                      <a:endParaRPr kumimoji="0" lang="zh-CN" altLang="en-US" sz="105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horizontal, vertical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737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5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RF Interface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50Ω/N type, female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716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5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Handle Radio Frequency Wire</a:t>
                      </a:r>
                      <a:endParaRPr kumimoji="0" lang="zh-CN" altLang="en-US" sz="105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1.5m /N type, male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559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5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Handle Amplifier Gain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12dB @1GHz, more than 50 hours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167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altLang="zh-CN" sz="105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</a:t>
                      </a:r>
                      <a:endParaRPr lang="zh-CN" altLang="en-US" sz="105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altLang="zh-CN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 x 400 x 240mm</a:t>
                      </a: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97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5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Rough Weight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4.8kg (including packing box)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4.8kg (including packing box)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4.8kg (including packing box)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198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5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Net Weight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0.45kg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(including handle 0.96kg)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0.32kg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(including handle 0.83kg)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0.50kg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(including handle 1.01kg)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424957"/>
                  </a:ext>
                </a:extLst>
              </a:tr>
            </a:tbl>
          </a:graphicData>
        </a:graphic>
      </p:graphicFrame>
      <p:grpSp>
        <p:nvGrpSpPr>
          <p:cNvPr id="35" name="组合 34">
            <a:extLst>
              <a:ext uri="{FF2B5EF4-FFF2-40B4-BE49-F238E27FC236}">
                <a16:creationId xmlns:a16="http://schemas.microsoft.com/office/drawing/2014/main" id="{C7500B61-1AC1-A054-3A1A-46392DF22383}"/>
              </a:ext>
            </a:extLst>
          </p:cNvPr>
          <p:cNvGrpSpPr/>
          <p:nvPr/>
        </p:nvGrpSpPr>
        <p:grpSpPr>
          <a:xfrm>
            <a:off x="7974998" y="1272797"/>
            <a:ext cx="3377080" cy="5681861"/>
            <a:chOff x="7860711" y="1344702"/>
            <a:chExt cx="3210905" cy="5573605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AD88C81D-0EC6-5E95-552E-BE0198A72FED}"/>
                </a:ext>
              </a:extLst>
            </p:cNvPr>
            <p:cNvGrpSpPr/>
            <p:nvPr/>
          </p:nvGrpSpPr>
          <p:grpSpPr>
            <a:xfrm>
              <a:off x="7860711" y="1344702"/>
              <a:ext cx="3195334" cy="1954733"/>
              <a:chOff x="7952707" y="1156626"/>
              <a:chExt cx="4136181" cy="243948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C625454D-52DF-DA29-0396-F03B85BFF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2707" y="1544151"/>
                <a:ext cx="2073354" cy="14535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E12F1966-9637-13B0-9BC7-5CDF72087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5881" y="2147130"/>
                <a:ext cx="2173007" cy="144898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30A0781-050F-EB83-FFB3-52A6E4630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29029" y="1156626"/>
                <a:ext cx="2199198" cy="1258812"/>
              </a:xfrm>
              <a:prstGeom prst="rect">
                <a:avLst/>
              </a:prstGeom>
            </p:spPr>
          </p:pic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013F9A75-504D-906B-56E9-307BD9661DF7}"/>
                </a:ext>
              </a:extLst>
            </p:cNvPr>
            <p:cNvGrpSpPr/>
            <p:nvPr/>
          </p:nvGrpSpPr>
          <p:grpSpPr>
            <a:xfrm>
              <a:off x="7902556" y="3125753"/>
              <a:ext cx="3143024" cy="2036709"/>
              <a:chOff x="8006872" y="1128465"/>
              <a:chExt cx="4068468" cy="2541790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32EE32-A2AC-5AB7-C1E8-39CFB1004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06872" y="1493402"/>
                <a:ext cx="1937922" cy="1453567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E173E025-73E7-F0AA-2B01-54928AA87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49684" y="2221277"/>
                <a:ext cx="2625656" cy="1448978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6C25AFB2-9C4B-754E-699F-39C08B074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89021" y="1128465"/>
                <a:ext cx="2625658" cy="1448979"/>
              </a:xfrm>
              <a:prstGeom prst="rect">
                <a:avLst/>
              </a:prstGeom>
            </p:spPr>
          </p:pic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296D3E64-534F-086A-41CE-3446A7A6BAE3}"/>
                </a:ext>
              </a:extLst>
            </p:cNvPr>
            <p:cNvGrpSpPr/>
            <p:nvPr/>
          </p:nvGrpSpPr>
          <p:grpSpPr>
            <a:xfrm>
              <a:off x="7925466" y="5081754"/>
              <a:ext cx="3146150" cy="1836553"/>
              <a:chOff x="8036530" y="1506490"/>
              <a:chExt cx="4072515" cy="2291996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04714699-66B0-5DDB-9969-6B2D8EFEF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36530" y="1871425"/>
                <a:ext cx="1937922" cy="145966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67B9C3DF-93CD-B7E7-0DB8-0DDFF3B7F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36039" y="2599305"/>
                <a:ext cx="2173006" cy="1199181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A51149C7-4671-C15F-8619-252723B3F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49187" y="1506490"/>
                <a:ext cx="2199198" cy="1213635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7835FB3-E430-C8BC-5879-A153CF6E8FB2}"/>
              </a:ext>
            </a:extLst>
          </p:cNvPr>
          <p:cNvGrpSpPr/>
          <p:nvPr/>
        </p:nvGrpSpPr>
        <p:grpSpPr>
          <a:xfrm>
            <a:off x="2820084" y="1714833"/>
            <a:ext cx="5006710" cy="2418347"/>
            <a:chOff x="2572295" y="1845493"/>
            <a:chExt cx="5006710" cy="241834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72009E4-0BE1-CD9D-6E66-6CF04615F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501" y="1911637"/>
              <a:ext cx="1819504" cy="216117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C643A56-3B6B-F465-4D19-76DCEA7F8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295" y="1887607"/>
              <a:ext cx="1505693" cy="2334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5799451-5856-71E8-B52F-5DEDC7BC2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942" y="1845493"/>
              <a:ext cx="1739674" cy="2418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9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D49D576-3025-A215-0409-4FAC34D3AEBD}"/>
              </a:ext>
            </a:extLst>
          </p:cNvPr>
          <p:cNvGrpSpPr/>
          <p:nvPr/>
        </p:nvGrpSpPr>
        <p:grpSpPr>
          <a:xfrm>
            <a:off x="569913" y="2038350"/>
            <a:ext cx="10948987" cy="4017963"/>
            <a:chOff x="569913" y="1742786"/>
            <a:chExt cx="10948987" cy="4017963"/>
          </a:xfrm>
        </p:grpSpPr>
        <p:graphicFrame>
          <p:nvGraphicFramePr>
            <p:cNvPr id="5" name="对象 4">
              <a:extLst>
                <a:ext uri="{FF2B5EF4-FFF2-40B4-BE49-F238E27FC236}">
                  <a16:creationId xmlns:a16="http://schemas.microsoft.com/office/drawing/2014/main" id="{C6F48E1A-6C20-FCC5-D06E-267A4CC3B05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9913" y="1742786"/>
            <a:ext cx="5486400" cy="4017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2" name="Document" r:id="rId5" imgW="5938371" imgH="4343837" progId="Word.Document.12">
                    <p:embed/>
                  </p:oleObj>
                </mc:Choice>
                <mc:Fallback>
                  <p:oleObj name="Document" r:id="rId5" imgW="5938371" imgH="4343837" progId="Word.Document.12">
                    <p:embed/>
                    <p:pic>
                      <p:nvPicPr>
                        <p:cNvPr id="5" name="对象 4">
                          <a:extLst>
                            <a:ext uri="{FF2B5EF4-FFF2-40B4-BE49-F238E27FC236}">
                              <a16:creationId xmlns:a16="http://schemas.microsoft.com/office/drawing/2014/main" id="{C6F48E1A-6C20-FCC5-D06E-267A4CC3B0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69913" y="1742786"/>
                          <a:ext cx="5486400" cy="40179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对象 3">
              <a:extLst>
                <a:ext uri="{FF2B5EF4-FFF2-40B4-BE49-F238E27FC236}">
                  <a16:creationId xmlns:a16="http://schemas.microsoft.com/office/drawing/2014/main" id="{0510A723-1927-B0B0-6410-7C288B5212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99163" y="1814224"/>
            <a:ext cx="5519737" cy="3903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3" name="Document" r:id="rId7" imgW="5952086" imgH="4213670" progId="Word.Document.12">
                    <p:embed/>
                  </p:oleObj>
                </mc:Choice>
                <mc:Fallback>
                  <p:oleObj name="Document" r:id="rId7" imgW="5952086" imgH="4213670" progId="Word.Document.12">
                    <p:embed/>
                    <p:pic>
                      <p:nvPicPr>
                        <p:cNvPr id="4" name="对象 3">
                          <a:extLst>
                            <a:ext uri="{FF2B5EF4-FFF2-40B4-BE49-F238E27FC236}">
                              <a16:creationId xmlns:a16="http://schemas.microsoft.com/office/drawing/2014/main" id="{0510A723-1927-B0B0-6410-7C288B5212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999163" y="1814224"/>
                          <a:ext cx="5519737" cy="39036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9754FC09-70E4-DE10-6FD9-45B28FABE8B9}"/>
              </a:ext>
            </a:extLst>
          </p:cNvPr>
          <p:cNvSpPr txBox="1"/>
          <p:nvPr/>
        </p:nvSpPr>
        <p:spPr>
          <a:xfrm>
            <a:off x="645673" y="688022"/>
            <a:ext cx="7973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Pattern and application diagram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F083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23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9589566-0BB9-C7F7-D6C0-1DC7CF00A50D}"/>
              </a:ext>
            </a:extLst>
          </p:cNvPr>
          <p:cNvSpPr txBox="1"/>
          <p:nvPr/>
        </p:nvSpPr>
        <p:spPr>
          <a:xfrm>
            <a:off x="415017" y="389393"/>
            <a:ext cx="84561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rPr>
              <a:t>Traditional measurement technology of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rPr>
              <a:t>SIG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rPr>
              <a:t>L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rPr>
              <a:t>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</a:rPr>
              <a:t>Innovation brought by SHA850A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08300"/>
              </a:solidFill>
              <a:effectLst/>
              <a:uLnTx/>
              <a:uFillTx/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91967C4-FEB5-2329-CDA6-AEE013C6D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2"/>
          <a:stretch/>
        </p:blipFill>
        <p:spPr>
          <a:xfrm>
            <a:off x="2259967" y="1526736"/>
            <a:ext cx="6758103" cy="3823053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8302C441-51B8-55AD-D43F-DB4A4A3CF658}"/>
              </a:ext>
            </a:extLst>
          </p:cNvPr>
          <p:cNvGrpSpPr/>
          <p:nvPr/>
        </p:nvGrpSpPr>
        <p:grpSpPr>
          <a:xfrm>
            <a:off x="6859934" y="37431"/>
            <a:ext cx="5550961" cy="6820569"/>
            <a:chOff x="7334610" y="37431"/>
            <a:chExt cx="5550961" cy="6820569"/>
          </a:xfrm>
        </p:grpSpPr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17902D32-3475-82C9-E49B-DD2D3729B2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51998" y="37431"/>
              <a:ext cx="52294" cy="6820569"/>
            </a:xfrm>
            <a:prstGeom prst="straightConnector1">
              <a:avLst/>
            </a:prstGeom>
            <a:ln w="12700">
              <a:headEnd type="none" w="med" len="med"/>
              <a:tailEnd type="arrow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EA7702D-94AD-2222-C4C7-8606AEBB8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9784" y="4563831"/>
              <a:ext cx="2448678" cy="1634492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BD1BF0E-593D-D3F0-06F0-A2BE4A5D034C}"/>
                </a:ext>
              </a:extLst>
            </p:cNvPr>
            <p:cNvSpPr txBox="1"/>
            <p:nvPr/>
          </p:nvSpPr>
          <p:spPr>
            <a:xfrm>
              <a:off x="8872755" y="5952102"/>
              <a:ext cx="75923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2019.09 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8FCA0A67-62A9-942A-7751-82277FAA3BCF}"/>
                </a:ext>
              </a:extLst>
            </p:cNvPr>
            <p:cNvSpPr txBox="1"/>
            <p:nvPr/>
          </p:nvSpPr>
          <p:spPr>
            <a:xfrm>
              <a:off x="9820168" y="5952102"/>
              <a:ext cx="269588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SSA3000X Plus Spectrum Analyzer 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B9062212-A968-0704-A59C-4A0380D39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6359" y="2844212"/>
              <a:ext cx="2530927" cy="1689119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B49722B-0183-AB28-1639-5CEBBA748929}"/>
                </a:ext>
              </a:extLst>
            </p:cNvPr>
            <p:cNvSpPr txBox="1"/>
            <p:nvPr/>
          </p:nvSpPr>
          <p:spPr>
            <a:xfrm>
              <a:off x="8857212" y="4434107"/>
              <a:ext cx="104911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2019.09 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201ADEE-4720-5D9F-7E6A-26395621AA35}"/>
                </a:ext>
              </a:extLst>
            </p:cNvPr>
            <p:cNvSpPr txBox="1"/>
            <p:nvPr/>
          </p:nvSpPr>
          <p:spPr>
            <a:xfrm>
              <a:off x="9797299" y="4419181"/>
              <a:ext cx="281762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SVA1000X Spectrum &amp; Vector Network Analyzer 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endParaRPr>
            </a:p>
          </p:txBody>
        </p:sp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4340732-D991-3A2D-54F5-476A0AFAA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9784" y="1671984"/>
              <a:ext cx="2354206" cy="1571464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A38C50B-72F5-C15A-6244-FBA378790C1C}"/>
                </a:ext>
              </a:extLst>
            </p:cNvPr>
            <p:cNvSpPr txBox="1"/>
            <p:nvPr/>
          </p:nvSpPr>
          <p:spPr>
            <a:xfrm>
              <a:off x="8872755" y="2995953"/>
              <a:ext cx="104911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2020.04 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9EA65F3F-D908-A4DD-EDA8-D4293B932108}"/>
                </a:ext>
              </a:extLst>
            </p:cNvPr>
            <p:cNvSpPr txBox="1"/>
            <p:nvPr/>
          </p:nvSpPr>
          <p:spPr>
            <a:xfrm>
              <a:off x="9784921" y="2993162"/>
              <a:ext cx="310065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SSA3000X-R Real-time Spectrum Analyzer 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7404FD09-14A0-08FE-E842-EC77DCE81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905" y="365144"/>
              <a:ext cx="2149945" cy="1433297"/>
            </a:xfrm>
            <a:prstGeom prst="rect">
              <a:avLst/>
            </a:prstGeom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D1360758-E033-E5DD-ECBA-DE74F9388DD7}"/>
                </a:ext>
              </a:extLst>
            </p:cNvPr>
            <p:cNvSpPr txBox="1"/>
            <p:nvPr/>
          </p:nvSpPr>
          <p:spPr>
            <a:xfrm>
              <a:off x="8869069" y="1592607"/>
              <a:ext cx="104911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2022.09 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 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9616FD49-369A-6B88-34C4-BC4ACFE67555}"/>
                </a:ext>
              </a:extLst>
            </p:cNvPr>
            <p:cNvSpPr txBox="1"/>
            <p:nvPr/>
          </p:nvSpPr>
          <p:spPr>
            <a:xfrm>
              <a:off x="9763162" y="1595429"/>
              <a:ext cx="253092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SSA5000A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Spectrum Analyzer 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B48ECB79-7502-8156-D5B6-4716CAF40B57}"/>
                </a:ext>
              </a:extLst>
            </p:cNvPr>
            <p:cNvCxnSpPr>
              <a:cxnSpLocks/>
            </p:cNvCxnSpPr>
            <p:nvPr/>
          </p:nvCxnSpPr>
          <p:spPr>
            <a:xfrm>
              <a:off x="8028120" y="5412365"/>
              <a:ext cx="0" cy="662158"/>
            </a:xfrm>
            <a:prstGeom prst="line">
              <a:avLst/>
            </a:prstGeom>
            <a:ln w="12700"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D255479C-66C3-D43C-7013-3D74BBB16039}"/>
                </a:ext>
              </a:extLst>
            </p:cNvPr>
            <p:cNvSpPr txBox="1"/>
            <p:nvPr/>
          </p:nvSpPr>
          <p:spPr>
            <a:xfrm>
              <a:off x="7334610" y="5417628"/>
              <a:ext cx="106077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08300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2023.05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6" name="图片 55">
            <a:extLst>
              <a:ext uri="{FF2B5EF4-FFF2-40B4-BE49-F238E27FC236}">
                <a16:creationId xmlns:a16="http://schemas.microsoft.com/office/drawing/2014/main" id="{35BF8611-6793-E250-8150-BF1C33EB1B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7" y="6308954"/>
            <a:ext cx="2056985" cy="47579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A3EF890F-6B15-D815-EE7E-25CB51A85CDD}"/>
              </a:ext>
            </a:extLst>
          </p:cNvPr>
          <p:cNvGrpSpPr/>
          <p:nvPr/>
        </p:nvGrpSpPr>
        <p:grpSpPr>
          <a:xfrm>
            <a:off x="566961" y="1785497"/>
            <a:ext cx="5393893" cy="672219"/>
            <a:chOff x="574295" y="2267398"/>
            <a:chExt cx="5393893" cy="672219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4EA8B63-7303-F3FE-4013-668D0C9B8783}"/>
                </a:ext>
              </a:extLst>
            </p:cNvPr>
            <p:cNvSpPr txBox="1"/>
            <p:nvPr/>
          </p:nvSpPr>
          <p:spPr>
            <a:xfrm>
              <a:off x="742657" y="2267398"/>
              <a:ext cx="52255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Cable and antenna analyzer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EB3575C-BDC0-C4E9-3209-C94508406770}"/>
                </a:ext>
              </a:extLst>
            </p:cNvPr>
            <p:cNvSpPr txBox="1"/>
            <p:nvPr/>
          </p:nvSpPr>
          <p:spPr>
            <a:xfrm>
              <a:off x="769951" y="2678007"/>
              <a:ext cx="263344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DTF and 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SWR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 measurement </a:t>
              </a: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91DE95DE-BC74-A067-5222-B18A2525EDC9}"/>
                </a:ext>
              </a:extLst>
            </p:cNvPr>
            <p:cNvGrpSpPr/>
            <p:nvPr/>
          </p:nvGrpSpPr>
          <p:grpSpPr>
            <a:xfrm>
              <a:off x="574295" y="2338342"/>
              <a:ext cx="196665" cy="196665"/>
              <a:chOff x="9002745" y="3689833"/>
              <a:chExt cx="196665" cy="196665"/>
            </a:xfrm>
          </p:grpSpPr>
          <p:sp>
            <p:nvSpPr>
              <p:cNvPr id="31" name="矩形: 圆角 30">
                <a:extLst>
                  <a:ext uri="{FF2B5EF4-FFF2-40B4-BE49-F238E27FC236}">
                    <a16:creationId xmlns:a16="http://schemas.microsoft.com/office/drawing/2014/main" id="{87CDAE9B-A7FC-6959-2C8E-3D1374DF79CA}"/>
                  </a:ext>
                </a:extLst>
              </p:cNvPr>
              <p:cNvSpPr/>
              <p:nvPr/>
            </p:nvSpPr>
            <p:spPr>
              <a:xfrm>
                <a:off x="9002745" y="3689833"/>
                <a:ext cx="196665" cy="196665"/>
              </a:xfrm>
              <a:prstGeom prst="roundRect">
                <a:avLst/>
              </a:prstGeom>
              <a:solidFill>
                <a:srgbClr val="2F2F2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9DA456DB-63B7-93F4-7455-23BB25A89CFB}"/>
                  </a:ext>
                </a:extLst>
              </p:cNvPr>
              <p:cNvSpPr/>
              <p:nvPr/>
            </p:nvSpPr>
            <p:spPr>
              <a:xfrm>
                <a:off x="9042056" y="3748066"/>
                <a:ext cx="118043" cy="80201"/>
              </a:xfrm>
              <a:custGeom>
                <a:avLst/>
                <a:gdLst>
                  <a:gd name="T0" fmla="*/ 4388 w 11977"/>
                  <a:gd name="T1" fmla="*/ 6949 h 8137"/>
                  <a:gd name="T2" fmla="*/ 823 w 11977"/>
                  <a:gd name="T3" fmla="*/ 3292 h 8137"/>
                  <a:gd name="T4" fmla="*/ 183 w 11977"/>
                  <a:gd name="T5" fmla="*/ 3292 h 8137"/>
                  <a:gd name="T6" fmla="*/ 183 w 11977"/>
                  <a:gd name="T7" fmla="*/ 4023 h 8137"/>
                  <a:gd name="T8" fmla="*/ 4023 w 11977"/>
                  <a:gd name="T9" fmla="*/ 7863 h 8137"/>
                  <a:gd name="T10" fmla="*/ 4663 w 11977"/>
                  <a:gd name="T11" fmla="*/ 7955 h 8137"/>
                  <a:gd name="T12" fmla="*/ 11794 w 11977"/>
                  <a:gd name="T13" fmla="*/ 823 h 8137"/>
                  <a:gd name="T14" fmla="*/ 11794 w 11977"/>
                  <a:gd name="T15" fmla="*/ 183 h 8137"/>
                  <a:gd name="T16" fmla="*/ 11154 w 11977"/>
                  <a:gd name="T17" fmla="*/ 183 h 8137"/>
                  <a:gd name="T18" fmla="*/ 4388 w 11977"/>
                  <a:gd name="T19" fmla="*/ 6949 h 8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977" h="8137">
                    <a:moveTo>
                      <a:pt x="4388" y="6949"/>
                    </a:moveTo>
                    <a:lnTo>
                      <a:pt x="823" y="3292"/>
                    </a:lnTo>
                    <a:cubicBezTo>
                      <a:pt x="640" y="3109"/>
                      <a:pt x="365" y="3109"/>
                      <a:pt x="183" y="3292"/>
                    </a:cubicBezTo>
                    <a:cubicBezTo>
                      <a:pt x="0" y="3475"/>
                      <a:pt x="0" y="3840"/>
                      <a:pt x="183" y="4023"/>
                    </a:cubicBezTo>
                    <a:lnTo>
                      <a:pt x="4023" y="7863"/>
                    </a:lnTo>
                    <a:cubicBezTo>
                      <a:pt x="4205" y="8137"/>
                      <a:pt x="4480" y="8137"/>
                      <a:pt x="4663" y="7955"/>
                    </a:cubicBezTo>
                    <a:lnTo>
                      <a:pt x="11794" y="823"/>
                    </a:lnTo>
                    <a:cubicBezTo>
                      <a:pt x="11977" y="640"/>
                      <a:pt x="11977" y="366"/>
                      <a:pt x="11794" y="183"/>
                    </a:cubicBezTo>
                    <a:cubicBezTo>
                      <a:pt x="11611" y="0"/>
                      <a:pt x="11337" y="0"/>
                      <a:pt x="11154" y="183"/>
                    </a:cubicBezTo>
                    <a:lnTo>
                      <a:pt x="4388" y="694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8024020-33A3-A732-5C49-A11CEEAB4CBE}"/>
              </a:ext>
            </a:extLst>
          </p:cNvPr>
          <p:cNvGrpSpPr/>
          <p:nvPr/>
        </p:nvGrpSpPr>
        <p:grpSpPr>
          <a:xfrm>
            <a:off x="566961" y="3099709"/>
            <a:ext cx="6255838" cy="666198"/>
            <a:chOff x="573286" y="3059688"/>
            <a:chExt cx="6255838" cy="666198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267D9BC4-03BE-8593-8563-3E2FD05066D6}"/>
                </a:ext>
              </a:extLst>
            </p:cNvPr>
            <p:cNvSpPr txBox="1"/>
            <p:nvPr/>
          </p:nvSpPr>
          <p:spPr>
            <a:xfrm>
              <a:off x="771751" y="3059688"/>
              <a:ext cx="52255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Vector network analyzer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64F495B2-7E4D-B29C-5674-4BC985B60730}"/>
                </a:ext>
              </a:extLst>
            </p:cNvPr>
            <p:cNvSpPr txBox="1"/>
            <p:nvPr/>
          </p:nvSpPr>
          <p:spPr>
            <a:xfrm>
              <a:off x="769951" y="3464276"/>
              <a:ext cx="605917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Dynamic range up to 114 dB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2D3DD86-1B21-1C86-F401-E5DC98F70BBD}"/>
                </a:ext>
              </a:extLst>
            </p:cNvPr>
            <p:cNvGrpSpPr/>
            <p:nvPr/>
          </p:nvGrpSpPr>
          <p:grpSpPr>
            <a:xfrm>
              <a:off x="573286" y="3147743"/>
              <a:ext cx="196665" cy="196665"/>
              <a:chOff x="9002745" y="3689833"/>
              <a:chExt cx="196665" cy="196665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3B4E9396-6BB7-0B8C-EC2E-77DC62ED1054}"/>
                  </a:ext>
                </a:extLst>
              </p:cNvPr>
              <p:cNvSpPr/>
              <p:nvPr/>
            </p:nvSpPr>
            <p:spPr>
              <a:xfrm>
                <a:off x="9002745" y="3689833"/>
                <a:ext cx="196665" cy="196665"/>
              </a:xfrm>
              <a:prstGeom prst="roundRect">
                <a:avLst/>
              </a:prstGeom>
              <a:solidFill>
                <a:srgbClr val="2F2F2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任意多边形: 形状 6">
                <a:extLst>
                  <a:ext uri="{FF2B5EF4-FFF2-40B4-BE49-F238E27FC236}">
                    <a16:creationId xmlns:a16="http://schemas.microsoft.com/office/drawing/2014/main" id="{CECE046D-966D-AD5D-CD61-F5E300DB23C7}"/>
                  </a:ext>
                </a:extLst>
              </p:cNvPr>
              <p:cNvSpPr/>
              <p:nvPr/>
            </p:nvSpPr>
            <p:spPr>
              <a:xfrm>
                <a:off x="9042056" y="3748066"/>
                <a:ext cx="118043" cy="80201"/>
              </a:xfrm>
              <a:custGeom>
                <a:avLst/>
                <a:gdLst>
                  <a:gd name="T0" fmla="*/ 4388 w 11977"/>
                  <a:gd name="T1" fmla="*/ 6949 h 8137"/>
                  <a:gd name="T2" fmla="*/ 823 w 11977"/>
                  <a:gd name="T3" fmla="*/ 3292 h 8137"/>
                  <a:gd name="T4" fmla="*/ 183 w 11977"/>
                  <a:gd name="T5" fmla="*/ 3292 h 8137"/>
                  <a:gd name="T6" fmla="*/ 183 w 11977"/>
                  <a:gd name="T7" fmla="*/ 4023 h 8137"/>
                  <a:gd name="T8" fmla="*/ 4023 w 11977"/>
                  <a:gd name="T9" fmla="*/ 7863 h 8137"/>
                  <a:gd name="T10" fmla="*/ 4663 w 11977"/>
                  <a:gd name="T11" fmla="*/ 7955 h 8137"/>
                  <a:gd name="T12" fmla="*/ 11794 w 11977"/>
                  <a:gd name="T13" fmla="*/ 823 h 8137"/>
                  <a:gd name="T14" fmla="*/ 11794 w 11977"/>
                  <a:gd name="T15" fmla="*/ 183 h 8137"/>
                  <a:gd name="T16" fmla="*/ 11154 w 11977"/>
                  <a:gd name="T17" fmla="*/ 183 h 8137"/>
                  <a:gd name="T18" fmla="*/ 4388 w 11977"/>
                  <a:gd name="T19" fmla="*/ 6949 h 8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977" h="8137">
                    <a:moveTo>
                      <a:pt x="4388" y="6949"/>
                    </a:moveTo>
                    <a:lnTo>
                      <a:pt x="823" y="3292"/>
                    </a:lnTo>
                    <a:cubicBezTo>
                      <a:pt x="640" y="3109"/>
                      <a:pt x="365" y="3109"/>
                      <a:pt x="183" y="3292"/>
                    </a:cubicBezTo>
                    <a:cubicBezTo>
                      <a:pt x="0" y="3475"/>
                      <a:pt x="0" y="3840"/>
                      <a:pt x="183" y="4023"/>
                    </a:cubicBezTo>
                    <a:lnTo>
                      <a:pt x="4023" y="7863"/>
                    </a:lnTo>
                    <a:cubicBezTo>
                      <a:pt x="4205" y="8137"/>
                      <a:pt x="4480" y="8137"/>
                      <a:pt x="4663" y="7955"/>
                    </a:cubicBezTo>
                    <a:lnTo>
                      <a:pt x="11794" y="823"/>
                    </a:lnTo>
                    <a:cubicBezTo>
                      <a:pt x="11977" y="640"/>
                      <a:pt x="11977" y="366"/>
                      <a:pt x="11794" y="183"/>
                    </a:cubicBezTo>
                    <a:cubicBezTo>
                      <a:pt x="11611" y="0"/>
                      <a:pt x="11337" y="0"/>
                      <a:pt x="11154" y="183"/>
                    </a:cubicBezTo>
                    <a:lnTo>
                      <a:pt x="4388" y="694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5483E95-5224-FF21-080C-CB5182F0C09E}"/>
              </a:ext>
            </a:extLst>
          </p:cNvPr>
          <p:cNvGrpSpPr/>
          <p:nvPr/>
        </p:nvGrpSpPr>
        <p:grpSpPr>
          <a:xfrm>
            <a:off x="566961" y="4400285"/>
            <a:ext cx="6255838" cy="687557"/>
            <a:chOff x="573285" y="3786756"/>
            <a:chExt cx="6255838" cy="687557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5F19FD8A-9C42-A783-C4FA-F3B101AF1753}"/>
                </a:ext>
              </a:extLst>
            </p:cNvPr>
            <p:cNvSpPr txBox="1"/>
            <p:nvPr/>
          </p:nvSpPr>
          <p:spPr>
            <a:xfrm>
              <a:off x="771751" y="3786756"/>
              <a:ext cx="52255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S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pectrum analyzer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47EA6917-7B9A-9ACD-14DD-6CB926532727}"/>
                </a:ext>
              </a:extLst>
            </p:cNvPr>
            <p:cNvSpPr txBox="1"/>
            <p:nvPr/>
          </p:nvSpPr>
          <p:spPr>
            <a:xfrm>
              <a:off x="769950" y="4212703"/>
              <a:ext cx="605917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ExtraLight" panose="020B0200000000000000" pitchFamily="34" charset="-122"/>
                  <a:ea typeface="思源黑体 CN ExtraLight" panose="020B0200000000000000" pitchFamily="34" charset="-122"/>
                  <a:cs typeface="+mn-cs"/>
                </a:rPr>
                <a:t>± 0.7 dB Total amplitude accuracy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F85C219-7EA7-DFF1-92C4-27105DADC409}"/>
                </a:ext>
              </a:extLst>
            </p:cNvPr>
            <p:cNvGrpSpPr/>
            <p:nvPr/>
          </p:nvGrpSpPr>
          <p:grpSpPr>
            <a:xfrm>
              <a:off x="573285" y="3872442"/>
              <a:ext cx="196665" cy="196665"/>
              <a:chOff x="9002745" y="3689833"/>
              <a:chExt cx="196665" cy="196665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2D0BEF62-241D-8D49-83C2-CEC7CA1C2960}"/>
                  </a:ext>
                </a:extLst>
              </p:cNvPr>
              <p:cNvSpPr/>
              <p:nvPr/>
            </p:nvSpPr>
            <p:spPr>
              <a:xfrm>
                <a:off x="9002745" y="3689833"/>
                <a:ext cx="196665" cy="196665"/>
              </a:xfrm>
              <a:prstGeom prst="roundRect">
                <a:avLst/>
              </a:prstGeom>
              <a:solidFill>
                <a:srgbClr val="2F2F2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F6D68243-F851-D0C6-8FA5-A918A122051B}"/>
                  </a:ext>
                </a:extLst>
              </p:cNvPr>
              <p:cNvSpPr/>
              <p:nvPr/>
            </p:nvSpPr>
            <p:spPr>
              <a:xfrm>
                <a:off x="9042056" y="3748066"/>
                <a:ext cx="118043" cy="80201"/>
              </a:xfrm>
              <a:custGeom>
                <a:avLst/>
                <a:gdLst>
                  <a:gd name="T0" fmla="*/ 4388 w 11977"/>
                  <a:gd name="T1" fmla="*/ 6949 h 8137"/>
                  <a:gd name="T2" fmla="*/ 823 w 11977"/>
                  <a:gd name="T3" fmla="*/ 3292 h 8137"/>
                  <a:gd name="T4" fmla="*/ 183 w 11977"/>
                  <a:gd name="T5" fmla="*/ 3292 h 8137"/>
                  <a:gd name="T6" fmla="*/ 183 w 11977"/>
                  <a:gd name="T7" fmla="*/ 4023 h 8137"/>
                  <a:gd name="T8" fmla="*/ 4023 w 11977"/>
                  <a:gd name="T9" fmla="*/ 7863 h 8137"/>
                  <a:gd name="T10" fmla="*/ 4663 w 11977"/>
                  <a:gd name="T11" fmla="*/ 7955 h 8137"/>
                  <a:gd name="T12" fmla="*/ 11794 w 11977"/>
                  <a:gd name="T13" fmla="*/ 823 h 8137"/>
                  <a:gd name="T14" fmla="*/ 11794 w 11977"/>
                  <a:gd name="T15" fmla="*/ 183 h 8137"/>
                  <a:gd name="T16" fmla="*/ 11154 w 11977"/>
                  <a:gd name="T17" fmla="*/ 183 h 8137"/>
                  <a:gd name="T18" fmla="*/ 4388 w 11977"/>
                  <a:gd name="T19" fmla="*/ 6949 h 8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977" h="8137">
                    <a:moveTo>
                      <a:pt x="4388" y="6949"/>
                    </a:moveTo>
                    <a:lnTo>
                      <a:pt x="823" y="3292"/>
                    </a:lnTo>
                    <a:cubicBezTo>
                      <a:pt x="640" y="3109"/>
                      <a:pt x="365" y="3109"/>
                      <a:pt x="183" y="3292"/>
                    </a:cubicBezTo>
                    <a:cubicBezTo>
                      <a:pt x="0" y="3475"/>
                      <a:pt x="0" y="3840"/>
                      <a:pt x="183" y="4023"/>
                    </a:cubicBezTo>
                    <a:lnTo>
                      <a:pt x="4023" y="7863"/>
                    </a:lnTo>
                    <a:cubicBezTo>
                      <a:pt x="4205" y="8137"/>
                      <a:pt x="4480" y="8137"/>
                      <a:pt x="4663" y="7955"/>
                    </a:cubicBezTo>
                    <a:lnTo>
                      <a:pt x="11794" y="823"/>
                    </a:lnTo>
                    <a:cubicBezTo>
                      <a:pt x="11977" y="640"/>
                      <a:pt x="11977" y="366"/>
                      <a:pt x="11794" y="183"/>
                    </a:cubicBezTo>
                    <a:cubicBezTo>
                      <a:pt x="11611" y="0"/>
                      <a:pt x="11337" y="0"/>
                      <a:pt x="11154" y="183"/>
                    </a:cubicBezTo>
                    <a:lnTo>
                      <a:pt x="4388" y="694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E92F2AE5-DE1B-1BA8-22CB-9CB09BBDB29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79799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aphicFrame>
        <p:nvGraphicFramePr>
          <p:cNvPr id="4" name="Group 81">
            <a:extLst>
              <a:ext uri="{FF2B5EF4-FFF2-40B4-BE49-F238E27FC236}">
                <a16:creationId xmlns:a16="http://schemas.microsoft.com/office/drawing/2014/main" id="{37F57DCB-6FEE-DB22-EE0F-C8333AA4C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894683"/>
              </p:ext>
            </p:extLst>
          </p:nvPr>
        </p:nvGraphicFramePr>
        <p:xfrm>
          <a:off x="310251" y="507452"/>
          <a:ext cx="8215129" cy="6027554"/>
        </p:xfrm>
        <a:graphic>
          <a:graphicData uri="http://schemas.openxmlformats.org/drawingml/2006/table">
            <a:tbl>
              <a:tblPr/>
              <a:tblGrid>
                <a:gridCol w="1149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5026">
                  <a:extLst>
                    <a:ext uri="{9D8B030D-6E8A-4147-A177-3AD203B41FA5}">
                      <a16:colId xmlns:a16="http://schemas.microsoft.com/office/drawing/2014/main" val="2396151694"/>
                    </a:ext>
                  </a:extLst>
                </a:gridCol>
                <a:gridCol w="3606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795">
                  <a:extLst>
                    <a:ext uri="{9D8B030D-6E8A-4147-A177-3AD203B41FA5}">
                      <a16:colId xmlns:a16="http://schemas.microsoft.com/office/drawing/2014/main" val="147912982"/>
                    </a:ext>
                  </a:extLst>
                </a:gridCol>
                <a:gridCol w="1299328">
                  <a:extLst>
                    <a:ext uri="{9D8B030D-6E8A-4147-A177-3AD203B41FA5}">
                      <a16:colId xmlns:a16="http://schemas.microsoft.com/office/drawing/2014/main" val="459997588"/>
                    </a:ext>
                  </a:extLst>
                </a:gridCol>
              </a:tblGrid>
              <a:tr h="4508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Type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Model Name</a:t>
                      </a: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Price</a:t>
                      </a: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Availability</a:t>
                      </a: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113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 Code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SHA851A</a:t>
                      </a: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Spectrum &amp; Vector Network Analyzer, 9 kHz~3.6 GHz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$4,860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113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SHA852A</a:t>
                      </a: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Spectrum &amp; Vector Network Analyzer, 9 kHz~7.5 GHz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$7,650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317653"/>
                  </a:ext>
                </a:extLst>
              </a:tr>
              <a:tr h="320426">
                <a:tc rowSpan="9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Options</a:t>
                      </a:r>
                      <a:endParaRPr lang="zh-CN" altLang="zh-CN" sz="1100" b="1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SHA850-F2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SHA851A to SHA852A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$4,022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Stock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SHA850-SOR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Source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$297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Stock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737925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SHA850-VNA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Vector Network Analysis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$1,019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Stock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716693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SHA850-AMK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Advanced Measurement Kit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$400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559137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SHA850-AMA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Analog Modulation Analysis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$338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167190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altLang="zh-CN" sz="1000" b="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SHA850-DMA</a:t>
                      </a: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altLang="zh-CN" sz="1000" b="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Digital Modulation Analysis</a:t>
                      </a: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altLang="zh-CN" sz="1000" b="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$606</a:t>
                      </a: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97392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SHA850-BIAS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DC Bias Out 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$132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198177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SHA850-GPS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GPS Receiver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$173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365335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SHA850-GPSM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GPS Logging(need GPS Receiver)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$173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Stock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249162"/>
                  </a:ext>
                </a:extLst>
              </a:tr>
              <a:tr h="320426">
                <a:tc rowSpan="5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Antenna Accessories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ANT-GPS1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GPS Antenna with male SMA connector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630643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ANT-DA1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Contains amplifier handle and 3 antennas: 10-200 MHz,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200-500 MHz, and 500 MHz-8 GHz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$7,614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424957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ANT-DA11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Contains amplifier handle and 10MHz ~ 200MHz antenna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$3,080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157702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ANT-DA12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Contains amplifier handle and 200MHz ~ 500MHz antenna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$3,065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395564"/>
                  </a:ext>
                </a:extLst>
              </a:tr>
              <a:tr h="320426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b="1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ANT-DA13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Contains amplifier handle and 500MHz ~ 8GHz antenna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$3,673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altLang="zh-CN" sz="1000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4-6 weeks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26417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72F71114-A5B3-F574-5962-446365B62088}"/>
              </a:ext>
            </a:extLst>
          </p:cNvPr>
          <p:cNvSpPr txBox="1"/>
          <p:nvPr/>
        </p:nvSpPr>
        <p:spPr>
          <a:xfrm>
            <a:off x="200941" y="53148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Pricing &amp; Availability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B087F4-EAB4-82F6-EFD1-4A2928ABD8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510" y="1171548"/>
            <a:ext cx="2011119" cy="18476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1269A0-13E6-E8FB-4006-7A905D1069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651" y="1141726"/>
            <a:ext cx="999671" cy="18476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DB8F4D-A974-22A1-2CC2-5D741E7070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52" y="4807168"/>
            <a:ext cx="3100558" cy="18476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4ED00F-963D-057E-7DE0-371EB97450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888" y="2989358"/>
            <a:ext cx="2927861" cy="18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aphicFrame>
        <p:nvGraphicFramePr>
          <p:cNvPr id="4" name="Group 81">
            <a:extLst>
              <a:ext uri="{FF2B5EF4-FFF2-40B4-BE49-F238E27FC236}">
                <a16:creationId xmlns:a16="http://schemas.microsoft.com/office/drawing/2014/main" id="{37F57DCB-6FEE-DB22-EE0F-C8333AA4C15E}"/>
              </a:ext>
            </a:extLst>
          </p:cNvPr>
          <p:cNvGraphicFramePr>
            <a:graphicFrameLocks noGrp="1"/>
          </p:cNvGraphicFramePr>
          <p:nvPr/>
        </p:nvGraphicFramePr>
        <p:xfrm>
          <a:off x="750887" y="1381053"/>
          <a:ext cx="7245486" cy="5278481"/>
        </p:xfrm>
        <a:graphic>
          <a:graphicData uri="http://schemas.openxmlformats.org/drawingml/2006/table">
            <a:tbl>
              <a:tblPr/>
              <a:tblGrid>
                <a:gridCol w="1044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988">
                  <a:extLst>
                    <a:ext uri="{9D8B030D-6E8A-4147-A177-3AD203B41FA5}">
                      <a16:colId xmlns:a16="http://schemas.microsoft.com/office/drawing/2014/main" val="459997588"/>
                    </a:ext>
                  </a:extLst>
                </a:gridCol>
              </a:tblGrid>
              <a:tr h="3864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Product 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Order Number</a:t>
                      </a: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83">
                <a:tc rowSpan="1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General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Accessories</a:t>
                      </a:r>
                      <a:endParaRPr lang="en-US" altLang="zh-CN" sz="1100" b="1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Rechargeable lithium battery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SHA800-BAT</a:t>
                      </a: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65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00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AC-DC adapter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SHA800-AP</a:t>
                      </a:r>
                      <a:endParaRPr lang="en-US" altLang="zh-CN" sz="10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3176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Options</a:t>
                      </a:r>
                      <a:endParaRPr lang="zh-CN" altLang="zh-CN" sz="1100" b="1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Portable bag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SHA800-BG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GPS antenna, SMA(M), 100cm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ANT-GPS1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7379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S5000 Directional Antenna Set: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S5001-VHF(10 MHz~200 MHz), S5001-UHF(200 MHz~500 MHz),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S5001-LP(500 MHz~8 GHz), Preamp(10 dB, 9 kHz~8 GHz)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ANT-DA1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71669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Near field probe kit</a:t>
                      </a:r>
                      <a:r>
                        <a:rPr kumimoji="0" lang="zh-CN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 kHz~3 GHz,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H-field probes(20 mm,10 mm,5 mm), E-field probe(5 mm)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SRF5030T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5591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Utility Kit: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N(M)-SMA(M) cable(6 GHz), N(M)-N(M) cable(6 GHz),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N(M)-BNC(F) adaptor x2, N(M)-SMA(F) adaptor x2,  10 dB 1W attenuator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UKitSSA3X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1671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fr-FR" altLang="zh-CN" sz="1000" b="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N(M)-BNC(M) cable, DC~2 GHz, 700 mm</a:t>
                      </a: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n-US" altLang="zh-CN" sz="1000" b="0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N-BNC-2L</a:t>
                      </a:r>
                      <a:endParaRPr lang="zh-CN" altLang="zh-CN" sz="1000" b="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973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pt-BR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N(M)-SMA(M) cable, DC~6 GHz, 700 mm</a:t>
                      </a: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N-SMA-6L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1981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pt-BR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N(M)-N(M) cable, DC~6 GHz, 700 mm</a:t>
                      </a:r>
                      <a:endParaRPr kumimoji="0" lang="en-US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N-N-6L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3653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pt-BR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N(M)-N(M) cable ,DC~18 GHz</a:t>
                      </a:r>
                      <a:r>
                        <a:rPr kumimoji="0" lang="zh-CN" altLang="pt-B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kumimoji="0" lang="pt-BR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1000 mm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N-N-18L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2491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CAT&amp;VNA Accessories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pt-BR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N(M)-SMA(M) cable ,DC~18 GHz</a:t>
                      </a:r>
                      <a:r>
                        <a:rPr kumimoji="0" lang="zh-CN" altLang="pt-BR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kumimoji="0" lang="pt-BR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1000 mm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N-SMA-18L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63064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10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es-ES" altLang="zh-CN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SMA(M)-SMA(M) cable ,DC~18 GHz</a:t>
                      </a:r>
                      <a:r>
                        <a:rPr lang="zh-CN" altLang="es-ES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s-ES" altLang="zh-CN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mm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SMA-SMA-18L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424957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72F71114-A5B3-F574-5962-446365B62088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General Accessories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A17697-BFCE-98B0-AF25-F8E7FDA70B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97" y="1615101"/>
            <a:ext cx="4660354" cy="5242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D22DB3-D3AD-A7C7-0EE8-B09433CF64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93" y="369491"/>
            <a:ext cx="2175022" cy="16625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A9004E-B5BF-1311-1B0A-8E790DD479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813" y="1917879"/>
            <a:ext cx="2266202" cy="151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B02BBC-3A8B-3BD6-EDF1-4AF8E5235D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F03FD4-83E1-638C-319F-47CA3C51C369}"/>
              </a:ext>
            </a:extLst>
          </p:cNvPr>
          <p:cNvSpPr txBox="1">
            <a:spLocks/>
          </p:cNvSpPr>
          <p:nvPr/>
        </p:nvSpPr>
        <p:spPr>
          <a:xfrm>
            <a:off x="8857452" y="6505451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aphicFrame>
        <p:nvGraphicFramePr>
          <p:cNvPr id="4" name="Group 81">
            <a:extLst>
              <a:ext uri="{FF2B5EF4-FFF2-40B4-BE49-F238E27FC236}">
                <a16:creationId xmlns:a16="http://schemas.microsoft.com/office/drawing/2014/main" id="{37F57DCB-6FEE-DB22-EE0F-C8333AA4C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106569"/>
              </p:ext>
            </p:extLst>
          </p:nvPr>
        </p:nvGraphicFramePr>
        <p:xfrm>
          <a:off x="645673" y="1485449"/>
          <a:ext cx="8109028" cy="1296602"/>
        </p:xfrm>
        <a:graphic>
          <a:graphicData uri="http://schemas.openxmlformats.org/drawingml/2006/table">
            <a:tbl>
              <a:tblPr/>
              <a:tblGrid>
                <a:gridCol w="985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143">
                  <a:extLst>
                    <a:ext uri="{9D8B030D-6E8A-4147-A177-3AD203B41FA5}">
                      <a16:colId xmlns:a16="http://schemas.microsoft.com/office/drawing/2014/main" val="1827669174"/>
                    </a:ext>
                  </a:extLst>
                </a:gridCol>
                <a:gridCol w="1629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842">
                  <a:extLst>
                    <a:ext uri="{9D8B030D-6E8A-4147-A177-3AD203B41FA5}">
                      <a16:colId xmlns:a16="http://schemas.microsoft.com/office/drawing/2014/main" val="459997588"/>
                    </a:ext>
                  </a:extLst>
                </a:gridCol>
                <a:gridCol w="2001580">
                  <a:extLst>
                    <a:ext uri="{9D8B030D-6E8A-4147-A177-3AD203B41FA5}">
                      <a16:colId xmlns:a16="http://schemas.microsoft.com/office/drawing/2014/main" val="1569226465"/>
                    </a:ext>
                  </a:extLst>
                </a:gridCol>
              </a:tblGrid>
              <a:tr h="3864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Model </a:t>
                      </a: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 Frequency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Most Popular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Calibration Kit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Alternate Cal Kit for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reverse gender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Complete Kit for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both genders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2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SHA851A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 GHz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F503ME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F503FE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F504TS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2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SHA852A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7.5 GHz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F504MS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F504FS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F504TS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317653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72F71114-A5B3-F574-5962-446365B62088}"/>
              </a:ext>
            </a:extLst>
          </p:cNvPr>
          <p:cNvSpPr txBox="1"/>
          <p:nvPr/>
        </p:nvSpPr>
        <p:spPr>
          <a:xfrm>
            <a:off x="556896" y="646890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VNA Calibration Kit Selection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03AC3-72FB-EA07-A627-3920D51F8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5" b="10263"/>
          <a:stretch/>
        </p:blipFill>
        <p:spPr bwMode="auto">
          <a:xfrm>
            <a:off x="9183559" y="1485449"/>
            <a:ext cx="2476757" cy="16781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2A3F2-DCBD-A121-3124-8BB6D057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559" y="4171551"/>
            <a:ext cx="2476757" cy="163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8B6410-6B9B-63C9-7DD2-7730CB70E963}"/>
              </a:ext>
            </a:extLst>
          </p:cNvPr>
          <p:cNvSpPr txBox="1"/>
          <p:nvPr/>
        </p:nvSpPr>
        <p:spPr>
          <a:xfrm>
            <a:off x="9868677" y="3244334"/>
            <a:ext cx="110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F503ME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691DF-1404-46E2-CE5E-C585DCF9616F}"/>
              </a:ext>
            </a:extLst>
          </p:cNvPr>
          <p:cNvSpPr txBox="1"/>
          <p:nvPr/>
        </p:nvSpPr>
        <p:spPr>
          <a:xfrm>
            <a:off x="9868677" y="5970144"/>
            <a:ext cx="110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F504TS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6BDC2CD-73FE-75B1-6569-565C4D5FB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759026"/>
              </p:ext>
            </p:extLst>
          </p:nvPr>
        </p:nvGraphicFramePr>
        <p:xfrm>
          <a:off x="645673" y="3289618"/>
          <a:ext cx="6349931" cy="3049859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076595">
                  <a:extLst>
                    <a:ext uri="{9D8B030D-6E8A-4147-A177-3AD203B41FA5}">
                      <a16:colId xmlns:a16="http://schemas.microsoft.com/office/drawing/2014/main" val="3810973538"/>
                    </a:ext>
                  </a:extLst>
                </a:gridCol>
                <a:gridCol w="1473693">
                  <a:extLst>
                    <a:ext uri="{9D8B030D-6E8A-4147-A177-3AD203B41FA5}">
                      <a16:colId xmlns:a16="http://schemas.microsoft.com/office/drawing/2014/main" val="2436604852"/>
                    </a:ext>
                  </a:extLst>
                </a:gridCol>
                <a:gridCol w="1633491">
                  <a:extLst>
                    <a:ext uri="{9D8B030D-6E8A-4147-A177-3AD203B41FA5}">
                      <a16:colId xmlns:a16="http://schemas.microsoft.com/office/drawing/2014/main" val="942863284"/>
                    </a:ext>
                  </a:extLst>
                </a:gridCol>
                <a:gridCol w="2166152">
                  <a:extLst>
                    <a:ext uri="{9D8B030D-6E8A-4147-A177-3AD203B41FA5}">
                      <a16:colId xmlns:a16="http://schemas.microsoft.com/office/drawing/2014/main" val="682860374"/>
                    </a:ext>
                  </a:extLst>
                </a:gridCol>
              </a:tblGrid>
              <a:tr h="493619"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</a:t>
                      </a:r>
                    </a:p>
                    <a:p>
                      <a:pPr algn="ctr" fontAlgn="b"/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 Model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Frequency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Kit Connectors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Kit Gender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47323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F503FE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GHz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Type (F)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8E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220988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F503ME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GHz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Type (M)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920958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F603FE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GHz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001245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F603ME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GHz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617014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F504FS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GHz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Type (F)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404802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F504MS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GHz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Type (M)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702762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F504TS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GHz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Type (M &amp; F)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 &amp; Female w/ Wrench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956715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F604FS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GHz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341781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F604MS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GHz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46190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F604TS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GHz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 &amp; Female w/ Wrench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273640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Y504FS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GHz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Type (F)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72043"/>
                  </a:ext>
                </a:extLst>
              </a:tr>
              <a:tr h="213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Y504MS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GHz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Type (M)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297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7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/>
          <p:cNvSpPr/>
          <p:nvPr/>
        </p:nvSpPr>
        <p:spPr>
          <a:xfrm>
            <a:off x="1588" y="4025348"/>
            <a:ext cx="12188825" cy="2832654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F9F9F9">
                  <a:lumMod val="50000"/>
                </a:srgb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0" name="Textfeld 47"/>
          <p:cNvSpPr txBox="1"/>
          <p:nvPr/>
        </p:nvSpPr>
        <p:spPr>
          <a:xfrm>
            <a:off x="8170760" y="4781450"/>
            <a:ext cx="3244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GERMANY GmbH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 </a:t>
            </a:r>
            <a:r>
              <a:rPr kumimoji="0" lang="de-DE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Staetzlinger Str.  70 86165 Augsburg, Germany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/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 +49(0)-821-666 0 111 0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 +49(0)-821-666 0 111 22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info-eu@siglent.com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www.siglenteu.com</a:t>
            </a:r>
          </a:p>
        </p:txBody>
      </p:sp>
      <p:sp>
        <p:nvSpPr>
          <p:cNvPr id="14" name="Textfeld 46"/>
          <p:cNvSpPr txBox="1"/>
          <p:nvPr/>
        </p:nvSpPr>
        <p:spPr>
          <a:xfrm>
            <a:off x="493629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NA</a:t>
            </a:r>
          </a:p>
        </p:txBody>
      </p:sp>
      <p:sp>
        <p:nvSpPr>
          <p:cNvPr id="15" name="Textfeld 47"/>
          <p:cNvSpPr txBox="1"/>
          <p:nvPr/>
        </p:nvSpPr>
        <p:spPr>
          <a:xfrm>
            <a:off x="4940271" y="4770898"/>
            <a:ext cx="2158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NA, Inc.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6557 Cochran Rd Solon, Ohio 44139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 440-398-5800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Toll Free:877-515-5551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 440-399-1211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info@siglent.com</a:t>
            </a:r>
            <a:b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www.siglentna.com</a:t>
            </a:r>
          </a:p>
        </p:txBody>
      </p:sp>
      <p:sp>
        <p:nvSpPr>
          <p:cNvPr id="16" name="Textfeld 50"/>
          <p:cNvSpPr txBox="1"/>
          <p:nvPr/>
        </p:nvSpPr>
        <p:spPr>
          <a:xfrm>
            <a:off x="2805208" y="3110753"/>
            <a:ext cx="642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cs typeface="+mn-cs"/>
              </a:rPr>
              <a:t>Every Bench. Every Engineer. Every Day.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7" name="Textfeld 33"/>
          <p:cNvSpPr txBox="1"/>
          <p:nvPr/>
        </p:nvSpPr>
        <p:spPr>
          <a:xfrm>
            <a:off x="2961843" y="1536287"/>
            <a:ext cx="61155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65FA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003B9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Thank You</a:t>
            </a: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srgbClr val="003B9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9" name="Textfeld 46"/>
          <p:cNvSpPr txBox="1"/>
          <p:nvPr/>
        </p:nvSpPr>
        <p:spPr>
          <a:xfrm>
            <a:off x="8166784" y="4453448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Europe</a:t>
            </a:r>
          </a:p>
        </p:txBody>
      </p:sp>
      <p:sp>
        <p:nvSpPr>
          <p:cNvPr id="21" name="Textfeld 47"/>
          <p:cNvSpPr txBox="1"/>
          <p:nvPr/>
        </p:nvSpPr>
        <p:spPr>
          <a:xfrm>
            <a:off x="788161" y="4770898"/>
            <a:ext cx="362949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SIGLENT TECHNOLOGIES CO., LTD.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Add: Blog No.1 &amp; No.4 &amp; No.5,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Antongda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Industrial Zone, 3rd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Liuxian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Road,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Bao’an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 District, Shenzhen, 518101, China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Tel:+ 86 755 3688 7876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Fax:+ 86 755 3359 1582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sales@siglent.com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int.siglent.com</a:t>
            </a:r>
          </a:p>
        </p:txBody>
      </p:sp>
      <p:sp>
        <p:nvSpPr>
          <p:cNvPr id="22" name="Textfeld 46"/>
          <p:cNvSpPr txBox="1"/>
          <p:nvPr/>
        </p:nvSpPr>
        <p:spPr>
          <a:xfrm>
            <a:off x="78418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rPr>
              <a:t>Headquarters</a:t>
            </a:r>
          </a:p>
        </p:txBody>
      </p:sp>
    </p:spTree>
    <p:extLst>
      <p:ext uri="{BB962C8B-B14F-4D97-AF65-F5344CB8AC3E}">
        <p14:creationId xmlns:p14="http://schemas.microsoft.com/office/powerpoint/2010/main" val="33161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F0E1FD21-EFA7-4CD2-B086-2F72313D99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080" y="3368167"/>
            <a:ext cx="3531205" cy="28016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4FB337C-9804-408B-8BC2-23B5C87672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723" y="3212138"/>
            <a:ext cx="3121044" cy="295766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CAD98A21-A8D5-40B7-A151-B4AA891A7653}"/>
              </a:ext>
            </a:extLst>
          </p:cNvPr>
          <p:cNvSpPr/>
          <p:nvPr/>
        </p:nvSpPr>
        <p:spPr>
          <a:xfrm>
            <a:off x="1129569" y="776544"/>
            <a:ext cx="2931905" cy="5189240"/>
          </a:xfrm>
          <a:prstGeom prst="roundRect">
            <a:avLst/>
          </a:prstGeom>
          <a:solidFill>
            <a:schemeClr val="bg2">
              <a:lumMod val="10000"/>
              <a:alpha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BC23173-D376-4102-9A51-CF4C12952607}"/>
              </a:ext>
            </a:extLst>
          </p:cNvPr>
          <p:cNvSpPr/>
          <p:nvPr/>
        </p:nvSpPr>
        <p:spPr>
          <a:xfrm>
            <a:off x="4676863" y="776544"/>
            <a:ext cx="2931905" cy="5189240"/>
          </a:xfrm>
          <a:prstGeom prst="roundRect">
            <a:avLst/>
          </a:prstGeom>
          <a:solidFill>
            <a:schemeClr val="bg2">
              <a:lumMod val="10000"/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7A9261F-3484-4B50-A8B9-C3D4F760D661}"/>
              </a:ext>
            </a:extLst>
          </p:cNvPr>
          <p:cNvSpPr/>
          <p:nvPr/>
        </p:nvSpPr>
        <p:spPr>
          <a:xfrm>
            <a:off x="8224157" y="776544"/>
            <a:ext cx="2931905" cy="5189240"/>
          </a:xfrm>
          <a:prstGeom prst="roundRect">
            <a:avLst/>
          </a:prstGeom>
          <a:solidFill>
            <a:schemeClr val="bg2">
              <a:lumMod val="10000"/>
              <a:alpha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15CC02A-1CA1-4AEE-B160-6F85282049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70" y="1816520"/>
            <a:ext cx="3378660" cy="399204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668F9F5-050A-BA22-DEDA-F8AE555DB926}"/>
              </a:ext>
            </a:extLst>
          </p:cNvPr>
          <p:cNvSpPr txBox="1"/>
          <p:nvPr/>
        </p:nvSpPr>
        <p:spPr>
          <a:xfrm>
            <a:off x="1308644" y="1385632"/>
            <a:ext cx="2790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Outstanding Characteristics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17231-2AEA-4A66-AAEF-6221E47D934C}"/>
              </a:ext>
            </a:extLst>
          </p:cNvPr>
          <p:cNvSpPr txBox="1"/>
          <p:nvPr/>
        </p:nvSpPr>
        <p:spPr>
          <a:xfrm>
            <a:off x="8262714" y="1589537"/>
            <a:ext cx="1990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8E05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Subtle Design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ED8728C-501E-DDB6-AC3D-19816D49953B}"/>
              </a:ext>
            </a:extLst>
          </p:cNvPr>
          <p:cNvSpPr txBox="1"/>
          <p:nvPr/>
        </p:nvSpPr>
        <p:spPr>
          <a:xfrm>
            <a:off x="4823137" y="1539520"/>
            <a:ext cx="2580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8E05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C0704E8-ECA0-8782-AD46-DDE3DA273148}"/>
              </a:ext>
            </a:extLst>
          </p:cNvPr>
          <p:cNvSpPr txBox="1"/>
          <p:nvPr/>
        </p:nvSpPr>
        <p:spPr>
          <a:xfrm>
            <a:off x="4812223" y="2231874"/>
            <a:ext cx="2809397" cy="192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Spectrum Analyzer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Vector Network Analyzer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Cable and Antenna Test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Analog Modulation Analysis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Digital Modulation Analysis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···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3484A0D-9ABC-2C43-C536-E923CD3E5C61}"/>
              </a:ext>
            </a:extLst>
          </p:cNvPr>
          <p:cNvSpPr txBox="1"/>
          <p:nvPr/>
        </p:nvSpPr>
        <p:spPr>
          <a:xfrm>
            <a:off x="8262714" y="2247077"/>
            <a:ext cx="3508737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Small size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 smtClean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Touch screen</a:t>
            </a:r>
            <a:endParaRPr lang="en-US" altLang="zh-CN" sz="1350" b="1" dirty="0"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 smtClean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Abundant</a:t>
            </a:r>
            <a:r>
              <a:rPr lang="en-US" altLang="zh-CN" sz="1350" b="1" dirty="0" smtClean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communication interface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Intuitive operation interface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···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AD87224-D3A8-340A-BF14-CE2F7EA238CD}"/>
              </a:ext>
            </a:extLst>
          </p:cNvPr>
          <p:cNvSpPr txBox="1"/>
          <p:nvPr/>
        </p:nvSpPr>
        <p:spPr>
          <a:xfrm>
            <a:off x="1312760" y="2241178"/>
            <a:ext cx="2443843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Wide </a:t>
            </a:r>
            <a:r>
              <a:rPr lang="en-US" altLang="zh-CN" sz="1350" b="1" dirty="0" smtClean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dynamic </a:t>
            </a: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r</a:t>
            </a:r>
            <a:r>
              <a:rPr lang="en-US" altLang="zh-CN" sz="1350" b="1" dirty="0" smtClean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ange</a:t>
            </a:r>
            <a:endParaRPr lang="en-US" altLang="zh-CN" sz="1350" b="1" dirty="0"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Low phase noise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 smtClean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Independent source</a:t>
            </a:r>
            <a:endParaRPr lang="en-US" altLang="zh-CN" sz="1350" b="1" dirty="0"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 smtClean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Standard </a:t>
            </a: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p</a:t>
            </a:r>
            <a:r>
              <a:rPr lang="en-US" altLang="zh-CN" sz="1350" b="1" dirty="0" smtClean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reamplifier</a:t>
            </a:r>
            <a:endParaRPr lang="en-US" altLang="zh-CN" sz="1350" b="1" dirty="0">
              <a:latin typeface="Arial" panose="020B0604020202020204" pitchFamily="34" charset="0"/>
              <a:ea typeface="思源黑体 CN ExtraLight" panose="020B0200000000000000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b="1" dirty="0"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rPr>
              <a:t>···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035D40B-3D5B-3125-B8C6-72EE4E4110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28A1779-473E-FD26-28CB-40D47C49FEF7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65B630-C7FF-41C0-9923-C5E5E29EED81}" type="slidenum">
              <a:rPr lang="en-US" altLang="zh-CN" smtClean="0">
                <a:solidFill>
                  <a:srgbClr val="2F2F2F">
                    <a:lumMod val="50000"/>
                    <a:lumOff val="50000"/>
                  </a:srgbClr>
                </a:solidFill>
                <a:cs typeface="+mn-ea"/>
                <a:sym typeface="+mn-lt"/>
              </a:rPr>
              <a:pPr/>
              <a:t>5</a:t>
            </a:fld>
            <a:endParaRPr lang="zh-CN" altLang="en-US" dirty="0">
              <a:solidFill>
                <a:srgbClr val="2F2F2F">
                  <a:lumMod val="50000"/>
                  <a:lumOff val="50000"/>
                </a:srgb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67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ED2A6AE6-3A43-D4B0-B26E-C640095E0A51}"/>
              </a:ext>
            </a:extLst>
          </p:cNvPr>
          <p:cNvGrpSpPr/>
          <p:nvPr/>
        </p:nvGrpSpPr>
        <p:grpSpPr>
          <a:xfrm>
            <a:off x="3756877" y="2706080"/>
            <a:ext cx="12309139" cy="2484819"/>
            <a:chOff x="659716" y="2676583"/>
            <a:chExt cx="12309139" cy="2484819"/>
          </a:xfrm>
        </p:grpSpPr>
        <p:sp>
          <p:nvSpPr>
            <p:cNvPr id="2" name="Shape 4073">
              <a:extLst>
                <a:ext uri="{FF2B5EF4-FFF2-40B4-BE49-F238E27FC236}">
                  <a16:creationId xmlns:a16="http://schemas.microsoft.com/office/drawing/2014/main" id="{B2E3B9DB-BCF2-CE86-8FCB-64FEE01F24E2}"/>
                </a:ext>
              </a:extLst>
            </p:cNvPr>
            <p:cNvSpPr/>
            <p:nvPr/>
          </p:nvSpPr>
          <p:spPr>
            <a:xfrm>
              <a:off x="7535375" y="2783535"/>
              <a:ext cx="309825" cy="3042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03" y="112293"/>
                  </a:moveTo>
                  <a:lnTo>
                    <a:pt x="75403" y="112293"/>
                  </a:lnTo>
                  <a:cubicBezTo>
                    <a:pt x="75403" y="114770"/>
                    <a:pt x="78044" y="117247"/>
                    <a:pt x="80684" y="117247"/>
                  </a:cubicBezTo>
                  <a:cubicBezTo>
                    <a:pt x="109144" y="119724"/>
                    <a:pt x="109144" y="119724"/>
                    <a:pt x="109144" y="119724"/>
                  </a:cubicBezTo>
                  <a:cubicBezTo>
                    <a:pt x="112078" y="119724"/>
                    <a:pt x="112078" y="117247"/>
                    <a:pt x="114718" y="114770"/>
                  </a:cubicBezTo>
                  <a:cubicBezTo>
                    <a:pt x="114718" y="92752"/>
                    <a:pt x="114718" y="92752"/>
                    <a:pt x="114718" y="92752"/>
                  </a:cubicBezTo>
                  <a:cubicBezTo>
                    <a:pt x="78044" y="90275"/>
                    <a:pt x="78044" y="90275"/>
                    <a:pt x="78044" y="90275"/>
                  </a:cubicBezTo>
                  <a:lnTo>
                    <a:pt x="75403" y="112293"/>
                  </a:lnTo>
                  <a:close/>
                  <a:moveTo>
                    <a:pt x="5281" y="92752"/>
                  </a:moveTo>
                  <a:lnTo>
                    <a:pt x="5281" y="92752"/>
                  </a:lnTo>
                  <a:cubicBezTo>
                    <a:pt x="5281" y="114770"/>
                    <a:pt x="5281" y="114770"/>
                    <a:pt x="5281" y="114770"/>
                  </a:cubicBezTo>
                  <a:cubicBezTo>
                    <a:pt x="5281" y="117247"/>
                    <a:pt x="7921" y="119724"/>
                    <a:pt x="10268" y="119724"/>
                  </a:cubicBezTo>
                  <a:cubicBezTo>
                    <a:pt x="39022" y="117247"/>
                    <a:pt x="39022" y="117247"/>
                    <a:pt x="39022" y="117247"/>
                  </a:cubicBezTo>
                  <a:cubicBezTo>
                    <a:pt x="41662" y="117247"/>
                    <a:pt x="44303" y="114770"/>
                    <a:pt x="44303" y="112293"/>
                  </a:cubicBezTo>
                  <a:cubicBezTo>
                    <a:pt x="41662" y="90275"/>
                    <a:pt x="41662" y="90275"/>
                    <a:pt x="41662" y="90275"/>
                  </a:cubicBezTo>
                  <a:lnTo>
                    <a:pt x="5281" y="92752"/>
                  </a:lnTo>
                  <a:close/>
                  <a:moveTo>
                    <a:pt x="0" y="56422"/>
                  </a:moveTo>
                  <a:lnTo>
                    <a:pt x="0" y="56422"/>
                  </a:lnTo>
                  <a:cubicBezTo>
                    <a:pt x="2640" y="80642"/>
                    <a:pt x="2640" y="80642"/>
                    <a:pt x="2640" y="80642"/>
                  </a:cubicBezTo>
                  <a:cubicBezTo>
                    <a:pt x="39022" y="75688"/>
                    <a:pt x="39022" y="75688"/>
                    <a:pt x="39022" y="75688"/>
                  </a:cubicBezTo>
                  <a:cubicBezTo>
                    <a:pt x="39022" y="53944"/>
                    <a:pt x="39022" y="53944"/>
                    <a:pt x="39022" y="53944"/>
                  </a:cubicBezTo>
                  <a:lnTo>
                    <a:pt x="39022" y="51467"/>
                  </a:lnTo>
                  <a:cubicBezTo>
                    <a:pt x="39022" y="41834"/>
                    <a:pt x="46943" y="31926"/>
                    <a:pt x="59853" y="31926"/>
                  </a:cubicBezTo>
                  <a:cubicBezTo>
                    <a:pt x="72762" y="31926"/>
                    <a:pt x="80684" y="41834"/>
                    <a:pt x="80684" y="51467"/>
                  </a:cubicBezTo>
                  <a:lnTo>
                    <a:pt x="80684" y="53944"/>
                  </a:lnTo>
                  <a:cubicBezTo>
                    <a:pt x="78044" y="75688"/>
                    <a:pt x="78044" y="75688"/>
                    <a:pt x="78044" y="75688"/>
                  </a:cubicBezTo>
                  <a:cubicBezTo>
                    <a:pt x="117066" y="80642"/>
                    <a:pt x="117066" y="80642"/>
                    <a:pt x="117066" y="80642"/>
                  </a:cubicBezTo>
                  <a:cubicBezTo>
                    <a:pt x="119706" y="56422"/>
                    <a:pt x="119706" y="56422"/>
                    <a:pt x="119706" y="56422"/>
                  </a:cubicBezTo>
                  <a:cubicBezTo>
                    <a:pt x="119706" y="53944"/>
                    <a:pt x="119706" y="53944"/>
                    <a:pt x="119706" y="51467"/>
                  </a:cubicBezTo>
                  <a:cubicBezTo>
                    <a:pt x="119706" y="22018"/>
                    <a:pt x="93594" y="0"/>
                    <a:pt x="59853" y="0"/>
                  </a:cubicBezTo>
                  <a:cubicBezTo>
                    <a:pt x="25819" y="0"/>
                    <a:pt x="0" y="22018"/>
                    <a:pt x="0" y="51467"/>
                  </a:cubicBezTo>
                  <a:cubicBezTo>
                    <a:pt x="0" y="53944"/>
                    <a:pt x="0" y="53944"/>
                    <a:pt x="0" y="5642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3" name="Shape 4077">
              <a:extLst>
                <a:ext uri="{FF2B5EF4-FFF2-40B4-BE49-F238E27FC236}">
                  <a16:creationId xmlns:a16="http://schemas.microsoft.com/office/drawing/2014/main" id="{430AF03D-2DBA-9252-25C5-08DB6D44A213}"/>
                </a:ext>
              </a:extLst>
            </p:cNvPr>
            <p:cNvSpPr/>
            <p:nvPr/>
          </p:nvSpPr>
          <p:spPr>
            <a:xfrm>
              <a:off x="3929582" y="3762381"/>
              <a:ext cx="341874" cy="3214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4" name="Shape 4087">
              <a:extLst>
                <a:ext uri="{FF2B5EF4-FFF2-40B4-BE49-F238E27FC236}">
                  <a16:creationId xmlns:a16="http://schemas.microsoft.com/office/drawing/2014/main" id="{71080BD0-A3B9-016D-E71B-5A38E31218A8}"/>
                </a:ext>
              </a:extLst>
            </p:cNvPr>
            <p:cNvSpPr/>
            <p:nvPr/>
          </p:nvSpPr>
          <p:spPr>
            <a:xfrm>
              <a:off x="7509535" y="3772460"/>
              <a:ext cx="336533" cy="309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8" y="107865"/>
                  </a:moveTo>
                  <a:lnTo>
                    <a:pt x="18918" y="107865"/>
                  </a:lnTo>
                  <a:cubicBezTo>
                    <a:pt x="18918" y="114876"/>
                    <a:pt x="26486" y="119730"/>
                    <a:pt x="33513" y="119730"/>
                  </a:cubicBezTo>
                  <a:cubicBezTo>
                    <a:pt x="40810" y="119730"/>
                    <a:pt x="45405" y="114876"/>
                    <a:pt x="45405" y="107865"/>
                  </a:cubicBezTo>
                  <a:cubicBezTo>
                    <a:pt x="45405" y="100584"/>
                    <a:pt x="40810" y="93303"/>
                    <a:pt x="33513" y="93303"/>
                  </a:cubicBezTo>
                  <a:cubicBezTo>
                    <a:pt x="26486" y="93303"/>
                    <a:pt x="18918" y="100584"/>
                    <a:pt x="18918" y="107865"/>
                  </a:cubicBezTo>
                  <a:close/>
                  <a:moveTo>
                    <a:pt x="86216" y="107865"/>
                  </a:moveTo>
                  <a:lnTo>
                    <a:pt x="86216" y="107865"/>
                  </a:lnTo>
                  <a:cubicBezTo>
                    <a:pt x="86216" y="114876"/>
                    <a:pt x="93243" y="119730"/>
                    <a:pt x="100540" y="119730"/>
                  </a:cubicBezTo>
                  <a:cubicBezTo>
                    <a:pt x="107837" y="119730"/>
                    <a:pt x="112702" y="114876"/>
                    <a:pt x="112702" y="107865"/>
                  </a:cubicBezTo>
                  <a:cubicBezTo>
                    <a:pt x="112702" y="100584"/>
                    <a:pt x="107837" y="93303"/>
                    <a:pt x="100540" y="93303"/>
                  </a:cubicBezTo>
                  <a:cubicBezTo>
                    <a:pt x="93243" y="93303"/>
                    <a:pt x="86216" y="100584"/>
                    <a:pt x="86216" y="107865"/>
                  </a:cubicBezTo>
                  <a:close/>
                  <a:moveTo>
                    <a:pt x="42972" y="76584"/>
                  </a:moveTo>
                  <a:lnTo>
                    <a:pt x="42972" y="76584"/>
                  </a:lnTo>
                  <a:cubicBezTo>
                    <a:pt x="117297" y="55011"/>
                    <a:pt x="117297" y="55011"/>
                    <a:pt x="117297" y="55011"/>
                  </a:cubicBezTo>
                  <a:cubicBezTo>
                    <a:pt x="119729" y="55011"/>
                    <a:pt x="119729" y="52584"/>
                    <a:pt x="119729" y="50426"/>
                  </a:cubicBezTo>
                  <a:cubicBezTo>
                    <a:pt x="119729" y="14561"/>
                    <a:pt x="119729" y="14561"/>
                    <a:pt x="119729" y="14561"/>
                  </a:cubicBezTo>
                  <a:cubicBezTo>
                    <a:pt x="26486" y="14561"/>
                    <a:pt x="26486" y="14561"/>
                    <a:pt x="26486" y="14561"/>
                  </a:cubicBezTo>
                  <a:cubicBezTo>
                    <a:pt x="26486" y="2696"/>
                    <a:pt x="26486" y="2696"/>
                    <a:pt x="26486" y="2696"/>
                  </a:cubicBezTo>
                  <a:lnTo>
                    <a:pt x="24054" y="0"/>
                  </a:lnTo>
                  <a:cubicBezTo>
                    <a:pt x="2432" y="0"/>
                    <a:pt x="2432" y="0"/>
                    <a:pt x="2432" y="0"/>
                  </a:cubicBezTo>
                  <a:cubicBezTo>
                    <a:pt x="0" y="0"/>
                    <a:pt x="0" y="2696"/>
                    <a:pt x="0" y="2696"/>
                  </a:cubicBezTo>
                  <a:cubicBezTo>
                    <a:pt x="0" y="14561"/>
                    <a:pt x="0" y="14561"/>
                    <a:pt x="0" y="14561"/>
                  </a:cubicBezTo>
                  <a:cubicBezTo>
                    <a:pt x="12162" y="14561"/>
                    <a:pt x="12162" y="14561"/>
                    <a:pt x="12162" y="14561"/>
                  </a:cubicBezTo>
                  <a:cubicBezTo>
                    <a:pt x="26486" y="74157"/>
                    <a:pt x="26486" y="74157"/>
                    <a:pt x="26486" y="74157"/>
                  </a:cubicBezTo>
                  <a:cubicBezTo>
                    <a:pt x="26486" y="81438"/>
                    <a:pt x="26486" y="81438"/>
                    <a:pt x="26486" y="81438"/>
                  </a:cubicBezTo>
                  <a:cubicBezTo>
                    <a:pt x="26486" y="91146"/>
                    <a:pt x="26486" y="91146"/>
                    <a:pt x="26486" y="91146"/>
                  </a:cubicBezTo>
                  <a:cubicBezTo>
                    <a:pt x="26486" y="93303"/>
                    <a:pt x="28648" y="93303"/>
                    <a:pt x="28648" y="93303"/>
                  </a:cubicBezTo>
                  <a:cubicBezTo>
                    <a:pt x="33513" y="93303"/>
                    <a:pt x="33513" y="93303"/>
                    <a:pt x="33513" y="93303"/>
                  </a:cubicBezTo>
                  <a:cubicBezTo>
                    <a:pt x="100540" y="93303"/>
                    <a:pt x="100540" y="93303"/>
                    <a:pt x="100540" y="93303"/>
                  </a:cubicBezTo>
                  <a:cubicBezTo>
                    <a:pt x="117297" y="93303"/>
                    <a:pt x="117297" y="93303"/>
                    <a:pt x="117297" y="93303"/>
                  </a:cubicBezTo>
                  <a:cubicBezTo>
                    <a:pt x="119729" y="93303"/>
                    <a:pt x="119729" y="93303"/>
                    <a:pt x="119729" y="91146"/>
                  </a:cubicBezTo>
                  <a:cubicBezTo>
                    <a:pt x="119729" y="81438"/>
                    <a:pt x="119729" y="81438"/>
                    <a:pt x="119729" y="81438"/>
                  </a:cubicBezTo>
                  <a:cubicBezTo>
                    <a:pt x="45405" y="81438"/>
                    <a:pt x="45405" y="81438"/>
                    <a:pt x="45405" y="81438"/>
                  </a:cubicBezTo>
                  <a:cubicBezTo>
                    <a:pt x="35945" y="81438"/>
                    <a:pt x="35945" y="76584"/>
                    <a:pt x="42972" y="7658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5" name="Shape 4066">
              <a:extLst>
                <a:ext uri="{FF2B5EF4-FFF2-40B4-BE49-F238E27FC236}">
                  <a16:creationId xmlns:a16="http://schemas.microsoft.com/office/drawing/2014/main" id="{8DC17081-7216-F11F-150B-47F73444F872}"/>
                </a:ext>
              </a:extLst>
            </p:cNvPr>
            <p:cNvSpPr/>
            <p:nvPr/>
          </p:nvSpPr>
          <p:spPr>
            <a:xfrm>
              <a:off x="3931305" y="2827748"/>
              <a:ext cx="349886" cy="2601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324" y="2895"/>
                  </a:moveTo>
                  <a:lnTo>
                    <a:pt x="115324" y="2895"/>
                  </a:lnTo>
                  <a:cubicBezTo>
                    <a:pt x="112727" y="2895"/>
                    <a:pt x="4675" y="51474"/>
                    <a:pt x="2337" y="51474"/>
                  </a:cubicBezTo>
                  <a:cubicBezTo>
                    <a:pt x="0" y="51474"/>
                    <a:pt x="0" y="54369"/>
                    <a:pt x="2337" y="54369"/>
                  </a:cubicBezTo>
                  <a:cubicBezTo>
                    <a:pt x="4675" y="56943"/>
                    <a:pt x="25454" y="68525"/>
                    <a:pt x="25454" y="68525"/>
                  </a:cubicBezTo>
                  <a:lnTo>
                    <a:pt x="25454" y="68525"/>
                  </a:lnTo>
                  <a:cubicBezTo>
                    <a:pt x="41558" y="73994"/>
                    <a:pt x="41558" y="73994"/>
                    <a:pt x="41558" y="73994"/>
                  </a:cubicBezTo>
                  <a:cubicBezTo>
                    <a:pt x="41558" y="73994"/>
                    <a:pt x="110389" y="11260"/>
                    <a:pt x="112727" y="11260"/>
                  </a:cubicBezTo>
                  <a:cubicBezTo>
                    <a:pt x="112727" y="8364"/>
                    <a:pt x="112727" y="11260"/>
                    <a:pt x="112727" y="11260"/>
                  </a:cubicBezTo>
                  <a:lnTo>
                    <a:pt x="62337" y="79785"/>
                  </a:lnTo>
                  <a:lnTo>
                    <a:pt x="62337" y="79785"/>
                  </a:lnTo>
                  <a:cubicBezTo>
                    <a:pt x="59999" y="82680"/>
                    <a:pt x="59999" y="82680"/>
                    <a:pt x="59999" y="82680"/>
                  </a:cubicBezTo>
                  <a:cubicBezTo>
                    <a:pt x="62337" y="85576"/>
                    <a:pt x="62337" y="85576"/>
                    <a:pt x="62337" y="85576"/>
                  </a:cubicBezTo>
                  <a:lnTo>
                    <a:pt x="62337" y="85576"/>
                  </a:lnTo>
                  <a:cubicBezTo>
                    <a:pt x="62337" y="85576"/>
                    <a:pt x="94285" y="105522"/>
                    <a:pt x="94285" y="108418"/>
                  </a:cubicBezTo>
                  <a:cubicBezTo>
                    <a:pt x="96623" y="108418"/>
                    <a:pt x="98961" y="108418"/>
                    <a:pt x="101298" y="105522"/>
                  </a:cubicBezTo>
                  <a:cubicBezTo>
                    <a:pt x="101298" y="102627"/>
                    <a:pt x="119740" y="8364"/>
                    <a:pt x="119740" y="5790"/>
                  </a:cubicBezTo>
                  <a:cubicBezTo>
                    <a:pt x="119740" y="2895"/>
                    <a:pt x="117662" y="0"/>
                    <a:pt x="115324" y="2895"/>
                  </a:cubicBezTo>
                  <a:close/>
                  <a:moveTo>
                    <a:pt x="41558" y="116782"/>
                  </a:moveTo>
                  <a:lnTo>
                    <a:pt x="41558" y="116782"/>
                  </a:lnTo>
                  <a:cubicBezTo>
                    <a:pt x="41558" y="119678"/>
                    <a:pt x="41558" y="119678"/>
                    <a:pt x="43896" y="119678"/>
                  </a:cubicBezTo>
                  <a:cubicBezTo>
                    <a:pt x="43896" y="116782"/>
                    <a:pt x="62337" y="99731"/>
                    <a:pt x="62337" y="99731"/>
                  </a:cubicBezTo>
                  <a:cubicBezTo>
                    <a:pt x="41558" y="85576"/>
                    <a:pt x="41558" y="85576"/>
                    <a:pt x="41558" y="85576"/>
                  </a:cubicBezTo>
                  <a:lnTo>
                    <a:pt x="41558" y="11678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6" name="Ellipse 28">
              <a:extLst>
                <a:ext uri="{FF2B5EF4-FFF2-40B4-BE49-F238E27FC236}">
                  <a16:creationId xmlns:a16="http://schemas.microsoft.com/office/drawing/2014/main" id="{15307F1A-2FBC-213F-865F-529EDB2CB09C}"/>
                </a:ext>
              </a:extLst>
            </p:cNvPr>
            <p:cNvSpPr/>
            <p:nvPr/>
          </p:nvSpPr>
          <p:spPr>
            <a:xfrm>
              <a:off x="4506968" y="2680192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Ellipse 30">
              <a:extLst>
                <a:ext uri="{FF2B5EF4-FFF2-40B4-BE49-F238E27FC236}">
                  <a16:creationId xmlns:a16="http://schemas.microsoft.com/office/drawing/2014/main" id="{979A1F71-8A7D-15E4-9AFA-C25E821CF781}"/>
                </a:ext>
              </a:extLst>
            </p:cNvPr>
            <p:cNvSpPr/>
            <p:nvPr/>
          </p:nvSpPr>
          <p:spPr>
            <a:xfrm>
              <a:off x="7598890" y="2678343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Ellipse 31">
              <a:extLst>
                <a:ext uri="{FF2B5EF4-FFF2-40B4-BE49-F238E27FC236}">
                  <a16:creationId xmlns:a16="http://schemas.microsoft.com/office/drawing/2014/main" id="{CAF82FBB-8B43-D37C-38B4-86B2B575CB9D}"/>
                </a:ext>
              </a:extLst>
            </p:cNvPr>
            <p:cNvSpPr/>
            <p:nvPr/>
          </p:nvSpPr>
          <p:spPr>
            <a:xfrm>
              <a:off x="7596766" y="3645204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Ellipse 32">
              <a:extLst>
                <a:ext uri="{FF2B5EF4-FFF2-40B4-BE49-F238E27FC236}">
                  <a16:creationId xmlns:a16="http://schemas.microsoft.com/office/drawing/2014/main" id="{CC78E8E9-93FD-1B76-13ED-1190AFA59B5F}"/>
                </a:ext>
              </a:extLst>
            </p:cNvPr>
            <p:cNvSpPr/>
            <p:nvPr/>
          </p:nvSpPr>
          <p:spPr>
            <a:xfrm>
              <a:off x="4523947" y="4551506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Ellipse 33">
              <a:extLst>
                <a:ext uri="{FF2B5EF4-FFF2-40B4-BE49-F238E27FC236}">
                  <a16:creationId xmlns:a16="http://schemas.microsoft.com/office/drawing/2014/main" id="{17705CA2-73FC-AC5D-3AD6-F0AA8AA6F264}"/>
                </a:ext>
              </a:extLst>
            </p:cNvPr>
            <p:cNvSpPr/>
            <p:nvPr/>
          </p:nvSpPr>
          <p:spPr>
            <a:xfrm>
              <a:off x="4513595" y="3647368"/>
              <a:ext cx="663989" cy="609896"/>
            </a:xfrm>
            <a:prstGeom prst="ellipse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600"/>
              <a:endParaRPr lang="de-DE" sz="90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feld 37">
              <a:extLst>
                <a:ext uri="{FF2B5EF4-FFF2-40B4-BE49-F238E27FC236}">
                  <a16:creationId xmlns:a16="http://schemas.microsoft.com/office/drawing/2014/main" id="{034F140B-2373-88DD-8F01-D20A4076EDF7}"/>
                </a:ext>
              </a:extLst>
            </p:cNvPr>
            <p:cNvSpPr txBox="1"/>
            <p:nvPr/>
          </p:nvSpPr>
          <p:spPr>
            <a:xfrm>
              <a:off x="4421406" y="2676583"/>
              <a:ext cx="2423839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F08300"/>
                  </a:solidFill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Basic Info</a:t>
              </a:r>
              <a:endParaRPr lang="zh-CN" altLang="en-US" sz="2000" b="1" dirty="0">
                <a:solidFill>
                  <a:srgbClr val="F08300"/>
                </a:solidFill>
                <a:effectLst>
                  <a:reflection stA="45000" endPos="66000" dist="50800" dir="5400000" sy="-100000" algn="bl" rotWithShape="0"/>
                </a:effectLst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Textfeld 42">
              <a:extLst>
                <a:ext uri="{FF2B5EF4-FFF2-40B4-BE49-F238E27FC236}">
                  <a16:creationId xmlns:a16="http://schemas.microsoft.com/office/drawing/2014/main" id="{A50C91F1-FE14-9286-1359-74CE35EC1B46}"/>
                </a:ext>
              </a:extLst>
            </p:cNvPr>
            <p:cNvSpPr txBox="1"/>
            <p:nvPr/>
          </p:nvSpPr>
          <p:spPr>
            <a:xfrm>
              <a:off x="4403289" y="3652840"/>
              <a:ext cx="2966233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Market and Application</a:t>
              </a:r>
              <a:endParaRPr lang="zh-CN" altLang="en-US" sz="2000" dirty="0">
                <a:effectLst>
                  <a:reflection stA="45000" endPos="66000" dist="50800" dir="5400000" sy="-100000" algn="bl" rotWithShape="0"/>
                </a:effectLst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feld 47">
              <a:extLst>
                <a:ext uri="{FF2B5EF4-FFF2-40B4-BE49-F238E27FC236}">
                  <a16:creationId xmlns:a16="http://schemas.microsoft.com/office/drawing/2014/main" id="{DBB23814-114B-A37D-DE2E-04D83BCC2448}"/>
                </a:ext>
              </a:extLst>
            </p:cNvPr>
            <p:cNvSpPr txBox="1"/>
            <p:nvPr/>
          </p:nvSpPr>
          <p:spPr>
            <a:xfrm>
              <a:off x="7955195" y="2704981"/>
              <a:ext cx="3188756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Features and Benefits</a:t>
              </a:r>
            </a:p>
          </p:txBody>
        </p:sp>
        <p:sp>
          <p:nvSpPr>
            <p:cNvPr id="15" name="Textfeld 49">
              <a:extLst>
                <a:ext uri="{FF2B5EF4-FFF2-40B4-BE49-F238E27FC236}">
                  <a16:creationId xmlns:a16="http://schemas.microsoft.com/office/drawing/2014/main" id="{3E13549E-128B-EB8D-1E90-15F903D69797}"/>
                </a:ext>
              </a:extLst>
            </p:cNvPr>
            <p:cNvSpPr txBox="1"/>
            <p:nvPr/>
          </p:nvSpPr>
          <p:spPr>
            <a:xfrm>
              <a:off x="7987545" y="3652840"/>
              <a:ext cx="2827434" cy="50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28600">
                <a:lnSpc>
                  <a:spcPct val="150000"/>
                </a:lnSpc>
              </a:pPr>
              <a:r>
                <a:rPr lang="en-US" altLang="zh-CN" sz="2000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Competition Analysis</a:t>
              </a:r>
            </a:p>
          </p:txBody>
        </p:sp>
        <p:cxnSp>
          <p:nvCxnSpPr>
            <p:cNvPr id="18" name="Gerader Verbinder 83">
              <a:extLst>
                <a:ext uri="{FF2B5EF4-FFF2-40B4-BE49-F238E27FC236}">
                  <a16:creationId xmlns:a16="http://schemas.microsoft.com/office/drawing/2014/main" id="{7C1B614B-7881-0EF2-62A7-53F9CE803865}"/>
                </a:ext>
              </a:extLst>
            </p:cNvPr>
            <p:cNvCxnSpPr/>
            <p:nvPr/>
          </p:nvCxnSpPr>
          <p:spPr>
            <a:xfrm>
              <a:off x="3560157" y="3097473"/>
              <a:ext cx="0" cy="866822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Gerader Verbinder 85">
              <a:extLst>
                <a:ext uri="{FF2B5EF4-FFF2-40B4-BE49-F238E27FC236}">
                  <a16:creationId xmlns:a16="http://schemas.microsoft.com/office/drawing/2014/main" id="{35096704-5171-204E-2C0A-F21028AEC228}"/>
                </a:ext>
              </a:extLst>
            </p:cNvPr>
            <p:cNvCxnSpPr/>
            <p:nvPr/>
          </p:nvCxnSpPr>
          <p:spPr>
            <a:xfrm>
              <a:off x="11143951" y="3033038"/>
              <a:ext cx="0" cy="866822"/>
            </a:xfrm>
            <a:prstGeom prst="line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3222D82-BA2C-924B-8D83-273EEA3949B3}"/>
                </a:ext>
              </a:extLst>
            </p:cNvPr>
            <p:cNvSpPr/>
            <p:nvPr/>
          </p:nvSpPr>
          <p:spPr>
            <a:xfrm>
              <a:off x="659716" y="3033038"/>
              <a:ext cx="285526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00"/>
              <a:r>
                <a:rPr lang="en-US" altLang="zh-CN" sz="4800" b="1" dirty="0">
                  <a:effectLst>
                    <a:reflection stA="45000" endPos="66000" dist="50800" dir="5400000" sy="-100000" algn="bl" rotWithShape="0"/>
                  </a:effectLst>
                  <a:latin typeface="Arial" panose="020B0604020202020204" pitchFamily="34" charset="0"/>
                  <a:ea typeface="思源黑体 CN ExtraLight" panose="020B0200000000000000" pitchFamily="34" charset="-122"/>
                  <a:cs typeface="Arial" panose="020B0604020202020204" pitchFamily="34" charset="0"/>
                </a:rPr>
                <a:t>Contents</a:t>
              </a:r>
              <a:endParaRPr lang="de-DE" altLang="zh-CN" sz="48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菱形 20">
              <a:extLst>
                <a:ext uri="{FF2B5EF4-FFF2-40B4-BE49-F238E27FC236}">
                  <a16:creationId xmlns:a16="http://schemas.microsoft.com/office/drawing/2014/main" id="{D5BD391B-7190-6FDC-F7EC-6C7B2284D3A2}"/>
                </a:ext>
              </a:extLst>
            </p:cNvPr>
            <p:cNvSpPr/>
            <p:nvPr/>
          </p:nvSpPr>
          <p:spPr>
            <a:xfrm>
              <a:off x="11444245" y="2686231"/>
              <a:ext cx="1524610" cy="1524610"/>
            </a:xfrm>
            <a:prstGeom prst="diamond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Shape 4073">
              <a:extLst>
                <a:ext uri="{FF2B5EF4-FFF2-40B4-BE49-F238E27FC236}">
                  <a16:creationId xmlns:a16="http://schemas.microsoft.com/office/drawing/2014/main" id="{24F8FE8A-836D-F69C-15B5-479F0D9EB419}"/>
                </a:ext>
              </a:extLst>
            </p:cNvPr>
            <p:cNvSpPr/>
            <p:nvPr/>
          </p:nvSpPr>
          <p:spPr>
            <a:xfrm>
              <a:off x="7535374" y="2777263"/>
              <a:ext cx="309825" cy="3042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03" y="112293"/>
                  </a:moveTo>
                  <a:lnTo>
                    <a:pt x="75403" y="112293"/>
                  </a:lnTo>
                  <a:cubicBezTo>
                    <a:pt x="75403" y="114770"/>
                    <a:pt x="78044" y="117247"/>
                    <a:pt x="80684" y="117247"/>
                  </a:cubicBezTo>
                  <a:cubicBezTo>
                    <a:pt x="109144" y="119724"/>
                    <a:pt x="109144" y="119724"/>
                    <a:pt x="109144" y="119724"/>
                  </a:cubicBezTo>
                  <a:cubicBezTo>
                    <a:pt x="112078" y="119724"/>
                    <a:pt x="112078" y="117247"/>
                    <a:pt x="114718" y="114770"/>
                  </a:cubicBezTo>
                  <a:cubicBezTo>
                    <a:pt x="114718" y="92752"/>
                    <a:pt x="114718" y="92752"/>
                    <a:pt x="114718" y="92752"/>
                  </a:cubicBezTo>
                  <a:cubicBezTo>
                    <a:pt x="78044" y="90275"/>
                    <a:pt x="78044" y="90275"/>
                    <a:pt x="78044" y="90275"/>
                  </a:cubicBezTo>
                  <a:lnTo>
                    <a:pt x="75403" y="112293"/>
                  </a:lnTo>
                  <a:close/>
                  <a:moveTo>
                    <a:pt x="5281" y="92752"/>
                  </a:moveTo>
                  <a:lnTo>
                    <a:pt x="5281" y="92752"/>
                  </a:lnTo>
                  <a:cubicBezTo>
                    <a:pt x="5281" y="114770"/>
                    <a:pt x="5281" y="114770"/>
                    <a:pt x="5281" y="114770"/>
                  </a:cubicBezTo>
                  <a:cubicBezTo>
                    <a:pt x="5281" y="117247"/>
                    <a:pt x="7921" y="119724"/>
                    <a:pt x="10268" y="119724"/>
                  </a:cubicBezTo>
                  <a:cubicBezTo>
                    <a:pt x="39022" y="117247"/>
                    <a:pt x="39022" y="117247"/>
                    <a:pt x="39022" y="117247"/>
                  </a:cubicBezTo>
                  <a:cubicBezTo>
                    <a:pt x="41662" y="117247"/>
                    <a:pt x="44303" y="114770"/>
                    <a:pt x="44303" y="112293"/>
                  </a:cubicBezTo>
                  <a:cubicBezTo>
                    <a:pt x="41662" y="90275"/>
                    <a:pt x="41662" y="90275"/>
                    <a:pt x="41662" y="90275"/>
                  </a:cubicBezTo>
                  <a:lnTo>
                    <a:pt x="5281" y="92752"/>
                  </a:lnTo>
                  <a:close/>
                  <a:moveTo>
                    <a:pt x="0" y="56422"/>
                  </a:moveTo>
                  <a:lnTo>
                    <a:pt x="0" y="56422"/>
                  </a:lnTo>
                  <a:cubicBezTo>
                    <a:pt x="2640" y="80642"/>
                    <a:pt x="2640" y="80642"/>
                    <a:pt x="2640" y="80642"/>
                  </a:cubicBezTo>
                  <a:cubicBezTo>
                    <a:pt x="39022" y="75688"/>
                    <a:pt x="39022" y="75688"/>
                    <a:pt x="39022" y="75688"/>
                  </a:cubicBezTo>
                  <a:cubicBezTo>
                    <a:pt x="39022" y="53944"/>
                    <a:pt x="39022" y="53944"/>
                    <a:pt x="39022" y="53944"/>
                  </a:cubicBezTo>
                  <a:lnTo>
                    <a:pt x="39022" y="51467"/>
                  </a:lnTo>
                  <a:cubicBezTo>
                    <a:pt x="39022" y="41834"/>
                    <a:pt x="46943" y="31926"/>
                    <a:pt x="59853" y="31926"/>
                  </a:cubicBezTo>
                  <a:cubicBezTo>
                    <a:pt x="72762" y="31926"/>
                    <a:pt x="80684" y="41834"/>
                    <a:pt x="80684" y="51467"/>
                  </a:cubicBezTo>
                  <a:lnTo>
                    <a:pt x="80684" y="53944"/>
                  </a:lnTo>
                  <a:cubicBezTo>
                    <a:pt x="78044" y="75688"/>
                    <a:pt x="78044" y="75688"/>
                    <a:pt x="78044" y="75688"/>
                  </a:cubicBezTo>
                  <a:cubicBezTo>
                    <a:pt x="117066" y="80642"/>
                    <a:pt x="117066" y="80642"/>
                    <a:pt x="117066" y="80642"/>
                  </a:cubicBezTo>
                  <a:cubicBezTo>
                    <a:pt x="119706" y="56422"/>
                    <a:pt x="119706" y="56422"/>
                    <a:pt x="119706" y="56422"/>
                  </a:cubicBezTo>
                  <a:cubicBezTo>
                    <a:pt x="119706" y="53944"/>
                    <a:pt x="119706" y="53944"/>
                    <a:pt x="119706" y="51467"/>
                  </a:cubicBezTo>
                  <a:cubicBezTo>
                    <a:pt x="119706" y="22018"/>
                    <a:pt x="93594" y="0"/>
                    <a:pt x="59853" y="0"/>
                  </a:cubicBezTo>
                  <a:cubicBezTo>
                    <a:pt x="25819" y="0"/>
                    <a:pt x="0" y="22018"/>
                    <a:pt x="0" y="51467"/>
                  </a:cubicBezTo>
                  <a:cubicBezTo>
                    <a:pt x="0" y="53944"/>
                    <a:pt x="0" y="53944"/>
                    <a:pt x="0" y="5642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24" name="Shape 4087">
              <a:extLst>
                <a:ext uri="{FF2B5EF4-FFF2-40B4-BE49-F238E27FC236}">
                  <a16:creationId xmlns:a16="http://schemas.microsoft.com/office/drawing/2014/main" id="{BBA00D8E-4012-E660-9711-CE621288EAF7}"/>
                </a:ext>
              </a:extLst>
            </p:cNvPr>
            <p:cNvSpPr/>
            <p:nvPr/>
          </p:nvSpPr>
          <p:spPr>
            <a:xfrm>
              <a:off x="7515538" y="3775177"/>
              <a:ext cx="336533" cy="309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18" y="107865"/>
                  </a:moveTo>
                  <a:lnTo>
                    <a:pt x="18918" y="107865"/>
                  </a:lnTo>
                  <a:cubicBezTo>
                    <a:pt x="18918" y="114876"/>
                    <a:pt x="26486" y="119730"/>
                    <a:pt x="33513" y="119730"/>
                  </a:cubicBezTo>
                  <a:cubicBezTo>
                    <a:pt x="40810" y="119730"/>
                    <a:pt x="45405" y="114876"/>
                    <a:pt x="45405" y="107865"/>
                  </a:cubicBezTo>
                  <a:cubicBezTo>
                    <a:pt x="45405" y="100584"/>
                    <a:pt x="40810" y="93303"/>
                    <a:pt x="33513" y="93303"/>
                  </a:cubicBezTo>
                  <a:cubicBezTo>
                    <a:pt x="26486" y="93303"/>
                    <a:pt x="18918" y="100584"/>
                    <a:pt x="18918" y="107865"/>
                  </a:cubicBezTo>
                  <a:close/>
                  <a:moveTo>
                    <a:pt x="86216" y="107865"/>
                  </a:moveTo>
                  <a:lnTo>
                    <a:pt x="86216" y="107865"/>
                  </a:lnTo>
                  <a:cubicBezTo>
                    <a:pt x="86216" y="114876"/>
                    <a:pt x="93243" y="119730"/>
                    <a:pt x="100540" y="119730"/>
                  </a:cubicBezTo>
                  <a:cubicBezTo>
                    <a:pt x="107837" y="119730"/>
                    <a:pt x="112702" y="114876"/>
                    <a:pt x="112702" y="107865"/>
                  </a:cubicBezTo>
                  <a:cubicBezTo>
                    <a:pt x="112702" y="100584"/>
                    <a:pt x="107837" y="93303"/>
                    <a:pt x="100540" y="93303"/>
                  </a:cubicBezTo>
                  <a:cubicBezTo>
                    <a:pt x="93243" y="93303"/>
                    <a:pt x="86216" y="100584"/>
                    <a:pt x="86216" y="107865"/>
                  </a:cubicBezTo>
                  <a:close/>
                  <a:moveTo>
                    <a:pt x="42972" y="76584"/>
                  </a:moveTo>
                  <a:lnTo>
                    <a:pt x="42972" y="76584"/>
                  </a:lnTo>
                  <a:cubicBezTo>
                    <a:pt x="117297" y="55011"/>
                    <a:pt x="117297" y="55011"/>
                    <a:pt x="117297" y="55011"/>
                  </a:cubicBezTo>
                  <a:cubicBezTo>
                    <a:pt x="119729" y="55011"/>
                    <a:pt x="119729" y="52584"/>
                    <a:pt x="119729" y="50426"/>
                  </a:cubicBezTo>
                  <a:cubicBezTo>
                    <a:pt x="119729" y="14561"/>
                    <a:pt x="119729" y="14561"/>
                    <a:pt x="119729" y="14561"/>
                  </a:cubicBezTo>
                  <a:cubicBezTo>
                    <a:pt x="26486" y="14561"/>
                    <a:pt x="26486" y="14561"/>
                    <a:pt x="26486" y="14561"/>
                  </a:cubicBezTo>
                  <a:cubicBezTo>
                    <a:pt x="26486" y="2696"/>
                    <a:pt x="26486" y="2696"/>
                    <a:pt x="26486" y="2696"/>
                  </a:cubicBezTo>
                  <a:lnTo>
                    <a:pt x="24054" y="0"/>
                  </a:lnTo>
                  <a:cubicBezTo>
                    <a:pt x="2432" y="0"/>
                    <a:pt x="2432" y="0"/>
                    <a:pt x="2432" y="0"/>
                  </a:cubicBezTo>
                  <a:cubicBezTo>
                    <a:pt x="0" y="0"/>
                    <a:pt x="0" y="2696"/>
                    <a:pt x="0" y="2696"/>
                  </a:cubicBezTo>
                  <a:cubicBezTo>
                    <a:pt x="0" y="14561"/>
                    <a:pt x="0" y="14561"/>
                    <a:pt x="0" y="14561"/>
                  </a:cubicBezTo>
                  <a:cubicBezTo>
                    <a:pt x="12162" y="14561"/>
                    <a:pt x="12162" y="14561"/>
                    <a:pt x="12162" y="14561"/>
                  </a:cubicBezTo>
                  <a:cubicBezTo>
                    <a:pt x="26486" y="74157"/>
                    <a:pt x="26486" y="74157"/>
                    <a:pt x="26486" y="74157"/>
                  </a:cubicBezTo>
                  <a:cubicBezTo>
                    <a:pt x="26486" y="81438"/>
                    <a:pt x="26486" y="81438"/>
                    <a:pt x="26486" y="81438"/>
                  </a:cubicBezTo>
                  <a:cubicBezTo>
                    <a:pt x="26486" y="91146"/>
                    <a:pt x="26486" y="91146"/>
                    <a:pt x="26486" y="91146"/>
                  </a:cubicBezTo>
                  <a:cubicBezTo>
                    <a:pt x="26486" y="93303"/>
                    <a:pt x="28648" y="93303"/>
                    <a:pt x="28648" y="93303"/>
                  </a:cubicBezTo>
                  <a:cubicBezTo>
                    <a:pt x="33513" y="93303"/>
                    <a:pt x="33513" y="93303"/>
                    <a:pt x="33513" y="93303"/>
                  </a:cubicBezTo>
                  <a:cubicBezTo>
                    <a:pt x="100540" y="93303"/>
                    <a:pt x="100540" y="93303"/>
                    <a:pt x="100540" y="93303"/>
                  </a:cubicBezTo>
                  <a:cubicBezTo>
                    <a:pt x="117297" y="93303"/>
                    <a:pt x="117297" y="93303"/>
                    <a:pt x="117297" y="93303"/>
                  </a:cubicBezTo>
                  <a:cubicBezTo>
                    <a:pt x="119729" y="93303"/>
                    <a:pt x="119729" y="93303"/>
                    <a:pt x="119729" y="91146"/>
                  </a:cubicBezTo>
                  <a:cubicBezTo>
                    <a:pt x="119729" y="81438"/>
                    <a:pt x="119729" y="81438"/>
                    <a:pt x="119729" y="81438"/>
                  </a:cubicBezTo>
                  <a:cubicBezTo>
                    <a:pt x="45405" y="81438"/>
                    <a:pt x="45405" y="81438"/>
                    <a:pt x="45405" y="81438"/>
                  </a:cubicBezTo>
                  <a:cubicBezTo>
                    <a:pt x="35945" y="81438"/>
                    <a:pt x="35945" y="76584"/>
                    <a:pt x="42972" y="7658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16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2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C12AE0FB-3B25-4BD7-A265-1860CFD9A094}"/>
              </a:ext>
            </a:extLst>
          </p:cNvPr>
          <p:cNvSpPr/>
          <p:nvPr/>
        </p:nvSpPr>
        <p:spPr>
          <a:xfrm>
            <a:off x="711200" y="1634835"/>
            <a:ext cx="10807700" cy="1175599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pic>
        <p:nvPicPr>
          <p:cNvPr id="8" name="图片 7" hidden="1">
            <a:extLst>
              <a:ext uri="{FF2B5EF4-FFF2-40B4-BE49-F238E27FC236}">
                <a16:creationId xmlns:a16="http://schemas.microsoft.com/office/drawing/2014/main" id="{D122753C-2D3D-1A2D-BA31-0E57A374F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66" y="891560"/>
            <a:ext cx="4796971" cy="5667840"/>
          </a:xfrm>
          <a:prstGeom prst="rect">
            <a:avLst/>
          </a:prstGeom>
        </p:spPr>
      </p:pic>
      <p:pic>
        <p:nvPicPr>
          <p:cNvPr id="14" name="图片 13" hidden="1">
            <a:extLst>
              <a:ext uri="{FF2B5EF4-FFF2-40B4-BE49-F238E27FC236}">
                <a16:creationId xmlns:a16="http://schemas.microsoft.com/office/drawing/2014/main" id="{B30DBB4C-FC62-7B38-87B9-46CFBA3994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29" y="520107"/>
            <a:ext cx="5192092" cy="613469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7DBE049-A861-4F30-8F96-1871679641F6}"/>
              </a:ext>
            </a:extLst>
          </p:cNvPr>
          <p:cNvSpPr txBox="1"/>
          <p:nvPr/>
        </p:nvSpPr>
        <p:spPr>
          <a:xfrm>
            <a:off x="645673" y="688022"/>
            <a:ext cx="7083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Specification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41C6A0E9-0C84-588A-77FA-ACC93555DE72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65B630-C7FF-41C0-9923-C5E5E29EED81}" type="slidenum">
              <a:rPr lang="en-US" altLang="zh-CN" smtClean="0">
                <a:solidFill>
                  <a:srgbClr val="2F2F2F">
                    <a:lumMod val="50000"/>
                    <a:lumOff val="50000"/>
                  </a:srgbClr>
                </a:solidFill>
                <a:cs typeface="+mn-ea"/>
                <a:sym typeface="+mn-lt"/>
              </a:rPr>
              <a:pPr/>
              <a:t>7</a:t>
            </a:fld>
            <a:endParaRPr lang="zh-CN" altLang="en-US" dirty="0">
              <a:solidFill>
                <a:srgbClr val="2F2F2F">
                  <a:lumMod val="50000"/>
                  <a:lumOff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72EDB4-0DFE-74E0-BDAC-F2C9F53679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59E2EC7E-05F5-555A-4EFA-E48F903D1048}"/>
              </a:ext>
            </a:extLst>
          </p:cNvPr>
          <p:cNvSpPr/>
          <p:nvPr/>
        </p:nvSpPr>
        <p:spPr>
          <a:xfrm>
            <a:off x="750887" y="1736678"/>
            <a:ext cx="10690226" cy="1228194"/>
          </a:xfrm>
          <a:prstGeom prst="rect">
            <a:avLst/>
          </a:prstGeom>
          <a:solidFill>
            <a:srgbClr val="F0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21CC228-6F83-14BA-9938-19769E0FE8C4}"/>
              </a:ext>
            </a:extLst>
          </p:cNvPr>
          <p:cNvSpPr/>
          <p:nvPr/>
        </p:nvSpPr>
        <p:spPr>
          <a:xfrm>
            <a:off x="750887" y="1736679"/>
            <a:ext cx="10690226" cy="1228194"/>
          </a:xfrm>
          <a:prstGeom prst="rect">
            <a:avLst/>
          </a:prstGeom>
          <a:solidFill>
            <a:srgbClr val="F083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cs typeface="+mn-ea"/>
              <a:sym typeface="+mn-lt"/>
            </a:endParaRPr>
          </a:p>
        </p:txBody>
      </p:sp>
      <p:graphicFrame>
        <p:nvGraphicFramePr>
          <p:cNvPr id="13" name="Group 81">
            <a:extLst>
              <a:ext uri="{FF2B5EF4-FFF2-40B4-BE49-F238E27FC236}">
                <a16:creationId xmlns:a16="http://schemas.microsoft.com/office/drawing/2014/main" id="{3284E2C3-7D11-6A39-9F47-F6E9B469D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652265"/>
              </p:ext>
            </p:extLst>
          </p:nvPr>
        </p:nvGraphicFramePr>
        <p:xfrm>
          <a:off x="750887" y="1381053"/>
          <a:ext cx="10690226" cy="4945132"/>
        </p:xfrm>
        <a:graphic>
          <a:graphicData uri="http://schemas.openxmlformats.org/drawingml/2006/table">
            <a:tbl>
              <a:tblPr/>
              <a:tblGrid>
                <a:gridCol w="2920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9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4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Model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083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SHA851A</a:t>
                      </a: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083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SHA852A</a:t>
                      </a: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2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Spectrum Analyzer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100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kHz ~ 3.6 GHz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kHz ~ 7.5 GHz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2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Vector Network Analyzer (SHA850-VNA)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100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kHz ~ 3.6 GHz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kHz ~ 7.5 GHz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317653"/>
                  </a:ext>
                </a:extLst>
              </a:tr>
              <a:tr h="3892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 and Antenna Test 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 3" pitchFamily="18" charset="2"/>
                        <a:buNone/>
                        <a:tabLst/>
                        <a:defRPr/>
                      </a:pPr>
                      <a:r>
                        <a:rPr lang="en-US" altLang="zh-CN" sz="1100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kHz ~ 3.6 GHz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kHz ~ 7.5 GHz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618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Source</a:t>
                      </a:r>
                      <a:endParaRPr lang="zh-CN" altLang="zh-CN" sz="1100" b="1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kHz ~ 3.6/7.5 GHz (option SHA850-SOR)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Preamplifier</a:t>
                      </a:r>
                      <a:endParaRPr lang="zh-CN" altLang="zh-CN" sz="1100" b="1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dB, standard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737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Displayed Average Noise Level</a:t>
                      </a:r>
                      <a:endParaRPr lang="zh-CN" altLang="zh-CN" sz="1100" b="1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-165 dBm (typ.), Preamp on, best, 20 °C to 30 °C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28716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SSB Phase Noise</a:t>
                      </a:r>
                      <a:endParaRPr lang="zh-CN" altLang="en-US" sz="1100" b="1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-104 </a:t>
                      </a:r>
                      <a:r>
                        <a:rPr kumimoji="0" lang="en-US" altLang="zh-CN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dBc</a:t>
                      </a: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/Hz (typ.) @ fc = 1 GHz, Offset 10 kHz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93559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Dynamic Range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114 dB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78167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Advanced Measurement Kit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CHP, Channel Power; ACPR, Adjacent Channel Power Ratio; OBW, Occupied Bandwidth; T-Power, Time Domain Power; CNR, Carrier Noise Ratio; Harmonic measurement; TOI, Third-Order Intercept; Spectrogram(option SHA850-AMK)</a:t>
                      </a:r>
                      <a:endParaRPr lang="zh-CN" altLang="zh-CN" sz="110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48097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Analog Modulation Analysis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AM, FM, PM (option SHA850-AMA)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12198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Digital Modulation Analysis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ASK: 2ASK; FSK: 2FSK, 4FSK, 8FSK, 16FSK;MSK: GMSK;PSK: BPSK, QPSK, OQPSK, 8PSK; DPSK: DBPSK, DQPSK, D8PSK, </a:t>
                      </a:r>
                      <a:r>
                        <a:rPr kumimoji="0" lang="el-GR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π/4 -</a:t>
                      </a: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DQPSK, </a:t>
                      </a:r>
                      <a:r>
                        <a:rPr kumimoji="0" lang="el-GR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π/8 -</a:t>
                      </a: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D8PSK; QAM: 16, 32, 64, 128, 256(option SHA850-DMA)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16365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Dimensions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pl-PL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310 mm × 215 mm × 78.5 mm (W×H×D)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21249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Operating time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3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4h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08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54630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510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81211-C847-9131-E374-DBCBD3ACCB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" b="-303"/>
          <a:stretch/>
        </p:blipFill>
        <p:spPr>
          <a:xfrm>
            <a:off x="6415305" y="490511"/>
            <a:ext cx="5192092" cy="6134693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A1C8A5A7-CA9D-5679-BF16-9C50F04063D2}"/>
              </a:ext>
            </a:extLst>
          </p:cNvPr>
          <p:cNvSpPr txBox="1"/>
          <p:nvPr/>
        </p:nvSpPr>
        <p:spPr>
          <a:xfrm>
            <a:off x="645673" y="688022"/>
            <a:ext cx="664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08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Features and Benefits</a:t>
            </a:r>
          </a:p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make operation more fluent. </a:t>
            </a: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0274BE9D-E6CF-5303-1791-6C0FFE0B64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  <p:sp>
        <p:nvSpPr>
          <p:cNvPr id="70" name="灯片编号占位符 2">
            <a:extLst>
              <a:ext uri="{FF2B5EF4-FFF2-40B4-BE49-F238E27FC236}">
                <a16:creationId xmlns:a16="http://schemas.microsoft.com/office/drawing/2014/main" id="{ACB3860B-FFD3-9C8F-66D3-C68ADAFF3B41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54705480-BC43-3AF5-52BE-86461F5C5C1F}"/>
              </a:ext>
            </a:extLst>
          </p:cNvPr>
          <p:cNvGrpSpPr/>
          <p:nvPr/>
        </p:nvGrpSpPr>
        <p:grpSpPr>
          <a:xfrm>
            <a:off x="799896" y="2294504"/>
            <a:ext cx="11392104" cy="3890481"/>
            <a:chOff x="912325" y="2027698"/>
            <a:chExt cx="11392104" cy="3890481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9DA9465-A216-6F91-D8FE-3E1B4FDAEC5A}"/>
                </a:ext>
              </a:extLst>
            </p:cNvPr>
            <p:cNvGrpSpPr/>
            <p:nvPr/>
          </p:nvGrpSpPr>
          <p:grpSpPr>
            <a:xfrm>
              <a:off x="1313889" y="2027698"/>
              <a:ext cx="2532396" cy="1784838"/>
              <a:chOff x="1259664" y="3116985"/>
              <a:chExt cx="2532396" cy="1784838"/>
            </a:xfrm>
          </p:grpSpPr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8E63048A-4920-D3B1-9485-26719F7160BF}"/>
                  </a:ext>
                </a:extLst>
              </p:cNvPr>
              <p:cNvSpPr txBox="1"/>
              <p:nvPr/>
            </p:nvSpPr>
            <p:spPr>
              <a:xfrm>
                <a:off x="1259664" y="3116985"/>
                <a:ext cx="1203841" cy="52322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r">
                  <a:defRPr sz="2000" b="1" i="0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60000">
                          <a:schemeClr val="accent1"/>
                        </a:gs>
                      </a:gsLst>
                      <a:lin ang="2700000" scaled="0"/>
                    </a:gradFill>
                    <a:effectLst>
                      <a:outerShdw blurRad="76200" dist="50800" dir="5400000" algn="ctr" rotWithShape="0">
                        <a:schemeClr val="accent1">
                          <a:alpha val="20000"/>
                        </a:schemeClr>
                      </a:outerShdw>
                    </a:effectLst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83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01</a:t>
                </a:r>
              </a:p>
            </p:txBody>
          </p:sp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2C6A9AAB-2C10-F46B-EF2B-DDB52BAD7D41}"/>
                  </a:ext>
                </a:extLst>
              </p:cNvPr>
              <p:cNvGrpSpPr/>
              <p:nvPr/>
            </p:nvGrpSpPr>
            <p:grpSpPr>
              <a:xfrm>
                <a:off x="1259664" y="3663086"/>
                <a:ext cx="2532396" cy="1238737"/>
                <a:chOff x="1298171" y="3663086"/>
                <a:chExt cx="2532396" cy="1238737"/>
              </a:xfrm>
            </p:grpSpPr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06AD0D18-4620-1DD3-5FA0-A467B99B1E8F}"/>
                    </a:ext>
                  </a:extLst>
                </p:cNvPr>
                <p:cNvSpPr txBox="1"/>
                <p:nvPr/>
              </p:nvSpPr>
              <p:spPr>
                <a:xfrm>
                  <a:off x="1298171" y="3663086"/>
                  <a:ext cx="2532396" cy="4565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kumimoji="0" sz="1200" b="1" i="0" u="none" strike="noStrike" cap="none" spc="0" normalizeH="0" baseline="0">
                      <a:ln>
                        <a:noFill/>
                      </a:ln>
                      <a:effectLst/>
                      <a:uLnTx/>
                      <a:uFillTx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1800" dirty="0">
                      <a:solidFill>
                        <a:srgbClr val="FFFFFF"/>
                      </a:solidFill>
                      <a:latin typeface="Arial"/>
                      <a:ea typeface="微软雅黑"/>
                    </a:rPr>
                    <a:t>8.4</a:t>
                  </a: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" touch screen</a:t>
                  </a:r>
                </a:p>
              </p:txBody>
            </p:sp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D470F752-D5EE-8F76-9753-506593B0044C}"/>
                    </a:ext>
                  </a:extLst>
                </p:cNvPr>
                <p:cNvSpPr txBox="1"/>
                <p:nvPr/>
              </p:nvSpPr>
              <p:spPr>
                <a:xfrm>
                  <a:off x="1298171" y="4119621"/>
                  <a:ext cx="2021972" cy="7822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50000"/>
                    </a:lnSpc>
                    <a:defRPr kumimoji="0" sz="900" i="0" u="none" strike="noStrike" cap="none" spc="0" normalizeH="0" baseline="0">
                      <a:ln>
                        <a:noFill/>
                      </a:ln>
                      <a:effectLst/>
                      <a:uLnTx/>
                      <a:uFillTx/>
                    </a:defRPr>
                  </a:lvl1pPr>
                </a:lstStyle>
                <a:p>
                  <a:pPr marL="171450" marR="0" lvl="0" indent="-1714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Simple UI interface</a:t>
                  </a:r>
                </a:p>
                <a:p>
                  <a:pPr marL="171450" marR="0" lvl="0" indent="-1714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Easy to use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8E4550CC-BC1B-4616-C576-90D669D963C1}"/>
                </a:ext>
              </a:extLst>
            </p:cNvPr>
            <p:cNvGrpSpPr/>
            <p:nvPr/>
          </p:nvGrpSpPr>
          <p:grpSpPr>
            <a:xfrm>
              <a:off x="3984938" y="2051105"/>
              <a:ext cx="4378228" cy="1590608"/>
              <a:chOff x="3376905" y="3116985"/>
              <a:chExt cx="4378228" cy="1590608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AE0A0B3A-CDAA-7969-9690-93EEE17E340C}"/>
                  </a:ext>
                </a:extLst>
              </p:cNvPr>
              <p:cNvSpPr txBox="1"/>
              <p:nvPr/>
            </p:nvSpPr>
            <p:spPr>
              <a:xfrm>
                <a:off x="3390429" y="3116985"/>
                <a:ext cx="1203841" cy="52322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800" b="1" i="0">
                    <a:solidFill>
                      <a:schemeClr val="accent3"/>
                    </a:solidFill>
                    <a:effectLst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83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02</a:t>
                </a:r>
              </a:p>
            </p:txBody>
          </p: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B2AD711B-64E1-BC30-7046-E855F7E0B967}"/>
                  </a:ext>
                </a:extLst>
              </p:cNvPr>
              <p:cNvGrpSpPr/>
              <p:nvPr/>
            </p:nvGrpSpPr>
            <p:grpSpPr>
              <a:xfrm>
                <a:off x="3376905" y="3642682"/>
                <a:ext cx="4378228" cy="1064911"/>
                <a:chOff x="1284647" y="3642682"/>
                <a:chExt cx="4378228" cy="1064911"/>
              </a:xfrm>
            </p:grpSpPr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ACCD5645-AEEC-1F4E-8E73-393321822503}"/>
                    </a:ext>
                  </a:extLst>
                </p:cNvPr>
                <p:cNvSpPr txBox="1"/>
                <p:nvPr/>
              </p:nvSpPr>
              <p:spPr>
                <a:xfrm>
                  <a:off x="1284647" y="3642682"/>
                  <a:ext cx="4378228" cy="4565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kumimoji="0" sz="1200" b="1" i="0" u="none" strike="noStrike" cap="none" spc="0" normalizeH="0" baseline="0">
                      <a:ln>
                        <a:noFill/>
                      </a:ln>
                      <a:effectLst/>
                      <a:uLnTx/>
                      <a:uFillTx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Abundant communication interfaces</a:t>
                  </a:r>
                </a:p>
              </p:txBody>
            </p:sp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B9B4550E-DCCF-859E-9FFD-6A63E3A90455}"/>
                    </a:ext>
                  </a:extLst>
                </p:cNvPr>
                <p:cNvSpPr txBox="1"/>
                <p:nvPr/>
              </p:nvSpPr>
              <p:spPr>
                <a:xfrm>
                  <a:off x="1298167" y="4138783"/>
                  <a:ext cx="3336952" cy="5688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50000"/>
                    </a:lnSpc>
                    <a:defRPr kumimoji="0" sz="900" i="0" u="none" strike="noStrike" cap="none" spc="0" normalizeH="0" baseline="0">
                      <a:ln>
                        <a:noFill/>
                      </a:ln>
                      <a:effectLst/>
                      <a:uLnTx/>
                      <a:uFillTx/>
                    </a:defRPr>
                  </a:lvl1pPr>
                </a:lstStyle>
                <a:p>
                  <a:pPr marL="171450" marR="0" lvl="0" indent="-171450" algn="l" defTabSz="905273" rtl="0" eaLnBrk="1" fontAlgn="auto" latinLnBrk="0" hangingPunct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altLang="zh-CN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X-宋体" panose="02010601030101010101" pitchFamily="2" charset="-122"/>
                      <a:cs typeface="Arial" panose="020B0604020202020204" pitchFamily="34" charset="0"/>
                      <a:sym typeface="Helvetica"/>
                    </a:rPr>
                    <a:t>Support mouse and remote web page control</a:t>
                  </a:r>
                </a:p>
                <a:p>
                  <a:pPr marL="171450" marR="0" lvl="0" indent="-171450" algn="l" defTabSz="905273" rtl="0" eaLnBrk="1" fontAlgn="auto" latinLnBrk="0" hangingPunct="0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altLang="zh-CN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X-宋体" panose="02010601030101010101" pitchFamily="2" charset="-122"/>
                      <a:cs typeface="Arial" panose="020B0604020202020204" pitchFamily="34" charset="0"/>
                      <a:sym typeface="Helvetica"/>
                    </a:rPr>
                    <a:t>More connection and control modes</a:t>
                  </a:r>
                  <a:endParaRPr kumimoji="0" lang="zh-CN" alt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X-宋体" panose="02010601030101010101" pitchFamily="2" charset="-122"/>
                    <a:cs typeface="Arial" panose="020B0604020202020204" pitchFamily="34" charset="0"/>
                    <a:sym typeface="Helvetica"/>
                  </a:endParaRPr>
                </a:p>
              </p:txBody>
            </p:sp>
          </p:grp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B7E95C61-E908-8FD9-E0FD-194B001E57D8}"/>
                </a:ext>
              </a:extLst>
            </p:cNvPr>
            <p:cNvGrpSpPr/>
            <p:nvPr/>
          </p:nvGrpSpPr>
          <p:grpSpPr>
            <a:xfrm>
              <a:off x="1313888" y="4080178"/>
              <a:ext cx="3467657" cy="1819825"/>
              <a:chOff x="1259663" y="3116985"/>
              <a:chExt cx="3467657" cy="1819825"/>
            </a:xfrm>
          </p:grpSpPr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35B14CA3-71B9-D511-1FEE-1F2ABD923DC5}"/>
                  </a:ext>
                </a:extLst>
              </p:cNvPr>
              <p:cNvSpPr txBox="1"/>
              <p:nvPr/>
            </p:nvSpPr>
            <p:spPr>
              <a:xfrm>
                <a:off x="1259664" y="3116985"/>
                <a:ext cx="1203841" cy="52322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800" b="1" i="0">
                    <a:solidFill>
                      <a:schemeClr val="accent3"/>
                    </a:solidFill>
                    <a:effectLst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83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04</a:t>
                </a:r>
              </a:p>
            </p:txBody>
          </p: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C31AE09B-EDFA-7E42-FFF5-E6FBC997AC5E}"/>
                  </a:ext>
                </a:extLst>
              </p:cNvPr>
              <p:cNvGrpSpPr/>
              <p:nvPr/>
            </p:nvGrpSpPr>
            <p:grpSpPr>
              <a:xfrm>
                <a:off x="1259663" y="3657549"/>
                <a:ext cx="3467657" cy="1279261"/>
                <a:chOff x="1298170" y="3657549"/>
                <a:chExt cx="3467657" cy="1279261"/>
              </a:xfrm>
            </p:grpSpPr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83280F51-0DA7-C14C-EAA6-66B09F4B8D91}"/>
                    </a:ext>
                  </a:extLst>
                </p:cNvPr>
                <p:cNvSpPr txBox="1"/>
                <p:nvPr/>
              </p:nvSpPr>
              <p:spPr>
                <a:xfrm>
                  <a:off x="1298170" y="3657549"/>
                  <a:ext cx="3467657" cy="4565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kumimoji="0" sz="1200" b="1" i="0" u="none" strike="noStrike" cap="none" spc="0" normalizeH="0" baseline="0">
                      <a:ln>
                        <a:noFill/>
                      </a:ln>
                      <a:effectLst/>
                      <a:uLnTx/>
                      <a:uFillTx/>
                    </a:defRPr>
                  </a:lvl1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等线" panose="02010600030101010101" pitchFamily="2" charset="-122"/>
                      <a:cs typeface="Arial" panose="020B0604020202020204" pitchFamily="34" charset="0"/>
                    </a:rPr>
                    <a:t>Sources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 ExtraLight" panose="020B0200000000000000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828BCEEF-39CE-D237-DF25-E5C9AD72C0D3}"/>
                    </a:ext>
                  </a:extLst>
                </p:cNvPr>
                <p:cNvSpPr txBox="1"/>
                <p:nvPr/>
              </p:nvSpPr>
              <p:spPr>
                <a:xfrm>
                  <a:off x="1316367" y="4114084"/>
                  <a:ext cx="2634656" cy="822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50000"/>
                    </a:lnSpc>
                    <a:defRPr kumimoji="0" sz="900" i="0" u="none" strike="noStrike" cap="none" spc="0" normalizeH="0" baseline="0">
                      <a:ln>
                        <a:noFill/>
                      </a:ln>
                      <a:effectLst/>
                      <a:uLnTx/>
                      <a:uFillTx/>
                    </a:defRPr>
                  </a:lvl1pPr>
                </a:lstStyle>
                <a:p>
                  <a:pPr marL="171450" marR="0" lvl="0" indent="-1714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Option SHA850-SOR</a:t>
                  </a:r>
                </a:p>
                <a:p>
                  <a:pPr marL="171450" marR="0" lvl="0" indent="-1714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Transmission response of filter </a:t>
                  </a:r>
                </a:p>
                <a:p>
                  <a:pPr marL="171450" marR="0" lvl="0" indent="-1714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Cable insertion loss</a:t>
                  </a:r>
                </a:p>
              </p:txBody>
            </p:sp>
          </p:grp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76C0E734-8705-697C-4FFE-C4F11CFA98C4}"/>
                </a:ext>
              </a:extLst>
            </p:cNvPr>
            <p:cNvGrpSpPr/>
            <p:nvPr/>
          </p:nvGrpSpPr>
          <p:grpSpPr>
            <a:xfrm>
              <a:off x="8521860" y="4080178"/>
              <a:ext cx="2974223" cy="1838001"/>
              <a:chOff x="3351586" y="3172581"/>
              <a:chExt cx="2974223" cy="1838001"/>
            </a:xfrm>
          </p:grpSpPr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36E269EF-EAF4-C2AA-0D24-2F8854CE3F90}"/>
                  </a:ext>
                </a:extLst>
              </p:cNvPr>
              <p:cNvSpPr txBox="1"/>
              <p:nvPr/>
            </p:nvSpPr>
            <p:spPr>
              <a:xfrm>
                <a:off x="3351586" y="3172581"/>
                <a:ext cx="1203841" cy="52322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800" b="1" i="0">
                    <a:solidFill>
                      <a:schemeClr val="accent3"/>
                    </a:solidFill>
                    <a:effectLst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83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06</a:t>
                </a:r>
              </a:p>
            </p:txBody>
          </p: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96F991C8-E61B-9258-E354-9370019374B5}"/>
                  </a:ext>
                </a:extLst>
              </p:cNvPr>
              <p:cNvGrpSpPr/>
              <p:nvPr/>
            </p:nvGrpSpPr>
            <p:grpSpPr>
              <a:xfrm>
                <a:off x="3425080" y="3711403"/>
                <a:ext cx="2900729" cy="1299179"/>
                <a:chOff x="1332822" y="3711403"/>
                <a:chExt cx="2900729" cy="1299179"/>
              </a:xfrm>
            </p:grpSpPr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4B0B4AEE-FA18-4DC9-34E0-7B9596407DE5}"/>
                    </a:ext>
                  </a:extLst>
                </p:cNvPr>
                <p:cNvSpPr txBox="1"/>
                <p:nvPr/>
              </p:nvSpPr>
              <p:spPr>
                <a:xfrm>
                  <a:off x="1332822" y="3711403"/>
                  <a:ext cx="2900729" cy="4565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kumimoji="0" sz="1200" b="1" i="0" u="none" strike="noStrike" cap="none" spc="0" normalizeH="0" baseline="0">
                      <a:ln>
                        <a:noFill/>
                      </a:ln>
                      <a:effectLst/>
                      <a:uLnTx/>
                      <a:uFillTx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VNA</a:t>
                  </a:r>
                </a:p>
              </p:txBody>
            </p:sp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78DDF698-8FB0-8C26-6FAF-7958CA168482}"/>
                    </a:ext>
                  </a:extLst>
                </p:cNvPr>
                <p:cNvSpPr txBox="1"/>
                <p:nvPr/>
              </p:nvSpPr>
              <p:spPr>
                <a:xfrm>
                  <a:off x="1332822" y="4187856"/>
                  <a:ext cx="2751421" cy="822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50000"/>
                    </a:lnSpc>
                    <a:defRPr kumimoji="0" sz="900" i="0" u="none" strike="noStrike" cap="none" spc="0" normalizeH="0" baseline="0">
                      <a:ln>
                        <a:noFill/>
                      </a:ln>
                      <a:effectLst/>
                      <a:uLnTx/>
                      <a:uFillTx/>
                    </a:defRPr>
                  </a:lvl1pPr>
                </a:lstStyle>
                <a:p>
                  <a:pPr marL="171450" marR="0" lvl="0" indent="-1714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altLang="zh-CN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Option </a:t>
                  </a: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SHA850-VNA</a:t>
                  </a:r>
                </a:p>
                <a:p>
                  <a:pPr marL="171450" marR="0" lvl="0" indent="-1714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Amplitude and phase parameters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A2E22A5B-3151-F6DD-E3FF-296A2867A9A8}"/>
                </a:ext>
              </a:extLst>
            </p:cNvPr>
            <p:cNvGrpSpPr/>
            <p:nvPr/>
          </p:nvGrpSpPr>
          <p:grpSpPr>
            <a:xfrm>
              <a:off x="8521861" y="2027698"/>
              <a:ext cx="3782568" cy="1565442"/>
              <a:chOff x="5306168" y="1064505"/>
              <a:chExt cx="3782568" cy="1565442"/>
            </a:xfrm>
          </p:grpSpPr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6371193-A71B-E8E4-7638-DAEE0B350169}"/>
                  </a:ext>
                </a:extLst>
              </p:cNvPr>
              <p:cNvSpPr txBox="1"/>
              <p:nvPr/>
            </p:nvSpPr>
            <p:spPr>
              <a:xfrm>
                <a:off x="5306168" y="1064505"/>
                <a:ext cx="1203841" cy="52322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800" b="1" i="0">
                    <a:solidFill>
                      <a:schemeClr val="accent3"/>
                    </a:solidFill>
                    <a:effectLst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83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03</a:t>
                </a:r>
              </a:p>
            </p:txBody>
          </p:sp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B7A90645-10BB-DDBD-27F6-E2895673EE46}"/>
                  </a:ext>
                </a:extLst>
              </p:cNvPr>
              <p:cNvGrpSpPr/>
              <p:nvPr/>
            </p:nvGrpSpPr>
            <p:grpSpPr>
              <a:xfrm>
                <a:off x="5324365" y="1607460"/>
                <a:ext cx="3764371" cy="1022487"/>
                <a:chOff x="3232107" y="1607460"/>
                <a:chExt cx="3764371" cy="1022487"/>
              </a:xfrm>
            </p:grpSpPr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19748D62-5943-0431-1133-AF66313F86AF}"/>
                    </a:ext>
                  </a:extLst>
                </p:cNvPr>
                <p:cNvSpPr txBox="1"/>
                <p:nvPr/>
              </p:nvSpPr>
              <p:spPr>
                <a:xfrm>
                  <a:off x="3232107" y="1607460"/>
                  <a:ext cx="3764371" cy="872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kumimoji="0" sz="1200" b="1" i="0" u="none" strike="noStrike" cap="none" spc="0" normalizeH="0" baseline="0">
                      <a:ln>
                        <a:noFill/>
                      </a:ln>
                      <a:effectLst/>
                      <a:uLnTx/>
                      <a:uFillTx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Low phase noise -104 dBc/Hz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32BFA62D-CBC7-7CF5-43EB-BA53EACF8F35}"/>
                    </a:ext>
                  </a:extLst>
                </p:cNvPr>
                <p:cNvSpPr txBox="1"/>
                <p:nvPr/>
              </p:nvSpPr>
              <p:spPr>
                <a:xfrm>
                  <a:off x="3249670" y="2061137"/>
                  <a:ext cx="3336952" cy="5688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50000"/>
                    </a:lnSpc>
                    <a:defRPr kumimoji="0" sz="900" i="0" u="none" strike="noStrike" cap="none" spc="0" normalizeH="0" baseline="0">
                      <a:ln>
                        <a:noFill/>
                      </a:ln>
                      <a:effectLst/>
                      <a:uLnTx/>
                      <a:uFillTx/>
                    </a:defRPr>
                  </a:lvl1pPr>
                </a:lstStyle>
                <a:p>
                  <a:pPr marL="171450" marR="0" lvl="0" indent="-1714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Provides excellent signal quality</a:t>
                  </a:r>
                </a:p>
                <a:p>
                  <a:pPr marL="171450" marR="0" lvl="0" indent="-17145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08300"/>
                    </a:buClr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rPr>
                    <a:t>Excellent phase performance</a:t>
                  </a:r>
                </a:p>
              </p:txBody>
            </p:sp>
          </p:grpSp>
        </p:grp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56CE3DB1-2978-F9D9-E1EB-8070CCBF42EA}"/>
                </a:ext>
              </a:extLst>
            </p:cNvPr>
            <p:cNvCxnSpPr>
              <a:cxnSpLocks/>
            </p:cNvCxnSpPr>
            <p:nvPr/>
          </p:nvCxnSpPr>
          <p:spPr>
            <a:xfrm>
              <a:off x="912325" y="2027698"/>
              <a:ext cx="0" cy="3872305"/>
            </a:xfrm>
            <a:prstGeom prst="line">
              <a:avLst/>
            </a:prstGeom>
            <a:ln w="38100">
              <a:solidFill>
                <a:srgbClr val="FF8E05">
                  <a:alpha val="50000"/>
                </a:srgb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04420F7E-1467-C9D7-B357-D145AAC26D5E}"/>
                </a:ext>
              </a:extLst>
            </p:cNvPr>
            <p:cNvGrpSpPr/>
            <p:nvPr/>
          </p:nvGrpSpPr>
          <p:grpSpPr>
            <a:xfrm>
              <a:off x="3966740" y="4083830"/>
              <a:ext cx="5003137" cy="1585664"/>
              <a:chOff x="7914026" y="4256956"/>
              <a:chExt cx="4525655" cy="1585664"/>
            </a:xfrm>
          </p:grpSpPr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CC328DA2-4D9F-F9C1-3CA8-037C099BBA0E}"/>
                  </a:ext>
                </a:extLst>
              </p:cNvPr>
              <p:cNvSpPr txBox="1"/>
              <p:nvPr/>
            </p:nvSpPr>
            <p:spPr>
              <a:xfrm>
                <a:off x="7942718" y="4256956"/>
                <a:ext cx="1203841" cy="52322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4800" b="1" i="0">
                    <a:solidFill>
                      <a:schemeClr val="accent3"/>
                    </a:solidFill>
                    <a:effectLst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83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05</a:t>
                </a:r>
              </a:p>
            </p:txBody>
          </p: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14713B8C-BB0F-C80D-FF85-B48023D1F2B4}"/>
                  </a:ext>
                </a:extLst>
              </p:cNvPr>
              <p:cNvSpPr txBox="1"/>
              <p:nvPr/>
            </p:nvSpPr>
            <p:spPr>
              <a:xfrm>
                <a:off x="7914026" y="4792126"/>
                <a:ext cx="4525655" cy="456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kumimoji="0" sz="1200" b="1" i="0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High performance RF components</a:t>
                </a:r>
              </a:p>
            </p:txBody>
          </p:sp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9840862C-4B6D-93D1-CA05-C7CCB0705333}"/>
                  </a:ext>
                </a:extLst>
              </p:cNvPr>
              <p:cNvSpPr txBox="1"/>
              <p:nvPr/>
            </p:nvSpPr>
            <p:spPr>
              <a:xfrm>
                <a:off x="7942716" y="5273810"/>
                <a:ext cx="3795716" cy="568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kumimoji="0" sz="900" i="0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</a:defRPr>
                </a:lvl1pPr>
              </a:lstStyle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08300"/>
                  </a:buClr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Improve</a:t>
                </a: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accuracy and stability of the measurement results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08300"/>
                  </a:buClr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Less trace noise</a:t>
                </a:r>
              </a:p>
            </p:txBody>
          </p:sp>
        </p:grpSp>
      </p:grpSp>
      <p:pic>
        <p:nvPicPr>
          <p:cNvPr id="103" name="图片 102" hidden="1">
            <a:extLst>
              <a:ext uri="{FF2B5EF4-FFF2-40B4-BE49-F238E27FC236}">
                <a16:creationId xmlns:a16="http://schemas.microsoft.com/office/drawing/2014/main" id="{7B2BEC23-9D36-0512-E563-C2954DD071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93" y="-142875"/>
            <a:ext cx="3531205" cy="28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416436C4-8A8B-67DD-256B-C663D92AF1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9564" y="3900331"/>
            <a:ext cx="3121044" cy="295766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7AAA224-310B-9B87-44B7-B795536E59B8}"/>
              </a:ext>
            </a:extLst>
          </p:cNvPr>
          <p:cNvGrpSpPr/>
          <p:nvPr/>
        </p:nvGrpSpPr>
        <p:grpSpPr>
          <a:xfrm>
            <a:off x="660399" y="1152176"/>
            <a:ext cx="10423237" cy="4882034"/>
            <a:chOff x="660399" y="1152176"/>
            <a:chExt cx="10871197" cy="488203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D48C86A-1A4F-E4EE-AB19-B4B22EED37A9}"/>
                </a:ext>
              </a:extLst>
            </p:cNvPr>
            <p:cNvSpPr/>
            <p:nvPr/>
          </p:nvSpPr>
          <p:spPr>
            <a:xfrm>
              <a:off x="2643634" y="2156378"/>
              <a:ext cx="8887962" cy="880612"/>
            </a:xfrm>
            <a:prstGeom prst="rect">
              <a:avLst/>
            </a:prstGeom>
            <a:solidFill>
              <a:srgbClr val="FF8E05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061AF0B-3044-88A8-BF89-3192E5CBFE73}"/>
                </a:ext>
              </a:extLst>
            </p:cNvPr>
            <p:cNvSpPr/>
            <p:nvPr/>
          </p:nvSpPr>
          <p:spPr>
            <a:xfrm>
              <a:off x="2643634" y="4164782"/>
              <a:ext cx="8887962" cy="880612"/>
            </a:xfrm>
            <a:prstGeom prst="rect">
              <a:avLst/>
            </a:prstGeom>
            <a:solidFill>
              <a:srgbClr val="FF8E05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F89AE97-5314-F8CC-92A1-3C60FC0E9B5A}"/>
                </a:ext>
              </a:extLst>
            </p:cNvPr>
            <p:cNvSpPr txBox="1"/>
            <p:nvPr/>
          </p:nvSpPr>
          <p:spPr>
            <a:xfrm>
              <a:off x="660399" y="1323180"/>
              <a:ext cx="19832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High dynamic range 114 dB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AC1D620-066D-85F4-7076-1F93C95F86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399" y="2017402"/>
              <a:ext cx="108585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BE3A8AB-B031-5451-7C82-5158C7B05326}"/>
                </a:ext>
              </a:extLst>
            </p:cNvPr>
            <p:cNvSpPr txBox="1"/>
            <p:nvPr/>
          </p:nvSpPr>
          <p:spPr>
            <a:xfrm>
              <a:off x="2643634" y="1215458"/>
              <a:ext cx="8875265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83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CN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It can be applied to test scenes that require high dynamic range, such as measuring the passband and out-of-band suppression performance of filters at the same time, and measuring narrow-band devices with high suppression, such as cavity filters.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ExtraLight" panose="020B0200000000000000" pitchFamily="34" charset="-122"/>
                <a:cs typeface="+mn-cs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30BA35D-2A40-BF59-ABB5-06E030CDD0C2}"/>
                </a:ext>
              </a:extLst>
            </p:cNvPr>
            <p:cNvSpPr txBox="1"/>
            <p:nvPr/>
          </p:nvSpPr>
          <p:spPr>
            <a:xfrm>
              <a:off x="660399" y="2435103"/>
              <a:ext cx="198323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Ecal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3710757C-DD77-59AC-B04B-1926A2050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399" y="3021604"/>
              <a:ext cx="108585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4A2BAA3-7F13-C4B0-44BF-98E2050D3054}"/>
                </a:ext>
              </a:extLst>
            </p:cNvPr>
            <p:cNvSpPr txBox="1"/>
            <p:nvPr/>
          </p:nvSpPr>
          <p:spPr>
            <a:xfrm>
              <a:off x="2643634" y="2327382"/>
              <a:ext cx="887526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83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Shorten the calibration time and reduce the number of connections in the test, while providing higher measurement consistency, less human error and higher accuracy.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ExtraLight" panose="020B0200000000000000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5005F27-CBFA-A681-4682-3C59644B5FEF}"/>
                </a:ext>
              </a:extLst>
            </p:cNvPr>
            <p:cNvSpPr txBox="1"/>
            <p:nvPr/>
          </p:nvSpPr>
          <p:spPr>
            <a:xfrm>
              <a:off x="660399" y="3331584"/>
              <a:ext cx="198323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Advanced measurement kit</a:t>
              </a: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3BEFBB65-3C16-C3E8-394D-89689FCD80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399" y="4025806"/>
              <a:ext cx="108585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257A032-2AA3-AB2E-9334-351BF8E4E612}"/>
                </a:ext>
              </a:extLst>
            </p:cNvPr>
            <p:cNvSpPr txBox="1"/>
            <p:nvPr/>
          </p:nvSpPr>
          <p:spPr>
            <a:xfrm>
              <a:off x="2643634" y="3331584"/>
              <a:ext cx="887526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83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CN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A variety of intelligent measurement functions are integrated into a portable instrument powered by battery, which can easily complete the measurement task.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ExtraLight" panose="020B0200000000000000" pitchFamily="34" charset="-122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D067841-4FFB-5D0A-CA55-D1606EC7A117}"/>
                </a:ext>
              </a:extLst>
            </p:cNvPr>
            <p:cNvSpPr txBox="1"/>
            <p:nvPr/>
          </p:nvSpPr>
          <p:spPr>
            <a:xfrm>
              <a:off x="660399" y="4443507"/>
              <a:ext cx="198323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GPS option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271DCBA1-B2EC-441D-8FEF-1188950C3C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399" y="5030008"/>
              <a:ext cx="108585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B0681EA-FAF1-44C8-3FA8-667E86635ACF}"/>
                </a:ext>
              </a:extLst>
            </p:cNvPr>
            <p:cNvSpPr txBox="1"/>
            <p:nvPr/>
          </p:nvSpPr>
          <p:spPr>
            <a:xfrm>
              <a:off x="2643634" y="4335786"/>
              <a:ext cx="88752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83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CN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Provide geographical location labels for measurement, and geographical data such as 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longitude</a:t>
              </a:r>
              <a:r>
                <a:rPr kumimoji="0" lang="zh-CN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, latitude and altitude can be displayed on the screen and saved in data files.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ExtraLight" panose="020B0200000000000000" pitchFamily="34" charset="-122"/>
                <a:cs typeface="+mn-cs"/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3D6E454-DF2D-F8EC-6A3B-1541EEC363A5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211021" y="1584789"/>
              <a:ext cx="865226" cy="0"/>
            </a:xfrm>
            <a:prstGeom prst="line">
              <a:avLst/>
            </a:prstGeom>
            <a:ln w="25400">
              <a:solidFill>
                <a:srgbClr val="FF8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AB2A48A-95DC-9CFC-81D1-FA65E93CF64E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211021" y="2588991"/>
              <a:ext cx="865226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E85B9A92-EF83-A4AD-7CD3-12838183D4C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211021" y="3593193"/>
              <a:ext cx="865226" cy="0"/>
            </a:xfrm>
            <a:prstGeom prst="line">
              <a:avLst/>
            </a:prstGeom>
            <a:ln w="25400">
              <a:solidFill>
                <a:srgbClr val="FF8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E37D9FD9-2BDC-2EFF-2D7D-767DF20887D1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211021" y="4597395"/>
              <a:ext cx="865226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4B134F34-63EC-8D94-8B3E-BE1EA601EE5E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2211021" y="5601597"/>
              <a:ext cx="865226" cy="0"/>
            </a:xfrm>
            <a:prstGeom prst="line">
              <a:avLst/>
            </a:prstGeom>
            <a:ln w="25400">
              <a:solidFill>
                <a:srgbClr val="FF8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775F464-2403-8F8E-4EC1-71B3BA80E8FD}"/>
                </a:ext>
              </a:extLst>
            </p:cNvPr>
            <p:cNvSpPr txBox="1"/>
            <p:nvPr/>
          </p:nvSpPr>
          <p:spPr>
            <a:xfrm>
              <a:off x="660399" y="5447709"/>
              <a:ext cx="198323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Bias Out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ExtraLight" panose="020B0200000000000000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CAF452BF-A06D-263B-043D-6D43EB5B72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399" y="6034210"/>
              <a:ext cx="108585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E4C6BD1-2E0A-6F8F-562D-343998DC36E8}"/>
                </a:ext>
              </a:extLst>
            </p:cNvPr>
            <p:cNvSpPr txBox="1"/>
            <p:nvPr/>
          </p:nvSpPr>
          <p:spPr>
            <a:xfrm>
              <a:off x="2643634" y="5339988"/>
              <a:ext cx="887526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83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Power supply for external offset connectors, probes and active devices saves time and 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improves 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measurement accuracy.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ExtraLight" panose="020B0200000000000000" pitchFamily="34" charset="-122"/>
                <a:cs typeface="+mn-cs"/>
              </a:endParaRPr>
            </a:p>
          </p:txBody>
        </p:sp>
      </p:grpSp>
      <p:sp>
        <p:nvSpPr>
          <p:cNvPr id="25" name="灯片编号占位符 2">
            <a:extLst>
              <a:ext uri="{FF2B5EF4-FFF2-40B4-BE49-F238E27FC236}">
                <a16:creationId xmlns:a16="http://schemas.microsoft.com/office/drawing/2014/main" id="{E8E61A09-1361-43C6-FE5B-A33EB48A70A1}"/>
              </a:ext>
            </a:extLst>
          </p:cNvPr>
          <p:cNvSpPr txBox="1">
            <a:spLocks/>
          </p:cNvSpPr>
          <p:nvPr/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5B630-C7FF-41C0-9923-C5E5E29EED81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2F2F2F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6C2D518-A68D-0F08-5BE6-090381EA61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874" y="31660"/>
            <a:ext cx="2056985" cy="47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8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4668</TotalTime>
  <Words>3396</Words>
  <Application>Microsoft Office PowerPoint</Application>
  <PresentationFormat>宽屏</PresentationFormat>
  <Paragraphs>933</Paragraphs>
  <Slides>43</Slides>
  <Notes>38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67" baseType="lpstr">
      <vt:lpstr>Lato</vt:lpstr>
      <vt:lpstr>Microsoft YaHei UI</vt:lpstr>
      <vt:lpstr>Roboto Regular</vt:lpstr>
      <vt:lpstr>X-宋体</vt:lpstr>
      <vt:lpstr>阿里巴巴普惠体 B</vt:lpstr>
      <vt:lpstr>等线</vt:lpstr>
      <vt:lpstr>等线 Light</vt:lpstr>
      <vt:lpstr>隶书</vt:lpstr>
      <vt:lpstr>思源黑体 CN Bold</vt:lpstr>
      <vt:lpstr>思源黑体 CN ExtraLight</vt:lpstr>
      <vt:lpstr>思源黑体 CN Regular</vt:lpstr>
      <vt:lpstr>宋体</vt:lpstr>
      <vt:lpstr>微软雅黑</vt:lpstr>
      <vt:lpstr>微软雅黑</vt:lpstr>
      <vt:lpstr>Arial</vt:lpstr>
      <vt:lpstr>Calibri</vt:lpstr>
      <vt:lpstr>Calibri Light</vt:lpstr>
      <vt:lpstr>Century Gothic</vt:lpstr>
      <vt:lpstr>Helvetica</vt:lpstr>
      <vt:lpstr>Wingdings</vt:lpstr>
      <vt:lpstr>Wingdings 3</vt:lpstr>
      <vt:lpstr>Office 主题​​</vt:lpstr>
      <vt:lpstr>2_自定义设计方案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古 敏</dc:creator>
  <cp:lastModifiedBy>Administrator</cp:lastModifiedBy>
  <cp:revision>156</cp:revision>
  <dcterms:created xsi:type="dcterms:W3CDTF">2023-04-12T01:09:02Z</dcterms:created>
  <dcterms:modified xsi:type="dcterms:W3CDTF">2023-05-10T09:07:03Z</dcterms:modified>
</cp:coreProperties>
</file>