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6" r:id="rId1"/>
  </p:sldMasterIdLst>
  <p:notesMasterIdLst>
    <p:notesMasterId r:id="rId47"/>
  </p:notesMasterIdLst>
  <p:sldIdLst>
    <p:sldId id="409" r:id="rId2"/>
    <p:sldId id="655" r:id="rId3"/>
    <p:sldId id="259" r:id="rId4"/>
    <p:sldId id="260" r:id="rId5"/>
    <p:sldId id="258" r:id="rId6"/>
    <p:sldId id="265" r:id="rId7"/>
    <p:sldId id="272" r:id="rId8"/>
    <p:sldId id="267" r:id="rId9"/>
    <p:sldId id="275" r:id="rId10"/>
    <p:sldId id="277" r:id="rId11"/>
    <p:sldId id="273" r:id="rId12"/>
    <p:sldId id="276" r:id="rId13"/>
    <p:sldId id="279" r:id="rId14"/>
    <p:sldId id="626" r:id="rId15"/>
    <p:sldId id="278" r:id="rId16"/>
    <p:sldId id="261" r:id="rId17"/>
    <p:sldId id="619" r:id="rId18"/>
    <p:sldId id="280" r:id="rId19"/>
    <p:sldId id="281" r:id="rId20"/>
    <p:sldId id="656" r:id="rId21"/>
    <p:sldId id="284" r:id="rId22"/>
    <p:sldId id="283" r:id="rId23"/>
    <p:sldId id="282" r:id="rId24"/>
    <p:sldId id="622" r:id="rId25"/>
    <p:sldId id="657" r:id="rId26"/>
    <p:sldId id="262" r:id="rId27"/>
    <p:sldId id="288" r:id="rId28"/>
    <p:sldId id="289" r:id="rId29"/>
    <p:sldId id="287" r:id="rId30"/>
    <p:sldId id="285" r:id="rId31"/>
    <p:sldId id="618" r:id="rId32"/>
    <p:sldId id="286" r:id="rId33"/>
    <p:sldId id="290" r:id="rId34"/>
    <p:sldId id="263" r:id="rId35"/>
    <p:sldId id="652" r:id="rId36"/>
    <p:sldId id="651" r:id="rId37"/>
    <p:sldId id="653" r:id="rId38"/>
    <p:sldId id="293" r:id="rId39"/>
    <p:sldId id="635" r:id="rId40"/>
    <p:sldId id="648" r:id="rId41"/>
    <p:sldId id="620" r:id="rId42"/>
    <p:sldId id="658" r:id="rId43"/>
    <p:sldId id="659" r:id="rId44"/>
    <p:sldId id="660" r:id="rId45"/>
    <p:sldId id="654" r:id="rId46"/>
  </p:sldIdLst>
  <p:sldSz cx="12192000" cy="6858000"/>
  <p:notesSz cx="6858000" cy="9144000"/>
  <p:embeddedFontLs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Lato" panose="020F0502020204030203" pitchFamily="34" charset="0"/>
      <p:regular r:id="rId52"/>
      <p:bold r:id="rId53"/>
      <p:italic r:id="rId54"/>
      <p:boldItalic r:id="rId55"/>
    </p:embeddedFont>
    <p:embeddedFont>
      <p:font typeface="阿里巴巴普惠体 M" panose="00020600040101010101" pitchFamily="18" charset="-122"/>
      <p:regular r:id="rId56"/>
    </p:embeddedFont>
    <p:embeddedFont>
      <p:font typeface="等线" panose="02010600030101010101" pitchFamily="2" charset="-122"/>
      <p:regular r:id="rId57"/>
      <p:bold r:id="rId58"/>
    </p:embeddedFont>
    <p:embeddedFont>
      <p:font typeface="微软雅黑" panose="020B0503020204020204" pitchFamily="34" charset="-122"/>
      <p:regular r:id="rId59"/>
      <p:bold r:id="rId6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9" clrIdx="0">
    <p:extLst>
      <p:ext uri="{19B8F6BF-5375-455C-9EA6-DF929625EA0E}">
        <p15:presenceInfo xmlns:p15="http://schemas.microsoft.com/office/powerpoint/2012/main" userId="1775e912637ac175" providerId="Windows Live"/>
      </p:ext>
    </p:extLst>
  </p:cmAuthor>
  <p:cmAuthor id="2" name="Markets-唐满丽" initials="M唐" lastIdx="1" clrIdx="1">
    <p:extLst>
      <p:ext uri="{19B8F6BF-5375-455C-9EA6-DF929625EA0E}">
        <p15:presenceInfo xmlns:p15="http://schemas.microsoft.com/office/powerpoint/2012/main" userId="S-1-5-21-1311520706-2441795889-1750776126-44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742E"/>
    <a:srgbClr val="F48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6" autoAdjust="0"/>
    <p:restoredTop sz="89524" autoAdjust="0"/>
  </p:normalViewPr>
  <p:slideViewPr>
    <p:cSldViewPr snapToGrid="0">
      <p:cViewPr varScale="1">
        <p:scale>
          <a:sx n="102" d="100"/>
          <a:sy n="102" d="100"/>
        </p:scale>
        <p:origin x="105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EB67A-3AC3-4D6E-A470-BEC005BE4041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9525C-70FB-47E4-87BB-3791D1462B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314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958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9525C-70FB-47E4-87BB-3791D1462B7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693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9525C-70FB-47E4-87BB-3791D1462B75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8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9525C-70FB-47E4-87BB-3791D1462B75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58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9525C-70FB-47E4-87BB-3791D1462B75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453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9525C-70FB-47E4-87BB-3791D1462B75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7833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9525C-70FB-47E4-87BB-3791D1462B75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198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9525C-70FB-47E4-87BB-3791D1462B7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637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9525C-70FB-47E4-87BB-3791D1462B7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59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9525C-70FB-47E4-87BB-3791D1462B7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823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9525C-70FB-47E4-87BB-3791D1462B7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008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9525C-70FB-47E4-87BB-3791D1462B7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807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9525C-70FB-47E4-87BB-3791D1462B7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99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9525C-70FB-47E4-87BB-3791D1462B7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425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9525C-70FB-47E4-87BB-3791D1462B7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889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F86F-5E8C-4E04-B954-E6A9E136FFF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4346C-FD49-4A14-B34B-C01AC7235D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230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F86F-5E8C-4E04-B954-E6A9E136FFF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4346C-FD49-4A14-B34B-C01AC7235D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628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F86F-5E8C-4E04-B954-E6A9E136FFF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4346C-FD49-4A14-B34B-C01AC7235D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760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8" r="17448"/>
          <a:stretch/>
        </p:blipFill>
        <p:spPr>
          <a:xfrm>
            <a:off x="9678823" y="66675"/>
            <a:ext cx="1922547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65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F86F-5E8C-4E04-B954-E6A9E136FFF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4346C-FD49-4A14-B34B-C01AC7235D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467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F86F-5E8C-4E04-B954-E6A9E136FFF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4346C-FD49-4A14-B34B-C01AC7235D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224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F86F-5E8C-4E04-B954-E6A9E136FFF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4346C-FD49-4A14-B34B-C01AC7235D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27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F86F-5E8C-4E04-B954-E6A9E136FFF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4346C-FD49-4A14-B34B-C01AC7235D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011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F86F-5E8C-4E04-B954-E6A9E136FFF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4346C-FD49-4A14-B34B-C01AC7235D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510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F86F-5E8C-4E04-B954-E6A9E136FFF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4346C-FD49-4A14-B34B-C01AC7235D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552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F86F-5E8C-4E04-B954-E6A9E136FFF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4346C-FD49-4A14-B34B-C01AC7235D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27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F86F-5E8C-4E04-B954-E6A9E136FFF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4346C-FD49-4A14-B34B-C01AC7235D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104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EF86F-5E8C-4E04-B954-E6A9E136FFF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4346C-FD49-4A14-B34B-C01AC7235D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80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5.wdp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3"/>
            <a:ext cx="12192000" cy="6860033"/>
          </a:xfr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83C4A69-89B6-B5CB-343F-122A20ABBAD8}"/>
              </a:ext>
            </a:extLst>
          </p:cNvPr>
          <p:cNvSpPr txBox="1"/>
          <p:nvPr/>
        </p:nvSpPr>
        <p:spPr>
          <a:xfrm>
            <a:off x="1082661" y="1966655"/>
            <a:ext cx="10648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</a:rPr>
              <a:t>SDS7000A High resolution Oscilloscope</a:t>
            </a:r>
            <a:endParaRPr lang="zh-CN" alt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404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20B58F56-5873-49DA-D3F1-D8EEEF77D82F}"/>
              </a:ext>
            </a:extLst>
          </p:cNvPr>
          <p:cNvSpPr txBox="1"/>
          <p:nvPr/>
        </p:nvSpPr>
        <p:spPr>
          <a:xfrm>
            <a:off x="157199" y="856865"/>
            <a:ext cx="5817811" cy="1512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en-US" altLang="zh-CN" sz="2400" b="0" i="0" dirty="0">
                <a:solidFill>
                  <a:srgbClr val="F484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US" altLang="zh-CN" sz="2400" dirty="0">
                <a:solidFill>
                  <a:srgbClr val="F48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GSa/s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Avoid spectral aliasing.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Rebuild the measured waveform precisely.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3E6961C1-C28F-8FC0-CDEA-0B23C71B6B4D}"/>
              </a:ext>
            </a:extLst>
          </p:cNvPr>
          <p:cNvGrpSpPr/>
          <p:nvPr/>
        </p:nvGrpSpPr>
        <p:grpSpPr>
          <a:xfrm>
            <a:off x="5305738" y="2369523"/>
            <a:ext cx="6729063" cy="3980987"/>
            <a:chOff x="3693901" y="1555403"/>
            <a:chExt cx="8483462" cy="4422265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3F6872B-149F-D481-1780-3F0D09DCF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28"/>
            <a:stretch/>
          </p:blipFill>
          <p:spPr>
            <a:xfrm>
              <a:off x="3693901" y="1555403"/>
              <a:ext cx="8483462" cy="4422265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531A6A32-53F6-EF19-30E2-C48715102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9091" y="3591695"/>
              <a:ext cx="2593081" cy="2147078"/>
            </a:xfrm>
            <a:prstGeom prst="ellipse">
              <a:avLst/>
            </a:prstGeom>
            <a:ln w="28575" cap="rnd">
              <a:solidFill>
                <a:schemeClr val="tx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3" name="Rectangle 1">
            <a:extLst>
              <a:ext uri="{FF2B5EF4-FFF2-40B4-BE49-F238E27FC236}">
                <a16:creationId xmlns:a16="http://schemas.microsoft.com/office/drawing/2014/main" id="{A708B604-9078-7038-4D43-14C5B0E76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C1D0E74-B24B-9D48-001C-E4D4E8B2DD30}"/>
              </a:ext>
            </a:extLst>
          </p:cNvPr>
          <p:cNvSpPr txBox="1"/>
          <p:nvPr/>
        </p:nvSpPr>
        <p:spPr>
          <a:xfrm>
            <a:off x="231474" y="180150"/>
            <a:ext cx="6955750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  <a:sp3d/>
          </a:bodyPr>
          <a:lstStyle>
            <a:defPPr>
              <a:defRPr lang="en-US"/>
            </a:defPPr>
            <a:lvl1pPr>
              <a:defRPr sz="3600" b="0" i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Excellent Real-time Sample Rate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7325429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701F4FD-35FD-45CC-59FD-86C469835570}"/>
              </a:ext>
            </a:extLst>
          </p:cNvPr>
          <p:cNvSpPr txBox="1"/>
          <p:nvPr/>
        </p:nvSpPr>
        <p:spPr>
          <a:xfrm>
            <a:off x="238767" y="790704"/>
            <a:ext cx="7511993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en-US" altLang="zh-CN" sz="2300" dirty="0">
                <a:solidFill>
                  <a:srgbClr val="F48400"/>
                </a:solidFill>
              </a:rPr>
              <a:t>Upgrade to X86 processor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Arial" panose="020B0604020202020204" pitchFamily="34" charset="0"/>
                <a:ea typeface="阿里巴巴普惠体 R" panose="00020600040101010101" pitchFamily="18" charset="-122"/>
              </a:rPr>
              <a:t>32 GB DDR4</a:t>
            </a:r>
            <a:r>
              <a:rPr lang="en-US" altLang="zh-CN" sz="2000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US" altLang="zh-CN" sz="1800" dirty="0">
                <a:effectLst/>
                <a:latin typeface="Arial" panose="020B0604020202020204" pitchFamily="34" charset="0"/>
                <a:ea typeface="阿里巴巴普惠体 R" panose="00020600040101010101" pitchFamily="18" charset="-122"/>
              </a:rPr>
              <a:t>250 GB SSD or better.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95000"/>
                  </a:schemeClr>
                </a:solidFill>
              </a:rPr>
              <a:t>Linux operating system.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95000"/>
                  </a:schemeClr>
                </a:solidFill>
              </a:rPr>
              <a:t>Greatly improve the system performance response speed.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A8B72F-1EC1-5338-DA17-B36A675CF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272" y="2333625"/>
            <a:ext cx="9184377" cy="5529415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8E9697A-49F4-C153-085D-D1AE689AAD58}"/>
              </a:ext>
            </a:extLst>
          </p:cNvPr>
          <p:cNvSpPr txBox="1"/>
          <p:nvPr/>
        </p:nvSpPr>
        <p:spPr>
          <a:xfrm>
            <a:off x="231474" y="149766"/>
            <a:ext cx="3698448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  <a:sp3d/>
          </a:bodyPr>
          <a:lstStyle>
            <a:defPPr>
              <a:defRPr lang="en-US"/>
            </a:defPPr>
            <a:lvl1pPr>
              <a:defRPr sz="3600" b="0" i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Faster Processor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5067448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6A5A91C-006E-B377-B832-01B42FB23145}"/>
              </a:ext>
            </a:extLst>
          </p:cNvPr>
          <p:cNvSpPr txBox="1"/>
          <p:nvPr/>
        </p:nvSpPr>
        <p:spPr>
          <a:xfrm>
            <a:off x="1604682" y="15598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66E3064-97D8-A8A9-F328-C10AC2E830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964" y="1559859"/>
            <a:ext cx="5384698" cy="4550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F705BD2-CFEE-7EBF-A087-BAD91A707919}"/>
              </a:ext>
            </a:extLst>
          </p:cNvPr>
          <p:cNvSpPr txBox="1"/>
          <p:nvPr/>
        </p:nvSpPr>
        <p:spPr>
          <a:xfrm>
            <a:off x="5174734" y="2316044"/>
            <a:ext cx="701185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Blip>
                <a:blip r:embed="rId3"/>
              </a:buBlip>
            </a:pPr>
            <a:r>
              <a:rPr lang="en-US" altLang="zh-CN" sz="2400" dirty="0">
                <a:solidFill>
                  <a:srgbClr val="F48400"/>
                </a:solidFill>
              </a:rPr>
              <a:t>New panel design, better touch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95000"/>
                  </a:schemeClr>
                </a:solidFill>
              </a:rPr>
              <a:t>15.6-inch HD touch screen.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95000"/>
                  </a:schemeClr>
                </a:solidFill>
              </a:rPr>
              <a:t>Fully consider the user's usage scenarios and habits.</a:t>
            </a:r>
            <a:endParaRPr lang="zh-CN" altLang="en-US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C6E1263-460D-5A18-EDDE-D2A6878C7D90}"/>
              </a:ext>
            </a:extLst>
          </p:cNvPr>
          <p:cNvSpPr txBox="1"/>
          <p:nvPr/>
        </p:nvSpPr>
        <p:spPr>
          <a:xfrm>
            <a:off x="238767" y="180543"/>
            <a:ext cx="4935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0" i="0" dirty="0">
                <a:effectLst/>
                <a:latin typeface="Arial" panose="020B0604020202020204" pitchFamily="34" charset="0"/>
              </a:rPr>
              <a:t>Upgrade Of Touch Control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78632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DB899E5-DC8A-0439-5D2F-555CA0EFBD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77" y="1056280"/>
            <a:ext cx="4192253" cy="201211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6D566A8-1A20-9102-15DD-0A7DAD031E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05" y="1121125"/>
            <a:ext cx="4203648" cy="20156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A218F14-6B81-C8D7-9C4D-67BB903AC9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75" y="4440063"/>
            <a:ext cx="4192253" cy="20244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E72AB0D-CECD-EE6A-FF6F-3A1767EDB0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99" y="4448859"/>
            <a:ext cx="4230609" cy="20244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0490888-82DF-2920-6C7A-CB40EC224D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055" y="2679408"/>
            <a:ext cx="4639890" cy="222678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010DC7F-96C8-232C-4976-43814C3531D5}"/>
              </a:ext>
            </a:extLst>
          </p:cNvPr>
          <p:cNvSpPr txBox="1"/>
          <p:nvPr/>
        </p:nvSpPr>
        <p:spPr>
          <a:xfrm>
            <a:off x="238767" y="149764"/>
            <a:ext cx="5322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0" i="0" dirty="0">
                <a:effectLst/>
                <a:latin typeface="Arial" panose="020B0604020202020204" pitchFamily="34" charset="0"/>
              </a:rPr>
              <a:t>Adjust Waveform Quickly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32290108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945A923-194F-4AD5-954A-49E8ADFBF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325" y="1552575"/>
            <a:ext cx="5451756" cy="42418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94AF89D-A73C-4576-B47E-244553FE63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71" t="37006" r="43286" b="42336"/>
          <a:stretch/>
        </p:blipFill>
        <p:spPr>
          <a:xfrm>
            <a:off x="1286836" y="2591435"/>
            <a:ext cx="4953000" cy="2278380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CB5D27B8-81F0-4F03-AB3D-B921F71F1883}"/>
              </a:ext>
            </a:extLst>
          </p:cNvPr>
          <p:cNvSpPr txBox="1"/>
          <p:nvPr/>
        </p:nvSpPr>
        <p:spPr>
          <a:xfrm>
            <a:off x="-58057" y="3444222"/>
            <a:ext cx="1458286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dirty="0"/>
              <a:t>10MHz IN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5A176A7-B7E5-42C4-935B-5FE5F9A15E52}"/>
              </a:ext>
            </a:extLst>
          </p:cNvPr>
          <p:cNvSpPr txBox="1"/>
          <p:nvPr/>
        </p:nvSpPr>
        <p:spPr>
          <a:xfrm>
            <a:off x="2129787" y="2057581"/>
            <a:ext cx="1274391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dirty="0"/>
              <a:t>10MHz OUT</a:t>
            </a:r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997AA0A6-087E-44B8-A523-4DD7B6BED570}"/>
              </a:ext>
            </a:extLst>
          </p:cNvPr>
          <p:cNvCxnSpPr>
            <a:cxnSpLocks/>
            <a:stCxn id="42" idx="0"/>
          </p:cNvCxnSpPr>
          <p:nvPr/>
        </p:nvCxnSpPr>
        <p:spPr>
          <a:xfrm flipV="1">
            <a:off x="2732767" y="4496139"/>
            <a:ext cx="0" cy="885426"/>
          </a:xfrm>
          <a:prstGeom prst="straightConnector1">
            <a:avLst/>
          </a:prstGeom>
          <a:ln w="28575">
            <a:solidFill>
              <a:srgbClr val="F484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C465E874-6657-49A3-8CEF-50A733992B97}"/>
              </a:ext>
            </a:extLst>
          </p:cNvPr>
          <p:cNvSpPr txBox="1"/>
          <p:nvPr/>
        </p:nvSpPr>
        <p:spPr>
          <a:xfrm>
            <a:off x="2041898" y="5381565"/>
            <a:ext cx="1381738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dirty="0"/>
              <a:t>AUX OUT</a:t>
            </a:r>
            <a:endParaRPr lang="zh-CN" altLang="en-US" sz="1400" dirty="0"/>
          </a:p>
        </p:txBody>
      </p: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3D4F08B9-2115-45D7-A930-3C65A0F9F50F}"/>
              </a:ext>
            </a:extLst>
          </p:cNvPr>
          <p:cNvCxnSpPr>
            <a:cxnSpLocks/>
          </p:cNvCxnSpPr>
          <p:nvPr/>
        </p:nvCxnSpPr>
        <p:spPr>
          <a:xfrm flipV="1">
            <a:off x="3381374" y="4380746"/>
            <a:ext cx="0" cy="1305679"/>
          </a:xfrm>
          <a:prstGeom prst="straightConnector1">
            <a:avLst/>
          </a:prstGeom>
          <a:ln w="28575">
            <a:solidFill>
              <a:srgbClr val="F484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B34C5EF3-A35E-498D-8B0C-8ADE96BF5A1B}"/>
              </a:ext>
            </a:extLst>
          </p:cNvPr>
          <p:cNvSpPr txBox="1"/>
          <p:nvPr/>
        </p:nvSpPr>
        <p:spPr>
          <a:xfrm>
            <a:off x="2478793" y="5708642"/>
            <a:ext cx="1805161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dirty="0"/>
              <a:t>EXT TRIGGER</a:t>
            </a:r>
            <a:endParaRPr lang="zh-CN" altLang="en-US" sz="1400" dirty="0"/>
          </a:p>
        </p:txBody>
      </p: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3B39E68F-6480-45FB-9CF3-DBF34257344D}"/>
              </a:ext>
            </a:extLst>
          </p:cNvPr>
          <p:cNvCxnSpPr>
            <a:cxnSpLocks/>
            <a:stCxn id="50" idx="2"/>
          </p:cNvCxnSpPr>
          <p:nvPr/>
        </p:nvCxnSpPr>
        <p:spPr>
          <a:xfrm>
            <a:off x="5095875" y="2078658"/>
            <a:ext cx="0" cy="1086628"/>
          </a:xfrm>
          <a:prstGeom prst="straightConnector1">
            <a:avLst/>
          </a:prstGeom>
          <a:ln w="28575">
            <a:solidFill>
              <a:srgbClr val="F484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>
            <a:extLst>
              <a:ext uri="{FF2B5EF4-FFF2-40B4-BE49-F238E27FC236}">
                <a16:creationId xmlns:a16="http://schemas.microsoft.com/office/drawing/2014/main" id="{109F3CA5-A252-4B84-A810-D6DCAE4B86AA}"/>
              </a:ext>
            </a:extLst>
          </p:cNvPr>
          <p:cNvSpPr txBox="1"/>
          <p:nvPr/>
        </p:nvSpPr>
        <p:spPr>
          <a:xfrm>
            <a:off x="4638058" y="1751581"/>
            <a:ext cx="915634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dirty="0"/>
              <a:t>OCXO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2D49734F-74AA-4F78-AECB-58286E4A8CEB}"/>
              </a:ext>
            </a:extLst>
          </p:cNvPr>
          <p:cNvSpPr txBox="1"/>
          <p:nvPr/>
        </p:nvSpPr>
        <p:spPr>
          <a:xfrm>
            <a:off x="3716253" y="5078260"/>
            <a:ext cx="1857110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dirty="0"/>
              <a:t>USB2.0 Device</a:t>
            </a:r>
            <a:endParaRPr lang="zh-CN" altLang="en-US" sz="1400" dirty="0"/>
          </a:p>
        </p:txBody>
      </p: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2258D1F9-F4BF-4DEA-8CFF-DD3E46054A34}"/>
              </a:ext>
            </a:extLst>
          </p:cNvPr>
          <p:cNvCxnSpPr>
            <a:cxnSpLocks/>
          </p:cNvCxnSpPr>
          <p:nvPr/>
        </p:nvCxnSpPr>
        <p:spPr>
          <a:xfrm flipV="1">
            <a:off x="4528993" y="4406077"/>
            <a:ext cx="0" cy="745300"/>
          </a:xfrm>
          <a:prstGeom prst="straightConnector1">
            <a:avLst/>
          </a:prstGeom>
          <a:ln w="28575">
            <a:solidFill>
              <a:srgbClr val="F484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DF6B4D6E-CF0F-408D-8D4A-852ED27F409F}"/>
              </a:ext>
            </a:extLst>
          </p:cNvPr>
          <p:cNvSpPr txBox="1"/>
          <p:nvPr/>
        </p:nvSpPr>
        <p:spPr>
          <a:xfrm>
            <a:off x="2661058" y="1473155"/>
            <a:ext cx="1440632" cy="32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dirty="0"/>
              <a:t>AWG</a:t>
            </a:r>
            <a:endParaRPr lang="zh-CN" altLang="en-US" sz="1400" dirty="0"/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48737CF4-CF56-31BA-D8F1-F3E0087F2ADA}"/>
              </a:ext>
            </a:extLst>
          </p:cNvPr>
          <p:cNvCxnSpPr>
            <a:cxnSpLocks/>
          </p:cNvCxnSpPr>
          <p:nvPr/>
        </p:nvCxnSpPr>
        <p:spPr>
          <a:xfrm>
            <a:off x="1211497" y="3607761"/>
            <a:ext cx="703889" cy="0"/>
          </a:xfrm>
          <a:prstGeom prst="straightConnector1">
            <a:avLst/>
          </a:prstGeom>
          <a:ln w="28575">
            <a:solidFill>
              <a:srgbClr val="F484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F452E00B-8639-36AA-1D15-8486A0426E3B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2763161" y="2384658"/>
            <a:ext cx="0" cy="952078"/>
          </a:xfrm>
          <a:prstGeom prst="straightConnector1">
            <a:avLst/>
          </a:prstGeom>
          <a:ln w="28575">
            <a:solidFill>
              <a:srgbClr val="F484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D2EF1FE2-CC6D-50F4-0510-2A366103D20C}"/>
              </a:ext>
            </a:extLst>
          </p:cNvPr>
          <p:cNvCxnSpPr>
            <a:cxnSpLocks/>
          </p:cNvCxnSpPr>
          <p:nvPr/>
        </p:nvCxnSpPr>
        <p:spPr>
          <a:xfrm>
            <a:off x="3404178" y="1801706"/>
            <a:ext cx="0" cy="1535030"/>
          </a:xfrm>
          <a:prstGeom prst="straightConnector1">
            <a:avLst/>
          </a:prstGeom>
          <a:ln w="28575">
            <a:solidFill>
              <a:srgbClr val="F484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5F86E47A-C68A-5EBB-1220-605C9D4B1FF5}"/>
              </a:ext>
            </a:extLst>
          </p:cNvPr>
          <p:cNvSpPr txBox="1"/>
          <p:nvPr/>
        </p:nvSpPr>
        <p:spPr>
          <a:xfrm>
            <a:off x="238767" y="149764"/>
            <a:ext cx="8032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0" i="0" dirty="0">
                <a:effectLst/>
                <a:latin typeface="Arial" panose="020B0604020202020204" pitchFamily="34" charset="0"/>
              </a:rPr>
              <a:t>More Interfaces &amp; Extended Functions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69368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2CD594A8-1C08-4F84-9C68-B1CE23964E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53" t="5179" r="22456" b="3547"/>
          <a:stretch/>
        </p:blipFill>
        <p:spPr>
          <a:xfrm>
            <a:off x="9055020" y="998748"/>
            <a:ext cx="2837761" cy="50552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7EBBDC6-1726-4ED3-BC06-3BB27F19D8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34" t="21499" r="52986" b="38616"/>
          <a:stretch/>
        </p:blipFill>
        <p:spPr>
          <a:xfrm rot="5400000">
            <a:off x="2790463" y="118094"/>
            <a:ext cx="1943100" cy="6490111"/>
          </a:xfrm>
          <a:prstGeom prst="rect">
            <a:avLst/>
          </a:prstGeom>
        </p:spPr>
      </p:pic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70D42F73-BE9C-45F6-912B-F41E7D3D0ED8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3958749" y="4127923"/>
            <a:ext cx="0" cy="1135259"/>
          </a:xfrm>
          <a:prstGeom prst="straightConnector1">
            <a:avLst/>
          </a:prstGeom>
          <a:ln w="28575">
            <a:solidFill>
              <a:srgbClr val="F484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1B817717-DAC7-4069-A8D0-36A34C5CA5D0}"/>
              </a:ext>
            </a:extLst>
          </p:cNvPr>
          <p:cNvSpPr txBox="1"/>
          <p:nvPr/>
        </p:nvSpPr>
        <p:spPr>
          <a:xfrm rot="10800000">
            <a:off x="1940799" y="1518193"/>
            <a:ext cx="935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1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2F5A59A-2836-4F47-B202-2514F3EEE14F}"/>
              </a:ext>
            </a:extLst>
          </p:cNvPr>
          <p:cNvSpPr txBox="1"/>
          <p:nvPr/>
        </p:nvSpPr>
        <p:spPr>
          <a:xfrm rot="10800000">
            <a:off x="3445785" y="1655955"/>
            <a:ext cx="1074418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 sz="1400" dirty="0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6CD97E75-26A6-43D7-A347-D6C4B8F17A82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5238246" y="4127923"/>
            <a:ext cx="0" cy="1135259"/>
          </a:xfrm>
          <a:prstGeom prst="straightConnector1">
            <a:avLst/>
          </a:prstGeom>
          <a:ln w="28575">
            <a:solidFill>
              <a:srgbClr val="F484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8C60A113-D137-4301-BF8B-04F70D480F70}"/>
              </a:ext>
            </a:extLst>
          </p:cNvPr>
          <p:cNvCxnSpPr>
            <a:cxnSpLocks/>
          </p:cNvCxnSpPr>
          <p:nvPr/>
        </p:nvCxnSpPr>
        <p:spPr>
          <a:xfrm rot="10800000">
            <a:off x="6585218" y="3895860"/>
            <a:ext cx="576520" cy="434445"/>
          </a:xfrm>
          <a:prstGeom prst="straightConnector1">
            <a:avLst/>
          </a:prstGeom>
          <a:ln w="28575">
            <a:solidFill>
              <a:srgbClr val="F484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716C1BE1-550E-468E-8E98-5A3CB570CD3F}"/>
              </a:ext>
            </a:extLst>
          </p:cNvPr>
          <p:cNvCxnSpPr>
            <a:cxnSpLocks/>
          </p:cNvCxnSpPr>
          <p:nvPr/>
        </p:nvCxnSpPr>
        <p:spPr>
          <a:xfrm rot="10800000">
            <a:off x="6585218" y="3281764"/>
            <a:ext cx="576520" cy="129266"/>
          </a:xfrm>
          <a:prstGeom prst="straightConnector1">
            <a:avLst/>
          </a:prstGeom>
          <a:ln w="28575">
            <a:solidFill>
              <a:srgbClr val="F484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CFAA672F-AC64-4338-848B-AAB9CBE04C5E}"/>
              </a:ext>
            </a:extLst>
          </p:cNvPr>
          <p:cNvCxnSpPr>
            <a:cxnSpLocks/>
          </p:cNvCxnSpPr>
          <p:nvPr/>
        </p:nvCxnSpPr>
        <p:spPr>
          <a:xfrm rot="10800000" flipV="1">
            <a:off x="6585218" y="2520865"/>
            <a:ext cx="576520" cy="208760"/>
          </a:xfrm>
          <a:prstGeom prst="straightConnector1">
            <a:avLst/>
          </a:prstGeom>
          <a:ln w="28575">
            <a:solidFill>
              <a:srgbClr val="F484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648FE169-7C4E-4090-894C-24AE981E495B}"/>
              </a:ext>
            </a:extLst>
          </p:cNvPr>
          <p:cNvCxnSpPr>
            <a:cxnSpLocks/>
            <a:stCxn id="9" idx="0"/>
          </p:cNvCxnSpPr>
          <p:nvPr/>
        </p:nvCxnSpPr>
        <p:spPr>
          <a:xfrm rot="10800000" flipV="1">
            <a:off x="1937885" y="1825970"/>
            <a:ext cx="470591" cy="762718"/>
          </a:xfrm>
          <a:prstGeom prst="straightConnector1">
            <a:avLst/>
          </a:prstGeom>
          <a:ln w="28575">
            <a:solidFill>
              <a:srgbClr val="F484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EBB28491-5C72-40D2-9FEF-446994FD4920}"/>
              </a:ext>
            </a:extLst>
          </p:cNvPr>
          <p:cNvCxnSpPr>
            <a:cxnSpLocks/>
            <a:stCxn id="9" idx="0"/>
          </p:cNvCxnSpPr>
          <p:nvPr/>
        </p:nvCxnSpPr>
        <p:spPr>
          <a:xfrm rot="10800000" flipH="1" flipV="1">
            <a:off x="2408476" y="1825970"/>
            <a:ext cx="467676" cy="808214"/>
          </a:xfrm>
          <a:prstGeom prst="straightConnector1">
            <a:avLst/>
          </a:prstGeom>
          <a:ln w="28575">
            <a:solidFill>
              <a:srgbClr val="F484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A7AFAAB7-4A16-4F9D-B259-91A33F2D1370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5280293" y="1819493"/>
            <a:ext cx="4939" cy="1021926"/>
          </a:xfrm>
          <a:prstGeom prst="straightConnector1">
            <a:avLst/>
          </a:prstGeom>
          <a:ln w="28575">
            <a:solidFill>
              <a:srgbClr val="F484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BCBB77A7-6887-4114-AFED-30BAC2515BEB}"/>
              </a:ext>
            </a:extLst>
          </p:cNvPr>
          <p:cNvCxnSpPr>
            <a:cxnSpLocks/>
            <a:stCxn id="18" idx="0"/>
            <a:endCxn id="55" idx="0"/>
          </p:cNvCxnSpPr>
          <p:nvPr/>
        </p:nvCxnSpPr>
        <p:spPr>
          <a:xfrm flipV="1">
            <a:off x="2490299" y="4146072"/>
            <a:ext cx="0" cy="686641"/>
          </a:xfrm>
          <a:prstGeom prst="straightConnector1">
            <a:avLst/>
          </a:prstGeom>
          <a:ln w="28575">
            <a:solidFill>
              <a:srgbClr val="F484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C19DD7CE-9174-43F2-AB47-0FC1946C1145}"/>
              </a:ext>
            </a:extLst>
          </p:cNvPr>
          <p:cNvSpPr/>
          <p:nvPr/>
        </p:nvSpPr>
        <p:spPr>
          <a:xfrm rot="10800000">
            <a:off x="1581752" y="3398902"/>
            <a:ext cx="1817095" cy="747170"/>
          </a:xfrm>
          <a:prstGeom prst="roundRect">
            <a:avLst/>
          </a:prstGeom>
          <a:noFill/>
          <a:ln w="28575">
            <a:solidFill>
              <a:srgbClr val="F484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484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C9B76BF-11A5-7B86-524B-93317D657D37}"/>
              </a:ext>
            </a:extLst>
          </p:cNvPr>
          <p:cNvSpPr txBox="1"/>
          <p:nvPr/>
        </p:nvSpPr>
        <p:spPr>
          <a:xfrm>
            <a:off x="1127586" y="4832713"/>
            <a:ext cx="272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4 × USB Host 3.1 Gen 1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C51BA14-0355-0C37-85DD-A90586D88B45}"/>
              </a:ext>
            </a:extLst>
          </p:cNvPr>
          <p:cNvSpPr txBox="1"/>
          <p:nvPr/>
        </p:nvSpPr>
        <p:spPr>
          <a:xfrm>
            <a:off x="3391594" y="5263182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HDMI 1.4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A8B4865-4EA0-BEF4-CF7F-B88E567C0E49}"/>
              </a:ext>
            </a:extLst>
          </p:cNvPr>
          <p:cNvSpPr txBox="1"/>
          <p:nvPr/>
        </p:nvSpPr>
        <p:spPr>
          <a:xfrm>
            <a:off x="4856959" y="526318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DVI-D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F52C75E-202D-7BE1-CCB3-8390C730E752}"/>
              </a:ext>
            </a:extLst>
          </p:cNvPr>
          <p:cNvSpPr txBox="1"/>
          <p:nvPr/>
        </p:nvSpPr>
        <p:spPr>
          <a:xfrm>
            <a:off x="7149185" y="4146072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Mic In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4C90DF1-428C-3996-57ED-550B3967D7CA}"/>
              </a:ext>
            </a:extLst>
          </p:cNvPr>
          <p:cNvSpPr txBox="1"/>
          <p:nvPr/>
        </p:nvSpPr>
        <p:spPr>
          <a:xfrm>
            <a:off x="7150916" y="3203223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Line Out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2C0DB0F-93FA-3467-3048-E7903FD6A1C2}"/>
              </a:ext>
            </a:extLst>
          </p:cNvPr>
          <p:cNvSpPr txBox="1"/>
          <p:nvPr/>
        </p:nvSpPr>
        <p:spPr>
          <a:xfrm>
            <a:off x="7150916" y="223007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Line In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F8442A7-6061-669B-2887-68A2B14695F1}"/>
              </a:ext>
            </a:extLst>
          </p:cNvPr>
          <p:cNvSpPr txBox="1"/>
          <p:nvPr/>
        </p:nvSpPr>
        <p:spPr>
          <a:xfrm>
            <a:off x="1557122" y="1467839"/>
            <a:ext cx="1702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2×1000M LAN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99E1ED4-78BE-8845-A39B-F46FA8755C4D}"/>
              </a:ext>
            </a:extLst>
          </p:cNvPr>
          <p:cNvSpPr txBox="1"/>
          <p:nvPr/>
        </p:nvSpPr>
        <p:spPr>
          <a:xfrm>
            <a:off x="4923594" y="145016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6779472-792B-4951-D589-FD9C3F14F21E}"/>
              </a:ext>
            </a:extLst>
          </p:cNvPr>
          <p:cNvSpPr txBox="1"/>
          <p:nvPr/>
        </p:nvSpPr>
        <p:spPr>
          <a:xfrm>
            <a:off x="3468215" y="1409790"/>
            <a:ext cx="1074417" cy="396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DP 1.2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79BAF32C-0CD2-A3D9-AC25-F9A542C85C15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3992462" y="1805924"/>
            <a:ext cx="0" cy="1152198"/>
          </a:xfrm>
          <a:prstGeom prst="straightConnector1">
            <a:avLst/>
          </a:prstGeom>
          <a:ln w="28575">
            <a:solidFill>
              <a:srgbClr val="F484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00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19AAA90-65B6-0291-307A-5FFE3BF7E9AE}"/>
              </a:ext>
            </a:extLst>
          </p:cNvPr>
          <p:cNvSpPr/>
          <p:nvPr/>
        </p:nvSpPr>
        <p:spPr>
          <a:xfrm>
            <a:off x="723481" y="683288"/>
            <a:ext cx="2502040" cy="5084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7BD4BD5-7FA8-10D1-AAB9-73455804AF2D}"/>
              </a:ext>
            </a:extLst>
          </p:cNvPr>
          <p:cNvSpPr txBox="1"/>
          <p:nvPr/>
        </p:nvSpPr>
        <p:spPr>
          <a:xfrm>
            <a:off x="1092595" y="1372341"/>
            <a:ext cx="2132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PART  TWO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C4F2E23-9111-B732-BC24-619CA3952C9F}"/>
              </a:ext>
            </a:extLst>
          </p:cNvPr>
          <p:cNvSpPr txBox="1"/>
          <p:nvPr/>
        </p:nvSpPr>
        <p:spPr>
          <a:xfrm>
            <a:off x="1974501" y="2508218"/>
            <a:ext cx="16579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u="sng" dirty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02</a:t>
            </a:r>
            <a:endParaRPr lang="zh-CN" altLang="en-US" sz="8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42A90682-40DB-83F6-8DB0-696FDF3230F2}"/>
              </a:ext>
            </a:extLst>
          </p:cNvPr>
          <p:cNvSpPr txBox="1"/>
          <p:nvPr/>
        </p:nvSpPr>
        <p:spPr>
          <a:xfrm>
            <a:off x="3919388" y="2478962"/>
            <a:ext cx="8272611" cy="131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94">
              <a:lnSpc>
                <a:spcPct val="150000"/>
              </a:lnSpc>
            </a:pPr>
            <a:r>
              <a:rPr lang="en-US" altLang="zh-CN" sz="6000" b="0" i="0" dirty="0">
                <a:effectLst/>
                <a:latin typeface="Arial" panose="020B0604020202020204" pitchFamily="34" charset="0"/>
              </a:rPr>
              <a:t>Basic Functions</a:t>
            </a:r>
            <a:endParaRPr lang="de-DE" altLang="zh-CN" sz="6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FFF1E47-8716-CF56-F520-8930D3E94CFD}"/>
              </a:ext>
            </a:extLst>
          </p:cNvPr>
          <p:cNvSpPr txBox="1"/>
          <p:nvPr/>
        </p:nvSpPr>
        <p:spPr>
          <a:xfrm>
            <a:off x="3919389" y="3791629"/>
            <a:ext cx="5707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Every Bench. Every Engineer. Every Day.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421908"/>
      </p:ext>
    </p:extLst>
  </p:cSld>
  <p:clrMapOvr>
    <a:masterClrMapping/>
  </p:clrMapOvr>
  <p:transition spd="slow">
    <p:strips dir="r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910CC32-12D7-816D-80E5-5049E4B15C0A}"/>
              </a:ext>
            </a:extLst>
          </p:cNvPr>
          <p:cNvSpPr txBox="1"/>
          <p:nvPr/>
        </p:nvSpPr>
        <p:spPr>
          <a:xfrm>
            <a:off x="238767" y="149763"/>
            <a:ext cx="4390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0" i="0" dirty="0">
                <a:effectLst/>
                <a:latin typeface="Arial" panose="020B0604020202020204" pitchFamily="34" charset="0"/>
              </a:rPr>
              <a:t>Split-screen Display</a:t>
            </a:r>
            <a:endParaRPr lang="zh-CN" altLang="en-US" sz="3600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C5B94987-F3C9-AEB2-90BB-B2A9AF8A925A}"/>
              </a:ext>
            </a:extLst>
          </p:cNvPr>
          <p:cNvGrpSpPr/>
          <p:nvPr/>
        </p:nvGrpSpPr>
        <p:grpSpPr>
          <a:xfrm>
            <a:off x="4924382" y="2859372"/>
            <a:ext cx="9019734" cy="4829901"/>
            <a:chOff x="4720441" y="2028099"/>
            <a:chExt cx="9019734" cy="482990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2D03D73-8FCE-6493-6EB6-2048FCC6A3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45" t="7412" r="14213" b="36501"/>
            <a:stretch/>
          </p:blipFill>
          <p:spPr>
            <a:xfrm>
              <a:off x="4720441" y="2028099"/>
              <a:ext cx="9019734" cy="4829901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83083BB-1E5B-8FBE-328D-2C391E5A5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7601" y="3016016"/>
              <a:ext cx="6553417" cy="3679805"/>
            </a:xfrm>
            <a:prstGeom prst="rect">
              <a:avLst/>
            </a:prstGeom>
          </p:spPr>
        </p:pic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7177CABD-8179-1910-AE4F-C2C560303F70}"/>
              </a:ext>
            </a:extLst>
          </p:cNvPr>
          <p:cNvSpPr txBox="1"/>
          <p:nvPr/>
        </p:nvSpPr>
        <p:spPr>
          <a:xfrm>
            <a:off x="238767" y="1058705"/>
            <a:ext cx="62926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Blip>
                <a:blip r:embed="rId5"/>
              </a:buBlip>
            </a:pPr>
            <a:r>
              <a:rPr lang="en-US" altLang="zh-CN" sz="2400" dirty="0">
                <a:solidFill>
                  <a:srgbClr val="F48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display windows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Waveforms are more intuitive.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15.6-inch capacitive touch HD display.</a:t>
            </a:r>
          </a:p>
          <a:p>
            <a:pPr marL="285750" indent="-285750">
              <a:lnSpc>
                <a:spcPct val="200000"/>
              </a:lnSpc>
              <a:buBlip>
                <a:blip r:embed="rId5"/>
              </a:buBlip>
            </a:pP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33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8DFD486-A5A1-6695-2C5A-D96729A8C2B3}"/>
              </a:ext>
            </a:extLst>
          </p:cNvPr>
          <p:cNvSpPr txBox="1"/>
          <p:nvPr/>
        </p:nvSpPr>
        <p:spPr>
          <a:xfrm>
            <a:off x="238767" y="149763"/>
            <a:ext cx="7366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0" i="0">
                <a:effectLst/>
                <a:latin typeface="Arial" panose="020B0604020202020204" pitchFamily="34" charset="0"/>
              </a:defRPr>
            </a:lvl1pPr>
          </a:lstStyle>
          <a:p>
            <a:r>
              <a:rPr lang="en-US" altLang="zh-CN" sz="3600" dirty="0"/>
              <a:t>Color Temperature Display Mode </a:t>
            </a:r>
            <a:endParaRPr lang="zh-CN" altLang="en-US" sz="36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23CA8EE-9DCA-92B5-1EA1-DE03F9126FFE}"/>
              </a:ext>
            </a:extLst>
          </p:cNvPr>
          <p:cNvSpPr txBox="1"/>
          <p:nvPr/>
        </p:nvSpPr>
        <p:spPr>
          <a:xfrm>
            <a:off x="238767" y="1018790"/>
            <a:ext cx="8177239" cy="1966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Blip>
                <a:blip r:embed="rId2"/>
              </a:buBlip>
            </a:pPr>
            <a:r>
              <a:rPr lang="en-US" altLang="zh-CN" sz="2400" dirty="0">
                <a:solidFill>
                  <a:srgbClr val="F48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Intuitively display the probability of waveform occurrence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higher the probability, the warmer the color.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lower the probability, the colder the color.</a:t>
            </a:r>
            <a:endParaRPr lang="zh-CN" altLang="en-US" sz="20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7020083-ADC7-ABB2-3D90-9D5CBE0714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2" r="606" b="7751"/>
          <a:stretch/>
        </p:blipFill>
        <p:spPr>
          <a:xfrm>
            <a:off x="2524125" y="3029694"/>
            <a:ext cx="7697344" cy="3828306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90703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AD512AB-D6B2-E3DE-C8CF-5065FB41625D}"/>
              </a:ext>
            </a:extLst>
          </p:cNvPr>
          <p:cNvSpPr txBox="1"/>
          <p:nvPr/>
        </p:nvSpPr>
        <p:spPr>
          <a:xfrm>
            <a:off x="238767" y="149764"/>
            <a:ext cx="6827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Sequence Mode &amp; History Mode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EE957C0-E8C2-DCF8-EA8D-9ADD82C4FEB9}"/>
              </a:ext>
            </a:extLst>
          </p:cNvPr>
          <p:cNvSpPr txBox="1"/>
          <p:nvPr/>
        </p:nvSpPr>
        <p:spPr>
          <a:xfrm>
            <a:off x="6074656" y="2617431"/>
            <a:ext cx="6135013" cy="560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Playback and observe unusual events at any time.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8A13D6A-2E27-1EC8-6A03-E5EB0776F5E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785" r="9666" b="4771"/>
          <a:stretch/>
        </p:blipFill>
        <p:spPr>
          <a:xfrm>
            <a:off x="6822898" y="3224822"/>
            <a:ext cx="4810125" cy="277725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D54260-4FC0-2250-F206-49D221E4CFF6}"/>
              </a:ext>
            </a:extLst>
          </p:cNvPr>
          <p:cNvPicPr/>
          <p:nvPr/>
        </p:nvPicPr>
        <p:blipFill rotWithShape="1">
          <a:blip r:embed="rId3"/>
          <a:srcRect r="11900" b="10611"/>
          <a:stretch/>
        </p:blipFill>
        <p:spPr>
          <a:xfrm>
            <a:off x="730429" y="3177841"/>
            <a:ext cx="4638675" cy="236770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CE4A44F-BEB5-46D8-F724-8D16B4AE0E14}"/>
              </a:ext>
            </a:extLst>
          </p:cNvPr>
          <p:cNvSpPr txBox="1"/>
          <p:nvPr/>
        </p:nvSpPr>
        <p:spPr>
          <a:xfrm>
            <a:off x="9306837" y="5802024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endParaRPr lang="zh-CN" altLang="en-US" sz="24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96EE7AC-AD8C-48E2-9C9C-798248E772CA}"/>
              </a:ext>
            </a:extLst>
          </p:cNvPr>
          <p:cNvSpPr/>
          <p:nvPr/>
        </p:nvSpPr>
        <p:spPr>
          <a:xfrm>
            <a:off x="-425915" y="2617431"/>
            <a:ext cx="6951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interval between segments can be as small as 0.9μs.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B6A3344-C76C-4D33-8A6C-4D96868B0658}"/>
              </a:ext>
            </a:extLst>
          </p:cNvPr>
          <p:cNvSpPr/>
          <p:nvPr/>
        </p:nvSpPr>
        <p:spPr>
          <a:xfrm>
            <a:off x="2444472" y="5688239"/>
            <a:ext cx="1572866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endParaRPr lang="en-US" altLang="zh-CN" sz="24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CC2FF86-E6A7-0D20-7A72-830010B229DC}"/>
              </a:ext>
            </a:extLst>
          </p:cNvPr>
          <p:cNvSpPr/>
          <p:nvPr/>
        </p:nvSpPr>
        <p:spPr>
          <a:xfrm>
            <a:off x="238767" y="1578770"/>
            <a:ext cx="6686446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en-US" altLang="zh-CN" sz="2400" b="0" i="0" dirty="0">
                <a:solidFill>
                  <a:srgbClr val="F484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Maximum of 124,000 frames can be recorded</a:t>
            </a:r>
            <a:endParaRPr lang="zh-CN" altLang="en-US" sz="2300" dirty="0">
              <a:solidFill>
                <a:srgbClr val="F48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81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827"/>
            <a:ext cx="12158028" cy="506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91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FC1CF0E-9BB2-3FC5-8710-D3ADE0D67C66}"/>
              </a:ext>
            </a:extLst>
          </p:cNvPr>
          <p:cNvSpPr txBox="1"/>
          <p:nvPr/>
        </p:nvSpPr>
        <p:spPr>
          <a:xfrm>
            <a:off x="223378" y="160213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/>
              <a:t>Search </a:t>
            </a:r>
            <a:r>
              <a:rPr lang="en-US" altLang="zh-CN" sz="3600" dirty="0"/>
              <a:t>&amp;</a:t>
            </a:r>
            <a:r>
              <a:rPr lang="zh-CN" altLang="en-US" sz="3600" dirty="0"/>
              <a:t> </a:t>
            </a:r>
            <a:r>
              <a:rPr lang="en-US" altLang="zh-CN" sz="3600" dirty="0"/>
              <a:t>N</a:t>
            </a:r>
            <a:r>
              <a:rPr lang="zh-CN" altLang="en-US" sz="3600" dirty="0"/>
              <a:t>avigat</a:t>
            </a:r>
            <a:r>
              <a:rPr lang="en-US" altLang="zh-CN" sz="3600" dirty="0"/>
              <a:t>e</a:t>
            </a:r>
            <a:endParaRPr lang="zh-CN" altLang="en-US" sz="36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3013355-EE52-CBD2-459A-EDF151E9EF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7" t="8035" r="15098" b="12514"/>
          <a:stretch/>
        </p:blipFill>
        <p:spPr>
          <a:xfrm>
            <a:off x="784009" y="2686050"/>
            <a:ext cx="7309468" cy="410089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936B105-3CE7-3DE3-B0F4-8BB58A107622}"/>
              </a:ext>
            </a:extLst>
          </p:cNvPr>
          <p:cNvSpPr txBox="1"/>
          <p:nvPr/>
        </p:nvSpPr>
        <p:spPr>
          <a:xfrm>
            <a:off x="238767" y="1018790"/>
            <a:ext cx="77973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Blip>
                <a:blip r:embed="rId4"/>
              </a:buBlip>
            </a:pPr>
            <a:r>
              <a:rPr lang="zh-CN" altLang="en-US" sz="2400" dirty="0"/>
              <a:t>Search conditions: </a:t>
            </a:r>
            <a:r>
              <a:rPr lang="en-US" altLang="zh-CN" sz="2400" dirty="0"/>
              <a:t>E</a:t>
            </a:r>
            <a:r>
              <a:rPr lang="zh-CN" altLang="en-US" sz="2400" dirty="0"/>
              <a:t>dge</a:t>
            </a:r>
            <a:r>
              <a:rPr lang="en-US" altLang="zh-CN" sz="2400" dirty="0"/>
              <a:t>, S</a:t>
            </a:r>
            <a:r>
              <a:rPr lang="zh-CN" altLang="en-US" sz="2400" dirty="0"/>
              <a:t>lope</a:t>
            </a:r>
            <a:r>
              <a:rPr lang="en-US" altLang="zh-CN" sz="2400" dirty="0"/>
              <a:t>, P</a:t>
            </a:r>
            <a:r>
              <a:rPr lang="zh-CN" altLang="en-US" sz="2400" dirty="0"/>
              <a:t>ulse</a:t>
            </a:r>
            <a:r>
              <a:rPr lang="en-US" altLang="zh-CN" sz="2400" dirty="0"/>
              <a:t>, I</a:t>
            </a:r>
            <a:r>
              <a:rPr lang="zh-CN" altLang="en-US" sz="2400" dirty="0"/>
              <a:t>nterval</a:t>
            </a:r>
            <a:r>
              <a:rPr lang="en-US" altLang="zh-CN" sz="2400" dirty="0"/>
              <a:t>, Runt.</a:t>
            </a:r>
          </a:p>
          <a:p>
            <a:pPr marL="285750" indent="-285750">
              <a:lnSpc>
                <a:spcPct val="200000"/>
              </a:lnSpc>
              <a:buBlip>
                <a:blip r:embed="rId4"/>
              </a:buBlip>
            </a:pPr>
            <a:r>
              <a:rPr lang="zh-CN" altLang="en-US" sz="2400" dirty="0"/>
              <a:t>Navigat</a:t>
            </a:r>
            <a:r>
              <a:rPr lang="en-US" altLang="zh-CN" sz="2400" dirty="0"/>
              <a:t>e</a:t>
            </a:r>
            <a:r>
              <a:rPr lang="zh-CN" altLang="en-US" sz="2400" dirty="0"/>
              <a:t> type: </a:t>
            </a:r>
            <a:r>
              <a:rPr lang="en-US" altLang="zh-CN" sz="2400" dirty="0">
                <a:effectLst/>
              </a:rPr>
              <a:t>Search Event, Time, History Frame.</a:t>
            </a:r>
            <a:endParaRPr lang="zh-CN" altLang="zh-CN" sz="2400" dirty="0">
              <a:effectLst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A22C1F9-AAA7-C3F3-E163-F16D1348F6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730"/>
          <a:stretch/>
        </p:blipFill>
        <p:spPr>
          <a:xfrm>
            <a:off x="9154085" y="3383948"/>
            <a:ext cx="188595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13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37EA86F-798F-BE65-50CE-178777E79ED8}"/>
              </a:ext>
            </a:extLst>
          </p:cNvPr>
          <p:cNvSpPr txBox="1"/>
          <p:nvPr/>
        </p:nvSpPr>
        <p:spPr>
          <a:xfrm>
            <a:off x="238767" y="140335"/>
            <a:ext cx="7596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Extensive Measurement Parameters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8CFDE11-C431-9770-4405-82751B3153B9}"/>
              </a:ext>
            </a:extLst>
          </p:cNvPr>
          <p:cNvSpPr txBox="1"/>
          <p:nvPr/>
        </p:nvSpPr>
        <p:spPr>
          <a:xfrm>
            <a:off x="162566" y="1055253"/>
            <a:ext cx="10723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Blip>
                <a:blip r:embed="rId2"/>
              </a:buBlip>
            </a:pPr>
            <a:r>
              <a:rPr lang="en-US" altLang="zh-CN" sz="2400" kern="100" dirty="0">
                <a:solidFill>
                  <a:srgbClr val="F48400"/>
                </a:solidFill>
                <a:effectLst/>
                <a:latin typeface="Arial" panose="020B0604020202020204" pitchFamily="34" charset="0"/>
                <a:ea typeface="阿里巴巴普惠体 R"/>
                <a:cs typeface="Arial" panose="020B0604020202020204" pitchFamily="34" charset="0"/>
              </a:rPr>
              <a:t>60+ different types of measurements</a:t>
            </a:r>
            <a:endParaRPr lang="en-US" altLang="zh-CN" sz="2400" kern="100" dirty="0">
              <a:solidFill>
                <a:srgbClr val="F48400"/>
              </a:solidFill>
              <a:latin typeface="Arial" panose="020B0604020202020204" pitchFamily="34" charset="0"/>
              <a:ea typeface="阿里巴巴普惠体 R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effectLst/>
                <a:latin typeface="Arial" panose="020B0604020202020204" pitchFamily="34" charset="0"/>
                <a:ea typeface="阿里巴巴普惠体 R"/>
                <a:cs typeface="Arial" panose="020B0604020202020204" pitchFamily="34" charset="0"/>
              </a:rPr>
              <a:t>4 categories:  horizontal, vertical, </a:t>
            </a:r>
            <a:r>
              <a:rPr lang="en-US" altLang="zh-CN" sz="2000" kern="100" dirty="0">
                <a:latin typeface="Arial" panose="020B0604020202020204" pitchFamily="34" charset="0"/>
                <a:ea typeface="阿里巴巴普惠体 R"/>
                <a:cs typeface="Arial" panose="020B0604020202020204" pitchFamily="34" charset="0"/>
              </a:rPr>
              <a:t>delay</a:t>
            </a:r>
            <a:r>
              <a:rPr lang="en-US" altLang="zh-CN" sz="2000" kern="100" dirty="0">
                <a:effectLst/>
                <a:latin typeface="Arial" panose="020B0604020202020204" pitchFamily="34" charset="0"/>
                <a:ea typeface="阿里巴巴普惠体 R"/>
                <a:cs typeface="Arial" panose="020B0604020202020204" pitchFamily="34" charset="0"/>
              </a:rPr>
              <a:t> and </a:t>
            </a:r>
            <a:r>
              <a:rPr lang="en-US" altLang="zh-CN" sz="2000" kern="100" dirty="0">
                <a:latin typeface="Arial" panose="020B0604020202020204" pitchFamily="34" charset="0"/>
                <a:ea typeface="阿里巴巴普惠体 R"/>
                <a:cs typeface="Arial" panose="020B0604020202020204" pitchFamily="34" charset="0"/>
              </a:rPr>
              <a:t>miscellaneous.</a:t>
            </a:r>
            <a:endParaRPr lang="en-US" altLang="zh-CN" sz="2000" kern="100" dirty="0">
              <a:effectLst/>
              <a:latin typeface="Arial" panose="020B0604020202020204" pitchFamily="34" charset="0"/>
              <a:ea typeface="阿里巴巴普惠体 R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effectLst/>
                <a:latin typeface="Arial" panose="020B0604020202020204" pitchFamily="34" charset="0"/>
                <a:ea typeface="阿里巴巴普惠体 R"/>
                <a:cs typeface="Arial" panose="020B0604020202020204" pitchFamily="34" charset="0"/>
              </a:rPr>
              <a:t>Statistics: </a:t>
            </a:r>
            <a:r>
              <a:rPr lang="en-US" altLang="zh-CN" sz="1800" dirty="0">
                <a:effectLst/>
                <a:latin typeface="Arial" panose="020B0604020202020204" pitchFamily="34" charset="0"/>
                <a:ea typeface="阿里巴巴普惠体 R" panose="00020600040101010101" pitchFamily="18" charset="-122"/>
              </a:rPr>
              <a:t>Current, Mean, Min, Max, Stdev, Count; </a:t>
            </a:r>
            <a:r>
              <a:rPr lang="en-US" altLang="zh-CN" sz="2000" kern="100" dirty="0">
                <a:effectLst/>
                <a:latin typeface="Arial" panose="020B0604020202020204" pitchFamily="34" charset="0"/>
                <a:ea typeface="阿里巴巴普惠体 R"/>
                <a:cs typeface="Arial" panose="020B0604020202020204" pitchFamily="34" charset="0"/>
              </a:rPr>
              <a:t>Trend</a:t>
            </a:r>
            <a:r>
              <a:rPr lang="en-US" altLang="zh-CN" sz="2000" kern="100" dirty="0">
                <a:latin typeface="Arial" panose="020B0604020202020204" pitchFamily="34" charset="0"/>
                <a:ea typeface="阿里巴巴普惠体 R"/>
                <a:cs typeface="Arial" panose="020B0604020202020204" pitchFamily="34" charset="0"/>
              </a:rPr>
              <a:t>, </a:t>
            </a:r>
            <a:r>
              <a:rPr lang="en-US" altLang="zh-CN" sz="2000" kern="100" dirty="0">
                <a:effectLst/>
                <a:latin typeface="Arial" panose="020B0604020202020204" pitchFamily="34" charset="0"/>
                <a:ea typeface="阿里巴巴普惠体 R"/>
                <a:cs typeface="Arial" panose="020B0604020202020204" pitchFamily="34" charset="0"/>
              </a:rPr>
              <a:t>Track,  Histogram.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CBD9A3E-E136-9850-520B-13E2E1A92A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3" b="7523"/>
          <a:stretch/>
        </p:blipFill>
        <p:spPr>
          <a:xfrm>
            <a:off x="6379439" y="2984836"/>
            <a:ext cx="5641859" cy="3409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FDA4CDD-058C-E8D2-9A3C-E1B32E163A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3" b="7416"/>
          <a:stretch/>
        </p:blipFill>
        <p:spPr>
          <a:xfrm>
            <a:off x="1" y="2984836"/>
            <a:ext cx="5641860" cy="340966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D0F9FBF-00CE-6400-79A1-2E3A0DE4D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22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2D7A301-FAE5-5FE8-C0E1-9DA937088457}"/>
              </a:ext>
            </a:extLst>
          </p:cNvPr>
          <p:cNvSpPr txBox="1"/>
          <p:nvPr/>
        </p:nvSpPr>
        <p:spPr>
          <a:xfrm>
            <a:off x="238767" y="140334"/>
            <a:ext cx="5288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Advanced Math Function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0917CB3-3511-BB29-885E-C7B8184E31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7" r="9005" b="-1"/>
          <a:stretch/>
        </p:blipFill>
        <p:spPr>
          <a:xfrm>
            <a:off x="4037168" y="2051154"/>
            <a:ext cx="8154832" cy="480684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7449BFC-0DA7-D3F7-2C0E-C149993F62A9}"/>
              </a:ext>
            </a:extLst>
          </p:cNvPr>
          <p:cNvSpPr txBox="1"/>
          <p:nvPr/>
        </p:nvSpPr>
        <p:spPr>
          <a:xfrm>
            <a:off x="306222" y="1298294"/>
            <a:ext cx="4171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Blip>
                <a:blip r:embed="rId4"/>
              </a:buBlip>
            </a:pPr>
            <a:r>
              <a:rPr lang="en-US" altLang="zh-CN" sz="2400" b="0" i="0" dirty="0">
                <a:solidFill>
                  <a:srgbClr val="F48400"/>
                </a:solidFill>
                <a:effectLst/>
                <a:latin typeface="Arial" panose="020B0604020202020204" pitchFamily="34" charset="0"/>
              </a:rPr>
              <a:t>4 math traces are available</a:t>
            </a:r>
          </a:p>
          <a:p>
            <a:pPr marL="285750" indent="-285750">
              <a:lnSpc>
                <a:spcPct val="200000"/>
              </a:lnSpc>
              <a:buBlip>
                <a:blip r:embed="rId4"/>
              </a:buBlip>
            </a:pPr>
            <a:r>
              <a:rPr lang="en-US" altLang="zh-CN" sz="2400" b="0" i="0" dirty="0">
                <a:solidFill>
                  <a:srgbClr val="F48400"/>
                </a:solidFill>
                <a:effectLst/>
                <a:latin typeface="Arial" panose="020B0604020202020204" pitchFamily="34" charset="0"/>
              </a:rPr>
              <a:t>Formula Editor</a:t>
            </a:r>
          </a:p>
        </p:txBody>
      </p:sp>
    </p:spTree>
    <p:extLst>
      <p:ext uri="{BB962C8B-B14F-4D97-AF65-F5344CB8AC3E}">
        <p14:creationId xmlns:p14="http://schemas.microsoft.com/office/powerpoint/2010/main" val="336389601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2DD211F-0952-52F1-C86C-1A50FEAFDE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59" b="10325"/>
          <a:stretch/>
        </p:blipFill>
        <p:spPr>
          <a:xfrm>
            <a:off x="0" y="2353602"/>
            <a:ext cx="12192000" cy="450439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AB65BE6-391F-7DEC-C231-057300F4962B}"/>
              </a:ext>
            </a:extLst>
          </p:cNvPr>
          <p:cNvSpPr txBox="1"/>
          <p:nvPr/>
        </p:nvSpPr>
        <p:spPr>
          <a:xfrm>
            <a:off x="238767" y="139407"/>
            <a:ext cx="569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Hardware-accelerated FFT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5FB5309-B73C-48D9-78F7-84251923B43B}"/>
              </a:ext>
            </a:extLst>
          </p:cNvPr>
          <p:cNvSpPr txBox="1"/>
          <p:nvPr/>
        </p:nvSpPr>
        <p:spPr>
          <a:xfrm>
            <a:off x="4348150" y="1069759"/>
            <a:ext cx="3495701" cy="716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Blip>
                <a:blip r:embed="rId3"/>
              </a:buBlip>
            </a:pPr>
            <a:r>
              <a:rPr lang="en-US" altLang="zh-CN" sz="2400" dirty="0">
                <a:solidFill>
                  <a:srgbClr val="F48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32Mpts FFT operation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955F4E5-44AA-4066-9053-6AD714736B6C}"/>
              </a:ext>
            </a:extLst>
          </p:cNvPr>
          <p:cNvSpPr txBox="1"/>
          <p:nvPr/>
        </p:nvSpPr>
        <p:spPr>
          <a:xfrm>
            <a:off x="3963260" y="1741187"/>
            <a:ext cx="3408830" cy="612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Fast refresh rate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C4F9F68-41B0-F898-58D5-D407AD131761}"/>
              </a:ext>
            </a:extLst>
          </p:cNvPr>
          <p:cNvSpPr txBox="1"/>
          <p:nvPr/>
        </p:nvSpPr>
        <p:spPr>
          <a:xfrm>
            <a:off x="7372090" y="1691881"/>
            <a:ext cx="40213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Hardware-accelerated Save up to 88% of time</a:t>
            </a:r>
            <a:endParaRPr lang="en-US" altLang="zh-CN" sz="2000" dirty="0"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D0B3974-2666-85EE-641E-C3378747499C}"/>
              </a:ext>
            </a:extLst>
          </p:cNvPr>
          <p:cNvSpPr txBox="1"/>
          <p:nvPr/>
        </p:nvSpPr>
        <p:spPr>
          <a:xfrm>
            <a:off x="-103438" y="1691880"/>
            <a:ext cx="40957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High-frequency resolution</a:t>
            </a:r>
          </a:p>
          <a:p>
            <a:pPr lvl="1">
              <a:lnSpc>
                <a:spcPct val="20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     SFDR as low as 45dBc</a:t>
            </a:r>
          </a:p>
        </p:txBody>
      </p:sp>
    </p:spTree>
    <p:extLst>
      <p:ext uri="{BB962C8B-B14F-4D97-AF65-F5344CB8AC3E}">
        <p14:creationId xmlns:p14="http://schemas.microsoft.com/office/powerpoint/2010/main" val="110145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5FB5309-B73C-48D9-78F7-84251923B43B}"/>
              </a:ext>
            </a:extLst>
          </p:cNvPr>
          <p:cNvSpPr txBox="1"/>
          <p:nvPr/>
        </p:nvSpPr>
        <p:spPr>
          <a:xfrm>
            <a:off x="160526" y="923540"/>
            <a:ext cx="922400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Blip>
                <a:blip r:embed="rId3"/>
              </a:buBlip>
            </a:pPr>
            <a:r>
              <a:rPr lang="en-US" altLang="zh-CN" sz="2400" dirty="0">
                <a:solidFill>
                  <a:srgbClr val="F48400"/>
                </a:solidFill>
                <a:latin typeface="Arial" panose="020B0604020202020204" pitchFamily="34" charset="0"/>
              </a:rPr>
              <a:t>Built-in Mask</a:t>
            </a:r>
          </a:p>
          <a:p>
            <a:pPr marL="285750" indent="-285750">
              <a:lnSpc>
                <a:spcPct val="200000"/>
              </a:lnSpc>
              <a:buBlip>
                <a:blip r:embed="rId3"/>
              </a:buBlip>
            </a:pPr>
            <a:r>
              <a:rPr lang="en-US" altLang="zh-CN" sz="2400" dirty="0">
                <a:solidFill>
                  <a:srgbClr val="F48400"/>
                </a:solidFill>
                <a:latin typeface="Arial" panose="020B0604020202020204" pitchFamily="34" charset="0"/>
              </a:rPr>
              <a:t>80,000 Pass / Fail decisions each second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Automatically take screenshots or save historical frames.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Ideal for long-term signal monitoring or automated production line testing.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CF8DF06-DBD9-40EB-1A57-CC9E37DF8F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" t="20513" r="2644" b="15400"/>
          <a:stretch/>
        </p:blipFill>
        <p:spPr>
          <a:xfrm>
            <a:off x="4187839" y="3791142"/>
            <a:ext cx="7675465" cy="301961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FDD706A-52EC-0C99-368D-DBA99943F42C}"/>
              </a:ext>
            </a:extLst>
          </p:cNvPr>
          <p:cNvSpPr txBox="1"/>
          <p:nvPr/>
        </p:nvSpPr>
        <p:spPr>
          <a:xfrm>
            <a:off x="238767" y="170184"/>
            <a:ext cx="9103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Hardware-based High Speed Mask Test Function</a:t>
            </a:r>
          </a:p>
        </p:txBody>
      </p:sp>
    </p:spTree>
    <p:extLst>
      <p:ext uri="{BB962C8B-B14F-4D97-AF65-F5344CB8AC3E}">
        <p14:creationId xmlns:p14="http://schemas.microsoft.com/office/powerpoint/2010/main" val="92391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92FA6E8-FE38-8D2C-36C4-A5C6F4A149F7}"/>
              </a:ext>
            </a:extLst>
          </p:cNvPr>
          <p:cNvSpPr txBox="1"/>
          <p:nvPr/>
        </p:nvSpPr>
        <p:spPr>
          <a:xfrm>
            <a:off x="238767" y="170183"/>
            <a:ext cx="2505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Zone Trigger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E714D7A-5565-7952-9E07-1483034065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t="8220" r="14749" b="12029"/>
          <a:stretch/>
        </p:blipFill>
        <p:spPr>
          <a:xfrm>
            <a:off x="4119562" y="2276475"/>
            <a:ext cx="7800975" cy="432984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FC68150-0BB9-F2CE-9F4F-6BD790F908B1}"/>
              </a:ext>
            </a:extLst>
          </p:cNvPr>
          <p:cNvSpPr txBox="1"/>
          <p:nvPr/>
        </p:nvSpPr>
        <p:spPr>
          <a:xfrm>
            <a:off x="160526" y="923540"/>
            <a:ext cx="5828840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Blip>
                <a:blip r:embed="rId3"/>
              </a:buBlip>
            </a:pPr>
            <a:r>
              <a:rPr lang="en-US" altLang="zh-CN" sz="2400" dirty="0">
                <a:solidFill>
                  <a:srgbClr val="F48400"/>
                </a:solidFill>
                <a:latin typeface="Arial" panose="020B0604020202020204" pitchFamily="34" charset="0"/>
              </a:rPr>
              <a:t>Quickly isolate the waveform of interest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Signals that are difficult to characterize.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user-defined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areas .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Intersect or not intersect .</a:t>
            </a:r>
            <a:br>
              <a:rPr lang="en-US" altLang="zh-CN" sz="2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zh-CN" sz="20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752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19AAA90-65B6-0291-307A-5FFE3BF7E9AE}"/>
              </a:ext>
            </a:extLst>
          </p:cNvPr>
          <p:cNvSpPr/>
          <p:nvPr/>
        </p:nvSpPr>
        <p:spPr>
          <a:xfrm>
            <a:off x="723481" y="683288"/>
            <a:ext cx="2502040" cy="5084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7BD4BD5-7FA8-10D1-AAB9-73455804AF2D}"/>
              </a:ext>
            </a:extLst>
          </p:cNvPr>
          <p:cNvSpPr txBox="1"/>
          <p:nvPr/>
        </p:nvSpPr>
        <p:spPr>
          <a:xfrm>
            <a:off x="868691" y="1372341"/>
            <a:ext cx="2763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PART  THREE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C4F2E23-9111-B732-BC24-619CA3952C9F}"/>
              </a:ext>
            </a:extLst>
          </p:cNvPr>
          <p:cNvSpPr txBox="1"/>
          <p:nvPr/>
        </p:nvSpPr>
        <p:spPr>
          <a:xfrm>
            <a:off x="1974501" y="2508218"/>
            <a:ext cx="16579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u="sng" dirty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03</a:t>
            </a:r>
            <a:endParaRPr lang="zh-CN" altLang="en-US" sz="8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9EB029E-8FC8-6D29-9AA4-99F556E952F7}"/>
              </a:ext>
            </a:extLst>
          </p:cNvPr>
          <p:cNvSpPr txBox="1"/>
          <p:nvPr/>
        </p:nvSpPr>
        <p:spPr>
          <a:xfrm>
            <a:off x="3919389" y="2478962"/>
            <a:ext cx="7958286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94">
              <a:lnSpc>
                <a:spcPct val="150000"/>
              </a:lnSpc>
            </a:pPr>
            <a:r>
              <a:rPr lang="en-US" altLang="zh-CN" sz="6000" b="0" i="0" dirty="0">
                <a:effectLst/>
                <a:latin typeface="Arial" panose="020B0604020202020204" pitchFamily="34" charset="0"/>
              </a:rPr>
              <a:t>Advanced Functions</a:t>
            </a:r>
            <a:endParaRPr lang="de-DE" altLang="zh-CN" sz="6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E78203B-1EE3-DCE4-DE76-F3E722E74AAB}"/>
              </a:ext>
            </a:extLst>
          </p:cNvPr>
          <p:cNvSpPr txBox="1"/>
          <p:nvPr/>
        </p:nvSpPr>
        <p:spPr>
          <a:xfrm>
            <a:off x="3919389" y="3791629"/>
            <a:ext cx="5707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Every Bench. Every Engineer. Every Day.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135604"/>
      </p:ext>
    </p:extLst>
  </p:cSld>
  <p:clrMapOvr>
    <a:masterClrMapping/>
  </p:clrMapOvr>
  <p:transition spd="slow">
    <p:strips dir="r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F22884F-25AD-A5C9-A401-F8C6CE454B55}"/>
              </a:ext>
            </a:extLst>
          </p:cNvPr>
          <p:cNvSpPr txBox="1"/>
          <p:nvPr/>
        </p:nvSpPr>
        <p:spPr>
          <a:xfrm>
            <a:off x="412823" y="863139"/>
            <a:ext cx="11620240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en-US" altLang="zh-CN" sz="2400" dirty="0">
                <a:solidFill>
                  <a:srgbClr val="F48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</a:t>
            </a:r>
            <a:r>
              <a:rPr lang="zh-CN" altLang="en-US" sz="2400" dirty="0">
                <a:solidFill>
                  <a:srgbClr val="F48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2400" dirty="0">
                <a:solidFill>
                  <a:srgbClr val="F48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zh-CN" sz="2400" baseline="30000" dirty="0">
                <a:solidFill>
                  <a:srgbClr val="F48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400" dirty="0">
                <a:solidFill>
                  <a:srgbClr val="F48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C, SPI, UART, CAN, LIN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CAN FD, FlexRay, I</a:t>
            </a:r>
            <a:r>
              <a:rPr lang="en-US" altLang="zh-CN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S, MIL-STD-1553B, SENT, Manchester,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ARINC429,</a:t>
            </a:r>
          </a:p>
          <a:p>
            <a:pPr lvl="2">
              <a:lnSpc>
                <a:spcPct val="150000"/>
              </a:lnSpc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         USB2.0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F2DB825-F406-53ED-67B6-8D6046E7A0AA}"/>
              </a:ext>
            </a:extLst>
          </p:cNvPr>
          <p:cNvSpPr txBox="1"/>
          <p:nvPr/>
        </p:nvSpPr>
        <p:spPr>
          <a:xfrm>
            <a:off x="238767" y="139405"/>
            <a:ext cx="4006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Serial Bus Decode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DD295A3-F361-50C1-F33A-372BA59F08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8" b="7609"/>
          <a:stretch/>
        </p:blipFill>
        <p:spPr>
          <a:xfrm>
            <a:off x="2307525" y="2548985"/>
            <a:ext cx="7576950" cy="419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7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47D9D1B-0B75-0FB3-E6EB-A20247569099}"/>
              </a:ext>
            </a:extLst>
          </p:cNvPr>
          <p:cNvSpPr txBox="1"/>
          <p:nvPr/>
        </p:nvSpPr>
        <p:spPr>
          <a:xfrm>
            <a:off x="238767" y="139405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Bode Plot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C72317D-1CA9-550D-4CB5-173FEDFC7397}"/>
              </a:ext>
            </a:extLst>
          </p:cNvPr>
          <p:cNvSpPr txBox="1"/>
          <p:nvPr/>
        </p:nvSpPr>
        <p:spPr>
          <a:xfrm>
            <a:off x="238767" y="1022007"/>
            <a:ext cx="90989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en-US" altLang="zh-CN" sz="2400" kern="100" dirty="0">
                <a:solidFill>
                  <a:srgbClr val="F48400"/>
                </a:solidFill>
                <a:latin typeface="Arial" panose="020B0604020202020204" pitchFamily="34" charset="0"/>
                <a:ea typeface="阿里巴巴普惠体 R"/>
                <a:cs typeface="Arial" panose="020B0604020202020204" pitchFamily="34" charset="0"/>
              </a:rPr>
              <a:t>Obtain gain and phase values for each frequency point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阿里巴巴普惠体 R"/>
                <a:cs typeface="Arial" panose="020B0604020202020204" pitchFamily="34" charset="0"/>
              </a:rPr>
              <a:t>Power supply loop response analysis.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阿里巴巴普惠体 R"/>
                <a:cs typeface="Arial" panose="020B0604020202020204" pitchFamily="34" charset="0"/>
              </a:rPr>
              <a:t>Low frequency response analysis of passive filters and amplifier circuits.</a:t>
            </a:r>
            <a:endParaRPr lang="zh-CN" altLang="en-US" sz="2000" kern="100" dirty="0">
              <a:solidFill>
                <a:schemeClr val="tx1">
                  <a:lumMod val="95000"/>
                </a:schemeClr>
              </a:solidFill>
              <a:effectLst/>
              <a:latin typeface="Arial" panose="020B0604020202020204" pitchFamily="34" charset="0"/>
              <a:ea typeface="阿里巴巴普惠体 R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980F3B8-034F-135C-FD13-63098A764C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6"/>
          <a:stretch/>
        </p:blipFill>
        <p:spPr>
          <a:xfrm>
            <a:off x="6212001" y="2616357"/>
            <a:ext cx="5808641" cy="359047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E9CC5AB-AA83-3243-D359-5EDC665E2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99" y="2658426"/>
            <a:ext cx="5259501" cy="350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8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6CD532B-AE5B-6092-923A-6F6DF2E922BB}"/>
              </a:ext>
            </a:extLst>
          </p:cNvPr>
          <p:cNvSpPr txBox="1"/>
          <p:nvPr/>
        </p:nvSpPr>
        <p:spPr>
          <a:xfrm>
            <a:off x="238767" y="139405"/>
            <a:ext cx="5468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Power Analysis (Optional)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FC034A4-77BE-C543-E59C-3D18F86B8454}"/>
              </a:ext>
            </a:extLst>
          </p:cNvPr>
          <p:cNvSpPr txBox="1"/>
          <p:nvPr/>
        </p:nvSpPr>
        <p:spPr>
          <a:xfrm>
            <a:off x="238767" y="1088449"/>
            <a:ext cx="12657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en-US" altLang="zh-CN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Conveniently measure </a:t>
            </a:r>
            <a:r>
              <a:rPr lang="en-US" altLang="zh-CN" b="0" i="0" dirty="0">
                <a:solidFill>
                  <a:srgbClr val="F484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 parameters</a:t>
            </a:r>
            <a:r>
              <a:rPr lang="en-US" altLang="zh-CN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such as power quality, harmonics, inrush current and switching loss.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en-US" altLang="zh-CN" kern="100" dirty="0">
                <a:latin typeface="Arial" panose="020B0604020202020204" pitchFamily="34" charset="0"/>
                <a:ea typeface="阿里巴巴普惠体 R"/>
                <a:cs typeface="Arial" panose="020B0604020202020204" pitchFamily="34" charset="0"/>
              </a:rPr>
              <a:t>Greatly improve the design efficiency of switching power supplies and power devices.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ADEEAAF-8F09-22DA-8404-5804942E43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3"/>
          <a:stretch/>
        </p:blipFill>
        <p:spPr>
          <a:xfrm>
            <a:off x="5917829" y="2719821"/>
            <a:ext cx="5657146" cy="32891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19" y="2725897"/>
            <a:ext cx="4701852" cy="328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9810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1A3FFFE-DACA-F490-B707-6D57C7B6CB3C}"/>
              </a:ext>
            </a:extLst>
          </p:cNvPr>
          <p:cNvSpPr/>
          <p:nvPr/>
        </p:nvSpPr>
        <p:spPr>
          <a:xfrm>
            <a:off x="256123" y="2807900"/>
            <a:ext cx="26516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28594"/>
            <a:r>
              <a:rPr lang="en-US" altLang="zh-CN" sz="48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Contents</a:t>
            </a:r>
            <a:endParaRPr lang="de-DE" altLang="zh-CN" sz="4800" dirty="0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3" name="Gerader Verbinder 83">
            <a:extLst>
              <a:ext uri="{FF2B5EF4-FFF2-40B4-BE49-F238E27FC236}">
                <a16:creationId xmlns:a16="http://schemas.microsoft.com/office/drawing/2014/main" id="{5B9533BB-C539-7D8E-E549-CC9F68BD81AC}"/>
              </a:ext>
            </a:extLst>
          </p:cNvPr>
          <p:cNvCxnSpPr>
            <a:cxnSpLocks/>
          </p:cNvCxnSpPr>
          <p:nvPr/>
        </p:nvCxnSpPr>
        <p:spPr>
          <a:xfrm>
            <a:off x="3031588" y="2137900"/>
            <a:ext cx="3432" cy="217099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hape 4066">
            <a:extLst>
              <a:ext uri="{FF2B5EF4-FFF2-40B4-BE49-F238E27FC236}">
                <a16:creationId xmlns:a16="http://schemas.microsoft.com/office/drawing/2014/main" id="{E16444B7-A5FC-8602-1BEF-4ACB520BC19E}"/>
              </a:ext>
            </a:extLst>
          </p:cNvPr>
          <p:cNvSpPr/>
          <p:nvPr/>
        </p:nvSpPr>
        <p:spPr>
          <a:xfrm>
            <a:off x="3423078" y="2303323"/>
            <a:ext cx="349887" cy="26011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5324" y="2895"/>
                </a:moveTo>
                <a:lnTo>
                  <a:pt x="115324" y="2895"/>
                </a:lnTo>
                <a:cubicBezTo>
                  <a:pt x="112727" y="2895"/>
                  <a:pt x="4675" y="51474"/>
                  <a:pt x="2337" y="51474"/>
                </a:cubicBezTo>
                <a:cubicBezTo>
                  <a:pt x="0" y="51474"/>
                  <a:pt x="0" y="54369"/>
                  <a:pt x="2337" y="54369"/>
                </a:cubicBezTo>
                <a:cubicBezTo>
                  <a:pt x="4675" y="56943"/>
                  <a:pt x="25454" y="68525"/>
                  <a:pt x="25454" y="68525"/>
                </a:cubicBezTo>
                <a:lnTo>
                  <a:pt x="25454" y="68525"/>
                </a:lnTo>
                <a:cubicBezTo>
                  <a:pt x="41558" y="73994"/>
                  <a:pt x="41558" y="73994"/>
                  <a:pt x="41558" y="73994"/>
                </a:cubicBezTo>
                <a:cubicBezTo>
                  <a:pt x="41558" y="73994"/>
                  <a:pt x="110389" y="11260"/>
                  <a:pt x="112727" y="11260"/>
                </a:cubicBezTo>
                <a:cubicBezTo>
                  <a:pt x="112727" y="8364"/>
                  <a:pt x="112727" y="11260"/>
                  <a:pt x="112727" y="11260"/>
                </a:cubicBezTo>
                <a:lnTo>
                  <a:pt x="62337" y="79785"/>
                </a:lnTo>
                <a:lnTo>
                  <a:pt x="62337" y="79785"/>
                </a:lnTo>
                <a:cubicBezTo>
                  <a:pt x="59999" y="82680"/>
                  <a:pt x="59999" y="82680"/>
                  <a:pt x="59999" y="82680"/>
                </a:cubicBezTo>
                <a:cubicBezTo>
                  <a:pt x="62337" y="85576"/>
                  <a:pt x="62337" y="85576"/>
                  <a:pt x="62337" y="85576"/>
                </a:cubicBezTo>
                <a:lnTo>
                  <a:pt x="62337" y="85576"/>
                </a:lnTo>
                <a:cubicBezTo>
                  <a:pt x="62337" y="85576"/>
                  <a:pt x="94285" y="105522"/>
                  <a:pt x="94285" y="108418"/>
                </a:cubicBezTo>
                <a:cubicBezTo>
                  <a:pt x="96623" y="108418"/>
                  <a:pt x="98961" y="108418"/>
                  <a:pt x="101298" y="105522"/>
                </a:cubicBezTo>
                <a:cubicBezTo>
                  <a:pt x="101298" y="102627"/>
                  <a:pt x="119740" y="8364"/>
                  <a:pt x="119740" y="5790"/>
                </a:cubicBezTo>
                <a:cubicBezTo>
                  <a:pt x="119740" y="2895"/>
                  <a:pt x="117662" y="0"/>
                  <a:pt x="115324" y="2895"/>
                </a:cubicBezTo>
                <a:close/>
                <a:moveTo>
                  <a:pt x="41558" y="116782"/>
                </a:moveTo>
                <a:lnTo>
                  <a:pt x="41558" y="116782"/>
                </a:lnTo>
                <a:cubicBezTo>
                  <a:pt x="41558" y="119678"/>
                  <a:pt x="41558" y="119678"/>
                  <a:pt x="43896" y="119678"/>
                </a:cubicBezTo>
                <a:cubicBezTo>
                  <a:pt x="43896" y="116782"/>
                  <a:pt x="62337" y="99731"/>
                  <a:pt x="62337" y="99731"/>
                </a:cubicBezTo>
                <a:cubicBezTo>
                  <a:pt x="41558" y="85576"/>
                  <a:pt x="41558" y="85576"/>
                  <a:pt x="41558" y="85576"/>
                </a:cubicBezTo>
                <a:lnTo>
                  <a:pt x="41558" y="11678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38100" dist="38100" algn="ctr" rotWithShape="0">
              <a:srgbClr val="000000">
                <a:alpha val="23000"/>
              </a:srgbClr>
            </a:outerShdw>
          </a:effectLst>
        </p:spPr>
        <p:txBody>
          <a:bodyPr lIns="45700" tIns="22851" rIns="45700" bIns="22851" anchor="ctr" anchorCtr="0">
            <a:noAutofit/>
          </a:bodyPr>
          <a:lstStyle/>
          <a:p>
            <a:pPr defTabSz="228594"/>
            <a:endParaRPr sz="3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Shape 4073">
            <a:extLst>
              <a:ext uri="{FF2B5EF4-FFF2-40B4-BE49-F238E27FC236}">
                <a16:creationId xmlns:a16="http://schemas.microsoft.com/office/drawing/2014/main" id="{793D0357-2518-059F-EA5A-C4B5BC493052}"/>
              </a:ext>
            </a:extLst>
          </p:cNvPr>
          <p:cNvSpPr/>
          <p:nvPr/>
        </p:nvSpPr>
        <p:spPr>
          <a:xfrm>
            <a:off x="3443108" y="3844744"/>
            <a:ext cx="309825" cy="30429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5403" y="112293"/>
                </a:moveTo>
                <a:lnTo>
                  <a:pt x="75403" y="112293"/>
                </a:lnTo>
                <a:cubicBezTo>
                  <a:pt x="75403" y="114770"/>
                  <a:pt x="78044" y="117247"/>
                  <a:pt x="80684" y="117247"/>
                </a:cubicBezTo>
                <a:cubicBezTo>
                  <a:pt x="109144" y="119724"/>
                  <a:pt x="109144" y="119724"/>
                  <a:pt x="109144" y="119724"/>
                </a:cubicBezTo>
                <a:cubicBezTo>
                  <a:pt x="112078" y="119724"/>
                  <a:pt x="112078" y="117247"/>
                  <a:pt x="114718" y="114770"/>
                </a:cubicBezTo>
                <a:cubicBezTo>
                  <a:pt x="114718" y="92752"/>
                  <a:pt x="114718" y="92752"/>
                  <a:pt x="114718" y="92752"/>
                </a:cubicBezTo>
                <a:cubicBezTo>
                  <a:pt x="78044" y="90275"/>
                  <a:pt x="78044" y="90275"/>
                  <a:pt x="78044" y="90275"/>
                </a:cubicBezTo>
                <a:lnTo>
                  <a:pt x="75403" y="112293"/>
                </a:lnTo>
                <a:close/>
                <a:moveTo>
                  <a:pt x="5281" y="92752"/>
                </a:moveTo>
                <a:lnTo>
                  <a:pt x="5281" y="92752"/>
                </a:lnTo>
                <a:cubicBezTo>
                  <a:pt x="5281" y="114770"/>
                  <a:pt x="5281" y="114770"/>
                  <a:pt x="5281" y="114770"/>
                </a:cubicBezTo>
                <a:cubicBezTo>
                  <a:pt x="5281" y="117247"/>
                  <a:pt x="7921" y="119724"/>
                  <a:pt x="10268" y="119724"/>
                </a:cubicBezTo>
                <a:cubicBezTo>
                  <a:pt x="39022" y="117247"/>
                  <a:pt x="39022" y="117247"/>
                  <a:pt x="39022" y="117247"/>
                </a:cubicBezTo>
                <a:cubicBezTo>
                  <a:pt x="41662" y="117247"/>
                  <a:pt x="44303" y="114770"/>
                  <a:pt x="44303" y="112293"/>
                </a:cubicBezTo>
                <a:cubicBezTo>
                  <a:pt x="41662" y="90275"/>
                  <a:pt x="41662" y="90275"/>
                  <a:pt x="41662" y="90275"/>
                </a:cubicBezTo>
                <a:lnTo>
                  <a:pt x="5281" y="92752"/>
                </a:lnTo>
                <a:close/>
                <a:moveTo>
                  <a:pt x="0" y="56422"/>
                </a:moveTo>
                <a:lnTo>
                  <a:pt x="0" y="56422"/>
                </a:lnTo>
                <a:cubicBezTo>
                  <a:pt x="2640" y="80642"/>
                  <a:pt x="2640" y="80642"/>
                  <a:pt x="2640" y="80642"/>
                </a:cubicBezTo>
                <a:cubicBezTo>
                  <a:pt x="39022" y="75688"/>
                  <a:pt x="39022" y="75688"/>
                  <a:pt x="39022" y="75688"/>
                </a:cubicBezTo>
                <a:cubicBezTo>
                  <a:pt x="39022" y="53944"/>
                  <a:pt x="39022" y="53944"/>
                  <a:pt x="39022" y="53944"/>
                </a:cubicBezTo>
                <a:lnTo>
                  <a:pt x="39022" y="51467"/>
                </a:lnTo>
                <a:cubicBezTo>
                  <a:pt x="39022" y="41834"/>
                  <a:pt x="46943" y="31926"/>
                  <a:pt x="59853" y="31926"/>
                </a:cubicBezTo>
                <a:cubicBezTo>
                  <a:pt x="72762" y="31926"/>
                  <a:pt x="80684" y="41834"/>
                  <a:pt x="80684" y="51467"/>
                </a:cubicBezTo>
                <a:lnTo>
                  <a:pt x="80684" y="53944"/>
                </a:lnTo>
                <a:cubicBezTo>
                  <a:pt x="78044" y="75688"/>
                  <a:pt x="78044" y="75688"/>
                  <a:pt x="78044" y="75688"/>
                </a:cubicBezTo>
                <a:cubicBezTo>
                  <a:pt x="117066" y="80642"/>
                  <a:pt x="117066" y="80642"/>
                  <a:pt x="117066" y="80642"/>
                </a:cubicBezTo>
                <a:cubicBezTo>
                  <a:pt x="119706" y="56422"/>
                  <a:pt x="119706" y="56422"/>
                  <a:pt x="119706" y="56422"/>
                </a:cubicBezTo>
                <a:cubicBezTo>
                  <a:pt x="119706" y="53944"/>
                  <a:pt x="119706" y="53944"/>
                  <a:pt x="119706" y="51467"/>
                </a:cubicBezTo>
                <a:cubicBezTo>
                  <a:pt x="119706" y="22018"/>
                  <a:pt x="93594" y="0"/>
                  <a:pt x="59853" y="0"/>
                </a:cubicBezTo>
                <a:cubicBezTo>
                  <a:pt x="25819" y="0"/>
                  <a:pt x="0" y="22018"/>
                  <a:pt x="0" y="51467"/>
                </a:cubicBezTo>
                <a:cubicBezTo>
                  <a:pt x="0" y="53944"/>
                  <a:pt x="0" y="53944"/>
                  <a:pt x="0" y="5642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38100" dist="38100" algn="ctr" rotWithShape="0">
              <a:srgbClr val="000000">
                <a:alpha val="23000"/>
              </a:srgbClr>
            </a:outerShdw>
          </a:effectLst>
        </p:spPr>
        <p:txBody>
          <a:bodyPr lIns="45700" tIns="22851" rIns="45700" bIns="22851" anchor="ctr" anchorCtr="0">
            <a:noAutofit/>
          </a:bodyPr>
          <a:lstStyle/>
          <a:p>
            <a:pPr defTabSz="228594"/>
            <a:endParaRPr sz="3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" name="Textfeld 37">
            <a:extLst>
              <a:ext uri="{FF2B5EF4-FFF2-40B4-BE49-F238E27FC236}">
                <a16:creationId xmlns:a16="http://schemas.microsoft.com/office/drawing/2014/main" id="{1055B040-1A02-38D2-9475-D7359BFDF21F}"/>
              </a:ext>
            </a:extLst>
          </p:cNvPr>
          <p:cNvSpPr txBox="1"/>
          <p:nvPr/>
        </p:nvSpPr>
        <p:spPr>
          <a:xfrm>
            <a:off x="3935865" y="2110217"/>
            <a:ext cx="2997263" cy="58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en-US" altLang="zh-CN" sz="2400" dirty="0">
                <a:latin typeface="Arial" panose="020B0604020202020204" pitchFamily="34" charset="0"/>
              </a:rPr>
              <a:t>Basic information</a:t>
            </a:r>
            <a:endParaRPr lang="zh-CN" altLang="en-US" sz="2400" dirty="0">
              <a:latin typeface="Arial" panose="020B0604020202020204" pitchFamily="34" charset="0"/>
            </a:endParaRPr>
          </a:p>
        </p:txBody>
      </p:sp>
      <p:sp>
        <p:nvSpPr>
          <p:cNvPr id="9" name="Textfeld 42">
            <a:extLst>
              <a:ext uri="{FF2B5EF4-FFF2-40B4-BE49-F238E27FC236}">
                <a16:creationId xmlns:a16="http://schemas.microsoft.com/office/drawing/2014/main" id="{843C5C74-5B61-7EA8-760A-FBA17B83A28C}"/>
              </a:ext>
            </a:extLst>
          </p:cNvPr>
          <p:cNvSpPr txBox="1"/>
          <p:nvPr/>
        </p:nvSpPr>
        <p:spPr>
          <a:xfrm>
            <a:off x="4011346" y="3652607"/>
            <a:ext cx="3381978" cy="58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94">
              <a:lnSpc>
                <a:spcPct val="150000"/>
              </a:lnSpc>
            </a:pPr>
            <a:r>
              <a:rPr lang="en-US" altLang="zh-CN" sz="2400" b="0" i="0" dirty="0">
                <a:effectLst/>
                <a:latin typeface="Arial" panose="020B0604020202020204" pitchFamily="34" charset="0"/>
              </a:rPr>
              <a:t>Fundamental Functions</a:t>
            </a:r>
            <a:endParaRPr lang="de-DE" sz="24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Shape 4077">
            <a:extLst>
              <a:ext uri="{FF2B5EF4-FFF2-40B4-BE49-F238E27FC236}">
                <a16:creationId xmlns:a16="http://schemas.microsoft.com/office/drawing/2014/main" id="{5632723B-8BF4-9523-6BE6-30A319135D2A}"/>
              </a:ext>
            </a:extLst>
          </p:cNvPr>
          <p:cNvSpPr/>
          <p:nvPr/>
        </p:nvSpPr>
        <p:spPr>
          <a:xfrm>
            <a:off x="7736224" y="2241977"/>
            <a:ext cx="341875" cy="32146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3008" y="78181"/>
                </a:moveTo>
                <a:lnTo>
                  <a:pt x="73008" y="78181"/>
                </a:lnTo>
                <a:cubicBezTo>
                  <a:pt x="73008" y="78181"/>
                  <a:pt x="119734" y="43896"/>
                  <a:pt x="115221" y="6753"/>
                </a:cubicBezTo>
                <a:lnTo>
                  <a:pt x="115221" y="4675"/>
                </a:lnTo>
                <a:cubicBezTo>
                  <a:pt x="112831" y="4675"/>
                  <a:pt x="112831" y="4675"/>
                  <a:pt x="112831" y="4675"/>
                </a:cubicBezTo>
                <a:cubicBezTo>
                  <a:pt x="75398" y="0"/>
                  <a:pt x="42212" y="46233"/>
                  <a:pt x="42212" y="46233"/>
                </a:cubicBezTo>
                <a:cubicBezTo>
                  <a:pt x="14070" y="41298"/>
                  <a:pt x="16460" y="48311"/>
                  <a:pt x="2389" y="78181"/>
                </a:cubicBezTo>
                <a:cubicBezTo>
                  <a:pt x="0" y="85194"/>
                  <a:pt x="4778" y="85194"/>
                  <a:pt x="9292" y="85194"/>
                </a:cubicBezTo>
                <a:cubicBezTo>
                  <a:pt x="14070" y="82857"/>
                  <a:pt x="23362" y="80519"/>
                  <a:pt x="23362" y="80519"/>
                </a:cubicBezTo>
                <a:cubicBezTo>
                  <a:pt x="40088" y="96623"/>
                  <a:pt x="40088" y="96623"/>
                  <a:pt x="40088" y="96623"/>
                </a:cubicBezTo>
                <a:cubicBezTo>
                  <a:pt x="40088" y="96623"/>
                  <a:pt x="37433" y="105714"/>
                  <a:pt x="35309" y="110389"/>
                </a:cubicBezTo>
                <a:cubicBezTo>
                  <a:pt x="32920" y="115064"/>
                  <a:pt x="35309" y="119740"/>
                  <a:pt x="40088" y="117402"/>
                </a:cubicBezTo>
                <a:cubicBezTo>
                  <a:pt x="70619" y="103376"/>
                  <a:pt x="77522" y="105714"/>
                  <a:pt x="73008" y="78181"/>
                </a:cubicBezTo>
                <a:close/>
                <a:moveTo>
                  <a:pt x="79911" y="38961"/>
                </a:moveTo>
                <a:lnTo>
                  <a:pt x="79911" y="38961"/>
                </a:lnTo>
                <a:cubicBezTo>
                  <a:pt x="75398" y="34545"/>
                  <a:pt x="75398" y="29870"/>
                  <a:pt x="79911" y="25194"/>
                </a:cubicBezTo>
                <a:cubicBezTo>
                  <a:pt x="84690" y="20779"/>
                  <a:pt x="91592" y="20779"/>
                  <a:pt x="93982" y="25194"/>
                </a:cubicBezTo>
                <a:cubicBezTo>
                  <a:pt x="98761" y="29870"/>
                  <a:pt x="98761" y="34545"/>
                  <a:pt x="93982" y="38961"/>
                </a:cubicBezTo>
                <a:cubicBezTo>
                  <a:pt x="91592" y="43896"/>
                  <a:pt x="84690" y="43896"/>
                  <a:pt x="79911" y="3896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38100" dist="38100" algn="ctr" rotWithShape="0">
              <a:srgbClr val="000000">
                <a:alpha val="23000"/>
              </a:srgbClr>
            </a:outerShdw>
          </a:effectLst>
        </p:spPr>
        <p:txBody>
          <a:bodyPr lIns="45700" tIns="22851" rIns="45700" bIns="22851" anchor="ctr" anchorCtr="0">
            <a:noAutofit/>
          </a:bodyPr>
          <a:lstStyle/>
          <a:p>
            <a:pPr defTabSz="228594"/>
            <a:endParaRPr sz="3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" name="Shape 4087">
            <a:extLst>
              <a:ext uri="{FF2B5EF4-FFF2-40B4-BE49-F238E27FC236}">
                <a16:creationId xmlns:a16="http://schemas.microsoft.com/office/drawing/2014/main" id="{D2414ADE-DC2D-8D41-587B-5F54C64E8DDF}"/>
              </a:ext>
            </a:extLst>
          </p:cNvPr>
          <p:cNvSpPr/>
          <p:nvPr/>
        </p:nvSpPr>
        <p:spPr>
          <a:xfrm>
            <a:off x="7726696" y="3844744"/>
            <a:ext cx="336533" cy="30919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8918" y="107865"/>
                </a:moveTo>
                <a:lnTo>
                  <a:pt x="18918" y="107865"/>
                </a:lnTo>
                <a:cubicBezTo>
                  <a:pt x="18918" y="114876"/>
                  <a:pt x="26486" y="119730"/>
                  <a:pt x="33513" y="119730"/>
                </a:cubicBezTo>
                <a:cubicBezTo>
                  <a:pt x="40810" y="119730"/>
                  <a:pt x="45405" y="114876"/>
                  <a:pt x="45405" y="107865"/>
                </a:cubicBezTo>
                <a:cubicBezTo>
                  <a:pt x="45405" y="100584"/>
                  <a:pt x="40810" y="93303"/>
                  <a:pt x="33513" y="93303"/>
                </a:cubicBezTo>
                <a:cubicBezTo>
                  <a:pt x="26486" y="93303"/>
                  <a:pt x="18918" y="100584"/>
                  <a:pt x="18918" y="107865"/>
                </a:cubicBezTo>
                <a:close/>
                <a:moveTo>
                  <a:pt x="86216" y="107865"/>
                </a:moveTo>
                <a:lnTo>
                  <a:pt x="86216" y="107865"/>
                </a:lnTo>
                <a:cubicBezTo>
                  <a:pt x="86216" y="114876"/>
                  <a:pt x="93243" y="119730"/>
                  <a:pt x="100540" y="119730"/>
                </a:cubicBezTo>
                <a:cubicBezTo>
                  <a:pt x="107837" y="119730"/>
                  <a:pt x="112702" y="114876"/>
                  <a:pt x="112702" y="107865"/>
                </a:cubicBezTo>
                <a:cubicBezTo>
                  <a:pt x="112702" y="100584"/>
                  <a:pt x="107837" y="93303"/>
                  <a:pt x="100540" y="93303"/>
                </a:cubicBezTo>
                <a:cubicBezTo>
                  <a:pt x="93243" y="93303"/>
                  <a:pt x="86216" y="100584"/>
                  <a:pt x="86216" y="107865"/>
                </a:cubicBezTo>
                <a:close/>
                <a:moveTo>
                  <a:pt x="42972" y="76584"/>
                </a:moveTo>
                <a:lnTo>
                  <a:pt x="42972" y="76584"/>
                </a:lnTo>
                <a:cubicBezTo>
                  <a:pt x="117297" y="55011"/>
                  <a:pt x="117297" y="55011"/>
                  <a:pt x="117297" y="55011"/>
                </a:cubicBezTo>
                <a:cubicBezTo>
                  <a:pt x="119729" y="55011"/>
                  <a:pt x="119729" y="52584"/>
                  <a:pt x="119729" y="50426"/>
                </a:cubicBezTo>
                <a:cubicBezTo>
                  <a:pt x="119729" y="14561"/>
                  <a:pt x="119729" y="14561"/>
                  <a:pt x="119729" y="14561"/>
                </a:cubicBezTo>
                <a:cubicBezTo>
                  <a:pt x="26486" y="14561"/>
                  <a:pt x="26486" y="14561"/>
                  <a:pt x="26486" y="14561"/>
                </a:cubicBezTo>
                <a:cubicBezTo>
                  <a:pt x="26486" y="2696"/>
                  <a:pt x="26486" y="2696"/>
                  <a:pt x="26486" y="2696"/>
                </a:cubicBezTo>
                <a:lnTo>
                  <a:pt x="24054" y="0"/>
                </a:lnTo>
                <a:cubicBezTo>
                  <a:pt x="2432" y="0"/>
                  <a:pt x="2432" y="0"/>
                  <a:pt x="2432" y="0"/>
                </a:cubicBezTo>
                <a:cubicBezTo>
                  <a:pt x="0" y="0"/>
                  <a:pt x="0" y="2696"/>
                  <a:pt x="0" y="2696"/>
                </a:cubicBezTo>
                <a:cubicBezTo>
                  <a:pt x="0" y="14561"/>
                  <a:pt x="0" y="14561"/>
                  <a:pt x="0" y="14561"/>
                </a:cubicBezTo>
                <a:cubicBezTo>
                  <a:pt x="12162" y="14561"/>
                  <a:pt x="12162" y="14561"/>
                  <a:pt x="12162" y="14561"/>
                </a:cubicBezTo>
                <a:cubicBezTo>
                  <a:pt x="26486" y="74157"/>
                  <a:pt x="26486" y="74157"/>
                  <a:pt x="26486" y="74157"/>
                </a:cubicBezTo>
                <a:cubicBezTo>
                  <a:pt x="26486" y="81438"/>
                  <a:pt x="26486" y="81438"/>
                  <a:pt x="26486" y="81438"/>
                </a:cubicBezTo>
                <a:cubicBezTo>
                  <a:pt x="26486" y="91146"/>
                  <a:pt x="26486" y="91146"/>
                  <a:pt x="26486" y="91146"/>
                </a:cubicBezTo>
                <a:cubicBezTo>
                  <a:pt x="26486" y="93303"/>
                  <a:pt x="28648" y="93303"/>
                  <a:pt x="28648" y="93303"/>
                </a:cubicBezTo>
                <a:cubicBezTo>
                  <a:pt x="33513" y="93303"/>
                  <a:pt x="33513" y="93303"/>
                  <a:pt x="33513" y="93303"/>
                </a:cubicBezTo>
                <a:cubicBezTo>
                  <a:pt x="100540" y="93303"/>
                  <a:pt x="100540" y="93303"/>
                  <a:pt x="100540" y="93303"/>
                </a:cubicBezTo>
                <a:cubicBezTo>
                  <a:pt x="117297" y="93303"/>
                  <a:pt x="117297" y="93303"/>
                  <a:pt x="117297" y="93303"/>
                </a:cubicBezTo>
                <a:cubicBezTo>
                  <a:pt x="119729" y="93303"/>
                  <a:pt x="119729" y="93303"/>
                  <a:pt x="119729" y="91146"/>
                </a:cubicBezTo>
                <a:cubicBezTo>
                  <a:pt x="119729" y="81438"/>
                  <a:pt x="119729" y="81438"/>
                  <a:pt x="119729" y="81438"/>
                </a:cubicBezTo>
                <a:cubicBezTo>
                  <a:pt x="45405" y="81438"/>
                  <a:pt x="45405" y="81438"/>
                  <a:pt x="45405" y="81438"/>
                </a:cubicBezTo>
                <a:cubicBezTo>
                  <a:pt x="35945" y="81438"/>
                  <a:pt x="35945" y="76584"/>
                  <a:pt x="42972" y="7658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38100" dist="38100" algn="ctr" rotWithShape="0">
              <a:srgbClr val="000000">
                <a:alpha val="23000"/>
              </a:srgbClr>
            </a:outerShdw>
          </a:effectLst>
        </p:spPr>
        <p:txBody>
          <a:bodyPr lIns="45700" tIns="22851" rIns="45700" bIns="22851" anchor="ctr" anchorCtr="0">
            <a:noAutofit/>
          </a:bodyPr>
          <a:lstStyle/>
          <a:p>
            <a:pPr defTabSz="228594"/>
            <a:endParaRPr sz="3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Textfeld 37">
            <a:extLst>
              <a:ext uri="{FF2B5EF4-FFF2-40B4-BE49-F238E27FC236}">
                <a16:creationId xmlns:a16="http://schemas.microsoft.com/office/drawing/2014/main" id="{F48F8267-02BA-6E6C-DADF-F0698D5D2E0F}"/>
              </a:ext>
            </a:extLst>
          </p:cNvPr>
          <p:cNvSpPr txBox="1"/>
          <p:nvPr/>
        </p:nvSpPr>
        <p:spPr>
          <a:xfrm>
            <a:off x="8325654" y="2110215"/>
            <a:ext cx="3170772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94">
              <a:lnSpc>
                <a:spcPct val="150000"/>
              </a:lnSpc>
            </a:pPr>
            <a:r>
              <a:rPr lang="en-US" altLang="zh-CN" sz="2400" b="0" i="0" dirty="0">
                <a:effectLst/>
                <a:latin typeface="Arial" panose="020B0604020202020204" pitchFamily="34" charset="0"/>
              </a:rPr>
              <a:t>Advanced Functions</a:t>
            </a:r>
            <a:endParaRPr lang="de-DE" sz="24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Textfeld 42">
            <a:extLst>
              <a:ext uri="{FF2B5EF4-FFF2-40B4-BE49-F238E27FC236}">
                <a16:creationId xmlns:a16="http://schemas.microsoft.com/office/drawing/2014/main" id="{B16A546B-2C34-7150-CFC6-01F121D5C9F4}"/>
              </a:ext>
            </a:extLst>
          </p:cNvPr>
          <p:cNvSpPr txBox="1"/>
          <p:nvPr/>
        </p:nvSpPr>
        <p:spPr>
          <a:xfrm>
            <a:off x="8321643" y="3652607"/>
            <a:ext cx="36866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en-US" altLang="zh-CN" sz="2400" dirty="0">
                <a:latin typeface="Arial" panose="020B0604020202020204" pitchFamily="34" charset="0"/>
              </a:rPr>
              <a:t>Competition Analysis</a:t>
            </a:r>
          </a:p>
        </p:txBody>
      </p:sp>
    </p:spTree>
    <p:extLst>
      <p:ext uri="{BB962C8B-B14F-4D97-AF65-F5344CB8AC3E}">
        <p14:creationId xmlns:p14="http://schemas.microsoft.com/office/powerpoint/2010/main" val="2058372320"/>
      </p:ext>
    </p:extLst>
  </p:cSld>
  <p:clrMapOvr>
    <a:masterClrMapping/>
  </p:clrMapOvr>
  <p:transition spd="slow">
    <p:strips dir="r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A56071-3038-6984-699F-20B548AECD4F}"/>
              </a:ext>
            </a:extLst>
          </p:cNvPr>
          <p:cNvSpPr txBox="1"/>
          <p:nvPr/>
        </p:nvSpPr>
        <p:spPr>
          <a:xfrm>
            <a:off x="238767" y="139405"/>
            <a:ext cx="6083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Eye/Jitter Analysis (Optional)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31120FB-77DB-3573-DD37-1CB3CB5B36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8" r="13526" b="6709"/>
          <a:stretch/>
        </p:blipFill>
        <p:spPr>
          <a:xfrm>
            <a:off x="6432000" y="3280808"/>
            <a:ext cx="5760000" cy="3577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920326D-4CDE-9404-D3A5-9063982FBD82}"/>
              </a:ext>
            </a:extLst>
          </p:cNvPr>
          <p:cNvSpPr txBox="1"/>
          <p:nvPr/>
        </p:nvSpPr>
        <p:spPr>
          <a:xfrm>
            <a:off x="508072" y="1005738"/>
            <a:ext cx="97497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altLang="zh-CN" sz="2400" kern="100" dirty="0">
                <a:solidFill>
                  <a:srgbClr val="F484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Automatically extract the embedded reference clock from serial data</a:t>
            </a:r>
            <a:endParaRPr lang="en-US" altLang="zh-CN" sz="2400" dirty="0">
              <a:solidFill>
                <a:srgbClr val="F48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Mask test on eye diagrams.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Measurement on multiple eye/jitter parameters.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37B615D-D189-0E20-6C9E-0506D201CC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91" t="967"/>
          <a:stretch/>
        </p:blipFill>
        <p:spPr>
          <a:xfrm>
            <a:off x="-4" y="3246247"/>
            <a:ext cx="5760000" cy="3577191"/>
          </a:xfrm>
          <a:prstGeom prst="rect">
            <a:avLst/>
          </a:prstGeom>
          <a:noFill/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12577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617309B-9853-678A-4D41-6A13820DCD9E}"/>
              </a:ext>
            </a:extLst>
          </p:cNvPr>
          <p:cNvSpPr txBox="1"/>
          <p:nvPr/>
        </p:nvSpPr>
        <p:spPr>
          <a:xfrm>
            <a:off x="238767" y="170184"/>
            <a:ext cx="5613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Compliance Test(Optional)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1B6CF76-EEB2-AD8B-AA66-4DE66383DEB4}"/>
              </a:ext>
            </a:extLst>
          </p:cNvPr>
          <p:cNvSpPr txBox="1"/>
          <p:nvPr/>
        </p:nvSpPr>
        <p:spPr>
          <a:xfrm>
            <a:off x="568548" y="816515"/>
            <a:ext cx="112645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fr-FR" altLang="zh-CN" sz="2400" kern="100" dirty="0">
                <a:solidFill>
                  <a:srgbClr val="F48400"/>
                </a:solidFill>
                <a:effectLst/>
                <a:latin typeface="Arial" panose="020B0604020202020204" pitchFamily="34" charset="0"/>
                <a:ea typeface="阿里巴巴普惠体 R" panose="00020600040101010101" pitchFamily="18" charset="-122"/>
              </a:rPr>
              <a:t>USB 2.0, 100Base-TX, 1000Base-T, 100Base-T1, 1000Base-T1</a:t>
            </a:r>
            <a:r>
              <a:rPr lang="zh-CN" altLang="en-US" sz="2400" kern="100" dirty="0">
                <a:solidFill>
                  <a:srgbClr val="F48400"/>
                </a:solidFill>
                <a:effectLst/>
                <a:latin typeface="Arial" panose="020B0604020202020204" pitchFamily="34" charset="0"/>
                <a:ea typeface="阿里巴巴普惠体 R" panose="00020600040101010101" pitchFamily="18" charset="-122"/>
              </a:rPr>
              <a:t>，</a:t>
            </a:r>
            <a:r>
              <a:rPr lang="en-US" altLang="zh-CN" sz="2400" kern="100" dirty="0">
                <a:solidFill>
                  <a:srgbClr val="F48400"/>
                </a:solidFill>
                <a:effectLst/>
                <a:latin typeface="Arial" panose="020B0604020202020204" pitchFamily="34" charset="0"/>
                <a:ea typeface="阿里巴巴普惠体 R" panose="00020600040101010101" pitchFamily="18" charset="-122"/>
              </a:rPr>
              <a:t>MIPI-DPHY</a:t>
            </a:r>
            <a:r>
              <a:rPr lang="zh-CN" altLang="en-US" sz="2400" kern="100" dirty="0">
                <a:solidFill>
                  <a:srgbClr val="F48400"/>
                </a:solidFill>
                <a:effectLst/>
                <a:latin typeface="Arial" panose="020B0604020202020204" pitchFamily="34" charset="0"/>
                <a:ea typeface="阿里巴巴普惠体 R" panose="00020600040101010101" pitchFamily="18" charset="-122"/>
              </a:rPr>
              <a:t>，</a:t>
            </a:r>
            <a:r>
              <a:rPr lang="en-US" altLang="zh-CN" sz="2400" kern="100" dirty="0">
                <a:solidFill>
                  <a:srgbClr val="F48400"/>
                </a:solidFill>
                <a:effectLst/>
                <a:latin typeface="Arial" panose="020B0604020202020204" pitchFamily="34" charset="0"/>
                <a:ea typeface="阿里巴巴普惠体 R" panose="00020600040101010101" pitchFamily="18" charset="-122"/>
              </a:rPr>
              <a:t>DDR2</a:t>
            </a:r>
            <a:r>
              <a:rPr lang="en-US" altLang="zh-CN" sz="2400" kern="100" dirty="0">
                <a:solidFill>
                  <a:srgbClr val="F48400"/>
                </a:solidFill>
                <a:latin typeface="Arial" panose="020B0604020202020204" pitchFamily="34" charset="0"/>
                <a:ea typeface="阿里巴巴普惠体 R" panose="00020600040101010101" pitchFamily="18" charset="-122"/>
              </a:rPr>
              <a:t>/DDR3</a:t>
            </a:r>
            <a:endParaRPr lang="fr-FR" altLang="zh-CN" sz="2400" kern="100" dirty="0">
              <a:solidFill>
                <a:srgbClr val="F48400"/>
              </a:solidFill>
              <a:effectLst/>
              <a:latin typeface="Arial" panose="020B0604020202020204" pitchFamily="34" charset="0"/>
              <a:ea typeface="阿里巴巴普惠体 R" panose="00020600040101010101" pitchFamily="18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阿里巴巴普惠体 R"/>
                <a:cs typeface="Arial" panose="020B0604020202020204" pitchFamily="34" charset="0"/>
              </a:rPr>
              <a:t>Connect the fixture according to the prompt.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阿里巴巴普惠体 R"/>
                <a:cs typeface="Arial" panose="020B0604020202020204" pitchFamily="34" charset="0"/>
              </a:rPr>
              <a:t>Test items can be completed quickly without manual measurement.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阿里巴巴普惠体 R"/>
                <a:cs typeface="Arial" panose="020B0604020202020204" pitchFamily="34" charset="0"/>
              </a:rPr>
              <a:t>Automatically generate reports.</a:t>
            </a:r>
            <a:endParaRPr lang="zh-CN" altLang="en-US" sz="2000" kern="1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ea typeface="阿里巴巴普惠体 R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endParaRPr lang="en-US" altLang="zh-CN" sz="2400" dirty="0">
              <a:solidFill>
                <a:srgbClr val="F48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sz="2400" dirty="0">
              <a:solidFill>
                <a:srgbClr val="F48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1993541-9085-1771-CBE7-8D1ACC2E88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" t="4762" r="616" b="6131"/>
          <a:stretch/>
        </p:blipFill>
        <p:spPr>
          <a:xfrm>
            <a:off x="238767" y="3286125"/>
            <a:ext cx="7174831" cy="33686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DA5846-A95C-751A-E157-75CAADE64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1824" y="3286125"/>
            <a:ext cx="4310063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18673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3F1D01F-6F07-2193-1D71-A602970C836A}"/>
              </a:ext>
            </a:extLst>
          </p:cNvPr>
          <p:cNvSpPr txBox="1"/>
          <p:nvPr/>
        </p:nvSpPr>
        <p:spPr>
          <a:xfrm>
            <a:off x="238767" y="147127"/>
            <a:ext cx="4980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Digital Channels / MSO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46A3426-E7E2-9FEC-C35F-C18567466A15}"/>
              </a:ext>
            </a:extLst>
          </p:cNvPr>
          <p:cNvSpPr txBox="1"/>
          <p:nvPr/>
        </p:nvSpPr>
        <p:spPr>
          <a:xfrm>
            <a:off x="238767" y="985096"/>
            <a:ext cx="910537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en-US" altLang="zh-CN" sz="2400" dirty="0">
                <a:solidFill>
                  <a:srgbClr val="F48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Acquisition and analysis of mixed signals by 16 digital channels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Reflect the timing relationship of the measured signal.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Arial" panose="020B0604020202020204" pitchFamily="34" charset="0"/>
                <a:ea typeface="阿里巴巴普惠体 R" panose="00020600040101010101" pitchFamily="18" charset="-122"/>
              </a:rPr>
              <a:t>Max. Sampling Rate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: 1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GSa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/s.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Memory depth: 50 Mpts/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ch.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26C6CF4-7058-7383-F541-8D26EF2505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6" r="9268" b="6007"/>
          <a:stretch/>
        </p:blipFill>
        <p:spPr>
          <a:xfrm>
            <a:off x="4200289" y="2503714"/>
            <a:ext cx="7273254" cy="405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65265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EE64A61-254B-564E-66E9-CD61405BF5D1}"/>
              </a:ext>
            </a:extLst>
          </p:cNvPr>
          <p:cNvSpPr txBox="1"/>
          <p:nvPr/>
        </p:nvSpPr>
        <p:spPr>
          <a:xfrm>
            <a:off x="238766" y="338765"/>
            <a:ext cx="12156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50 MHz Function/Arbitrary Waveform Generator(Optional)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1F7F6EB-763E-BEB8-FCC1-8F1B9F1C1232}"/>
              </a:ext>
            </a:extLst>
          </p:cNvPr>
          <p:cNvSpPr txBox="1"/>
          <p:nvPr/>
        </p:nvSpPr>
        <p:spPr>
          <a:xfrm>
            <a:off x="412822" y="985096"/>
            <a:ext cx="8273803" cy="1512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en-US" altLang="zh-CN" sz="2400" dirty="0">
                <a:solidFill>
                  <a:srgbClr val="F48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Built-in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Sampling Rate: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125 MSa/s     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Waveforms: Sine, Square, Ramp, Pulse, DC, Noise, 45 Arbitrary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FF6C99E-1BE3-ED42-F5FF-22C527F975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5" b="14562"/>
          <a:stretch/>
        </p:blipFill>
        <p:spPr>
          <a:xfrm>
            <a:off x="1907156" y="2663371"/>
            <a:ext cx="9129348" cy="4194629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22DD5D6-8809-E64B-37E0-B1D7D82601EB}"/>
              </a:ext>
            </a:extLst>
          </p:cNvPr>
          <p:cNvSpPr txBox="1"/>
          <p:nvPr/>
        </p:nvSpPr>
        <p:spPr>
          <a:xfrm>
            <a:off x="4731657" y="1492927"/>
            <a:ext cx="6197600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Frequency Resolution: </a:t>
            </a:r>
            <a:r>
              <a:rPr lang="el-GR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1 μ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Hz</a:t>
            </a:r>
          </a:p>
        </p:txBody>
      </p:sp>
    </p:spTree>
    <p:extLst>
      <p:ext uri="{BB962C8B-B14F-4D97-AF65-F5344CB8AC3E}">
        <p14:creationId xmlns:p14="http://schemas.microsoft.com/office/powerpoint/2010/main" val="289949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19AAA90-65B6-0291-307A-5FFE3BF7E9AE}"/>
              </a:ext>
            </a:extLst>
          </p:cNvPr>
          <p:cNvSpPr/>
          <p:nvPr/>
        </p:nvSpPr>
        <p:spPr>
          <a:xfrm>
            <a:off x="723481" y="683288"/>
            <a:ext cx="2502040" cy="5084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7BD4BD5-7FA8-10D1-AAB9-73455804AF2D}"/>
              </a:ext>
            </a:extLst>
          </p:cNvPr>
          <p:cNvSpPr txBox="1"/>
          <p:nvPr/>
        </p:nvSpPr>
        <p:spPr>
          <a:xfrm>
            <a:off x="974708" y="1372341"/>
            <a:ext cx="2763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PART  FOUR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C4F2E23-9111-B732-BC24-619CA3952C9F}"/>
              </a:ext>
            </a:extLst>
          </p:cNvPr>
          <p:cNvSpPr txBox="1"/>
          <p:nvPr/>
        </p:nvSpPr>
        <p:spPr>
          <a:xfrm>
            <a:off x="1974501" y="2508218"/>
            <a:ext cx="16579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u="sng" dirty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04</a:t>
            </a:r>
            <a:endParaRPr lang="zh-CN" altLang="en-US" sz="8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6714DB7E-D855-2D08-BF0D-F9C3A277C099}"/>
              </a:ext>
            </a:extLst>
          </p:cNvPr>
          <p:cNvSpPr txBox="1"/>
          <p:nvPr/>
        </p:nvSpPr>
        <p:spPr>
          <a:xfrm>
            <a:off x="3919388" y="2478962"/>
            <a:ext cx="9853762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en-US" altLang="zh-CN" sz="6000" dirty="0">
                <a:latin typeface="Arial" panose="020B0604020202020204" pitchFamily="34" charset="0"/>
              </a:rPr>
              <a:t>Competition Analysis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EDF5838-51B8-9E6B-BFA7-A0AD8CAD83A6}"/>
              </a:ext>
            </a:extLst>
          </p:cNvPr>
          <p:cNvSpPr txBox="1"/>
          <p:nvPr/>
        </p:nvSpPr>
        <p:spPr>
          <a:xfrm>
            <a:off x="3919389" y="3791629"/>
            <a:ext cx="5707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Every Bench. Every Engineer. Every Day.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8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58DF3B9-6A77-491B-B79F-94420D62B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77" y="3589096"/>
            <a:ext cx="2194432" cy="194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11500E6-8279-C533-9733-A0F2068B7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87" b="96540" l="9039" r="91448">
                        <a14:foregroundMark x1="23285" y1="15683" x2="43057" y2="51175"/>
                        <a14:foregroundMark x1="30292" y1="57429" x2="69941" y2="22222"/>
                        <a14:foregroundMark x1="77159" y1="70444" x2="36050" y2="39714"/>
                        <a14:foregroundMark x1="23201" y1="72952" x2="20025" y2="15873"/>
                        <a14:foregroundMark x1="19941" y1="14317" x2="75423" y2="15365"/>
                        <a14:foregroundMark x1="64246" y1="76159" x2="66681" y2="83556"/>
                        <a14:foregroundMark x1="71804" y1="85651" x2="71804" y2="87302"/>
                        <a14:foregroundMark x1="71253" y1="86984" x2="71677" y2="83556"/>
                        <a14:foregroundMark x1="30144" y1="86984" x2="30504" y2="84286"/>
                        <a14:foregroundMark x1="19941" y1="29016" x2="50423" y2="28159"/>
                        <a14:foregroundMark x1="74725" y1="84921" x2="78853" y2="84857"/>
                        <a14:foregroundMark x1="79107" y1="63937" x2="79107" y2="63937"/>
                        <a14:backgroundMark x1="39395" y1="86698" x2="40008" y2="86698"/>
                        <a14:backgroundMark x1="42295" y1="86286" x2="54255" y2="86159"/>
                        <a14:backgroundMark x1="34568" y1="86381" x2="43099" y2="86508"/>
                        <a14:backgroundMark x1="52540" y1="86222" x2="65495" y2="86222"/>
                        <a14:backgroundMark x1="76524" y1="87206" x2="78831" y2="86159"/>
                        <a14:backgroundMark x1="76037" y1="86381" x2="78959" y2="93873"/>
                        <a14:backgroundMark x1="13273" y1="88254" x2="82091" y2="91587"/>
                        <a14:backgroundMark x1="25296" y1="85746" x2="24047" y2="86063"/>
                        <a14:backgroundMark x1="38167" y1="85746" x2="41744" y2="85429"/>
                        <a14:backgroundMark x1="75275" y1="85683" x2="77858" y2="86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049" y="739289"/>
            <a:ext cx="3429684" cy="2286940"/>
          </a:xfrm>
          <a:prstGeom prst="rect">
            <a:avLst/>
          </a:prstGeom>
        </p:spPr>
      </p:pic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3CCB89B9-9EA6-490D-39E6-76F591EF4D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187518"/>
              </p:ext>
            </p:extLst>
          </p:nvPr>
        </p:nvGraphicFramePr>
        <p:xfrm>
          <a:off x="3078052" y="395785"/>
          <a:ext cx="8972922" cy="6367462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634094">
                  <a:extLst>
                    <a:ext uri="{9D8B030D-6E8A-4147-A177-3AD203B41FA5}">
                      <a16:colId xmlns:a16="http://schemas.microsoft.com/office/drawing/2014/main" val="159869407"/>
                    </a:ext>
                  </a:extLst>
                </a:gridCol>
                <a:gridCol w="3452795">
                  <a:extLst>
                    <a:ext uri="{9D8B030D-6E8A-4147-A177-3AD203B41FA5}">
                      <a16:colId xmlns:a16="http://schemas.microsoft.com/office/drawing/2014/main" val="1287646093"/>
                    </a:ext>
                  </a:extLst>
                </a:gridCol>
                <a:gridCol w="542803">
                  <a:extLst>
                    <a:ext uri="{9D8B030D-6E8A-4147-A177-3AD203B41FA5}">
                      <a16:colId xmlns:a16="http://schemas.microsoft.com/office/drawing/2014/main" val="800459411"/>
                    </a:ext>
                  </a:extLst>
                </a:gridCol>
                <a:gridCol w="2798784">
                  <a:extLst>
                    <a:ext uri="{9D8B030D-6E8A-4147-A177-3AD203B41FA5}">
                      <a16:colId xmlns:a16="http://schemas.microsoft.com/office/drawing/2014/main" val="1798752673"/>
                    </a:ext>
                  </a:extLst>
                </a:gridCol>
                <a:gridCol w="544446">
                  <a:extLst>
                    <a:ext uri="{9D8B030D-6E8A-4147-A177-3AD203B41FA5}">
                      <a16:colId xmlns:a16="http://schemas.microsoft.com/office/drawing/2014/main" val="4118137748"/>
                    </a:ext>
                  </a:extLst>
                </a:gridCol>
              </a:tblGrid>
              <a:tr h="298855">
                <a:tc>
                  <a:txBody>
                    <a:bodyPr/>
                    <a:lstStyle/>
                    <a:p>
                      <a:pPr algn="ctr"/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Siglent 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SDS7000A</a:t>
                      </a:r>
                      <a:endParaRPr lang="zh-CN" altLang="en-US" sz="16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Keysight </a:t>
                      </a: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 Infiniium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 EXR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434059"/>
                  </a:ext>
                </a:extLst>
              </a:tr>
              <a:tr h="33593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Channels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4</a:t>
                      </a:r>
                      <a:endParaRPr lang="zh-CN" altLang="en-US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4/8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379091803"/>
                  </a:ext>
                </a:extLst>
              </a:tr>
              <a:tr h="38101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Bandwidth 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3/4/6GHz</a:t>
                      </a:r>
                      <a:endParaRPr lang="zh-CN" altLang="en-US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500MHz</a:t>
                      </a:r>
                      <a:b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1/2/2.5/4/6GHz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974518528"/>
                  </a:ext>
                </a:extLst>
              </a:tr>
              <a:tr h="384360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Sample rate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20 GSa/s (interleaving mode) </a:t>
                      </a:r>
                      <a:br>
                        <a:rPr lang="en-US" altLang="zh-CN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altLang="zh-CN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 GSa/s (</a:t>
                      </a:r>
                      <a:r>
                        <a:rPr lang="en-US" altLang="zh-CN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non-interleaving</a:t>
                      </a:r>
                      <a:r>
                        <a:rPr lang="en-US" altLang="zh-CN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 mode) </a:t>
                      </a: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○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16 GSa/s, all analog channels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○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470201646"/>
                  </a:ext>
                </a:extLst>
              </a:tr>
              <a:tr h="418857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Vertical resolution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rgbClr val="F48400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12 bits, 16 bits(ERES)</a:t>
                      </a:r>
                      <a:endParaRPr lang="zh-CN" sz="1200" b="1" kern="100" dirty="0">
                        <a:solidFill>
                          <a:srgbClr val="F48400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rgbClr val="F48400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 bits, 16 bits(ERES)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2530019160"/>
                  </a:ext>
                </a:extLst>
              </a:tr>
              <a:tr h="5946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Memory depth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rgbClr val="F48400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500 Mpts/ch</a:t>
                      </a: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rgbClr val="F48400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100 Mpts/ch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3029250574"/>
                  </a:ext>
                </a:extLst>
              </a:tr>
              <a:tr h="48871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Waveform </a:t>
                      </a:r>
                    </a:p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capture rate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rgbClr val="F48400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1,000,000 wfm/s</a:t>
                      </a:r>
                      <a:endParaRPr lang="zh-CN" sz="1200" b="1" kern="100" dirty="0">
                        <a:solidFill>
                          <a:srgbClr val="F48400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rgbClr val="F48400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200, 000 wfms/s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1194942767"/>
                  </a:ext>
                </a:extLst>
              </a:tr>
              <a:tr h="757131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Noise floor</a:t>
                      </a:r>
                      <a:endParaRPr lang="en-US" altLang="zh-CN" sz="12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150uVrms @ 2 GHz BW</a:t>
                      </a:r>
                    </a:p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180uVrms @ 3 GHz BW</a:t>
                      </a:r>
                    </a:p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220uVrms @ 4 GHz BW</a:t>
                      </a:r>
                    </a:p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260uVrms</a:t>
                      </a:r>
                      <a:r>
                        <a:rPr lang="en-US" altLang="zh-CN" sz="1200" b="1" kern="1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 @ 6GHz BW</a:t>
                      </a: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81uVrms @ 1 GHz</a:t>
                      </a:r>
                      <a:b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102uVrms @ 2 GHz</a:t>
                      </a:r>
                      <a:b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112uVrms @ 2.5 GHz </a:t>
                      </a:r>
                      <a:b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149uVrms @ 4GHz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3777361788"/>
                  </a:ext>
                </a:extLst>
              </a:tr>
              <a:tr h="3474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</a:rPr>
                        <a:t>DC gain accuracy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</a:rPr>
                        <a:t>1 mV/div ~ 4.95 mV/div: ±1.5%  full scale(typical)</a:t>
                      </a:r>
                      <a:b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</a:rPr>
                      </a:b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</a:rPr>
                        <a:t>5 mV/div ~ 10 V/div: ±0.5%  full scale(typical)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</a:rPr>
                        <a:t>± 2% full scale (±1% typical)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3750796941"/>
                  </a:ext>
                </a:extLst>
              </a:tr>
              <a:tr h="303322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Zone trigger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rgbClr val="F48400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standard</a:t>
                      </a:r>
                      <a:endParaRPr lang="zh-CN" sz="1200" b="1" kern="100" dirty="0">
                        <a:solidFill>
                          <a:srgbClr val="F48400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rgbClr val="F48400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optional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2929680844"/>
                  </a:ext>
                </a:extLst>
              </a:tr>
              <a:tr h="267638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Mask test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standard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standard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1178261761"/>
                  </a:ext>
                </a:extLst>
              </a:tr>
              <a:tr h="303322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Power analysis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optional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kumimoji="0" lang="zh-CN" altLang="zh-CN" sz="14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optional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3054443285"/>
                  </a:ext>
                </a:extLst>
              </a:tr>
              <a:tr h="437143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Eye test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optional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standard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2606993511"/>
                  </a:ext>
                </a:extLst>
              </a:tr>
              <a:tr h="47884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Jitter test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optional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kumimoji="0" lang="zh-CN" altLang="zh-CN" sz="14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optional</a:t>
                      </a:r>
                      <a:endParaRPr lang="zh-CN" altLang="zh-CN" sz="1200" b="1" kern="1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786611159"/>
                  </a:ext>
                </a:extLst>
              </a:tr>
              <a:tr h="27655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Display 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15.6</a:t>
                      </a: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 inch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kumimoji="0" lang="zh-CN" altLang="zh-CN" sz="14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15.6</a:t>
                      </a:r>
                      <a:r>
                        <a:rPr lang="zh-CN" alt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 </a:t>
                      </a: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inch</a:t>
                      </a: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kumimoji="0" lang="zh-CN" altLang="zh-CN" sz="14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1274968726"/>
                  </a:ext>
                </a:extLst>
              </a:tr>
              <a:tr h="29367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Wight 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10.56 kg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13.75 kg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1204275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5498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F2B439CA-47B7-0F0A-D9A6-DD559E2549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324553"/>
              </p:ext>
            </p:extLst>
          </p:nvPr>
        </p:nvGraphicFramePr>
        <p:xfrm>
          <a:off x="3025915" y="415282"/>
          <a:ext cx="9106138" cy="6216350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579758">
                  <a:extLst>
                    <a:ext uri="{9D8B030D-6E8A-4147-A177-3AD203B41FA5}">
                      <a16:colId xmlns:a16="http://schemas.microsoft.com/office/drawing/2014/main" val="159869407"/>
                    </a:ext>
                  </a:extLst>
                </a:gridCol>
                <a:gridCol w="3589165">
                  <a:extLst>
                    <a:ext uri="{9D8B030D-6E8A-4147-A177-3AD203B41FA5}">
                      <a16:colId xmlns:a16="http://schemas.microsoft.com/office/drawing/2014/main" val="1287646093"/>
                    </a:ext>
                  </a:extLst>
                </a:gridCol>
                <a:gridCol w="490516">
                  <a:extLst>
                    <a:ext uri="{9D8B030D-6E8A-4147-A177-3AD203B41FA5}">
                      <a16:colId xmlns:a16="http://schemas.microsoft.com/office/drawing/2014/main" val="800459411"/>
                    </a:ext>
                  </a:extLst>
                </a:gridCol>
                <a:gridCol w="3008991">
                  <a:extLst>
                    <a:ext uri="{9D8B030D-6E8A-4147-A177-3AD203B41FA5}">
                      <a16:colId xmlns:a16="http://schemas.microsoft.com/office/drawing/2014/main" val="1798752673"/>
                    </a:ext>
                  </a:extLst>
                </a:gridCol>
                <a:gridCol w="437708">
                  <a:extLst>
                    <a:ext uri="{9D8B030D-6E8A-4147-A177-3AD203B41FA5}">
                      <a16:colId xmlns:a16="http://schemas.microsoft.com/office/drawing/2014/main" val="4118137748"/>
                    </a:ext>
                  </a:extLst>
                </a:gridCol>
              </a:tblGrid>
              <a:tr h="234545">
                <a:tc>
                  <a:txBody>
                    <a:bodyPr/>
                    <a:lstStyle/>
                    <a:p>
                      <a:pPr algn="ctr"/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Siglent 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SDS7000A</a:t>
                      </a:r>
                      <a:endParaRPr lang="zh-CN" altLang="en-US" sz="16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R&amp;S  RTO2000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434059"/>
                  </a:ext>
                </a:extLst>
              </a:tr>
              <a:tr h="26364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Channels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4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2/4</a:t>
                      </a: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379091803"/>
                  </a:ext>
                </a:extLst>
              </a:tr>
              <a:tr h="3593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Bandwidth 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3/4/6GHz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600MHz</a:t>
                      </a:r>
                      <a:b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1/2/3/4/6GHz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974518528"/>
                  </a:ext>
                </a:extLst>
              </a:tr>
              <a:tr h="837308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Sample rate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20 GSa/s (interleaving mode) </a:t>
                      </a:r>
                      <a:br>
                        <a:rPr lang="en-US" sz="1200" b="1" i="0" u="none" strike="noStrike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 GSa/s (non-interleaving mode)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rgbClr val="F48400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max. 10 GSa/s on each channel</a:t>
                      </a:r>
                      <a:b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b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R&amp;S®RTO2044, R&amp;S®RTO2064</a:t>
                      </a:r>
                      <a:b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max. 10 GSa/s (4 channels)</a:t>
                      </a:r>
                      <a:b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max. 20 GSa/s (2 channels)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470201646"/>
                  </a:ext>
                </a:extLst>
              </a:tr>
              <a:tr h="328725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Vertical resolution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12 bits, 16 bits(ERES)</a:t>
                      </a:r>
                      <a:endParaRPr lang="zh-CN" sz="1200" b="1" kern="100" dirty="0">
                        <a:solidFill>
                          <a:srgbClr val="F48400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rgbClr val="F48400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8 bits, 16 bits(ERES)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2530019160"/>
                  </a:ext>
                </a:extLst>
              </a:tr>
              <a:tr h="64298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Memory depth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500 Mpts/ch</a:t>
                      </a: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rgbClr val="F48400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50 Mpts(4 channels)</a:t>
                      </a:r>
                      <a:b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100 Mpts(2 channels)</a:t>
                      </a:r>
                      <a:b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200 Mpts (1 channel)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3029250574"/>
                  </a:ext>
                </a:extLst>
              </a:tr>
              <a:tr h="34049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Waveform </a:t>
                      </a:r>
                    </a:p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capture rate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1,000,000 wfm/s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1,000,000 wfm/s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1194942767"/>
                  </a:ext>
                </a:extLst>
              </a:tr>
              <a:tr h="670714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Noise floor</a:t>
                      </a: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150uVrms @ 2 GHz BW</a:t>
                      </a:r>
                    </a:p>
                    <a:p>
                      <a:pPr algn="ctr"/>
                      <a:r>
                        <a:rPr lang="en-US" altLang="zh-CN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180uVrms @ 3 GHz BW</a:t>
                      </a:r>
                    </a:p>
                    <a:p>
                      <a:pPr algn="ctr"/>
                      <a:r>
                        <a:rPr lang="en-US" altLang="zh-CN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220uVrms @ 4 GHz BW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rgbClr val="DC742E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260uVrms</a:t>
                      </a:r>
                      <a:r>
                        <a:rPr lang="en-US" altLang="zh-CN" sz="1200" b="1" kern="100" baseline="0" dirty="0">
                          <a:solidFill>
                            <a:srgbClr val="DC742E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 @ 6 GHz BW</a:t>
                      </a:r>
                      <a:endParaRPr lang="zh-CN" altLang="en-US" sz="1200" b="1" kern="100" dirty="0">
                        <a:solidFill>
                          <a:srgbClr val="DC742E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rgbClr val="F48400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130uVrms @ 1GHz</a:t>
                      </a:r>
                      <a:b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200uVrms @ 2GHz</a:t>
                      </a:r>
                      <a:b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220uVrms @ 3GHz </a:t>
                      </a:r>
                      <a:b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260uVrms @ 4GHz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3777361788"/>
                  </a:ext>
                </a:extLst>
              </a:tr>
              <a:tr h="4624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</a:rPr>
                        <a:t>DC gain accuracy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algn="l" defTabSz="914377" rtl="0" eaLnBrk="1" fontAlgn="ctr" latinLnBrk="0" hangingPunct="1"/>
                      <a:r>
                        <a:rPr lang="en-US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 mV/div ~ 4.95 mV/div: ±1.5%  full scale(typical)</a:t>
                      </a:r>
                      <a:br>
                        <a:rPr lang="en-US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5 mV/div ~ 10 V/div: ±0.5%  full scale(typical)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200" b="1" kern="100" dirty="0">
                        <a:solidFill>
                          <a:srgbClr val="F48400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</a:rPr>
                        <a:t>at 50 Ω, input sensitivity &gt; 5 mV/div: ±1.5 %</a:t>
                      </a:r>
                      <a:b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</a:rPr>
                      </a:b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</a:rPr>
                        <a:t>at 50 Ω, input sensitivity ≤ 5 mV/div: ±2 %</a:t>
                      </a:r>
                      <a:b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</a:rPr>
                      </a:b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</a:rPr>
                        <a:t>at 1 MΩ: ±2 %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zh-CN" sz="16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755709064"/>
                  </a:ext>
                </a:extLst>
              </a:tr>
              <a:tr h="238050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Zone trigger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standard</a:t>
                      </a:r>
                      <a:endParaRPr lang="zh-CN" sz="1200" b="1" kern="100" dirty="0">
                        <a:solidFill>
                          <a:srgbClr val="F48400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optional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2929680844"/>
                  </a:ext>
                </a:extLst>
              </a:tr>
              <a:tr h="210046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Mask test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standard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standard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1178261761"/>
                  </a:ext>
                </a:extLst>
              </a:tr>
              <a:tr h="2498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Power analysis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optional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kumimoji="0" lang="zh-CN" altLang="zh-CN" sz="14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optional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3054443285"/>
                  </a:ext>
                </a:extLst>
              </a:tr>
              <a:tr h="343075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Eye test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optional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standard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2606993511"/>
                  </a:ext>
                </a:extLst>
              </a:tr>
              <a:tr h="2897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Jitter test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optional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kumimoji="0" lang="zh-CN" altLang="zh-CN" sz="14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optional</a:t>
                      </a:r>
                      <a:endParaRPr lang="zh-CN" altLang="zh-CN" sz="1200" b="1" kern="1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786611159"/>
                  </a:ext>
                </a:extLst>
              </a:tr>
              <a:tr h="21704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Display 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15.6</a:t>
                      </a:r>
                      <a:r>
                        <a:rPr lang="en-US" altLang="zh-CN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 inch</a:t>
                      </a:r>
                      <a:endParaRPr lang="zh-CN" sz="1200" b="1" kern="100" dirty="0">
                        <a:solidFill>
                          <a:srgbClr val="F48400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48400"/>
                          </a:solidFill>
                          <a:effectLst/>
                          <a:uLnTx/>
                          <a:uFillTx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kumimoji="0" lang="zh-CN" altLang="zh-CN" sz="14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F48400"/>
                        </a:solidFill>
                        <a:effectLst/>
                        <a:uLnTx/>
                        <a:uFillTx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12.1</a:t>
                      </a:r>
                      <a:r>
                        <a:rPr lang="zh-CN" alt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 </a:t>
                      </a: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inch</a:t>
                      </a: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1274968726"/>
                  </a:ext>
                </a:extLst>
              </a:tr>
              <a:tr h="23047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Wight 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10.56 kg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9.6 kg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1204275313"/>
                  </a:ext>
                </a:extLst>
              </a:tr>
            </a:tbl>
          </a:graphicData>
        </a:graphic>
      </p:graphicFrame>
      <p:pic>
        <p:nvPicPr>
          <p:cNvPr id="2" name="图片 1">
            <a:extLst>
              <a:ext uri="{FF2B5EF4-FFF2-40B4-BE49-F238E27FC236}">
                <a16:creationId xmlns:a16="http://schemas.microsoft.com/office/drawing/2014/main" id="{6BBE020B-DCC2-B7F5-D4A1-4E1D13A87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87" b="96540" l="9039" r="91448">
                        <a14:foregroundMark x1="23285" y1="15683" x2="43057" y2="51175"/>
                        <a14:foregroundMark x1="30292" y1="57429" x2="69941" y2="22222"/>
                        <a14:foregroundMark x1="77159" y1="70444" x2="36050" y2="39714"/>
                        <a14:foregroundMark x1="23201" y1="72952" x2="20025" y2="15873"/>
                        <a14:foregroundMark x1="19941" y1="14317" x2="75423" y2="15365"/>
                        <a14:foregroundMark x1="64246" y1="76159" x2="66681" y2="83556"/>
                        <a14:foregroundMark x1="71804" y1="85651" x2="71804" y2="87302"/>
                        <a14:foregroundMark x1="71253" y1="86984" x2="71677" y2="83556"/>
                        <a14:foregroundMark x1="30144" y1="86984" x2="30504" y2="84286"/>
                        <a14:foregroundMark x1="19941" y1="29016" x2="50423" y2="28159"/>
                        <a14:foregroundMark x1="74725" y1="84921" x2="78853" y2="84857"/>
                        <a14:foregroundMark x1="79107" y1="63937" x2="79107" y2="63937"/>
                        <a14:backgroundMark x1="39395" y1="86698" x2="40008" y2="86698"/>
                        <a14:backgroundMark x1="42295" y1="86286" x2="54255" y2="86159"/>
                        <a14:backgroundMark x1="34568" y1="86381" x2="43099" y2="86508"/>
                        <a14:backgroundMark x1="52540" y1="86222" x2="65495" y2="86222"/>
                        <a14:backgroundMark x1="76524" y1="87206" x2="78831" y2="86159"/>
                        <a14:backgroundMark x1="76037" y1="86381" x2="78959" y2="93873"/>
                        <a14:backgroundMark x1="13273" y1="88254" x2="82091" y2="91587"/>
                        <a14:backgroundMark x1="25296" y1="85746" x2="24047" y2="86063"/>
                        <a14:backgroundMark x1="38167" y1="85746" x2="41744" y2="85429"/>
                        <a14:backgroundMark x1="75275" y1="85683" x2="77858" y2="86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049" y="739289"/>
            <a:ext cx="3429684" cy="2286940"/>
          </a:xfrm>
          <a:prstGeom prst="rect">
            <a:avLst/>
          </a:prstGeom>
        </p:spPr>
      </p:pic>
      <p:pic>
        <p:nvPicPr>
          <p:cNvPr id="4" name="Picture 4" descr="R&amp;S®RTO2000 示波器，前视图">
            <a:extLst>
              <a:ext uri="{FF2B5EF4-FFF2-40B4-BE49-F238E27FC236}">
                <a16:creationId xmlns:a16="http://schemas.microsoft.com/office/drawing/2014/main" id="{2D585FFE-EF78-4F78-9F67-8E288ECAF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53" l="2637" r="100000">
                        <a14:foregroundMark x1="7422" y1="17014" x2="7617" y2="73264"/>
                        <a14:foregroundMark x1="92383" y1="1215" x2="92285" y2="75000"/>
                        <a14:foregroundMark x1="14551" y1="90104" x2="15820" y2="90104"/>
                        <a14:foregroundMark x1="16895" y1="89757" x2="18066" y2="89757"/>
                        <a14:foregroundMark x1="19434" y1="90104" x2="20508" y2="90104"/>
                        <a14:foregroundMark x1="22266" y1="89410" x2="22852" y2="89063"/>
                        <a14:foregroundMark x1="22559" y1="90451" x2="23535" y2="89410"/>
                        <a14:foregroundMark x1="78125" y1="90625" x2="87695" y2="90278"/>
                        <a14:foregroundMark x1="77148" y1="89236" x2="78223" y2="89583"/>
                        <a14:backgroundMark x1="24512" y1="91146" x2="23730" y2="91840"/>
                        <a14:backgroundMark x1="76563" y1="90625" x2="77832" y2="92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71" y="3696402"/>
            <a:ext cx="2828244" cy="159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830721"/>
      </p:ext>
    </p:extLst>
  </p:cSld>
  <p:clrMapOvr>
    <a:masterClrMapping/>
  </p:clrMapOvr>
  <p:transition spd="slow">
    <p:strips dir="l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89D890A-BE35-0448-4245-E869FFD03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87" b="96540" l="9039" r="91448">
                        <a14:foregroundMark x1="23285" y1="15683" x2="43057" y2="51175"/>
                        <a14:foregroundMark x1="30292" y1="57429" x2="69941" y2="22222"/>
                        <a14:foregroundMark x1="77159" y1="70444" x2="36050" y2="39714"/>
                        <a14:foregroundMark x1="23201" y1="72952" x2="20025" y2="15873"/>
                        <a14:foregroundMark x1="19941" y1="14317" x2="75423" y2="15365"/>
                        <a14:foregroundMark x1="64246" y1="76159" x2="66681" y2="83556"/>
                        <a14:foregroundMark x1="71804" y1="85651" x2="71804" y2="87302"/>
                        <a14:foregroundMark x1="71253" y1="86984" x2="71677" y2="83556"/>
                        <a14:foregroundMark x1="30144" y1="86984" x2="30504" y2="84286"/>
                        <a14:foregroundMark x1="19941" y1="29016" x2="50423" y2="28159"/>
                        <a14:foregroundMark x1="74725" y1="84921" x2="78853" y2="84857"/>
                        <a14:foregroundMark x1="79107" y1="63937" x2="79107" y2="63937"/>
                        <a14:backgroundMark x1="39395" y1="86698" x2="40008" y2="86698"/>
                        <a14:backgroundMark x1="42295" y1="86286" x2="54255" y2="86159"/>
                        <a14:backgroundMark x1="34568" y1="86381" x2="43099" y2="86508"/>
                        <a14:backgroundMark x1="52540" y1="86222" x2="65495" y2="86222"/>
                        <a14:backgroundMark x1="76524" y1="87206" x2="78831" y2="86159"/>
                        <a14:backgroundMark x1="76037" y1="86381" x2="78959" y2="93873"/>
                        <a14:backgroundMark x1="13273" y1="88254" x2="82091" y2="91587"/>
                        <a14:backgroundMark x1="25296" y1="85746" x2="24047" y2="86063"/>
                        <a14:backgroundMark x1="38167" y1="85746" x2="41744" y2="85429"/>
                        <a14:backgroundMark x1="75275" y1="85683" x2="77858" y2="86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049" y="739289"/>
            <a:ext cx="3429684" cy="22869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8150B9D-35D7-41AF-A6DF-E4F19A6255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059" y1="71965" x2="77839" y2="69316"/>
                        <a14:foregroundMark x1="11905" y1="81015" x2="83883" y2="83002"/>
                        <a14:foregroundMark x1="18498" y1="94481" x2="21062" y2="85651"/>
                        <a14:foregroundMark x1="83516" y1="96468" x2="80769" y2="84989"/>
                        <a14:foregroundMark x1="96886" y1="24724" x2="97619" y2="28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851" y="3429000"/>
            <a:ext cx="2455883" cy="2051822"/>
          </a:xfrm>
          <a:prstGeom prst="rect">
            <a:avLst/>
          </a:prstGeom>
        </p:spPr>
      </p:pic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8A7230AE-73F6-30EE-F291-B081238E73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841846"/>
              </p:ext>
            </p:extLst>
          </p:nvPr>
        </p:nvGraphicFramePr>
        <p:xfrm>
          <a:off x="3326635" y="432446"/>
          <a:ext cx="8686744" cy="6287666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907281">
                  <a:extLst>
                    <a:ext uri="{9D8B030D-6E8A-4147-A177-3AD203B41FA5}">
                      <a16:colId xmlns:a16="http://schemas.microsoft.com/office/drawing/2014/main" val="159869407"/>
                    </a:ext>
                  </a:extLst>
                </a:gridCol>
                <a:gridCol w="3500651">
                  <a:extLst>
                    <a:ext uri="{9D8B030D-6E8A-4147-A177-3AD203B41FA5}">
                      <a16:colId xmlns:a16="http://schemas.microsoft.com/office/drawing/2014/main" val="1287646093"/>
                    </a:ext>
                  </a:extLst>
                </a:gridCol>
                <a:gridCol w="586854">
                  <a:extLst>
                    <a:ext uri="{9D8B030D-6E8A-4147-A177-3AD203B41FA5}">
                      <a16:colId xmlns:a16="http://schemas.microsoft.com/office/drawing/2014/main" val="800459411"/>
                    </a:ext>
                  </a:extLst>
                </a:gridCol>
                <a:gridCol w="2084632">
                  <a:extLst>
                    <a:ext uri="{9D8B030D-6E8A-4147-A177-3AD203B41FA5}">
                      <a16:colId xmlns:a16="http://schemas.microsoft.com/office/drawing/2014/main" val="1798752673"/>
                    </a:ext>
                  </a:extLst>
                </a:gridCol>
                <a:gridCol w="607326">
                  <a:extLst>
                    <a:ext uri="{9D8B030D-6E8A-4147-A177-3AD203B41FA5}">
                      <a16:colId xmlns:a16="http://schemas.microsoft.com/office/drawing/2014/main" val="4118137748"/>
                    </a:ext>
                  </a:extLst>
                </a:gridCol>
              </a:tblGrid>
              <a:tr h="260748">
                <a:tc>
                  <a:txBody>
                    <a:bodyPr/>
                    <a:lstStyle/>
                    <a:p>
                      <a:pPr algn="ctr"/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 gridSpan="2"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Siglent 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SDS7000A</a:t>
                      </a:r>
                      <a:endParaRPr lang="zh-CN" altLang="en-US" sz="16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LeCroy  WavePro HD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434059"/>
                  </a:ext>
                </a:extLst>
              </a:tr>
              <a:tr h="26271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Channels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4</a:t>
                      </a: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200" b="1" kern="10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379091803"/>
                  </a:ext>
                </a:extLst>
              </a:tr>
              <a:tr h="2926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Bandwidth 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3/4/6GHz</a:t>
                      </a: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2.5/4/6/8GHz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974518528"/>
                  </a:ext>
                </a:extLst>
              </a:tr>
              <a:tr h="739178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Sample rate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20 GSa/s (interleaving mode) </a:t>
                      </a:r>
                      <a:b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 GSa/s (non-interleaving mode)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20 GSa/s (2 channels)</a:t>
                      </a:r>
                      <a:b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 GSa/s (4 channels)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470201646"/>
                  </a:ext>
                </a:extLst>
              </a:tr>
              <a:tr h="349437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Vertical resolution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12 bits, 16 bits(ERES)</a:t>
                      </a:r>
                      <a:endParaRPr lang="zh-CN" altLang="en-US" sz="1200" b="1" kern="100" dirty="0">
                        <a:solidFill>
                          <a:srgbClr val="F48400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rgbClr val="F48400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de-DE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12 bits, 15 bits(ERES)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2530019160"/>
                  </a:ext>
                </a:extLst>
              </a:tr>
              <a:tr h="64071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Memory depth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500 Mpts/ch</a:t>
                      </a: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rgbClr val="F48400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100 Mpts/ch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3029250574"/>
                  </a:ext>
                </a:extLst>
              </a:tr>
              <a:tr h="38697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Waveform </a:t>
                      </a:r>
                    </a:p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capture rate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1,000,000 wfm/s</a:t>
                      </a: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unknown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1194942767"/>
                  </a:ext>
                </a:extLst>
              </a:tr>
              <a:tr h="762276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Noise floor</a:t>
                      </a: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150uVrms @ 2 GHz BW</a:t>
                      </a:r>
                    </a:p>
                    <a:p>
                      <a:pPr marL="0" algn="ctr" defTabSz="914377" rtl="0" eaLnBrk="1" latinLnBrk="0" hangingPunct="1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180uVrms @ 3 GHz BW</a:t>
                      </a:r>
                    </a:p>
                    <a:p>
                      <a:pPr marL="0" algn="ctr" defTabSz="914377" rtl="0" eaLnBrk="1" latinLnBrk="0" hangingPunct="1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220uVrms @ 4 GHz BW</a:t>
                      </a:r>
                    </a:p>
                    <a:p>
                      <a:pPr marL="0" algn="ctr" defTabSz="914377" rtl="0" eaLnBrk="1" latinLnBrk="0" hangingPunct="1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260uVrms @ 6 GHz</a:t>
                      </a:r>
                      <a:r>
                        <a:rPr lang="en-US" altLang="zh-CN" sz="1200" b="1" kern="1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 BW</a:t>
                      </a: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l-GR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155</a:t>
                      </a: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uVrms @ 2.5GHz </a:t>
                      </a:r>
                      <a:b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228 uVrms @ 4GHz </a:t>
                      </a:r>
                      <a:b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285 uVrms @ 6GHz </a:t>
                      </a:r>
                      <a:b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315 uVrms @ 8GHz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3777361788"/>
                  </a:ext>
                </a:extLst>
              </a:tr>
              <a:tr h="7530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</a:rPr>
                        <a:t>DC gain accuracy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</a:rPr>
                        <a:t>1 mV/div ~ 4.95 mV/div: ±1.5%  full scale(typical)</a:t>
                      </a:r>
                      <a:b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</a:rPr>
                      </a:b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</a:rPr>
                        <a:t>5 mV/div ~ 10 V/div: ±0.5%  full scale(typical)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zh-CN" sz="16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</a:rPr>
                        <a:t>± 0.5% full scale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6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808173967"/>
                  </a:ext>
                </a:extLst>
              </a:tr>
              <a:tr h="237211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Zone trigger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altLang="zh-CN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standard</a:t>
                      </a:r>
                      <a:endParaRPr lang="zh-CN" altLang="en-US" sz="1200" b="1" kern="100" dirty="0">
                        <a:solidFill>
                          <a:srgbClr val="F48400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rgbClr val="F48400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Not support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2929680844"/>
                  </a:ext>
                </a:extLst>
              </a:tr>
              <a:tr h="229192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Mask test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standard</a:t>
                      </a: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standard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1178261761"/>
                  </a:ext>
                </a:extLst>
              </a:tr>
              <a:tr h="28400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Power analysis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optional</a:t>
                      </a: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optional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3054443285"/>
                  </a:ext>
                </a:extLst>
              </a:tr>
              <a:tr h="341863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Eye test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optional</a:t>
                      </a: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optional</a:t>
                      </a:r>
                      <a:endParaRPr kumimoji="0" lang="zh-CN" altLang="zh-CN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2606993511"/>
                  </a:ext>
                </a:extLst>
              </a:tr>
              <a:tr h="28875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Jitter test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optional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optional</a:t>
                      </a:r>
                      <a:endParaRPr kumimoji="0" lang="zh-CN" altLang="zh-CN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786611159"/>
                  </a:ext>
                </a:extLst>
              </a:tr>
              <a:tr h="22919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Display 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15.6</a:t>
                      </a: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 inch</a:t>
                      </a: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15.6 inch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1274968726"/>
                  </a:ext>
                </a:extLst>
              </a:tr>
              <a:tr h="22966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Wight 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10.56 kg</a:t>
                      </a: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11.1 kg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extLst>
                  <a:ext uri="{0D108BD9-81ED-4DB2-BD59-A6C34878D82A}">
                    <a16:rowId xmlns:a16="http://schemas.microsoft.com/office/drawing/2014/main" val="1204275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22091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8A367D7-FB55-F02B-894B-7A5923B46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87" b="96540" l="9039" r="91448">
                        <a14:foregroundMark x1="23285" y1="15683" x2="43057" y2="51175"/>
                        <a14:foregroundMark x1="30292" y1="57429" x2="69941" y2="22222"/>
                        <a14:foregroundMark x1="77159" y1="70444" x2="36050" y2="39714"/>
                        <a14:foregroundMark x1="23201" y1="72952" x2="20025" y2="15873"/>
                        <a14:foregroundMark x1="19941" y1="14317" x2="75423" y2="15365"/>
                        <a14:foregroundMark x1="64246" y1="76159" x2="66681" y2="83556"/>
                        <a14:foregroundMark x1="71804" y1="85651" x2="71804" y2="87302"/>
                        <a14:foregroundMark x1="71253" y1="86984" x2="71677" y2="83556"/>
                        <a14:foregroundMark x1="30144" y1="86984" x2="30504" y2="84286"/>
                        <a14:foregroundMark x1="19941" y1="29016" x2="50423" y2="28159"/>
                        <a14:foregroundMark x1="74725" y1="84921" x2="78853" y2="84857"/>
                        <a14:foregroundMark x1="79107" y1="63937" x2="79107" y2="63937"/>
                        <a14:backgroundMark x1="39395" y1="86698" x2="40008" y2="86698"/>
                        <a14:backgroundMark x1="42295" y1="86286" x2="54255" y2="86159"/>
                        <a14:backgroundMark x1="34568" y1="86381" x2="43099" y2="86508"/>
                        <a14:backgroundMark x1="52540" y1="86222" x2="65495" y2="86222"/>
                        <a14:backgroundMark x1="76524" y1="87206" x2="78831" y2="86159"/>
                        <a14:backgroundMark x1="76037" y1="86381" x2="78959" y2="93873"/>
                        <a14:backgroundMark x1="13273" y1="88254" x2="82091" y2="91587"/>
                        <a14:backgroundMark x1="25296" y1="85746" x2="24047" y2="86063"/>
                        <a14:backgroundMark x1="38167" y1="85746" x2="41744" y2="85429"/>
                        <a14:backgroundMark x1="75275" y1="85683" x2="77858" y2="864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049" y="739289"/>
            <a:ext cx="3429684" cy="22869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84DF7B-79DE-0AF8-FA6D-389634015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55" y="3429000"/>
            <a:ext cx="2873873" cy="166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C868DEE0-42A9-54BF-43D4-1AC35A99E5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030609"/>
              </p:ext>
            </p:extLst>
          </p:nvPr>
        </p:nvGraphicFramePr>
        <p:xfrm>
          <a:off x="3113314" y="404174"/>
          <a:ext cx="8903831" cy="6398678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590990">
                  <a:extLst>
                    <a:ext uri="{9D8B030D-6E8A-4147-A177-3AD203B41FA5}">
                      <a16:colId xmlns:a16="http://schemas.microsoft.com/office/drawing/2014/main" val="3796881756"/>
                    </a:ext>
                  </a:extLst>
                </a:gridCol>
                <a:gridCol w="3545836">
                  <a:extLst>
                    <a:ext uri="{9D8B030D-6E8A-4147-A177-3AD203B41FA5}">
                      <a16:colId xmlns:a16="http://schemas.microsoft.com/office/drawing/2014/main" val="2619690470"/>
                    </a:ext>
                  </a:extLst>
                </a:gridCol>
                <a:gridCol w="422818">
                  <a:extLst>
                    <a:ext uri="{9D8B030D-6E8A-4147-A177-3AD203B41FA5}">
                      <a16:colId xmlns:a16="http://schemas.microsoft.com/office/drawing/2014/main" val="1683747674"/>
                    </a:ext>
                  </a:extLst>
                </a:gridCol>
                <a:gridCol w="2794832">
                  <a:extLst>
                    <a:ext uri="{9D8B030D-6E8A-4147-A177-3AD203B41FA5}">
                      <a16:colId xmlns:a16="http://schemas.microsoft.com/office/drawing/2014/main" val="2898008544"/>
                    </a:ext>
                  </a:extLst>
                </a:gridCol>
                <a:gridCol w="549355">
                  <a:extLst>
                    <a:ext uri="{9D8B030D-6E8A-4147-A177-3AD203B41FA5}">
                      <a16:colId xmlns:a16="http://schemas.microsoft.com/office/drawing/2014/main" val="1058974649"/>
                    </a:ext>
                  </a:extLst>
                </a:gridCol>
              </a:tblGrid>
              <a:tr h="289656">
                <a:tc>
                  <a:txBody>
                    <a:bodyPr/>
                    <a:lstStyle/>
                    <a:p>
                      <a:pPr algn="ctr"/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19" marR="36019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Siglent SDS7000A</a:t>
                      </a:r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zh-CN" altLang="en-US" sz="16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19" marR="36019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 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19" marR="36019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1" kern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Rigol </a:t>
                      </a:r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DS70000</a:t>
                      </a: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19" marR="36019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 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19" marR="36019" marT="0" marB="0" anchor="ctr"/>
                </a:tc>
                <a:extLst>
                  <a:ext uri="{0D108BD9-81ED-4DB2-BD59-A6C34878D82A}">
                    <a16:rowId xmlns:a16="http://schemas.microsoft.com/office/drawing/2014/main" val="224788440"/>
                  </a:ext>
                </a:extLst>
              </a:tr>
              <a:tr h="27375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Channels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4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4</a:t>
                      </a: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kumimoji="0" lang="zh-CN" altLang="zh-CN" sz="14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extLst>
                  <a:ext uri="{0D108BD9-81ED-4DB2-BD59-A6C34878D82A}">
                    <a16:rowId xmlns:a16="http://schemas.microsoft.com/office/drawing/2014/main" val="2354614893"/>
                  </a:ext>
                </a:extLst>
              </a:tr>
              <a:tr h="3243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Bandwidth 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3/4/6GHz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3/5GHz</a:t>
                      </a: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kumimoji="0" lang="zh-CN" altLang="zh-CN" sz="14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extLst>
                  <a:ext uri="{0D108BD9-81ED-4DB2-BD59-A6C34878D82A}">
                    <a16:rowId xmlns:a16="http://schemas.microsoft.com/office/drawing/2014/main" val="1049513001"/>
                  </a:ext>
                </a:extLst>
              </a:tr>
              <a:tr h="434006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Sample rate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20 GSa/s (interleaving mode) </a:t>
                      </a:r>
                      <a:b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 GSa/s (non-interleaving mode)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20 GSa/s (interleaving mode) </a:t>
                      </a:r>
                      <a:b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 GSa/s (non-interleaving mode)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kumimoji="0" lang="zh-CN" altLang="zh-CN" sz="14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extLst>
                  <a:ext uri="{0D108BD9-81ED-4DB2-BD59-A6C34878D82A}">
                    <a16:rowId xmlns:a16="http://schemas.microsoft.com/office/drawing/2014/main" val="3288970836"/>
                  </a:ext>
                </a:extLst>
              </a:tr>
              <a:tr h="436668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Vertical resolution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12 bits,</a:t>
                      </a:r>
                      <a:r>
                        <a:rPr lang="zh-CN" altLang="en-US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 </a:t>
                      </a:r>
                      <a:r>
                        <a:rPr lang="en-US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16 bits(ERES)</a:t>
                      </a:r>
                      <a:endParaRPr lang="zh-CN" sz="1200" b="1" kern="100" dirty="0">
                        <a:solidFill>
                          <a:srgbClr val="F48400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rgbClr val="F48400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</a:rPr>
                        <a:t>8 bits </a:t>
                      </a:r>
                      <a:b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</a:rPr>
                      </a:b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</a:rPr>
                        <a:t>16 bits (ERES)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extLst>
                  <a:ext uri="{0D108BD9-81ED-4DB2-BD59-A6C34878D82A}">
                    <a16:rowId xmlns:a16="http://schemas.microsoft.com/office/drawing/2014/main" val="2139702783"/>
                  </a:ext>
                </a:extLst>
              </a:tr>
              <a:tr h="29644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Memory depth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500 Mpts/ch</a:t>
                      </a: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rgbClr val="F48400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500 Mpts(4 channels)</a:t>
                      </a:r>
                    </a:p>
                  </a:txBody>
                  <a:tcPr marL="36019" marR="360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extLst>
                  <a:ext uri="{0D108BD9-81ED-4DB2-BD59-A6C34878D82A}">
                    <a16:rowId xmlns:a16="http://schemas.microsoft.com/office/drawing/2014/main" val="47413119"/>
                  </a:ext>
                </a:extLst>
              </a:tr>
              <a:tr h="43781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Waveform </a:t>
                      </a:r>
                    </a:p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capture rate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1,000,000 wfm/s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kumimoji="0" lang="zh-CN" altLang="zh-CN" sz="14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1,000,000 wfms/s</a:t>
                      </a: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kumimoji="0" lang="zh-CN" altLang="zh-CN" sz="14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extLst>
                  <a:ext uri="{0D108BD9-81ED-4DB2-BD59-A6C34878D82A}">
                    <a16:rowId xmlns:a16="http://schemas.microsoft.com/office/drawing/2014/main" val="2050919600"/>
                  </a:ext>
                </a:extLst>
              </a:tr>
              <a:tr h="652030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Noise floor</a:t>
                      </a: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150uVrms @ 2 GHz BW</a:t>
                      </a:r>
                    </a:p>
                    <a:p>
                      <a:pPr algn="ctr"/>
                      <a:r>
                        <a:rPr lang="en-US" altLang="zh-CN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180uVrms @ 3 GHz BW</a:t>
                      </a:r>
                    </a:p>
                    <a:p>
                      <a:pPr algn="ctr"/>
                      <a:r>
                        <a:rPr lang="en-US" altLang="zh-CN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220uVrms @ 4 GHz BW</a:t>
                      </a:r>
                    </a:p>
                    <a:p>
                      <a:pPr algn="ctr"/>
                      <a:r>
                        <a:rPr lang="en-US" altLang="zh-CN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260uVrms @ 6 GHz BW</a:t>
                      </a:r>
                      <a:endParaRPr lang="zh-CN" altLang="en-US" sz="1200" b="1" kern="100" dirty="0">
                        <a:solidFill>
                          <a:srgbClr val="F48400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48400"/>
                          </a:solidFill>
                          <a:effectLst/>
                          <a:uLnTx/>
                          <a:uFillTx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kumimoji="0" lang="zh-CN" altLang="zh-CN" sz="14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F48400"/>
                        </a:solidFill>
                        <a:effectLst/>
                        <a:uLnTx/>
                        <a:uFillTx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600uVrms @3GHz BW</a:t>
                      </a:r>
                      <a:b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800 uVrms @ 5GHz BW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extLst>
                  <a:ext uri="{0D108BD9-81ED-4DB2-BD59-A6C34878D82A}">
                    <a16:rowId xmlns:a16="http://schemas.microsoft.com/office/drawing/2014/main" val="976617959"/>
                  </a:ext>
                </a:extLst>
              </a:tr>
              <a:tr h="6520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</a:rPr>
                        <a:t>DC gain accuracy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 mV/div ~ 4.95 mV/div: ±1.5%  full scale(typical)</a:t>
                      </a:r>
                      <a:br>
                        <a:rPr lang="en-US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5 mV/div ~ 10 V/div: ±0.5%  full scale(typical)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48400"/>
                          </a:solidFill>
                          <a:effectLst/>
                          <a:uLnTx/>
                          <a:uFillTx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kumimoji="0" lang="zh-CN" altLang="zh-CN" sz="16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F48400"/>
                        </a:solidFill>
                        <a:effectLst/>
                        <a:uLnTx/>
                        <a:uFillTx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</a:rPr>
                        <a:t>± 2% full scale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78569532"/>
                  </a:ext>
                </a:extLst>
              </a:tr>
              <a:tr h="297561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Zone trigger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standard</a:t>
                      </a:r>
                      <a:endParaRPr lang="zh-CN" sz="1200" b="1" kern="100" dirty="0">
                        <a:solidFill>
                          <a:srgbClr val="F48400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48400"/>
                          </a:solidFill>
                          <a:effectLst/>
                          <a:uLnTx/>
                          <a:uFillTx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kumimoji="0" lang="zh-CN" altLang="zh-CN" sz="14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F48400"/>
                        </a:solidFill>
                        <a:effectLst/>
                        <a:uLnTx/>
                        <a:uFillTx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not support</a:t>
                      </a: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r>
                        <a:rPr lang="zh-CN" sz="1400" b="1" kern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　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extLst>
                  <a:ext uri="{0D108BD9-81ED-4DB2-BD59-A6C34878D82A}">
                    <a16:rowId xmlns:a16="http://schemas.microsoft.com/office/drawing/2014/main" val="2453563338"/>
                  </a:ext>
                </a:extLst>
              </a:tr>
              <a:tr h="545718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Mask test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standard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kumimoji="0" lang="zh-CN" altLang="zh-CN" sz="14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standard</a:t>
                      </a:r>
                    </a:p>
                  </a:txBody>
                  <a:tcPr marL="36019" marR="360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extLst>
                  <a:ext uri="{0D108BD9-81ED-4DB2-BD59-A6C34878D82A}">
                    <a16:rowId xmlns:a16="http://schemas.microsoft.com/office/drawing/2014/main" val="2741523218"/>
                  </a:ext>
                </a:extLst>
              </a:tr>
              <a:tr h="3213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Power analysis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optional</a:t>
                      </a:r>
                      <a:endParaRPr lang="zh-CN" sz="1200" b="1" kern="100" dirty="0">
                        <a:solidFill>
                          <a:srgbClr val="F48400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48400"/>
                          </a:solidFill>
                          <a:effectLst/>
                          <a:uLnTx/>
                          <a:uFillTx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kumimoji="0" lang="zh-CN" altLang="zh-CN" sz="14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F48400"/>
                        </a:solidFill>
                        <a:effectLst/>
                        <a:uLnTx/>
                        <a:uFillTx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not support</a:t>
                      </a: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extLst>
                  <a:ext uri="{0D108BD9-81ED-4DB2-BD59-A6C34878D82A}">
                    <a16:rowId xmlns:a16="http://schemas.microsoft.com/office/drawing/2014/main" val="2074845415"/>
                  </a:ext>
                </a:extLst>
              </a:tr>
              <a:tr h="600049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Eye test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optional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kumimoji="0" lang="zh-CN" altLang="zh-CN" sz="14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optional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extLst>
                  <a:ext uri="{0D108BD9-81ED-4DB2-BD59-A6C34878D82A}">
                    <a16:rowId xmlns:a16="http://schemas.microsoft.com/office/drawing/2014/main" val="369595096"/>
                  </a:ext>
                </a:extLst>
              </a:tr>
              <a:tr h="24991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Jitter test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optional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kumimoji="0" lang="zh-CN" altLang="zh-CN" sz="14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optional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extLst>
                  <a:ext uri="{0D108BD9-81ED-4DB2-BD59-A6C34878D82A}">
                    <a16:rowId xmlns:a16="http://schemas.microsoft.com/office/drawing/2014/main" val="1151415456"/>
                  </a:ext>
                </a:extLst>
              </a:tr>
              <a:tr h="24991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Display 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15.6</a:t>
                      </a: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 inch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kumimoji="0" lang="zh-CN" altLang="zh-CN" sz="14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15.6 inch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extLst>
                  <a:ext uri="{0D108BD9-81ED-4DB2-BD59-A6C34878D82A}">
                    <a16:rowId xmlns:a16="http://schemas.microsoft.com/office/drawing/2014/main" val="863692373"/>
                  </a:ext>
                </a:extLst>
              </a:tr>
              <a:tr h="24991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Wight 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10.56 kg</a:t>
                      </a:r>
                      <a:endParaRPr lang="zh-CN" sz="1200" b="1" kern="100" dirty="0">
                        <a:solidFill>
                          <a:srgbClr val="F48400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48400"/>
                          </a:solidFill>
                          <a:effectLst/>
                          <a:uLnTx/>
                          <a:uFillTx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√</a:t>
                      </a:r>
                      <a:endParaRPr kumimoji="0" lang="zh-CN" altLang="zh-CN" sz="12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F48400"/>
                        </a:solidFill>
                        <a:effectLst/>
                        <a:uLnTx/>
                        <a:uFillTx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311" marR="20311" marT="80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22.5kg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X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36019" marR="36019" marT="0" marB="0" anchor="ctr"/>
                </a:tc>
                <a:extLst>
                  <a:ext uri="{0D108BD9-81ED-4DB2-BD59-A6C34878D82A}">
                    <a16:rowId xmlns:a16="http://schemas.microsoft.com/office/drawing/2014/main" val="34180869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6934673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1AF793AB-DF06-4D18-B2C0-E535E1310C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201840"/>
              </p:ext>
            </p:extLst>
          </p:nvPr>
        </p:nvGraphicFramePr>
        <p:xfrm>
          <a:off x="2064907" y="1469017"/>
          <a:ext cx="9205436" cy="155305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695341">
                  <a:extLst>
                    <a:ext uri="{9D8B030D-6E8A-4147-A177-3AD203B41FA5}">
                      <a16:colId xmlns:a16="http://schemas.microsoft.com/office/drawing/2014/main" val="3894344304"/>
                    </a:ext>
                  </a:extLst>
                </a:gridCol>
                <a:gridCol w="7510095">
                  <a:extLst>
                    <a:ext uri="{9D8B030D-6E8A-4147-A177-3AD203B41FA5}">
                      <a16:colId xmlns:a16="http://schemas.microsoft.com/office/drawing/2014/main" val="1510685133"/>
                    </a:ext>
                  </a:extLst>
                </a:gridCol>
              </a:tblGrid>
              <a:tr h="428429">
                <a:tc>
                  <a:txBody>
                    <a:bodyPr/>
                    <a:lstStyle/>
                    <a:p>
                      <a:pPr algn="just"/>
                      <a:r>
                        <a:rPr lang="en-US" sz="2400" b="0" kern="12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Model</a:t>
                      </a:r>
                      <a:endParaRPr lang="zh-CN" altLang="en-US" sz="2400" b="0" kern="1200" dirty="0">
                        <a:solidFill>
                          <a:srgbClr val="F484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0" kern="12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Description</a:t>
                      </a:r>
                      <a:endParaRPr lang="zh-CN" altLang="en-US" sz="2400" b="0" kern="1200" dirty="0">
                        <a:solidFill>
                          <a:srgbClr val="F484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9779979"/>
                  </a:ext>
                </a:extLst>
              </a:tr>
              <a:tr h="37487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1200" b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SDS7604A H12</a:t>
                      </a:r>
                      <a:endParaRPr lang="zh-CN" altLang="en-US" sz="1200" b="0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6 GHz, 20 </a:t>
                      </a:r>
                      <a:r>
                        <a:rPr lang="en-US" altLang="zh-CN" sz="12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GSa</a:t>
                      </a:r>
                      <a:r>
                        <a:rPr lang="en-US" altLang="zh-CN" sz="12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/s, 4-CH, 12-bit, standard 500 Mpts/</a:t>
                      </a:r>
                      <a:r>
                        <a:rPr lang="en-US" altLang="zh-CN" sz="12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ch</a:t>
                      </a:r>
                      <a:r>
                        <a:rPr lang="en-US" altLang="zh-CN" sz="12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 memory depth, 15.6” capacitive touch screen</a:t>
                      </a:r>
                      <a:endParaRPr lang="zh-CN" altLang="en-US" sz="12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0723647"/>
                  </a:ext>
                </a:extLst>
              </a:tr>
              <a:tr h="37487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SDS7404A H12</a:t>
                      </a:r>
                      <a:endParaRPr lang="zh-CN" altLang="en-US" sz="1200" b="0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b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4 GHz, 20 GSa/s, 4-CH, 12-bit, standard 500 Mpts/ch memory depth, 15.6” capacitive touch screen</a:t>
                      </a:r>
                      <a:endParaRPr lang="zh-CN" altLang="en-US" sz="1200" b="0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0638106"/>
                  </a:ext>
                </a:extLst>
              </a:tr>
              <a:tr h="37487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SDS7304A H12</a:t>
                      </a:r>
                      <a:endParaRPr lang="zh-CN" altLang="en-US" sz="1200" b="0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b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3 GHz, 20 GSa/s, 4-CH, 12-bit, standard 500 Mpts/ch memory depth, 15.6” capacitive touch screen</a:t>
                      </a:r>
                      <a:endParaRPr lang="zh-CN" altLang="en-US" sz="1200" b="0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4430837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3492B34-E0CA-485F-A0B5-2E7562291E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489342"/>
              </p:ext>
            </p:extLst>
          </p:nvPr>
        </p:nvGraphicFramePr>
        <p:xfrm>
          <a:off x="2064907" y="3292537"/>
          <a:ext cx="4967265" cy="270999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189265">
                  <a:extLst>
                    <a:ext uri="{9D8B030D-6E8A-4147-A177-3AD203B41FA5}">
                      <a16:colId xmlns:a16="http://schemas.microsoft.com/office/drawing/2014/main" val="2819870040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2491377220"/>
                    </a:ext>
                  </a:extLst>
                </a:gridCol>
              </a:tblGrid>
              <a:tr h="360421">
                <a:tc>
                  <a:txBody>
                    <a:bodyPr/>
                    <a:lstStyle/>
                    <a:p>
                      <a:pPr marL="0" algn="just" defTabSz="914377" rtl="0" eaLnBrk="1" latinLnBrk="0" hangingPunct="1"/>
                      <a:r>
                        <a:rPr lang="en-US" sz="2400" b="0" kern="12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Standard Accessories</a:t>
                      </a:r>
                      <a:endParaRPr lang="zh-CN" altLang="en-US" sz="2400" b="0" kern="1200" dirty="0">
                        <a:solidFill>
                          <a:srgbClr val="F484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914377" rtl="0" eaLnBrk="1" latinLnBrk="0" hangingPunct="1"/>
                      <a:r>
                        <a:rPr lang="en-US" sz="2400" b="0" kern="1200" dirty="0">
                          <a:solidFill>
                            <a:srgbClr val="F484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Quantity</a:t>
                      </a:r>
                      <a:endParaRPr lang="zh-CN" altLang="en-US" sz="2400" b="0" kern="1200" dirty="0">
                        <a:solidFill>
                          <a:srgbClr val="F484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8194833"/>
                  </a:ext>
                </a:extLst>
              </a:tr>
              <a:tr h="33489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USB cable</a:t>
                      </a:r>
                      <a:endParaRPr lang="zh-CN" altLang="en-US" sz="1200" b="0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</a:t>
                      </a:r>
                      <a:endParaRPr lang="zh-CN" altLang="en-US" sz="1200" b="0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0098398"/>
                  </a:ext>
                </a:extLst>
              </a:tr>
              <a:tr h="33489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Quick start</a:t>
                      </a:r>
                      <a:endParaRPr lang="zh-CN" altLang="en-US" sz="1200" b="0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</a:t>
                      </a:r>
                      <a:endParaRPr lang="zh-CN" altLang="en-US" sz="1200" b="0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1943335"/>
                  </a:ext>
                </a:extLst>
              </a:tr>
              <a:tr h="33489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Passive probe (SP3150A)</a:t>
                      </a:r>
                      <a:endParaRPr lang="zh-CN" altLang="en-US" sz="1200" b="0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1/channel</a:t>
                      </a:r>
                      <a:endParaRPr lang="zh-CN" altLang="en-US" sz="1200" b="0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5339817"/>
                  </a:ext>
                </a:extLst>
              </a:tr>
              <a:tr h="33489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Certificate of calibration</a:t>
                      </a:r>
                      <a:endParaRPr lang="zh-CN" altLang="en-US" sz="1200" b="0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</a:t>
                      </a:r>
                      <a:endParaRPr lang="zh-CN" altLang="en-US" sz="1200" b="0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3783370"/>
                  </a:ext>
                </a:extLst>
              </a:tr>
              <a:tr h="33489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1200">
                          <a:solidFill>
                            <a:schemeClr val="lt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Wireless mouse</a:t>
                      </a:r>
                      <a:endParaRPr lang="zh-CN" altLang="en-US" sz="1200" b="0" kern="1200">
                        <a:solidFill>
                          <a:schemeClr val="lt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</a:t>
                      </a:r>
                      <a:endParaRPr lang="zh-CN" altLang="en-US" sz="1200" b="0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625404"/>
                  </a:ext>
                </a:extLst>
              </a:tr>
              <a:tr h="33489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1200">
                          <a:solidFill>
                            <a:schemeClr val="lt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Power cord</a:t>
                      </a:r>
                      <a:endParaRPr lang="zh-CN" altLang="en-US" sz="1200" b="0" kern="1200">
                        <a:solidFill>
                          <a:schemeClr val="lt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</a:t>
                      </a:r>
                      <a:endParaRPr lang="zh-CN" altLang="en-US" sz="1200" b="0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233825"/>
                  </a:ext>
                </a:extLst>
              </a:tr>
              <a:tr h="33489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Protective Cover</a:t>
                      </a:r>
                      <a:endParaRPr lang="zh-CN" altLang="en-US" sz="1200" b="0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</a:t>
                      </a:r>
                      <a:endParaRPr lang="zh-CN" altLang="en-US" sz="1200" b="0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7403061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44D70C63-AC56-5548-4958-CC2935C18AE9}"/>
              </a:ext>
            </a:extLst>
          </p:cNvPr>
          <p:cNvSpPr txBox="1"/>
          <p:nvPr/>
        </p:nvSpPr>
        <p:spPr>
          <a:xfrm>
            <a:off x="238766" y="253597"/>
            <a:ext cx="7800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+mj-lt"/>
                <a:cs typeface="Arial" panose="020B0604020202020204" pitchFamily="34" charset="0"/>
              </a:rPr>
              <a:t>Ordering Information</a:t>
            </a:r>
            <a:endParaRPr lang="zh-CN" altLang="zh-CN" sz="36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065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19AAA90-65B6-0291-307A-5FFE3BF7E9AE}"/>
              </a:ext>
            </a:extLst>
          </p:cNvPr>
          <p:cNvSpPr/>
          <p:nvPr/>
        </p:nvSpPr>
        <p:spPr>
          <a:xfrm>
            <a:off x="723481" y="683288"/>
            <a:ext cx="2502040" cy="5084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7BD4BD5-7FA8-10D1-AAB9-73455804AF2D}"/>
              </a:ext>
            </a:extLst>
          </p:cNvPr>
          <p:cNvSpPr txBox="1"/>
          <p:nvPr/>
        </p:nvSpPr>
        <p:spPr>
          <a:xfrm>
            <a:off x="1139543" y="1372341"/>
            <a:ext cx="2092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PART  ONE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C4F2E23-9111-B732-BC24-619CA3952C9F}"/>
              </a:ext>
            </a:extLst>
          </p:cNvPr>
          <p:cNvSpPr txBox="1"/>
          <p:nvPr/>
        </p:nvSpPr>
        <p:spPr>
          <a:xfrm>
            <a:off x="1974501" y="2545637"/>
            <a:ext cx="16579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u="sng" dirty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01</a:t>
            </a:r>
            <a:endParaRPr lang="zh-CN" altLang="en-US" sz="8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55A80B4E-513C-A81C-E3EF-96A00A8046F1}"/>
              </a:ext>
            </a:extLst>
          </p:cNvPr>
          <p:cNvSpPr txBox="1"/>
          <p:nvPr/>
        </p:nvSpPr>
        <p:spPr>
          <a:xfrm>
            <a:off x="3919389" y="2478962"/>
            <a:ext cx="7367736" cy="131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en-US" altLang="zh-CN" sz="6000" dirty="0">
                <a:latin typeface="Arial" panose="020B0604020202020204" pitchFamily="34" charset="0"/>
              </a:rPr>
              <a:t>Brief introduction</a:t>
            </a:r>
            <a:endParaRPr lang="zh-CN" altLang="en-US" sz="6000" dirty="0">
              <a:latin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9AEAF48-7C66-0BF6-8BE8-48882F0C1AA9}"/>
              </a:ext>
            </a:extLst>
          </p:cNvPr>
          <p:cNvSpPr txBox="1"/>
          <p:nvPr/>
        </p:nvSpPr>
        <p:spPr>
          <a:xfrm>
            <a:off x="3919389" y="3791629"/>
            <a:ext cx="5707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Every Bench. Every Engineer. Every Day.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150557"/>
      </p:ext>
    </p:extLst>
  </p:cSld>
  <p:clrMapOvr>
    <a:masterClrMapping/>
  </p:clrMapOvr>
  <p:transition spd="slow">
    <p:strips dir="r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06AECB2-D81B-43B6-A22C-863F25C67C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572269"/>
              </p:ext>
            </p:extLst>
          </p:nvPr>
        </p:nvGraphicFramePr>
        <p:xfrm>
          <a:off x="428625" y="661741"/>
          <a:ext cx="11388949" cy="572752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166073">
                  <a:extLst>
                    <a:ext uri="{9D8B030D-6E8A-4147-A177-3AD203B41FA5}">
                      <a16:colId xmlns:a16="http://schemas.microsoft.com/office/drawing/2014/main" val="273172649"/>
                    </a:ext>
                  </a:extLst>
                </a:gridCol>
                <a:gridCol w="1744802">
                  <a:extLst>
                    <a:ext uri="{9D8B030D-6E8A-4147-A177-3AD203B41FA5}">
                      <a16:colId xmlns:a16="http://schemas.microsoft.com/office/drawing/2014/main" val="422782014"/>
                    </a:ext>
                  </a:extLst>
                </a:gridCol>
                <a:gridCol w="3232597">
                  <a:extLst>
                    <a:ext uri="{9D8B030D-6E8A-4147-A177-3AD203B41FA5}">
                      <a16:colId xmlns:a16="http://schemas.microsoft.com/office/drawing/2014/main" val="2640906985"/>
                    </a:ext>
                  </a:extLst>
                </a:gridCol>
                <a:gridCol w="3245477">
                  <a:extLst>
                    <a:ext uri="{9D8B030D-6E8A-4147-A177-3AD203B41FA5}">
                      <a16:colId xmlns:a16="http://schemas.microsoft.com/office/drawing/2014/main" val="819985751"/>
                    </a:ext>
                  </a:extLst>
                </a:gridCol>
              </a:tblGrid>
              <a:tr h="390530">
                <a:tc>
                  <a:txBody>
                    <a:bodyPr/>
                    <a:lstStyle/>
                    <a:p>
                      <a:pPr algn="just"/>
                      <a:r>
                        <a:rPr lang="en-US" sz="2400" b="0" kern="1200" dirty="0">
                          <a:solidFill>
                            <a:srgbClr val="F484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Optional Accessories</a:t>
                      </a:r>
                      <a:endParaRPr lang="zh-CN" altLang="en-US" sz="2400" b="0" kern="1200" dirty="0">
                        <a:solidFill>
                          <a:srgbClr val="F484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0" kern="1200" dirty="0">
                          <a:solidFill>
                            <a:srgbClr val="F484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No.</a:t>
                      </a:r>
                      <a:endParaRPr lang="zh-CN" altLang="en-US" sz="2400" b="0" kern="1200" dirty="0">
                        <a:solidFill>
                          <a:srgbClr val="F484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0" kern="1200" dirty="0">
                          <a:solidFill>
                            <a:srgbClr val="F484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Optional Accessories</a:t>
                      </a:r>
                      <a:endParaRPr lang="zh-CN" altLang="en-US" sz="2400" b="0" kern="1200" dirty="0">
                        <a:solidFill>
                          <a:srgbClr val="F484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0" kern="1200" dirty="0">
                          <a:solidFill>
                            <a:srgbClr val="F484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No.</a:t>
                      </a:r>
                      <a:endParaRPr lang="zh-CN" altLang="en-US" sz="2400" b="0" kern="1200" dirty="0">
                        <a:solidFill>
                          <a:srgbClr val="F484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4783557"/>
                  </a:ext>
                </a:extLst>
              </a:tr>
              <a:tr h="2757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Waveform generator (software)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SDS7000A-FG</a:t>
                      </a:r>
                      <a:endParaRPr lang="zh-CN" sz="20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100Base-TX compliance test (software)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SDS7000A-CT-100BASE-T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11354"/>
                  </a:ext>
                </a:extLst>
              </a:tr>
              <a:tr h="2757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16 digital channels (software)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SDS7000A-16LA </a:t>
                      </a:r>
                      <a:endParaRPr lang="zh-CN" sz="20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1000Base-T compliance test (software)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SDS7000A-CT-1000BASE-T</a:t>
                      </a:r>
                      <a:endParaRPr lang="zh-CN" sz="20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0729108"/>
                  </a:ext>
                </a:extLst>
              </a:tr>
              <a:tr h="2757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16-channel logic probe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SPL2016 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100Base-T1 compliance test (software)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SDS7000A-CT-100BASE-T1</a:t>
                      </a:r>
                      <a:endParaRPr lang="zh-CN" sz="20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3917966"/>
                  </a:ext>
                </a:extLst>
              </a:tr>
              <a:tr h="2757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Power Analysis (software)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SDS7000A-PA </a:t>
                      </a:r>
                      <a:endParaRPr lang="zh-CN" sz="20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1000Base-T1 compliance test (software)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SDS7000A-CT-1000BASE-T1</a:t>
                      </a:r>
                      <a:endParaRPr lang="zh-CN" sz="20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612585"/>
                  </a:ext>
                </a:extLst>
              </a:tr>
              <a:tr h="2757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Power Analysis deskew fixture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DF2001A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Ethernet test fixture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FX-ETH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6550208"/>
                  </a:ext>
                </a:extLst>
              </a:tr>
              <a:tr h="2757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Eye Diagram/Jitter Analysis (software)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SDS7000A-EJ</a:t>
                      </a:r>
                      <a:endParaRPr lang="zh-CN" sz="20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  <a:cs typeface="+mn-cs"/>
                        </a:rPr>
                        <a:t>Automotive Ethernet test fixture</a:t>
                      </a:r>
                      <a:endParaRPr lang="zh-CN" altLang="en-US" sz="1200" b="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阿里巴巴普惠体 R" panose="00020600040101010101" pitchFamily="18" charset="-122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  <a:cs typeface="+mn-cs"/>
                        </a:rPr>
                        <a:t>FX-AMETH</a:t>
                      </a:r>
                      <a:endParaRPr lang="zh-CN" altLang="en-US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阿里巴巴普惠体 R" panose="00020600040101010101" pitchFamily="18" charset="-122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2407905"/>
                  </a:ext>
                </a:extLst>
              </a:tr>
              <a:tr h="2757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I</a:t>
                      </a:r>
                      <a:r>
                        <a:rPr lang="en-US" sz="1200" b="0" kern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2</a:t>
                      </a: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S trigger &amp; decode (software)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SDS7000A-I2S 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1Gpts memory depth</a:t>
                      </a:r>
                      <a:r>
                        <a:rPr lang="zh-CN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  <a:cs typeface="Arial" panose="020B0604020202020204" pitchFamily="34" charset="0"/>
                        </a:rPr>
                        <a:t>（</a:t>
                      </a: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software</a:t>
                      </a:r>
                      <a:r>
                        <a:rPr lang="zh-CN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  <a:cs typeface="Arial" panose="020B0604020202020204" pitchFamily="34" charset="0"/>
                        </a:rPr>
                        <a:t>）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SDS7000A-1GPTS</a:t>
                      </a:r>
                      <a:endParaRPr lang="zh-CN" sz="20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7858952"/>
                  </a:ext>
                </a:extLst>
              </a:tr>
              <a:tr h="2757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MIL-STD-1553B trigger &amp; decode (software)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SDS7000A-1553B </a:t>
                      </a:r>
                      <a:endParaRPr lang="zh-CN" sz="20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STB3 demo signal source 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STB3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286098"/>
                  </a:ext>
                </a:extLst>
              </a:tr>
              <a:tr h="2757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FlexRay trigger &amp; decode (software)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SDS7000A-FlexRay 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USB-GPIB adapter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USB-GPIB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3025435"/>
                  </a:ext>
                </a:extLst>
              </a:tr>
              <a:tr h="2757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CAN FD trigger &amp; decode (software)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SDS7000A-CANFD </a:t>
                      </a:r>
                      <a:endParaRPr lang="zh-CN" sz="20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OCXO </a:t>
                      </a:r>
                      <a:r>
                        <a:rPr lang="en-US" sz="1200" b="0" kern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timebase</a:t>
                      </a:r>
                      <a:endParaRPr lang="en-US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阿里巴巴普惠体 R" panose="00020600040101010101" pitchFamily="18" charset="-122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 (Assembled and calibrated in factory only)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10M_OCXO_L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700851"/>
                  </a:ext>
                </a:extLst>
              </a:tr>
              <a:tr h="2757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SENT trigger &amp; decode (software)</a:t>
                      </a:r>
                      <a:endParaRPr lang="zh-CN" sz="20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SDS7000A-SENT 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High-speed active probe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SAP1000, SAP2500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6096256"/>
                  </a:ext>
                </a:extLst>
              </a:tr>
              <a:tr h="2757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Manchester decode (software)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SDS7000A-Manch </a:t>
                      </a:r>
                      <a:endParaRPr lang="zh-CN" sz="20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High voltage probe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HPB4010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652477"/>
                  </a:ext>
                </a:extLst>
              </a:tr>
              <a:tr h="2757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ARINC429 trigger &amp; decode (software)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SDS7000A-ARINC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High-speed differential probe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SAP2500D, SAP5000D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137527"/>
                  </a:ext>
                </a:extLst>
              </a:tr>
              <a:tr h="2757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USB 2.0 decode  (software)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SDS7000A-USB2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High voltage differential probe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DPB1300/DPB4080/DPB5150/ DPB5150A/DPB5700/DPB5700A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1060732"/>
                  </a:ext>
                </a:extLst>
              </a:tr>
              <a:tr h="2757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USB 2.0 compliance test (software)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  <a:cs typeface="+mn-cs"/>
                        </a:rPr>
                        <a:t>SDS7000A-CT-USB2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阿里巴巴普惠体 R" panose="00020600040101010101" pitchFamily="18" charset="-122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  <a:cs typeface="+mn-cs"/>
                        </a:rPr>
                        <a:t>Current probe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阿里巴巴普惠体 R" panose="00020600040101010101" pitchFamily="18" charset="-122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CPL5100/CP4020/CP4050/CP4070/CP4070A CP6030/CP6030A/CP6150/CP6500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4506109"/>
                  </a:ext>
                </a:extLst>
              </a:tr>
              <a:tr h="13483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USB 2.0 test fixture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  <a:cs typeface="+mn-cs"/>
                        </a:rPr>
                        <a:t>FX-USB2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阿里巴巴普惠体 R" panose="00020600040101010101" pitchFamily="18" charset="-122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  <a:cs typeface="+mn-cs"/>
                        </a:rPr>
                        <a:t>Transit case</a:t>
                      </a:r>
                      <a:endParaRPr lang="zh-CN" sz="1200" b="0" ker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阿里巴巴普惠体 R" panose="00020600040101010101" pitchFamily="18" charset="-122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</a:rPr>
                        <a:t>CASE-S2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2354004"/>
                  </a:ext>
                </a:extLst>
              </a:tr>
              <a:tr h="13483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  <a:cs typeface="+mn-cs"/>
                        </a:rPr>
                        <a:t>3 GHz to 4GHz bandwidth upgrade(software)</a:t>
                      </a:r>
                      <a:endParaRPr lang="zh-CN" alt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阿里巴巴普惠体 R" panose="00020600040101010101" pitchFamily="18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50000"/>
                        </a:lnSpc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  <a:cs typeface="+mn-cs"/>
                        </a:rPr>
                        <a:t>SDS7000A-BW3T4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阿里巴巴普惠体 R" panose="00020600040101010101" pitchFamily="18" charset="-122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50000"/>
                        </a:lnSpc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  <a:cs typeface="+mn-cs"/>
                        </a:rPr>
                        <a:t>6 GHz to 8 GHz bandwidth upgrade (software)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阿里巴巴普惠体 R" panose="00020600040101010101" pitchFamily="18" charset="-122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>
                        <a:lnSpc>
                          <a:spcPct val="150000"/>
                        </a:lnSpc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阿里巴巴普惠体 R" panose="00020600040101010101" pitchFamily="18" charset="-122"/>
                          <a:cs typeface="+mn-cs"/>
                        </a:rPr>
                        <a:t>SDS7000A-BW6T8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阿里巴巴普惠体 R" panose="00020600040101010101" pitchFamily="18" charset="-122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078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23779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8C570AB-2434-92C9-B999-8E3B54444D7C}"/>
              </a:ext>
            </a:extLst>
          </p:cNvPr>
          <p:cNvSpPr txBox="1"/>
          <p:nvPr/>
        </p:nvSpPr>
        <p:spPr>
          <a:xfrm>
            <a:off x="238767" y="262565"/>
            <a:ext cx="7460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SAP5000D </a:t>
            </a:r>
            <a:r>
              <a:rPr lang="en-US" altLang="zh-CN" sz="3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Active Differential Probe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9265533-0AC5-66AD-2FCE-FCA4622FF973}"/>
              </a:ext>
            </a:extLst>
          </p:cNvPr>
          <p:cNvSpPr txBox="1"/>
          <p:nvPr/>
        </p:nvSpPr>
        <p:spPr>
          <a:xfrm>
            <a:off x="6630230" y="1222883"/>
            <a:ext cx="5289268" cy="44122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Blip>
                <a:blip r:embed="rId2"/>
              </a:buBlip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Bandwidth: 5 GHz </a:t>
            </a:r>
          </a:p>
          <a:p>
            <a:pPr marL="285750" indent="-285750">
              <a:lnSpc>
                <a:spcPct val="200000"/>
              </a:lnSpc>
              <a:buBlip>
                <a:blip r:embed="rId2"/>
              </a:buBlip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Attenuation ratio: 10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285750" indent="-285750">
              <a:lnSpc>
                <a:spcPct val="200000"/>
              </a:lnSpc>
              <a:buBlip>
                <a:blip r:embed="rId2"/>
              </a:buBlip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Rise time: 80ps</a:t>
            </a:r>
          </a:p>
          <a:p>
            <a:pPr marL="285750" indent="-285750">
              <a:lnSpc>
                <a:spcPct val="200000"/>
              </a:lnSpc>
              <a:buBlip>
                <a:blip r:embed="rId2"/>
              </a:buBlip>
            </a:pPr>
            <a:r>
              <a:rPr lang="en-US" altLang="zh-CN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Vertical displacement range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: ±12 V</a:t>
            </a:r>
          </a:p>
          <a:p>
            <a:pPr marL="285750" indent="-285750">
              <a:lnSpc>
                <a:spcPct val="200000"/>
              </a:lnSpc>
              <a:buBlip>
                <a:blip r:embed="rId2"/>
              </a:buBlip>
            </a:pPr>
            <a:r>
              <a:rPr lang="en-US" altLang="zh-CN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Interface: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SAPBus </a:t>
            </a:r>
          </a:p>
          <a:p>
            <a:pPr marL="285750" indent="-285750">
              <a:lnSpc>
                <a:spcPct val="200000"/>
              </a:lnSpc>
              <a:buBlip>
                <a:blip r:embed="rId2"/>
              </a:buBlip>
            </a:pPr>
            <a:r>
              <a:rPr lang="en-US" altLang="zh-CN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Cable length: 130 cm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EB3DCAF-EA6C-8746-4CD8-D4E94D8C1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3500"/>
            <a:ext cx="6579430" cy="38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8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88627046-0160-0FFB-E94F-3D8F7D844EA1}"/>
              </a:ext>
            </a:extLst>
          </p:cNvPr>
          <p:cNvSpPr txBox="1"/>
          <p:nvPr/>
        </p:nvSpPr>
        <p:spPr>
          <a:xfrm>
            <a:off x="238766" y="262565"/>
            <a:ext cx="10333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+mj-lt"/>
                <a:cs typeface="Arial" panose="020B0604020202020204" pitchFamily="34" charset="0"/>
              </a:rPr>
              <a:t>USB 2.0 Compliance Test Fixture</a:t>
            </a:r>
            <a:r>
              <a:rPr lang="zh-CN" altLang="en-US" sz="3600" dirty="0">
                <a:latin typeface="+mj-lt"/>
                <a:cs typeface="Arial" panose="020B0604020202020204" pitchFamily="34" charset="0"/>
              </a:rPr>
              <a:t>（</a:t>
            </a:r>
            <a:r>
              <a:rPr lang="en-US" altLang="zh-CN" sz="3600" dirty="0">
                <a:latin typeface="+mj-lt"/>
                <a:cs typeface="Arial" panose="020B0604020202020204" pitchFamily="34" charset="0"/>
              </a:rPr>
              <a:t>FX-USB2 </a:t>
            </a:r>
            <a:r>
              <a:rPr lang="zh-CN" altLang="en-US" sz="3600" dirty="0">
                <a:latin typeface="+mj-lt"/>
                <a:cs typeface="Arial" panose="020B0604020202020204" pitchFamily="34" charset="0"/>
              </a:rPr>
              <a:t>）</a:t>
            </a:r>
          </a:p>
        </p:txBody>
      </p: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517E18F0-8C29-C025-E4AB-F52D5848DD2D}"/>
              </a:ext>
            </a:extLst>
          </p:cNvPr>
          <p:cNvGrpSpPr/>
          <p:nvPr/>
        </p:nvGrpSpPr>
        <p:grpSpPr>
          <a:xfrm>
            <a:off x="4115620" y="3032564"/>
            <a:ext cx="8076380" cy="3806503"/>
            <a:chOff x="3964753" y="3022007"/>
            <a:chExt cx="8076380" cy="380650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7D8E885-F17B-6E4B-BC80-48FA7310A1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900" r="4009" b="24780"/>
            <a:stretch/>
          </p:blipFill>
          <p:spPr>
            <a:xfrm>
              <a:off x="5067942" y="3833856"/>
              <a:ext cx="6973191" cy="2485354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902652C-44EA-98D3-12B1-07788AFC4E28}"/>
                </a:ext>
              </a:extLst>
            </p:cNvPr>
            <p:cNvSpPr txBox="1"/>
            <p:nvPr/>
          </p:nvSpPr>
          <p:spPr>
            <a:xfrm>
              <a:off x="3964753" y="5192244"/>
              <a:ext cx="14097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0" i="0" dirty="0">
                  <a:solidFill>
                    <a:srgbClr val="F48400"/>
                  </a:solidFill>
                  <a:effectLst/>
                  <a:latin typeface="+mj-lt"/>
                </a:rPr>
                <a:t>USBTF_SQ</a:t>
              </a:r>
              <a:r>
                <a:rPr lang="en-US" altLang="zh-CN" dirty="0">
                  <a:solidFill>
                    <a:srgbClr val="F48400"/>
                  </a:solidFill>
                  <a:latin typeface="+mj-lt"/>
                </a:rPr>
                <a:t> </a:t>
              </a:r>
              <a:endParaRPr lang="zh-CN" altLang="en-US" dirty="0">
                <a:solidFill>
                  <a:srgbClr val="F48400"/>
                </a:solidFill>
                <a:latin typeface="+mj-lt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50937A60-84B2-FED9-7D4D-60974AF6CE31}"/>
                </a:ext>
              </a:extLst>
            </p:cNvPr>
            <p:cNvSpPr/>
            <p:nvPr/>
          </p:nvSpPr>
          <p:spPr>
            <a:xfrm>
              <a:off x="5553075" y="4095750"/>
              <a:ext cx="1219200" cy="2066925"/>
            </a:xfrm>
            <a:prstGeom prst="rect">
              <a:avLst/>
            </a:prstGeom>
            <a:noFill/>
            <a:ln w="19050">
              <a:solidFill>
                <a:srgbClr val="F484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D944A82-097A-4133-21D7-5BC58ED3B03D}"/>
                </a:ext>
              </a:extLst>
            </p:cNvPr>
            <p:cNvSpPr txBox="1"/>
            <p:nvPr/>
          </p:nvSpPr>
          <p:spPr>
            <a:xfrm>
              <a:off x="5285287" y="3356832"/>
              <a:ext cx="1144702" cy="307777"/>
            </a:xfrm>
            <a:prstGeom prst="rect">
              <a:avLst/>
            </a:prstGeom>
            <a:noFill/>
            <a:ln w="19050">
              <a:solidFill>
                <a:srgbClr val="F2931D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kern="100" dirty="0">
                  <a:effectLst/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rPr>
                <a:t>Controller</a:t>
              </a:r>
              <a:endParaRPr lang="zh-CN" altLang="zh-CN" sz="1400" kern="100" dirty="0">
                <a:effectLst/>
                <a:latin typeface="+mj-lt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037A3964-4A73-0F85-FBC2-AE88CFA576BB}"/>
                </a:ext>
              </a:extLst>
            </p:cNvPr>
            <p:cNvGrpSpPr/>
            <p:nvPr/>
          </p:nvGrpSpPr>
          <p:grpSpPr>
            <a:xfrm>
              <a:off x="5660517" y="3676160"/>
              <a:ext cx="266230" cy="1264402"/>
              <a:chOff x="1051284" y="1170936"/>
              <a:chExt cx="266230" cy="1264402"/>
            </a:xfrm>
          </p:grpSpPr>
          <p:sp>
            <p:nvSpPr>
              <p:cNvPr id="17" name="等腰三角形 16">
                <a:extLst>
                  <a:ext uri="{FF2B5EF4-FFF2-40B4-BE49-F238E27FC236}">
                    <a16:creationId xmlns:a16="http://schemas.microsoft.com/office/drawing/2014/main" id="{207038E4-456B-94F6-34E5-B0936630F335}"/>
                  </a:ext>
                </a:extLst>
              </p:cNvPr>
              <p:cNvSpPr/>
              <p:nvPr/>
            </p:nvSpPr>
            <p:spPr>
              <a:xfrm flipV="1">
                <a:off x="1110869" y="1171185"/>
                <a:ext cx="147060" cy="116080"/>
              </a:xfrm>
              <a:prstGeom prst="triangle">
                <a:avLst/>
              </a:prstGeom>
              <a:solidFill>
                <a:srgbClr val="F2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09998A78-A141-C2A4-3E0B-20A27C79F2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4399" y="1170936"/>
                <a:ext cx="0" cy="1205621"/>
              </a:xfrm>
              <a:prstGeom prst="line">
                <a:avLst/>
              </a:prstGeom>
              <a:ln w="38100">
                <a:solidFill>
                  <a:srgbClr val="F293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94E05794-9C0D-1550-D502-FA260B6EBAB6}"/>
                  </a:ext>
                </a:extLst>
              </p:cNvPr>
              <p:cNvSpPr/>
              <p:nvPr/>
            </p:nvSpPr>
            <p:spPr>
              <a:xfrm flipV="1">
                <a:off x="1051284" y="2191569"/>
                <a:ext cx="266230" cy="243769"/>
              </a:xfrm>
              <a:prstGeom prst="ellipse">
                <a:avLst/>
              </a:prstGeom>
              <a:solidFill>
                <a:srgbClr val="F2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  <p:sp>
            <p:nvSpPr>
              <p:cNvPr id="20" name="等腰三角形 19">
                <a:extLst>
                  <a:ext uri="{FF2B5EF4-FFF2-40B4-BE49-F238E27FC236}">
                    <a16:creationId xmlns:a16="http://schemas.microsoft.com/office/drawing/2014/main" id="{791663CE-04E1-7813-563B-EF1195F8666F}"/>
                  </a:ext>
                </a:extLst>
              </p:cNvPr>
              <p:cNvSpPr/>
              <p:nvPr/>
            </p:nvSpPr>
            <p:spPr>
              <a:xfrm>
                <a:off x="1132263" y="2140044"/>
                <a:ext cx="104273" cy="82306"/>
              </a:xfrm>
              <a:prstGeom prst="triangle">
                <a:avLst/>
              </a:prstGeom>
              <a:solidFill>
                <a:srgbClr val="F2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7906235C-7D5A-50F7-5625-B67E4029F3CC}"/>
                  </a:ext>
                </a:extLst>
              </p:cNvPr>
              <p:cNvSpPr/>
              <p:nvPr/>
            </p:nvSpPr>
            <p:spPr>
              <a:xfrm flipV="1">
                <a:off x="1101344" y="2238531"/>
                <a:ext cx="147061" cy="13465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</p:grp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1A21ED6-15A6-D496-D020-D998C6C88AE3}"/>
                </a:ext>
              </a:extLst>
            </p:cNvPr>
            <p:cNvSpPr txBox="1"/>
            <p:nvPr/>
          </p:nvSpPr>
          <p:spPr>
            <a:xfrm>
              <a:off x="6476077" y="3022007"/>
              <a:ext cx="1144702" cy="307777"/>
            </a:xfrm>
            <a:prstGeom prst="rect">
              <a:avLst/>
            </a:prstGeom>
            <a:noFill/>
            <a:ln w="19050">
              <a:solidFill>
                <a:srgbClr val="F2931D"/>
              </a:solidFill>
              <a:prstDash val="sys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indent="266700" algn="just">
                <a:lnSpc>
                  <a:spcPct val="150000"/>
                </a:lnSpc>
                <a:defRPr sz="1400" kern="100">
                  <a:effectLst/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</a:defRPr>
              </a:lvl1pPr>
            </a:lstStyle>
            <a:p>
              <a:pPr indent="0">
                <a:lnSpc>
                  <a:spcPct val="100000"/>
                </a:lnSpc>
              </a:pPr>
              <a:r>
                <a:rPr lang="en-US" altLang="zh-CN" dirty="0">
                  <a:latin typeface="+mj-lt"/>
                </a:rPr>
                <a:t> SQ Device</a:t>
              </a:r>
              <a:endParaRPr lang="zh-CN" altLang="zh-CN" dirty="0">
                <a:latin typeface="+mj-lt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8544345-7978-E714-EC4B-76A680936A8D}"/>
                </a:ext>
              </a:extLst>
            </p:cNvPr>
            <p:cNvSpPr/>
            <p:nvPr/>
          </p:nvSpPr>
          <p:spPr>
            <a:xfrm>
              <a:off x="6772276" y="4075675"/>
              <a:ext cx="1123950" cy="1303085"/>
            </a:xfrm>
            <a:prstGeom prst="rect">
              <a:avLst/>
            </a:prstGeom>
            <a:noFill/>
            <a:ln w="28575">
              <a:solidFill>
                <a:srgbClr val="F29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+mj-lt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6B8B476C-CB5B-1138-6C58-16B707605660}"/>
                </a:ext>
              </a:extLst>
            </p:cNvPr>
            <p:cNvGrpSpPr/>
            <p:nvPr/>
          </p:nvGrpSpPr>
          <p:grpSpPr>
            <a:xfrm>
              <a:off x="6782198" y="3344676"/>
              <a:ext cx="266230" cy="1113229"/>
              <a:chOff x="1051284" y="1322109"/>
              <a:chExt cx="266230" cy="1113229"/>
            </a:xfrm>
          </p:grpSpPr>
          <p:sp>
            <p:nvSpPr>
              <p:cNvPr id="26" name="等腰三角形 25">
                <a:extLst>
                  <a:ext uri="{FF2B5EF4-FFF2-40B4-BE49-F238E27FC236}">
                    <a16:creationId xmlns:a16="http://schemas.microsoft.com/office/drawing/2014/main" id="{8BF4E27F-D310-CE18-E9B6-1A750D5E9EF7}"/>
                  </a:ext>
                </a:extLst>
              </p:cNvPr>
              <p:cNvSpPr/>
              <p:nvPr/>
            </p:nvSpPr>
            <p:spPr>
              <a:xfrm flipV="1">
                <a:off x="1110870" y="1322109"/>
                <a:ext cx="147060" cy="116080"/>
              </a:xfrm>
              <a:prstGeom prst="triangle">
                <a:avLst/>
              </a:prstGeom>
              <a:solidFill>
                <a:srgbClr val="F2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6D90C2F7-6F57-B8D2-5FC9-062F8766FC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4399" y="1400943"/>
                <a:ext cx="0" cy="975614"/>
              </a:xfrm>
              <a:prstGeom prst="line">
                <a:avLst/>
              </a:prstGeom>
              <a:ln w="38100">
                <a:solidFill>
                  <a:srgbClr val="F293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7241FE08-AAB1-0805-C0FD-3C0DB47C9283}"/>
                  </a:ext>
                </a:extLst>
              </p:cNvPr>
              <p:cNvSpPr/>
              <p:nvPr/>
            </p:nvSpPr>
            <p:spPr>
              <a:xfrm flipV="1">
                <a:off x="1051284" y="2191569"/>
                <a:ext cx="266230" cy="243769"/>
              </a:xfrm>
              <a:prstGeom prst="ellipse">
                <a:avLst/>
              </a:prstGeom>
              <a:solidFill>
                <a:srgbClr val="F2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  <p:sp>
            <p:nvSpPr>
              <p:cNvPr id="29" name="等腰三角形 28">
                <a:extLst>
                  <a:ext uri="{FF2B5EF4-FFF2-40B4-BE49-F238E27FC236}">
                    <a16:creationId xmlns:a16="http://schemas.microsoft.com/office/drawing/2014/main" id="{702D8066-90F9-1545-2CC7-97613D4BFC1F}"/>
                  </a:ext>
                </a:extLst>
              </p:cNvPr>
              <p:cNvSpPr/>
              <p:nvPr/>
            </p:nvSpPr>
            <p:spPr>
              <a:xfrm>
                <a:off x="1132263" y="2140044"/>
                <a:ext cx="104273" cy="82306"/>
              </a:xfrm>
              <a:prstGeom prst="triangle">
                <a:avLst/>
              </a:prstGeom>
              <a:solidFill>
                <a:srgbClr val="F2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411CF571-9510-6FD0-2489-A69F63FB74B7}"/>
                  </a:ext>
                </a:extLst>
              </p:cNvPr>
              <p:cNvSpPr/>
              <p:nvPr/>
            </p:nvSpPr>
            <p:spPr>
              <a:xfrm flipV="1">
                <a:off x="1110869" y="2240436"/>
                <a:ext cx="147061" cy="13465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</p:grp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629DC06D-2D6C-7491-492E-382A6CB77343}"/>
                </a:ext>
              </a:extLst>
            </p:cNvPr>
            <p:cNvSpPr txBox="1"/>
            <p:nvPr/>
          </p:nvSpPr>
          <p:spPr>
            <a:xfrm>
              <a:off x="7972123" y="3489119"/>
              <a:ext cx="776982" cy="307777"/>
            </a:xfrm>
            <a:prstGeom prst="rect">
              <a:avLst/>
            </a:prstGeom>
            <a:noFill/>
            <a:ln w="19050">
              <a:solidFill>
                <a:srgbClr val="F2931D"/>
              </a:solidFill>
              <a:prstDash val="sys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indent="266700" algn="just">
                <a:lnSpc>
                  <a:spcPct val="150000"/>
                </a:lnSpc>
                <a:defRPr sz="1400" kern="100">
                  <a:effectLst/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</a:defRPr>
              </a:lvl1pPr>
            </a:lstStyle>
            <a:p>
              <a:pPr indent="0">
                <a:lnSpc>
                  <a:spcPct val="100000"/>
                </a:lnSpc>
              </a:pPr>
              <a:r>
                <a:rPr lang="en-US" altLang="zh-CN" dirty="0">
                  <a:latin typeface="+mj-lt"/>
                </a:rPr>
                <a:t> Droop</a:t>
              </a:r>
              <a:endParaRPr lang="zh-CN" altLang="zh-CN" dirty="0">
                <a:latin typeface="+mj-lt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9109A043-58D9-47CC-DCEB-BDAEF2253C76}"/>
                </a:ext>
              </a:extLst>
            </p:cNvPr>
            <p:cNvSpPr/>
            <p:nvPr/>
          </p:nvSpPr>
          <p:spPr>
            <a:xfrm>
              <a:off x="7908636" y="4075675"/>
              <a:ext cx="582683" cy="1303085"/>
            </a:xfrm>
            <a:prstGeom prst="rect">
              <a:avLst/>
            </a:prstGeom>
            <a:noFill/>
            <a:ln w="28575">
              <a:solidFill>
                <a:srgbClr val="F29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+mj-lt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176DE8B7-691E-FBA6-3CA0-BAAD95B83C2F}"/>
                </a:ext>
              </a:extLst>
            </p:cNvPr>
            <p:cNvGrpSpPr/>
            <p:nvPr/>
          </p:nvGrpSpPr>
          <p:grpSpPr>
            <a:xfrm>
              <a:off x="8227499" y="3808238"/>
              <a:ext cx="266230" cy="1159118"/>
              <a:chOff x="1051284" y="1276220"/>
              <a:chExt cx="266230" cy="1159118"/>
            </a:xfrm>
          </p:grpSpPr>
          <p:sp>
            <p:nvSpPr>
              <p:cNvPr id="34" name="等腰三角形 33">
                <a:extLst>
                  <a:ext uri="{FF2B5EF4-FFF2-40B4-BE49-F238E27FC236}">
                    <a16:creationId xmlns:a16="http://schemas.microsoft.com/office/drawing/2014/main" id="{22FE3BFA-312B-D3DD-4339-E39EAFDD522F}"/>
                  </a:ext>
                </a:extLst>
              </p:cNvPr>
              <p:cNvSpPr/>
              <p:nvPr/>
            </p:nvSpPr>
            <p:spPr>
              <a:xfrm flipV="1">
                <a:off x="1110870" y="1276220"/>
                <a:ext cx="147060" cy="116080"/>
              </a:xfrm>
              <a:prstGeom prst="triangle">
                <a:avLst/>
              </a:prstGeom>
              <a:solidFill>
                <a:srgbClr val="F2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51CCDBBA-4863-ED4C-34D9-3CF855DFFD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5734" y="1334260"/>
                <a:ext cx="0" cy="1042297"/>
              </a:xfrm>
              <a:prstGeom prst="line">
                <a:avLst/>
              </a:prstGeom>
              <a:ln w="38100">
                <a:solidFill>
                  <a:srgbClr val="F293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5B4C319B-6D34-DA0A-F44C-9F247070614E}"/>
                  </a:ext>
                </a:extLst>
              </p:cNvPr>
              <p:cNvSpPr/>
              <p:nvPr/>
            </p:nvSpPr>
            <p:spPr>
              <a:xfrm flipV="1">
                <a:off x="1051284" y="2191569"/>
                <a:ext cx="266230" cy="243769"/>
              </a:xfrm>
              <a:prstGeom prst="ellipse">
                <a:avLst/>
              </a:prstGeom>
              <a:solidFill>
                <a:srgbClr val="F2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A24E803C-EF09-2702-1919-D75EF6A8DCD4}"/>
                  </a:ext>
                </a:extLst>
              </p:cNvPr>
              <p:cNvSpPr/>
              <p:nvPr/>
            </p:nvSpPr>
            <p:spPr>
              <a:xfrm>
                <a:off x="1132263" y="2140044"/>
                <a:ext cx="104273" cy="82306"/>
              </a:xfrm>
              <a:prstGeom prst="triangle">
                <a:avLst/>
              </a:prstGeom>
              <a:solidFill>
                <a:srgbClr val="F2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BB0C99A-CE18-CE50-0AB4-09E7F8233CA4}"/>
                  </a:ext>
                </a:extLst>
              </p:cNvPr>
              <p:cNvSpPr/>
              <p:nvPr/>
            </p:nvSpPr>
            <p:spPr>
              <a:xfrm flipV="1">
                <a:off x="1110869" y="2248056"/>
                <a:ext cx="147061" cy="13465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</p:grp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5E344CB4-3E33-B12B-774D-85C184542CBB}"/>
                </a:ext>
              </a:extLst>
            </p:cNvPr>
            <p:cNvSpPr txBox="1"/>
            <p:nvPr/>
          </p:nvSpPr>
          <p:spPr>
            <a:xfrm>
              <a:off x="11133717" y="3513270"/>
              <a:ext cx="857915" cy="307777"/>
            </a:xfrm>
            <a:prstGeom prst="rect">
              <a:avLst/>
            </a:prstGeom>
            <a:noFill/>
            <a:ln w="19050">
              <a:solidFill>
                <a:srgbClr val="F2931D"/>
              </a:solidFill>
              <a:prstDash val="sys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indent="266700" algn="just">
                <a:lnSpc>
                  <a:spcPct val="150000"/>
                </a:lnSpc>
                <a:defRPr sz="1400" kern="100">
                  <a:effectLst/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</a:defRPr>
              </a:lvl1pPr>
            </a:lstStyle>
            <a:p>
              <a:pPr indent="0">
                <a:lnSpc>
                  <a:spcPct val="100000"/>
                </a:lnSpc>
              </a:pPr>
              <a:r>
                <a:rPr lang="en-US" altLang="zh-CN" dirty="0">
                  <a:latin typeface="+mj-lt"/>
                </a:rPr>
                <a:t>SQ Host</a:t>
              </a:r>
              <a:endParaRPr lang="zh-CN" altLang="zh-CN" dirty="0">
                <a:latin typeface="+mj-lt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1031A7F3-1718-D9C4-3BA6-FABC870080BE}"/>
                </a:ext>
              </a:extLst>
            </p:cNvPr>
            <p:cNvSpPr/>
            <p:nvPr/>
          </p:nvSpPr>
          <p:spPr>
            <a:xfrm>
              <a:off x="11054325" y="4075675"/>
              <a:ext cx="748307" cy="1072866"/>
            </a:xfrm>
            <a:prstGeom prst="rect">
              <a:avLst/>
            </a:prstGeom>
            <a:noFill/>
            <a:ln w="28575">
              <a:solidFill>
                <a:srgbClr val="F29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+mj-lt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5E656D6E-74CE-98C9-DAEF-C22F21ACCC13}"/>
                </a:ext>
              </a:extLst>
            </p:cNvPr>
            <p:cNvGrpSpPr/>
            <p:nvPr/>
          </p:nvGrpSpPr>
          <p:grpSpPr>
            <a:xfrm>
              <a:off x="11429560" y="3829628"/>
              <a:ext cx="266230" cy="858005"/>
              <a:chOff x="1051284" y="1577333"/>
              <a:chExt cx="266230" cy="858005"/>
            </a:xfrm>
          </p:grpSpPr>
          <p:sp>
            <p:nvSpPr>
              <p:cNvPr id="43" name="等腰三角形 42">
                <a:extLst>
                  <a:ext uri="{FF2B5EF4-FFF2-40B4-BE49-F238E27FC236}">
                    <a16:creationId xmlns:a16="http://schemas.microsoft.com/office/drawing/2014/main" id="{7A2FF1B3-B3F4-5DAC-A4E1-13AD685E87BD}"/>
                  </a:ext>
                </a:extLst>
              </p:cNvPr>
              <p:cNvSpPr/>
              <p:nvPr/>
            </p:nvSpPr>
            <p:spPr>
              <a:xfrm flipV="1">
                <a:off x="1110869" y="1577333"/>
                <a:ext cx="147060" cy="116080"/>
              </a:xfrm>
              <a:prstGeom prst="triangle">
                <a:avLst/>
              </a:prstGeom>
              <a:solidFill>
                <a:srgbClr val="F2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  <p:cxnSp>
            <p:nvCxnSpPr>
              <p:cNvPr id="44" name="直接连接符 43">
                <a:extLst>
                  <a:ext uri="{FF2B5EF4-FFF2-40B4-BE49-F238E27FC236}">
                    <a16:creationId xmlns:a16="http://schemas.microsoft.com/office/drawing/2014/main" id="{7C6FC19B-48C5-2CBB-7975-D356C56A729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184399" y="1648542"/>
                <a:ext cx="1" cy="728015"/>
              </a:xfrm>
              <a:prstGeom prst="line">
                <a:avLst/>
              </a:prstGeom>
              <a:ln w="38100">
                <a:solidFill>
                  <a:srgbClr val="F293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43016DFC-F4ED-BDF5-FD38-FDB4D954E750}"/>
                  </a:ext>
                </a:extLst>
              </p:cNvPr>
              <p:cNvSpPr/>
              <p:nvPr/>
            </p:nvSpPr>
            <p:spPr>
              <a:xfrm flipV="1">
                <a:off x="1051284" y="2191569"/>
                <a:ext cx="266230" cy="243769"/>
              </a:xfrm>
              <a:prstGeom prst="ellipse">
                <a:avLst/>
              </a:prstGeom>
              <a:solidFill>
                <a:srgbClr val="F2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  <p:sp>
            <p:nvSpPr>
              <p:cNvPr id="46" name="等腰三角形 45">
                <a:extLst>
                  <a:ext uri="{FF2B5EF4-FFF2-40B4-BE49-F238E27FC236}">
                    <a16:creationId xmlns:a16="http://schemas.microsoft.com/office/drawing/2014/main" id="{4B40B164-5745-0618-F562-1668FD68E89E}"/>
                  </a:ext>
                </a:extLst>
              </p:cNvPr>
              <p:cNvSpPr/>
              <p:nvPr/>
            </p:nvSpPr>
            <p:spPr>
              <a:xfrm>
                <a:off x="1132263" y="2140044"/>
                <a:ext cx="104273" cy="82306"/>
              </a:xfrm>
              <a:prstGeom prst="triangle">
                <a:avLst/>
              </a:prstGeom>
              <a:solidFill>
                <a:srgbClr val="F2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2FFF8BC0-F563-0295-293C-4A870B75345B}"/>
                  </a:ext>
                </a:extLst>
              </p:cNvPr>
              <p:cNvSpPr/>
              <p:nvPr/>
            </p:nvSpPr>
            <p:spPr>
              <a:xfrm flipV="1">
                <a:off x="1110869" y="2248056"/>
                <a:ext cx="147061" cy="13465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</p:grp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62E220ED-B129-D90C-E3C1-FD208DC04A93}"/>
                </a:ext>
              </a:extLst>
            </p:cNvPr>
            <p:cNvSpPr txBox="1"/>
            <p:nvPr/>
          </p:nvSpPr>
          <p:spPr>
            <a:xfrm>
              <a:off x="6039842" y="6520733"/>
              <a:ext cx="2030456" cy="307777"/>
            </a:xfrm>
            <a:prstGeom prst="rect">
              <a:avLst/>
            </a:prstGeom>
            <a:noFill/>
            <a:ln w="19050">
              <a:solidFill>
                <a:srgbClr val="F2931D"/>
              </a:solidFill>
              <a:prstDash val="sys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indent="266700" algn="just">
                <a:lnSpc>
                  <a:spcPct val="150000"/>
                </a:lnSpc>
                <a:defRPr sz="1400" kern="100">
                  <a:effectLst/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</a:defRPr>
              </a:lvl1pPr>
            </a:lstStyle>
            <a:p>
              <a:pPr indent="0">
                <a:lnSpc>
                  <a:spcPct val="100000"/>
                </a:lnSpc>
              </a:pPr>
              <a:r>
                <a:rPr lang="zh-CN" altLang="zh-CN" dirty="0">
                  <a:latin typeface="+mj-lt"/>
                </a:rPr>
                <a:t> </a:t>
              </a:r>
              <a:r>
                <a:rPr lang="en-US" altLang="zh-CN" dirty="0">
                  <a:latin typeface="+mj-lt"/>
                </a:rPr>
                <a:t>Sensitivity Recevier</a:t>
              </a:r>
              <a:endParaRPr lang="zh-CN" altLang="en-US" dirty="0">
                <a:latin typeface="+mj-lt"/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8F3055BB-6669-85E1-5C19-A13D135C81D5}"/>
                </a:ext>
              </a:extLst>
            </p:cNvPr>
            <p:cNvSpPr/>
            <p:nvPr/>
          </p:nvSpPr>
          <p:spPr>
            <a:xfrm>
              <a:off x="6782199" y="5378759"/>
              <a:ext cx="1114028" cy="771795"/>
            </a:xfrm>
            <a:prstGeom prst="rect">
              <a:avLst/>
            </a:prstGeom>
            <a:noFill/>
            <a:ln w="28575">
              <a:solidFill>
                <a:srgbClr val="F29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+mj-lt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6CFC8C7D-E744-008C-1AF8-2E73EE95C2D9}"/>
                </a:ext>
              </a:extLst>
            </p:cNvPr>
            <p:cNvGrpSpPr/>
            <p:nvPr/>
          </p:nvGrpSpPr>
          <p:grpSpPr>
            <a:xfrm rot="10800000">
              <a:off x="6845827" y="5897884"/>
              <a:ext cx="266230" cy="622848"/>
              <a:chOff x="1051284" y="1812490"/>
              <a:chExt cx="266230" cy="622848"/>
            </a:xfrm>
          </p:grpSpPr>
          <p:sp>
            <p:nvSpPr>
              <p:cNvPr id="51" name="等腰三角形 50">
                <a:extLst>
                  <a:ext uri="{FF2B5EF4-FFF2-40B4-BE49-F238E27FC236}">
                    <a16:creationId xmlns:a16="http://schemas.microsoft.com/office/drawing/2014/main" id="{80156D73-E8BE-4556-B332-35E6B167CEAE}"/>
                  </a:ext>
                </a:extLst>
              </p:cNvPr>
              <p:cNvSpPr/>
              <p:nvPr/>
            </p:nvSpPr>
            <p:spPr>
              <a:xfrm flipV="1">
                <a:off x="1108271" y="1812490"/>
                <a:ext cx="147060" cy="116080"/>
              </a:xfrm>
              <a:prstGeom prst="triangle">
                <a:avLst/>
              </a:prstGeom>
              <a:solidFill>
                <a:srgbClr val="F2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9D8581DD-22F3-4184-F075-20F615D6674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184399" y="1892312"/>
                <a:ext cx="0" cy="484245"/>
              </a:xfrm>
              <a:prstGeom prst="line">
                <a:avLst/>
              </a:prstGeom>
              <a:ln w="38100">
                <a:solidFill>
                  <a:srgbClr val="F293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BCD9866B-8D1D-9782-777C-EAD1F2FC4161}"/>
                  </a:ext>
                </a:extLst>
              </p:cNvPr>
              <p:cNvSpPr/>
              <p:nvPr/>
            </p:nvSpPr>
            <p:spPr>
              <a:xfrm flipV="1">
                <a:off x="1051284" y="2191569"/>
                <a:ext cx="266230" cy="243769"/>
              </a:xfrm>
              <a:prstGeom prst="ellipse">
                <a:avLst/>
              </a:prstGeom>
              <a:solidFill>
                <a:srgbClr val="F2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  <p:sp>
            <p:nvSpPr>
              <p:cNvPr id="54" name="等腰三角形 53">
                <a:extLst>
                  <a:ext uri="{FF2B5EF4-FFF2-40B4-BE49-F238E27FC236}">
                    <a16:creationId xmlns:a16="http://schemas.microsoft.com/office/drawing/2014/main" id="{B4BF2452-CF10-2CFA-0E16-F01A5387B2D5}"/>
                  </a:ext>
                </a:extLst>
              </p:cNvPr>
              <p:cNvSpPr/>
              <p:nvPr/>
            </p:nvSpPr>
            <p:spPr>
              <a:xfrm>
                <a:off x="1132263" y="2140044"/>
                <a:ext cx="104273" cy="82306"/>
              </a:xfrm>
              <a:prstGeom prst="triangle">
                <a:avLst/>
              </a:prstGeom>
              <a:solidFill>
                <a:srgbClr val="F2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BC6D534C-639A-9413-35D1-4308ABDA0675}"/>
                  </a:ext>
                </a:extLst>
              </p:cNvPr>
              <p:cNvSpPr/>
              <p:nvPr/>
            </p:nvSpPr>
            <p:spPr>
              <a:xfrm flipV="1">
                <a:off x="1110869" y="2248056"/>
                <a:ext cx="147061" cy="13465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</p:grp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6B86A584-B0C4-DDD1-B518-07415E817969}"/>
                </a:ext>
              </a:extLst>
            </p:cNvPr>
            <p:cNvSpPr txBox="1"/>
            <p:nvPr/>
          </p:nvSpPr>
          <p:spPr>
            <a:xfrm>
              <a:off x="9673484" y="6509029"/>
              <a:ext cx="816141" cy="307777"/>
            </a:xfrm>
            <a:prstGeom prst="rect">
              <a:avLst/>
            </a:prstGeom>
            <a:noFill/>
            <a:ln w="19050">
              <a:solidFill>
                <a:srgbClr val="F2931D"/>
              </a:solidFill>
              <a:prstDash val="sys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indent="266700" algn="just">
                <a:lnSpc>
                  <a:spcPct val="150000"/>
                </a:lnSpc>
                <a:defRPr sz="1400" kern="100">
                  <a:effectLst/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</a:defRPr>
              </a:lvl1pPr>
            </a:lstStyle>
            <a:p>
              <a:pPr indent="0">
                <a:lnSpc>
                  <a:spcPct val="100000"/>
                </a:lnSpc>
              </a:pPr>
              <a:r>
                <a:rPr lang="en-US" altLang="zh-CN" dirty="0">
                  <a:latin typeface="+mj-lt"/>
                </a:rPr>
                <a:t>Trigger</a:t>
              </a:r>
              <a:endParaRPr lang="zh-CN" altLang="zh-CN" dirty="0">
                <a:latin typeface="+mj-lt"/>
              </a:endParaRPr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B8E5CFE1-2276-954F-A28B-FC6484258AF8}"/>
                </a:ext>
              </a:extLst>
            </p:cNvPr>
            <p:cNvSpPr/>
            <p:nvPr/>
          </p:nvSpPr>
          <p:spPr>
            <a:xfrm>
              <a:off x="9297706" y="4075675"/>
              <a:ext cx="934097" cy="2117504"/>
            </a:xfrm>
            <a:prstGeom prst="rect">
              <a:avLst/>
            </a:prstGeom>
            <a:noFill/>
            <a:ln w="28575">
              <a:solidFill>
                <a:srgbClr val="F29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+mj-lt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07EE3B5C-C405-9BBA-4F82-4E0CD4589F7F}"/>
                </a:ext>
              </a:extLst>
            </p:cNvPr>
            <p:cNvGrpSpPr/>
            <p:nvPr/>
          </p:nvGrpSpPr>
          <p:grpSpPr>
            <a:xfrm rot="10800000">
              <a:off x="9927514" y="5666700"/>
              <a:ext cx="266230" cy="858005"/>
              <a:chOff x="1051284" y="1577333"/>
              <a:chExt cx="266230" cy="858005"/>
            </a:xfrm>
          </p:grpSpPr>
          <p:sp>
            <p:nvSpPr>
              <p:cNvPr id="68" name="等腰三角形 67">
                <a:extLst>
                  <a:ext uri="{FF2B5EF4-FFF2-40B4-BE49-F238E27FC236}">
                    <a16:creationId xmlns:a16="http://schemas.microsoft.com/office/drawing/2014/main" id="{5562897A-B7E9-FC64-BC01-05C516A6F625}"/>
                  </a:ext>
                </a:extLst>
              </p:cNvPr>
              <p:cNvSpPr/>
              <p:nvPr/>
            </p:nvSpPr>
            <p:spPr>
              <a:xfrm flipV="1">
                <a:off x="1110869" y="1577333"/>
                <a:ext cx="147060" cy="116080"/>
              </a:xfrm>
              <a:prstGeom prst="triangle">
                <a:avLst/>
              </a:prstGeom>
              <a:solidFill>
                <a:srgbClr val="F2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id="{0C7BFAB3-CB83-EC99-8435-8DFF3AF7EC2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184399" y="1648542"/>
                <a:ext cx="1" cy="728015"/>
              </a:xfrm>
              <a:prstGeom prst="line">
                <a:avLst/>
              </a:prstGeom>
              <a:ln w="38100">
                <a:solidFill>
                  <a:srgbClr val="F293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65BBBA35-F0DF-64D6-85D8-8929067EA689}"/>
                  </a:ext>
                </a:extLst>
              </p:cNvPr>
              <p:cNvSpPr/>
              <p:nvPr/>
            </p:nvSpPr>
            <p:spPr>
              <a:xfrm flipV="1">
                <a:off x="1051284" y="2191569"/>
                <a:ext cx="266230" cy="243769"/>
              </a:xfrm>
              <a:prstGeom prst="ellipse">
                <a:avLst/>
              </a:prstGeom>
              <a:solidFill>
                <a:srgbClr val="F2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  <p:sp>
            <p:nvSpPr>
              <p:cNvPr id="71" name="等腰三角形 70">
                <a:extLst>
                  <a:ext uri="{FF2B5EF4-FFF2-40B4-BE49-F238E27FC236}">
                    <a16:creationId xmlns:a16="http://schemas.microsoft.com/office/drawing/2014/main" id="{8B3D5EAE-D286-6937-1214-3B7362C9E0AC}"/>
                  </a:ext>
                </a:extLst>
              </p:cNvPr>
              <p:cNvSpPr/>
              <p:nvPr/>
            </p:nvSpPr>
            <p:spPr>
              <a:xfrm>
                <a:off x="1132263" y="2140044"/>
                <a:ext cx="104273" cy="82306"/>
              </a:xfrm>
              <a:prstGeom prst="triangle">
                <a:avLst/>
              </a:prstGeom>
              <a:solidFill>
                <a:srgbClr val="F2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A9FD7DAE-4C74-9F54-EB7C-B12EB817F2A2}"/>
                  </a:ext>
                </a:extLst>
              </p:cNvPr>
              <p:cNvSpPr/>
              <p:nvPr/>
            </p:nvSpPr>
            <p:spPr>
              <a:xfrm flipV="1">
                <a:off x="1110869" y="2248056"/>
                <a:ext cx="147061" cy="13465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</p:grp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F62195E5-6AA0-1C75-775F-3D79FA09898F}"/>
                </a:ext>
              </a:extLst>
            </p:cNvPr>
            <p:cNvSpPr txBox="1"/>
            <p:nvPr/>
          </p:nvSpPr>
          <p:spPr>
            <a:xfrm>
              <a:off x="10977933" y="6500197"/>
              <a:ext cx="816141" cy="307777"/>
            </a:xfrm>
            <a:prstGeom prst="rect">
              <a:avLst/>
            </a:prstGeom>
            <a:noFill/>
            <a:ln w="19050">
              <a:solidFill>
                <a:srgbClr val="F2931D"/>
              </a:solidFill>
              <a:prstDash val="sys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indent="266700" algn="just">
                <a:lnSpc>
                  <a:spcPct val="150000"/>
                </a:lnSpc>
                <a:defRPr sz="1400" kern="100">
                  <a:effectLst/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</a:defRPr>
              </a:lvl1pPr>
            </a:lstStyle>
            <a:p>
              <a:pPr indent="0">
                <a:lnSpc>
                  <a:spcPct val="100000"/>
                </a:lnSpc>
              </a:pPr>
              <a:r>
                <a:rPr lang="en-US" altLang="zh-CN" dirty="0">
                  <a:latin typeface="+mj-lt"/>
                </a:rPr>
                <a:t>Inrush</a:t>
              </a:r>
              <a:endParaRPr lang="zh-CN" altLang="zh-CN" dirty="0">
                <a:latin typeface="+mj-lt"/>
              </a:endParaRPr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4F03AB34-B192-D77B-4050-3C4E7F641485}"/>
                </a:ext>
              </a:extLst>
            </p:cNvPr>
            <p:cNvSpPr/>
            <p:nvPr/>
          </p:nvSpPr>
          <p:spPr>
            <a:xfrm>
              <a:off x="10242661" y="4075675"/>
              <a:ext cx="817378" cy="2117504"/>
            </a:xfrm>
            <a:prstGeom prst="rect">
              <a:avLst/>
            </a:prstGeom>
            <a:noFill/>
            <a:ln w="28575">
              <a:solidFill>
                <a:srgbClr val="F29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+mj-lt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9778D5C6-FBEA-B836-D2F6-12C9FBB305FE}"/>
                </a:ext>
              </a:extLst>
            </p:cNvPr>
            <p:cNvGrpSpPr/>
            <p:nvPr/>
          </p:nvGrpSpPr>
          <p:grpSpPr>
            <a:xfrm rot="10800000">
              <a:off x="11157683" y="5637365"/>
              <a:ext cx="266230" cy="858005"/>
              <a:chOff x="1051284" y="1577333"/>
              <a:chExt cx="266230" cy="858005"/>
            </a:xfrm>
          </p:grpSpPr>
          <p:sp>
            <p:nvSpPr>
              <p:cNvPr id="76" name="等腰三角形 75">
                <a:extLst>
                  <a:ext uri="{FF2B5EF4-FFF2-40B4-BE49-F238E27FC236}">
                    <a16:creationId xmlns:a16="http://schemas.microsoft.com/office/drawing/2014/main" id="{70EE3C6D-1479-F462-E797-13677CB3BD98}"/>
                  </a:ext>
                </a:extLst>
              </p:cNvPr>
              <p:cNvSpPr/>
              <p:nvPr/>
            </p:nvSpPr>
            <p:spPr>
              <a:xfrm flipV="1">
                <a:off x="1110869" y="1577333"/>
                <a:ext cx="147060" cy="116080"/>
              </a:xfrm>
              <a:prstGeom prst="triangle">
                <a:avLst/>
              </a:prstGeom>
              <a:solidFill>
                <a:srgbClr val="F2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  <p:cxnSp>
            <p:nvCxnSpPr>
              <p:cNvPr id="77" name="直接连接符 76">
                <a:extLst>
                  <a:ext uri="{FF2B5EF4-FFF2-40B4-BE49-F238E27FC236}">
                    <a16:creationId xmlns:a16="http://schemas.microsoft.com/office/drawing/2014/main" id="{20F4064A-E6DF-CB20-DE8E-2ABC06174A4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184399" y="1648542"/>
                <a:ext cx="1" cy="728015"/>
              </a:xfrm>
              <a:prstGeom prst="line">
                <a:avLst/>
              </a:prstGeom>
              <a:ln w="38100">
                <a:solidFill>
                  <a:srgbClr val="F293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A431D35A-20FF-5CBE-AC9B-4C41582A7A74}"/>
                  </a:ext>
                </a:extLst>
              </p:cNvPr>
              <p:cNvSpPr/>
              <p:nvPr/>
            </p:nvSpPr>
            <p:spPr>
              <a:xfrm flipV="1">
                <a:off x="1051284" y="2191569"/>
                <a:ext cx="266230" cy="243769"/>
              </a:xfrm>
              <a:prstGeom prst="ellipse">
                <a:avLst/>
              </a:prstGeom>
              <a:solidFill>
                <a:srgbClr val="F2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  <p:sp>
            <p:nvSpPr>
              <p:cNvPr id="79" name="等腰三角形 78">
                <a:extLst>
                  <a:ext uri="{FF2B5EF4-FFF2-40B4-BE49-F238E27FC236}">
                    <a16:creationId xmlns:a16="http://schemas.microsoft.com/office/drawing/2014/main" id="{6DE8CCA1-72D0-3CC9-C7A9-76CB2194EA0A}"/>
                  </a:ext>
                </a:extLst>
              </p:cNvPr>
              <p:cNvSpPr/>
              <p:nvPr/>
            </p:nvSpPr>
            <p:spPr>
              <a:xfrm>
                <a:off x="1132263" y="2140044"/>
                <a:ext cx="104273" cy="82306"/>
              </a:xfrm>
              <a:prstGeom prst="triangle">
                <a:avLst/>
              </a:prstGeom>
              <a:solidFill>
                <a:srgbClr val="F2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5041269C-9DA9-1BBC-4525-C9F64564FD24}"/>
                  </a:ext>
                </a:extLst>
              </p:cNvPr>
              <p:cNvSpPr/>
              <p:nvPr/>
            </p:nvSpPr>
            <p:spPr>
              <a:xfrm flipV="1">
                <a:off x="1110869" y="2248056"/>
                <a:ext cx="147061" cy="13465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</p:grpSp>
      </p:grp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16147D1B-5CEB-DC0D-3E88-1F415CE9FD36}"/>
              </a:ext>
            </a:extLst>
          </p:cNvPr>
          <p:cNvGrpSpPr/>
          <p:nvPr/>
        </p:nvGrpSpPr>
        <p:grpSpPr>
          <a:xfrm>
            <a:off x="483789" y="1055532"/>
            <a:ext cx="5896505" cy="5222572"/>
            <a:chOff x="1267638" y="726462"/>
            <a:chExt cx="5896505" cy="522257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B1C2363-DDD0-6275-0595-2C1519913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964" t="19707" r="14303" b="20811"/>
            <a:stretch/>
          </p:blipFill>
          <p:spPr>
            <a:xfrm>
              <a:off x="1544042" y="726462"/>
              <a:ext cx="4495800" cy="2485354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FCF61C00-34CC-E4E9-E887-B0F6752446DD}"/>
                </a:ext>
              </a:extLst>
            </p:cNvPr>
            <p:cNvSpPr txBox="1"/>
            <p:nvPr/>
          </p:nvSpPr>
          <p:spPr>
            <a:xfrm>
              <a:off x="3263096" y="3648175"/>
              <a:ext cx="14097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b="0" i="0">
                  <a:effectLst/>
                  <a:latin typeface="ArialMT"/>
                </a:defRPr>
              </a:lvl1pPr>
            </a:lstStyle>
            <a:p>
              <a:r>
                <a:rPr lang="en-US" altLang="zh-CN" dirty="0">
                  <a:solidFill>
                    <a:srgbClr val="F48400"/>
                  </a:solidFill>
                  <a:latin typeface="+mj-lt"/>
                </a:rPr>
                <a:t>USBTF_SR </a:t>
              </a:r>
              <a:endParaRPr lang="zh-CN" altLang="en-US" dirty="0">
                <a:solidFill>
                  <a:srgbClr val="F48400"/>
                </a:solidFill>
                <a:latin typeface="+mj-lt"/>
              </a:endParaRPr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D25C6814-C138-BE16-F797-62E03C05F9FB}"/>
                </a:ext>
              </a:extLst>
            </p:cNvPr>
            <p:cNvSpPr txBox="1"/>
            <p:nvPr/>
          </p:nvSpPr>
          <p:spPr>
            <a:xfrm>
              <a:off x="1267638" y="3781445"/>
              <a:ext cx="1325269" cy="385298"/>
            </a:xfrm>
            <a:prstGeom prst="rect">
              <a:avLst/>
            </a:prstGeom>
            <a:noFill/>
            <a:ln w="19050">
              <a:solidFill>
                <a:srgbClr val="F2931D"/>
              </a:solidFill>
              <a:prstDash val="sys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indent="0" algn="just">
                <a:lnSpc>
                  <a:spcPct val="150000"/>
                </a:lnSpc>
                <a:defRPr sz="1400" kern="100">
                  <a:effectLst/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</a:defRPr>
              </a:lvl1pPr>
            </a:lstStyle>
            <a:p>
              <a:r>
                <a:rPr lang="en-US" altLang="zh-CN" dirty="0">
                  <a:latin typeface="+mj-lt"/>
                </a:rPr>
                <a:t>Back Voltage</a:t>
              </a:r>
              <a:endParaRPr lang="zh-CN" altLang="en-US" dirty="0">
                <a:latin typeface="+mj-lt"/>
              </a:endParaRPr>
            </a:p>
          </p:txBody>
        </p:sp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078E1E7D-B359-7C46-1114-52C74C75209D}"/>
                </a:ext>
              </a:extLst>
            </p:cNvPr>
            <p:cNvSpPr/>
            <p:nvPr/>
          </p:nvSpPr>
          <p:spPr>
            <a:xfrm>
              <a:off x="2196812" y="4852595"/>
              <a:ext cx="872057" cy="1096439"/>
            </a:xfrm>
            <a:prstGeom prst="rect">
              <a:avLst/>
            </a:prstGeom>
            <a:noFill/>
            <a:ln w="28575">
              <a:solidFill>
                <a:srgbClr val="F29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+mj-lt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078108CA-5C75-50E7-067E-C981175B7156}"/>
                </a:ext>
              </a:extLst>
            </p:cNvPr>
            <p:cNvGrpSpPr/>
            <p:nvPr/>
          </p:nvGrpSpPr>
          <p:grpSpPr>
            <a:xfrm rot="10800000">
              <a:off x="1766582" y="2479121"/>
              <a:ext cx="266230" cy="1313368"/>
              <a:chOff x="1051284" y="1121970"/>
              <a:chExt cx="266230" cy="1313368"/>
            </a:xfrm>
          </p:grpSpPr>
          <p:sp>
            <p:nvSpPr>
              <p:cNvPr id="84" name="等腰三角形 83">
                <a:extLst>
                  <a:ext uri="{FF2B5EF4-FFF2-40B4-BE49-F238E27FC236}">
                    <a16:creationId xmlns:a16="http://schemas.microsoft.com/office/drawing/2014/main" id="{CF4CFDDB-5F6C-3C96-24EE-E69106DC22D2}"/>
                  </a:ext>
                </a:extLst>
              </p:cNvPr>
              <p:cNvSpPr/>
              <p:nvPr/>
            </p:nvSpPr>
            <p:spPr>
              <a:xfrm flipV="1">
                <a:off x="1110869" y="1121970"/>
                <a:ext cx="147060" cy="116080"/>
              </a:xfrm>
              <a:prstGeom prst="triangle">
                <a:avLst/>
              </a:prstGeom>
              <a:solidFill>
                <a:srgbClr val="F2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  <p:cxnSp>
            <p:nvCxnSpPr>
              <p:cNvPr id="85" name="直接连接符 84">
                <a:extLst>
                  <a:ext uri="{FF2B5EF4-FFF2-40B4-BE49-F238E27FC236}">
                    <a16:creationId xmlns:a16="http://schemas.microsoft.com/office/drawing/2014/main" id="{1E325135-1BC6-BCA4-013F-1C63FA643BF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184644" y="1180010"/>
                <a:ext cx="0" cy="1196547"/>
              </a:xfrm>
              <a:prstGeom prst="line">
                <a:avLst/>
              </a:prstGeom>
              <a:ln w="38100">
                <a:solidFill>
                  <a:srgbClr val="F293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99E6559F-3356-94BF-6D34-5D0A4363F5D9}"/>
                  </a:ext>
                </a:extLst>
              </p:cNvPr>
              <p:cNvSpPr/>
              <p:nvPr/>
            </p:nvSpPr>
            <p:spPr>
              <a:xfrm flipV="1">
                <a:off x="1051284" y="2191569"/>
                <a:ext cx="266230" cy="243769"/>
              </a:xfrm>
              <a:prstGeom prst="ellipse">
                <a:avLst/>
              </a:prstGeom>
              <a:solidFill>
                <a:srgbClr val="F2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  <p:sp>
            <p:nvSpPr>
              <p:cNvPr id="87" name="等腰三角形 86">
                <a:extLst>
                  <a:ext uri="{FF2B5EF4-FFF2-40B4-BE49-F238E27FC236}">
                    <a16:creationId xmlns:a16="http://schemas.microsoft.com/office/drawing/2014/main" id="{1A9D34A8-6597-EEB5-9E5D-257CBB3C3241}"/>
                  </a:ext>
                </a:extLst>
              </p:cNvPr>
              <p:cNvSpPr/>
              <p:nvPr/>
            </p:nvSpPr>
            <p:spPr>
              <a:xfrm>
                <a:off x="1132263" y="2140044"/>
                <a:ext cx="104273" cy="82306"/>
              </a:xfrm>
              <a:prstGeom prst="triangle">
                <a:avLst/>
              </a:prstGeom>
              <a:solidFill>
                <a:srgbClr val="F2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762907CA-F0A8-012A-5050-BA7340C41536}"/>
                  </a:ext>
                </a:extLst>
              </p:cNvPr>
              <p:cNvSpPr/>
              <p:nvPr/>
            </p:nvSpPr>
            <p:spPr>
              <a:xfrm flipV="1">
                <a:off x="1110869" y="2248056"/>
                <a:ext cx="147061" cy="13465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</p:grp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9DDAE149-9ACF-A6BC-B0CE-E03E456DD333}"/>
                </a:ext>
              </a:extLst>
            </p:cNvPr>
            <p:cNvSpPr/>
            <p:nvPr/>
          </p:nvSpPr>
          <p:spPr>
            <a:xfrm>
              <a:off x="2781804" y="883353"/>
              <a:ext cx="4074903" cy="2240821"/>
            </a:xfrm>
            <a:custGeom>
              <a:avLst/>
              <a:gdLst>
                <a:gd name="connsiteX0" fmla="*/ 0 w 4074903"/>
                <a:gd name="connsiteY0" fmla="*/ 0 h 2214693"/>
                <a:gd name="connsiteX1" fmla="*/ 1284821 w 4074903"/>
                <a:gd name="connsiteY1" fmla="*/ 0 h 2214693"/>
                <a:gd name="connsiteX2" fmla="*/ 1284821 w 4074903"/>
                <a:gd name="connsiteY2" fmla="*/ 10615 h 2214693"/>
                <a:gd name="connsiteX3" fmla="*/ 4074903 w 4074903"/>
                <a:gd name="connsiteY3" fmla="*/ 10615 h 2214693"/>
                <a:gd name="connsiteX4" fmla="*/ 4074903 w 4074903"/>
                <a:gd name="connsiteY4" fmla="*/ 2214693 h 2214693"/>
                <a:gd name="connsiteX5" fmla="*/ 869935 w 4074903"/>
                <a:gd name="connsiteY5" fmla="*/ 2214693 h 2214693"/>
                <a:gd name="connsiteX6" fmla="*/ 869935 w 4074903"/>
                <a:gd name="connsiteY6" fmla="*/ 1096439 h 2214693"/>
                <a:gd name="connsiteX7" fmla="*/ 0 w 4074903"/>
                <a:gd name="connsiteY7" fmla="*/ 1096439 h 2214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4903" h="2214693">
                  <a:moveTo>
                    <a:pt x="0" y="0"/>
                  </a:moveTo>
                  <a:lnTo>
                    <a:pt x="1284821" y="0"/>
                  </a:lnTo>
                  <a:lnTo>
                    <a:pt x="1284821" y="10615"/>
                  </a:lnTo>
                  <a:lnTo>
                    <a:pt x="4074903" y="10615"/>
                  </a:lnTo>
                  <a:lnTo>
                    <a:pt x="4074903" y="2214693"/>
                  </a:lnTo>
                  <a:lnTo>
                    <a:pt x="869935" y="2214693"/>
                  </a:lnTo>
                  <a:lnTo>
                    <a:pt x="869935" y="1096439"/>
                  </a:lnTo>
                  <a:lnTo>
                    <a:pt x="0" y="1096439"/>
                  </a:lnTo>
                  <a:close/>
                </a:path>
              </a:pathLst>
            </a:custGeom>
            <a:noFill/>
            <a:ln w="28575">
              <a:solidFill>
                <a:srgbClr val="F29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400" dirty="0">
                <a:latin typeface="+mj-lt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  <p:grpSp>
          <p:nvGrpSpPr>
            <p:cNvPr id="92" name="组合 91">
              <a:extLst>
                <a:ext uri="{FF2B5EF4-FFF2-40B4-BE49-F238E27FC236}">
                  <a16:creationId xmlns:a16="http://schemas.microsoft.com/office/drawing/2014/main" id="{4E16FD86-A964-CFC6-6AB3-7E51A8C33A05}"/>
                </a:ext>
              </a:extLst>
            </p:cNvPr>
            <p:cNvGrpSpPr/>
            <p:nvPr/>
          </p:nvGrpSpPr>
          <p:grpSpPr>
            <a:xfrm rot="5400000">
              <a:off x="5586987" y="1369403"/>
              <a:ext cx="266230" cy="1264402"/>
              <a:chOff x="1051284" y="1170936"/>
              <a:chExt cx="266230" cy="1264402"/>
            </a:xfrm>
          </p:grpSpPr>
          <p:sp>
            <p:nvSpPr>
              <p:cNvPr id="93" name="等腰三角形 92">
                <a:extLst>
                  <a:ext uri="{FF2B5EF4-FFF2-40B4-BE49-F238E27FC236}">
                    <a16:creationId xmlns:a16="http://schemas.microsoft.com/office/drawing/2014/main" id="{265287E6-570D-8AA2-3AAF-7C82FF012133}"/>
                  </a:ext>
                </a:extLst>
              </p:cNvPr>
              <p:cNvSpPr/>
              <p:nvPr/>
            </p:nvSpPr>
            <p:spPr>
              <a:xfrm flipV="1">
                <a:off x="1110869" y="1171185"/>
                <a:ext cx="147060" cy="116080"/>
              </a:xfrm>
              <a:prstGeom prst="triangle">
                <a:avLst/>
              </a:prstGeom>
              <a:solidFill>
                <a:srgbClr val="F2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  <p:cxnSp>
            <p:nvCxnSpPr>
              <p:cNvPr id="94" name="直接连接符 93">
                <a:extLst>
                  <a:ext uri="{FF2B5EF4-FFF2-40B4-BE49-F238E27FC236}">
                    <a16:creationId xmlns:a16="http://schemas.microsoft.com/office/drawing/2014/main" id="{97FBB0B9-B567-CD51-E9CF-06ED7DA01E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4399" y="1170936"/>
                <a:ext cx="0" cy="1205621"/>
              </a:xfrm>
              <a:prstGeom prst="line">
                <a:avLst/>
              </a:prstGeom>
              <a:ln w="38100">
                <a:solidFill>
                  <a:srgbClr val="F293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07CDD84E-245B-0ED1-25C9-1C09B1952C40}"/>
                  </a:ext>
                </a:extLst>
              </p:cNvPr>
              <p:cNvSpPr/>
              <p:nvPr/>
            </p:nvSpPr>
            <p:spPr>
              <a:xfrm flipV="1">
                <a:off x="1051284" y="2191569"/>
                <a:ext cx="266230" cy="243769"/>
              </a:xfrm>
              <a:prstGeom prst="ellipse">
                <a:avLst/>
              </a:prstGeom>
              <a:solidFill>
                <a:srgbClr val="F2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  <p:sp>
            <p:nvSpPr>
              <p:cNvPr id="96" name="等腰三角形 95">
                <a:extLst>
                  <a:ext uri="{FF2B5EF4-FFF2-40B4-BE49-F238E27FC236}">
                    <a16:creationId xmlns:a16="http://schemas.microsoft.com/office/drawing/2014/main" id="{BF28C023-E5E9-CB60-B53B-2D699756BC7B}"/>
                  </a:ext>
                </a:extLst>
              </p:cNvPr>
              <p:cNvSpPr/>
              <p:nvPr/>
            </p:nvSpPr>
            <p:spPr>
              <a:xfrm>
                <a:off x="1132263" y="2140044"/>
                <a:ext cx="104273" cy="82306"/>
              </a:xfrm>
              <a:prstGeom prst="triangle">
                <a:avLst/>
              </a:prstGeom>
              <a:solidFill>
                <a:srgbClr val="F2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8F45EEFF-3588-F58F-6D75-2B550D9EA337}"/>
                  </a:ext>
                </a:extLst>
              </p:cNvPr>
              <p:cNvSpPr/>
              <p:nvPr/>
            </p:nvSpPr>
            <p:spPr>
              <a:xfrm flipV="1">
                <a:off x="1101344" y="2238531"/>
                <a:ext cx="147061" cy="13465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  <a:ea typeface="阿里巴巴普惠体 M" panose="00020600040101010101" pitchFamily="18" charset="-122"/>
                  <a:cs typeface="阿里巴巴普惠体 M" panose="00020600040101010101" pitchFamily="18" charset="-122"/>
                </a:endParaRPr>
              </a:p>
            </p:txBody>
          </p:sp>
        </p:grpSp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51A0E7CC-A110-E943-A980-1416678A4274}"/>
                </a:ext>
              </a:extLst>
            </p:cNvPr>
            <p:cNvSpPr txBox="1"/>
            <p:nvPr/>
          </p:nvSpPr>
          <p:spPr>
            <a:xfrm>
              <a:off x="6352054" y="1849402"/>
              <a:ext cx="812089" cy="307777"/>
            </a:xfrm>
            <a:prstGeom prst="rect">
              <a:avLst/>
            </a:prstGeom>
            <a:noFill/>
            <a:ln w="19050">
              <a:solidFill>
                <a:srgbClr val="F2931D"/>
              </a:solidFill>
              <a:prstDash val="sys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indent="266700" algn="just">
                <a:lnSpc>
                  <a:spcPct val="150000"/>
                </a:lnSpc>
                <a:defRPr sz="1400" kern="100">
                  <a:effectLst/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</a:defRPr>
              </a:lvl1pPr>
            </a:lstStyle>
            <a:p>
              <a:pPr indent="0">
                <a:lnSpc>
                  <a:spcPct val="100000"/>
                </a:lnSpc>
              </a:pPr>
              <a:r>
                <a:rPr lang="en-US" altLang="zh-CN" dirty="0">
                  <a:latin typeface="+mj-lt"/>
                </a:rPr>
                <a:t> Droop</a:t>
              </a:r>
              <a:endParaRPr lang="zh-CN" altLang="zh-CN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67661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37B2D66-B623-42D0-BD1A-BE8E05CFCDC0}"/>
              </a:ext>
            </a:extLst>
          </p:cNvPr>
          <p:cNvSpPr txBox="1"/>
          <p:nvPr/>
        </p:nvSpPr>
        <p:spPr>
          <a:xfrm>
            <a:off x="238766" y="262565"/>
            <a:ext cx="10333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+mj-lt"/>
                <a:cs typeface="Arial" panose="020B0604020202020204" pitchFamily="34" charset="0"/>
              </a:rPr>
              <a:t>100 Base-TX/1000Base-T</a:t>
            </a:r>
          </a:p>
          <a:p>
            <a:r>
              <a:rPr lang="en-US" altLang="zh-CN" sz="3600" dirty="0">
                <a:latin typeface="+mj-lt"/>
                <a:cs typeface="Arial" panose="020B0604020202020204" pitchFamily="34" charset="0"/>
              </a:rPr>
              <a:t> Compliance Test Fixture</a:t>
            </a:r>
            <a:r>
              <a:rPr lang="zh-CN" altLang="en-US" sz="3600" dirty="0">
                <a:latin typeface="+mj-lt"/>
                <a:cs typeface="Arial" panose="020B0604020202020204" pitchFamily="34" charset="0"/>
              </a:rPr>
              <a:t>（</a:t>
            </a:r>
            <a:r>
              <a:rPr lang="en-US" altLang="zh-CN" sz="3600" dirty="0">
                <a:latin typeface="+mj-lt"/>
                <a:cs typeface="Arial" panose="020B0604020202020204" pitchFamily="34" charset="0"/>
              </a:rPr>
              <a:t>FX-ETH </a:t>
            </a:r>
            <a:r>
              <a:rPr lang="zh-CN" altLang="en-US" sz="3600" dirty="0">
                <a:latin typeface="+mj-lt"/>
                <a:cs typeface="Arial" panose="020B0604020202020204" pitchFamily="34" charset="0"/>
              </a:rPr>
              <a:t>）</a:t>
            </a:r>
          </a:p>
        </p:txBody>
      </p:sp>
      <p:pic>
        <p:nvPicPr>
          <p:cNvPr id="3" name="图片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t="26078" r="1095" b="20007"/>
          <a:stretch/>
        </p:blipFill>
        <p:spPr bwMode="auto">
          <a:xfrm>
            <a:off x="1321736" y="2024431"/>
            <a:ext cx="8873002" cy="3785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7FBB0B9-B567-CD51-E9CF-06ED7DA01E3E}"/>
              </a:ext>
            </a:extLst>
          </p:cNvPr>
          <p:cNvCxnSpPr>
            <a:cxnSpLocks/>
          </p:cNvCxnSpPr>
          <p:nvPr/>
        </p:nvCxnSpPr>
        <p:spPr>
          <a:xfrm flipH="1" flipV="1">
            <a:off x="1800876" y="5359923"/>
            <a:ext cx="2643" cy="822184"/>
          </a:xfrm>
          <a:prstGeom prst="line">
            <a:avLst/>
          </a:prstGeom>
          <a:ln w="38100">
            <a:solidFill>
              <a:srgbClr val="F29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51A0E7CC-A110-E943-A980-1416678A4274}"/>
              </a:ext>
            </a:extLst>
          </p:cNvPr>
          <p:cNvSpPr txBox="1"/>
          <p:nvPr/>
        </p:nvSpPr>
        <p:spPr>
          <a:xfrm>
            <a:off x="1243676" y="6182107"/>
            <a:ext cx="1114399" cy="523220"/>
          </a:xfrm>
          <a:prstGeom prst="rect">
            <a:avLst/>
          </a:prstGeom>
          <a:noFill/>
          <a:ln w="19050">
            <a:solidFill>
              <a:srgbClr val="F2931D"/>
            </a:solidFill>
            <a:prstDash val="sysDot"/>
          </a:ln>
        </p:spPr>
        <p:txBody>
          <a:bodyPr wrap="square">
            <a:spAutoFit/>
          </a:bodyPr>
          <a:lstStyle>
            <a:defPPr>
              <a:defRPr lang="zh-CN"/>
            </a:defPPr>
            <a:lvl1pPr indent="266700" algn="just">
              <a:lnSpc>
                <a:spcPct val="150000"/>
              </a:lnSpc>
              <a:defRPr sz="1400" kern="100"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pPr indent="0" algn="ctr">
              <a:lnSpc>
                <a:spcPct val="100000"/>
              </a:lnSpc>
            </a:pPr>
            <a:r>
              <a:rPr lang="en-US" altLang="zh-CN" dirty="0">
                <a:latin typeface="+mj-lt"/>
              </a:rPr>
              <a:t> calibration section</a:t>
            </a:r>
            <a:endParaRPr lang="zh-CN" altLang="zh-CN" dirty="0">
              <a:latin typeface="+mj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78E1E7D-B359-7C46-1114-52C74C75209D}"/>
              </a:ext>
            </a:extLst>
          </p:cNvPr>
          <p:cNvSpPr/>
          <p:nvPr/>
        </p:nvSpPr>
        <p:spPr>
          <a:xfrm>
            <a:off x="1343756" y="2175671"/>
            <a:ext cx="1141615" cy="3225070"/>
          </a:xfrm>
          <a:prstGeom prst="rect">
            <a:avLst/>
          </a:prstGeom>
          <a:noFill/>
          <a:ln w="28575">
            <a:solidFill>
              <a:srgbClr val="F293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latin typeface="+mj-lt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78E1E7D-B359-7C46-1114-52C74C75209D}"/>
              </a:ext>
            </a:extLst>
          </p:cNvPr>
          <p:cNvSpPr/>
          <p:nvPr/>
        </p:nvSpPr>
        <p:spPr>
          <a:xfrm>
            <a:off x="2485371" y="3480257"/>
            <a:ext cx="2702616" cy="1920484"/>
          </a:xfrm>
          <a:prstGeom prst="rect">
            <a:avLst/>
          </a:prstGeom>
          <a:noFill/>
          <a:ln w="28575">
            <a:solidFill>
              <a:srgbClr val="F293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latin typeface="+mj-lt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97FBB0B9-B567-CD51-E9CF-06ED7DA01E3E}"/>
              </a:ext>
            </a:extLst>
          </p:cNvPr>
          <p:cNvCxnSpPr>
            <a:cxnSpLocks/>
          </p:cNvCxnSpPr>
          <p:nvPr/>
        </p:nvCxnSpPr>
        <p:spPr>
          <a:xfrm flipH="1" flipV="1">
            <a:off x="3744589" y="5400741"/>
            <a:ext cx="2643" cy="822184"/>
          </a:xfrm>
          <a:prstGeom prst="line">
            <a:avLst/>
          </a:prstGeom>
          <a:ln w="38100">
            <a:solidFill>
              <a:srgbClr val="F29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51A0E7CC-A110-E943-A980-1416678A4274}"/>
              </a:ext>
            </a:extLst>
          </p:cNvPr>
          <p:cNvSpPr txBox="1"/>
          <p:nvPr/>
        </p:nvSpPr>
        <p:spPr>
          <a:xfrm>
            <a:off x="3187389" y="6222925"/>
            <a:ext cx="1114399" cy="523220"/>
          </a:xfrm>
          <a:prstGeom prst="rect">
            <a:avLst/>
          </a:prstGeom>
          <a:noFill/>
          <a:ln w="19050">
            <a:solidFill>
              <a:srgbClr val="F2931D"/>
            </a:solidFill>
            <a:prstDash val="sysDot"/>
          </a:ln>
        </p:spPr>
        <p:txBody>
          <a:bodyPr wrap="square">
            <a:spAutoFit/>
          </a:bodyPr>
          <a:lstStyle>
            <a:defPPr>
              <a:defRPr lang="zh-CN"/>
            </a:defPPr>
            <a:lvl1pPr indent="266700" algn="just">
              <a:lnSpc>
                <a:spcPct val="150000"/>
              </a:lnSpc>
              <a:defRPr sz="1400" kern="100"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pPr indent="0" algn="ctr">
              <a:lnSpc>
                <a:spcPct val="100000"/>
              </a:lnSpc>
            </a:pPr>
            <a:r>
              <a:rPr lang="en-US" altLang="zh-CN" dirty="0">
                <a:latin typeface="+mj-lt"/>
              </a:rPr>
              <a:t> SMA test section</a:t>
            </a:r>
            <a:endParaRPr lang="zh-CN" altLang="zh-CN" dirty="0">
              <a:latin typeface="+mj-lt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7FBB0B9-B567-CD51-E9CF-06ED7DA01E3E}"/>
              </a:ext>
            </a:extLst>
          </p:cNvPr>
          <p:cNvCxnSpPr>
            <a:cxnSpLocks/>
          </p:cNvCxnSpPr>
          <p:nvPr/>
        </p:nvCxnSpPr>
        <p:spPr>
          <a:xfrm flipV="1">
            <a:off x="4042529" y="1929270"/>
            <a:ext cx="1" cy="286906"/>
          </a:xfrm>
          <a:prstGeom prst="line">
            <a:avLst/>
          </a:prstGeom>
          <a:ln w="38100">
            <a:solidFill>
              <a:srgbClr val="F29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51A0E7CC-A110-E943-A980-1416678A4274}"/>
              </a:ext>
            </a:extLst>
          </p:cNvPr>
          <p:cNvSpPr txBox="1"/>
          <p:nvPr/>
        </p:nvSpPr>
        <p:spPr>
          <a:xfrm>
            <a:off x="3485330" y="1445642"/>
            <a:ext cx="1114399" cy="523220"/>
          </a:xfrm>
          <a:prstGeom prst="rect">
            <a:avLst/>
          </a:prstGeom>
          <a:noFill/>
          <a:ln w="19050">
            <a:solidFill>
              <a:srgbClr val="F2931D"/>
            </a:solidFill>
            <a:prstDash val="sysDot"/>
          </a:ln>
        </p:spPr>
        <p:txBody>
          <a:bodyPr wrap="square">
            <a:spAutoFit/>
          </a:bodyPr>
          <a:lstStyle>
            <a:defPPr>
              <a:defRPr lang="zh-CN"/>
            </a:defPPr>
            <a:lvl1pPr indent="266700" algn="just">
              <a:lnSpc>
                <a:spcPct val="150000"/>
              </a:lnSpc>
              <a:defRPr sz="1400" kern="100"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pPr indent="0" algn="ctr">
              <a:lnSpc>
                <a:spcPct val="100000"/>
              </a:lnSpc>
            </a:pPr>
            <a:r>
              <a:rPr lang="en-US" altLang="zh-CN" dirty="0">
                <a:latin typeface="+mj-lt"/>
              </a:rPr>
              <a:t> Probe test section</a:t>
            </a:r>
            <a:endParaRPr lang="zh-CN" altLang="zh-CN" dirty="0">
              <a:latin typeface="+mj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78E1E7D-B359-7C46-1114-52C74C75209D}"/>
              </a:ext>
            </a:extLst>
          </p:cNvPr>
          <p:cNvSpPr/>
          <p:nvPr/>
        </p:nvSpPr>
        <p:spPr>
          <a:xfrm>
            <a:off x="2485370" y="2191697"/>
            <a:ext cx="3321663" cy="1288560"/>
          </a:xfrm>
          <a:prstGeom prst="rect">
            <a:avLst/>
          </a:prstGeom>
          <a:noFill/>
          <a:ln w="28575">
            <a:solidFill>
              <a:srgbClr val="F293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latin typeface="+mj-lt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78E1E7D-B359-7C46-1114-52C74C75209D}"/>
              </a:ext>
            </a:extLst>
          </p:cNvPr>
          <p:cNvSpPr/>
          <p:nvPr/>
        </p:nvSpPr>
        <p:spPr>
          <a:xfrm>
            <a:off x="5807034" y="2190307"/>
            <a:ext cx="1246910" cy="1550419"/>
          </a:xfrm>
          <a:prstGeom prst="rect">
            <a:avLst/>
          </a:prstGeom>
          <a:noFill/>
          <a:ln w="28575">
            <a:solidFill>
              <a:srgbClr val="F293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latin typeface="+mj-lt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97FBB0B9-B567-CD51-E9CF-06ED7DA01E3E}"/>
              </a:ext>
            </a:extLst>
          </p:cNvPr>
          <p:cNvCxnSpPr>
            <a:cxnSpLocks/>
            <a:endCxn id="20" idx="2"/>
          </p:cNvCxnSpPr>
          <p:nvPr/>
        </p:nvCxnSpPr>
        <p:spPr>
          <a:xfrm flipH="1" flipV="1">
            <a:off x="6440270" y="1968862"/>
            <a:ext cx="8031" cy="247314"/>
          </a:xfrm>
          <a:prstGeom prst="line">
            <a:avLst/>
          </a:prstGeom>
          <a:ln w="38100">
            <a:solidFill>
              <a:srgbClr val="F29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51A0E7CC-A110-E943-A980-1416678A4274}"/>
              </a:ext>
            </a:extLst>
          </p:cNvPr>
          <p:cNvSpPr txBox="1"/>
          <p:nvPr/>
        </p:nvSpPr>
        <p:spPr>
          <a:xfrm>
            <a:off x="5294301" y="1445642"/>
            <a:ext cx="2291938" cy="523220"/>
          </a:xfrm>
          <a:prstGeom prst="rect">
            <a:avLst/>
          </a:prstGeom>
          <a:noFill/>
          <a:ln w="19050">
            <a:solidFill>
              <a:srgbClr val="F2931D"/>
            </a:solidFill>
            <a:prstDash val="sysDot"/>
          </a:ln>
        </p:spPr>
        <p:txBody>
          <a:bodyPr wrap="square">
            <a:spAutoFit/>
          </a:bodyPr>
          <a:lstStyle>
            <a:defPPr>
              <a:defRPr lang="zh-CN"/>
            </a:defPPr>
            <a:lvl1pPr indent="266700" algn="just">
              <a:lnSpc>
                <a:spcPct val="150000"/>
              </a:lnSpc>
              <a:defRPr sz="1400" kern="100"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pPr indent="0" algn="ctr">
              <a:lnSpc>
                <a:spcPct val="100000"/>
              </a:lnSpc>
            </a:pPr>
            <a:r>
              <a:rPr lang="en-US" altLang="zh-CN" dirty="0"/>
              <a:t>MDI common-mode output voltage test</a:t>
            </a:r>
            <a:endParaRPr lang="zh-CN" altLang="zh-CN" dirty="0">
              <a:latin typeface="+mj-lt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97FBB0B9-B567-CD51-E9CF-06ED7DA01E3E}"/>
              </a:ext>
            </a:extLst>
          </p:cNvPr>
          <p:cNvCxnSpPr>
            <a:cxnSpLocks/>
          </p:cNvCxnSpPr>
          <p:nvPr/>
        </p:nvCxnSpPr>
        <p:spPr>
          <a:xfrm flipH="1" flipV="1">
            <a:off x="8033431" y="5445187"/>
            <a:ext cx="18039" cy="545020"/>
          </a:xfrm>
          <a:prstGeom prst="line">
            <a:avLst/>
          </a:prstGeom>
          <a:ln w="38100">
            <a:solidFill>
              <a:srgbClr val="F29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51A0E7CC-A110-E943-A980-1416678A4274}"/>
              </a:ext>
            </a:extLst>
          </p:cNvPr>
          <p:cNvSpPr txBox="1"/>
          <p:nvPr/>
        </p:nvSpPr>
        <p:spPr>
          <a:xfrm>
            <a:off x="7303325" y="5990207"/>
            <a:ext cx="1884104" cy="523220"/>
          </a:xfrm>
          <a:prstGeom prst="rect">
            <a:avLst/>
          </a:prstGeom>
          <a:noFill/>
          <a:ln w="19050">
            <a:solidFill>
              <a:srgbClr val="F2931D"/>
            </a:solidFill>
            <a:prstDash val="sysDot"/>
          </a:ln>
        </p:spPr>
        <p:txBody>
          <a:bodyPr wrap="square">
            <a:spAutoFit/>
          </a:bodyPr>
          <a:lstStyle>
            <a:defPPr>
              <a:defRPr lang="zh-CN"/>
            </a:defPPr>
            <a:lvl1pPr indent="266700" algn="just">
              <a:lnSpc>
                <a:spcPct val="150000"/>
              </a:lnSpc>
              <a:defRPr sz="1400" kern="100"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pPr indent="0" algn="ctr">
              <a:lnSpc>
                <a:spcPct val="100000"/>
              </a:lnSpc>
            </a:pPr>
            <a:r>
              <a:rPr lang="en-US" altLang="zh-CN" dirty="0"/>
              <a:t>Disturbing test section</a:t>
            </a:r>
            <a:endParaRPr lang="zh-CN" altLang="zh-CN" dirty="0">
              <a:latin typeface="+mj-lt"/>
            </a:endParaRPr>
          </a:p>
        </p:txBody>
      </p:sp>
      <p:sp>
        <p:nvSpPr>
          <p:cNvPr id="26" name="任意多边形: 形状 90">
            <a:extLst>
              <a:ext uri="{FF2B5EF4-FFF2-40B4-BE49-F238E27FC236}">
                <a16:creationId xmlns:a16="http://schemas.microsoft.com/office/drawing/2014/main" id="{9DDAE149-9ACF-A6BC-B0CE-E03E456DD333}"/>
              </a:ext>
            </a:extLst>
          </p:cNvPr>
          <p:cNvSpPr/>
          <p:nvPr/>
        </p:nvSpPr>
        <p:spPr>
          <a:xfrm>
            <a:off x="7084611" y="2190306"/>
            <a:ext cx="1451862" cy="3227577"/>
          </a:xfrm>
          <a:custGeom>
            <a:avLst/>
            <a:gdLst>
              <a:gd name="connsiteX0" fmla="*/ 0 w 4074903"/>
              <a:gd name="connsiteY0" fmla="*/ 0 h 2214693"/>
              <a:gd name="connsiteX1" fmla="*/ 1284821 w 4074903"/>
              <a:gd name="connsiteY1" fmla="*/ 0 h 2214693"/>
              <a:gd name="connsiteX2" fmla="*/ 1284821 w 4074903"/>
              <a:gd name="connsiteY2" fmla="*/ 10615 h 2214693"/>
              <a:gd name="connsiteX3" fmla="*/ 4074903 w 4074903"/>
              <a:gd name="connsiteY3" fmla="*/ 10615 h 2214693"/>
              <a:gd name="connsiteX4" fmla="*/ 4074903 w 4074903"/>
              <a:gd name="connsiteY4" fmla="*/ 2214693 h 2214693"/>
              <a:gd name="connsiteX5" fmla="*/ 869935 w 4074903"/>
              <a:gd name="connsiteY5" fmla="*/ 2214693 h 2214693"/>
              <a:gd name="connsiteX6" fmla="*/ 869935 w 4074903"/>
              <a:gd name="connsiteY6" fmla="*/ 1096439 h 2214693"/>
              <a:gd name="connsiteX7" fmla="*/ 0 w 4074903"/>
              <a:gd name="connsiteY7" fmla="*/ 1096439 h 2214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4903" h="2214693">
                <a:moveTo>
                  <a:pt x="0" y="0"/>
                </a:moveTo>
                <a:lnTo>
                  <a:pt x="1284821" y="0"/>
                </a:lnTo>
                <a:lnTo>
                  <a:pt x="1284821" y="10615"/>
                </a:lnTo>
                <a:lnTo>
                  <a:pt x="4074903" y="10615"/>
                </a:lnTo>
                <a:lnTo>
                  <a:pt x="4074903" y="2214693"/>
                </a:lnTo>
                <a:lnTo>
                  <a:pt x="869935" y="2214693"/>
                </a:lnTo>
                <a:lnTo>
                  <a:pt x="869935" y="1096439"/>
                </a:lnTo>
                <a:lnTo>
                  <a:pt x="0" y="1096439"/>
                </a:lnTo>
                <a:close/>
              </a:path>
            </a:pathLst>
          </a:custGeom>
          <a:noFill/>
          <a:ln w="28575">
            <a:solidFill>
              <a:srgbClr val="F293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400" dirty="0">
              <a:latin typeface="+mj-lt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32" name="任意多边形 31"/>
          <p:cNvSpPr/>
          <p:nvPr/>
        </p:nvSpPr>
        <p:spPr>
          <a:xfrm>
            <a:off x="5155345" y="3474610"/>
            <a:ext cx="2229633" cy="1954060"/>
          </a:xfrm>
          <a:custGeom>
            <a:avLst/>
            <a:gdLst>
              <a:gd name="connsiteX0" fmla="*/ 0 w 2229633"/>
              <a:gd name="connsiteY0" fmla="*/ 0 h 1954060"/>
              <a:gd name="connsiteX1" fmla="*/ 25052 w 2229633"/>
              <a:gd name="connsiteY1" fmla="*/ 1941534 h 1954060"/>
              <a:gd name="connsiteX2" fmla="*/ 2229633 w 2229633"/>
              <a:gd name="connsiteY2" fmla="*/ 1954060 h 1954060"/>
              <a:gd name="connsiteX3" fmla="*/ 2217107 w 2229633"/>
              <a:gd name="connsiteY3" fmla="*/ 338202 h 1954060"/>
              <a:gd name="connsiteX4" fmla="*/ 638828 w 2229633"/>
              <a:gd name="connsiteY4" fmla="*/ 313150 h 1954060"/>
              <a:gd name="connsiteX5" fmla="*/ 626302 w 2229633"/>
              <a:gd name="connsiteY5" fmla="*/ 25052 h 1954060"/>
              <a:gd name="connsiteX6" fmla="*/ 0 w 2229633"/>
              <a:gd name="connsiteY6" fmla="*/ 0 h 195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9633" h="1954060">
                <a:moveTo>
                  <a:pt x="0" y="0"/>
                </a:moveTo>
                <a:lnTo>
                  <a:pt x="25052" y="1941534"/>
                </a:lnTo>
                <a:lnTo>
                  <a:pt x="2229633" y="1954060"/>
                </a:lnTo>
                <a:cubicBezTo>
                  <a:pt x="2225458" y="1415441"/>
                  <a:pt x="2221282" y="876821"/>
                  <a:pt x="2217107" y="338202"/>
                </a:cubicBezTo>
                <a:lnTo>
                  <a:pt x="638828" y="313150"/>
                </a:lnTo>
                <a:lnTo>
                  <a:pt x="626302" y="25052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F293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400">
              <a:latin typeface="+mj-lt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97FBB0B9-B567-CD51-E9CF-06ED7DA01E3E}"/>
              </a:ext>
            </a:extLst>
          </p:cNvPr>
          <p:cNvCxnSpPr>
            <a:cxnSpLocks/>
          </p:cNvCxnSpPr>
          <p:nvPr/>
        </p:nvCxnSpPr>
        <p:spPr>
          <a:xfrm flipH="1" flipV="1">
            <a:off x="5963255" y="5380198"/>
            <a:ext cx="18039" cy="545020"/>
          </a:xfrm>
          <a:prstGeom prst="line">
            <a:avLst/>
          </a:prstGeom>
          <a:ln w="38100">
            <a:solidFill>
              <a:srgbClr val="F29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51A0E7CC-A110-E943-A980-1416678A4274}"/>
              </a:ext>
            </a:extLst>
          </p:cNvPr>
          <p:cNvSpPr txBox="1"/>
          <p:nvPr/>
        </p:nvSpPr>
        <p:spPr>
          <a:xfrm>
            <a:off x="5223484" y="5925218"/>
            <a:ext cx="1515620" cy="523220"/>
          </a:xfrm>
          <a:prstGeom prst="rect">
            <a:avLst/>
          </a:prstGeom>
          <a:noFill/>
          <a:ln w="19050">
            <a:solidFill>
              <a:srgbClr val="F2931D"/>
            </a:solidFill>
            <a:prstDash val="sysDot"/>
          </a:ln>
        </p:spPr>
        <p:txBody>
          <a:bodyPr wrap="square">
            <a:spAutoFit/>
          </a:bodyPr>
          <a:lstStyle>
            <a:defPPr>
              <a:defRPr lang="zh-CN"/>
            </a:defPPr>
            <a:lvl1pPr indent="266700" algn="just">
              <a:lnSpc>
                <a:spcPct val="150000"/>
              </a:lnSpc>
              <a:defRPr sz="1400" kern="100"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pPr indent="0" algn="ctr">
              <a:lnSpc>
                <a:spcPct val="100000"/>
              </a:lnSpc>
            </a:pPr>
            <a:r>
              <a:rPr lang="en-US" altLang="zh-CN" dirty="0"/>
              <a:t>jitter test section</a:t>
            </a:r>
            <a:endParaRPr lang="zh-CN" altLang="zh-CN" dirty="0">
              <a:latin typeface="+mj-lt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078E1E7D-B359-7C46-1114-52C74C75209D}"/>
              </a:ext>
            </a:extLst>
          </p:cNvPr>
          <p:cNvSpPr/>
          <p:nvPr/>
        </p:nvSpPr>
        <p:spPr>
          <a:xfrm>
            <a:off x="8530947" y="2203600"/>
            <a:ext cx="1141615" cy="3225070"/>
          </a:xfrm>
          <a:prstGeom prst="rect">
            <a:avLst/>
          </a:prstGeom>
          <a:noFill/>
          <a:ln w="28575">
            <a:solidFill>
              <a:srgbClr val="F293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latin typeface="+mj-lt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97FBB0B9-B567-CD51-E9CF-06ED7DA01E3E}"/>
              </a:ext>
            </a:extLst>
          </p:cNvPr>
          <p:cNvCxnSpPr>
            <a:cxnSpLocks/>
            <a:endCxn id="37" idx="2"/>
          </p:cNvCxnSpPr>
          <p:nvPr/>
        </p:nvCxnSpPr>
        <p:spPr>
          <a:xfrm flipV="1">
            <a:off x="9101753" y="1999408"/>
            <a:ext cx="1" cy="216768"/>
          </a:xfrm>
          <a:prstGeom prst="line">
            <a:avLst/>
          </a:prstGeom>
          <a:ln w="38100">
            <a:solidFill>
              <a:srgbClr val="F29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51A0E7CC-A110-E943-A980-1416678A4274}"/>
              </a:ext>
            </a:extLst>
          </p:cNvPr>
          <p:cNvSpPr txBox="1"/>
          <p:nvPr/>
        </p:nvSpPr>
        <p:spPr>
          <a:xfrm>
            <a:off x="8430654" y="1476188"/>
            <a:ext cx="1342199" cy="523220"/>
          </a:xfrm>
          <a:prstGeom prst="rect">
            <a:avLst/>
          </a:prstGeom>
          <a:noFill/>
          <a:ln w="19050">
            <a:solidFill>
              <a:srgbClr val="F2931D"/>
            </a:solidFill>
            <a:prstDash val="sysDot"/>
          </a:ln>
        </p:spPr>
        <p:txBody>
          <a:bodyPr wrap="square">
            <a:spAutoFit/>
          </a:bodyPr>
          <a:lstStyle>
            <a:defPPr>
              <a:defRPr lang="zh-CN"/>
            </a:defPPr>
            <a:lvl1pPr indent="266700" algn="just">
              <a:lnSpc>
                <a:spcPct val="150000"/>
              </a:lnSpc>
              <a:defRPr sz="1400" kern="100"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pPr indent="0" algn="ctr">
              <a:lnSpc>
                <a:spcPct val="100000"/>
              </a:lnSpc>
            </a:pPr>
            <a:r>
              <a:rPr lang="en-US" altLang="zh-CN" dirty="0">
                <a:latin typeface="+mj-lt"/>
              </a:rPr>
              <a:t>Link partner test section</a:t>
            </a:r>
            <a:endParaRPr lang="zh-CN" altLang="zh-CN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07924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B22B56B-74FD-03A1-C0D5-DC2CB1E0FAC7}"/>
              </a:ext>
            </a:extLst>
          </p:cNvPr>
          <p:cNvSpPr txBox="1"/>
          <p:nvPr/>
        </p:nvSpPr>
        <p:spPr>
          <a:xfrm>
            <a:off x="238766" y="262565"/>
            <a:ext cx="10333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+mj-lt"/>
                <a:cs typeface="Arial" panose="020B0604020202020204" pitchFamily="34" charset="0"/>
              </a:rPr>
              <a:t>100 Base-T1/1000Base-T1</a:t>
            </a:r>
          </a:p>
          <a:p>
            <a:r>
              <a:rPr lang="en-US" altLang="zh-CN" sz="3600" dirty="0">
                <a:latin typeface="+mj-lt"/>
                <a:cs typeface="Arial" panose="020B0604020202020204" pitchFamily="34" charset="0"/>
              </a:rPr>
              <a:t> Compliance Test Fixture</a:t>
            </a:r>
            <a:r>
              <a:rPr lang="zh-CN" altLang="en-US" sz="3600" dirty="0">
                <a:latin typeface="+mj-lt"/>
                <a:cs typeface="Arial" panose="020B0604020202020204" pitchFamily="34" charset="0"/>
              </a:rPr>
              <a:t>（</a:t>
            </a:r>
            <a:r>
              <a:rPr lang="en-US" altLang="zh-CN" sz="3600" dirty="0">
                <a:latin typeface="+mj-lt"/>
                <a:cs typeface="Arial" panose="020B0604020202020204" pitchFamily="34" charset="0"/>
              </a:rPr>
              <a:t>FX-AMETH </a:t>
            </a:r>
            <a:r>
              <a:rPr lang="zh-CN" altLang="en-US" sz="3600" dirty="0">
                <a:latin typeface="+mj-lt"/>
                <a:cs typeface="Arial" panose="020B0604020202020204" pitchFamily="34" charset="0"/>
              </a:rPr>
              <a:t>）</a:t>
            </a:r>
          </a:p>
        </p:txBody>
      </p:sp>
      <p:pic>
        <p:nvPicPr>
          <p:cNvPr id="3" name="图片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0"/>
          <a:stretch/>
        </p:blipFill>
        <p:spPr>
          <a:xfrm rot="16200000">
            <a:off x="3137220" y="649613"/>
            <a:ext cx="4537073" cy="6163635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97FBB0B9-B567-CD51-E9CF-06ED7DA01E3E}"/>
              </a:ext>
            </a:extLst>
          </p:cNvPr>
          <p:cNvCxnSpPr>
            <a:cxnSpLocks/>
          </p:cNvCxnSpPr>
          <p:nvPr/>
        </p:nvCxnSpPr>
        <p:spPr>
          <a:xfrm flipV="1">
            <a:off x="2630466" y="4885152"/>
            <a:ext cx="1039660" cy="12525"/>
          </a:xfrm>
          <a:prstGeom prst="line">
            <a:avLst/>
          </a:prstGeom>
          <a:ln w="38100">
            <a:solidFill>
              <a:srgbClr val="F29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51A0E7CC-A110-E943-A980-1416678A4274}"/>
              </a:ext>
            </a:extLst>
          </p:cNvPr>
          <p:cNvSpPr txBox="1"/>
          <p:nvPr/>
        </p:nvSpPr>
        <p:spPr>
          <a:xfrm>
            <a:off x="739036" y="4636067"/>
            <a:ext cx="1881891" cy="523220"/>
          </a:xfrm>
          <a:prstGeom prst="rect">
            <a:avLst/>
          </a:prstGeom>
          <a:noFill/>
          <a:ln w="19050">
            <a:solidFill>
              <a:srgbClr val="F2931D"/>
            </a:solidFill>
            <a:prstDash val="sysDot"/>
          </a:ln>
        </p:spPr>
        <p:txBody>
          <a:bodyPr wrap="square">
            <a:spAutoFit/>
          </a:bodyPr>
          <a:lstStyle>
            <a:defPPr>
              <a:defRPr lang="zh-CN"/>
            </a:defPPr>
            <a:lvl1pPr indent="266700" algn="just">
              <a:lnSpc>
                <a:spcPct val="150000"/>
              </a:lnSpc>
              <a:defRPr sz="1400" kern="100"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pPr indent="0" algn="ctr">
              <a:lnSpc>
                <a:spcPct val="100000"/>
              </a:lnSpc>
            </a:pPr>
            <a:r>
              <a:rPr lang="en-US" altLang="zh-CN" dirty="0">
                <a:latin typeface="+mj-lt"/>
              </a:rPr>
              <a:t>Frequency converter test fixture</a:t>
            </a:r>
            <a:endParaRPr lang="zh-CN" altLang="zh-CN" dirty="0">
              <a:latin typeface="+mj-lt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97FBB0B9-B567-CD51-E9CF-06ED7DA01E3E}"/>
              </a:ext>
            </a:extLst>
          </p:cNvPr>
          <p:cNvCxnSpPr>
            <a:cxnSpLocks/>
          </p:cNvCxnSpPr>
          <p:nvPr/>
        </p:nvCxnSpPr>
        <p:spPr>
          <a:xfrm flipV="1">
            <a:off x="8154444" y="3725169"/>
            <a:ext cx="536411" cy="6261"/>
          </a:xfrm>
          <a:prstGeom prst="line">
            <a:avLst/>
          </a:prstGeom>
          <a:ln w="38100">
            <a:solidFill>
              <a:srgbClr val="F29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51A0E7CC-A110-E943-A980-1416678A4274}"/>
              </a:ext>
            </a:extLst>
          </p:cNvPr>
          <p:cNvSpPr txBox="1"/>
          <p:nvPr/>
        </p:nvSpPr>
        <p:spPr>
          <a:xfrm>
            <a:off x="8690855" y="3469820"/>
            <a:ext cx="1881891" cy="523220"/>
          </a:xfrm>
          <a:prstGeom prst="rect">
            <a:avLst/>
          </a:prstGeom>
          <a:noFill/>
          <a:ln w="19050">
            <a:solidFill>
              <a:srgbClr val="F2931D"/>
            </a:solidFill>
            <a:prstDash val="sysDot"/>
          </a:ln>
        </p:spPr>
        <p:txBody>
          <a:bodyPr wrap="square">
            <a:spAutoFit/>
          </a:bodyPr>
          <a:lstStyle>
            <a:defPPr>
              <a:defRPr lang="zh-CN"/>
            </a:defPPr>
            <a:lvl1pPr indent="266700" algn="just">
              <a:lnSpc>
                <a:spcPct val="150000"/>
              </a:lnSpc>
              <a:defRPr sz="1400" kern="100"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pPr indent="0" algn="ctr">
              <a:lnSpc>
                <a:spcPct val="100000"/>
              </a:lnSpc>
            </a:pPr>
            <a:r>
              <a:rPr lang="en-US" altLang="zh-CN" dirty="0">
                <a:latin typeface="+mj-lt"/>
              </a:rPr>
              <a:t>Automotive Ethernet test fixture</a:t>
            </a:r>
            <a:endParaRPr lang="zh-CN" altLang="zh-CN" dirty="0">
              <a:latin typeface="+mj-lt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7FBB0B9-B567-CD51-E9CF-06ED7DA01E3E}"/>
              </a:ext>
            </a:extLst>
          </p:cNvPr>
          <p:cNvCxnSpPr>
            <a:cxnSpLocks/>
          </p:cNvCxnSpPr>
          <p:nvPr/>
        </p:nvCxnSpPr>
        <p:spPr>
          <a:xfrm flipV="1">
            <a:off x="2740638" y="2787870"/>
            <a:ext cx="536411" cy="6261"/>
          </a:xfrm>
          <a:prstGeom prst="line">
            <a:avLst/>
          </a:prstGeom>
          <a:ln w="38100">
            <a:solidFill>
              <a:srgbClr val="F29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51A0E7CC-A110-E943-A980-1416678A4274}"/>
              </a:ext>
            </a:extLst>
          </p:cNvPr>
          <p:cNvSpPr txBox="1"/>
          <p:nvPr/>
        </p:nvSpPr>
        <p:spPr>
          <a:xfrm>
            <a:off x="851769" y="2526260"/>
            <a:ext cx="1888869" cy="954107"/>
          </a:xfrm>
          <a:prstGeom prst="rect">
            <a:avLst/>
          </a:prstGeom>
          <a:noFill/>
          <a:ln w="19050">
            <a:solidFill>
              <a:srgbClr val="F2931D"/>
            </a:solidFill>
            <a:prstDash val="sysDot"/>
          </a:ln>
        </p:spPr>
        <p:txBody>
          <a:bodyPr wrap="square">
            <a:spAutoFit/>
          </a:bodyPr>
          <a:lstStyle>
            <a:defPPr>
              <a:defRPr lang="zh-CN"/>
            </a:defPPr>
            <a:lvl1pPr indent="266700" algn="just">
              <a:lnSpc>
                <a:spcPct val="150000"/>
              </a:lnSpc>
              <a:defRPr sz="1400" kern="100"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pPr indent="0" algn="ctr">
              <a:lnSpc>
                <a:spcPct val="100000"/>
              </a:lnSpc>
            </a:pPr>
            <a:r>
              <a:rPr lang="en-US" altLang="zh-CN" dirty="0">
                <a:latin typeface="+mj-lt"/>
              </a:rPr>
              <a:t>Automotive Ethernet Adapter(</a:t>
            </a:r>
            <a:r>
              <a:rPr lang="en-US" altLang="zh-CN" dirty="0" err="1">
                <a:latin typeface="+mj-lt"/>
              </a:rPr>
              <a:t>MateNet</a:t>
            </a:r>
            <a:r>
              <a:rPr lang="en-US" altLang="zh-CN" dirty="0">
                <a:latin typeface="+mj-lt"/>
              </a:rPr>
              <a:t> to SMA, Mini-50 to SMA, H-MTD to SMA)</a:t>
            </a:r>
            <a:endParaRPr lang="zh-CN" altLang="zh-CN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98918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8">
            <a:extLst>
              <a:ext uri="{FF2B5EF4-FFF2-40B4-BE49-F238E27FC236}">
                <a16:creationId xmlns:a16="http://schemas.microsoft.com/office/drawing/2014/main" id="{5C1C03C9-C668-6688-1DF1-9A20185268D5}"/>
              </a:ext>
            </a:extLst>
          </p:cNvPr>
          <p:cNvSpPr/>
          <p:nvPr/>
        </p:nvSpPr>
        <p:spPr>
          <a:xfrm>
            <a:off x="1588" y="4025348"/>
            <a:ext cx="12188825" cy="2832654"/>
          </a:xfrm>
          <a:prstGeom prst="rect">
            <a:avLst/>
          </a:prstGeom>
          <a:solidFill>
            <a:srgbClr val="F484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90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3" name="Textfeld 47">
            <a:extLst>
              <a:ext uri="{FF2B5EF4-FFF2-40B4-BE49-F238E27FC236}">
                <a16:creationId xmlns:a16="http://schemas.microsoft.com/office/drawing/2014/main" id="{DC51C787-B341-62E4-BFC0-EE5244370D4F}"/>
              </a:ext>
            </a:extLst>
          </p:cNvPr>
          <p:cNvSpPr txBox="1"/>
          <p:nvPr/>
        </p:nvSpPr>
        <p:spPr>
          <a:xfrm>
            <a:off x="8170760" y="4781450"/>
            <a:ext cx="324462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/>
              <a:t>SIGLENT TECHNOLOGIES GERMANY GmbH</a:t>
            </a:r>
          </a:p>
          <a:p>
            <a:r>
              <a:rPr lang="en-US" altLang="zh-CN" sz="1100" dirty="0"/>
              <a:t>Add:  </a:t>
            </a:r>
            <a:r>
              <a:rPr lang="de-DE" altLang="zh-CN" sz="1100" dirty="0"/>
              <a:t>Staetzlinger Str.  70 86165 Augsburg, Germany</a:t>
            </a:r>
            <a:br>
              <a:rPr lang="en-US" altLang="zh-CN" sz="1100" dirty="0"/>
            </a:br>
            <a:r>
              <a:rPr lang="en-US" altLang="zh-CN" sz="1100" dirty="0"/>
              <a:t>Tel: +49(0)-821-666 0 111 0</a:t>
            </a:r>
            <a:br>
              <a:rPr lang="en-US" altLang="zh-CN" sz="1100" dirty="0"/>
            </a:br>
            <a:r>
              <a:rPr lang="en-US" altLang="zh-CN" sz="1100" dirty="0"/>
              <a:t>Fax: +49(0)-821-666 0 111 22</a:t>
            </a:r>
            <a:br>
              <a:rPr lang="en-US" altLang="zh-CN" sz="1100" dirty="0"/>
            </a:br>
            <a:r>
              <a:rPr lang="en-US" altLang="zh-CN" sz="1100" dirty="0"/>
              <a:t>info-eu@siglent.com</a:t>
            </a:r>
            <a:br>
              <a:rPr lang="en-US" altLang="zh-CN" sz="1100" dirty="0"/>
            </a:br>
            <a:r>
              <a:rPr lang="en-US" altLang="zh-CN" sz="1100" dirty="0"/>
              <a:t>www.siglenteu.com</a:t>
            </a:r>
          </a:p>
        </p:txBody>
      </p:sp>
      <p:sp>
        <p:nvSpPr>
          <p:cNvPr id="4" name="Textfeld 46">
            <a:extLst>
              <a:ext uri="{FF2B5EF4-FFF2-40B4-BE49-F238E27FC236}">
                <a16:creationId xmlns:a16="http://schemas.microsoft.com/office/drawing/2014/main" id="{EE563DC4-254B-2242-6315-C334FF9BDEB4}"/>
              </a:ext>
            </a:extLst>
          </p:cNvPr>
          <p:cNvSpPr txBox="1"/>
          <p:nvPr/>
        </p:nvSpPr>
        <p:spPr>
          <a:xfrm>
            <a:off x="4936295" y="4461946"/>
            <a:ext cx="2850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NA</a:t>
            </a:r>
          </a:p>
        </p:txBody>
      </p:sp>
      <p:sp>
        <p:nvSpPr>
          <p:cNvPr id="5" name="Textfeld 47">
            <a:extLst>
              <a:ext uri="{FF2B5EF4-FFF2-40B4-BE49-F238E27FC236}">
                <a16:creationId xmlns:a16="http://schemas.microsoft.com/office/drawing/2014/main" id="{AC3F6E99-7407-D85B-5F04-300085E8C507}"/>
              </a:ext>
            </a:extLst>
          </p:cNvPr>
          <p:cNvSpPr txBox="1"/>
          <p:nvPr/>
        </p:nvSpPr>
        <p:spPr>
          <a:xfrm>
            <a:off x="4940271" y="4770898"/>
            <a:ext cx="21587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/>
              <a:t>SIGLENT Technologies NA, Inc. </a:t>
            </a:r>
          </a:p>
          <a:p>
            <a:r>
              <a:rPr lang="en-US" altLang="zh-CN" sz="1100" dirty="0"/>
              <a:t>Add: 6557 Cochran Rd Solon, Ohio 44139</a:t>
            </a:r>
            <a:br>
              <a:rPr lang="en-US" altLang="zh-CN" sz="1100" dirty="0"/>
            </a:br>
            <a:r>
              <a:rPr lang="en-US" altLang="zh-CN" sz="1100" dirty="0"/>
              <a:t>Tel: 440-398-5800</a:t>
            </a:r>
            <a:br>
              <a:rPr lang="en-US" altLang="zh-CN" sz="1100" dirty="0"/>
            </a:br>
            <a:r>
              <a:rPr lang="en-US" altLang="zh-CN" sz="1100" dirty="0"/>
              <a:t>Toll Free:877-515-5551</a:t>
            </a:r>
            <a:br>
              <a:rPr lang="en-US" altLang="zh-CN" sz="1100" dirty="0"/>
            </a:br>
            <a:r>
              <a:rPr lang="en-US" altLang="zh-CN" sz="1100" dirty="0"/>
              <a:t>Fax: 440-399-1211</a:t>
            </a:r>
          </a:p>
          <a:p>
            <a:r>
              <a:rPr lang="en-US" altLang="zh-CN" sz="1100" dirty="0"/>
              <a:t>info@siglent.com</a:t>
            </a:r>
            <a:br>
              <a:rPr lang="en-US" altLang="zh-CN" sz="1100" dirty="0"/>
            </a:br>
            <a:r>
              <a:rPr lang="en-US" altLang="zh-CN" sz="1100" dirty="0"/>
              <a:t>www.siglentna.com</a:t>
            </a:r>
          </a:p>
        </p:txBody>
      </p:sp>
      <p:sp>
        <p:nvSpPr>
          <p:cNvPr id="6" name="Textfeld 50">
            <a:extLst>
              <a:ext uri="{FF2B5EF4-FFF2-40B4-BE49-F238E27FC236}">
                <a16:creationId xmlns:a16="http://schemas.microsoft.com/office/drawing/2014/main" id="{1FDDC6B0-6BF3-8499-ECD5-915CCCE1DEBD}"/>
              </a:ext>
            </a:extLst>
          </p:cNvPr>
          <p:cNvSpPr txBox="1"/>
          <p:nvPr/>
        </p:nvSpPr>
        <p:spPr>
          <a:xfrm>
            <a:off x="2961843" y="3115560"/>
            <a:ext cx="6428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Every Bench. Every Engineer. Every Day.</a:t>
            </a:r>
            <a:endParaRPr lang="zh-CN" altLang="en-US" b="1" dirty="0"/>
          </a:p>
        </p:txBody>
      </p:sp>
      <p:sp>
        <p:nvSpPr>
          <p:cNvPr id="7" name="Textfeld 33">
            <a:extLst>
              <a:ext uri="{FF2B5EF4-FFF2-40B4-BE49-F238E27FC236}">
                <a16:creationId xmlns:a16="http://schemas.microsoft.com/office/drawing/2014/main" id="{4EC556DB-7B71-8738-3C99-71BA0E59CC4C}"/>
              </a:ext>
            </a:extLst>
          </p:cNvPr>
          <p:cNvSpPr txBox="1"/>
          <p:nvPr/>
        </p:nvSpPr>
        <p:spPr>
          <a:xfrm>
            <a:off x="2961843" y="1536287"/>
            <a:ext cx="611558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endParaRPr lang="de-DE" sz="4000" dirty="0">
              <a:solidFill>
                <a:srgbClr val="F48400"/>
              </a:solidFill>
              <a:latin typeface="Century Gothic" panose="020B0502020202020204" pitchFamily="34" charset="0"/>
            </a:endParaRPr>
          </a:p>
          <a:p>
            <a:pPr algn="ctr" defTabSz="228600"/>
            <a:r>
              <a:rPr lang="de-DE" sz="5400" b="1" dirty="0">
                <a:solidFill>
                  <a:srgbClr val="F48400"/>
                </a:solidFill>
                <a:latin typeface="Century Gothic" panose="020B0502020202020204" pitchFamily="34" charset="0"/>
              </a:rPr>
              <a:t>Thank You</a:t>
            </a:r>
            <a:endParaRPr lang="de-DE" sz="5400" dirty="0">
              <a:solidFill>
                <a:srgbClr val="F484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feld 46">
            <a:extLst>
              <a:ext uri="{FF2B5EF4-FFF2-40B4-BE49-F238E27FC236}">
                <a16:creationId xmlns:a16="http://schemas.microsoft.com/office/drawing/2014/main" id="{79C96EA1-CDFA-5CBE-44F3-BFC54DBD3F11}"/>
              </a:ext>
            </a:extLst>
          </p:cNvPr>
          <p:cNvSpPr txBox="1"/>
          <p:nvPr/>
        </p:nvSpPr>
        <p:spPr>
          <a:xfrm>
            <a:off x="8166784" y="4453448"/>
            <a:ext cx="2850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Europe</a:t>
            </a:r>
          </a:p>
        </p:txBody>
      </p:sp>
      <p:sp>
        <p:nvSpPr>
          <p:cNvPr id="9" name="Textfeld 47">
            <a:extLst>
              <a:ext uri="{FF2B5EF4-FFF2-40B4-BE49-F238E27FC236}">
                <a16:creationId xmlns:a16="http://schemas.microsoft.com/office/drawing/2014/main" id="{CF11B624-83A8-5FA2-9398-235A18150F8D}"/>
              </a:ext>
            </a:extLst>
          </p:cNvPr>
          <p:cNvSpPr txBox="1"/>
          <p:nvPr/>
        </p:nvSpPr>
        <p:spPr>
          <a:xfrm>
            <a:off x="788161" y="4770898"/>
            <a:ext cx="33996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/>
              <a:t>SIGLENT TECHNOLOGIES CO., LTD.</a:t>
            </a:r>
          </a:p>
          <a:p>
            <a:r>
              <a:rPr lang="en-US" altLang="zh-CN" sz="1100" dirty="0"/>
              <a:t>Add: Blog No.4 &amp; No.5, </a:t>
            </a:r>
            <a:r>
              <a:rPr lang="en-US" altLang="zh-CN" sz="1100" dirty="0" err="1"/>
              <a:t>Antongda</a:t>
            </a:r>
            <a:r>
              <a:rPr lang="en-US" altLang="zh-CN" sz="1100" dirty="0"/>
              <a:t> Industrial Zone, 3rd </a:t>
            </a:r>
            <a:r>
              <a:rPr lang="en-US" altLang="zh-CN" sz="1100" dirty="0" err="1"/>
              <a:t>Liuxian</a:t>
            </a:r>
            <a:r>
              <a:rPr lang="en-US" altLang="zh-CN" sz="1100" dirty="0"/>
              <a:t> Road, </a:t>
            </a:r>
            <a:r>
              <a:rPr lang="en-US" altLang="zh-CN" sz="1100" dirty="0" err="1"/>
              <a:t>Bao’an</a:t>
            </a:r>
            <a:r>
              <a:rPr lang="en-US" altLang="zh-CN" sz="1100" dirty="0"/>
              <a:t> District, Shenzhen, 518101, China</a:t>
            </a:r>
          </a:p>
          <a:p>
            <a:r>
              <a:rPr lang="en-US" altLang="zh-CN" sz="1100" dirty="0"/>
              <a:t>Tel:+ 86 755 3688 7876</a:t>
            </a:r>
          </a:p>
          <a:p>
            <a:r>
              <a:rPr lang="en-US" altLang="zh-CN" sz="1100" dirty="0"/>
              <a:t>Fax:+ 86 755 3359 1582</a:t>
            </a:r>
          </a:p>
          <a:p>
            <a:r>
              <a:rPr lang="en-US" altLang="zh-CN" sz="1100" dirty="0"/>
              <a:t>sales@siglent.com</a:t>
            </a:r>
          </a:p>
          <a:p>
            <a:r>
              <a:rPr lang="en-US" altLang="zh-CN" sz="1100" dirty="0"/>
              <a:t>int.siglent.com</a:t>
            </a:r>
          </a:p>
        </p:txBody>
      </p:sp>
      <p:sp>
        <p:nvSpPr>
          <p:cNvPr id="10" name="Textfeld 46">
            <a:extLst>
              <a:ext uri="{FF2B5EF4-FFF2-40B4-BE49-F238E27FC236}">
                <a16:creationId xmlns:a16="http://schemas.microsoft.com/office/drawing/2014/main" id="{FB09EA5A-12D2-6E0D-47F4-4C8D377476E2}"/>
              </a:ext>
            </a:extLst>
          </p:cNvPr>
          <p:cNvSpPr txBox="1"/>
          <p:nvPr/>
        </p:nvSpPr>
        <p:spPr>
          <a:xfrm>
            <a:off x="784185" y="4461946"/>
            <a:ext cx="2850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Headquarters</a:t>
            </a:r>
          </a:p>
        </p:txBody>
      </p:sp>
    </p:spTree>
    <p:extLst>
      <p:ext uri="{BB962C8B-B14F-4D97-AF65-F5344CB8AC3E}">
        <p14:creationId xmlns:p14="http://schemas.microsoft.com/office/powerpoint/2010/main" val="1839586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6EA4B3E-6D64-AEE4-F029-8634B6932421}"/>
              </a:ext>
            </a:extLst>
          </p:cNvPr>
          <p:cNvGrpSpPr/>
          <p:nvPr/>
        </p:nvGrpSpPr>
        <p:grpSpPr>
          <a:xfrm>
            <a:off x="4173723" y="1137699"/>
            <a:ext cx="7637035" cy="1529454"/>
            <a:chOff x="2102616" y="1229148"/>
            <a:chExt cx="7637035" cy="1529454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CFC3D204-512E-3D22-8F8F-905F6F5FCE04}"/>
                </a:ext>
              </a:extLst>
            </p:cNvPr>
            <p:cNvSpPr/>
            <p:nvPr/>
          </p:nvSpPr>
          <p:spPr>
            <a:xfrm flipH="1" flipV="1">
              <a:off x="6301651" y="1237542"/>
              <a:ext cx="3438000" cy="675302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shade val="30000"/>
                    <a:satMod val="115000"/>
                    <a:alpha val="22000"/>
                  </a:schemeClr>
                </a:gs>
                <a:gs pos="50000">
                  <a:schemeClr val="tx1">
                    <a:shade val="67500"/>
                    <a:satMod val="115000"/>
                    <a:alpha val="55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22B8B454-DC95-B74C-79D5-67D6845E27FF}"/>
                </a:ext>
              </a:extLst>
            </p:cNvPr>
            <p:cNvSpPr txBox="1"/>
            <p:nvPr/>
          </p:nvSpPr>
          <p:spPr>
            <a:xfrm>
              <a:off x="2886185" y="1947672"/>
              <a:ext cx="1828737" cy="7970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4GHz </a:t>
              </a:r>
            </a:p>
            <a:p>
              <a:pPr marL="342900" indent="-3429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220 </a:t>
              </a:r>
              <a:r>
                <a:rPr lang="el-GR" altLang="zh-CN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μ</a:t>
              </a:r>
              <a:r>
                <a:rPr lang="en-US" altLang="zh-CN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Vrms</a:t>
              </a: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BAEB053F-E911-3CB4-33BC-80CD4A8209EB}"/>
                </a:ext>
              </a:extLst>
            </p:cNvPr>
            <p:cNvSpPr txBox="1"/>
            <p:nvPr/>
          </p:nvSpPr>
          <p:spPr>
            <a:xfrm>
              <a:off x="7107054" y="1961524"/>
              <a:ext cx="1879456" cy="7970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342900" indent="-342900">
                <a:lnSpc>
                  <a:spcPct val="120000"/>
                </a:lnSpc>
                <a:buFont typeface="Arial" panose="020B0604020202020204" pitchFamily="34" charset="0"/>
                <a:buChar char="•"/>
                <a:defRPr sz="2000">
                  <a:ea typeface="思源黑体 CN Medium" panose="020B06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3GHz</a:t>
              </a:r>
            </a:p>
            <a:p>
              <a:r>
                <a:rPr lang="en-US" altLang="zh-CN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180</a:t>
              </a:r>
              <a:r>
                <a:rPr lang="el-GR" altLang="zh-CN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μ</a:t>
              </a:r>
              <a:r>
                <a:rPr lang="en-US" altLang="zh-CN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Vrms</a:t>
              </a:r>
            </a:p>
          </p:txBody>
        </p:sp>
        <p:sp>
          <p:nvSpPr>
            <p:cNvPr id="54" name="矩形: 圆角 53">
              <a:extLst>
                <a:ext uri="{FF2B5EF4-FFF2-40B4-BE49-F238E27FC236}">
                  <a16:creationId xmlns:a16="http://schemas.microsoft.com/office/drawing/2014/main" id="{0AA16CB6-817A-0EEE-1099-401647EAF23A}"/>
                </a:ext>
              </a:extLst>
            </p:cNvPr>
            <p:cNvSpPr/>
            <p:nvPr/>
          </p:nvSpPr>
          <p:spPr>
            <a:xfrm flipH="1" flipV="1">
              <a:off x="2102616" y="1229148"/>
              <a:ext cx="3580326" cy="675302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shade val="30000"/>
                    <a:satMod val="115000"/>
                    <a:alpha val="22000"/>
                  </a:schemeClr>
                </a:gs>
                <a:gs pos="50000">
                  <a:schemeClr val="tx1">
                    <a:shade val="67500"/>
                    <a:satMod val="115000"/>
                    <a:alpha val="55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3F206E67-EDC2-03FB-FBEB-60F54067CC40}"/>
                </a:ext>
              </a:extLst>
            </p:cNvPr>
            <p:cNvSpPr txBox="1"/>
            <p:nvPr/>
          </p:nvSpPr>
          <p:spPr>
            <a:xfrm>
              <a:off x="2464539" y="1351087"/>
              <a:ext cx="2856480" cy="4277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ln w="0"/>
                  <a:solidFill>
                    <a:srgbClr val="F484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SDS7404A</a:t>
              </a:r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B826CD2A-D95B-60BB-ECC8-656D7E05FD3D}"/>
                </a:ext>
              </a:extLst>
            </p:cNvPr>
            <p:cNvSpPr txBox="1"/>
            <p:nvPr/>
          </p:nvSpPr>
          <p:spPr>
            <a:xfrm>
              <a:off x="6704176" y="1351087"/>
              <a:ext cx="2685211" cy="4277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ln w="0"/>
                  <a:solidFill>
                    <a:srgbClr val="F484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SDS7304A</a:t>
              </a:r>
            </a:p>
          </p:txBody>
        </p:sp>
      </p:grpSp>
      <p:sp>
        <p:nvSpPr>
          <p:cNvPr id="73" name="文本框 72">
            <a:extLst>
              <a:ext uri="{FF2B5EF4-FFF2-40B4-BE49-F238E27FC236}">
                <a16:creationId xmlns:a16="http://schemas.microsoft.com/office/drawing/2014/main" id="{FEA0C7CB-9EB3-C472-A17A-63A80D16AC9A}"/>
              </a:ext>
            </a:extLst>
          </p:cNvPr>
          <p:cNvSpPr txBox="1"/>
          <p:nvPr/>
        </p:nvSpPr>
        <p:spPr>
          <a:xfrm>
            <a:off x="231474" y="173300"/>
            <a:ext cx="2313454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  <a:sp3d/>
          </a:bodyPr>
          <a:lstStyle>
            <a:defPPr>
              <a:defRPr lang="en-US"/>
            </a:defPPr>
            <a:lvl1pPr>
              <a:defRPr sz="3200" b="0" i="0">
                <a:effectLst/>
                <a:latin typeface="Arial" panose="020B0604020202020204" pitchFamily="34" charset="0"/>
              </a:defRPr>
            </a:lvl1pPr>
          </a:lstStyle>
          <a:p>
            <a:r>
              <a:rPr lang="en-US" altLang="zh-CN" sz="3600" dirty="0">
                <a:cs typeface="Arial" panose="020B0604020202020204" pitchFamily="34" charset="0"/>
              </a:rPr>
              <a:t>All Models</a:t>
            </a:r>
            <a:endParaRPr lang="zh-CN" altLang="en-US" sz="3600" dirty="0">
              <a:cs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3E0463E-8440-827A-EF57-079E6781A5DE}"/>
              </a:ext>
            </a:extLst>
          </p:cNvPr>
          <p:cNvGrpSpPr/>
          <p:nvPr/>
        </p:nvGrpSpPr>
        <p:grpSpPr>
          <a:xfrm>
            <a:off x="478143" y="3171349"/>
            <a:ext cx="5398645" cy="1366092"/>
            <a:chOff x="444072" y="4611618"/>
            <a:chExt cx="5398645" cy="1366092"/>
          </a:xfrm>
        </p:grpSpPr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E6176762-9CE2-0126-E2E6-CB110C23DBD2}"/>
                </a:ext>
              </a:extLst>
            </p:cNvPr>
            <p:cNvSpPr/>
            <p:nvPr/>
          </p:nvSpPr>
          <p:spPr>
            <a:xfrm>
              <a:off x="444075" y="4697912"/>
              <a:ext cx="5398642" cy="1279798"/>
            </a:xfrm>
            <a:prstGeom prst="rect">
              <a:avLst/>
            </a:prstGeom>
            <a:solidFill>
              <a:schemeClr val="tx1">
                <a:alpha val="43000"/>
              </a:schemeClr>
            </a:solidFill>
            <a:ln>
              <a:solidFill>
                <a:schemeClr val="tx1">
                  <a:alpha val="3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4F1BA55A-C63B-3BAB-0987-899DCF6CC7F1}"/>
                </a:ext>
              </a:extLst>
            </p:cNvPr>
            <p:cNvSpPr txBox="1"/>
            <p:nvPr/>
          </p:nvSpPr>
          <p:spPr>
            <a:xfrm>
              <a:off x="444072" y="4611618"/>
              <a:ext cx="4769998" cy="1287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342900" lvl="0" indent="-342900" algn="just">
                <a:lnSpc>
                  <a:spcPct val="150000"/>
                </a:lnSpc>
                <a:buFont typeface="Wingdings" panose="05000000000000000000" pitchFamily="2" charset="2"/>
                <a:buChar char=""/>
                <a:defRPr b="1" kern="10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b="0" dirty="0">
                  <a:latin typeface="Arial" panose="020B0604020202020204" pitchFamily="34" charset="0"/>
                  <a:cs typeface="Arial" panose="020B0604020202020204" pitchFamily="34" charset="0"/>
                </a:rPr>
                <a:t>Sequence &amp; History: 124,000 segments</a:t>
              </a:r>
            </a:p>
            <a:p>
              <a:r>
                <a:rPr lang="en-US" altLang="zh-CN" b="0" dirty="0">
                  <a:latin typeface="Arial" panose="020B0604020202020204" pitchFamily="34" charset="0"/>
                  <a:cs typeface="Arial" panose="020B0604020202020204" pitchFamily="34" charset="0"/>
                </a:rPr>
                <a:t>15.6</a:t>
              </a:r>
              <a:r>
                <a:rPr lang="zh-CN" altLang="en-US" b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b="0" dirty="0">
                  <a:latin typeface="Arial" panose="020B0604020202020204" pitchFamily="34" charset="0"/>
                  <a:cs typeface="Arial" panose="020B0604020202020204" pitchFamily="34" charset="0"/>
                </a:rPr>
                <a:t>’ display capacitive touch screen </a:t>
              </a:r>
            </a:p>
            <a:p>
              <a:r>
                <a:rPr lang="en-US" altLang="zh-CN" b="0" dirty="0">
                  <a:latin typeface="Arial" panose="020B0604020202020204" pitchFamily="34" charset="0"/>
                  <a:cs typeface="Arial" panose="020B0604020202020204" pitchFamily="34" charset="0"/>
                </a:rPr>
                <a:t>Net Weight 10.56 kg</a:t>
              </a:r>
              <a:endParaRPr lang="zh-CN" altLang="en-US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6999E186-6EF9-3B23-3DDA-FFF2CD97001A}"/>
              </a:ext>
            </a:extLst>
          </p:cNvPr>
          <p:cNvGrpSpPr/>
          <p:nvPr/>
        </p:nvGrpSpPr>
        <p:grpSpPr>
          <a:xfrm>
            <a:off x="6310649" y="3171349"/>
            <a:ext cx="6052749" cy="1366092"/>
            <a:chOff x="6349286" y="4675218"/>
            <a:chExt cx="6052749" cy="1366092"/>
          </a:xfrm>
        </p:grpSpPr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B469D0E6-7E6E-BCC4-7FAE-ADEE65E68584}"/>
                </a:ext>
              </a:extLst>
            </p:cNvPr>
            <p:cNvSpPr/>
            <p:nvPr/>
          </p:nvSpPr>
          <p:spPr>
            <a:xfrm>
              <a:off x="6349286" y="4761512"/>
              <a:ext cx="5398642" cy="1279798"/>
            </a:xfrm>
            <a:prstGeom prst="rect">
              <a:avLst/>
            </a:prstGeom>
            <a:solidFill>
              <a:schemeClr val="tx1">
                <a:alpha val="43000"/>
              </a:schemeClr>
            </a:solidFill>
            <a:ln>
              <a:solidFill>
                <a:schemeClr val="tx1">
                  <a:alpha val="3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DADC0D93-3D52-FB1A-11D5-4125306A0E05}"/>
                </a:ext>
              </a:extLst>
            </p:cNvPr>
            <p:cNvSpPr txBox="1"/>
            <p:nvPr/>
          </p:nvSpPr>
          <p:spPr>
            <a:xfrm>
              <a:off x="6349286" y="4675218"/>
              <a:ext cx="6052749" cy="1287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0" indent="-342900" algn="just">
                <a:lnSpc>
                  <a:spcPct val="150000"/>
                </a:lnSpc>
                <a:buFont typeface="Wingdings" panose="05000000000000000000" pitchFamily="2" charset="2"/>
                <a:buChar char=""/>
              </a:pPr>
              <a:r>
                <a:rPr lang="en-US" altLang="zh-CN" sz="1800" kern="100" dirty="0">
                  <a:effectLst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Sample Rate</a:t>
              </a:r>
              <a:r>
                <a:rPr lang="en-US" altLang="zh-CN" sz="1800" kern="10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: 20 GSa/s </a:t>
              </a:r>
              <a:endParaRPr lang="zh-CN" altLang="zh-CN" sz="1800" kern="1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  <a:p>
              <a:pPr marL="342900" indent="-342900" algn="just">
                <a:lnSpc>
                  <a:spcPct val="150000"/>
                </a:lnSpc>
                <a:buFont typeface="Wingdings" panose="05000000000000000000" pitchFamily="2" charset="2"/>
                <a:buChar char=""/>
              </a:pPr>
              <a:r>
                <a:rPr lang="zh-CN" altLang="en-US" sz="1800" kern="10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Waveform capture rate</a:t>
              </a:r>
              <a:r>
                <a:rPr lang="en-US" altLang="zh-CN" sz="1800" kern="10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: 1,000,000 wfm/s</a:t>
              </a:r>
            </a:p>
            <a:p>
              <a:pPr marL="342900" indent="-342900" algn="just">
                <a:lnSpc>
                  <a:spcPct val="150000"/>
                </a:lnSpc>
                <a:buFont typeface="Wingdings" panose="05000000000000000000" pitchFamily="2" charset="2"/>
                <a:buChar char=""/>
              </a:pPr>
              <a:r>
                <a:rPr lang="en-US" altLang="zh-CN" sz="1800" kern="10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Memory depth: 500 Mpts/ch,1 Gpts/ch (optional)</a:t>
              </a: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D8E27AD8-70B5-66D7-2D79-2A9A78407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89" y="4179741"/>
            <a:ext cx="10284822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EA4B3E-6D64-AEE4-F029-8634B6932421}"/>
              </a:ext>
            </a:extLst>
          </p:cNvPr>
          <p:cNvGrpSpPr/>
          <p:nvPr/>
        </p:nvGrpSpPr>
        <p:grpSpPr>
          <a:xfrm>
            <a:off x="231474" y="1151551"/>
            <a:ext cx="3580326" cy="1549521"/>
            <a:chOff x="2102616" y="1229148"/>
            <a:chExt cx="3580326" cy="1549521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2B8B454-DC95-B74C-79D5-67D6845E27FF}"/>
                </a:ext>
              </a:extLst>
            </p:cNvPr>
            <p:cNvSpPr txBox="1"/>
            <p:nvPr/>
          </p:nvSpPr>
          <p:spPr>
            <a:xfrm>
              <a:off x="2886185" y="1947672"/>
              <a:ext cx="182873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6GHz </a:t>
              </a:r>
            </a:p>
            <a:p>
              <a:pPr marL="342900" indent="-3429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260 </a:t>
              </a:r>
              <a:r>
                <a:rPr lang="el-GR" altLang="zh-CN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μ</a:t>
              </a:r>
              <a:r>
                <a:rPr lang="en-US" altLang="zh-CN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Vrms</a:t>
              </a:r>
            </a:p>
          </p:txBody>
        </p:sp>
        <p:sp>
          <p:nvSpPr>
            <p:cNvPr id="21" name="矩形: 圆角 53">
              <a:extLst>
                <a:ext uri="{FF2B5EF4-FFF2-40B4-BE49-F238E27FC236}">
                  <a16:creationId xmlns:a16="http://schemas.microsoft.com/office/drawing/2014/main" id="{0AA16CB6-817A-0EEE-1099-401647EAF23A}"/>
                </a:ext>
              </a:extLst>
            </p:cNvPr>
            <p:cNvSpPr/>
            <p:nvPr/>
          </p:nvSpPr>
          <p:spPr>
            <a:xfrm flipH="1" flipV="1">
              <a:off x="2102616" y="1229148"/>
              <a:ext cx="3580326" cy="675302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shade val="30000"/>
                    <a:satMod val="115000"/>
                    <a:alpha val="22000"/>
                  </a:schemeClr>
                </a:gs>
                <a:gs pos="50000">
                  <a:schemeClr val="tx1">
                    <a:shade val="67500"/>
                    <a:satMod val="115000"/>
                    <a:alpha val="55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3F206E67-EDC2-03FB-FBEB-60F54067CC40}"/>
                </a:ext>
              </a:extLst>
            </p:cNvPr>
            <p:cNvSpPr txBox="1"/>
            <p:nvPr/>
          </p:nvSpPr>
          <p:spPr>
            <a:xfrm>
              <a:off x="2464539" y="1351087"/>
              <a:ext cx="2856480" cy="4277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ln w="0"/>
                  <a:solidFill>
                    <a:srgbClr val="F484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SDS7604A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432714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EA52E0A8-E5F8-0FB9-BFB6-7B54C5AEE799}"/>
              </a:ext>
            </a:extLst>
          </p:cNvPr>
          <p:cNvSpPr txBox="1"/>
          <p:nvPr/>
        </p:nvSpPr>
        <p:spPr>
          <a:xfrm>
            <a:off x="119656" y="2051633"/>
            <a:ext cx="6347131" cy="3820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altLang="zh-CN" sz="2400" dirty="0">
                <a:solidFill>
                  <a:srgbClr val="F48400"/>
                </a:solidFill>
                <a:latin typeface="Arial" panose="020B0604020202020204" pitchFamily="34" charset="0"/>
              </a:rPr>
              <a:t>6 GHz bandwidth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0" i="0" dirty="0">
                <a:effectLst/>
                <a:latin typeface="Arial" panose="020B0604020202020204" pitchFamily="34" charset="0"/>
              </a:rPr>
              <a:t>Faster rise time 68 ps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0" i="0" dirty="0">
                <a:effectLst/>
                <a:latin typeface="Arial" panose="020B0604020202020204" pitchFamily="34" charset="0"/>
              </a:rPr>
              <a:t>More compliance tests possible</a:t>
            </a:r>
            <a:endParaRPr lang="en-US" altLang="zh-CN" sz="2000" dirty="0">
              <a:latin typeface="Arial" panose="020B0604020202020204" pitchFamily="34" charset="0"/>
            </a:endParaRP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0" i="0" dirty="0">
                <a:effectLst/>
                <a:latin typeface="Arial" panose="020B0604020202020204" pitchFamily="34" charset="0"/>
              </a:rPr>
              <a:t>DDR3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</a:rPr>
              <a:t>1.5Gbps MIPI D-PHY</a:t>
            </a:r>
            <a:endParaRPr lang="en-US" altLang="zh-CN" sz="2000" b="0" i="0" dirty="0">
              <a:effectLst/>
              <a:latin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0" i="0" dirty="0">
                <a:effectLst/>
                <a:latin typeface="Arial" panose="020B0604020202020204" pitchFamily="34" charset="0"/>
              </a:rPr>
              <a:t>Broaden the range of applications.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0" i="0" dirty="0">
                <a:effectLst/>
                <a:latin typeface="Arial" panose="020B0604020202020204" pitchFamily="34" charset="0"/>
              </a:rPr>
              <a:t>Higher data speed </a:t>
            </a:r>
            <a:r>
              <a:rPr lang="en-US" altLang="zh-CN" sz="2000" dirty="0">
                <a:latin typeface="Arial" panose="020B0604020202020204" pitchFamily="34" charset="0"/>
              </a:rPr>
              <a:t>can be tested</a:t>
            </a:r>
            <a:endParaRPr lang="en-US" altLang="zh-CN" sz="2000" b="0" i="0" dirty="0">
              <a:effectLst/>
              <a:latin typeface="Arial" panose="020B0604020202020204" pitchFamily="34" charset="0"/>
            </a:endParaRP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</a:rPr>
              <a:t>Better signal integrity results</a:t>
            </a:r>
            <a:endParaRPr lang="en-US" altLang="zh-CN" sz="2000" b="0" i="0" dirty="0">
              <a:effectLst/>
              <a:latin typeface="Arial" panose="020B0604020202020204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47E063F-9E0B-27A5-4ED0-B04A07FFFEF0}"/>
              </a:ext>
            </a:extLst>
          </p:cNvPr>
          <p:cNvGrpSpPr/>
          <p:nvPr/>
        </p:nvGrpSpPr>
        <p:grpSpPr>
          <a:xfrm>
            <a:off x="6800850" y="923540"/>
            <a:ext cx="5676258" cy="4392122"/>
            <a:chOff x="5647027" y="925851"/>
            <a:chExt cx="6306207" cy="488780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CD1284-A7B8-CB9F-C096-4296DE7E91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58" t="7890" r="11372" b="5151"/>
            <a:stretch/>
          </p:blipFill>
          <p:spPr>
            <a:xfrm>
              <a:off x="5647027" y="1044342"/>
              <a:ext cx="6306207" cy="476931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56C57CA-8C5C-B85B-C7FB-3A4360631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" t="-78" r="-117" b="1"/>
            <a:stretch/>
          </p:blipFill>
          <p:spPr>
            <a:xfrm>
              <a:off x="6294030" y="1643432"/>
              <a:ext cx="4221450" cy="2438192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C619DAE-9D5F-99D5-93AA-877E0D2D50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758" t="8414" r="55643" b="24743"/>
            <a:stretch/>
          </p:blipFill>
          <p:spPr>
            <a:xfrm>
              <a:off x="7806902" y="925851"/>
              <a:ext cx="3230852" cy="3230851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AEAD1F21-B409-B1C4-2731-DC2F958B08F0}"/>
                </a:ext>
              </a:extLst>
            </p:cNvPr>
            <p:cNvSpPr/>
            <p:nvPr/>
          </p:nvSpPr>
          <p:spPr>
            <a:xfrm>
              <a:off x="8894723" y="3369755"/>
              <a:ext cx="173421" cy="169479"/>
            </a:xfrm>
            <a:prstGeom prst="ellipse">
              <a:avLst/>
            </a:prstGeom>
            <a:solidFill>
              <a:srgbClr val="F08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F36F0C4F-DF69-F013-9FB8-C3858B2529C7}"/>
                </a:ext>
              </a:extLst>
            </p:cNvPr>
            <p:cNvSpPr/>
            <p:nvPr/>
          </p:nvSpPr>
          <p:spPr>
            <a:xfrm>
              <a:off x="9068144" y="2862528"/>
              <a:ext cx="173421" cy="169479"/>
            </a:xfrm>
            <a:prstGeom prst="ellipse">
              <a:avLst/>
            </a:prstGeom>
            <a:solidFill>
              <a:srgbClr val="F08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66A75816-15C6-989E-D752-0BC752D5D91D}"/>
                </a:ext>
              </a:extLst>
            </p:cNvPr>
            <p:cNvSpPr/>
            <p:nvPr/>
          </p:nvSpPr>
          <p:spPr>
            <a:xfrm>
              <a:off x="9210035" y="2293356"/>
              <a:ext cx="173421" cy="169479"/>
            </a:xfrm>
            <a:prstGeom prst="ellipse">
              <a:avLst/>
            </a:prstGeom>
            <a:solidFill>
              <a:srgbClr val="F08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45FBCAD0-5EAC-C1D7-473E-E13F2EDB80B1}"/>
                </a:ext>
              </a:extLst>
            </p:cNvPr>
            <p:cNvSpPr/>
            <p:nvPr/>
          </p:nvSpPr>
          <p:spPr>
            <a:xfrm>
              <a:off x="9383456" y="1765086"/>
              <a:ext cx="173421" cy="169479"/>
            </a:xfrm>
            <a:prstGeom prst="ellipse">
              <a:avLst/>
            </a:prstGeom>
            <a:solidFill>
              <a:srgbClr val="F08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8882445F-7ABA-B1D9-AC19-CD54CF41893E}"/>
                </a:ext>
              </a:extLst>
            </p:cNvPr>
            <p:cNvSpPr/>
            <p:nvPr/>
          </p:nvSpPr>
          <p:spPr>
            <a:xfrm>
              <a:off x="9565766" y="1205482"/>
              <a:ext cx="164529" cy="185702"/>
            </a:xfrm>
            <a:prstGeom prst="ellipse">
              <a:avLst/>
            </a:prstGeom>
            <a:solidFill>
              <a:srgbClr val="F08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/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280807AA-FEB0-B5A1-D01D-49508CFD6EA3}"/>
              </a:ext>
            </a:extLst>
          </p:cNvPr>
          <p:cNvSpPr txBox="1"/>
          <p:nvPr/>
        </p:nvSpPr>
        <p:spPr>
          <a:xfrm>
            <a:off x="231474" y="174505"/>
            <a:ext cx="4237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0" i="0" dirty="0">
                <a:effectLst/>
                <a:latin typeface="Arial" panose="020B0604020202020204" pitchFamily="34" charset="0"/>
              </a:rPr>
              <a:t>Bandwidth Upgrade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525094901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B7DEC3FD-5629-B8C5-B060-629C5843A59D}"/>
              </a:ext>
            </a:extLst>
          </p:cNvPr>
          <p:cNvSpPr txBox="1"/>
          <p:nvPr/>
        </p:nvSpPr>
        <p:spPr>
          <a:xfrm>
            <a:off x="110125" y="1470027"/>
            <a:ext cx="5716630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en-US" altLang="zh-CN" sz="2400" dirty="0">
                <a:solidFill>
                  <a:srgbClr val="F48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time observation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Capture more waveforms details.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Ensure that the waveform is not distorted.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en-US" altLang="zh-CN" sz="2400" b="0" i="0" dirty="0">
                <a:solidFill>
                  <a:srgbClr val="F484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Excellent running performance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Maintain a high sample rate.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Accurate and effective analysis.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lnSpc>
                <a:spcPct val="150000"/>
              </a:lnSpc>
              <a:buBlip>
                <a:blip r:embed="rId2"/>
              </a:buBlip>
            </a:pPr>
            <a:r>
              <a:rPr lang="en-US" altLang="zh-CN" sz="2400" dirty="0">
                <a:solidFill>
                  <a:srgbClr val="F48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Gpts/ch (Optional)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53C759E-DC5B-DFB2-CC99-CD33E35743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5" t="8022" r="2020" b="10862"/>
          <a:stretch/>
        </p:blipFill>
        <p:spPr>
          <a:xfrm>
            <a:off x="5648325" y="1123565"/>
            <a:ext cx="6543675" cy="366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0E60CB1-952E-46F0-B5B6-0865AE4FC073}"/>
              </a:ext>
            </a:extLst>
          </p:cNvPr>
          <p:cNvSpPr txBox="1"/>
          <p:nvPr/>
        </p:nvSpPr>
        <p:spPr>
          <a:xfrm>
            <a:off x="6688316" y="4875585"/>
            <a:ext cx="467948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Memory depth = Sample rate x Sample time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E4DC884-8488-0D86-AD11-D4C38D32D71A}"/>
              </a:ext>
            </a:extLst>
          </p:cNvPr>
          <p:cNvSpPr txBox="1"/>
          <p:nvPr/>
        </p:nvSpPr>
        <p:spPr>
          <a:xfrm>
            <a:off x="231474" y="174505"/>
            <a:ext cx="6391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0" i="0">
                <a:effectLst/>
                <a:latin typeface="Arial" panose="020B0604020202020204" pitchFamily="34" charset="0"/>
              </a:defRPr>
            </a:lvl1pPr>
          </a:lstStyle>
          <a:p>
            <a:r>
              <a:rPr lang="en-US" altLang="zh-CN" dirty="0">
                <a:cs typeface="Arial" panose="020B0604020202020204" pitchFamily="34" charset="0"/>
              </a:rPr>
              <a:t>500 Mpts deep Memory Depth</a:t>
            </a:r>
            <a:endParaRPr lang="zh-CN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755745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B4CA0F7-3FED-E046-007B-1EAE7DCCC225}"/>
              </a:ext>
            </a:extLst>
          </p:cNvPr>
          <p:cNvSpPr txBox="1"/>
          <p:nvPr/>
        </p:nvSpPr>
        <p:spPr>
          <a:xfrm>
            <a:off x="129654" y="1152489"/>
            <a:ext cx="109918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en-US" altLang="zh-CN" sz="2400" dirty="0">
                <a:solidFill>
                  <a:srgbClr val="F48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16 times the accuracy of 8-bit oscilloscopes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resolution up to 16 bits in ERES mode.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Conducive to the detection of small signals.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Clearer and cleaner waveform display.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8F54C50-3533-C32E-6B19-8F0A4D6E8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33" y="3731188"/>
            <a:ext cx="4789398" cy="256479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0DDEF99-A93D-274D-1ABF-ABC2137DE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569" y="3222614"/>
            <a:ext cx="4757494" cy="256479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79B8BE3-048A-1441-C44D-9E69DF6805EC}"/>
              </a:ext>
            </a:extLst>
          </p:cNvPr>
          <p:cNvSpPr txBox="1"/>
          <p:nvPr/>
        </p:nvSpPr>
        <p:spPr>
          <a:xfrm>
            <a:off x="1958050" y="6200731"/>
            <a:ext cx="1382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8-bit</a:t>
            </a:r>
            <a:endParaRPr lang="zh-CN" altLang="en-US" sz="2800" dirty="0">
              <a:solidFill>
                <a:schemeClr val="tx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6D67C12-820B-F344-8D71-C7B85BCE06F5}"/>
              </a:ext>
            </a:extLst>
          </p:cNvPr>
          <p:cNvSpPr txBox="1"/>
          <p:nvPr/>
        </p:nvSpPr>
        <p:spPr>
          <a:xfrm>
            <a:off x="8074317" y="5772761"/>
            <a:ext cx="1663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48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12-bit</a:t>
            </a:r>
            <a:endParaRPr lang="zh-CN" altLang="en-US" sz="2800" dirty="0">
              <a:solidFill>
                <a:srgbClr val="F48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1BCBBE5-6CA0-CB8F-432B-54CC737230A1}"/>
              </a:ext>
            </a:extLst>
          </p:cNvPr>
          <p:cNvSpPr txBox="1"/>
          <p:nvPr/>
        </p:nvSpPr>
        <p:spPr>
          <a:xfrm>
            <a:off x="5312703" y="4274178"/>
            <a:ext cx="94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48400"/>
                </a:solidFill>
              </a:rPr>
              <a:t>* </a:t>
            </a:r>
            <a:r>
              <a:rPr lang="en-US" altLang="zh-CN" sz="2400" dirty="0">
                <a:solidFill>
                  <a:srgbClr val="F48400"/>
                </a:solidFill>
              </a:rPr>
              <a:t>16 =</a:t>
            </a:r>
            <a:endParaRPr lang="zh-CN" altLang="en-US" dirty="0">
              <a:solidFill>
                <a:srgbClr val="F48400"/>
              </a:solidFill>
            </a:endParaRPr>
          </a:p>
        </p:txBody>
      </p:sp>
      <p:sp>
        <p:nvSpPr>
          <p:cNvPr id="11" name="箭头: 上弧形 10">
            <a:extLst>
              <a:ext uri="{FF2B5EF4-FFF2-40B4-BE49-F238E27FC236}">
                <a16:creationId xmlns:a16="http://schemas.microsoft.com/office/drawing/2014/main" id="{30BF2567-E314-4A31-590E-4B0F53CC05C8}"/>
              </a:ext>
            </a:extLst>
          </p:cNvPr>
          <p:cNvSpPr/>
          <p:nvPr/>
        </p:nvSpPr>
        <p:spPr>
          <a:xfrm>
            <a:off x="5043931" y="4735843"/>
            <a:ext cx="1647155" cy="731520"/>
          </a:xfrm>
          <a:prstGeom prst="curvedDownArrow">
            <a:avLst>
              <a:gd name="adj1" fmla="val 30165"/>
              <a:gd name="adj2" fmla="val 65034"/>
              <a:gd name="adj3" fmla="val 56002"/>
            </a:avLst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06C29F0-EF63-FE33-7A6D-66F51F1E37D5}"/>
              </a:ext>
            </a:extLst>
          </p:cNvPr>
          <p:cNvSpPr txBox="1"/>
          <p:nvPr/>
        </p:nvSpPr>
        <p:spPr>
          <a:xfrm>
            <a:off x="231474" y="174505"/>
            <a:ext cx="4724370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  <a:sp3d/>
          </a:bodyPr>
          <a:lstStyle/>
          <a:p>
            <a:r>
              <a:rPr lang="en-US" altLang="zh-CN" sz="3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12-bit High Resolution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603517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FCF2631-0AF7-EDD2-B84B-070267FD39D9}"/>
              </a:ext>
            </a:extLst>
          </p:cNvPr>
          <p:cNvSpPr txBox="1"/>
          <p:nvPr/>
        </p:nvSpPr>
        <p:spPr>
          <a:xfrm>
            <a:off x="181617" y="1093276"/>
            <a:ext cx="67906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en-US" altLang="zh-CN" sz="2400" b="0" i="0" dirty="0">
                <a:solidFill>
                  <a:srgbClr val="F48400"/>
                </a:solidFill>
                <a:effectLst/>
                <a:latin typeface="Arial" panose="020B0604020202020204" pitchFamily="34" charset="0"/>
              </a:rPr>
              <a:t>Up to 1 million wfm/s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0" i="0" dirty="0">
                <a:effectLst/>
                <a:latin typeface="Arial" panose="020B0604020202020204" pitchFamily="34" charset="0"/>
              </a:rPr>
              <a:t>Quickly capture abnormal or low probability events.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110FAAD-8C0E-9884-6A13-6F8C37E63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18566"/>
            <a:ext cx="12192000" cy="380560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9B5B0D3-7C1F-4ED7-1699-E1065C69FAA9}"/>
              </a:ext>
            </a:extLst>
          </p:cNvPr>
          <p:cNvSpPr txBox="1"/>
          <p:nvPr/>
        </p:nvSpPr>
        <p:spPr>
          <a:xfrm>
            <a:off x="231474" y="174504"/>
            <a:ext cx="8258440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/>
          </a:bodyPr>
          <a:lstStyle>
            <a:defPPr>
              <a:defRPr lang="en-US"/>
            </a:defPPr>
            <a:lvl1pPr>
              <a:defRPr sz="3600" b="0" i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Higher Waveform Capture Rate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3576531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7868</TotalTime>
  <Words>2558</Words>
  <Application>Microsoft Office PowerPoint</Application>
  <PresentationFormat>宽屏</PresentationFormat>
  <Paragraphs>654</Paragraphs>
  <Slides>45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5" baseType="lpstr">
      <vt:lpstr>Times New Roman</vt:lpstr>
      <vt:lpstr>等线</vt:lpstr>
      <vt:lpstr>Lato</vt:lpstr>
      <vt:lpstr>Wingdings</vt:lpstr>
      <vt:lpstr>微软雅黑</vt:lpstr>
      <vt:lpstr>阿里巴巴普惠体 M</vt:lpstr>
      <vt:lpstr>Arial</vt:lpstr>
      <vt:lpstr>Calibri</vt:lpstr>
      <vt:lpstr>Century Gothic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SALES-李海嫚</dc:creator>
  <cp:lastModifiedBy>Michael Zeng</cp:lastModifiedBy>
  <cp:revision>210</cp:revision>
  <dcterms:created xsi:type="dcterms:W3CDTF">2022-12-22T08:31:34Z</dcterms:created>
  <dcterms:modified xsi:type="dcterms:W3CDTF">2024-10-29T06:35:41Z</dcterms:modified>
</cp:coreProperties>
</file>