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72" r:id="rId1"/>
    <p:sldMasterId id="2147483664" r:id="rId2"/>
    <p:sldMasterId id="2147483668" r:id="rId3"/>
    <p:sldMasterId id="2147483685" r:id="rId4"/>
  </p:sldMasterIdLst>
  <p:notesMasterIdLst>
    <p:notesMasterId r:id="rId55"/>
  </p:notesMasterIdLst>
  <p:sldIdLst>
    <p:sldId id="256" r:id="rId5"/>
    <p:sldId id="573" r:id="rId6"/>
    <p:sldId id="257" r:id="rId7"/>
    <p:sldId id="262" r:id="rId8"/>
    <p:sldId id="622" r:id="rId9"/>
    <p:sldId id="687" r:id="rId10"/>
    <p:sldId id="258" r:id="rId11"/>
    <p:sldId id="688" r:id="rId12"/>
    <p:sldId id="624" r:id="rId13"/>
    <p:sldId id="625" r:id="rId14"/>
    <p:sldId id="680" r:id="rId15"/>
    <p:sldId id="681" r:id="rId16"/>
    <p:sldId id="670" r:id="rId17"/>
    <p:sldId id="632" r:id="rId18"/>
    <p:sldId id="671" r:id="rId19"/>
    <p:sldId id="652" r:id="rId20"/>
    <p:sldId id="629" r:id="rId21"/>
    <p:sldId id="628" r:id="rId22"/>
    <p:sldId id="633" r:id="rId23"/>
    <p:sldId id="631" r:id="rId24"/>
    <p:sldId id="654" r:id="rId25"/>
    <p:sldId id="682" r:id="rId26"/>
    <p:sldId id="660" r:id="rId27"/>
    <p:sldId id="656" r:id="rId28"/>
    <p:sldId id="679" r:id="rId29"/>
    <p:sldId id="689" r:id="rId30"/>
    <p:sldId id="661" r:id="rId31"/>
    <p:sldId id="630" r:id="rId32"/>
    <p:sldId id="643" r:id="rId33"/>
    <p:sldId id="672" r:id="rId34"/>
    <p:sldId id="634" r:id="rId35"/>
    <p:sldId id="676" r:id="rId36"/>
    <p:sldId id="677" r:id="rId37"/>
    <p:sldId id="659" r:id="rId38"/>
    <p:sldId id="645" r:id="rId39"/>
    <p:sldId id="678" r:id="rId40"/>
    <p:sldId id="657" r:id="rId41"/>
    <p:sldId id="658" r:id="rId42"/>
    <p:sldId id="662" r:id="rId43"/>
    <p:sldId id="668" r:id="rId44"/>
    <p:sldId id="665" r:id="rId45"/>
    <p:sldId id="666" r:id="rId46"/>
    <p:sldId id="667" r:id="rId47"/>
    <p:sldId id="683" r:id="rId48"/>
    <p:sldId id="684" r:id="rId49"/>
    <p:sldId id="685" r:id="rId50"/>
    <p:sldId id="686" r:id="rId51"/>
    <p:sldId id="649" r:id="rId52"/>
    <p:sldId id="690" r:id="rId53"/>
    <p:sldId id="260" r:id="rId5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DS7000A" id="{BCEE956D-6E8C-4840-8813-A397CEF95E2E}">
          <p14:sldIdLst>
            <p14:sldId id="256"/>
            <p14:sldId id="573"/>
            <p14:sldId id="257"/>
            <p14:sldId id="262"/>
            <p14:sldId id="622"/>
            <p14:sldId id="687"/>
            <p14:sldId id="258"/>
            <p14:sldId id="688"/>
            <p14:sldId id="624"/>
            <p14:sldId id="625"/>
            <p14:sldId id="680"/>
            <p14:sldId id="681"/>
            <p14:sldId id="670"/>
            <p14:sldId id="632"/>
            <p14:sldId id="671"/>
            <p14:sldId id="652"/>
            <p14:sldId id="629"/>
            <p14:sldId id="628"/>
            <p14:sldId id="633"/>
            <p14:sldId id="631"/>
            <p14:sldId id="654"/>
            <p14:sldId id="682"/>
            <p14:sldId id="660"/>
            <p14:sldId id="656"/>
            <p14:sldId id="679"/>
            <p14:sldId id="689"/>
            <p14:sldId id="661"/>
            <p14:sldId id="630"/>
            <p14:sldId id="643"/>
            <p14:sldId id="672"/>
            <p14:sldId id="634"/>
            <p14:sldId id="676"/>
            <p14:sldId id="677"/>
            <p14:sldId id="659"/>
            <p14:sldId id="645"/>
            <p14:sldId id="678"/>
            <p14:sldId id="657"/>
            <p14:sldId id="658"/>
            <p14:sldId id="662"/>
            <p14:sldId id="668"/>
            <p14:sldId id="665"/>
            <p14:sldId id="666"/>
            <p14:sldId id="667"/>
            <p14:sldId id="683"/>
            <p14:sldId id="684"/>
            <p14:sldId id="685"/>
            <p14:sldId id="686"/>
            <p14:sldId id="649"/>
            <p14:sldId id="690"/>
            <p14:sldId id="260"/>
          </p14:sldIdLst>
        </p14:section>
      </p14:sectionLst>
    </p:ext>
    <p:ext uri="{EFAFB233-063F-42B5-8137-9DF3F51BA10A}">
      <p15:sldGuideLst xmlns:p15="http://schemas.microsoft.com/office/powerpoint/2012/main">
        <p15:guide id="1" orient="horz" pos="323" userDrawn="1">
          <p15:clr>
            <a:srgbClr val="A4A3A4"/>
          </p15:clr>
        </p15:guide>
        <p15:guide id="2" pos="41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ES-曾坤强" initials="S" lastIdx="13" clrIdx="0">
    <p:extLst>
      <p:ext uri="{19B8F6BF-5375-455C-9EA6-DF929625EA0E}">
        <p15:presenceInfo xmlns:p15="http://schemas.microsoft.com/office/powerpoint/2012/main" userId="S-1-5-21-1311520706-2441795889-1750776126-1324" providerId="AD"/>
      </p:ext>
    </p:extLst>
  </p:cmAuthor>
  <p:cmAuthor id="2" name="Thomas Rottach" initials="TR" lastIdx="6" clrIdx="1">
    <p:extLst>
      <p:ext uri="{19B8F6BF-5375-455C-9EA6-DF929625EA0E}">
        <p15:presenceInfo xmlns:p15="http://schemas.microsoft.com/office/powerpoint/2012/main" userId="6f3074e49f43982d" providerId="Windows Live"/>
      </p:ext>
    </p:extLst>
  </p:cmAuthor>
  <p:cmAuthor id="3" name="Derek Song" initials="D.S." lastIdx="8" clrIdx="2">
    <p:extLst>
      <p:ext uri="{19B8F6BF-5375-455C-9EA6-DF929625EA0E}">
        <p15:presenceInfo xmlns:p15="http://schemas.microsoft.com/office/powerpoint/2012/main" userId="Derek Song" providerId="None"/>
      </p:ext>
    </p:extLst>
  </p:cmAuthor>
  <p:cmAuthor id="4" name="Patrik Gold" initials="PG" lastIdx="8" clrIdx="3">
    <p:extLst>
      <p:ext uri="{19B8F6BF-5375-455C-9EA6-DF929625EA0E}">
        <p15:presenceInfo xmlns:p15="http://schemas.microsoft.com/office/powerpoint/2012/main" userId="179bc8f1580e072a" providerId="Windows Live"/>
      </p:ext>
    </p:extLst>
  </p:cmAuthor>
  <p:cmAuthor id="5" name="Markets-张贺阳" initials="M" lastIdx="3" clrIdx="4">
    <p:extLst>
      <p:ext uri="{19B8F6BF-5375-455C-9EA6-DF929625EA0E}">
        <p15:presenceInfo xmlns:p15="http://schemas.microsoft.com/office/powerpoint/2012/main" userId="Markets-张贺阳" providerId="None"/>
      </p:ext>
    </p:extLst>
  </p:cmAuthor>
  <p:cmAuthor id="6" name="Michael Zeng" initials="MZ" lastIdx="26" clrIdx="5">
    <p:extLst>
      <p:ext uri="{19B8F6BF-5375-455C-9EA6-DF929625EA0E}">
        <p15:presenceInfo xmlns:p15="http://schemas.microsoft.com/office/powerpoint/2012/main" userId="1775e912637ac1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D31"/>
    <a:srgbClr val="F2BA02"/>
    <a:srgbClr val="30C0B4"/>
    <a:srgbClr val="75BD42"/>
    <a:srgbClr val="B5CFA2"/>
    <a:srgbClr val="F2F2F2"/>
    <a:srgbClr val="01429D"/>
    <a:srgbClr val="7F7F7F"/>
    <a:srgbClr val="919191"/>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86" autoAdjust="0"/>
    <p:restoredTop sz="95526" autoAdjust="0"/>
  </p:normalViewPr>
  <p:slideViewPr>
    <p:cSldViewPr showGuides="1">
      <p:cViewPr>
        <p:scale>
          <a:sx n="125" d="100"/>
          <a:sy n="125" d="100"/>
        </p:scale>
        <p:origin x="62" y="-65"/>
      </p:cViewPr>
      <p:guideLst>
        <p:guide orient="horz" pos="323"/>
        <p:guide pos="415"/>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sz="1600" dirty="0">
                <a:solidFill>
                  <a:srgbClr val="919191"/>
                </a:solidFill>
                <a:latin typeface="HONOR Sans CN Medium" panose="02000600000000000000" pitchFamily="2" charset="-122"/>
                <a:ea typeface="HONOR Sans CN Medium" panose="02000600000000000000" pitchFamily="2" charset="-122"/>
                <a:cs typeface="阿里巴巴普惠体 M" panose="00020600040101010101" pitchFamily="18" charset="-122"/>
              </a:rPr>
              <a:t>Oscilloscopes of different brands ENOB</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tx>
            <c:strRef>
              <c:f>Sheet1!$B$1</c:f>
              <c:strCache>
                <c:ptCount val="1"/>
                <c:pt idx="0">
                  <c:v>Siglent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Sheet1!$A$2:$A$6</c:f>
              <c:strCache>
                <c:ptCount val="5"/>
                <c:pt idx="0">
                  <c:v>2 GHz</c:v>
                </c:pt>
                <c:pt idx="1">
                  <c:v>3 GHz</c:v>
                </c:pt>
                <c:pt idx="2">
                  <c:v>4 GHz</c:v>
                </c:pt>
                <c:pt idx="3">
                  <c:v>6 GHz</c:v>
                </c:pt>
                <c:pt idx="4">
                  <c:v>8 GHz</c:v>
                </c:pt>
              </c:strCache>
            </c:strRef>
          </c:cat>
          <c:val>
            <c:numRef>
              <c:f>Sheet1!$B$2:$B$6</c:f>
              <c:numCache>
                <c:formatCode>General</c:formatCode>
                <c:ptCount val="5"/>
                <c:pt idx="0">
                  <c:v>7.7</c:v>
                </c:pt>
                <c:pt idx="1">
                  <c:v>7.5</c:v>
                </c:pt>
                <c:pt idx="2">
                  <c:v>7.3</c:v>
                </c:pt>
                <c:pt idx="3">
                  <c:v>7.1</c:v>
                </c:pt>
                <c:pt idx="4">
                  <c:v>6.9</c:v>
                </c:pt>
              </c:numCache>
            </c:numRef>
          </c:val>
          <c:smooth val="0"/>
          <c:extLst>
            <c:ext xmlns:c16="http://schemas.microsoft.com/office/drawing/2014/chart" uri="{C3380CC4-5D6E-409C-BE32-E72D297353CC}">
              <c16:uniqueId val="{00000000-11C9-420E-99F8-1C78687B13C2}"/>
            </c:ext>
          </c:extLst>
        </c:ser>
        <c:ser>
          <c:idx val="1"/>
          <c:order val="1"/>
          <c:tx>
            <c:strRef>
              <c:f>Sheet1!$C$1</c:f>
              <c:strCache>
                <c:ptCount val="1"/>
                <c:pt idx="0">
                  <c:v>Keysight EXR/MXR</c:v>
                </c:pt>
              </c:strCache>
            </c:strRef>
          </c:tx>
          <c:spPr>
            <a:ln w="28575" cap="rnd">
              <a:solidFill>
                <a:srgbClr val="C81D31"/>
              </a:solidFill>
              <a:round/>
            </a:ln>
            <a:effectLst/>
          </c:spPr>
          <c:marker>
            <c:symbol val="circle"/>
            <c:size val="5"/>
            <c:spPr>
              <a:solidFill>
                <a:schemeClr val="accent6">
                  <a:lumMod val="75000"/>
                </a:schemeClr>
              </a:solidFill>
              <a:ln w="9525">
                <a:solidFill>
                  <a:schemeClr val="accent2"/>
                </a:solidFill>
              </a:ln>
              <a:effectLst/>
            </c:spPr>
          </c:marker>
          <c:cat>
            <c:strRef>
              <c:f>Sheet1!$A$2:$A$6</c:f>
              <c:strCache>
                <c:ptCount val="5"/>
                <c:pt idx="0">
                  <c:v>2 GHz</c:v>
                </c:pt>
                <c:pt idx="1">
                  <c:v>3 GHz</c:v>
                </c:pt>
                <c:pt idx="2">
                  <c:v>4 GHz</c:v>
                </c:pt>
                <c:pt idx="3">
                  <c:v>6 GHz</c:v>
                </c:pt>
                <c:pt idx="4">
                  <c:v>8 GHz</c:v>
                </c:pt>
              </c:strCache>
            </c:strRef>
          </c:cat>
          <c:val>
            <c:numRef>
              <c:f>Sheet1!$C$2:$C$6</c:f>
              <c:numCache>
                <c:formatCode>General</c:formatCode>
                <c:ptCount val="5"/>
                <c:pt idx="0">
                  <c:v>7.6</c:v>
                </c:pt>
                <c:pt idx="1">
                  <c:v>7.4</c:v>
                </c:pt>
                <c:pt idx="2">
                  <c:v>7.2</c:v>
                </c:pt>
                <c:pt idx="3">
                  <c:v>7.1</c:v>
                </c:pt>
              </c:numCache>
            </c:numRef>
          </c:val>
          <c:smooth val="0"/>
          <c:extLst>
            <c:ext xmlns:c16="http://schemas.microsoft.com/office/drawing/2014/chart" uri="{C3380CC4-5D6E-409C-BE32-E72D297353CC}">
              <c16:uniqueId val="{00000001-11C9-420E-99F8-1C78687B13C2}"/>
            </c:ext>
          </c:extLst>
        </c:ser>
        <c:ser>
          <c:idx val="2"/>
          <c:order val="2"/>
          <c:tx>
            <c:strRef>
              <c:f>Sheet1!$D$1</c:f>
              <c:strCache>
                <c:ptCount val="1"/>
                <c:pt idx="0">
                  <c:v>Keysight S-Series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Sheet1!$A$2:$A$6</c:f>
              <c:strCache>
                <c:ptCount val="5"/>
                <c:pt idx="0">
                  <c:v>2 GHz</c:v>
                </c:pt>
                <c:pt idx="1">
                  <c:v>3 GHz</c:v>
                </c:pt>
                <c:pt idx="2">
                  <c:v>4 GHz</c:v>
                </c:pt>
                <c:pt idx="3">
                  <c:v>6 GHz</c:v>
                </c:pt>
                <c:pt idx="4">
                  <c:v>8 GHz</c:v>
                </c:pt>
              </c:strCache>
            </c:strRef>
          </c:cat>
          <c:val>
            <c:numRef>
              <c:f>Sheet1!$D$2:$D$6</c:f>
              <c:numCache>
                <c:formatCode>General</c:formatCode>
                <c:ptCount val="5"/>
                <c:pt idx="0">
                  <c:v>7.5</c:v>
                </c:pt>
                <c:pt idx="2">
                  <c:v>7.2</c:v>
                </c:pt>
                <c:pt idx="3">
                  <c:v>6.8</c:v>
                </c:pt>
                <c:pt idx="4">
                  <c:v>6.4</c:v>
                </c:pt>
              </c:numCache>
            </c:numRef>
          </c:val>
          <c:smooth val="0"/>
          <c:extLst>
            <c:ext xmlns:c16="http://schemas.microsoft.com/office/drawing/2014/chart" uri="{C3380CC4-5D6E-409C-BE32-E72D297353CC}">
              <c16:uniqueId val="{00000002-11C9-420E-99F8-1C78687B13C2}"/>
            </c:ext>
          </c:extLst>
        </c:ser>
        <c:ser>
          <c:idx val="3"/>
          <c:order val="3"/>
          <c:tx>
            <c:strRef>
              <c:f>Sheet1!$E$1</c:f>
              <c:strCache>
                <c:ptCount val="1"/>
                <c:pt idx="0">
                  <c:v>Tek 6series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Sheet1!$A$2:$A$6</c:f>
              <c:strCache>
                <c:ptCount val="5"/>
                <c:pt idx="0">
                  <c:v>2 GHz</c:v>
                </c:pt>
                <c:pt idx="1">
                  <c:v>3 GHz</c:v>
                </c:pt>
                <c:pt idx="2">
                  <c:v>4 GHz</c:v>
                </c:pt>
                <c:pt idx="3">
                  <c:v>6 GHz</c:v>
                </c:pt>
                <c:pt idx="4">
                  <c:v>8 GHz</c:v>
                </c:pt>
              </c:strCache>
            </c:strRef>
          </c:cat>
          <c:val>
            <c:numRef>
              <c:f>Sheet1!$E$2:$E$6</c:f>
              <c:numCache>
                <c:formatCode>General</c:formatCode>
                <c:ptCount val="5"/>
                <c:pt idx="0">
                  <c:v>8.0500000000000007</c:v>
                </c:pt>
                <c:pt idx="1">
                  <c:v>7.85</c:v>
                </c:pt>
                <c:pt idx="2">
                  <c:v>7.6</c:v>
                </c:pt>
                <c:pt idx="3">
                  <c:v>7.15</c:v>
                </c:pt>
                <c:pt idx="4">
                  <c:v>6.85</c:v>
                </c:pt>
              </c:numCache>
            </c:numRef>
          </c:val>
          <c:smooth val="0"/>
          <c:extLst>
            <c:ext xmlns:c16="http://schemas.microsoft.com/office/drawing/2014/chart" uri="{C3380CC4-5D6E-409C-BE32-E72D297353CC}">
              <c16:uniqueId val="{00000003-11C9-420E-99F8-1C78687B13C2}"/>
            </c:ext>
          </c:extLst>
        </c:ser>
        <c:ser>
          <c:idx val="4"/>
          <c:order val="4"/>
          <c:tx>
            <c:strRef>
              <c:f>Sheet1!$F$1</c:f>
              <c:strCache>
                <c:ptCount val="1"/>
                <c:pt idx="0">
                  <c:v>R&amp;S RTO6</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Sheet1!$A$2:$A$6</c:f>
              <c:strCache>
                <c:ptCount val="5"/>
                <c:pt idx="0">
                  <c:v>2 GHz</c:v>
                </c:pt>
                <c:pt idx="1">
                  <c:v>3 GHz</c:v>
                </c:pt>
                <c:pt idx="2">
                  <c:v>4 GHz</c:v>
                </c:pt>
                <c:pt idx="3">
                  <c:v>6 GHz</c:v>
                </c:pt>
                <c:pt idx="4">
                  <c:v>8 GHz</c:v>
                </c:pt>
              </c:strCache>
            </c:strRef>
          </c:cat>
          <c:val>
            <c:numRef>
              <c:f>Sheet1!$F$2:$F$6</c:f>
              <c:numCache>
                <c:formatCode>General</c:formatCode>
                <c:ptCount val="5"/>
                <c:pt idx="0">
                  <c:v>7.1</c:v>
                </c:pt>
                <c:pt idx="2">
                  <c:v>6</c:v>
                </c:pt>
                <c:pt idx="3">
                  <c:v>6.1</c:v>
                </c:pt>
              </c:numCache>
            </c:numRef>
          </c:val>
          <c:smooth val="0"/>
          <c:extLst>
            <c:ext xmlns:c16="http://schemas.microsoft.com/office/drawing/2014/chart" uri="{C3380CC4-5D6E-409C-BE32-E72D297353CC}">
              <c16:uniqueId val="{00000004-11C9-420E-99F8-1C78687B13C2}"/>
            </c:ext>
          </c:extLst>
        </c:ser>
        <c:dLbls>
          <c:showLegendKey val="0"/>
          <c:showVal val="0"/>
          <c:showCatName val="0"/>
          <c:showSerName val="0"/>
          <c:showPercent val="0"/>
          <c:showBubbleSize val="0"/>
        </c:dLbls>
        <c:marker val="1"/>
        <c:smooth val="0"/>
        <c:axId val="418345871"/>
        <c:axId val="1069434815"/>
      </c:lineChart>
      <c:catAx>
        <c:axId val="418345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069434815"/>
        <c:crosses val="autoZero"/>
        <c:auto val="1"/>
        <c:lblAlgn val="ctr"/>
        <c:lblOffset val="100"/>
        <c:noMultiLvlLbl val="0"/>
      </c:catAx>
      <c:valAx>
        <c:axId val="1069434815"/>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418345871"/>
        <c:crosses val="autoZero"/>
        <c:crossBetween val="between"/>
        <c:majorUnit val="1"/>
        <c:minorUnit val="1"/>
      </c:valAx>
      <c:spPr>
        <a:noFill/>
        <a:ln>
          <a:noFill/>
        </a:ln>
        <a:effectLst/>
      </c:spPr>
    </c:plotArea>
    <c:legend>
      <c:legendPos val="r"/>
      <c:legendEntry>
        <c:idx val="1"/>
        <c:txPr>
          <a:bodyPr rot="0" spcFirstLastPara="1" vertOverflow="ellipsis" vert="horz" wrap="square" anchor="ctr" anchorCtr="1"/>
          <a:lstStyle/>
          <a:p>
            <a:pPr>
              <a:defRPr sz="1197" b="0" i="0" u="none" strike="noStrike" kern="1200" baseline="0">
                <a:ln>
                  <a:noFill/>
                </a:ln>
                <a:solidFill>
                  <a:schemeClr val="tx1">
                    <a:lumMod val="65000"/>
                    <a:lumOff val="35000"/>
                  </a:schemeClr>
                </a:solidFill>
                <a:latin typeface="+mn-lt"/>
                <a:ea typeface="+mn-ea"/>
                <a:cs typeface="+mn-cs"/>
              </a:defRPr>
            </a:pPr>
            <a:endParaRPr lang="zh-CN"/>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0.11494</cdr:x>
      <cdr:y>0.51534</cdr:y>
    </cdr:from>
    <cdr:to>
      <cdr:x>0.39037</cdr:x>
      <cdr:y>0.71516</cdr:y>
    </cdr:to>
    <cdr:cxnSp macro="">
      <cdr:nvCxnSpPr>
        <cdr:cNvPr id="3" name="直接连接符 2">
          <a:extLst xmlns:a="http://schemas.openxmlformats.org/drawingml/2006/main">
            <a:ext uri="{FF2B5EF4-FFF2-40B4-BE49-F238E27FC236}">
              <a16:creationId xmlns:a16="http://schemas.microsoft.com/office/drawing/2014/main" id="{A89D9303-E854-5792-6089-AA2E65EC7383}"/>
            </a:ext>
          </a:extLst>
        </cdr:cNvPr>
        <cdr:cNvCxnSpPr/>
      </cdr:nvCxnSpPr>
      <cdr:spPr>
        <a:xfrm xmlns:a="http://schemas.openxmlformats.org/drawingml/2006/main">
          <a:off x="720080" y="1764196"/>
          <a:ext cx="1725497" cy="684076"/>
        </a:xfrm>
        <a:prstGeom xmlns:a="http://schemas.openxmlformats.org/drawingml/2006/main" prst="line">
          <a:avLst/>
        </a:prstGeom>
        <a:ln xmlns:a="http://schemas.openxmlformats.org/drawingml/2006/main" w="28575">
          <a:solidFill>
            <a:srgbClr val="30C0B4"/>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0.11494</cdr:x>
      <cdr:y>0.44172</cdr:y>
    </cdr:from>
    <cdr:to>
      <cdr:x>0.38506</cdr:x>
      <cdr:y>0.4943</cdr:y>
    </cdr:to>
    <cdr:cxnSp macro="">
      <cdr:nvCxnSpPr>
        <cdr:cNvPr id="13" name="直接连接符 12">
          <a:extLst xmlns:a="http://schemas.openxmlformats.org/drawingml/2006/main">
            <a:ext uri="{FF2B5EF4-FFF2-40B4-BE49-F238E27FC236}">
              <a16:creationId xmlns:a16="http://schemas.microsoft.com/office/drawing/2014/main" id="{5CC13658-C32E-C21E-9FB4-8CFC998975BA}"/>
            </a:ext>
          </a:extLst>
        </cdr:cNvPr>
        <cdr:cNvCxnSpPr/>
      </cdr:nvCxnSpPr>
      <cdr:spPr>
        <a:xfrm xmlns:a="http://schemas.openxmlformats.org/drawingml/2006/main">
          <a:off x="720080" y="1512168"/>
          <a:ext cx="1692188" cy="180020"/>
        </a:xfrm>
        <a:prstGeom xmlns:a="http://schemas.openxmlformats.org/drawingml/2006/main" prst="line">
          <a:avLst/>
        </a:prstGeom>
        <a:ln xmlns:a="http://schemas.openxmlformats.org/drawingml/2006/main" w="28575">
          <a:solidFill>
            <a:srgbClr val="F2BA0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E023F-8882-4CF3-9BDF-2A84E9C1A70C}" type="datetimeFigureOut">
              <a:rPr lang="zh-CN" altLang="en-US" smtClean="0"/>
              <a:t>2025/6/13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38725-88B0-4898-8583-8FBE9EABD7B3}" type="slidenum">
              <a:rPr lang="zh-CN" altLang="en-US" smtClean="0"/>
              <a:t>‹#›</a:t>
            </a:fld>
            <a:endParaRPr lang="zh-CN" altLang="en-US"/>
          </a:p>
        </p:txBody>
      </p:sp>
    </p:spTree>
    <p:extLst>
      <p:ext uri="{BB962C8B-B14F-4D97-AF65-F5344CB8AC3E}">
        <p14:creationId xmlns:p14="http://schemas.microsoft.com/office/powerpoint/2010/main" val="226114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38725-88B0-4898-8583-8FBE9EABD7B3}" type="slidenum">
              <a:rPr lang="zh-CN" altLang="en-US" smtClean="0"/>
              <a:t>5</a:t>
            </a:fld>
            <a:endParaRPr lang="zh-CN" altLang="en-US"/>
          </a:p>
        </p:txBody>
      </p:sp>
    </p:spTree>
    <p:extLst>
      <p:ext uri="{BB962C8B-B14F-4D97-AF65-F5344CB8AC3E}">
        <p14:creationId xmlns:p14="http://schemas.microsoft.com/office/powerpoint/2010/main" val="26937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With the development of automotive electronics to high bandwidth and low latency, CAN XL, the upgraded protocol of CAN bus, is gradually replacing the traditional CAN/ CAN FD, which is mainly used to meet the needs of high-speed data transmission and large frame length communication in automotive electronics, industrial automation, etc. CAN XL decoding function is to parse the raw signals transmitted in the CAN XL bus to obtain the frame structure, ID, data content, Error messages, etc., to help engineers quickly analyze the bus communication status.</a:t>
            </a:r>
            <a:endParaRPr lang="zh-CN" altLang="en-US" dirty="0"/>
          </a:p>
        </p:txBody>
      </p:sp>
      <p:sp>
        <p:nvSpPr>
          <p:cNvPr id="4" name="灯片编号占位符 3"/>
          <p:cNvSpPr>
            <a:spLocks noGrp="1"/>
          </p:cNvSpPr>
          <p:nvPr>
            <p:ph type="sldNum" sz="quarter" idx="5"/>
          </p:nvPr>
        </p:nvSpPr>
        <p:spPr/>
        <p:txBody>
          <a:bodyPr/>
          <a:lstStyle/>
          <a:p>
            <a:fld id="{3AC38725-88B0-4898-8583-8FBE9EABD7B3}" type="slidenum">
              <a:rPr lang="zh-CN" altLang="en-US" smtClean="0"/>
              <a:t>25</a:t>
            </a:fld>
            <a:endParaRPr lang="zh-CN" altLang="en-US"/>
          </a:p>
        </p:txBody>
      </p:sp>
    </p:spTree>
    <p:extLst>
      <p:ext uri="{BB962C8B-B14F-4D97-AF65-F5344CB8AC3E}">
        <p14:creationId xmlns:p14="http://schemas.microsoft.com/office/powerpoint/2010/main" val="130577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C38725-88B0-4898-8583-8FBE9EABD7B3}" type="slidenum">
              <a:rPr lang="zh-CN" altLang="en-US" smtClean="0"/>
              <a:t>26</a:t>
            </a:fld>
            <a:endParaRPr lang="zh-CN" altLang="en-US"/>
          </a:p>
        </p:txBody>
      </p:sp>
    </p:spTree>
    <p:extLst>
      <p:ext uri="{BB962C8B-B14F-4D97-AF65-F5344CB8AC3E}">
        <p14:creationId xmlns:p14="http://schemas.microsoft.com/office/powerpoint/2010/main" val="65437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br>
              <a:rPr lang="en-US" altLang="zh-CN" sz="1200" b="0" i="0" kern="1200" dirty="0">
                <a:solidFill>
                  <a:schemeClr val="tx1"/>
                </a:solidFill>
                <a:effectLst/>
                <a:latin typeface="+mn-lt"/>
                <a:ea typeface="+mn-ea"/>
                <a:cs typeface="+mn-cs"/>
              </a:rPr>
            </a:br>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28</a:t>
            </a:fld>
            <a:endParaRPr lang="zh-CN" altLang="en-US"/>
          </a:p>
        </p:txBody>
      </p:sp>
    </p:spTree>
    <p:extLst>
      <p:ext uri="{BB962C8B-B14F-4D97-AF65-F5344CB8AC3E}">
        <p14:creationId xmlns:p14="http://schemas.microsoft.com/office/powerpoint/2010/main" val="4007064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38725-88B0-4898-8583-8FBE9EABD7B3}" type="slidenum">
              <a:rPr lang="zh-CN" altLang="en-US" smtClean="0"/>
              <a:t>31</a:t>
            </a:fld>
            <a:endParaRPr lang="zh-CN" altLang="en-US"/>
          </a:p>
        </p:txBody>
      </p:sp>
    </p:spTree>
    <p:extLst>
      <p:ext uri="{BB962C8B-B14F-4D97-AF65-F5344CB8AC3E}">
        <p14:creationId xmlns:p14="http://schemas.microsoft.com/office/powerpoint/2010/main" val="812456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38725-88B0-4898-8583-8FBE9EABD7B3}" type="slidenum">
              <a:rPr lang="zh-CN" altLang="en-US" smtClean="0"/>
              <a:t>34</a:t>
            </a:fld>
            <a:endParaRPr lang="zh-CN" altLang="en-US"/>
          </a:p>
        </p:txBody>
      </p:sp>
    </p:spTree>
    <p:extLst>
      <p:ext uri="{BB962C8B-B14F-4D97-AF65-F5344CB8AC3E}">
        <p14:creationId xmlns:p14="http://schemas.microsoft.com/office/powerpoint/2010/main" val="39112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38725-88B0-4898-8583-8FBE9EABD7B3}" type="slidenum">
              <a:rPr lang="zh-CN" altLang="en-US" smtClean="0"/>
              <a:t>35</a:t>
            </a:fld>
            <a:endParaRPr lang="zh-CN" altLang="en-US"/>
          </a:p>
        </p:txBody>
      </p:sp>
    </p:spTree>
    <p:extLst>
      <p:ext uri="{BB962C8B-B14F-4D97-AF65-F5344CB8AC3E}">
        <p14:creationId xmlns:p14="http://schemas.microsoft.com/office/powerpoint/2010/main" val="2383325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8607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6453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8414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Note: SDS7000 family oscilloscopes include 3 distinct hardware platforms: 3-4 GHz SDS7000A, 6-8 GHz SDS7000A, and SDS7000AP. It is not possible to upgrade between platforms. Bandwidth upgrades are available within the same platform only.</a:t>
            </a:r>
            <a:r>
              <a:rPr lang="en-US" altLang="zh-CN" dirty="0"/>
              <a:t> </a:t>
            </a:r>
            <a:br>
              <a:rPr lang="en-US" altLang="zh-CN" dirty="0"/>
            </a:br>
            <a:endParaRPr lang="zh-CN" altLang="en-US" dirty="0"/>
          </a:p>
        </p:txBody>
      </p:sp>
      <p:sp>
        <p:nvSpPr>
          <p:cNvPr id="4" name="灯片编号占位符 3"/>
          <p:cNvSpPr>
            <a:spLocks noGrp="1"/>
          </p:cNvSpPr>
          <p:nvPr>
            <p:ph type="sldNum" sz="quarter" idx="5"/>
          </p:nvPr>
        </p:nvSpPr>
        <p:spPr/>
        <p:txBody>
          <a:bodyPr/>
          <a:lstStyle/>
          <a:p>
            <a:fld id="{3AC38725-88B0-4898-8583-8FBE9EABD7B3}" type="slidenum">
              <a:rPr lang="zh-CN" altLang="en-US" smtClean="0"/>
              <a:t>49</a:t>
            </a:fld>
            <a:endParaRPr lang="zh-CN" altLang="en-US"/>
          </a:p>
        </p:txBody>
      </p:sp>
    </p:spTree>
    <p:extLst>
      <p:ext uri="{BB962C8B-B14F-4D97-AF65-F5344CB8AC3E}">
        <p14:creationId xmlns:p14="http://schemas.microsoft.com/office/powerpoint/2010/main" val="1865978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C38725-88B0-4898-8583-8FBE9EABD7B3}" type="slidenum">
              <a:rPr lang="zh-CN" altLang="en-US" smtClean="0"/>
              <a:t>6</a:t>
            </a:fld>
            <a:endParaRPr lang="zh-CN" altLang="en-US"/>
          </a:p>
        </p:txBody>
      </p:sp>
    </p:spTree>
    <p:extLst>
      <p:ext uri="{BB962C8B-B14F-4D97-AF65-F5344CB8AC3E}">
        <p14:creationId xmlns:p14="http://schemas.microsoft.com/office/powerpoint/2010/main" val="2141417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AC38725-88B0-4898-8583-8FBE9EABD7B3}" type="slidenum">
              <a:rPr lang="zh-CN" altLang="en-US" smtClean="0"/>
              <a:t>9</a:t>
            </a:fld>
            <a:endParaRPr lang="zh-CN" altLang="en-US"/>
          </a:p>
        </p:txBody>
      </p:sp>
    </p:spTree>
    <p:extLst>
      <p:ext uri="{BB962C8B-B14F-4D97-AF65-F5344CB8AC3E}">
        <p14:creationId xmlns:p14="http://schemas.microsoft.com/office/powerpoint/2010/main" val="403655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893C2-B730-D7D9-896F-3A7C30C8544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0E64B2B-FD49-E756-D04D-A3526A8B6D0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8CFAD62-5D3D-7646-CE7E-FD9D8A4E9D0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AAFB5AF-3C6E-DCA1-A4EA-7220AED2D6BF}"/>
              </a:ext>
            </a:extLst>
          </p:cNvPr>
          <p:cNvSpPr>
            <a:spLocks noGrp="1"/>
          </p:cNvSpPr>
          <p:nvPr>
            <p:ph type="sldNum" sz="quarter" idx="10"/>
          </p:nvPr>
        </p:nvSpPr>
        <p:spPr/>
        <p:txBody>
          <a:bodyPr/>
          <a:lstStyle/>
          <a:p>
            <a:fld id="{3AC38725-88B0-4898-8583-8FBE9EABD7B3}" type="slidenum">
              <a:rPr lang="zh-CN" altLang="en-US" smtClean="0"/>
              <a:t>13</a:t>
            </a:fld>
            <a:endParaRPr lang="zh-CN" altLang="en-US"/>
          </a:p>
        </p:txBody>
      </p:sp>
    </p:spTree>
    <p:extLst>
      <p:ext uri="{BB962C8B-B14F-4D97-AF65-F5344CB8AC3E}">
        <p14:creationId xmlns:p14="http://schemas.microsoft.com/office/powerpoint/2010/main" val="336222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38725-88B0-4898-8583-8FBE9EABD7B3}" type="slidenum">
              <a:rPr lang="zh-CN" altLang="en-US" smtClean="0"/>
              <a:t>14</a:t>
            </a:fld>
            <a:endParaRPr lang="zh-CN" altLang="en-US"/>
          </a:p>
        </p:txBody>
      </p:sp>
    </p:spTree>
    <p:extLst>
      <p:ext uri="{BB962C8B-B14F-4D97-AF65-F5344CB8AC3E}">
        <p14:creationId xmlns:p14="http://schemas.microsoft.com/office/powerpoint/2010/main" val="2259637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04B4F-19E5-D1E2-1EB6-B85E511FC95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7AD7F14-C4EF-2F65-5887-7B5F210E428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862F828-1686-C7FD-CB2C-CF161FEDF00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72AF131-5F37-1EEE-2D3A-1BB9C4255B27}"/>
              </a:ext>
            </a:extLst>
          </p:cNvPr>
          <p:cNvSpPr>
            <a:spLocks noGrp="1"/>
          </p:cNvSpPr>
          <p:nvPr>
            <p:ph type="sldNum" sz="quarter" idx="10"/>
          </p:nvPr>
        </p:nvSpPr>
        <p:spPr/>
        <p:txBody>
          <a:bodyPr/>
          <a:lstStyle/>
          <a:p>
            <a:fld id="{3AC38725-88B0-4898-8583-8FBE9EABD7B3}" type="slidenum">
              <a:rPr lang="zh-CN" altLang="en-US" smtClean="0"/>
              <a:t>15</a:t>
            </a:fld>
            <a:endParaRPr lang="zh-CN" altLang="en-US"/>
          </a:p>
        </p:txBody>
      </p:sp>
    </p:spTree>
    <p:extLst>
      <p:ext uri="{BB962C8B-B14F-4D97-AF65-F5344CB8AC3E}">
        <p14:creationId xmlns:p14="http://schemas.microsoft.com/office/powerpoint/2010/main" val="3030204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C38725-88B0-4898-8583-8FBE9EABD7B3}" type="slidenum">
              <a:rPr lang="zh-CN" altLang="en-US" smtClean="0"/>
              <a:t>16</a:t>
            </a:fld>
            <a:endParaRPr lang="zh-CN" altLang="en-US"/>
          </a:p>
        </p:txBody>
      </p:sp>
    </p:spTree>
    <p:extLst>
      <p:ext uri="{BB962C8B-B14F-4D97-AF65-F5344CB8AC3E}">
        <p14:creationId xmlns:p14="http://schemas.microsoft.com/office/powerpoint/2010/main" val="998069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C38725-88B0-4898-8583-8FBE9EABD7B3}" type="slidenum">
              <a:rPr lang="zh-CN" altLang="en-US" smtClean="0"/>
              <a:t>17</a:t>
            </a:fld>
            <a:endParaRPr lang="zh-CN" altLang="en-US"/>
          </a:p>
        </p:txBody>
      </p:sp>
    </p:spTree>
    <p:extLst>
      <p:ext uri="{BB962C8B-B14F-4D97-AF65-F5344CB8AC3E}">
        <p14:creationId xmlns:p14="http://schemas.microsoft.com/office/powerpoint/2010/main" val="258017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21</a:t>
            </a:fld>
            <a:endParaRPr lang="zh-CN" altLang="en-US"/>
          </a:p>
        </p:txBody>
      </p:sp>
    </p:spTree>
    <p:extLst>
      <p:ext uri="{BB962C8B-B14F-4D97-AF65-F5344CB8AC3E}">
        <p14:creationId xmlns:p14="http://schemas.microsoft.com/office/powerpoint/2010/main" val="461987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2E2D853-FEB1-4293-98A5-4C0676459D6A}" type="datetime1">
              <a:rPr lang="zh-CN" altLang="en-US" smtClean="0"/>
              <a:t>2025/6/13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315589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158901-601B-4090-A6B2-75FF5852EB58}" type="datetime1">
              <a:rPr lang="zh-CN" altLang="en-US" smtClean="0"/>
              <a:t>2025/6/13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3773453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C9A23D8-5A5A-4748-BAC5-84A2607321D4}" type="datetime1">
              <a:rPr lang="zh-CN" altLang="en-US" smtClean="0"/>
              <a:t>2025/6/13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961399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3" name="图片 2" descr="PPT拆分_画板 1"/>
          <p:cNvPicPr>
            <a:picLocks noChangeAspect="1"/>
          </p:cNvPicPr>
          <p:nvPr userDrawn="1"/>
        </p:nvPicPr>
        <p:blipFill>
          <a:blip r:embed="rId2"/>
          <a:stretch>
            <a:fillRect/>
          </a:stretch>
        </p:blipFill>
        <p:spPr>
          <a:xfrm>
            <a:off x="1613" y="0"/>
            <a:ext cx="12188505" cy="6858000"/>
          </a:xfrm>
          <a:prstGeom prst="rect">
            <a:avLst/>
          </a:prstGeom>
        </p:spPr>
      </p:pic>
      <p:sp>
        <p:nvSpPr>
          <p:cNvPr id="14" name="矩形 13"/>
          <p:cNvSpPr/>
          <p:nvPr userDrawn="1"/>
        </p:nvSpPr>
        <p:spPr>
          <a:xfrm>
            <a:off x="-8064" y="5491239"/>
            <a:ext cx="12207860" cy="1570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pic>
        <p:nvPicPr>
          <p:cNvPr id="5" name="图片 4">
            <a:extLst>
              <a:ext uri="{FF2B5EF4-FFF2-40B4-BE49-F238E27FC236}">
                <a16:creationId xmlns:a16="http://schemas.microsoft.com/office/drawing/2014/main" id="{116B9EAF-E6AA-A9DE-1B16-B9F26D67C9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0163" y="387857"/>
            <a:ext cx="1994493" cy="380841"/>
          </a:xfrm>
          <a:prstGeom prst="rect">
            <a:avLst/>
          </a:prstGeom>
        </p:spPr>
      </p:pic>
    </p:spTree>
    <p:extLst>
      <p:ext uri="{BB962C8B-B14F-4D97-AF65-F5344CB8AC3E}">
        <p14:creationId xmlns:p14="http://schemas.microsoft.com/office/powerpoint/2010/main" val="473716483"/>
      </p:ext>
    </p:extLst>
  </p:cSld>
  <p:clrMapOvr>
    <a:masterClrMapping/>
  </p:clrMapOvr>
  <p:extLst>
    <p:ext uri="{DCECCB84-F9BA-43D5-87BE-67443E8EF086}">
      <p15:sldGuideLst xmlns:p15="http://schemas.microsoft.com/office/powerpoint/2012/main">
        <p15:guide id="1" orient="horz" pos="578">
          <p15:clr>
            <a:srgbClr val="FBAE40"/>
          </p15:clr>
        </p15:guide>
        <p15:guide id="2" pos="709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F1CAE8-05F4-4F1E-AF40-6313E6831750}"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2025/6/13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同侧圆角矩形 4"/>
          <p:cNvSpPr/>
          <p:nvPr userDrawn="1"/>
        </p:nvSpPr>
        <p:spPr>
          <a:xfrm rot="10800000">
            <a:off x="9560175" y="0"/>
            <a:ext cx="2178968" cy="682388"/>
          </a:xfrm>
          <a:prstGeom prst="round2SameRect">
            <a:avLst/>
          </a:prstGeom>
          <a:solidFill>
            <a:srgbClr val="014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12" name="图片 11">
            <a:extLst>
              <a:ext uri="{FF2B5EF4-FFF2-40B4-BE49-F238E27FC236}">
                <a16:creationId xmlns:a16="http://schemas.microsoft.com/office/drawing/2014/main" id="{EF01D4CE-1D82-8391-E390-550680FA56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7527" y="158631"/>
            <a:ext cx="2044263" cy="365125"/>
          </a:xfrm>
          <a:prstGeom prst="rect">
            <a:avLst/>
          </a:prstGeom>
        </p:spPr>
      </p:pic>
    </p:spTree>
    <p:extLst>
      <p:ext uri="{BB962C8B-B14F-4D97-AF65-F5344CB8AC3E}">
        <p14:creationId xmlns:p14="http://schemas.microsoft.com/office/powerpoint/2010/main" val="2099075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A2E72-EF0D-4180-B789-DC2C8D81A8A3}"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2025/6/13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1932201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164E2-2CF0-4134-BA2D-B5DAF8529C98}"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2025/6/13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612316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3533F8E0-8434-4829-995E-A9B62F7F28FA}" type="datetime1">
              <a:rPr lang="zh-CN" altLang="en-US" smtClean="0">
                <a:solidFill>
                  <a:prstClr val="black"/>
                </a:solidFill>
              </a:rPr>
              <a:pPr>
                <a:defRPr/>
              </a:pPr>
              <a:t>2025/6/13</a:t>
            </a:fld>
            <a:endParaRPr lang="zh-CN" altLang="en-US">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r>
              <a:rPr lang="en-US" altLang="zh-CN">
                <a:solidFill>
                  <a:prstClr val="black"/>
                </a:solidFill>
              </a:rPr>
              <a:t>Company Confidential</a:t>
            </a:r>
            <a:endParaRPr lang="zh-CN" altLang="en-US">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FAB2F72D-0145-4728-BBF6-AFA599DFD9DE}" type="slidenum">
              <a:rPr lang="zh-CN" altLang="en-US" smtClean="0">
                <a:solidFill>
                  <a:prstClr val="black"/>
                </a:solidFill>
              </a:rPr>
              <a:pPr>
                <a:defRPr/>
              </a:pPr>
              <a:t>‹#›</a:t>
            </a:fld>
            <a:endParaRPr lang="zh-CN" altLang="en-US">
              <a:solidFill>
                <a:prstClr val="black"/>
              </a:solidFill>
            </a:endParaRPr>
          </a:p>
        </p:txBody>
      </p:sp>
      <p:sp>
        <p:nvSpPr>
          <p:cNvPr id="7" name="同侧圆角矩形 4">
            <a:extLst>
              <a:ext uri="{FF2B5EF4-FFF2-40B4-BE49-F238E27FC236}">
                <a16:creationId xmlns:a16="http://schemas.microsoft.com/office/drawing/2014/main" id="{6F3458FD-997F-E6A1-5069-9A7A1BA57219}"/>
              </a:ext>
            </a:extLst>
          </p:cNvPr>
          <p:cNvSpPr/>
          <p:nvPr userDrawn="1"/>
        </p:nvSpPr>
        <p:spPr>
          <a:xfrm rot="10800000">
            <a:off x="9560175" y="0"/>
            <a:ext cx="2178968" cy="682388"/>
          </a:xfrm>
          <a:prstGeom prst="round2SameRect">
            <a:avLst/>
          </a:prstGeom>
          <a:solidFill>
            <a:srgbClr val="014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8" name="图片 7">
            <a:extLst>
              <a:ext uri="{FF2B5EF4-FFF2-40B4-BE49-F238E27FC236}">
                <a16:creationId xmlns:a16="http://schemas.microsoft.com/office/drawing/2014/main" id="{5157EAF6-A620-2292-AE69-5782845125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27527" y="158631"/>
            <a:ext cx="2044263" cy="365125"/>
          </a:xfrm>
          <a:prstGeom prst="rect">
            <a:avLst/>
          </a:prstGeom>
        </p:spPr>
      </p:pic>
    </p:spTree>
    <p:extLst>
      <p:ext uri="{BB962C8B-B14F-4D97-AF65-F5344CB8AC3E}">
        <p14:creationId xmlns:p14="http://schemas.microsoft.com/office/powerpoint/2010/main" val="3268131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FEFF4C-A180-4E92-B1FD-B8CA7C38AAFD}"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2025/6/13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14099"/>
                </a:solidFill>
              </a:defRPr>
            </a:lvl1pPr>
          </a:lstStyle>
          <a:p>
            <a:pPr algn="ctr">
              <a:defRPr/>
            </a:pPr>
            <a:r>
              <a:rPr lang="en-US" altLang="zh-CN"/>
              <a:t>Company Confidential</a:t>
            </a:r>
            <a:endParaRPr lang="zh-CN" altLang="en-US"/>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pic>
        <p:nvPicPr>
          <p:cNvPr id="7" name="图片 6">
            <a:extLst>
              <a:ext uri="{FF2B5EF4-FFF2-40B4-BE49-F238E27FC236}">
                <a16:creationId xmlns:a16="http://schemas.microsoft.com/office/drawing/2014/main" id="{26C44824-6D0D-1C05-37E6-919809D87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382" y="6300132"/>
            <a:ext cx="2353972" cy="421344"/>
          </a:xfrm>
          <a:prstGeom prst="rect">
            <a:avLst/>
          </a:prstGeom>
        </p:spPr>
      </p:pic>
    </p:spTree>
    <p:extLst>
      <p:ext uri="{BB962C8B-B14F-4D97-AF65-F5344CB8AC3E}">
        <p14:creationId xmlns:p14="http://schemas.microsoft.com/office/powerpoint/2010/main" val="1723245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9CB4AF-FFF4-43B9-8363-5C754742BA8F}"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2025/6/13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874808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封面">
    <p:spTree>
      <p:nvGrpSpPr>
        <p:cNvPr id="1" name=""/>
        <p:cNvGrpSpPr/>
        <p:nvPr/>
      </p:nvGrpSpPr>
      <p:grpSpPr>
        <a:xfrm>
          <a:off x="0" y="0"/>
          <a:ext cx="0" cy="0"/>
          <a:chOff x="0" y="0"/>
          <a:chExt cx="0" cy="0"/>
        </a:xfrm>
      </p:grpSpPr>
      <p:pic>
        <p:nvPicPr>
          <p:cNvPr id="3" name="图片 2" descr="PPT拆分_画板 1"/>
          <p:cNvPicPr>
            <a:picLocks noChangeAspect="1"/>
          </p:cNvPicPr>
          <p:nvPr userDrawn="1"/>
        </p:nvPicPr>
        <p:blipFill>
          <a:blip r:embed="rId2"/>
          <a:stretch>
            <a:fillRect/>
          </a:stretch>
        </p:blipFill>
        <p:spPr>
          <a:xfrm>
            <a:off x="1613" y="0"/>
            <a:ext cx="12188505" cy="6858000"/>
          </a:xfrm>
          <a:prstGeom prst="rect">
            <a:avLst/>
          </a:prstGeom>
        </p:spPr>
      </p:pic>
      <p:sp>
        <p:nvSpPr>
          <p:cNvPr id="14" name="矩形 13"/>
          <p:cNvSpPr/>
          <p:nvPr userDrawn="1"/>
        </p:nvSpPr>
        <p:spPr>
          <a:xfrm>
            <a:off x="-8064" y="5491239"/>
            <a:ext cx="12207860" cy="1570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pic>
        <p:nvPicPr>
          <p:cNvPr id="5" name="图片 4">
            <a:extLst>
              <a:ext uri="{FF2B5EF4-FFF2-40B4-BE49-F238E27FC236}">
                <a16:creationId xmlns:a16="http://schemas.microsoft.com/office/drawing/2014/main" id="{116B9EAF-E6AA-A9DE-1B16-B9F26D67C9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0163" y="387857"/>
            <a:ext cx="1994493" cy="380841"/>
          </a:xfrm>
          <a:prstGeom prst="rect">
            <a:avLst/>
          </a:prstGeom>
        </p:spPr>
      </p:pic>
    </p:spTree>
    <p:extLst>
      <p:ext uri="{BB962C8B-B14F-4D97-AF65-F5344CB8AC3E}">
        <p14:creationId xmlns:p14="http://schemas.microsoft.com/office/powerpoint/2010/main" val="1505770420"/>
      </p:ext>
    </p:extLst>
  </p:cSld>
  <p:clrMapOvr>
    <a:masterClrMapping/>
  </p:clrMapOvr>
  <p:extLst>
    <p:ext uri="{DCECCB84-F9BA-43D5-87BE-67443E8EF086}">
      <p15:sldGuideLst xmlns:p15="http://schemas.microsoft.com/office/powerpoint/2012/main">
        <p15:guide id="1" orient="horz" pos="578">
          <p15:clr>
            <a:srgbClr val="FBAE40"/>
          </p15:clr>
        </p15:guide>
        <p15:guide id="2" pos="709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DED94DC-9E7A-46DB-8DF8-B27DAC652605}" type="datetime1">
              <a:rPr lang="zh-CN" altLang="en-US" smtClean="0"/>
              <a:t>2025/6/13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767565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目录">
    <p:spTree>
      <p:nvGrpSpPr>
        <p:cNvPr id="1" name=""/>
        <p:cNvGrpSpPr/>
        <p:nvPr/>
      </p:nvGrpSpPr>
      <p:grpSpPr>
        <a:xfrm>
          <a:off x="0" y="0"/>
          <a:ext cx="0" cy="0"/>
          <a:chOff x="0" y="0"/>
          <a:chExt cx="0" cy="0"/>
        </a:xfrm>
      </p:grpSpPr>
      <p:pic>
        <p:nvPicPr>
          <p:cNvPr id="2" name="图片 1" descr="PPT拆分-02"/>
          <p:cNvPicPr>
            <a:picLocks noChangeAspect="1"/>
          </p:cNvPicPr>
          <p:nvPr userDrawn="1"/>
        </p:nvPicPr>
        <p:blipFill>
          <a:blip r:embed="rId2"/>
          <a:stretch>
            <a:fillRect/>
          </a:stretch>
        </p:blipFill>
        <p:spPr>
          <a:xfrm>
            <a:off x="1613" y="0"/>
            <a:ext cx="12188505" cy="6858000"/>
          </a:xfrm>
          <a:prstGeom prst="rect">
            <a:avLst/>
          </a:prstGeom>
        </p:spPr>
      </p:pic>
      <p:sp>
        <p:nvSpPr>
          <p:cNvPr id="16" name="文本占位符 7"/>
          <p:cNvSpPr>
            <a:spLocks noGrp="1"/>
          </p:cNvSpPr>
          <p:nvPr userDrawn="1"/>
        </p:nvSpPr>
        <p:spPr>
          <a:xfrm>
            <a:off x="601603" y="821025"/>
            <a:ext cx="5510123" cy="1317833"/>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6096">
                <a:solidFill>
                  <a:schemeClr val="bg1"/>
                </a:solidFill>
                <a:latin typeface="HONOR Sans CN DemiBold" panose="02000700000000000000" charset="-122"/>
                <a:ea typeface="HONOR Sans CN DemiBold" panose="02000700000000000000" charset="-122"/>
              </a:rPr>
              <a:t>CONTENT.</a:t>
            </a:r>
            <a:endParaRPr lang="zh-CN" altLang="en-US" sz="6096">
              <a:solidFill>
                <a:schemeClr val="bg1"/>
              </a:solidFill>
              <a:latin typeface="HONOR Sans CN DemiBold" panose="02000700000000000000" charset="-122"/>
              <a:ea typeface="HONOR Sans CN DemiBold" panose="02000700000000000000" charset="-122"/>
            </a:endParaRPr>
          </a:p>
        </p:txBody>
      </p:sp>
      <p:sp>
        <p:nvSpPr>
          <p:cNvPr id="15" name="椭圆 14"/>
          <p:cNvSpPr/>
          <p:nvPr userDrawn="1"/>
        </p:nvSpPr>
        <p:spPr>
          <a:xfrm>
            <a:off x="627946" y="6378397"/>
            <a:ext cx="60959" cy="60964"/>
          </a:xfrm>
          <a:prstGeom prst="ellipse">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
        <p:nvSpPr>
          <p:cNvPr id="10" name="文本占位符 7"/>
          <p:cNvSpPr>
            <a:spLocks noGrp="1"/>
          </p:cNvSpPr>
          <p:nvPr userDrawn="1"/>
        </p:nvSpPr>
        <p:spPr>
          <a:xfrm>
            <a:off x="753214" y="6313339"/>
            <a:ext cx="4285412" cy="23980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847">
                <a:solidFill>
                  <a:srgbClr val="939494"/>
                </a:solidFill>
                <a:latin typeface="HONOR Sans CN Light" panose="02000400000000000000" charset="-122"/>
                <a:ea typeface="HONOR Sans CN Light" panose="02000400000000000000" charset="-122"/>
              </a:rPr>
              <a:t>EVERY BENCH. EVERY ENGINEER. EVERY DAY.</a:t>
            </a:r>
          </a:p>
        </p:txBody>
      </p:sp>
    </p:spTree>
    <p:extLst>
      <p:ext uri="{BB962C8B-B14F-4D97-AF65-F5344CB8AC3E}">
        <p14:creationId xmlns:p14="http://schemas.microsoft.com/office/powerpoint/2010/main" val="946070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分隔页">
    <p:spTree>
      <p:nvGrpSpPr>
        <p:cNvPr id="1" name=""/>
        <p:cNvGrpSpPr/>
        <p:nvPr/>
      </p:nvGrpSpPr>
      <p:grpSpPr>
        <a:xfrm>
          <a:off x="0" y="0"/>
          <a:ext cx="0" cy="0"/>
          <a:chOff x="0" y="0"/>
          <a:chExt cx="0" cy="0"/>
        </a:xfrm>
      </p:grpSpPr>
      <p:cxnSp>
        <p:nvCxnSpPr>
          <p:cNvPr id="11" name="直接连接符 10"/>
          <p:cNvCxnSpPr/>
          <p:nvPr userDrawn="1"/>
        </p:nvCxnSpPr>
        <p:spPr>
          <a:xfrm flipH="1">
            <a:off x="-9140" y="612946"/>
            <a:ext cx="12214849" cy="0"/>
          </a:xfrm>
          <a:prstGeom prst="line">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cxnSp>
      <p:sp>
        <p:nvSpPr>
          <p:cNvPr id="9" name="矩形 8"/>
          <p:cNvSpPr/>
          <p:nvPr userDrawn="1"/>
        </p:nvSpPr>
        <p:spPr>
          <a:xfrm>
            <a:off x="0" y="6760682"/>
            <a:ext cx="12207322" cy="97856"/>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Tree>
    <p:extLst>
      <p:ext uri="{BB962C8B-B14F-4D97-AF65-F5344CB8AC3E}">
        <p14:creationId xmlns:p14="http://schemas.microsoft.com/office/powerpoint/2010/main" val="2994121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内页">
    <p:spTree>
      <p:nvGrpSpPr>
        <p:cNvPr id="1" name=""/>
        <p:cNvGrpSpPr/>
        <p:nvPr/>
      </p:nvGrpSpPr>
      <p:grpSpPr>
        <a:xfrm>
          <a:off x="0" y="0"/>
          <a:ext cx="0" cy="0"/>
          <a:chOff x="0" y="0"/>
          <a:chExt cx="0" cy="0"/>
        </a:xfrm>
      </p:grpSpPr>
      <p:cxnSp>
        <p:nvCxnSpPr>
          <p:cNvPr id="10" name="直接连接符 9"/>
          <p:cNvCxnSpPr/>
          <p:nvPr userDrawn="1"/>
        </p:nvCxnSpPr>
        <p:spPr>
          <a:xfrm flipH="1">
            <a:off x="-9140" y="612946"/>
            <a:ext cx="12214849" cy="0"/>
          </a:xfrm>
          <a:prstGeom prst="line">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cxnSp>
      <p:sp>
        <p:nvSpPr>
          <p:cNvPr id="15" name="椭圆 14"/>
          <p:cNvSpPr/>
          <p:nvPr userDrawn="1"/>
        </p:nvSpPr>
        <p:spPr>
          <a:xfrm>
            <a:off x="305371" y="318302"/>
            <a:ext cx="60959" cy="60964"/>
          </a:xfrm>
          <a:prstGeom prst="ellipse">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
        <p:nvSpPr>
          <p:cNvPr id="11" name="文本占位符 7"/>
          <p:cNvSpPr>
            <a:spLocks noGrp="1"/>
          </p:cNvSpPr>
          <p:nvPr userDrawn="1"/>
        </p:nvSpPr>
        <p:spPr>
          <a:xfrm>
            <a:off x="430638" y="253244"/>
            <a:ext cx="4285412" cy="23980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1016">
                <a:solidFill>
                  <a:schemeClr val="tx1">
                    <a:lumMod val="65000"/>
                    <a:lumOff val="35000"/>
                  </a:schemeClr>
                </a:solidFill>
                <a:latin typeface="HONOR Sans CN" panose="02000500000000000000" charset="-122"/>
                <a:ea typeface="HONOR Sans CN" panose="02000500000000000000" charset="-122"/>
              </a:rPr>
              <a:t>EVERY BENCH. EVERY ENGINEER. EVERY DAY.</a:t>
            </a:r>
          </a:p>
        </p:txBody>
      </p:sp>
      <p:sp>
        <p:nvSpPr>
          <p:cNvPr id="17" name="矩形 16"/>
          <p:cNvSpPr/>
          <p:nvPr userDrawn="1"/>
        </p:nvSpPr>
        <p:spPr>
          <a:xfrm>
            <a:off x="0" y="6760682"/>
            <a:ext cx="12207322" cy="97856"/>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pic>
        <p:nvPicPr>
          <p:cNvPr id="2" name="图片 1">
            <a:extLst>
              <a:ext uri="{FF2B5EF4-FFF2-40B4-BE49-F238E27FC236}">
                <a16:creationId xmlns:a16="http://schemas.microsoft.com/office/drawing/2014/main" id="{55A83496-EE86-1700-4318-8ED9BD9D54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7832" y="230328"/>
            <a:ext cx="1197281" cy="228616"/>
          </a:xfrm>
          <a:prstGeom prst="rect">
            <a:avLst/>
          </a:prstGeom>
        </p:spPr>
      </p:pic>
    </p:spTree>
    <p:extLst>
      <p:ext uri="{BB962C8B-B14F-4D97-AF65-F5344CB8AC3E}">
        <p14:creationId xmlns:p14="http://schemas.microsoft.com/office/powerpoint/2010/main" val="564762783"/>
      </p:ext>
    </p:extLst>
  </p:cSld>
  <p:clrMapOvr>
    <a:masterClrMapping/>
  </p:clrMapOvr>
  <p:extLst>
    <p:ext uri="{DCECCB84-F9BA-43D5-87BE-67443E8EF086}">
      <p15:sldGuideLst xmlns:p15="http://schemas.microsoft.com/office/powerpoint/2012/main">
        <p15:guide id="1" orient="horz" pos="260">
          <p15:clr>
            <a:srgbClr val="FBAE40"/>
          </p15:clr>
        </p15:guide>
        <p15:guide id="2" pos="453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封底">
    <p:spTree>
      <p:nvGrpSpPr>
        <p:cNvPr id="1" name=""/>
        <p:cNvGrpSpPr/>
        <p:nvPr/>
      </p:nvGrpSpPr>
      <p:grpSpPr>
        <a:xfrm>
          <a:off x="0" y="0"/>
          <a:ext cx="0" cy="0"/>
          <a:chOff x="0" y="0"/>
          <a:chExt cx="0" cy="0"/>
        </a:xfrm>
      </p:grpSpPr>
      <p:pic>
        <p:nvPicPr>
          <p:cNvPr id="2" name="图片 1" descr="PPT拆分-04"/>
          <p:cNvPicPr>
            <a:picLocks noChangeAspect="1"/>
          </p:cNvPicPr>
          <p:nvPr userDrawn="1"/>
        </p:nvPicPr>
        <p:blipFill>
          <a:blip r:embed="rId2"/>
          <a:stretch>
            <a:fillRect/>
          </a:stretch>
        </p:blipFill>
        <p:spPr>
          <a:xfrm>
            <a:off x="1613" y="0"/>
            <a:ext cx="12188505" cy="6858000"/>
          </a:xfrm>
          <a:prstGeom prst="rect">
            <a:avLst/>
          </a:prstGeom>
        </p:spPr>
      </p:pic>
      <p:sp>
        <p:nvSpPr>
          <p:cNvPr id="14" name="矩形 13"/>
          <p:cNvSpPr/>
          <p:nvPr userDrawn="1"/>
        </p:nvSpPr>
        <p:spPr>
          <a:xfrm>
            <a:off x="-8064" y="2544799"/>
            <a:ext cx="12207860" cy="195282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
        <p:nvSpPr>
          <p:cNvPr id="13" name="文本占位符 7"/>
          <p:cNvSpPr>
            <a:spLocks noGrp="1"/>
          </p:cNvSpPr>
          <p:nvPr userDrawn="1"/>
        </p:nvSpPr>
        <p:spPr>
          <a:xfrm>
            <a:off x="4007460" y="2943214"/>
            <a:ext cx="4251004" cy="1303853"/>
          </a:xfrm>
          <a:prstGeom prst="rect">
            <a:avLst/>
          </a:prstGeom>
        </p:spPr>
        <p:txBody>
          <a:bodyPr vert="horz" lIns="77418" tIns="38709" rIns="77418" bIns="38709" rtlCol="0" anchor="ctr" anchorCtr="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lang="en-US" sz="8128"/>
              <a:t>THANKS</a:t>
            </a:r>
          </a:p>
        </p:txBody>
      </p:sp>
      <p:sp>
        <p:nvSpPr>
          <p:cNvPr id="18" name="文本占位符 7"/>
          <p:cNvSpPr>
            <a:spLocks noGrp="1"/>
          </p:cNvSpPr>
          <p:nvPr userDrawn="1"/>
        </p:nvSpPr>
        <p:spPr>
          <a:xfrm>
            <a:off x="7947178" y="6267637"/>
            <a:ext cx="825793" cy="23980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sz="1016">
                <a:solidFill>
                  <a:schemeClr val="bg1">
                    <a:lumMod val="50000"/>
                  </a:schemeClr>
                </a:solidFill>
                <a:latin typeface="HONOR Sans CN" panose="02000500000000000000" charset="-122"/>
                <a:ea typeface="HONOR Sans CN" panose="02000500000000000000" charset="-122"/>
              </a:rPr>
              <a:t>LinkedIn</a:t>
            </a:r>
          </a:p>
        </p:txBody>
      </p:sp>
      <p:sp>
        <p:nvSpPr>
          <p:cNvPr id="19" name="文本占位符 7"/>
          <p:cNvSpPr>
            <a:spLocks noGrp="1"/>
          </p:cNvSpPr>
          <p:nvPr userDrawn="1"/>
        </p:nvSpPr>
        <p:spPr>
          <a:xfrm>
            <a:off x="8976731" y="6256884"/>
            <a:ext cx="744074" cy="23980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sz="1016">
                <a:solidFill>
                  <a:schemeClr val="bg1">
                    <a:lumMod val="50000"/>
                  </a:schemeClr>
                </a:solidFill>
                <a:latin typeface="HONOR Sans CN" panose="02000500000000000000" charset="-122"/>
                <a:ea typeface="HONOR Sans CN" panose="02000500000000000000" charset="-122"/>
              </a:rPr>
              <a:t>Twitter</a:t>
            </a:r>
          </a:p>
        </p:txBody>
      </p:sp>
      <p:pic>
        <p:nvPicPr>
          <p:cNvPr id="5" name="图片 4" descr="PPT拆分-19"/>
          <p:cNvPicPr>
            <a:picLocks noChangeAspect="1"/>
          </p:cNvPicPr>
          <p:nvPr userDrawn="1"/>
        </p:nvPicPr>
        <p:blipFill>
          <a:blip r:embed="rId3"/>
          <a:srcRect l="61687" t="73571" b="8765"/>
          <a:stretch>
            <a:fillRect/>
          </a:stretch>
        </p:blipFill>
        <p:spPr>
          <a:xfrm>
            <a:off x="7520304" y="5045510"/>
            <a:ext cx="4670352" cy="1211374"/>
          </a:xfrm>
          <a:prstGeom prst="rect">
            <a:avLst/>
          </a:prstGeom>
        </p:spPr>
      </p:pic>
      <p:sp>
        <p:nvSpPr>
          <p:cNvPr id="6" name="文本占位符 7"/>
          <p:cNvSpPr>
            <a:spLocks noGrp="1"/>
          </p:cNvSpPr>
          <p:nvPr userDrawn="1"/>
        </p:nvSpPr>
        <p:spPr>
          <a:xfrm>
            <a:off x="9924564" y="6267637"/>
            <a:ext cx="825793" cy="23980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sz="1016">
                <a:solidFill>
                  <a:schemeClr val="bg1">
                    <a:lumMod val="50000"/>
                  </a:schemeClr>
                </a:solidFill>
                <a:latin typeface="HONOR Sans CN" panose="02000500000000000000" charset="-122"/>
                <a:ea typeface="HONOR Sans CN" panose="02000500000000000000" charset="-122"/>
              </a:rPr>
              <a:t>YouTube</a:t>
            </a:r>
          </a:p>
        </p:txBody>
      </p:sp>
      <p:sp>
        <p:nvSpPr>
          <p:cNvPr id="7" name="文本占位符 7"/>
          <p:cNvSpPr>
            <a:spLocks noGrp="1"/>
          </p:cNvSpPr>
          <p:nvPr userDrawn="1"/>
        </p:nvSpPr>
        <p:spPr>
          <a:xfrm>
            <a:off x="10857882" y="6256884"/>
            <a:ext cx="825793" cy="23980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sz="1016">
                <a:solidFill>
                  <a:schemeClr val="bg1">
                    <a:lumMod val="50000"/>
                  </a:schemeClr>
                </a:solidFill>
                <a:latin typeface="HONOR Sans CN" panose="02000500000000000000" charset="-122"/>
                <a:ea typeface="HONOR Sans CN" panose="02000500000000000000" charset="-122"/>
              </a:rPr>
              <a:t>Facebook</a:t>
            </a:r>
          </a:p>
        </p:txBody>
      </p:sp>
      <p:pic>
        <p:nvPicPr>
          <p:cNvPr id="3" name="图片 2">
            <a:extLst>
              <a:ext uri="{FF2B5EF4-FFF2-40B4-BE49-F238E27FC236}">
                <a16:creationId xmlns:a16="http://schemas.microsoft.com/office/drawing/2014/main" id="{DE7B189B-D2AD-1634-5133-E20501130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40163" y="387857"/>
            <a:ext cx="1994493" cy="380841"/>
          </a:xfrm>
          <a:prstGeom prst="rect">
            <a:avLst/>
          </a:prstGeom>
        </p:spPr>
      </p:pic>
    </p:spTree>
    <p:extLst>
      <p:ext uri="{BB962C8B-B14F-4D97-AF65-F5344CB8AC3E}">
        <p14:creationId xmlns:p14="http://schemas.microsoft.com/office/powerpoint/2010/main" val="242752784"/>
      </p:ext>
    </p:extLst>
  </p:cSld>
  <p:clrMapOvr>
    <a:masterClrMapping/>
  </p:clrMapOvr>
  <p:extLst>
    <p:ext uri="{DCECCB84-F9BA-43D5-87BE-67443E8EF086}">
      <p15:sldGuideLst xmlns:p15="http://schemas.microsoft.com/office/powerpoint/2012/main">
        <p15:guide id="1" orient="horz" pos="2551">
          <p15:clr>
            <a:srgbClr val="FBAE40"/>
          </p15:clr>
        </p15:guide>
        <p15:guide id="2" pos="453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2025/6/13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970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50F4227-F096-45DB-8626-1D2985968BD8}" type="datetime1">
              <a:rPr lang="zh-CN" altLang="en-US" smtClean="0"/>
              <a:t>2025/6/13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493895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975CF24-550B-4596-9A8F-6ED2491066AB}" type="datetime1">
              <a:rPr lang="zh-CN" altLang="en-US" smtClean="0"/>
              <a:t>2025/6/13</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86940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2620F05-E5AF-4D7D-B4CF-6286FDCD2B38}" type="datetime1">
              <a:rPr lang="zh-CN" altLang="en-US" smtClean="0"/>
              <a:t>2025/6/13</a:t>
            </a:fld>
            <a:endParaRPr lang="zh-CN" altLang="en-US"/>
          </a:p>
        </p:txBody>
      </p:sp>
      <p:sp>
        <p:nvSpPr>
          <p:cNvPr id="8" name="页脚占位符 7"/>
          <p:cNvSpPr>
            <a:spLocks noGrp="1"/>
          </p:cNvSpPr>
          <p:nvPr>
            <p:ph type="ftr" sz="quarter" idx="11"/>
          </p:nvPr>
        </p:nvSpPr>
        <p:spPr/>
        <p:txBody>
          <a:bodyPr/>
          <a:lstStyle/>
          <a:p>
            <a:r>
              <a:rPr lang="en-US" altLang="zh-CN"/>
              <a:t>Company Confidential</a:t>
            </a:r>
            <a:endParaRPr lang="zh-CN" altLang="en-US"/>
          </a:p>
        </p:txBody>
      </p:sp>
      <p:sp>
        <p:nvSpPr>
          <p:cNvPr id="9" name="灯片编号占位符 8"/>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37158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F853CF3-D1BD-4626-AF9F-89EBF7501A3C}" type="datetime1">
              <a:rPr lang="zh-CN" altLang="en-US" smtClean="0"/>
              <a:t>2025/6/13</a:t>
            </a:fld>
            <a:endParaRPr lang="zh-CN" altLang="en-US"/>
          </a:p>
        </p:txBody>
      </p:sp>
      <p:sp>
        <p:nvSpPr>
          <p:cNvPr id="4" name="页脚占位符 3"/>
          <p:cNvSpPr>
            <a:spLocks noGrp="1"/>
          </p:cNvSpPr>
          <p:nvPr>
            <p:ph type="ftr" sz="quarter" idx="11"/>
          </p:nvPr>
        </p:nvSpPr>
        <p:spPr/>
        <p:txBody>
          <a:bodyPr/>
          <a:lstStyle/>
          <a:p>
            <a:r>
              <a:rPr lang="en-US" altLang="zh-CN"/>
              <a:t>Company Confidential</a:t>
            </a:r>
            <a:endParaRPr lang="zh-CN" altLang="en-US"/>
          </a:p>
        </p:txBody>
      </p:sp>
      <p:sp>
        <p:nvSpPr>
          <p:cNvPr id="5" name="灯片编号占位符 4"/>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874193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8B97B4-EC17-4B2C-BF22-BF5F4E4CAE24}" type="datetime1">
              <a:rPr lang="zh-CN" altLang="en-US" smtClean="0"/>
              <a:t>2025/6/13</a:t>
            </a:fld>
            <a:endParaRPr lang="zh-CN" altLang="en-US"/>
          </a:p>
        </p:txBody>
      </p:sp>
      <p:sp>
        <p:nvSpPr>
          <p:cNvPr id="3" name="页脚占位符 2"/>
          <p:cNvSpPr>
            <a:spLocks noGrp="1"/>
          </p:cNvSpPr>
          <p:nvPr>
            <p:ph type="ftr" sz="quarter" idx="11"/>
          </p:nvPr>
        </p:nvSpPr>
        <p:spPr/>
        <p:txBody>
          <a:bodyPr/>
          <a:lstStyle/>
          <a:p>
            <a:r>
              <a:rPr lang="en-US" altLang="zh-CN"/>
              <a:t>Company Confidential</a:t>
            </a:r>
            <a:endParaRPr lang="zh-CN" altLang="en-US"/>
          </a:p>
        </p:txBody>
      </p:sp>
      <p:sp>
        <p:nvSpPr>
          <p:cNvPr id="4" name="灯片编号占位符 3"/>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103293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DFEE001-C6FF-4982-A07F-FDBBED5A1A7E}" type="datetime1">
              <a:rPr lang="zh-CN" altLang="en-US" smtClean="0"/>
              <a:t>2025/6/13</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137935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7D19568-5FAE-4BF8-8CB1-3A062AB458C5}" type="datetime1">
              <a:rPr lang="zh-CN" altLang="en-US" smtClean="0"/>
              <a:t>2025/6/13</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406707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BB824-6938-45E2-BDBE-B2DB39901A67}" type="datetime1">
              <a:rPr lang="zh-CN" altLang="en-US" smtClean="0"/>
              <a:t>2025/6/13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Company Confidential</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38638009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75000"/>
              </a:schemeClr>
            </a:gs>
            <a:gs pos="79093">
              <a:schemeClr val="accent1">
                <a:lumMod val="20000"/>
                <a:lumOff val="80000"/>
              </a:schemeClr>
            </a:gs>
            <a:gs pos="34000">
              <a:schemeClr val="accent1">
                <a:lumMod val="40000"/>
                <a:lumOff val="60000"/>
              </a:schemeClr>
            </a:gs>
            <a:gs pos="56000">
              <a:schemeClr val="accent1">
                <a:lumMod val="20000"/>
                <a:lumOff val="80000"/>
              </a:schemeClr>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337136122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75000"/>
              </a:schemeClr>
            </a:gs>
            <a:gs pos="79093">
              <a:schemeClr val="accent1">
                <a:lumMod val="20000"/>
                <a:lumOff val="80000"/>
              </a:schemeClr>
            </a:gs>
            <a:gs pos="34000">
              <a:schemeClr val="accent1">
                <a:lumMod val="40000"/>
                <a:lumOff val="60000"/>
              </a:schemeClr>
            </a:gs>
            <a:gs pos="56000">
              <a:schemeClr val="accent1">
                <a:lumMod val="20000"/>
                <a:lumOff val="80000"/>
              </a:schemeClr>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39829345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188" y="365151"/>
            <a:ext cx="10515444" cy="1325657"/>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188" y="1825755"/>
            <a:ext cx="10515444" cy="435164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188" y="6356801"/>
            <a:ext cx="2743159" cy="365151"/>
          </a:xfrm>
          <a:prstGeom prst="rect">
            <a:avLst/>
          </a:prstGeom>
        </p:spPr>
        <p:txBody>
          <a:bodyPr vert="horz" lIns="91440" tIns="45720" rIns="91440" bIns="45720" rtlCol="0" anchor="ctr"/>
          <a:lstStyle>
            <a:lvl1pPr algn="l">
              <a:defRPr sz="1198">
                <a:solidFill>
                  <a:schemeClr val="tx1">
                    <a:tint val="75000"/>
                  </a:schemeClr>
                </a:solidFill>
              </a:defRPr>
            </a:lvl1pPr>
          </a:lstStyle>
          <a:p>
            <a:fld id="{D997B5FA-0921-464F-AAE1-844C04324D75}" type="datetimeFigureOut">
              <a:rPr lang="zh-CN" altLang="en-US" smtClean="0"/>
              <a:t>2025/6/13</a:t>
            </a:fld>
            <a:endParaRPr lang="zh-CN" altLang="en-US"/>
          </a:p>
        </p:txBody>
      </p:sp>
      <p:sp>
        <p:nvSpPr>
          <p:cNvPr id="5" name="页脚占位符 4"/>
          <p:cNvSpPr>
            <a:spLocks noGrp="1"/>
          </p:cNvSpPr>
          <p:nvPr>
            <p:ph type="ftr" sz="quarter" idx="3"/>
          </p:nvPr>
        </p:nvSpPr>
        <p:spPr>
          <a:xfrm>
            <a:off x="4038540" y="6356801"/>
            <a:ext cx="4114739" cy="365151"/>
          </a:xfrm>
          <a:prstGeom prst="rect">
            <a:avLst/>
          </a:prstGeom>
        </p:spPr>
        <p:txBody>
          <a:bodyPr vert="horz" lIns="91440" tIns="45720" rIns="91440" bIns="45720" rtlCol="0" anchor="ctr"/>
          <a:lstStyle>
            <a:lvl1pPr algn="ctr">
              <a:defRPr sz="119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473" y="6356801"/>
            <a:ext cx="2743159" cy="365151"/>
          </a:xfrm>
          <a:prstGeom prst="rect">
            <a:avLst/>
          </a:prstGeom>
        </p:spPr>
        <p:txBody>
          <a:bodyPr vert="horz" lIns="91440" tIns="45720" rIns="91440" bIns="45720" rtlCol="0" anchor="ctr"/>
          <a:lstStyle>
            <a:lvl1pPr algn="r">
              <a:defRPr sz="1198">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0255685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550"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03" indent="-228503" algn="l" defTabSz="914550" rtl="0" eaLnBrk="1" latinLnBrk="0" hangingPunct="1">
        <a:lnSpc>
          <a:spcPct val="90000"/>
        </a:lnSpc>
        <a:spcBef>
          <a:spcPts val="999"/>
        </a:spcBef>
        <a:buFont typeface="Arial" panose="020B0604020202020204" pitchFamily="34" charset="0"/>
        <a:buChar char="•"/>
        <a:defRPr sz="2798" kern="1200">
          <a:solidFill>
            <a:schemeClr val="tx1"/>
          </a:solidFill>
          <a:latin typeface="+mn-lt"/>
          <a:ea typeface="+mn-ea"/>
          <a:cs typeface="+mn-cs"/>
        </a:defRPr>
      </a:lvl1pPr>
      <a:lvl2pPr marL="686047" indent="-228503" algn="l" defTabSz="91455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3" indent="-228503" algn="l" defTabSz="914550"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600060" indent="-228503" algn="l" defTabSz="91455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604" indent="-228503" algn="l" defTabSz="91455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610" indent="-228503" algn="l" defTabSz="91455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2154" indent="-228503" algn="l" defTabSz="91455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9160" indent="-228503" algn="l" defTabSz="91455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167" indent="-228503" algn="l" defTabSz="91455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550" rtl="0" eaLnBrk="1" latinLnBrk="0" hangingPunct="1">
        <a:defRPr sz="1799" kern="1200">
          <a:solidFill>
            <a:schemeClr val="tx1"/>
          </a:solidFill>
          <a:latin typeface="+mn-lt"/>
          <a:ea typeface="+mn-ea"/>
          <a:cs typeface="+mn-cs"/>
        </a:defRPr>
      </a:lvl1pPr>
      <a:lvl2pPr marL="457006" algn="l" defTabSz="914550" rtl="0" eaLnBrk="1" latinLnBrk="0" hangingPunct="1">
        <a:defRPr sz="1799" kern="1200">
          <a:solidFill>
            <a:schemeClr val="tx1"/>
          </a:solidFill>
          <a:latin typeface="+mn-lt"/>
          <a:ea typeface="+mn-ea"/>
          <a:cs typeface="+mn-cs"/>
        </a:defRPr>
      </a:lvl2pPr>
      <a:lvl3pPr marL="914550" algn="l" defTabSz="914550" rtl="0" eaLnBrk="1" latinLnBrk="0" hangingPunct="1">
        <a:defRPr sz="1799" kern="1200">
          <a:solidFill>
            <a:schemeClr val="tx1"/>
          </a:solidFill>
          <a:latin typeface="+mn-lt"/>
          <a:ea typeface="+mn-ea"/>
          <a:cs typeface="+mn-cs"/>
        </a:defRPr>
      </a:lvl3pPr>
      <a:lvl4pPr marL="1371557" algn="l" defTabSz="914550" rtl="0" eaLnBrk="1" latinLnBrk="0" hangingPunct="1">
        <a:defRPr sz="1799" kern="1200">
          <a:solidFill>
            <a:schemeClr val="tx1"/>
          </a:solidFill>
          <a:latin typeface="+mn-lt"/>
          <a:ea typeface="+mn-ea"/>
          <a:cs typeface="+mn-cs"/>
        </a:defRPr>
      </a:lvl4pPr>
      <a:lvl5pPr marL="1829101" algn="l" defTabSz="914550" rtl="0" eaLnBrk="1" latinLnBrk="0" hangingPunct="1">
        <a:defRPr sz="1799" kern="1200">
          <a:solidFill>
            <a:schemeClr val="tx1"/>
          </a:solidFill>
          <a:latin typeface="+mn-lt"/>
          <a:ea typeface="+mn-ea"/>
          <a:cs typeface="+mn-cs"/>
        </a:defRPr>
      </a:lvl5pPr>
      <a:lvl6pPr marL="2286107" algn="l" defTabSz="914550" rtl="0" eaLnBrk="1" latinLnBrk="0" hangingPunct="1">
        <a:defRPr sz="1799" kern="1200">
          <a:solidFill>
            <a:schemeClr val="tx1"/>
          </a:solidFill>
          <a:latin typeface="+mn-lt"/>
          <a:ea typeface="+mn-ea"/>
          <a:cs typeface="+mn-cs"/>
        </a:defRPr>
      </a:lvl6pPr>
      <a:lvl7pPr marL="2743113" algn="l" defTabSz="914550" rtl="0" eaLnBrk="1" latinLnBrk="0" hangingPunct="1">
        <a:defRPr sz="1799" kern="1200">
          <a:solidFill>
            <a:schemeClr val="tx1"/>
          </a:solidFill>
          <a:latin typeface="+mn-lt"/>
          <a:ea typeface="+mn-ea"/>
          <a:cs typeface="+mn-cs"/>
        </a:defRPr>
      </a:lvl7pPr>
      <a:lvl8pPr marL="3200657" algn="l" defTabSz="914550" rtl="0" eaLnBrk="1" latinLnBrk="0" hangingPunct="1">
        <a:defRPr sz="1799" kern="1200">
          <a:solidFill>
            <a:schemeClr val="tx1"/>
          </a:solidFill>
          <a:latin typeface="+mn-lt"/>
          <a:ea typeface="+mn-ea"/>
          <a:cs typeface="+mn-cs"/>
        </a:defRPr>
      </a:lvl8pPr>
      <a:lvl9pPr marL="3657664" algn="l" defTabSz="914550"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2.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slideLayout" Target="../slideLayouts/slideLayout20.xml"/><Relationship Id="rId4" Type="http://schemas.openxmlformats.org/officeDocument/2006/relationships/tags" Target="../tags/tag4.xml"/><Relationship Id="rId9"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22.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2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5.png"/><Relationship Id="rId1" Type="http://schemas.openxmlformats.org/officeDocument/2006/relationships/slideLayout" Target="../slideLayouts/slideLayout2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63.jpg"/><Relationship Id="rId5" Type="http://schemas.openxmlformats.org/officeDocument/2006/relationships/image" Target="../media/image39.png"/><Relationship Id="rId4" Type="http://schemas.openxmlformats.org/officeDocument/2006/relationships/image" Target="../media/image62.jp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g"/></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userDrawn="1"/>
        </p:nvSpPr>
        <p:spPr>
          <a:xfrm>
            <a:off x="1273098" y="2384126"/>
            <a:ext cx="114514" cy="1156432"/>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
        <p:nvSpPr>
          <p:cNvPr id="13" name="文本占位符 7"/>
          <p:cNvSpPr>
            <a:spLocks noGrp="1"/>
          </p:cNvSpPr>
          <p:nvPr userDrawn="1"/>
        </p:nvSpPr>
        <p:spPr>
          <a:xfrm>
            <a:off x="10288000" y="6274920"/>
            <a:ext cx="1402665" cy="23978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1185" dirty="0">
                <a:solidFill>
                  <a:schemeClr val="tx1"/>
                </a:solidFill>
              </a:rPr>
              <a:t>www.siglent.com</a:t>
            </a:r>
          </a:p>
        </p:txBody>
      </p:sp>
      <p:sp>
        <p:nvSpPr>
          <p:cNvPr id="15" name="椭圆 14"/>
          <p:cNvSpPr/>
          <p:nvPr userDrawn="1"/>
        </p:nvSpPr>
        <p:spPr>
          <a:xfrm>
            <a:off x="627947" y="6331909"/>
            <a:ext cx="115589" cy="115589"/>
          </a:xfrm>
          <a:prstGeom prst="ellipse">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
        <p:nvSpPr>
          <p:cNvPr id="16" name="文本占位符 7"/>
          <p:cNvSpPr>
            <a:spLocks noGrp="1"/>
          </p:cNvSpPr>
          <p:nvPr userDrawn="1"/>
        </p:nvSpPr>
        <p:spPr>
          <a:xfrm>
            <a:off x="785471" y="6274920"/>
            <a:ext cx="5126258" cy="23978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1185">
                <a:solidFill>
                  <a:schemeClr val="tx1"/>
                </a:solidFill>
                <a:latin typeface="HONOR Sans CN" panose="02000500000000000000" charset="-122"/>
                <a:ea typeface="HONOR Sans CN" panose="02000500000000000000" charset="-122"/>
              </a:rPr>
              <a:t>EVERY BENCH. EVERY ENGINEER. EVERY DAY.</a:t>
            </a:r>
          </a:p>
        </p:txBody>
      </p:sp>
      <p:sp>
        <p:nvSpPr>
          <p:cNvPr id="2" name="文本占位符 7">
            <a:extLst>
              <a:ext uri="{FF2B5EF4-FFF2-40B4-BE49-F238E27FC236}">
                <a16:creationId xmlns:a16="http://schemas.microsoft.com/office/drawing/2014/main" id="{BE82C763-6437-BE1E-4746-A0FB9095B765}"/>
              </a:ext>
            </a:extLst>
          </p:cNvPr>
          <p:cNvSpPr txBox="1">
            <a:spLocks/>
          </p:cNvSpPr>
          <p:nvPr/>
        </p:nvSpPr>
        <p:spPr>
          <a:xfrm>
            <a:off x="1703512" y="2240868"/>
            <a:ext cx="8508200" cy="1635851"/>
          </a:xfrm>
        </p:spPr>
        <p:txBody>
          <a:bodyPr>
            <a:normAutofit fontScale="92500"/>
          </a:bodyPr>
          <a:lstStyle>
            <a:lvl1pPr marL="0" indent="0" algn="l" defTabSz="1080135" rtl="0" eaLnBrk="1" latinLnBrk="0" hangingPunct="1">
              <a:lnSpc>
                <a:spcPct val="90000"/>
              </a:lnSpc>
              <a:spcBef>
                <a:spcPts val="1180"/>
              </a:spcBef>
              <a:buFont typeface="Arial" panose="020B0604020202020204" pitchFamily="34" charset="0"/>
              <a:buNone/>
              <a:defRPr sz="5800" kern="12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lgn="l" defTabSz="1080135" rtl="0" eaLnBrk="1" latinLnBrk="0" hangingPunct="1">
              <a:lnSpc>
                <a:spcPct val="90000"/>
              </a:lnSpc>
              <a:spcBef>
                <a:spcPts val="590"/>
              </a:spcBef>
              <a:buFont typeface="Arial" panose="020B0604020202020204" pitchFamily="34" charset="0"/>
              <a:buNone/>
              <a:defRPr sz="2835" kern="1200">
                <a:solidFill>
                  <a:schemeClr val="bg1"/>
                </a:solidFill>
                <a:latin typeface="+mn-lt"/>
                <a:ea typeface="+mn-ea"/>
                <a:cs typeface="+mn-cs"/>
              </a:defRPr>
            </a:lvl2pPr>
            <a:lvl3pPr marL="1350010" indent="-269875" algn="l" defTabSz="1080135" rtl="0" eaLnBrk="1" latinLnBrk="0" hangingPunct="1">
              <a:lnSpc>
                <a:spcPct val="90000"/>
              </a:lnSpc>
              <a:spcBef>
                <a:spcPts val="590"/>
              </a:spcBef>
              <a:buFont typeface="Arial" panose="020B0604020202020204" pitchFamily="34" charset="0"/>
              <a:buChar char="•"/>
              <a:defRPr sz="2360" kern="1200">
                <a:solidFill>
                  <a:schemeClr val="bg1"/>
                </a:solidFill>
                <a:latin typeface="+mn-lt"/>
                <a:ea typeface="+mn-ea"/>
                <a:cs typeface="+mn-cs"/>
              </a:defRPr>
            </a:lvl3pPr>
            <a:lvl4pPr marL="1889760" indent="-269875" algn="l" defTabSz="1080135" rtl="0" eaLnBrk="1" latinLnBrk="0" hangingPunct="1">
              <a:lnSpc>
                <a:spcPct val="90000"/>
              </a:lnSpc>
              <a:spcBef>
                <a:spcPts val="590"/>
              </a:spcBef>
              <a:buFont typeface="Arial" panose="020B0604020202020204" pitchFamily="34" charset="0"/>
              <a:buChar char="•"/>
              <a:defRPr sz="2125" kern="1200">
                <a:solidFill>
                  <a:schemeClr val="bg1"/>
                </a:solidFill>
                <a:latin typeface="+mn-lt"/>
                <a:ea typeface="+mn-ea"/>
                <a:cs typeface="+mn-cs"/>
              </a:defRPr>
            </a:lvl4pPr>
            <a:lvl5pPr marL="2430145" indent="-269875" algn="l" defTabSz="1080135" rtl="0" eaLnBrk="1" latinLnBrk="0" hangingPunct="1">
              <a:lnSpc>
                <a:spcPct val="90000"/>
              </a:lnSpc>
              <a:spcBef>
                <a:spcPts val="590"/>
              </a:spcBef>
              <a:buFont typeface="Arial" panose="020B0604020202020204" pitchFamily="34" charset="0"/>
              <a:buChar char="•"/>
              <a:defRPr sz="2125" kern="1200">
                <a:solidFill>
                  <a:schemeClr val="bg1"/>
                </a:solidFill>
                <a:latin typeface="+mn-lt"/>
                <a:ea typeface="+mn-ea"/>
                <a:cs typeface="+mn-cs"/>
              </a:defRPr>
            </a:lvl5pPr>
            <a:lvl6pPr marL="2969895"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6pPr>
            <a:lvl7pPr marL="3510280"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7pPr>
            <a:lvl8pPr marL="4050030"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8pPr>
            <a:lvl9pPr marL="4589780"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9pPr>
          </a:lstStyle>
          <a:p>
            <a:r>
              <a:rPr lang="en-US" altLang="zh-CN" sz="4911" dirty="0"/>
              <a:t>SIGLENT </a:t>
            </a:r>
          </a:p>
          <a:p>
            <a:r>
              <a:rPr lang="en-US" altLang="zh-CN" sz="4900" dirty="0"/>
              <a:t>SDS7000A Digital Oscilloscope</a:t>
            </a:r>
            <a:endParaRPr lang="zh-CN" altLang="en-US" sz="4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EFE2D61-A896-035E-8FDD-BFBC97C41C52}"/>
              </a:ext>
            </a:extLst>
          </p:cNvPr>
          <p:cNvSpPr/>
          <p:nvPr/>
        </p:nvSpPr>
        <p:spPr>
          <a:xfrm rot="5400000">
            <a:off x="938539" y="917608"/>
            <a:ext cx="4606795" cy="6245203"/>
          </a:xfrm>
          <a:prstGeom prst="roundRect">
            <a:avLst/>
          </a:prstGeom>
          <a:solidFill>
            <a:schemeClr val="tx2">
              <a:lumMod val="20000"/>
              <a:lumOff val="8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HONOR Sans CN Medium" panose="02000600000000000000" pitchFamily="2" charset="-122"/>
              <a:ea typeface="HONOR Sans CN Medium" panose="02000600000000000000" pitchFamily="2" charset="-122"/>
            </a:endParaRPr>
          </a:p>
        </p:txBody>
      </p:sp>
      <p:pic>
        <p:nvPicPr>
          <p:cNvPr id="32" name="图片 31">
            <a:extLst>
              <a:ext uri="{FF2B5EF4-FFF2-40B4-BE49-F238E27FC236}">
                <a16:creationId xmlns:a16="http://schemas.microsoft.com/office/drawing/2014/main" id="{E945A923-194F-4AD5-954A-49E8ADFBF851}"/>
              </a:ext>
            </a:extLst>
          </p:cNvPr>
          <p:cNvPicPr>
            <a:picLocks noChangeAspect="1"/>
          </p:cNvPicPr>
          <p:nvPr/>
        </p:nvPicPr>
        <p:blipFill>
          <a:blip r:embed="rId2"/>
          <a:stretch>
            <a:fillRect/>
          </a:stretch>
        </p:blipFill>
        <p:spPr>
          <a:xfrm>
            <a:off x="6435174" y="1739423"/>
            <a:ext cx="5877289" cy="4572891"/>
          </a:xfrm>
          <a:prstGeom prst="rect">
            <a:avLst/>
          </a:prstGeom>
        </p:spPr>
      </p:pic>
      <p:pic>
        <p:nvPicPr>
          <p:cNvPr id="33" name="图片 32">
            <a:extLst>
              <a:ext uri="{FF2B5EF4-FFF2-40B4-BE49-F238E27FC236}">
                <a16:creationId xmlns:a16="http://schemas.microsoft.com/office/drawing/2014/main" id="{D94AF89D-A73C-4576-B47E-244553FE638C}"/>
              </a:ext>
            </a:extLst>
          </p:cNvPr>
          <p:cNvPicPr>
            <a:picLocks noChangeAspect="1"/>
          </p:cNvPicPr>
          <p:nvPr/>
        </p:nvPicPr>
        <p:blipFill rotWithShape="1">
          <a:blip r:embed="rId2"/>
          <a:srcRect l="21771" t="37006" r="43286" b="42336"/>
          <a:stretch/>
        </p:blipFill>
        <p:spPr>
          <a:xfrm>
            <a:off x="1227663" y="2825671"/>
            <a:ext cx="4953000" cy="2278380"/>
          </a:xfrm>
          <a:prstGeom prst="rect">
            <a:avLst/>
          </a:prstGeom>
        </p:spPr>
      </p:pic>
      <p:cxnSp>
        <p:nvCxnSpPr>
          <p:cNvPr id="35" name="直接箭头连接符 34">
            <a:extLst>
              <a:ext uri="{FF2B5EF4-FFF2-40B4-BE49-F238E27FC236}">
                <a16:creationId xmlns:a16="http://schemas.microsoft.com/office/drawing/2014/main" id="{B12D57A9-35F5-4538-98A9-7C1A3FC8047E}"/>
              </a:ext>
            </a:extLst>
          </p:cNvPr>
          <p:cNvCxnSpPr>
            <a:cxnSpLocks/>
          </p:cNvCxnSpPr>
          <p:nvPr/>
        </p:nvCxnSpPr>
        <p:spPr>
          <a:xfrm>
            <a:off x="1160988" y="3808462"/>
            <a:ext cx="703889" cy="0"/>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15A176A7-B7E5-42C4-935B-5FE5F9A15E52}"/>
              </a:ext>
            </a:extLst>
          </p:cNvPr>
          <p:cNvSpPr txBox="1"/>
          <p:nvPr/>
        </p:nvSpPr>
        <p:spPr>
          <a:xfrm>
            <a:off x="2050305" y="2355800"/>
            <a:ext cx="1286491" cy="415498"/>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050" dirty="0">
                <a:latin typeface="HONOR Sans CN Medium" panose="02000600000000000000" pitchFamily="2" charset="-122"/>
                <a:ea typeface="HONOR Sans CN Medium" panose="02000600000000000000" pitchFamily="2" charset="-122"/>
              </a:rPr>
              <a:t>10MHz OUT Reference Output</a:t>
            </a:r>
            <a:endParaRPr lang="zh-CN" altLang="en-US" sz="1050" dirty="0">
              <a:latin typeface="HONOR Sans CN Medium" panose="02000600000000000000" pitchFamily="2" charset="-122"/>
              <a:ea typeface="HONOR Sans CN Medium" panose="02000600000000000000" pitchFamily="2" charset="-122"/>
            </a:endParaRPr>
          </a:p>
        </p:txBody>
      </p:sp>
      <p:cxnSp>
        <p:nvCxnSpPr>
          <p:cNvPr id="37" name="直接箭头连接符 36">
            <a:extLst>
              <a:ext uri="{FF2B5EF4-FFF2-40B4-BE49-F238E27FC236}">
                <a16:creationId xmlns:a16="http://schemas.microsoft.com/office/drawing/2014/main" id="{97AA13A0-386E-4572-8DD3-CF355895A067}"/>
              </a:ext>
            </a:extLst>
          </p:cNvPr>
          <p:cNvCxnSpPr>
            <a:cxnSpLocks/>
          </p:cNvCxnSpPr>
          <p:nvPr/>
        </p:nvCxnSpPr>
        <p:spPr>
          <a:xfrm>
            <a:off x="2693551" y="2825671"/>
            <a:ext cx="1" cy="745301"/>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C465E874-6657-49A3-8CEF-50A733992B97}"/>
              </a:ext>
            </a:extLst>
          </p:cNvPr>
          <p:cNvSpPr txBox="1"/>
          <p:nvPr/>
        </p:nvSpPr>
        <p:spPr>
          <a:xfrm>
            <a:off x="2235735" y="5383073"/>
            <a:ext cx="982896" cy="461665"/>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200" dirty="0">
                <a:latin typeface="HONOR Sans CN Medium" panose="02000600000000000000" pitchFamily="2" charset="-122"/>
                <a:ea typeface="HONOR Sans CN Medium" panose="02000600000000000000" pitchFamily="2" charset="-122"/>
              </a:rPr>
              <a:t>Auxiliary output</a:t>
            </a:r>
            <a:endParaRPr lang="zh-CN" altLang="en-US" sz="1200" dirty="0">
              <a:latin typeface="HONOR Sans CN Medium" panose="02000600000000000000" pitchFamily="2" charset="-122"/>
              <a:ea typeface="HONOR Sans CN Medium" panose="02000600000000000000" pitchFamily="2" charset="-122"/>
            </a:endParaRPr>
          </a:p>
        </p:txBody>
      </p:sp>
      <p:sp>
        <p:nvSpPr>
          <p:cNvPr id="39" name="文本框 38">
            <a:extLst>
              <a:ext uri="{FF2B5EF4-FFF2-40B4-BE49-F238E27FC236}">
                <a16:creationId xmlns:a16="http://schemas.microsoft.com/office/drawing/2014/main" id="{B34C5EF3-A35E-498D-8B0C-8ADE96BF5A1B}"/>
              </a:ext>
            </a:extLst>
          </p:cNvPr>
          <p:cNvSpPr txBox="1"/>
          <p:nvPr/>
        </p:nvSpPr>
        <p:spPr>
          <a:xfrm>
            <a:off x="2741874" y="5841564"/>
            <a:ext cx="1157882" cy="461665"/>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200" dirty="0">
                <a:latin typeface="HONOR Sans CN Medium" panose="02000600000000000000" pitchFamily="2" charset="-122"/>
                <a:ea typeface="HONOR Sans CN Medium" panose="02000600000000000000" pitchFamily="2" charset="-122"/>
              </a:rPr>
              <a:t>External trigger input</a:t>
            </a:r>
            <a:endParaRPr lang="zh-CN" altLang="en-US" sz="1200" dirty="0">
              <a:latin typeface="HONOR Sans CN Medium" panose="02000600000000000000" pitchFamily="2" charset="-122"/>
              <a:ea typeface="HONOR Sans CN Medium" panose="02000600000000000000" pitchFamily="2" charset="-122"/>
            </a:endParaRPr>
          </a:p>
        </p:txBody>
      </p:sp>
      <p:cxnSp>
        <p:nvCxnSpPr>
          <p:cNvPr id="40" name="直接箭头连接符 39">
            <a:extLst>
              <a:ext uri="{FF2B5EF4-FFF2-40B4-BE49-F238E27FC236}">
                <a16:creationId xmlns:a16="http://schemas.microsoft.com/office/drawing/2014/main" id="{3B39E68F-6480-45FB-9CF3-DBF34257344D}"/>
              </a:ext>
            </a:extLst>
          </p:cNvPr>
          <p:cNvCxnSpPr>
            <a:cxnSpLocks/>
          </p:cNvCxnSpPr>
          <p:nvPr/>
        </p:nvCxnSpPr>
        <p:spPr>
          <a:xfrm>
            <a:off x="5036702" y="2644061"/>
            <a:ext cx="0" cy="755461"/>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109F3CA5-A252-4B84-A810-D6DCAE4B86AA}"/>
              </a:ext>
            </a:extLst>
          </p:cNvPr>
          <p:cNvSpPr txBox="1"/>
          <p:nvPr/>
        </p:nvSpPr>
        <p:spPr>
          <a:xfrm>
            <a:off x="4343798" y="2216112"/>
            <a:ext cx="1385808" cy="415498"/>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050" dirty="0">
                <a:latin typeface="HONOR Sans CN Medium" panose="02000600000000000000" pitchFamily="2" charset="-122"/>
                <a:ea typeface="HONOR Sans CN Medium" panose="02000600000000000000" pitchFamily="2" charset="-122"/>
              </a:rPr>
              <a:t>OCXO </a:t>
            </a:r>
          </a:p>
          <a:p>
            <a:r>
              <a:rPr lang="en-US" altLang="zh-CN" sz="1050" dirty="0">
                <a:latin typeface="HONOR Sans CN Medium" panose="02000600000000000000" pitchFamily="2" charset="-122"/>
                <a:ea typeface="HONOR Sans CN Medium" panose="02000600000000000000" pitchFamily="2" charset="-122"/>
              </a:rPr>
              <a:t>Option Interface</a:t>
            </a:r>
          </a:p>
        </p:txBody>
      </p:sp>
      <p:sp>
        <p:nvSpPr>
          <p:cNvPr id="42" name="文本框 41">
            <a:extLst>
              <a:ext uri="{FF2B5EF4-FFF2-40B4-BE49-F238E27FC236}">
                <a16:creationId xmlns:a16="http://schemas.microsoft.com/office/drawing/2014/main" id="{2D49734F-74AA-4F78-AECB-58286E4A8CEB}"/>
              </a:ext>
            </a:extLst>
          </p:cNvPr>
          <p:cNvSpPr txBox="1"/>
          <p:nvPr/>
        </p:nvSpPr>
        <p:spPr>
          <a:xfrm>
            <a:off x="3789058" y="5348817"/>
            <a:ext cx="1363446" cy="276999"/>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200">
                <a:latin typeface="HONOR Sans CN Medium" panose="02000600000000000000" pitchFamily="2" charset="-122"/>
                <a:ea typeface="HONOR Sans CN Medium" panose="02000600000000000000" pitchFamily="2" charset="-122"/>
              </a:rPr>
              <a:t>USB Device</a:t>
            </a:r>
            <a:endParaRPr lang="zh-CN" altLang="en-US" sz="1200">
              <a:latin typeface="HONOR Sans CN Medium" panose="02000600000000000000" pitchFamily="2" charset="-122"/>
              <a:ea typeface="HONOR Sans CN Medium" panose="02000600000000000000" pitchFamily="2" charset="-122"/>
            </a:endParaRPr>
          </a:p>
        </p:txBody>
      </p:sp>
      <p:sp>
        <p:nvSpPr>
          <p:cNvPr id="43" name="文本框 42">
            <a:extLst>
              <a:ext uri="{FF2B5EF4-FFF2-40B4-BE49-F238E27FC236}">
                <a16:creationId xmlns:a16="http://schemas.microsoft.com/office/drawing/2014/main" id="{DF6B4D6E-CF0F-408D-8D4A-852ED27F409F}"/>
              </a:ext>
            </a:extLst>
          </p:cNvPr>
          <p:cNvSpPr txBox="1"/>
          <p:nvPr/>
        </p:nvSpPr>
        <p:spPr>
          <a:xfrm>
            <a:off x="2601885" y="1770373"/>
            <a:ext cx="1440632" cy="430887"/>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050" dirty="0">
                <a:latin typeface="HONOR Sans CN Medium" panose="02000600000000000000" pitchFamily="2" charset="-122"/>
                <a:ea typeface="HONOR Sans CN Medium" panose="02000600000000000000" pitchFamily="2" charset="-122"/>
              </a:rPr>
              <a:t>Waveform Generator Output</a:t>
            </a:r>
            <a:endParaRPr lang="zh-CN" altLang="en-US" sz="1050" dirty="0">
              <a:latin typeface="HONOR Sans CN Medium" panose="02000600000000000000" pitchFamily="2" charset="-122"/>
              <a:ea typeface="HONOR Sans CN Medium" panose="02000600000000000000" pitchFamily="2" charset="-122"/>
            </a:endParaRPr>
          </a:p>
        </p:txBody>
      </p:sp>
      <p:cxnSp>
        <p:nvCxnSpPr>
          <p:cNvPr id="44" name="直接箭头连接符 43">
            <a:extLst>
              <a:ext uri="{FF2B5EF4-FFF2-40B4-BE49-F238E27FC236}">
                <a16:creationId xmlns:a16="http://schemas.microsoft.com/office/drawing/2014/main" id="{268FB5E2-7D69-48CC-9ECF-61EB9271C250}"/>
              </a:ext>
            </a:extLst>
          </p:cNvPr>
          <p:cNvCxnSpPr>
            <a:cxnSpLocks/>
            <a:stCxn id="43" idx="2"/>
          </p:cNvCxnSpPr>
          <p:nvPr/>
        </p:nvCxnSpPr>
        <p:spPr>
          <a:xfrm>
            <a:off x="3322201" y="2201260"/>
            <a:ext cx="0" cy="1432694"/>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864268C6-5581-51CF-3491-FFFAD5DF8632}"/>
              </a:ext>
            </a:extLst>
          </p:cNvPr>
          <p:cNvCxnSpPr>
            <a:cxnSpLocks/>
          </p:cNvCxnSpPr>
          <p:nvPr/>
        </p:nvCxnSpPr>
        <p:spPr>
          <a:xfrm flipV="1">
            <a:off x="2693552" y="4635233"/>
            <a:ext cx="0" cy="745300"/>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3C140040-7920-4458-38E2-99233C6A8B69}"/>
              </a:ext>
            </a:extLst>
          </p:cNvPr>
          <p:cNvCxnSpPr>
            <a:cxnSpLocks/>
          </p:cNvCxnSpPr>
          <p:nvPr/>
        </p:nvCxnSpPr>
        <p:spPr>
          <a:xfrm flipV="1">
            <a:off x="3322201" y="4612442"/>
            <a:ext cx="0" cy="1165594"/>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A049FEC7-E41B-2D80-7A15-66973FDB9D48}"/>
              </a:ext>
            </a:extLst>
          </p:cNvPr>
          <p:cNvCxnSpPr>
            <a:cxnSpLocks/>
          </p:cNvCxnSpPr>
          <p:nvPr/>
        </p:nvCxnSpPr>
        <p:spPr>
          <a:xfrm flipV="1">
            <a:off x="4469820" y="4637773"/>
            <a:ext cx="0" cy="745300"/>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CB5D27B8-81F0-4F03-AB3D-B921F71F1883}"/>
              </a:ext>
            </a:extLst>
          </p:cNvPr>
          <p:cNvSpPr txBox="1"/>
          <p:nvPr/>
        </p:nvSpPr>
        <p:spPr>
          <a:xfrm>
            <a:off x="-26726" y="3576398"/>
            <a:ext cx="1387107" cy="430887"/>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100" dirty="0"/>
              <a:t>10MHz IN Reference Input</a:t>
            </a:r>
            <a:endParaRPr lang="zh-CN" altLang="en-US" sz="1100" dirty="0"/>
          </a:p>
        </p:txBody>
      </p:sp>
      <p:sp>
        <p:nvSpPr>
          <p:cNvPr id="2" name="文本框 1">
            <a:extLst>
              <a:ext uri="{FF2B5EF4-FFF2-40B4-BE49-F238E27FC236}">
                <a16:creationId xmlns:a16="http://schemas.microsoft.com/office/drawing/2014/main" id="{BDCA5AA3-A840-2496-011C-C6EC952D4386}"/>
              </a:ext>
            </a:extLst>
          </p:cNvPr>
          <p:cNvSpPr txBox="1"/>
          <p:nvPr/>
        </p:nvSpPr>
        <p:spPr>
          <a:xfrm>
            <a:off x="396574" y="827392"/>
            <a:ext cx="7211594" cy="646331"/>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3600" b="0" dirty="0">
                <a:solidFill>
                  <a:schemeClr val="tx1"/>
                </a:solidFill>
                <a:latin typeface="HONOR Sans CN Medium" panose="02000600000000000000" charset="-122"/>
                <a:ea typeface="HONOR Sans CN Medium" panose="02000600000000000000" charset="-122"/>
                <a:cs typeface="+mj-cs"/>
              </a:rPr>
              <a:t>Panel &amp; Connector Introduction</a:t>
            </a:r>
            <a:endParaRPr lang="zh-CN" altLang="en-US" sz="3600" b="0" dirty="0">
              <a:solidFill>
                <a:schemeClr val="tx1"/>
              </a:solidFill>
              <a:latin typeface="HONOR Sans CN Medium" panose="02000600000000000000" charset="-122"/>
              <a:ea typeface="HONOR Sans CN Medium" panose="02000600000000000000" charset="-122"/>
              <a:cs typeface="+mj-cs"/>
            </a:endParaRPr>
          </a:p>
        </p:txBody>
      </p:sp>
      <p:sp>
        <p:nvSpPr>
          <p:cNvPr id="3" name="矩形: 圆角 2">
            <a:extLst>
              <a:ext uri="{FF2B5EF4-FFF2-40B4-BE49-F238E27FC236}">
                <a16:creationId xmlns:a16="http://schemas.microsoft.com/office/drawing/2014/main" id="{8B6BB1F3-9B47-FAEB-A6E1-9B8D64A4B6E3}"/>
              </a:ext>
            </a:extLst>
          </p:cNvPr>
          <p:cNvSpPr/>
          <p:nvPr/>
        </p:nvSpPr>
        <p:spPr>
          <a:xfrm rot="16200000">
            <a:off x="8255771" y="2870938"/>
            <a:ext cx="972108" cy="2088231"/>
          </a:xfrm>
          <a:prstGeom prst="roundRect">
            <a:avLst/>
          </a:prstGeom>
          <a:solidFill>
            <a:srgbClr val="4672C4">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3AAC607E-350C-4312-2611-CD7ABF4B3238}"/>
              </a:ext>
            </a:extLst>
          </p:cNvPr>
          <p:cNvSpPr/>
          <p:nvPr/>
        </p:nvSpPr>
        <p:spPr>
          <a:xfrm>
            <a:off x="311873" y="898568"/>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Calibri"/>
              <a:ea typeface="微软雅黑" panose="020B0503020204020204" pitchFamily="34" charset="-122"/>
            </a:endParaRPr>
          </a:p>
        </p:txBody>
      </p:sp>
    </p:spTree>
    <p:extLst>
      <p:ext uri="{BB962C8B-B14F-4D97-AF65-F5344CB8AC3E}">
        <p14:creationId xmlns:p14="http://schemas.microsoft.com/office/powerpoint/2010/main" val="178440260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27433-3113-303C-79CB-5EAEBC0605D2}"/>
            </a:ext>
          </a:extLst>
        </p:cNvPr>
        <p:cNvGrpSpPr/>
        <p:nvPr/>
      </p:nvGrpSpPr>
      <p:grpSpPr>
        <a:xfrm>
          <a:off x="0" y="0"/>
          <a:ext cx="0" cy="0"/>
          <a:chOff x="0" y="0"/>
          <a:chExt cx="0" cy="0"/>
        </a:xfrm>
      </p:grpSpPr>
      <p:pic>
        <p:nvPicPr>
          <p:cNvPr id="12" name="图片 11" descr="PPT拆分-03">
            <a:extLst>
              <a:ext uri="{FF2B5EF4-FFF2-40B4-BE49-F238E27FC236}">
                <a16:creationId xmlns:a16="http://schemas.microsoft.com/office/drawing/2014/main" id="{E1EAA8B9-45F4-08A5-CDFF-C4624DCA0C0F}"/>
              </a:ext>
            </a:extLst>
          </p:cNvPr>
          <p:cNvPicPr>
            <a:picLocks noChangeAspect="1"/>
          </p:cNvPicPr>
          <p:nvPr/>
        </p:nvPicPr>
        <p:blipFill>
          <a:blip r:embed="rId2"/>
          <a:stretch>
            <a:fillRect/>
          </a:stretch>
        </p:blipFill>
        <p:spPr>
          <a:xfrm>
            <a:off x="538" y="295"/>
            <a:ext cx="12190118" cy="6857412"/>
          </a:xfrm>
          <a:prstGeom prst="rect">
            <a:avLst/>
          </a:prstGeom>
        </p:spPr>
      </p:pic>
      <p:sp>
        <p:nvSpPr>
          <p:cNvPr id="4" name="文本占位符 1">
            <a:extLst>
              <a:ext uri="{FF2B5EF4-FFF2-40B4-BE49-F238E27FC236}">
                <a16:creationId xmlns:a16="http://schemas.microsoft.com/office/drawing/2014/main" id="{0705257E-D69E-0B48-3A1B-B946BD260E90}"/>
              </a:ext>
            </a:extLst>
          </p:cNvPr>
          <p:cNvSpPr>
            <a:spLocks noGrp="1"/>
          </p:cNvSpPr>
          <p:nvPr/>
        </p:nvSpPr>
        <p:spPr>
          <a:xfrm>
            <a:off x="4479060" y="3644320"/>
            <a:ext cx="3233879"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774222" rtl="0" eaLnBrk="1" fontAlgn="auto" latinLnBrk="0" hangingPunct="1">
              <a:lnSpc>
                <a:spcPct val="120000"/>
              </a:lnSpc>
              <a:spcBef>
                <a:spcPts val="0"/>
              </a:spcBef>
              <a:spcAft>
                <a:spcPts val="0"/>
              </a:spcAft>
              <a:buClrTx/>
              <a:buSzTx/>
              <a:buFontTx/>
              <a:buNone/>
              <a:tabLst/>
              <a:defRPr/>
            </a:pPr>
            <a:r>
              <a:rPr kumimoji="0" lang="en-US" sz="2371" b="0" i="0" u="none" strike="noStrike" kern="1200" cap="none" spc="0" normalizeH="0" baseline="0" noProof="0" dirty="0">
                <a:ln>
                  <a:noFill/>
                </a:ln>
                <a:solidFill>
                  <a:prstClr val="white"/>
                </a:solidFill>
                <a:effectLst/>
                <a:uLnTx/>
                <a:uFillTx/>
                <a:latin typeface="HONOR Sans CN DemiBold" panose="02000700000000000000" charset="-122"/>
                <a:ea typeface="HONOR Sans CN DemiBold" panose="02000700000000000000" charset="-122"/>
              </a:rPr>
              <a:t>Features &amp; Benefits</a:t>
            </a:r>
          </a:p>
        </p:txBody>
      </p:sp>
      <p:sp>
        <p:nvSpPr>
          <p:cNvPr id="3" name="文本占位符 2">
            <a:extLst>
              <a:ext uri="{FF2B5EF4-FFF2-40B4-BE49-F238E27FC236}">
                <a16:creationId xmlns:a16="http://schemas.microsoft.com/office/drawing/2014/main" id="{092C1E1D-5852-9D5E-E676-3820A9862CFE}"/>
              </a:ext>
            </a:extLst>
          </p:cNvPr>
          <p:cNvSpPr>
            <a:spLocks noGrp="1"/>
          </p:cNvSpPr>
          <p:nvPr>
            <p:ph type="body" idx="4294967295" hasCustomPrompt="1"/>
          </p:nvPr>
        </p:nvSpPr>
        <p:spPr>
          <a:xfrm>
            <a:off x="4981637" y="2385201"/>
            <a:ext cx="1801583" cy="1259119"/>
          </a:xfrm>
        </p:spPr>
        <p:txBody>
          <a:bodyPr>
            <a:no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r"/>
            <a:r>
              <a:rPr lang="en-US" sz="8467" dirty="0">
                <a:solidFill>
                  <a:srgbClr val="00A0E9"/>
                </a:solidFill>
                <a:latin typeface="HONOR Sans CN DemiBold" panose="02000700000000000000" charset="-122"/>
                <a:ea typeface="HONOR Sans CN DemiBold" panose="02000700000000000000" charset="-122"/>
              </a:rPr>
              <a:t>02</a:t>
            </a:r>
          </a:p>
        </p:txBody>
      </p:sp>
    </p:spTree>
    <p:extLst>
      <p:ext uri="{BB962C8B-B14F-4D97-AF65-F5344CB8AC3E}">
        <p14:creationId xmlns:p14="http://schemas.microsoft.com/office/powerpoint/2010/main" val="1992016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FFE3F5-1566-734F-F851-AE1173D837C4}"/>
              </a:ext>
            </a:extLst>
          </p:cNvPr>
          <p:cNvSpPr/>
          <p:nvPr/>
        </p:nvSpPr>
        <p:spPr>
          <a:xfrm rot="5400000">
            <a:off x="4584941" y="-760113"/>
            <a:ext cx="2619064" cy="9066747"/>
          </a:xfrm>
          <a:prstGeom prst="roundRect">
            <a:avLst/>
          </a:prstGeom>
          <a:solidFill>
            <a:schemeClr val="tx2">
              <a:lumMod val="20000"/>
              <a:lumOff val="8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HONOR Sans CN Medium" panose="02000600000000000000" pitchFamily="2" charset="-122"/>
              <a:ea typeface="HONOR Sans CN Medium" panose="02000600000000000000" pitchFamily="2" charset="-122"/>
            </a:endParaRPr>
          </a:p>
        </p:txBody>
      </p:sp>
      <p:sp>
        <p:nvSpPr>
          <p:cNvPr id="3" name="文本框 2">
            <a:extLst>
              <a:ext uri="{FF2B5EF4-FFF2-40B4-BE49-F238E27FC236}">
                <a16:creationId xmlns:a16="http://schemas.microsoft.com/office/drawing/2014/main" id="{40DB20E4-DDE4-0360-9C39-A807423DF12D}"/>
              </a:ext>
            </a:extLst>
          </p:cNvPr>
          <p:cNvSpPr txBox="1"/>
          <p:nvPr/>
        </p:nvSpPr>
        <p:spPr>
          <a:xfrm>
            <a:off x="1781008" y="1136925"/>
            <a:ext cx="7654660" cy="4277133"/>
          </a:xfrm>
          <a:prstGeom prst="rect">
            <a:avLst/>
          </a:prstGeom>
          <a:noFill/>
        </p:spPr>
        <p:txBody>
          <a:bodyPr wrap="none" rtlCol="0">
            <a:spAutoFit/>
          </a:bodyPr>
          <a:lstStyle/>
          <a:p>
            <a:pPr>
              <a:lnSpc>
                <a:spcPct val="150000"/>
              </a:lnSpc>
            </a:pPr>
            <a:r>
              <a:rPr lang="en-US" altLang="zh-CN" sz="20000" b="1" dirty="0">
                <a:gradFill>
                  <a:gsLst>
                    <a:gs pos="8000">
                      <a:schemeClr val="accent1">
                        <a:lumMod val="40000"/>
                        <a:lumOff val="60000"/>
                      </a:schemeClr>
                    </a:gs>
                    <a:gs pos="79093">
                      <a:schemeClr val="accent1">
                        <a:lumMod val="60000"/>
                        <a:lumOff val="40000"/>
                      </a:schemeClr>
                    </a:gs>
                    <a:gs pos="34000">
                      <a:schemeClr val="accent1">
                        <a:lumMod val="75000"/>
                      </a:schemeClr>
                    </a:gs>
                    <a:gs pos="56000">
                      <a:schemeClr val="accent1">
                        <a:lumMod val="75000"/>
                      </a:schemeClr>
                    </a:gs>
                    <a:gs pos="100000">
                      <a:schemeClr val="bg1"/>
                    </a:gs>
                  </a:gsLst>
                  <a:lin ang="2700000" scaled="1"/>
                </a:gradFill>
                <a:effectLst>
                  <a:outerShdw blurRad="60007" dist="200025" dir="15000000" sy="30000" kx="-1800000" algn="bl" rotWithShape="0">
                    <a:prstClr val="black">
                      <a:alpha val="32000"/>
                    </a:prstClr>
                  </a:outerShdw>
                </a:effectLst>
                <a:latin typeface="HONOR Sans CN Medium" panose="02000600000000000000" pitchFamily="2" charset="-122"/>
                <a:ea typeface="HONOR Sans CN Medium" panose="02000600000000000000" pitchFamily="2" charset="-122"/>
                <a:cs typeface="阿里巴巴普惠体 B" panose="00020600040101010101" pitchFamily="18" charset="-122"/>
              </a:rPr>
              <a:t>12-Bit</a:t>
            </a:r>
            <a:endParaRPr lang="zh-CN" altLang="en-US" sz="20000" b="1" dirty="0">
              <a:gradFill>
                <a:gsLst>
                  <a:gs pos="8000">
                    <a:schemeClr val="accent1">
                      <a:lumMod val="40000"/>
                      <a:lumOff val="60000"/>
                    </a:schemeClr>
                  </a:gs>
                  <a:gs pos="79093">
                    <a:schemeClr val="accent1">
                      <a:lumMod val="60000"/>
                      <a:lumOff val="40000"/>
                    </a:schemeClr>
                  </a:gs>
                  <a:gs pos="34000">
                    <a:schemeClr val="accent1">
                      <a:lumMod val="75000"/>
                    </a:schemeClr>
                  </a:gs>
                  <a:gs pos="56000">
                    <a:schemeClr val="accent1">
                      <a:lumMod val="75000"/>
                    </a:schemeClr>
                  </a:gs>
                  <a:gs pos="100000">
                    <a:schemeClr val="bg1"/>
                  </a:gs>
                </a:gsLst>
                <a:lin ang="2700000" scaled="1"/>
              </a:gradFill>
              <a:effectLst>
                <a:outerShdw blurRad="60007" dist="200025" dir="15000000" sy="30000" kx="-1800000" algn="bl" rotWithShape="0">
                  <a:prstClr val="black">
                    <a:alpha val="32000"/>
                  </a:prstClr>
                </a:outerShdw>
              </a:effectLst>
              <a:latin typeface="HONOR Sans CN Medium" panose="02000600000000000000" pitchFamily="2" charset="-122"/>
              <a:ea typeface="HONOR Sans CN Medium" panose="02000600000000000000" pitchFamily="2" charset="-122"/>
              <a:cs typeface="阿里巴巴普惠体 B" panose="00020600040101010101" pitchFamily="18" charset="-122"/>
            </a:endParaRPr>
          </a:p>
        </p:txBody>
      </p:sp>
      <p:sp>
        <p:nvSpPr>
          <p:cNvPr id="4" name="文本框 3">
            <a:extLst>
              <a:ext uri="{FF2B5EF4-FFF2-40B4-BE49-F238E27FC236}">
                <a16:creationId xmlns:a16="http://schemas.microsoft.com/office/drawing/2014/main" id="{ED8FFA3F-C737-46A2-C366-EA83C91B73CE}"/>
              </a:ext>
            </a:extLst>
          </p:cNvPr>
          <p:cNvSpPr txBox="1"/>
          <p:nvPr/>
        </p:nvSpPr>
        <p:spPr>
          <a:xfrm>
            <a:off x="3462997" y="723447"/>
            <a:ext cx="4862952"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dirty="0">
                <a:solidFill>
                  <a:schemeClr val="tx1"/>
                </a:solidFill>
                <a:latin typeface="HONOR Sans CN Medium" panose="02000600000000000000" pitchFamily="2" charset="-122"/>
                <a:ea typeface="HONOR Sans CN Medium" panose="02000600000000000000" pitchFamily="2" charset="-122"/>
              </a:rPr>
              <a:t>12-Bit Vertical Resolution</a:t>
            </a:r>
            <a:endParaRPr lang="zh-CN" altLang="en-US" dirty="0">
              <a:solidFill>
                <a:schemeClr val="tx1"/>
              </a:solidFill>
              <a:latin typeface="HONOR Sans CN Medium" panose="02000600000000000000" pitchFamily="2" charset="-122"/>
              <a:ea typeface="HONOR Sans CN Medium" panose="02000600000000000000" pitchFamily="2" charset="-122"/>
            </a:endParaRPr>
          </a:p>
        </p:txBody>
      </p:sp>
      <p:sp>
        <p:nvSpPr>
          <p:cNvPr id="5" name="文本框 4">
            <a:extLst>
              <a:ext uri="{FF2B5EF4-FFF2-40B4-BE49-F238E27FC236}">
                <a16:creationId xmlns:a16="http://schemas.microsoft.com/office/drawing/2014/main" id="{BC1A986B-2091-6112-3519-83CD6596C858}"/>
              </a:ext>
            </a:extLst>
          </p:cNvPr>
          <p:cNvSpPr txBox="1"/>
          <p:nvPr/>
        </p:nvSpPr>
        <p:spPr>
          <a:xfrm>
            <a:off x="1235460" y="1326502"/>
            <a:ext cx="9721080" cy="884473"/>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lnSpc>
                <a:spcPct val="150000"/>
              </a:lnSpc>
            </a:pPr>
            <a:r>
              <a:rPr lang="en-US" altLang="zh-CN" sz="1800" b="0" dirty="0">
                <a:solidFill>
                  <a:schemeClr val="tx1"/>
                </a:solidFill>
                <a:latin typeface="HONOR Sans CN Medium" panose="02000600000000000000" pitchFamily="2" charset="-122"/>
                <a:ea typeface="HONOR Sans CN Medium" panose="02000600000000000000" pitchFamily="2" charset="-122"/>
                <a:cs typeface="阿里巴巴普惠体 R" panose="00020600040101010101" pitchFamily="18" charset="-122"/>
              </a:rPr>
              <a:t>The number of ADC bits of an oscilloscope is one of the most critical parameters of an oscilloscope, which represents the resolution of the oscilloscope in the vertical direction.</a:t>
            </a:r>
            <a:endParaRPr lang="zh-CN" altLang="en-US" sz="1800" b="0" dirty="0">
              <a:solidFill>
                <a:schemeClr val="tx1"/>
              </a:solidFill>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6" name="文本框 5">
            <a:extLst>
              <a:ext uri="{FF2B5EF4-FFF2-40B4-BE49-F238E27FC236}">
                <a16:creationId xmlns:a16="http://schemas.microsoft.com/office/drawing/2014/main" id="{E97E01D5-AE37-BE56-411B-B72F5EA3249D}"/>
              </a:ext>
            </a:extLst>
          </p:cNvPr>
          <p:cNvSpPr txBox="1"/>
          <p:nvPr/>
        </p:nvSpPr>
        <p:spPr>
          <a:xfrm>
            <a:off x="1408661" y="5397909"/>
            <a:ext cx="3223162" cy="58477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1600" b="0" dirty="0">
                <a:latin typeface="HONOR Sans CN Medium" panose="02000600000000000000" pitchFamily="2" charset="-122"/>
                <a:ea typeface="HONOR Sans CN Medium" panose="02000600000000000000" pitchFamily="2" charset="-122"/>
                <a:cs typeface="阿里巴巴普惠体 R" panose="00020600040101010101" pitchFamily="18" charset="-122"/>
              </a:rPr>
              <a:t>Conventional Oscilloscope  </a:t>
            </a:r>
          </a:p>
          <a:p>
            <a:r>
              <a:rPr lang="en-US" altLang="zh-CN" sz="1600" dirty="0">
                <a:latin typeface="HONOR Sans CN Medium" panose="02000600000000000000" pitchFamily="2" charset="-122"/>
                <a:ea typeface="HONOR Sans CN Medium" panose="02000600000000000000" pitchFamily="2" charset="-122"/>
                <a:cs typeface="阿里巴巴普惠体 R" panose="00020600040101010101" pitchFamily="18" charset="-122"/>
              </a:rPr>
              <a:t>8-bit ADC</a:t>
            </a:r>
            <a:endParaRPr lang="zh-CN" altLang="en-US" sz="16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7" name="文本框 6">
            <a:extLst>
              <a:ext uri="{FF2B5EF4-FFF2-40B4-BE49-F238E27FC236}">
                <a16:creationId xmlns:a16="http://schemas.microsoft.com/office/drawing/2014/main" id="{4158AC40-A54B-1661-509B-39F6CB2B80E1}"/>
              </a:ext>
            </a:extLst>
          </p:cNvPr>
          <p:cNvSpPr txBox="1"/>
          <p:nvPr/>
        </p:nvSpPr>
        <p:spPr>
          <a:xfrm>
            <a:off x="1361099" y="6012654"/>
            <a:ext cx="3043265" cy="678199"/>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lnSpc>
                <a:spcPct val="150000"/>
              </a:lnSpc>
            </a:pPr>
            <a:r>
              <a:rPr lang="en-US" altLang="zh-CN" dirty="0">
                <a:solidFill>
                  <a:srgbClr val="014099"/>
                </a:solidFill>
                <a:latin typeface="HONOR Sans CN Medium" panose="02000600000000000000" pitchFamily="2" charset="-122"/>
                <a:ea typeface="HONOR Sans CN Medium" panose="02000600000000000000" pitchFamily="2" charset="-122"/>
                <a:cs typeface="阿里巴巴普惠体 R" panose="00020600040101010101" pitchFamily="18" charset="-122"/>
              </a:rPr>
              <a:t>256</a:t>
            </a:r>
            <a:r>
              <a:rPr lang="en-US" altLang="zh-CN" sz="1800" b="0" dirty="0">
                <a:latin typeface="HONOR Sans CN Medium" panose="02000600000000000000" pitchFamily="2" charset="-122"/>
                <a:ea typeface="HONOR Sans CN Medium" panose="02000600000000000000" pitchFamily="2" charset="-122"/>
                <a:cs typeface="阿里巴巴普惠体 R" panose="00020600040101010101" pitchFamily="18" charset="-122"/>
              </a:rPr>
              <a:t> Quantitative levels</a:t>
            </a:r>
            <a:endParaRPr lang="zh-CN" altLang="en-US" sz="1800" b="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8" name="文本框 7">
            <a:extLst>
              <a:ext uri="{FF2B5EF4-FFF2-40B4-BE49-F238E27FC236}">
                <a16:creationId xmlns:a16="http://schemas.microsoft.com/office/drawing/2014/main" id="{D8F126B3-98F3-0235-E910-63330D0CBBFC}"/>
              </a:ext>
            </a:extLst>
          </p:cNvPr>
          <p:cNvSpPr txBox="1"/>
          <p:nvPr/>
        </p:nvSpPr>
        <p:spPr>
          <a:xfrm>
            <a:off x="5342256" y="5304768"/>
            <a:ext cx="2013884" cy="707886"/>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lnSpc>
                <a:spcPct val="150000"/>
              </a:lnSpc>
            </a:pPr>
            <a:r>
              <a:rPr lang="en-US" altLang="zh-CN" sz="1600" b="0" dirty="0">
                <a:latin typeface="HONOR Sans CN Medium" panose="02000600000000000000" pitchFamily="2" charset="-122"/>
                <a:ea typeface="HONOR Sans CN Medium" panose="02000600000000000000" pitchFamily="2" charset="-122"/>
                <a:cs typeface="阿里巴巴普惠体 R" panose="00020600040101010101" pitchFamily="18" charset="-122"/>
              </a:rPr>
              <a:t>SDS7000A Series</a:t>
            </a:r>
          </a:p>
          <a:p>
            <a:r>
              <a:rPr lang="en-US" altLang="zh-CN" sz="1600" dirty="0">
                <a:latin typeface="HONOR Sans CN Medium" panose="02000600000000000000" pitchFamily="2" charset="-122"/>
                <a:ea typeface="HONOR Sans CN Medium" panose="02000600000000000000" pitchFamily="2" charset="-122"/>
                <a:cs typeface="阿里巴巴普惠体 R" panose="00020600040101010101" pitchFamily="18" charset="-122"/>
              </a:rPr>
              <a:t>12-bit ADC</a:t>
            </a:r>
            <a:endParaRPr lang="zh-CN" altLang="en-US" sz="16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9" name="文本框 8">
            <a:extLst>
              <a:ext uri="{FF2B5EF4-FFF2-40B4-BE49-F238E27FC236}">
                <a16:creationId xmlns:a16="http://schemas.microsoft.com/office/drawing/2014/main" id="{86E688AB-49E7-C7A2-55EC-0DA82763FDFE}"/>
              </a:ext>
            </a:extLst>
          </p:cNvPr>
          <p:cNvSpPr txBox="1"/>
          <p:nvPr/>
        </p:nvSpPr>
        <p:spPr>
          <a:xfrm>
            <a:off x="5334918" y="6012653"/>
            <a:ext cx="3223162" cy="678199"/>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lnSpc>
                <a:spcPct val="150000"/>
              </a:lnSpc>
            </a:pPr>
            <a:r>
              <a:rPr lang="en-US" altLang="zh-CN" dirty="0">
                <a:solidFill>
                  <a:srgbClr val="014099"/>
                </a:solidFill>
                <a:latin typeface="HONOR Sans CN Medium" panose="02000600000000000000" pitchFamily="2" charset="-122"/>
                <a:ea typeface="HONOR Sans CN Medium" panose="02000600000000000000" pitchFamily="2" charset="-122"/>
                <a:cs typeface="阿里巴巴普惠体 R" panose="00020600040101010101" pitchFamily="18" charset="-122"/>
              </a:rPr>
              <a:t>4096</a:t>
            </a:r>
            <a:r>
              <a:rPr lang="en-US" altLang="zh-CN" sz="1800" b="0" dirty="0">
                <a:latin typeface="HONOR Sans CN Medium" panose="02000600000000000000" pitchFamily="2" charset="-122"/>
                <a:ea typeface="HONOR Sans CN Medium" panose="02000600000000000000" pitchFamily="2" charset="-122"/>
                <a:cs typeface="阿里巴巴普惠体 R" panose="00020600040101010101" pitchFamily="18" charset="-122"/>
              </a:rPr>
              <a:t> Quantitative levels</a:t>
            </a:r>
            <a:endParaRPr lang="zh-CN" altLang="en-US" sz="1800" b="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10" name="文本框 9">
            <a:extLst>
              <a:ext uri="{FF2B5EF4-FFF2-40B4-BE49-F238E27FC236}">
                <a16:creationId xmlns:a16="http://schemas.microsoft.com/office/drawing/2014/main" id="{57359BBA-33D0-6441-FB92-2CB6D90E88C2}"/>
              </a:ext>
            </a:extLst>
          </p:cNvPr>
          <p:cNvSpPr txBox="1"/>
          <p:nvPr/>
        </p:nvSpPr>
        <p:spPr>
          <a:xfrm>
            <a:off x="9115829" y="5335546"/>
            <a:ext cx="1414348" cy="646331"/>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1800" b="0" dirty="0">
                <a:latin typeface="HONOR Sans CN Medium" panose="02000600000000000000" pitchFamily="2" charset="-122"/>
                <a:ea typeface="HONOR Sans CN Medium" panose="02000600000000000000" pitchFamily="2" charset="-122"/>
                <a:cs typeface="阿里巴巴普惠体 R" panose="00020600040101010101" pitchFamily="18" charset="-122"/>
              </a:rPr>
              <a:t>Increased accuracy </a:t>
            </a:r>
          </a:p>
        </p:txBody>
      </p:sp>
      <p:sp>
        <p:nvSpPr>
          <p:cNvPr id="11" name="文本框 10">
            <a:extLst>
              <a:ext uri="{FF2B5EF4-FFF2-40B4-BE49-F238E27FC236}">
                <a16:creationId xmlns:a16="http://schemas.microsoft.com/office/drawing/2014/main" id="{4D09F8C8-3982-7026-95AB-DD70C03A12FD}"/>
              </a:ext>
            </a:extLst>
          </p:cNvPr>
          <p:cNvSpPr txBox="1"/>
          <p:nvPr/>
        </p:nvSpPr>
        <p:spPr>
          <a:xfrm>
            <a:off x="9098861" y="5980356"/>
            <a:ext cx="1679573" cy="678199"/>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lnSpc>
                <a:spcPct val="150000"/>
              </a:lnSpc>
            </a:pPr>
            <a:r>
              <a:rPr lang="en-US" altLang="zh-CN">
                <a:solidFill>
                  <a:srgbClr val="014099"/>
                </a:solidFill>
                <a:latin typeface="HONOR Sans CN Medium" panose="02000600000000000000" pitchFamily="2" charset="-122"/>
                <a:ea typeface="HONOR Sans CN Medium" panose="02000600000000000000" pitchFamily="2" charset="-122"/>
                <a:cs typeface="阿里巴巴普惠体 R" panose="00020600040101010101" pitchFamily="18" charset="-122"/>
              </a:rPr>
              <a:t>16</a:t>
            </a:r>
            <a:r>
              <a:rPr lang="en-US" altLang="zh-CN" sz="1800" b="0">
                <a:latin typeface="HONOR Sans CN Medium" panose="02000600000000000000" pitchFamily="2" charset="-122"/>
                <a:ea typeface="HONOR Sans CN Medium" panose="02000600000000000000" pitchFamily="2" charset="-122"/>
                <a:cs typeface="阿里巴巴普惠体 R" panose="00020600040101010101" pitchFamily="18" charset="-122"/>
              </a:rPr>
              <a:t> Times</a:t>
            </a:r>
            <a:endParaRPr lang="zh-CN" altLang="en-US" sz="1800" b="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Tree>
    <p:extLst>
      <p:ext uri="{BB962C8B-B14F-4D97-AF65-F5344CB8AC3E}">
        <p14:creationId xmlns:p14="http://schemas.microsoft.com/office/powerpoint/2010/main" val="1434881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6A5F3-532D-EF80-9F8F-0F00DCA9FBC8}"/>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17774380-65F9-1C54-AC44-72294CC28ED9}"/>
              </a:ext>
            </a:extLst>
          </p:cNvPr>
          <p:cNvSpPr txBox="1"/>
          <p:nvPr/>
        </p:nvSpPr>
        <p:spPr>
          <a:xfrm>
            <a:off x="515380" y="769076"/>
            <a:ext cx="8436573" cy="83099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charset="-122"/>
                <a:ea typeface="HONOR Sans CN Medium" panose="02000600000000000000" charset="-122"/>
                <a:cs typeface="+mj-cs"/>
              </a:rPr>
              <a:t>12-bit ADC delivers 16 times the small-signal measurement capability of a typical 8-bit oscilloscope</a:t>
            </a:r>
            <a:endParaRPr lang="zh-CN" altLang="en-US" sz="2400" b="0" dirty="0">
              <a:solidFill>
                <a:schemeClr val="tx1"/>
              </a:solidFill>
              <a:latin typeface="HONOR Sans CN Medium" panose="02000600000000000000" charset="-122"/>
              <a:ea typeface="HONOR Sans CN Medium" panose="02000600000000000000" charset="-122"/>
              <a:cs typeface="+mj-cs"/>
            </a:endParaRPr>
          </a:p>
        </p:txBody>
      </p:sp>
      <p:sp>
        <p:nvSpPr>
          <p:cNvPr id="5" name="矩形 4">
            <a:extLst>
              <a:ext uri="{FF2B5EF4-FFF2-40B4-BE49-F238E27FC236}">
                <a16:creationId xmlns:a16="http://schemas.microsoft.com/office/drawing/2014/main" id="{1BEB6426-4204-0105-F8B6-E8DD19485F46}"/>
              </a:ext>
            </a:extLst>
          </p:cNvPr>
          <p:cNvSpPr/>
          <p:nvPr/>
        </p:nvSpPr>
        <p:spPr>
          <a:xfrm>
            <a:off x="836439" y="1661714"/>
            <a:ext cx="9039981" cy="2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051" indent="-457051" eaLnBrk="0" fontAlgn="base" hangingPunct="0">
              <a:lnSpc>
                <a:spcPct val="150000"/>
              </a:lnSpc>
              <a:spcBef>
                <a:spcPct val="20000"/>
              </a:spcBef>
              <a:spcAft>
                <a:spcPct val="0"/>
              </a:spcAft>
              <a:buBlip>
                <a:blip r:embed="rId3"/>
              </a:buBlip>
            </a:pPr>
            <a:r>
              <a:rPr lang="en-US" altLang="zh-CN" sz="14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The number of ADC bits of an oscilloscope is one of the most critical parameters of an oscilloscope, which represents the resolution of the oscilloscope in the vertical direction.</a:t>
            </a:r>
          </a:p>
          <a:p>
            <a:pPr marL="457051" indent="-457051" eaLnBrk="0" fontAlgn="base" hangingPunct="0">
              <a:lnSpc>
                <a:spcPct val="150000"/>
              </a:lnSpc>
              <a:spcBef>
                <a:spcPct val="20000"/>
              </a:spcBef>
              <a:spcAft>
                <a:spcPct val="0"/>
              </a:spcAft>
              <a:buBlip>
                <a:blip r:embed="rId3"/>
              </a:buBlip>
            </a:pPr>
            <a:r>
              <a:rPr lang="en-US" altLang="zh-CN" sz="14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ADC bit count 12bit; up to 16bit vertical resolution in ERES mode.</a:t>
            </a:r>
          </a:p>
          <a:p>
            <a:pPr marL="457051" indent="-457051" eaLnBrk="0" fontAlgn="base" hangingPunct="0">
              <a:lnSpc>
                <a:spcPct val="150000"/>
              </a:lnSpc>
              <a:spcBef>
                <a:spcPct val="20000"/>
              </a:spcBef>
              <a:spcAft>
                <a:spcPct val="0"/>
              </a:spcAft>
              <a:buBlip>
                <a:blip r:embed="rId3"/>
              </a:buBlip>
            </a:pPr>
            <a:r>
              <a:rPr lang="en-US" altLang="zh-CN" sz="14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Hardware-implemented 1mV/div vertical stops allow detection of smaller waveform variations.</a:t>
            </a:r>
          </a:p>
          <a:p>
            <a:pPr marL="457051" indent="-457051" eaLnBrk="0" fontAlgn="base" hangingPunct="0">
              <a:lnSpc>
                <a:spcPct val="150000"/>
              </a:lnSpc>
              <a:spcBef>
                <a:spcPct val="20000"/>
              </a:spcBef>
              <a:spcAft>
                <a:spcPct val="0"/>
              </a:spcAft>
              <a:buBlip>
                <a:blip r:embed="rId3"/>
              </a:buBlip>
            </a:pPr>
            <a:r>
              <a:rPr lang="en-US" altLang="zh-CN" sz="14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Clearer and cleaner waveform display.</a:t>
            </a:r>
          </a:p>
          <a:p>
            <a:pPr marL="457051" indent="-457051" eaLnBrk="0" fontAlgn="base" hangingPunct="0">
              <a:lnSpc>
                <a:spcPct val="150000"/>
              </a:lnSpc>
              <a:spcBef>
                <a:spcPct val="20000"/>
              </a:spcBef>
              <a:spcAft>
                <a:spcPct val="0"/>
              </a:spcAft>
              <a:buBlip>
                <a:blip r:embed="rId3"/>
              </a:buBlip>
            </a:pPr>
            <a:r>
              <a:rPr lang="en-US" altLang="zh-CN" sz="14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Accuracy is more than 16 times higher than 8bit oscilloscope.</a:t>
            </a:r>
            <a:endParaRPr lang="zh-CN" altLang="zh-CN" sz="14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7" name="文本框 6">
            <a:extLst>
              <a:ext uri="{FF2B5EF4-FFF2-40B4-BE49-F238E27FC236}">
                <a16:creationId xmlns:a16="http://schemas.microsoft.com/office/drawing/2014/main" id="{739811F5-23C4-6FB8-AA08-9CE5DE4EB355}"/>
              </a:ext>
            </a:extLst>
          </p:cNvPr>
          <p:cNvSpPr txBox="1"/>
          <p:nvPr/>
        </p:nvSpPr>
        <p:spPr>
          <a:xfrm>
            <a:off x="6682467" y="4581128"/>
            <a:ext cx="5660524" cy="2831544"/>
          </a:xfrm>
          <a:prstGeom prst="rect">
            <a:avLst/>
          </a:prstGeom>
          <a:noFill/>
        </p:spPr>
        <p:txBody>
          <a:bodyPr wrap="none" rtlCol="0">
            <a:spAutoFit/>
          </a:bodyPr>
          <a:lstStyle>
            <a:defPPr>
              <a:defRPr lang="zh-CN"/>
            </a:defPPr>
            <a:lvl1pPr>
              <a:defRPr sz="71400" b="1">
                <a:solidFill>
                  <a:schemeClr val="tx1">
                    <a:lumMod val="75000"/>
                    <a:lumOff val="25000"/>
                    <a:alpha val="10000"/>
                  </a:schemeClr>
                </a:solidFill>
                <a:latin typeface="Arial" panose="020B0604020202020204" pitchFamily="34" charset="0"/>
                <a:cs typeface="Arial" panose="020B0604020202020204" pitchFamily="34" charset="0"/>
              </a:defRPr>
            </a:lvl1pPr>
          </a:lstStyle>
          <a:p>
            <a:r>
              <a:rPr lang="en-US" altLang="zh-CN" sz="17800">
                <a:latin typeface="HONOR Sans CN Medium" panose="02000600000000000000" pitchFamily="2" charset="-122"/>
                <a:ea typeface="HONOR Sans CN Medium" panose="02000600000000000000" pitchFamily="2" charset="-122"/>
              </a:rPr>
              <a:t>12bit</a:t>
            </a:r>
            <a:endParaRPr lang="zh-CN" altLang="en-US" sz="76000">
              <a:latin typeface="HONOR Sans CN Medium" panose="02000600000000000000" pitchFamily="2" charset="-122"/>
              <a:ea typeface="HONOR Sans CN Medium" panose="02000600000000000000" pitchFamily="2" charset="-122"/>
            </a:endParaRPr>
          </a:p>
        </p:txBody>
      </p:sp>
      <p:pic>
        <p:nvPicPr>
          <p:cNvPr id="8" name="图片 7">
            <a:extLst>
              <a:ext uri="{FF2B5EF4-FFF2-40B4-BE49-F238E27FC236}">
                <a16:creationId xmlns:a16="http://schemas.microsoft.com/office/drawing/2014/main" id="{6CF95EC1-83B2-2478-545E-821B2B8A868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55509" y="3850191"/>
            <a:ext cx="4434876" cy="2692189"/>
          </a:xfrm>
          <a:prstGeom prst="rect">
            <a:avLst/>
          </a:prstGeom>
        </p:spPr>
      </p:pic>
      <p:pic>
        <p:nvPicPr>
          <p:cNvPr id="9" name="图片 8">
            <a:extLst>
              <a:ext uri="{FF2B5EF4-FFF2-40B4-BE49-F238E27FC236}">
                <a16:creationId xmlns:a16="http://schemas.microsoft.com/office/drawing/2014/main" id="{1454D89A-6068-2CDB-01F5-CB016CE6BE0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348028" y="3836693"/>
            <a:ext cx="4671395" cy="2692189"/>
          </a:xfrm>
          <a:prstGeom prst="rect">
            <a:avLst/>
          </a:prstGeom>
        </p:spPr>
      </p:pic>
      <p:sp>
        <p:nvSpPr>
          <p:cNvPr id="2" name="文本框 1">
            <a:extLst>
              <a:ext uri="{FF2B5EF4-FFF2-40B4-BE49-F238E27FC236}">
                <a16:creationId xmlns:a16="http://schemas.microsoft.com/office/drawing/2014/main" id="{06A59AC1-D59D-7D3C-8E39-6C274474D96A}"/>
              </a:ext>
            </a:extLst>
          </p:cNvPr>
          <p:cNvSpPr txBox="1"/>
          <p:nvPr/>
        </p:nvSpPr>
        <p:spPr>
          <a:xfrm>
            <a:off x="2658363" y="4617132"/>
            <a:ext cx="774571" cy="400110"/>
          </a:xfrm>
          <a:prstGeom prst="rect">
            <a:avLst/>
          </a:prstGeom>
          <a:noFill/>
        </p:spPr>
        <p:txBody>
          <a:bodyPr wrap="none" rtlCol="0">
            <a:spAutoFit/>
          </a:bodyPr>
          <a:lstStyle/>
          <a:p>
            <a:r>
              <a:rPr lang="en-US" altLang="zh-CN" sz="2000" b="1" dirty="0">
                <a:solidFill>
                  <a:schemeClr val="bg1"/>
                </a:solidFill>
                <a:latin typeface="HONOR Sans CN Medium" panose="02000600000000000000" pitchFamily="2" charset="-122"/>
                <a:ea typeface="HONOR Sans CN Medium" panose="02000600000000000000" pitchFamily="2" charset="-122"/>
                <a:cs typeface="阿里巴巴普惠体 M" panose="00020600040101010101" pitchFamily="18" charset="-122"/>
              </a:rPr>
              <a:t>8-bit</a:t>
            </a:r>
            <a:endParaRPr lang="zh-CN" altLang="en-US" sz="2000" b="1" dirty="0">
              <a:solidFill>
                <a:schemeClr val="bg1"/>
              </a:solidFill>
              <a:latin typeface="HONOR Sans CN Medium" panose="02000600000000000000" pitchFamily="2" charset="-122"/>
              <a:ea typeface="HONOR Sans CN Medium" panose="02000600000000000000" pitchFamily="2" charset="-122"/>
              <a:cs typeface="阿里巴巴普惠体 M" panose="00020600040101010101" pitchFamily="18" charset="-122"/>
            </a:endParaRPr>
          </a:p>
        </p:txBody>
      </p:sp>
      <p:sp>
        <p:nvSpPr>
          <p:cNvPr id="4" name="文本框 3">
            <a:extLst>
              <a:ext uri="{FF2B5EF4-FFF2-40B4-BE49-F238E27FC236}">
                <a16:creationId xmlns:a16="http://schemas.microsoft.com/office/drawing/2014/main" id="{1A2A0CAB-281F-E267-C0A6-7393BAD50A52}"/>
              </a:ext>
            </a:extLst>
          </p:cNvPr>
          <p:cNvSpPr txBox="1"/>
          <p:nvPr/>
        </p:nvSpPr>
        <p:spPr>
          <a:xfrm>
            <a:off x="8221098" y="4689140"/>
            <a:ext cx="925253" cy="400110"/>
          </a:xfrm>
          <a:prstGeom prst="rect">
            <a:avLst/>
          </a:prstGeom>
          <a:noFill/>
        </p:spPr>
        <p:txBody>
          <a:bodyPr wrap="none" rtlCol="0">
            <a:spAutoFit/>
          </a:bodyPr>
          <a:lstStyle/>
          <a:p>
            <a:r>
              <a:rPr lang="en-US" altLang="zh-CN" sz="2000" b="1" dirty="0">
                <a:solidFill>
                  <a:schemeClr val="bg1"/>
                </a:solidFill>
                <a:latin typeface="HONOR Sans CN Medium" panose="02000600000000000000" pitchFamily="2" charset="-122"/>
                <a:ea typeface="HONOR Sans CN Medium" panose="02000600000000000000" pitchFamily="2" charset="-122"/>
                <a:cs typeface="阿里巴巴普惠体 M" panose="00020600040101010101" pitchFamily="18" charset="-122"/>
              </a:rPr>
              <a:t>12-bit</a:t>
            </a:r>
            <a:endParaRPr lang="zh-CN" altLang="en-US" sz="2000" b="1" dirty="0">
              <a:solidFill>
                <a:schemeClr val="bg1"/>
              </a:solidFill>
              <a:latin typeface="HONOR Sans CN Medium" panose="02000600000000000000" pitchFamily="2" charset="-122"/>
              <a:ea typeface="HONOR Sans CN Medium" panose="02000600000000000000" pitchFamily="2" charset="-122"/>
              <a:cs typeface="阿里巴巴普惠体 M" panose="00020600040101010101" pitchFamily="18" charset="-122"/>
            </a:endParaRPr>
          </a:p>
        </p:txBody>
      </p:sp>
      <p:sp>
        <p:nvSpPr>
          <p:cNvPr id="6" name="矩形 5">
            <a:extLst>
              <a:ext uri="{FF2B5EF4-FFF2-40B4-BE49-F238E27FC236}">
                <a16:creationId xmlns:a16="http://schemas.microsoft.com/office/drawing/2014/main" id="{DF04263A-74A5-5B69-9F9A-C017983068D4}"/>
              </a:ext>
            </a:extLst>
          </p:cNvPr>
          <p:cNvSpPr/>
          <p:nvPr/>
        </p:nvSpPr>
        <p:spPr>
          <a:xfrm>
            <a:off x="311873" y="898568"/>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Calibri"/>
              <a:ea typeface="微软雅黑" panose="020B0503020204020204" pitchFamily="34" charset="-122"/>
            </a:endParaRPr>
          </a:p>
        </p:txBody>
      </p:sp>
    </p:spTree>
    <p:extLst>
      <p:ext uri="{BB962C8B-B14F-4D97-AF65-F5344CB8AC3E}">
        <p14:creationId xmlns:p14="http://schemas.microsoft.com/office/powerpoint/2010/main" val="4653607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8C75E4-275B-C70C-FD11-3E9DD2325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a:extLst>
              <a:ext uri="{FF2B5EF4-FFF2-40B4-BE49-F238E27FC236}">
                <a16:creationId xmlns:a16="http://schemas.microsoft.com/office/drawing/2014/main" id="{59BEC1CF-0052-2041-36EB-146A55E7E65E}"/>
              </a:ext>
            </a:extLst>
          </p:cNvPr>
          <p:cNvSpPr txBox="1"/>
          <p:nvPr/>
        </p:nvSpPr>
        <p:spPr>
          <a:xfrm>
            <a:off x="335360" y="4581128"/>
            <a:ext cx="3348372" cy="138499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dirty="0">
                <a:solidFill>
                  <a:schemeClr val="bg1"/>
                </a:solidFill>
              </a:rPr>
              <a:t>Maximum Sampling Rate of </a:t>
            </a:r>
            <a:r>
              <a:rPr lang="en-US" altLang="zh-CN" sz="3600" dirty="0">
                <a:solidFill>
                  <a:schemeClr val="bg1"/>
                </a:solidFill>
              </a:rPr>
              <a:t>20 GSa/s </a:t>
            </a:r>
          </a:p>
          <a:p>
            <a:r>
              <a:rPr lang="en-US" altLang="zh-CN" sz="2400" dirty="0">
                <a:solidFill>
                  <a:schemeClr val="bg1"/>
                </a:solidFill>
              </a:rPr>
              <a:t>for All channels</a:t>
            </a:r>
            <a:endParaRPr lang="zh-CN" altLang="en-US" sz="2400" dirty="0">
              <a:solidFill>
                <a:schemeClr val="bg1"/>
              </a:solidFill>
            </a:endParaRPr>
          </a:p>
        </p:txBody>
      </p:sp>
    </p:spTree>
    <p:extLst>
      <p:ext uri="{BB962C8B-B14F-4D97-AF65-F5344CB8AC3E}">
        <p14:creationId xmlns:p14="http://schemas.microsoft.com/office/powerpoint/2010/main" val="380321676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A2486-2B98-7D09-858E-D055C5A2DDE9}"/>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D708BE6F-3975-4E2C-F81D-BD218B3081BA}"/>
              </a:ext>
            </a:extLst>
          </p:cNvPr>
          <p:cNvSpPr txBox="1"/>
          <p:nvPr/>
        </p:nvSpPr>
        <p:spPr>
          <a:xfrm>
            <a:off x="443372" y="872983"/>
            <a:ext cx="10981220"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charset="-122"/>
                <a:ea typeface="HONOR Sans CN Medium" panose="02000600000000000000" charset="-122"/>
                <a:cs typeface="+mj-cs"/>
              </a:rPr>
              <a:t>Maintaining a high sample rate at 12-bit high resolution is a huge challenge</a:t>
            </a:r>
            <a:endParaRPr lang="zh-CN" altLang="en-US" sz="2400" b="0" dirty="0">
              <a:solidFill>
                <a:schemeClr val="tx1"/>
              </a:solidFill>
              <a:latin typeface="HONOR Sans CN Medium" panose="02000600000000000000" charset="-122"/>
              <a:ea typeface="HONOR Sans CN Medium" panose="02000600000000000000" charset="-122"/>
              <a:cs typeface="+mj-cs"/>
            </a:endParaRPr>
          </a:p>
        </p:txBody>
      </p:sp>
      <p:sp>
        <p:nvSpPr>
          <p:cNvPr id="4" name="文本框 3">
            <a:extLst>
              <a:ext uri="{FF2B5EF4-FFF2-40B4-BE49-F238E27FC236}">
                <a16:creationId xmlns:a16="http://schemas.microsoft.com/office/drawing/2014/main" id="{0EE8905D-F62E-622A-24C2-C41FF1B5E0EE}"/>
              </a:ext>
            </a:extLst>
          </p:cNvPr>
          <p:cNvSpPr txBox="1"/>
          <p:nvPr/>
        </p:nvSpPr>
        <p:spPr>
          <a:xfrm>
            <a:off x="1055440" y="1388644"/>
            <a:ext cx="9361040" cy="23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400" dirty="0">
                <a:latin typeface="HONOR Sans CN Medium" panose="02000600000000000000" pitchFamily="2" charset="-122"/>
                <a:ea typeface="HONOR Sans CN Medium" panose="02000600000000000000" pitchFamily="2" charset="-122"/>
              </a:rPr>
              <a:t>The higher the sampling rate, the more detail of the signal waveform is displayed.</a:t>
            </a:r>
          </a:p>
          <a:p>
            <a:pPr>
              <a:lnSpc>
                <a:spcPct val="150000"/>
              </a:lnSpc>
            </a:pPr>
            <a:r>
              <a:rPr lang="en-US" altLang="zh-CN" sz="1400" dirty="0">
                <a:latin typeface="HONOR Sans CN Medium" panose="02000600000000000000" pitchFamily="2" charset="-122"/>
                <a:ea typeface="HONOR Sans CN Medium" panose="02000600000000000000" pitchFamily="2" charset="-122"/>
              </a:rPr>
              <a:t>The SDS7000AP can sample at 20GSa/s for the full channel. Adopting Siglent's unique interleaved sampling technology, the two ADCs are synchronized with phase-delayed clocks, and then the same analog channel is sampled using the two ADCs, which is designed to double the maximum sampling rate.</a:t>
            </a:r>
          </a:p>
          <a:p>
            <a:pPr>
              <a:lnSpc>
                <a:spcPct val="150000"/>
              </a:lnSpc>
            </a:pPr>
            <a:r>
              <a:rPr lang="en-US" altLang="zh-CN" sz="1400" dirty="0">
                <a:latin typeface="HONOR Sans CN Medium" panose="02000600000000000000" pitchFamily="2" charset="-122"/>
                <a:ea typeface="HONOR Sans CN Medium" panose="02000600000000000000" pitchFamily="2" charset="-122"/>
              </a:rPr>
              <a:t>This sampling method also places a high demand on the synchronization between ADCs. If the phase delay clocks are not synchronized between the ADCs, the sampling will be uneven and thus the reconstruction of the waveform on the screen will be distorted.</a:t>
            </a:r>
          </a:p>
        </p:txBody>
      </p:sp>
      <p:sp>
        <p:nvSpPr>
          <p:cNvPr id="9" name="文本框 8">
            <a:extLst>
              <a:ext uri="{FF2B5EF4-FFF2-40B4-BE49-F238E27FC236}">
                <a16:creationId xmlns:a16="http://schemas.microsoft.com/office/drawing/2014/main" id="{52707841-1911-B226-0C57-19FF33592F55}"/>
              </a:ext>
            </a:extLst>
          </p:cNvPr>
          <p:cNvSpPr txBox="1"/>
          <p:nvPr/>
        </p:nvSpPr>
        <p:spPr>
          <a:xfrm>
            <a:off x="1199456" y="6323649"/>
            <a:ext cx="3889586" cy="307777"/>
          </a:xfrm>
          <a:prstGeom prst="rect">
            <a:avLst/>
          </a:prstGeom>
          <a:noFill/>
        </p:spPr>
        <p:txBody>
          <a:bodyPr wrap="square" rtlCol="0">
            <a:spAutoFit/>
          </a:bodyPr>
          <a:lstStyle/>
          <a:p>
            <a:pPr algn="ctr"/>
            <a:r>
              <a:rPr lang="en-US" altLang="zh-CN" sz="1400" dirty="0">
                <a:latin typeface="HONOR Sans CN Medium" panose="02000600000000000000" pitchFamily="2" charset="-122"/>
                <a:ea typeface="HONOR Sans CN Medium" panose="02000600000000000000" pitchFamily="2" charset="-122"/>
                <a:cs typeface="阿里巴巴普惠体 R" panose="00020600040101010101" pitchFamily="18" charset="-122"/>
              </a:rPr>
              <a:t>Uniform sampling points at 20 GSa/s</a:t>
            </a:r>
            <a:endParaRPr lang="zh-CN" altLang="en-US" sz="14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10" name="文本框 9">
            <a:extLst>
              <a:ext uri="{FF2B5EF4-FFF2-40B4-BE49-F238E27FC236}">
                <a16:creationId xmlns:a16="http://schemas.microsoft.com/office/drawing/2014/main" id="{EC44E316-B7B8-3D94-1B12-C6FE38E73DA9}"/>
              </a:ext>
            </a:extLst>
          </p:cNvPr>
          <p:cNvSpPr txBox="1"/>
          <p:nvPr/>
        </p:nvSpPr>
        <p:spPr>
          <a:xfrm>
            <a:off x="6242330" y="6215927"/>
            <a:ext cx="4532009" cy="523220"/>
          </a:xfrm>
          <a:prstGeom prst="rect">
            <a:avLst/>
          </a:prstGeom>
          <a:noFill/>
        </p:spPr>
        <p:txBody>
          <a:bodyPr wrap="square" rtlCol="0">
            <a:spAutoFit/>
          </a:bodyPr>
          <a:lstStyle/>
          <a:p>
            <a:pPr algn="ctr"/>
            <a:r>
              <a:rPr lang="en-US" altLang="zh-CN" sz="1400" dirty="0">
                <a:latin typeface="HONOR Sans CN Medium" panose="02000600000000000000" pitchFamily="2" charset="-122"/>
                <a:ea typeface="HONOR Sans CN Medium" panose="02000600000000000000" pitchFamily="2" charset="-122"/>
                <a:cs typeface="阿里巴巴普惠体 R" panose="00020600040101010101" pitchFamily="18" charset="-122"/>
              </a:rPr>
              <a:t>Two ADCs that are not fully synchronized can cause waveform reconstruction distortion</a:t>
            </a:r>
            <a:endParaRPr lang="zh-CN" altLang="en-US" sz="14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pic>
        <p:nvPicPr>
          <p:cNvPr id="3" name="图片 2">
            <a:extLst>
              <a:ext uri="{FF2B5EF4-FFF2-40B4-BE49-F238E27FC236}">
                <a16:creationId xmlns:a16="http://schemas.microsoft.com/office/drawing/2014/main" id="{164B79BA-2887-2517-829B-C0447DC5FBEE}"/>
              </a:ext>
            </a:extLst>
          </p:cNvPr>
          <p:cNvPicPr>
            <a:picLocks noChangeAspect="1"/>
          </p:cNvPicPr>
          <p:nvPr/>
        </p:nvPicPr>
        <p:blipFill>
          <a:blip r:embed="rId4"/>
          <a:stretch>
            <a:fillRect/>
          </a:stretch>
        </p:blipFill>
        <p:spPr>
          <a:xfrm>
            <a:off x="6312023" y="3769432"/>
            <a:ext cx="4392625" cy="2432715"/>
          </a:xfrm>
          <a:prstGeom prst="rect">
            <a:avLst/>
          </a:prstGeom>
        </p:spPr>
      </p:pic>
      <p:grpSp>
        <p:nvGrpSpPr>
          <p:cNvPr id="5" name="组合 4">
            <a:extLst>
              <a:ext uri="{FF2B5EF4-FFF2-40B4-BE49-F238E27FC236}">
                <a16:creationId xmlns:a16="http://schemas.microsoft.com/office/drawing/2014/main" id="{7EBB441A-DC08-629D-A614-B3EA0CD5229F}"/>
              </a:ext>
            </a:extLst>
          </p:cNvPr>
          <p:cNvGrpSpPr/>
          <p:nvPr/>
        </p:nvGrpSpPr>
        <p:grpSpPr>
          <a:xfrm>
            <a:off x="1055440" y="3799171"/>
            <a:ext cx="4392625" cy="2373238"/>
            <a:chOff x="803275" y="3642634"/>
            <a:chExt cx="5265127" cy="2763372"/>
          </a:xfrm>
        </p:grpSpPr>
        <p:pic>
          <p:nvPicPr>
            <p:cNvPr id="7" name="图片 6">
              <a:extLst>
                <a:ext uri="{FF2B5EF4-FFF2-40B4-BE49-F238E27FC236}">
                  <a16:creationId xmlns:a16="http://schemas.microsoft.com/office/drawing/2014/main" id="{981A5EFA-1034-1F26-CEFF-D4D092099E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203"/>
            <a:stretch/>
          </p:blipFill>
          <p:spPr>
            <a:xfrm>
              <a:off x="803275" y="3642634"/>
              <a:ext cx="5265127" cy="2763372"/>
            </a:xfrm>
            <a:prstGeom prst="rect">
              <a:avLst/>
            </a:prstGeom>
            <a:ln>
              <a:solidFill>
                <a:schemeClr val="tx1"/>
              </a:solidFill>
            </a:ln>
          </p:spPr>
        </p:pic>
        <p:pic>
          <p:nvPicPr>
            <p:cNvPr id="8" name="图片 7">
              <a:extLst>
                <a:ext uri="{FF2B5EF4-FFF2-40B4-BE49-F238E27FC236}">
                  <a16:creationId xmlns:a16="http://schemas.microsoft.com/office/drawing/2014/main" id="{BD87E387-3399-20FE-CDF7-8D4951539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7210" y="4653136"/>
              <a:ext cx="1139828" cy="943781"/>
            </a:xfrm>
            <a:prstGeom prst="ellipse">
              <a:avLst/>
            </a:prstGeom>
            <a:ln w="28575" cap="rnd">
              <a:noFill/>
            </a:ln>
            <a:effectLst/>
            <a:scene3d>
              <a:camera prst="orthographicFront"/>
              <a:lightRig rig="contrasting" dir="t">
                <a:rot lat="0" lon="0" rev="3000000"/>
              </a:lightRig>
            </a:scene3d>
            <a:sp3d contourW="7620">
              <a:bevelT w="95250" h="31750"/>
              <a:contourClr>
                <a:srgbClr val="333333"/>
              </a:contourClr>
            </a:sp3d>
          </p:spPr>
        </p:pic>
      </p:grpSp>
      <p:sp>
        <p:nvSpPr>
          <p:cNvPr id="6" name="矩形 5">
            <a:extLst>
              <a:ext uri="{FF2B5EF4-FFF2-40B4-BE49-F238E27FC236}">
                <a16:creationId xmlns:a16="http://schemas.microsoft.com/office/drawing/2014/main" id="{2CCDE055-A4E8-27BC-D6EA-87620484F654}"/>
              </a:ext>
            </a:extLst>
          </p:cNvPr>
          <p:cNvSpPr/>
          <p:nvPr/>
        </p:nvSpPr>
        <p:spPr>
          <a:xfrm>
            <a:off x="311873" y="898568"/>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Calibri"/>
              <a:ea typeface="微软雅黑" panose="020B0503020204020204" pitchFamily="34" charset="-122"/>
            </a:endParaRPr>
          </a:p>
        </p:txBody>
      </p:sp>
    </p:spTree>
    <p:extLst>
      <p:ext uri="{BB962C8B-B14F-4D97-AF65-F5344CB8AC3E}">
        <p14:creationId xmlns:p14="http://schemas.microsoft.com/office/powerpoint/2010/main" val="239199057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89114" y="898522"/>
            <a:ext cx="9181089"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charset="-122"/>
                <a:ea typeface="HONOR Sans CN Medium" panose="02000600000000000000" charset="-122"/>
                <a:cs typeface="+mj-cs"/>
              </a:rPr>
              <a:t>Why are some oscilloscopes afraid to write ENOB indicators?</a:t>
            </a:r>
            <a:endParaRPr lang="zh-CN" altLang="en-US" sz="2400" b="0" dirty="0">
              <a:solidFill>
                <a:schemeClr val="tx1"/>
              </a:solidFill>
              <a:latin typeface="HONOR Sans CN Medium" panose="02000600000000000000" charset="-122"/>
              <a:ea typeface="HONOR Sans CN Medium" panose="02000600000000000000" charset="-122"/>
              <a:cs typeface="+mj-cs"/>
            </a:endParaRPr>
          </a:p>
        </p:txBody>
      </p:sp>
      <p:sp>
        <p:nvSpPr>
          <p:cNvPr id="5" name="矩形 4"/>
          <p:cNvSpPr/>
          <p:nvPr/>
        </p:nvSpPr>
        <p:spPr>
          <a:xfrm>
            <a:off x="489114" y="1392331"/>
            <a:ext cx="10971796" cy="162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lnSpc>
                <a:spcPct val="150000"/>
              </a:lnSpc>
              <a:spcBef>
                <a:spcPct val="20000"/>
              </a:spcBef>
              <a:spcAft>
                <a:spcPct val="0"/>
              </a:spcAft>
            </a:pPr>
            <a:r>
              <a:rPr lang="en-US" altLang="zh-CN" sz="15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ENOB (effective number of bits) is as important as the number of ADC bits, which represents the acquisition capability of the oscilloscope under ideal conditions, but in the oscilloscope, a portion of the ADC bits will be drowned in noise. Therefore, it is the ENOB, not the number of ADC bits, that determines the quality of an oscilloscope test. the ENOB takes the system error into account as well, and therefore better reflects the integrity of the test signal.</a:t>
            </a:r>
          </a:p>
        </p:txBody>
      </p:sp>
      <p:sp>
        <p:nvSpPr>
          <p:cNvPr id="7" name="文本框 6"/>
          <p:cNvSpPr txBox="1"/>
          <p:nvPr/>
        </p:nvSpPr>
        <p:spPr>
          <a:xfrm>
            <a:off x="6682467" y="4581128"/>
            <a:ext cx="6728124" cy="2831544"/>
          </a:xfrm>
          <a:prstGeom prst="rect">
            <a:avLst/>
          </a:prstGeom>
          <a:noFill/>
        </p:spPr>
        <p:txBody>
          <a:bodyPr wrap="none" rtlCol="0">
            <a:spAutoFit/>
          </a:bodyPr>
          <a:lstStyle>
            <a:defPPr>
              <a:defRPr lang="zh-CN"/>
            </a:defPPr>
            <a:lvl1pPr>
              <a:defRPr sz="71400" b="1">
                <a:solidFill>
                  <a:schemeClr val="tx1">
                    <a:lumMod val="75000"/>
                    <a:lumOff val="25000"/>
                    <a:alpha val="10000"/>
                  </a:schemeClr>
                </a:solidFill>
                <a:latin typeface="Arial" panose="020B0604020202020204" pitchFamily="34" charset="0"/>
                <a:cs typeface="Arial" panose="020B0604020202020204" pitchFamily="34" charset="0"/>
              </a:defRPr>
            </a:lvl1pPr>
          </a:lstStyle>
          <a:p>
            <a:r>
              <a:rPr lang="en-US" altLang="zh-CN" sz="17800" dirty="0">
                <a:solidFill>
                  <a:schemeClr val="bg1">
                    <a:lumMod val="65000"/>
                    <a:alpha val="10000"/>
                  </a:schemeClr>
                </a:solidFill>
                <a:latin typeface="HONOR Sans CN Medium" panose="02000600000000000000" pitchFamily="2" charset="-122"/>
                <a:ea typeface="HONOR Sans CN Medium" panose="02000600000000000000" pitchFamily="2" charset="-122"/>
              </a:rPr>
              <a:t>12bits</a:t>
            </a:r>
            <a:endParaRPr lang="zh-CN" altLang="en-US" sz="76000" dirty="0">
              <a:solidFill>
                <a:schemeClr val="bg1">
                  <a:lumMod val="65000"/>
                  <a:alpha val="10000"/>
                </a:schemeClr>
              </a:solidFill>
              <a:latin typeface="HONOR Sans CN Medium" panose="02000600000000000000" pitchFamily="2" charset="-122"/>
              <a:ea typeface="HONOR Sans CN Medium" panose="02000600000000000000" pitchFamily="2" charset="-122"/>
            </a:endParaRPr>
          </a:p>
        </p:txBody>
      </p:sp>
      <p:sp>
        <p:nvSpPr>
          <p:cNvPr id="10" name="矩形 9"/>
          <p:cNvSpPr/>
          <p:nvPr/>
        </p:nvSpPr>
        <p:spPr>
          <a:xfrm>
            <a:off x="6888088" y="3039000"/>
            <a:ext cx="4859086" cy="360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051" indent="-457051" algn="just" eaLnBrk="0" fontAlgn="base" hangingPunct="0">
              <a:lnSpc>
                <a:spcPct val="150000"/>
              </a:lnSpc>
              <a:spcBef>
                <a:spcPct val="20000"/>
              </a:spcBef>
              <a:spcAft>
                <a:spcPct val="0"/>
              </a:spcAft>
              <a:buBlip>
                <a:blip r:embed="rId3"/>
              </a:buBlip>
            </a:pPr>
            <a:r>
              <a:rPr lang="en-US" altLang="zh-CN" sz="12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As shown in the figure is the comparison between Siglent SDS7000AP and the ENOB of mainstream foreign competitors, 12bit ADC with Siglent self-developed front-end, SDS7000AP has a strong system performance.</a:t>
            </a:r>
          </a:p>
          <a:p>
            <a:pPr marL="457051" indent="-457051" algn="just" eaLnBrk="0" fontAlgn="base" hangingPunct="0">
              <a:lnSpc>
                <a:spcPct val="150000"/>
              </a:lnSpc>
              <a:spcBef>
                <a:spcPct val="20000"/>
              </a:spcBef>
              <a:spcAft>
                <a:spcPct val="0"/>
              </a:spcAft>
              <a:buBlip>
                <a:blip r:embed="rId3"/>
              </a:buBlip>
            </a:pPr>
            <a:r>
              <a:rPr lang="en-US" altLang="zh-CN" sz="12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We'll emphasize the better specification - 12bit - more often, but the number of bits in the ADC is only a small part of the oscilloscope system. It's the ENOB of the system that is the effective number of bits when seeing the signal on the screen, making measurements and using the analysis functions.</a:t>
            </a:r>
          </a:p>
          <a:p>
            <a:pPr marL="457051" indent="-457051" algn="just" eaLnBrk="0" fontAlgn="base" hangingPunct="0">
              <a:lnSpc>
                <a:spcPct val="150000"/>
              </a:lnSpc>
              <a:spcBef>
                <a:spcPct val="20000"/>
              </a:spcBef>
              <a:spcAft>
                <a:spcPct val="0"/>
              </a:spcAft>
              <a:buBlip>
                <a:blip r:embed="rId3"/>
              </a:buBlip>
            </a:pPr>
            <a:r>
              <a:rPr lang="en-US" altLang="zh-CN" sz="12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Some companies will not show this specification in the datasheet and only provide the ADC bits.</a:t>
            </a:r>
          </a:p>
        </p:txBody>
      </p:sp>
      <p:sp>
        <p:nvSpPr>
          <p:cNvPr id="2" name="矩形 1">
            <a:extLst>
              <a:ext uri="{FF2B5EF4-FFF2-40B4-BE49-F238E27FC236}">
                <a16:creationId xmlns:a16="http://schemas.microsoft.com/office/drawing/2014/main" id="{5647A204-0CAA-CAF3-C776-762F9F98D49A}"/>
              </a:ext>
            </a:extLst>
          </p:cNvPr>
          <p:cNvSpPr/>
          <p:nvPr/>
        </p:nvSpPr>
        <p:spPr>
          <a:xfrm>
            <a:off x="311873" y="898568"/>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Calibri"/>
              <a:ea typeface="微软雅黑" panose="020B0503020204020204" pitchFamily="34" charset="-122"/>
            </a:endParaRPr>
          </a:p>
        </p:txBody>
      </p:sp>
      <p:graphicFrame>
        <p:nvGraphicFramePr>
          <p:cNvPr id="18" name="图表 17">
            <a:extLst>
              <a:ext uri="{FF2B5EF4-FFF2-40B4-BE49-F238E27FC236}">
                <a16:creationId xmlns:a16="http://schemas.microsoft.com/office/drawing/2014/main" id="{8FD0DAEC-9265-5C8D-6061-CC069C094386}"/>
              </a:ext>
            </a:extLst>
          </p:cNvPr>
          <p:cNvGraphicFramePr/>
          <p:nvPr>
            <p:extLst>
              <p:ext uri="{D42A27DB-BD31-4B8C-83A1-F6EECF244321}">
                <p14:modId xmlns:p14="http://schemas.microsoft.com/office/powerpoint/2010/main" val="300306739"/>
              </p:ext>
            </p:extLst>
          </p:nvPr>
        </p:nvGraphicFramePr>
        <p:xfrm>
          <a:off x="623392" y="3039000"/>
          <a:ext cx="6264696" cy="34233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339762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0313" y="898568"/>
            <a:ext cx="9685076"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charset="-122"/>
                <a:ea typeface="HONOR Sans CN Medium" panose="02000600000000000000" charset="-122"/>
                <a:cs typeface="+mj-cs"/>
              </a:rPr>
              <a:t>Large Memory Depth – Combines Signal Wholeness and Detail</a:t>
            </a:r>
            <a:endParaRPr lang="zh-CN" altLang="en-US" sz="2400" b="0" dirty="0">
              <a:solidFill>
                <a:schemeClr val="tx1"/>
              </a:solidFill>
              <a:latin typeface="HONOR Sans CN Medium" panose="02000600000000000000" charset="-122"/>
              <a:ea typeface="HONOR Sans CN Medium" panose="02000600000000000000" charset="-122"/>
              <a:cs typeface="+mj-cs"/>
            </a:endParaRPr>
          </a:p>
        </p:txBody>
      </p:sp>
      <p:sp>
        <p:nvSpPr>
          <p:cNvPr id="5" name="矩形 4"/>
          <p:cNvSpPr/>
          <p:nvPr/>
        </p:nvSpPr>
        <p:spPr>
          <a:xfrm>
            <a:off x="221328" y="1930671"/>
            <a:ext cx="4926727" cy="375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051" indent="-457051" eaLnBrk="0" fontAlgn="base" hangingPunct="0">
              <a:lnSpc>
                <a:spcPct val="150000"/>
              </a:lnSpc>
              <a:spcBef>
                <a:spcPct val="20000"/>
              </a:spcBef>
              <a:spcAft>
                <a:spcPct val="0"/>
              </a:spcAft>
              <a:buBlip>
                <a:blip r:embed="rId3"/>
              </a:buBlip>
            </a:pPr>
            <a:r>
              <a:rPr lang="en-US" altLang="zh-CN" sz="13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The maximum 2 Gpts/channel deep storage ensures that the oscilloscope can capture signals for a longer period of time at a high sampling rate and then quickly zoom in on areas that need attention to achieve a balance between the whole and the details.</a:t>
            </a:r>
          </a:p>
          <a:p>
            <a:pPr marL="457051" indent="-457051" eaLnBrk="0" fontAlgn="base" hangingPunct="0">
              <a:lnSpc>
                <a:spcPct val="150000"/>
              </a:lnSpc>
              <a:spcBef>
                <a:spcPct val="20000"/>
              </a:spcBef>
              <a:spcAft>
                <a:spcPct val="0"/>
              </a:spcAft>
              <a:buBlip>
                <a:blip r:embed="rId3"/>
              </a:buBlip>
            </a:pPr>
            <a:r>
              <a:rPr lang="en-US" altLang="zh-CN" sz="1300" b="1"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Memory Depth = Sample Rate x Sample Time</a:t>
            </a:r>
          </a:p>
          <a:p>
            <a:pPr marL="457051" indent="-457051" eaLnBrk="0" fontAlgn="base" hangingPunct="0">
              <a:lnSpc>
                <a:spcPct val="150000"/>
              </a:lnSpc>
              <a:spcBef>
                <a:spcPct val="20000"/>
              </a:spcBef>
              <a:spcAft>
                <a:spcPct val="0"/>
              </a:spcAft>
              <a:buBlip>
                <a:blip r:embed="rId3"/>
              </a:buBlip>
            </a:pPr>
            <a:r>
              <a:rPr lang="en-US" altLang="zh-CN" sz="13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Ultra-long-duration</a:t>
            </a:r>
          </a:p>
          <a:p>
            <a:pPr marL="457051" indent="-457051" eaLnBrk="0" fontAlgn="base" hangingPunct="0">
              <a:lnSpc>
                <a:spcPct val="150000"/>
              </a:lnSpc>
              <a:spcBef>
                <a:spcPct val="20000"/>
              </a:spcBef>
              <a:spcAft>
                <a:spcPct val="0"/>
              </a:spcAft>
              <a:buBlip>
                <a:blip r:embed="rId3"/>
              </a:buBlip>
            </a:pPr>
            <a:r>
              <a:rPr lang="en-US" altLang="zh-CN" sz="13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Capture multiple waveforms</a:t>
            </a:r>
          </a:p>
          <a:p>
            <a:pPr marL="457051" indent="-457051" eaLnBrk="0" fontAlgn="base" hangingPunct="0">
              <a:lnSpc>
                <a:spcPct val="150000"/>
              </a:lnSpc>
              <a:spcBef>
                <a:spcPct val="20000"/>
              </a:spcBef>
              <a:spcAft>
                <a:spcPct val="0"/>
              </a:spcAft>
              <a:buBlip>
                <a:blip r:embed="rId3"/>
              </a:buBlip>
            </a:pPr>
            <a:r>
              <a:rPr lang="en-US" altLang="zh-CN" sz="13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Ensure zero waveform distortion</a:t>
            </a:r>
          </a:p>
          <a:p>
            <a:pPr marL="457051" indent="-457051" eaLnBrk="0" fontAlgn="base" hangingPunct="0">
              <a:lnSpc>
                <a:spcPct val="150000"/>
              </a:lnSpc>
              <a:spcBef>
                <a:spcPct val="20000"/>
              </a:spcBef>
              <a:spcAft>
                <a:spcPct val="0"/>
              </a:spcAft>
              <a:buBlip>
                <a:blip r:embed="rId3"/>
              </a:buBlip>
            </a:pPr>
            <a:r>
              <a:rPr lang="en-US" altLang="zh-CN" sz="13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Exceptional operational performance</a:t>
            </a:r>
          </a:p>
          <a:p>
            <a:pPr marL="457051" indent="-457051" eaLnBrk="0" fontAlgn="base" hangingPunct="0">
              <a:lnSpc>
                <a:spcPct val="150000"/>
              </a:lnSpc>
              <a:spcBef>
                <a:spcPct val="20000"/>
              </a:spcBef>
              <a:spcAft>
                <a:spcPct val="0"/>
              </a:spcAft>
              <a:buBlip>
                <a:blip r:embed="rId3"/>
              </a:buBlip>
            </a:pPr>
            <a:r>
              <a:rPr lang="en-US" altLang="zh-CN" sz="13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Maintain high sampling rates</a:t>
            </a:r>
          </a:p>
          <a:p>
            <a:pPr marL="457051" indent="-457051" eaLnBrk="0" fontAlgn="base" hangingPunct="0">
              <a:lnSpc>
                <a:spcPct val="150000"/>
              </a:lnSpc>
              <a:spcBef>
                <a:spcPct val="20000"/>
              </a:spcBef>
              <a:spcAft>
                <a:spcPct val="0"/>
              </a:spcAft>
              <a:buBlip>
                <a:blip r:embed="rId3"/>
              </a:buBlip>
            </a:pPr>
            <a:r>
              <a:rPr lang="en-US" altLang="zh-CN" sz="13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Accurate and effective analysis</a:t>
            </a:r>
          </a:p>
        </p:txBody>
      </p:sp>
      <p:sp>
        <p:nvSpPr>
          <p:cNvPr id="8" name="文本框 7"/>
          <p:cNvSpPr txBox="1"/>
          <p:nvPr/>
        </p:nvSpPr>
        <p:spPr>
          <a:xfrm>
            <a:off x="10479" y="4167664"/>
            <a:ext cx="10584949" cy="2831544"/>
          </a:xfrm>
          <a:prstGeom prst="rect">
            <a:avLst/>
          </a:prstGeom>
          <a:noFill/>
        </p:spPr>
        <p:txBody>
          <a:bodyPr wrap="none" rtlCol="0">
            <a:spAutoFit/>
          </a:bodyPr>
          <a:lstStyle>
            <a:defPPr>
              <a:defRPr lang="zh-CN"/>
            </a:defPPr>
            <a:lvl1pPr>
              <a:defRPr sz="71400" b="1">
                <a:solidFill>
                  <a:schemeClr val="tx1">
                    <a:lumMod val="75000"/>
                    <a:lumOff val="25000"/>
                    <a:alpha val="10000"/>
                  </a:schemeClr>
                </a:solidFill>
                <a:latin typeface="Arial" panose="020B0604020202020204" pitchFamily="34" charset="0"/>
                <a:cs typeface="Arial" panose="020B0604020202020204" pitchFamily="34" charset="0"/>
              </a:defRPr>
            </a:lvl1pPr>
          </a:lstStyle>
          <a:p>
            <a:r>
              <a:rPr lang="en-US" altLang="zh-CN" sz="17800" dirty="0">
                <a:solidFill>
                  <a:schemeClr val="bg1">
                    <a:lumMod val="75000"/>
                    <a:alpha val="10000"/>
                  </a:schemeClr>
                </a:solidFill>
                <a:latin typeface="HONOR Sans CN Medium" panose="02000600000000000000" pitchFamily="2" charset="-122"/>
                <a:ea typeface="HONOR Sans CN Medium" panose="02000600000000000000" pitchFamily="2" charset="-122"/>
              </a:rPr>
              <a:t>2Gpts/CH</a:t>
            </a:r>
            <a:endParaRPr lang="zh-CN" altLang="en-US" sz="76000" dirty="0">
              <a:solidFill>
                <a:schemeClr val="bg1">
                  <a:lumMod val="75000"/>
                  <a:alpha val="10000"/>
                </a:schemeClr>
              </a:solidFill>
              <a:latin typeface="HONOR Sans CN Medium" panose="02000600000000000000" pitchFamily="2" charset="-122"/>
              <a:ea typeface="HONOR Sans CN Medium" panose="02000600000000000000" pitchFamily="2" charset="-122"/>
            </a:endParaRPr>
          </a:p>
        </p:txBody>
      </p:sp>
      <p:pic>
        <p:nvPicPr>
          <p:cNvPr id="9" name="图片 8">
            <a:extLst>
              <a:ext uri="{FF2B5EF4-FFF2-40B4-BE49-F238E27FC236}">
                <a16:creationId xmlns:a16="http://schemas.microsoft.com/office/drawing/2014/main" id="{A53C759E-DC5B-DFB2-CC99-CD33E35743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45" t="8022" r="2020" b="10862"/>
          <a:stretch/>
        </p:blipFill>
        <p:spPr>
          <a:xfrm>
            <a:off x="5292851" y="1847641"/>
            <a:ext cx="6861672" cy="3839897"/>
          </a:xfrm>
          <a:prstGeom prst="rect">
            <a:avLst/>
          </a:prstGeom>
          <a:ln>
            <a:noFill/>
          </a:ln>
          <a:effectLst/>
        </p:spPr>
      </p:pic>
      <p:sp>
        <p:nvSpPr>
          <p:cNvPr id="10" name="文本框 9">
            <a:extLst>
              <a:ext uri="{FF2B5EF4-FFF2-40B4-BE49-F238E27FC236}">
                <a16:creationId xmlns:a16="http://schemas.microsoft.com/office/drawing/2014/main" id="{B7DEC3FD-5629-B8C5-B060-629C5843A59D}"/>
              </a:ext>
            </a:extLst>
          </p:cNvPr>
          <p:cNvSpPr txBox="1"/>
          <p:nvPr/>
        </p:nvSpPr>
        <p:spPr>
          <a:xfrm>
            <a:off x="387141" y="3429000"/>
            <a:ext cx="3555021"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endParaRPr lang="zh-CN" altLang="en-US" sz="1200" dirty="0">
              <a:solidFill>
                <a:schemeClr val="tx1">
                  <a:lumMod val="95000"/>
                  <a:lumOff val="5000"/>
                </a:schemeClr>
              </a:solidFill>
              <a:latin typeface="HONOR Sans CN Medium" panose="02000600000000000000" pitchFamily="2" charset="-122"/>
              <a:ea typeface="HONOR Sans CN Medium" panose="02000600000000000000" pitchFamily="2" charset="-122"/>
            </a:endParaRPr>
          </a:p>
        </p:txBody>
      </p:sp>
      <p:sp>
        <p:nvSpPr>
          <p:cNvPr id="7" name="文本框 6"/>
          <p:cNvSpPr txBox="1"/>
          <p:nvPr/>
        </p:nvSpPr>
        <p:spPr>
          <a:xfrm>
            <a:off x="7104112" y="5687538"/>
            <a:ext cx="4032449" cy="523220"/>
          </a:xfrm>
          <a:prstGeom prst="rect">
            <a:avLst/>
          </a:prstGeom>
          <a:noFill/>
        </p:spPr>
        <p:txBody>
          <a:bodyPr wrap="square" rtlCol="0">
            <a:spAutoFit/>
          </a:bodyPr>
          <a:lstStyle/>
          <a:p>
            <a:pPr algn="ctr"/>
            <a:r>
              <a:rPr lang="en-US" altLang="zh-CN" sz="1400" dirty="0">
                <a:latin typeface="HONOR Sans CN Medium" panose="02000600000000000000" pitchFamily="2" charset="-122"/>
                <a:ea typeface="HONOR Sans CN Medium" panose="02000600000000000000" pitchFamily="2" charset="-122"/>
                <a:cs typeface="阿里巴巴普惠体 R" panose="00020600040101010101" pitchFamily="18" charset="-122"/>
              </a:rPr>
              <a:t>Using an oscilloscope to capture signals over long periods of time</a:t>
            </a:r>
            <a:endParaRPr lang="zh-CN" altLang="en-US" sz="14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2" name="矩形 1">
            <a:extLst>
              <a:ext uri="{FF2B5EF4-FFF2-40B4-BE49-F238E27FC236}">
                <a16:creationId xmlns:a16="http://schemas.microsoft.com/office/drawing/2014/main" id="{574A92A0-159E-C04E-B081-DAC2C2EA7CBE}"/>
              </a:ext>
            </a:extLst>
          </p:cNvPr>
          <p:cNvSpPr/>
          <p:nvPr/>
        </p:nvSpPr>
        <p:spPr>
          <a:xfrm>
            <a:off x="311873" y="898568"/>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Calibri"/>
              <a:ea typeface="微软雅黑" panose="020B0503020204020204" pitchFamily="34" charset="-122"/>
            </a:endParaRPr>
          </a:p>
        </p:txBody>
      </p:sp>
    </p:spTree>
    <p:extLst>
      <p:ext uri="{BB962C8B-B14F-4D97-AF65-F5344CB8AC3E}">
        <p14:creationId xmlns:p14="http://schemas.microsoft.com/office/powerpoint/2010/main" val="382982241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15380" y="775830"/>
            <a:ext cx="9109012" cy="83099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charset="-122"/>
                <a:ea typeface="HONOR Sans CN Medium" panose="02000600000000000000" charset="-122"/>
                <a:cs typeface="+mj-cs"/>
              </a:rPr>
              <a:t>High-precision clock source to reduce the oscilloscope's own jitter impact on the measured signal jitter analysis</a:t>
            </a:r>
            <a:endParaRPr lang="zh-CN" altLang="en-US" sz="2400" b="0" dirty="0">
              <a:solidFill>
                <a:schemeClr val="tx1"/>
              </a:solidFill>
              <a:latin typeface="HONOR Sans CN Medium" panose="02000600000000000000" charset="-122"/>
              <a:ea typeface="HONOR Sans CN Medium" panose="02000600000000000000" charset="-122"/>
              <a:cs typeface="+mj-cs"/>
            </a:endParaRPr>
          </a:p>
        </p:txBody>
      </p:sp>
      <p:sp>
        <p:nvSpPr>
          <p:cNvPr id="8" name="文本框 7"/>
          <p:cNvSpPr txBox="1"/>
          <p:nvPr/>
        </p:nvSpPr>
        <p:spPr>
          <a:xfrm>
            <a:off x="5483932" y="4617132"/>
            <a:ext cx="6907660" cy="2831544"/>
          </a:xfrm>
          <a:prstGeom prst="rect">
            <a:avLst/>
          </a:prstGeom>
          <a:noFill/>
        </p:spPr>
        <p:txBody>
          <a:bodyPr wrap="none" rtlCol="0">
            <a:spAutoFit/>
          </a:bodyPr>
          <a:lstStyle>
            <a:defPPr>
              <a:defRPr lang="zh-CN"/>
            </a:defPPr>
            <a:lvl1pPr>
              <a:defRPr sz="71400" b="1">
                <a:solidFill>
                  <a:schemeClr val="tx1">
                    <a:lumMod val="75000"/>
                    <a:lumOff val="25000"/>
                    <a:alpha val="10000"/>
                  </a:schemeClr>
                </a:solidFill>
                <a:latin typeface="Arial" panose="020B0604020202020204" pitchFamily="34" charset="0"/>
                <a:cs typeface="Arial" panose="020B0604020202020204" pitchFamily="34" charset="0"/>
              </a:defRPr>
            </a:lvl1pPr>
          </a:lstStyle>
          <a:p>
            <a:r>
              <a:rPr lang="en-US" altLang="zh-CN" sz="17800" dirty="0">
                <a:solidFill>
                  <a:schemeClr val="bg1">
                    <a:lumMod val="75000"/>
                    <a:alpha val="10000"/>
                  </a:schemeClr>
                </a:solidFill>
                <a:latin typeface="HONOR Sans CN Medium" panose="02000600000000000000" pitchFamily="2" charset="-122"/>
                <a:ea typeface="HONOR Sans CN Medium" panose="02000600000000000000" pitchFamily="2" charset="-122"/>
              </a:rPr>
              <a:t>OCXO</a:t>
            </a:r>
            <a:endParaRPr lang="zh-CN" altLang="en-US" sz="76000" dirty="0">
              <a:solidFill>
                <a:schemeClr val="bg1">
                  <a:lumMod val="75000"/>
                  <a:alpha val="10000"/>
                </a:schemeClr>
              </a:solidFill>
              <a:latin typeface="HONOR Sans CN Medium" panose="02000600000000000000" pitchFamily="2" charset="-122"/>
              <a:ea typeface="HONOR Sans CN Medium" panose="02000600000000000000" pitchFamily="2" charset="-122"/>
            </a:endParaRPr>
          </a:p>
        </p:txBody>
      </p:sp>
      <p:sp>
        <p:nvSpPr>
          <p:cNvPr id="7" name="内容占位符 2"/>
          <p:cNvSpPr txBox="1">
            <a:spLocks/>
          </p:cNvSpPr>
          <p:nvPr/>
        </p:nvSpPr>
        <p:spPr bwMode="auto">
          <a:xfrm>
            <a:off x="706249" y="1918504"/>
            <a:ext cx="10070271" cy="1510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For oscilloscopes with high storage depths, a highly accurate local oscillator is critical.</a:t>
            </a:r>
          </a:p>
          <a:p>
            <a:pPr>
              <a:lnSpc>
                <a:spcPct val="150000"/>
              </a:lnSpc>
            </a:pPr>
            <a:r>
              <a:rPr lang="en-US" altLang="zh-CN" sz="16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The SDS7000A series' high-precision clock source ensures the accuracy of the time base with 100ppb accuracy after calibration.</a:t>
            </a:r>
          </a:p>
          <a:p>
            <a:pPr>
              <a:lnSpc>
                <a:spcPct val="150000"/>
              </a:lnSpc>
            </a:pPr>
            <a:r>
              <a:rPr lang="en-US" altLang="zh-CN" sz="1600" dirty="0">
                <a:solidFill>
                  <a:schemeClr val="tx1">
                    <a:lumMod val="95000"/>
                    <a:lumOff val="5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For high-speed signal testing, jitter is a test item that cannot be avoided, and we will also include the jitter of the oscilloscope in the test.</a:t>
            </a:r>
            <a:r>
              <a:rPr lang="en-US" altLang="zh-CN" sz="1600" dirty="0">
                <a:latin typeface="HONOR Sans CN Medium" panose="02000600000000000000" pitchFamily="2" charset="-122"/>
                <a:ea typeface="HONOR Sans CN Medium" panose="02000600000000000000" pitchFamily="2" charset="-122"/>
                <a:cs typeface="Arial" panose="020B0604020202020204" pitchFamily="34" charset="0"/>
              </a:rPr>
              <a:t>	</a:t>
            </a:r>
          </a:p>
          <a:p>
            <a:pPr>
              <a:lnSpc>
                <a:spcPct val="150000"/>
              </a:lnSpc>
            </a:pPr>
            <a:endParaRPr lang="en-US" altLang="zh-CN" sz="1600" dirty="0">
              <a:latin typeface="HONOR Sans CN Medium" panose="02000600000000000000" pitchFamily="2" charset="-122"/>
              <a:ea typeface="HONOR Sans CN Medium" panose="02000600000000000000" pitchFamily="2" charset="-122"/>
              <a:cs typeface="Arial" panose="020B0604020202020204" pitchFamily="34" charset="0"/>
            </a:endParaRPr>
          </a:p>
          <a:p>
            <a:pPr marL="0" indent="0">
              <a:lnSpc>
                <a:spcPct val="150000"/>
              </a:lnSpc>
              <a:buNone/>
            </a:pPr>
            <a:endParaRPr lang="en-US" altLang="zh-CN" sz="1600" dirty="0">
              <a:latin typeface="HONOR Sans CN Medium" panose="02000600000000000000" pitchFamily="2" charset="-122"/>
              <a:ea typeface="HONOR Sans CN Medium" panose="02000600000000000000" pitchFamily="2" charset="-122"/>
              <a:cs typeface="Arial" panose="020B0604020202020204" pitchFamily="34" charset="0"/>
            </a:endParaRPr>
          </a:p>
          <a:p>
            <a:pPr marL="0" indent="0">
              <a:lnSpc>
                <a:spcPct val="150000"/>
              </a:lnSpc>
              <a:buNone/>
            </a:pPr>
            <a:endParaRPr lang="en-US" altLang="zh-CN" sz="1600" dirty="0">
              <a:latin typeface="HONOR Sans CN Medium" panose="02000600000000000000" pitchFamily="2" charset="-122"/>
              <a:ea typeface="HONOR Sans CN Medium" panose="02000600000000000000" pitchFamily="2" charset="-122"/>
              <a:cs typeface="Arial" panose="020B0604020202020204" pitchFamily="34" charset="0"/>
            </a:endParaRPr>
          </a:p>
        </p:txBody>
      </p:sp>
      <p:graphicFrame>
        <p:nvGraphicFramePr>
          <p:cNvPr id="6" name="表格 6"/>
          <p:cNvGraphicFramePr>
            <a:graphicFrameLocks noGrp="1"/>
          </p:cNvGraphicFramePr>
          <p:nvPr>
            <p:extLst>
              <p:ext uri="{D42A27DB-BD31-4B8C-83A1-F6EECF244321}">
                <p14:modId xmlns:p14="http://schemas.microsoft.com/office/powerpoint/2010/main" val="33581425"/>
              </p:ext>
            </p:extLst>
          </p:nvPr>
        </p:nvGraphicFramePr>
        <p:xfrm>
          <a:off x="792830" y="4185084"/>
          <a:ext cx="9983690" cy="1469205"/>
        </p:xfrm>
        <a:graphic>
          <a:graphicData uri="http://schemas.openxmlformats.org/drawingml/2006/table">
            <a:tbl>
              <a:tblPr/>
              <a:tblGrid>
                <a:gridCol w="2700437">
                  <a:extLst>
                    <a:ext uri="{9D8B030D-6E8A-4147-A177-3AD203B41FA5}">
                      <a16:colId xmlns:a16="http://schemas.microsoft.com/office/drawing/2014/main" val="20000"/>
                    </a:ext>
                  </a:extLst>
                </a:gridCol>
                <a:gridCol w="4040467">
                  <a:extLst>
                    <a:ext uri="{9D8B030D-6E8A-4147-A177-3AD203B41FA5}">
                      <a16:colId xmlns:a16="http://schemas.microsoft.com/office/drawing/2014/main" val="20001"/>
                    </a:ext>
                  </a:extLst>
                </a:gridCol>
                <a:gridCol w="3242786">
                  <a:extLst>
                    <a:ext uri="{9D8B030D-6E8A-4147-A177-3AD203B41FA5}">
                      <a16:colId xmlns:a16="http://schemas.microsoft.com/office/drawing/2014/main" val="20002"/>
                    </a:ext>
                  </a:extLst>
                </a:gridCol>
              </a:tblGrid>
              <a:tr h="372268">
                <a:tc>
                  <a:txBody>
                    <a:bodyPr/>
                    <a:lstStyle/>
                    <a:p>
                      <a:pPr algn="ctr" fontAlgn="ctr"/>
                      <a:endParaRPr lang="zh-CN" altLang="en-US" sz="1600" b="1" i="0" u="none" strike="noStrike" dirty="0">
                        <a:solidFill>
                          <a:srgbClr val="FFFFFF"/>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429D"/>
                    </a:solidFill>
                  </a:tcPr>
                </a:tc>
                <a:tc>
                  <a:txBody>
                    <a:bodyPr/>
                    <a:lstStyle/>
                    <a:p>
                      <a:pPr algn="ctr" fontAlgn="ctr"/>
                      <a:r>
                        <a:rPr lang="en-US" altLang="zh-CN" sz="1600" b="1" i="0" kern="1200" dirty="0">
                          <a:solidFill>
                            <a:schemeClr val="bg1"/>
                          </a:solidFill>
                          <a:effectLst/>
                          <a:latin typeface="HONOR Sans CN Medium" panose="02000600000000000000" pitchFamily="2" charset="-122"/>
                          <a:ea typeface="HONOR Sans CN Medium" panose="02000600000000000000" pitchFamily="2" charset="-122"/>
                          <a:cs typeface="+mn-cs"/>
                        </a:rPr>
                        <a:t>Temperature Compensated Crystal Oscillator</a:t>
                      </a:r>
                      <a:r>
                        <a:rPr lang="zh-CN" altLang="en-US" sz="1400" b="1" i="0" u="none" strike="noStrike" dirty="0">
                          <a:solidFill>
                            <a:srgbClr val="FFFFFF"/>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t>
                      </a:r>
                      <a:r>
                        <a:rPr lang="en-US" altLang="zh-CN" sz="1400" b="1" i="0" u="none" strike="noStrike" dirty="0">
                          <a:solidFill>
                            <a:srgbClr val="FFFFFF"/>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TCXO</a:t>
                      </a:r>
                      <a:r>
                        <a:rPr lang="zh-CN" altLang="en-US" sz="1400" b="1" i="0" u="none" strike="noStrike" dirty="0">
                          <a:solidFill>
                            <a:srgbClr val="FFFFFF"/>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t>
                      </a:r>
                      <a:endParaRPr lang="en-US" sz="1400" b="1" i="0" u="none" strike="noStrike" dirty="0">
                        <a:solidFill>
                          <a:srgbClr val="FFFFFF"/>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429D"/>
                    </a:solidFill>
                  </a:tcPr>
                </a:tc>
                <a:tc>
                  <a:txBody>
                    <a:bodyPr/>
                    <a:lstStyle/>
                    <a:p>
                      <a:pPr algn="ctr" fontAlgn="ctr"/>
                      <a:r>
                        <a:rPr lang="en-US" altLang="zh-CN" sz="1600" b="1" i="0" kern="1200" dirty="0">
                          <a:solidFill>
                            <a:schemeClr val="bg1"/>
                          </a:solidFill>
                          <a:effectLst/>
                          <a:latin typeface="HONOR Sans CN Medium" panose="02000600000000000000" pitchFamily="2" charset="-122"/>
                          <a:ea typeface="HONOR Sans CN Medium" panose="02000600000000000000" pitchFamily="2" charset="-122"/>
                          <a:cs typeface="+mn-cs"/>
                        </a:rPr>
                        <a:t>Oven Controlled Crystal Oscillator</a:t>
                      </a:r>
                      <a:r>
                        <a:rPr lang="zh-CN" altLang="en-US" sz="1400" b="1" i="0" u="none" strike="noStrike" dirty="0">
                          <a:solidFill>
                            <a:srgbClr val="FFFFFF"/>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t>
                      </a:r>
                      <a:r>
                        <a:rPr lang="en-US" altLang="zh-CN" sz="1400" b="1" i="0" u="none" strike="noStrike" dirty="0">
                          <a:solidFill>
                            <a:srgbClr val="FFFFFF"/>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OCXO</a:t>
                      </a:r>
                      <a:r>
                        <a:rPr lang="zh-CN" altLang="en-US" sz="1400" b="1" i="0" u="none" strike="noStrike" dirty="0">
                          <a:solidFill>
                            <a:srgbClr val="FFFFFF"/>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t>
                      </a:r>
                      <a:endParaRPr lang="en-US" sz="1400" b="1" i="0" u="none" strike="noStrike" dirty="0">
                        <a:solidFill>
                          <a:srgbClr val="FFFFFF"/>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429D"/>
                    </a:solidFill>
                  </a:tcPr>
                </a:tc>
                <a:extLst>
                  <a:ext uri="{0D108BD9-81ED-4DB2-BD59-A6C34878D82A}">
                    <a16:rowId xmlns:a16="http://schemas.microsoft.com/office/drawing/2014/main" val="10000"/>
                  </a:ext>
                </a:extLst>
              </a:tr>
              <a:tr h="324000">
                <a:tc>
                  <a:txBody>
                    <a:bodyPr/>
                    <a:lstStyle/>
                    <a:p>
                      <a:pPr algn="ctr" fontAlgn="ctr"/>
                      <a:r>
                        <a:rPr lang="en-US" altLang="zh-CN" sz="14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Initial Accuracy</a:t>
                      </a:r>
                      <a:endParaRPr lang="en-US" sz="14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＜2 ppm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sz="14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t>
                      </a:r>
                      <a:r>
                        <a:rPr lang="en-US" sz="14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100 ppb</a:t>
                      </a:r>
                      <a:endParaRPr lang="zh-CN" sz="14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4000">
                <a:tc>
                  <a:txBody>
                    <a:bodyPr/>
                    <a:lstStyle/>
                    <a:p>
                      <a:pPr algn="ctr" fontAlgn="ctr"/>
                      <a:r>
                        <a:rPr lang="en-US" altLang="zh-CN" sz="1400" b="0" i="0" u="none" strike="noStrike">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Temperature Stability</a:t>
                      </a:r>
                      <a:endParaRPr lang="en-US" sz="1400" b="0" i="0" u="none" strike="noStrike">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altLang="zh-CN" sz="14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t>
                      </a:r>
                      <a:r>
                        <a:rPr lang="en-US" altLang="zh-CN" sz="14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1 ppb</a:t>
                      </a:r>
                      <a:r>
                        <a:rPr lang="zh-CN" altLang="zh-CN" sz="14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t>
                      </a:r>
                      <a:r>
                        <a:rPr lang="en-US" altLang="zh-CN" sz="14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0</a:t>
                      </a:r>
                      <a:r>
                        <a:rPr lang="zh-CN" altLang="zh-CN" sz="14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t>
                      </a:r>
                      <a:r>
                        <a:rPr lang="en-US" altLang="zh-CN" sz="14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~50</a:t>
                      </a:r>
                      <a:r>
                        <a:rPr lang="zh-CN" altLang="zh-CN" sz="14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CN" sz="14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t>
                      </a:r>
                      <a:r>
                        <a:rPr lang="en-US" sz="14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1 ppb</a:t>
                      </a:r>
                      <a:r>
                        <a:rPr lang="zh-CN" sz="14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t>
                      </a:r>
                      <a:r>
                        <a:rPr lang="en-US" sz="14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0</a:t>
                      </a:r>
                      <a:r>
                        <a:rPr lang="zh-CN" sz="14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t>
                      </a:r>
                      <a:r>
                        <a:rPr lang="en-US" sz="14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~50</a:t>
                      </a:r>
                      <a:r>
                        <a:rPr lang="zh-CN" sz="14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4000">
                <a:tc>
                  <a:txBody>
                    <a:bodyPr/>
                    <a:lstStyle/>
                    <a:p>
                      <a:pPr algn="ctr" fontAlgn="ctr"/>
                      <a:r>
                        <a:rPr lang="en-US" altLang="zh-CN" sz="1400" b="0" i="0" u="none" strike="noStrike">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Frequency Aging Rate</a:t>
                      </a:r>
                      <a:endParaRPr lang="en-US" sz="1400" b="0" i="0" u="none" strike="noStrike">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＜0.5 ppm/first year, 3.0 ppm/20 years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50 ppb</a:t>
                      </a:r>
                      <a:r>
                        <a:rPr lang="en-US" sz="1400" b="0" i="0" u="none" strike="noStrike" kern="1200" baseline="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 per year</a:t>
                      </a:r>
                      <a:endParaRPr lang="zh-CN" sz="14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0763146"/>
                  </a:ext>
                </a:extLst>
              </a:tr>
            </a:tbl>
          </a:graphicData>
        </a:graphic>
      </p:graphicFrame>
      <p:sp>
        <p:nvSpPr>
          <p:cNvPr id="2" name="矩形 1">
            <a:extLst>
              <a:ext uri="{FF2B5EF4-FFF2-40B4-BE49-F238E27FC236}">
                <a16:creationId xmlns:a16="http://schemas.microsoft.com/office/drawing/2014/main" id="{1119AB05-ABC6-8D49-A53C-07CF7ABC7651}"/>
              </a:ext>
            </a:extLst>
          </p:cNvPr>
          <p:cNvSpPr/>
          <p:nvPr/>
        </p:nvSpPr>
        <p:spPr>
          <a:xfrm>
            <a:off x="311873" y="898568"/>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Calibri"/>
              <a:ea typeface="微软雅黑" panose="020B0503020204020204" pitchFamily="34" charset="-122"/>
            </a:endParaRPr>
          </a:p>
        </p:txBody>
      </p:sp>
    </p:spTree>
    <p:extLst>
      <p:ext uri="{BB962C8B-B14F-4D97-AF65-F5344CB8AC3E}">
        <p14:creationId xmlns:p14="http://schemas.microsoft.com/office/powerpoint/2010/main" val="1582037864"/>
      </p:ext>
    </p:extLst>
  </p:cSld>
  <p:clrMapOvr>
    <a:overrideClrMapping bg1="lt1" tx1="dk1" bg2="lt2" tx2="dk2" accent1="accent1" accent2="accent2" accent3="accent3" accent4="accent4" accent5="accent5" accent6="accent6" hlink="hlink" folHlink="folHlink"/>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1643" y="898568"/>
            <a:ext cx="9253028"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charset="-122"/>
                <a:ea typeface="HONOR Sans CN Medium" panose="02000600000000000000" charset="-122"/>
                <a:cs typeface="+mj-cs"/>
              </a:rPr>
              <a:t>Superior noise floor, a guarantee of measurement accuracy</a:t>
            </a:r>
            <a:endParaRPr lang="zh-CN" altLang="en-US" sz="2400" b="0" dirty="0">
              <a:solidFill>
                <a:schemeClr val="tx1"/>
              </a:solidFill>
              <a:latin typeface="HONOR Sans CN Medium" panose="02000600000000000000" charset="-122"/>
              <a:ea typeface="HONOR Sans CN Medium" panose="02000600000000000000" charset="-122"/>
              <a:cs typeface="+mj-cs"/>
            </a:endParaRPr>
          </a:p>
        </p:txBody>
      </p:sp>
      <p:sp>
        <p:nvSpPr>
          <p:cNvPr id="3" name="文本框 2"/>
          <p:cNvSpPr txBox="1"/>
          <p:nvPr/>
        </p:nvSpPr>
        <p:spPr>
          <a:xfrm>
            <a:off x="203621" y="1698981"/>
            <a:ext cx="4824536" cy="389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2"/>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600" dirty="0">
                <a:latin typeface="HONOR Sans CN Medium" panose="02000600000000000000" pitchFamily="2" charset="-122"/>
                <a:ea typeface="HONOR Sans CN Medium" panose="02000600000000000000" pitchFamily="2" charset="-122"/>
              </a:rPr>
              <a:t>Based on a high quantization level 12-bit ADC and high-performance front-end circuitry, the SDS7000AP has low intrinsic noise.</a:t>
            </a:r>
          </a:p>
          <a:p>
            <a:pPr>
              <a:lnSpc>
                <a:spcPct val="150000"/>
              </a:lnSpc>
            </a:pPr>
            <a:r>
              <a:rPr lang="en-US" altLang="zh-CN" sz="1600" dirty="0">
                <a:latin typeface="HONOR Sans CN Medium" panose="02000600000000000000" pitchFamily="2" charset="-122"/>
                <a:ea typeface="HONOR Sans CN Medium" panose="02000600000000000000" pitchFamily="2" charset="-122"/>
              </a:rPr>
              <a:t>Noise floor is as low as 300 μVrms at 8 GHz bandwidth.</a:t>
            </a:r>
          </a:p>
          <a:p>
            <a:pPr>
              <a:lnSpc>
                <a:spcPct val="150000"/>
              </a:lnSpc>
            </a:pPr>
            <a:r>
              <a:rPr lang="en-US" altLang="zh-CN" sz="1600" dirty="0">
                <a:latin typeface="HONOR Sans CN Medium" panose="02000600000000000000" pitchFamily="2" charset="-122"/>
                <a:ea typeface="HONOR Sans CN Medium" panose="02000600000000000000" pitchFamily="2" charset="-122"/>
              </a:rPr>
              <a:t>Supports 50Ω and 1MΩ impedances with bandwidth filters for each analog path.</a:t>
            </a:r>
          </a:p>
          <a:p>
            <a:pPr>
              <a:lnSpc>
                <a:spcPct val="150000"/>
              </a:lnSpc>
            </a:pPr>
            <a:r>
              <a:rPr lang="en-US" altLang="zh-CN" sz="1600" dirty="0">
                <a:latin typeface="HONOR Sans CN Medium" panose="02000600000000000000" pitchFamily="2" charset="-122"/>
                <a:ea typeface="HONOR Sans CN Medium" panose="02000600000000000000" pitchFamily="2" charset="-122"/>
              </a:rPr>
              <a:t>High-frequency noise is reduced by low-pass filtering and digital processing.</a:t>
            </a:r>
            <a:endParaRPr lang="zh-CN" altLang="en-US" sz="1600" dirty="0">
              <a:latin typeface="HONOR Sans CN Medium" panose="02000600000000000000" pitchFamily="2" charset="-122"/>
              <a:ea typeface="HONOR Sans CN Medium" panose="02000600000000000000" pitchFamily="2" charset="-122"/>
            </a:endParaRPr>
          </a:p>
        </p:txBody>
      </p:sp>
      <p:pic>
        <p:nvPicPr>
          <p:cNvPr id="7" name="图片 6"/>
          <p:cNvPicPr/>
          <p:nvPr/>
        </p:nvPicPr>
        <p:blipFill>
          <a:blip r:embed="rId3" cstate="print">
            <a:extLst>
              <a:ext uri="{28A0092B-C50C-407E-A947-70E740481C1C}">
                <a14:useLocalDpi xmlns:a14="http://schemas.microsoft.com/office/drawing/2010/main" val="0"/>
              </a:ext>
            </a:extLst>
          </a:blip>
          <a:srcRect/>
          <a:stretch/>
        </p:blipFill>
        <p:spPr>
          <a:xfrm>
            <a:off x="5475450" y="1880828"/>
            <a:ext cx="6281658" cy="3533433"/>
          </a:xfrm>
          <a:prstGeom prst="rect">
            <a:avLst/>
          </a:prstGeom>
          <a:ln>
            <a:noFill/>
          </a:ln>
          <a:effectLst>
            <a:outerShdw blurRad="190500" algn="tl" rotWithShape="0">
              <a:srgbClr val="000000">
                <a:alpha val="70000"/>
              </a:srgbClr>
            </a:outerShdw>
          </a:effectLst>
        </p:spPr>
      </p:pic>
      <p:sp>
        <p:nvSpPr>
          <p:cNvPr id="8" name="文本框 7"/>
          <p:cNvSpPr txBox="1"/>
          <p:nvPr/>
        </p:nvSpPr>
        <p:spPr>
          <a:xfrm>
            <a:off x="7005529" y="5517232"/>
            <a:ext cx="3221501" cy="338554"/>
          </a:xfrm>
          <a:prstGeom prst="rect">
            <a:avLst/>
          </a:prstGeom>
          <a:noFill/>
        </p:spPr>
        <p:txBody>
          <a:bodyPr wrap="square" rtlCol="0">
            <a:spAutoFit/>
          </a:bodyPr>
          <a:lstStyle/>
          <a:p>
            <a:pPr algn="ctr"/>
            <a:r>
              <a:rPr lang="en-US" altLang="zh-CN" sz="1600" i="0" dirty="0">
                <a:solidFill>
                  <a:srgbClr val="404040"/>
                </a:solidFill>
                <a:effectLst/>
                <a:latin typeface="HONOR Sans CN Medium" panose="02000600000000000000" pitchFamily="2" charset="-122"/>
                <a:ea typeface="HONOR Sans CN Medium" panose="02000600000000000000" pitchFamily="2" charset="-122"/>
              </a:rPr>
              <a:t>Low intrinsic noise</a:t>
            </a:r>
            <a:endParaRPr lang="zh-CN" altLang="en-US" sz="16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4" name="矩形 3">
            <a:extLst>
              <a:ext uri="{FF2B5EF4-FFF2-40B4-BE49-F238E27FC236}">
                <a16:creationId xmlns:a16="http://schemas.microsoft.com/office/drawing/2014/main" id="{6B765BC5-C4FA-9165-E944-4C810943E8EE}"/>
              </a:ext>
            </a:extLst>
          </p:cNvPr>
          <p:cNvSpPr/>
          <p:nvPr/>
        </p:nvSpPr>
        <p:spPr>
          <a:xfrm>
            <a:off x="311873" y="898568"/>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Calibri"/>
              <a:ea typeface="微软雅黑" panose="020B0503020204020204" pitchFamily="34" charset="-122"/>
            </a:endParaRPr>
          </a:p>
        </p:txBody>
      </p:sp>
    </p:spTree>
    <p:extLst>
      <p:ext uri="{BB962C8B-B14F-4D97-AF65-F5344CB8AC3E}">
        <p14:creationId xmlns:p14="http://schemas.microsoft.com/office/powerpoint/2010/main" val="229135591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5CC9D1A-65D0-F91A-607F-2BEE85A92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506212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p:nvPr/>
        </p:nvPicPr>
        <p:blipFill>
          <a:blip r:embed="rId2" cstate="print">
            <a:extLst>
              <a:ext uri="{28A0092B-C50C-407E-A947-70E740481C1C}">
                <a14:useLocalDpi xmlns:a14="http://schemas.microsoft.com/office/drawing/2010/main" val="0"/>
              </a:ext>
            </a:extLst>
          </a:blip>
          <a:stretch>
            <a:fillRect/>
          </a:stretch>
        </p:blipFill>
        <p:spPr>
          <a:xfrm>
            <a:off x="5234706" y="1742913"/>
            <a:ext cx="6768752" cy="3918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文本框 1"/>
          <p:cNvSpPr txBox="1"/>
          <p:nvPr/>
        </p:nvSpPr>
        <p:spPr>
          <a:xfrm>
            <a:off x="515380" y="900709"/>
            <a:ext cx="8424936"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Upgraded efficiency with new processor</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3" name="文本框 2"/>
          <p:cNvSpPr txBox="1"/>
          <p:nvPr/>
        </p:nvSpPr>
        <p:spPr>
          <a:xfrm>
            <a:off x="325744" y="1664803"/>
            <a:ext cx="4788532" cy="399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600" dirty="0">
                <a:latin typeface="HONOR Sans CN Medium" panose="02000600000000000000" pitchFamily="2" charset="-122"/>
                <a:ea typeface="HONOR Sans CN Medium" panose="02000600000000000000" pitchFamily="2" charset="-122"/>
              </a:rPr>
              <a:t>The processor is fully upgraded from an embedded ARM processor to an X86 processor.</a:t>
            </a:r>
          </a:p>
          <a:p>
            <a:pPr>
              <a:lnSpc>
                <a:spcPct val="150000"/>
              </a:lnSpc>
            </a:pPr>
            <a:r>
              <a:rPr lang="en-US" altLang="zh-CN" sz="1600" dirty="0">
                <a:latin typeface="HONOR Sans CN Medium" panose="02000600000000000000" pitchFamily="2" charset="-122"/>
                <a:ea typeface="HONOR Sans CN Medium" panose="02000600000000000000" pitchFamily="2" charset="-122"/>
              </a:rPr>
              <a:t>The speed of system response, measurement, calculation and analysis has been dramatically increased.</a:t>
            </a:r>
          </a:p>
          <a:p>
            <a:pPr>
              <a:lnSpc>
                <a:spcPct val="150000"/>
              </a:lnSpc>
            </a:pPr>
            <a:r>
              <a:rPr lang="en-US" altLang="zh-CN" sz="1600" dirty="0">
                <a:latin typeface="HONOR Sans CN Medium" panose="02000600000000000000" pitchFamily="2" charset="-122"/>
                <a:ea typeface="HONOR Sans CN Medium" panose="02000600000000000000" pitchFamily="2" charset="-122"/>
              </a:rPr>
              <a:t>250GB internal storage.</a:t>
            </a:r>
          </a:p>
          <a:p>
            <a:pPr>
              <a:lnSpc>
                <a:spcPct val="150000"/>
              </a:lnSpc>
            </a:pPr>
            <a:r>
              <a:rPr lang="en-US" altLang="zh-CN" sz="1600" dirty="0">
                <a:latin typeface="HONOR Sans CN Medium" panose="02000600000000000000" pitchFamily="2" charset="-122"/>
                <a:ea typeface="HONOR Sans CN Medium" panose="02000600000000000000" pitchFamily="2" charset="-122"/>
              </a:rPr>
              <a:t>3.6GHz i3 processor 32G DDR4 RAM.</a:t>
            </a:r>
          </a:p>
          <a:p>
            <a:pPr>
              <a:lnSpc>
                <a:spcPct val="150000"/>
              </a:lnSpc>
            </a:pPr>
            <a:r>
              <a:rPr lang="en-US" altLang="zh-CN" sz="1600" dirty="0">
                <a:latin typeface="HONOR Sans CN Medium" panose="02000600000000000000" pitchFamily="2" charset="-122"/>
                <a:ea typeface="HONOR Sans CN Medium" panose="02000600000000000000" pitchFamily="2" charset="-122"/>
              </a:rPr>
              <a:t>Start-up time &lt;1min.</a:t>
            </a:r>
          </a:p>
          <a:p>
            <a:pPr>
              <a:lnSpc>
                <a:spcPct val="150000"/>
              </a:lnSpc>
            </a:pPr>
            <a:r>
              <a:rPr lang="en-US" altLang="zh-CN" sz="1600" dirty="0">
                <a:latin typeface="HONOR Sans CN Medium" panose="02000600000000000000" pitchFamily="2" charset="-122"/>
                <a:ea typeface="HONOR Sans CN Medium" panose="02000600000000000000" pitchFamily="2" charset="-122"/>
              </a:rPr>
              <a:t>Linux system for more stable operation.</a:t>
            </a:r>
          </a:p>
        </p:txBody>
      </p:sp>
      <p:sp>
        <p:nvSpPr>
          <p:cNvPr id="4" name="矩形 3">
            <a:extLst>
              <a:ext uri="{FF2B5EF4-FFF2-40B4-BE49-F238E27FC236}">
                <a16:creationId xmlns:a16="http://schemas.microsoft.com/office/drawing/2014/main" id="{F77FAFA2-A81E-DD86-D7DF-ED6E562FE4C3}"/>
              </a:ext>
            </a:extLst>
          </p:cNvPr>
          <p:cNvSpPr/>
          <p:nvPr/>
        </p:nvSpPr>
        <p:spPr>
          <a:xfrm>
            <a:off x="311873" y="898568"/>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274740992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6741" y="876377"/>
            <a:ext cx="8104743"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Adjust the waveform display to your liking</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3" name="文本框 2"/>
          <p:cNvSpPr txBox="1"/>
          <p:nvPr/>
        </p:nvSpPr>
        <p:spPr>
          <a:xfrm>
            <a:off x="446741" y="1576193"/>
            <a:ext cx="4392488" cy="396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gn="just">
              <a:lnSpc>
                <a:spcPct val="150000"/>
              </a:lnSpc>
            </a:pPr>
            <a:r>
              <a:rPr lang="en-US" altLang="zh-CN" sz="1600" dirty="0">
                <a:latin typeface="HONOR Sans CN Medium" panose="02000600000000000000" pitchFamily="2" charset="-122"/>
                <a:ea typeface="HONOR Sans CN Medium" panose="02000600000000000000" pitchFamily="2" charset="-122"/>
              </a:rPr>
              <a:t>15.6-inch capacitive touch HD display.</a:t>
            </a:r>
          </a:p>
          <a:p>
            <a:pPr algn="just">
              <a:lnSpc>
                <a:spcPct val="150000"/>
              </a:lnSpc>
            </a:pPr>
            <a:r>
              <a:rPr lang="en-US" altLang="zh-CN" sz="1600" dirty="0">
                <a:latin typeface="HONOR Sans CN Medium" panose="02000600000000000000" pitchFamily="2" charset="-122"/>
                <a:ea typeface="HONOR Sans CN Medium" panose="02000600000000000000" pitchFamily="2" charset="-122"/>
              </a:rPr>
              <a:t>Support split-screen display, multi-channel and multi-interface, flat presentation of more information, clear and reliable waveforms from the whole to the subtleties, and improved testing efficiency.</a:t>
            </a:r>
          </a:p>
          <a:p>
            <a:pPr algn="just">
              <a:lnSpc>
                <a:spcPct val="150000"/>
              </a:lnSpc>
            </a:pPr>
            <a:r>
              <a:rPr lang="en-US" altLang="zh-CN" sz="1600" dirty="0">
                <a:latin typeface="HONOR Sans CN Medium" panose="02000600000000000000" pitchFamily="2" charset="-122"/>
                <a:ea typeface="HONOR Sans CN Medium" panose="02000600000000000000" pitchFamily="2" charset="-122"/>
              </a:rPr>
              <a:t>Defining various gestures specifically for oscilloscope operation greatly improves the efficiency of instrument control.</a:t>
            </a:r>
          </a:p>
        </p:txBody>
      </p:sp>
      <p:grpSp>
        <p:nvGrpSpPr>
          <p:cNvPr id="9" name="组合 8">
            <a:extLst>
              <a:ext uri="{FF2B5EF4-FFF2-40B4-BE49-F238E27FC236}">
                <a16:creationId xmlns:a16="http://schemas.microsoft.com/office/drawing/2014/main" id="{DA1DF52C-96C9-5E9E-34C3-E145F751AFC5}"/>
              </a:ext>
            </a:extLst>
          </p:cNvPr>
          <p:cNvGrpSpPr/>
          <p:nvPr/>
        </p:nvGrpSpPr>
        <p:grpSpPr>
          <a:xfrm>
            <a:off x="4943872" y="2708920"/>
            <a:ext cx="7596844" cy="4067969"/>
            <a:chOff x="4943872" y="2790031"/>
            <a:chExt cx="7596844" cy="4067969"/>
          </a:xfrm>
        </p:grpSpPr>
        <p:grpSp>
          <p:nvGrpSpPr>
            <p:cNvPr id="5" name="组合 4">
              <a:extLst>
                <a:ext uri="{FF2B5EF4-FFF2-40B4-BE49-F238E27FC236}">
                  <a16:creationId xmlns:a16="http://schemas.microsoft.com/office/drawing/2014/main" id="{F4798757-B972-AFB0-C6BD-C205C8FB65EA}"/>
                </a:ext>
              </a:extLst>
            </p:cNvPr>
            <p:cNvGrpSpPr/>
            <p:nvPr/>
          </p:nvGrpSpPr>
          <p:grpSpPr>
            <a:xfrm>
              <a:off x="4943872" y="2790031"/>
              <a:ext cx="7596844" cy="4067969"/>
              <a:chOff x="4943872" y="2790031"/>
              <a:chExt cx="7596844" cy="4067969"/>
            </a:xfrm>
          </p:grpSpPr>
          <p:pic>
            <p:nvPicPr>
              <p:cNvPr id="6" name="图片 5">
                <a:extLst>
                  <a:ext uri="{FF2B5EF4-FFF2-40B4-BE49-F238E27FC236}">
                    <a16:creationId xmlns:a16="http://schemas.microsoft.com/office/drawing/2014/main" id="{F2D03D73-8FCE-6493-6EB6-2048FCC6A3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45" t="7412" r="14213" b="36501"/>
              <a:stretch/>
            </p:blipFill>
            <p:spPr>
              <a:xfrm>
                <a:off x="4943872" y="2790031"/>
                <a:ext cx="7596844" cy="4067969"/>
              </a:xfrm>
              <a:prstGeom prst="rect">
                <a:avLst/>
              </a:prstGeom>
            </p:spPr>
          </p:pic>
          <p:pic>
            <p:nvPicPr>
              <p:cNvPr id="7" name="图片 6">
                <a:extLst>
                  <a:ext uri="{FF2B5EF4-FFF2-40B4-BE49-F238E27FC236}">
                    <a16:creationId xmlns:a16="http://schemas.microsoft.com/office/drawing/2014/main" id="{3E94A172-C58D-001E-3528-50A2F236F84E}"/>
                  </a:ext>
                </a:extLst>
              </p:cNvPr>
              <p:cNvPicPr>
                <a:picLocks noChangeAspect="1"/>
              </p:cNvPicPr>
              <p:nvPr/>
            </p:nvPicPr>
            <p:blipFill>
              <a:blip r:embed="rId5"/>
              <a:stretch>
                <a:fillRect/>
              </a:stretch>
            </p:blipFill>
            <p:spPr>
              <a:xfrm>
                <a:off x="5477706" y="3626899"/>
                <a:ext cx="5467056" cy="3068868"/>
              </a:xfrm>
              <a:prstGeom prst="rect">
                <a:avLst/>
              </a:prstGeom>
            </p:spPr>
          </p:pic>
        </p:grpSp>
        <p:pic>
          <p:nvPicPr>
            <p:cNvPr id="8" name="图片 7">
              <a:extLst>
                <a:ext uri="{FF2B5EF4-FFF2-40B4-BE49-F238E27FC236}">
                  <a16:creationId xmlns:a16="http://schemas.microsoft.com/office/drawing/2014/main" id="{0DB899E5-DC8A-0439-5D2F-555CA0EFBD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4545" y="3632376"/>
              <a:ext cx="2736304" cy="1172925"/>
            </a:xfrm>
            <a:prstGeom prst="rect">
              <a:avLst/>
            </a:prstGeom>
          </p:spPr>
        </p:pic>
        <p:pic>
          <p:nvPicPr>
            <p:cNvPr id="11" name="图片 10">
              <a:extLst>
                <a:ext uri="{FF2B5EF4-FFF2-40B4-BE49-F238E27FC236}">
                  <a16:creationId xmlns:a16="http://schemas.microsoft.com/office/drawing/2014/main" id="{CE72AB0D-CECD-EE6A-FF6F-3A1767EDB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4930" y="3641537"/>
              <a:ext cx="2736304" cy="1270599"/>
            </a:xfrm>
            <a:prstGeom prst="rect">
              <a:avLst/>
            </a:prstGeom>
          </p:spPr>
        </p:pic>
      </p:grpSp>
      <p:sp>
        <p:nvSpPr>
          <p:cNvPr id="4" name="矩形 3">
            <a:extLst>
              <a:ext uri="{FF2B5EF4-FFF2-40B4-BE49-F238E27FC236}">
                <a16:creationId xmlns:a16="http://schemas.microsoft.com/office/drawing/2014/main" id="{D9894D60-B1DB-F70F-4391-038B9CDC00DC}"/>
              </a:ext>
            </a:extLst>
          </p:cNvPr>
          <p:cNvSpPr/>
          <p:nvPr/>
        </p:nvSpPr>
        <p:spPr>
          <a:xfrm>
            <a:off x="311873" y="898568"/>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331836303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23975-663D-B8ED-20CB-04F6E7F58284}"/>
            </a:ext>
          </a:extLst>
        </p:cNvPr>
        <p:cNvGrpSpPr/>
        <p:nvPr/>
      </p:nvGrpSpPr>
      <p:grpSpPr>
        <a:xfrm>
          <a:off x="0" y="0"/>
          <a:ext cx="0" cy="0"/>
          <a:chOff x="0" y="0"/>
          <a:chExt cx="0" cy="0"/>
        </a:xfrm>
      </p:grpSpPr>
      <p:pic>
        <p:nvPicPr>
          <p:cNvPr id="12" name="图片 11" descr="PPT拆分-03">
            <a:extLst>
              <a:ext uri="{FF2B5EF4-FFF2-40B4-BE49-F238E27FC236}">
                <a16:creationId xmlns:a16="http://schemas.microsoft.com/office/drawing/2014/main" id="{E48D1BED-C433-DAF5-2C26-303A7AA81E56}"/>
              </a:ext>
            </a:extLst>
          </p:cNvPr>
          <p:cNvPicPr>
            <a:picLocks noChangeAspect="1"/>
          </p:cNvPicPr>
          <p:nvPr/>
        </p:nvPicPr>
        <p:blipFill>
          <a:blip r:embed="rId2"/>
          <a:stretch>
            <a:fillRect/>
          </a:stretch>
        </p:blipFill>
        <p:spPr>
          <a:xfrm>
            <a:off x="538" y="295"/>
            <a:ext cx="12190118" cy="6857412"/>
          </a:xfrm>
          <a:prstGeom prst="rect">
            <a:avLst/>
          </a:prstGeom>
        </p:spPr>
      </p:pic>
      <p:sp>
        <p:nvSpPr>
          <p:cNvPr id="4" name="文本占位符 1">
            <a:extLst>
              <a:ext uri="{FF2B5EF4-FFF2-40B4-BE49-F238E27FC236}">
                <a16:creationId xmlns:a16="http://schemas.microsoft.com/office/drawing/2014/main" id="{D45B2D65-3244-40B2-A507-B125E9E669CC}"/>
              </a:ext>
            </a:extLst>
          </p:cNvPr>
          <p:cNvSpPr>
            <a:spLocks noGrp="1"/>
          </p:cNvSpPr>
          <p:nvPr/>
        </p:nvSpPr>
        <p:spPr>
          <a:xfrm>
            <a:off x="4479060" y="3644320"/>
            <a:ext cx="3233879"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774222" rtl="0" eaLnBrk="1" fontAlgn="auto" latinLnBrk="0" hangingPunct="1">
              <a:lnSpc>
                <a:spcPct val="120000"/>
              </a:lnSpc>
              <a:spcBef>
                <a:spcPts val="0"/>
              </a:spcBef>
              <a:spcAft>
                <a:spcPts val="0"/>
              </a:spcAft>
              <a:buClrTx/>
              <a:buSzTx/>
              <a:buFontTx/>
              <a:buNone/>
              <a:tabLst/>
              <a:defRPr/>
            </a:pPr>
            <a:r>
              <a:rPr kumimoji="0" lang="en-US" sz="2371" b="0" i="0" u="none" strike="noStrike" kern="1200" cap="none" spc="0" normalizeH="0" baseline="0" noProof="0" dirty="0">
                <a:ln>
                  <a:noFill/>
                </a:ln>
                <a:solidFill>
                  <a:prstClr val="white"/>
                </a:solidFill>
                <a:effectLst/>
                <a:uLnTx/>
                <a:uFillTx/>
                <a:latin typeface="HONOR Sans CN DemiBold" panose="02000700000000000000" charset="-122"/>
                <a:ea typeface="HONOR Sans CN DemiBold" panose="02000700000000000000" charset="-122"/>
              </a:rPr>
              <a:t>Applications</a:t>
            </a:r>
          </a:p>
        </p:txBody>
      </p:sp>
      <p:sp>
        <p:nvSpPr>
          <p:cNvPr id="3" name="文本占位符 2">
            <a:extLst>
              <a:ext uri="{FF2B5EF4-FFF2-40B4-BE49-F238E27FC236}">
                <a16:creationId xmlns:a16="http://schemas.microsoft.com/office/drawing/2014/main" id="{38444659-491B-B65D-88AD-25F63D68F32B}"/>
              </a:ext>
            </a:extLst>
          </p:cNvPr>
          <p:cNvSpPr>
            <a:spLocks noGrp="1"/>
          </p:cNvSpPr>
          <p:nvPr>
            <p:ph type="body" idx="4294967295" hasCustomPrompt="1"/>
          </p:nvPr>
        </p:nvSpPr>
        <p:spPr>
          <a:xfrm>
            <a:off x="4981637" y="2385201"/>
            <a:ext cx="1801583" cy="1259119"/>
          </a:xfrm>
        </p:spPr>
        <p:txBody>
          <a:bodyPr>
            <a:no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r"/>
            <a:r>
              <a:rPr lang="en-US" sz="8467" dirty="0">
                <a:solidFill>
                  <a:srgbClr val="00A0E9"/>
                </a:solidFill>
                <a:latin typeface="HONOR Sans CN DemiBold" panose="02000700000000000000" charset="-122"/>
                <a:ea typeface="HONOR Sans CN DemiBold" panose="02000700000000000000" charset="-122"/>
              </a:rPr>
              <a:t>03</a:t>
            </a:r>
          </a:p>
        </p:txBody>
      </p:sp>
    </p:spTree>
    <p:extLst>
      <p:ext uri="{BB962C8B-B14F-4D97-AF65-F5344CB8AC3E}">
        <p14:creationId xmlns:p14="http://schemas.microsoft.com/office/powerpoint/2010/main" val="1348947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7762DD8-C367-EAD8-586D-400180CAD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16" y="-1251520"/>
            <a:ext cx="14075718" cy="8797325"/>
          </a:xfrm>
          <a:prstGeom prst="rect">
            <a:avLst/>
          </a:prstGeom>
        </p:spPr>
      </p:pic>
      <p:sp>
        <p:nvSpPr>
          <p:cNvPr id="2" name="文本框 1"/>
          <p:cNvSpPr txBox="1"/>
          <p:nvPr/>
        </p:nvSpPr>
        <p:spPr>
          <a:xfrm>
            <a:off x="191344" y="224644"/>
            <a:ext cx="3348372"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dirty="0">
                <a:solidFill>
                  <a:schemeClr val="bg1"/>
                </a:solidFill>
              </a:rPr>
              <a:t>Window Trigger</a:t>
            </a:r>
            <a:endParaRPr lang="zh-CN" altLang="en-US" dirty="0">
              <a:solidFill>
                <a:schemeClr val="bg1"/>
              </a:solidFill>
            </a:endParaRPr>
          </a:p>
        </p:txBody>
      </p:sp>
      <p:sp>
        <p:nvSpPr>
          <p:cNvPr id="3" name="文本框 2"/>
          <p:cNvSpPr txBox="1"/>
          <p:nvPr/>
        </p:nvSpPr>
        <p:spPr>
          <a:xfrm>
            <a:off x="191344" y="908720"/>
            <a:ext cx="666074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dirty="0">
                <a:solidFill>
                  <a:schemeClr val="bg1"/>
                </a:solidFill>
              </a:rPr>
              <a:t>Using Window triggering simplifies the operation of advanced triggering by quickly isolating the waveform of interest.</a:t>
            </a:r>
          </a:p>
          <a:p>
            <a:pPr>
              <a:lnSpc>
                <a:spcPct val="150000"/>
              </a:lnSpc>
            </a:pPr>
            <a:r>
              <a:rPr lang="en-US" altLang="zh-CN" dirty="0">
                <a:solidFill>
                  <a:schemeClr val="bg1"/>
                </a:solidFill>
              </a:rPr>
              <a:t>Supports up to two regions.</a:t>
            </a:r>
          </a:p>
        </p:txBody>
      </p:sp>
    </p:spTree>
    <p:extLst>
      <p:ext uri="{BB962C8B-B14F-4D97-AF65-F5344CB8AC3E}">
        <p14:creationId xmlns:p14="http://schemas.microsoft.com/office/powerpoint/2010/main" val="161940306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9376" y="889818"/>
            <a:ext cx="4068452"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Serial Bus Decoding</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4" name="文本框 3"/>
          <p:cNvSpPr txBox="1"/>
          <p:nvPr/>
        </p:nvSpPr>
        <p:spPr>
          <a:xfrm>
            <a:off x="335360" y="2132856"/>
            <a:ext cx="4896544"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2"/>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600" dirty="0">
                <a:solidFill>
                  <a:schemeClr val="tx1"/>
                </a:solidFill>
                <a:latin typeface="HONOR Sans CN Medium" panose="02000600000000000000" pitchFamily="2" charset="-122"/>
                <a:ea typeface="HONOR Sans CN Medium" panose="02000600000000000000" pitchFamily="2" charset="-122"/>
              </a:rPr>
              <a:t>Standard:</a:t>
            </a:r>
            <a:r>
              <a:rPr lang="zh-CN" altLang="en-US" sz="1600" dirty="0">
                <a:solidFill>
                  <a:schemeClr val="tx1"/>
                </a:solidFill>
                <a:latin typeface="HONOR Sans CN Medium" panose="02000600000000000000" pitchFamily="2" charset="-122"/>
                <a:ea typeface="HONOR Sans CN Medium" panose="02000600000000000000" pitchFamily="2" charset="-122"/>
              </a:rPr>
              <a:t>  </a:t>
            </a:r>
            <a:r>
              <a:rPr lang="en-US" altLang="zh-CN" sz="1600" dirty="0">
                <a:solidFill>
                  <a:schemeClr val="tx1"/>
                </a:solidFill>
                <a:latin typeface="HONOR Sans CN Medium" panose="02000600000000000000" pitchFamily="2" charset="-122"/>
                <a:ea typeface="HONOR Sans CN Medium" panose="02000600000000000000" pitchFamily="2" charset="-122"/>
              </a:rPr>
              <a:t>I2C, SPI, UART, CAN, LIN</a:t>
            </a:r>
          </a:p>
          <a:p>
            <a:pPr marL="0" indent="0">
              <a:lnSpc>
                <a:spcPct val="150000"/>
              </a:lnSpc>
              <a:buNone/>
            </a:pPr>
            <a:endParaRPr lang="en-US" altLang="zh-CN" sz="1600" dirty="0">
              <a:solidFill>
                <a:schemeClr val="tx1"/>
              </a:solidFill>
              <a:latin typeface="HONOR Sans CN Medium" panose="02000600000000000000" pitchFamily="2" charset="-122"/>
              <a:ea typeface="HONOR Sans CN Medium" panose="02000600000000000000" pitchFamily="2" charset="-122"/>
            </a:endParaRPr>
          </a:p>
          <a:p>
            <a:pPr>
              <a:lnSpc>
                <a:spcPct val="150000"/>
              </a:lnSpc>
            </a:pPr>
            <a:r>
              <a:rPr lang="en-US" altLang="zh-CN" sz="1600" dirty="0">
                <a:solidFill>
                  <a:schemeClr val="tx1"/>
                </a:solidFill>
                <a:latin typeface="HONOR Sans CN Medium" panose="02000600000000000000" pitchFamily="2" charset="-122"/>
                <a:ea typeface="HONOR Sans CN Medium" panose="02000600000000000000" pitchFamily="2" charset="-122"/>
              </a:rPr>
              <a:t>Optional:</a:t>
            </a:r>
            <a:r>
              <a:rPr lang="zh-CN" altLang="en-US" sz="1600" dirty="0">
                <a:solidFill>
                  <a:schemeClr val="tx1"/>
                </a:solidFill>
                <a:latin typeface="HONOR Sans CN Medium" panose="02000600000000000000" pitchFamily="2" charset="-122"/>
                <a:ea typeface="HONOR Sans CN Medium" panose="02000600000000000000" pitchFamily="2" charset="-122"/>
              </a:rPr>
              <a:t>  </a:t>
            </a:r>
            <a:r>
              <a:rPr lang="en-US" altLang="zh-CN" sz="1600" dirty="0">
                <a:solidFill>
                  <a:schemeClr val="tx1"/>
                </a:solidFill>
                <a:latin typeface="HONOR Sans CN Medium" panose="02000600000000000000" pitchFamily="2" charset="-122"/>
                <a:ea typeface="HONOR Sans CN Medium" panose="02000600000000000000" pitchFamily="2" charset="-122"/>
              </a:rPr>
              <a:t>CAN FD, CAN XL, I2S, FlexRay,  MIL-STD-1553B,  SENT, ARINC 429,  Manchester,  USB2.0</a:t>
            </a:r>
          </a:p>
          <a:p>
            <a:pPr>
              <a:lnSpc>
                <a:spcPct val="150000"/>
              </a:lnSpc>
            </a:pPr>
            <a:endParaRPr lang="zh-CN" altLang="en-US" sz="1600" dirty="0">
              <a:solidFill>
                <a:schemeClr val="tx1"/>
              </a:solidFill>
              <a:latin typeface="HONOR Sans CN Medium" panose="02000600000000000000" pitchFamily="2" charset="-122"/>
              <a:ea typeface="HONOR Sans CN Medium" panose="02000600000000000000" pitchFamily="2" charset="-122"/>
            </a:endParaRPr>
          </a:p>
        </p:txBody>
      </p:sp>
      <p:pic>
        <p:nvPicPr>
          <p:cNvPr id="6" name="图片 5">
            <a:extLst>
              <a:ext uri="{FF2B5EF4-FFF2-40B4-BE49-F238E27FC236}">
                <a16:creationId xmlns:a16="http://schemas.microsoft.com/office/drawing/2014/main" id="{7695BE66-6D92-F089-F172-7C164E920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8605" y="2132856"/>
            <a:ext cx="6408035" cy="3604520"/>
          </a:xfrm>
          <a:prstGeom prst="rect">
            <a:avLst/>
          </a:prstGeom>
          <a:ln>
            <a:noFill/>
          </a:ln>
          <a:effectLst>
            <a:outerShdw blurRad="292100" dist="139700" dir="2700000" algn="tl" rotWithShape="0">
              <a:srgbClr val="333333">
                <a:alpha val="65000"/>
              </a:srgbClr>
            </a:outerShdw>
          </a:effectLst>
        </p:spPr>
      </p:pic>
      <p:sp>
        <p:nvSpPr>
          <p:cNvPr id="7" name="矩形 6">
            <a:extLst>
              <a:ext uri="{FF2B5EF4-FFF2-40B4-BE49-F238E27FC236}">
                <a16:creationId xmlns:a16="http://schemas.microsoft.com/office/drawing/2014/main" id="{382522E5-9917-753A-76CF-4066CBF1CAC5}"/>
              </a:ext>
            </a:extLst>
          </p:cNvPr>
          <p:cNvSpPr/>
          <p:nvPr/>
        </p:nvSpPr>
        <p:spPr>
          <a:xfrm>
            <a:off x="335360" y="889818"/>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231336534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79376" y="706480"/>
            <a:ext cx="7937985"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Enhanced CAN XL Decoding Support</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2" name="文本框 1">
            <a:extLst>
              <a:ext uri="{FF2B5EF4-FFF2-40B4-BE49-F238E27FC236}">
                <a16:creationId xmlns:a16="http://schemas.microsoft.com/office/drawing/2014/main" id="{5C724140-D498-9A10-89F6-775ED8846227}"/>
              </a:ext>
            </a:extLst>
          </p:cNvPr>
          <p:cNvSpPr txBox="1"/>
          <p:nvPr/>
        </p:nvSpPr>
        <p:spPr>
          <a:xfrm>
            <a:off x="270895" y="1808820"/>
            <a:ext cx="4592708" cy="421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400" dirty="0">
                <a:latin typeface="HONOR Sans CN Medium" panose="02000600000000000000" pitchFamily="2" charset="-122"/>
                <a:ea typeface="HONOR Sans CN Medium" panose="02000600000000000000" pitchFamily="2" charset="-122"/>
              </a:rPr>
              <a:t>SDS7000A Series Oscilloscopes Fully Support CAN XL Decoding.</a:t>
            </a:r>
          </a:p>
          <a:p>
            <a:pPr marL="0" indent="0">
              <a:lnSpc>
                <a:spcPct val="150000"/>
              </a:lnSpc>
              <a:buNone/>
            </a:pPr>
            <a:endParaRPr lang="en-US" altLang="zh-CN" sz="1400" dirty="0">
              <a:latin typeface="HONOR Sans CN Medium" panose="02000600000000000000" pitchFamily="2" charset="-122"/>
              <a:ea typeface="HONOR Sans CN Medium" panose="02000600000000000000" pitchFamily="2" charset="-122"/>
            </a:endParaRPr>
          </a:p>
          <a:p>
            <a:pPr>
              <a:lnSpc>
                <a:spcPct val="150000"/>
              </a:lnSpc>
            </a:pPr>
            <a:r>
              <a:rPr lang="en-US" altLang="zh-CN" sz="1400" dirty="0">
                <a:latin typeface="HONOR Sans CN Medium" panose="02000600000000000000" pitchFamily="2" charset="-122"/>
                <a:ea typeface="HONOR Sans CN Medium" panose="02000600000000000000" pitchFamily="2" charset="-122"/>
              </a:rPr>
              <a:t>Combined with existing CAN/CAN FD decoding capabilities, full scene coverage of CAN protocols (10 kbps to 20 Mbps) is realized.</a:t>
            </a:r>
          </a:p>
          <a:p>
            <a:pPr marL="0" indent="0">
              <a:lnSpc>
                <a:spcPct val="150000"/>
              </a:lnSpc>
              <a:buNone/>
            </a:pPr>
            <a:endParaRPr lang="en-US" altLang="zh-CN" sz="1400" dirty="0">
              <a:latin typeface="HONOR Sans CN Medium" panose="02000600000000000000" pitchFamily="2" charset="-122"/>
              <a:ea typeface="HONOR Sans CN Medium" panose="02000600000000000000" pitchFamily="2" charset="-122"/>
            </a:endParaRPr>
          </a:p>
          <a:p>
            <a:pPr>
              <a:lnSpc>
                <a:spcPct val="150000"/>
              </a:lnSpc>
            </a:pPr>
            <a:r>
              <a:rPr lang="en-US" altLang="zh-CN" sz="1400" dirty="0">
                <a:latin typeface="HONOR Sans CN Medium" panose="02000600000000000000" pitchFamily="2" charset="-122"/>
                <a:ea typeface="HONOR Sans CN Medium" panose="02000600000000000000" pitchFamily="2" charset="-122"/>
              </a:rPr>
              <a:t>Equipped with 16 channels (4 analog channels C1-C4 and 12 digital channels D0-D15), it supports synchronous parsing and can accurately capture data conflicts, signal reflections and other anomalies.</a:t>
            </a:r>
          </a:p>
        </p:txBody>
      </p:sp>
      <p:pic>
        <p:nvPicPr>
          <p:cNvPr id="2050" name="Picture 2">
            <a:extLst>
              <a:ext uri="{FF2B5EF4-FFF2-40B4-BE49-F238E27FC236}">
                <a16:creationId xmlns:a16="http://schemas.microsoft.com/office/drawing/2014/main" id="{C422F07E-2F9E-30F3-DD94-B6A846CBC6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7377" y="1916832"/>
            <a:ext cx="6579215" cy="3700808"/>
          </a:xfrm>
          <a:prstGeom prst="rect">
            <a:avLst/>
          </a:prstGeom>
          <a:ln>
            <a:noFill/>
          </a:ln>
          <a:effectLst>
            <a:outerShdw blurRad="292100" dist="139700" dir="2700000" algn="tl" rotWithShape="0">
              <a:srgbClr val="333333">
                <a:alpha val="65000"/>
              </a:srgbClr>
            </a:outerShdw>
          </a:effectLst>
        </p:spPr>
      </p:pic>
      <p:sp>
        <p:nvSpPr>
          <p:cNvPr id="4" name="矩形 3">
            <a:extLst>
              <a:ext uri="{FF2B5EF4-FFF2-40B4-BE49-F238E27FC236}">
                <a16:creationId xmlns:a16="http://schemas.microsoft.com/office/drawing/2014/main" id="{7EF94562-E8B9-3120-D56B-8420A7535564}"/>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413188756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79376" y="706480"/>
            <a:ext cx="7937985"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a:solidFill>
                  <a:schemeClr val="tx1"/>
                </a:solidFill>
                <a:latin typeface="HONOR Sans CN Medium" panose="02000600000000000000" pitchFamily="2" charset="-122"/>
                <a:ea typeface="HONOR Sans CN Medium" panose="02000600000000000000" pitchFamily="2" charset="-122"/>
                <a:cs typeface="+mj-cs"/>
              </a:rPr>
              <a:t>CAN XL Applications</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2" name="文本框 1">
            <a:extLst>
              <a:ext uri="{FF2B5EF4-FFF2-40B4-BE49-F238E27FC236}">
                <a16:creationId xmlns:a16="http://schemas.microsoft.com/office/drawing/2014/main" id="{5C724140-D498-9A10-89F6-775ED8846227}"/>
              </a:ext>
            </a:extLst>
          </p:cNvPr>
          <p:cNvSpPr txBox="1"/>
          <p:nvPr/>
        </p:nvSpPr>
        <p:spPr>
          <a:xfrm>
            <a:off x="265408" y="1322766"/>
            <a:ext cx="4894488" cy="421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200">
                <a:latin typeface="HONOR Sans CN Medium" panose="02000600000000000000" pitchFamily="2" charset="-122"/>
                <a:ea typeface="HONOR Sans CN Medium" panose="02000600000000000000" pitchFamily="2" charset="-122"/>
              </a:rPr>
              <a:t>Automobile manufacturers: When developing smart cars and self-driving vehicles, they need to debug the in-vehicle CAN XL network.</a:t>
            </a:r>
          </a:p>
          <a:p>
            <a:pPr marL="0" indent="0">
              <a:lnSpc>
                <a:spcPct val="150000"/>
              </a:lnSpc>
              <a:buNone/>
            </a:pPr>
            <a:endParaRPr lang="en-US" altLang="zh-CN" sz="1200" dirty="0">
              <a:latin typeface="HONOR Sans CN Medium" panose="02000600000000000000" pitchFamily="2" charset="-122"/>
              <a:ea typeface="HONOR Sans CN Medium" panose="02000600000000000000" pitchFamily="2" charset="-122"/>
            </a:endParaRPr>
          </a:p>
          <a:p>
            <a:pPr>
              <a:lnSpc>
                <a:spcPct val="150000"/>
              </a:lnSpc>
            </a:pPr>
            <a:r>
              <a:rPr lang="en-US" altLang="zh-CN" sz="1200">
                <a:latin typeface="HONOR Sans CN Medium" panose="02000600000000000000" pitchFamily="2" charset="-122"/>
                <a:ea typeface="HONOR Sans CN Medium" panose="02000600000000000000" pitchFamily="2" charset="-122"/>
              </a:rPr>
              <a:t>Automotive component suppliers: Testing the communication stability of CAN XL interfaces when producing ECUs, in-vehicle radars, cameras, etc.</a:t>
            </a:r>
          </a:p>
          <a:p>
            <a:pPr marL="0" indent="0">
              <a:lnSpc>
                <a:spcPct val="150000"/>
              </a:lnSpc>
              <a:buNone/>
            </a:pPr>
            <a:endParaRPr lang="en-US" altLang="zh-CN" sz="1200" dirty="0">
              <a:latin typeface="HONOR Sans CN Medium" panose="02000600000000000000" pitchFamily="2" charset="-122"/>
              <a:ea typeface="HONOR Sans CN Medium" panose="02000600000000000000" pitchFamily="2" charset="-122"/>
            </a:endParaRPr>
          </a:p>
          <a:p>
            <a:pPr>
              <a:lnSpc>
                <a:spcPct val="150000"/>
              </a:lnSpc>
            </a:pPr>
            <a:r>
              <a:rPr lang="en-US" altLang="zh-CN" sz="1200">
                <a:latin typeface="HONOR Sans CN Medium" panose="02000600000000000000" pitchFamily="2" charset="-122"/>
                <a:ea typeface="HONOR Sans CN Medium" panose="02000600000000000000" pitchFamily="2" charset="-122"/>
              </a:rPr>
              <a:t>Semiconductor manufacturers: When designing CAN XL controller chips and transceiver chips, verify the protocol processing capability and physical layer performance of the chips.</a:t>
            </a:r>
          </a:p>
          <a:p>
            <a:pPr marL="0" indent="0">
              <a:lnSpc>
                <a:spcPct val="150000"/>
              </a:lnSpc>
              <a:buNone/>
            </a:pPr>
            <a:endParaRPr lang="en-US" altLang="zh-CN" sz="1200">
              <a:latin typeface="HONOR Sans CN Medium" panose="02000600000000000000" pitchFamily="2" charset="-122"/>
              <a:ea typeface="HONOR Sans CN Medium" panose="02000600000000000000" pitchFamily="2" charset="-122"/>
            </a:endParaRPr>
          </a:p>
          <a:p>
            <a:pPr>
              <a:lnSpc>
                <a:spcPct val="150000"/>
              </a:lnSpc>
            </a:pPr>
            <a:r>
              <a:rPr lang="en-US" altLang="zh-CN" sz="1200">
                <a:latin typeface="HONOR Sans CN Medium" panose="02000600000000000000" pitchFamily="2" charset="-122"/>
                <a:ea typeface="HONOR Sans CN Medium" panose="02000600000000000000" pitchFamily="2" charset="-122"/>
              </a:rPr>
              <a:t>Industrial equipment manufacturers: In robot control and intelligent manufacturing lines, CAN XL is used to transmit large amounts of sensor data or control commands that need to be decoded for functional debugging.</a:t>
            </a:r>
            <a:endParaRPr lang="en-US" altLang="zh-CN" sz="1200" dirty="0">
              <a:latin typeface="HONOR Sans CN Medium" panose="02000600000000000000" pitchFamily="2" charset="-122"/>
              <a:ea typeface="HONOR Sans CN Medium" panose="02000600000000000000" pitchFamily="2" charset="-122"/>
            </a:endParaRPr>
          </a:p>
        </p:txBody>
      </p:sp>
      <p:pic>
        <p:nvPicPr>
          <p:cNvPr id="2050" name="Picture 2">
            <a:extLst>
              <a:ext uri="{FF2B5EF4-FFF2-40B4-BE49-F238E27FC236}">
                <a16:creationId xmlns:a16="http://schemas.microsoft.com/office/drawing/2014/main" id="{C422F07E-2F9E-30F3-DD94-B6A846CBC6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7377" y="1916832"/>
            <a:ext cx="6579215" cy="3700808"/>
          </a:xfrm>
          <a:prstGeom prst="rect">
            <a:avLst/>
          </a:prstGeom>
          <a:ln>
            <a:noFill/>
          </a:ln>
          <a:effectLst>
            <a:outerShdw blurRad="292100" dist="139700" dir="2700000" algn="tl" rotWithShape="0">
              <a:srgbClr val="333333">
                <a:alpha val="65000"/>
              </a:srgbClr>
            </a:outerShdw>
          </a:effectLst>
        </p:spPr>
      </p:pic>
      <p:sp>
        <p:nvSpPr>
          <p:cNvPr id="4" name="矩形 3">
            <a:extLst>
              <a:ext uri="{FF2B5EF4-FFF2-40B4-BE49-F238E27FC236}">
                <a16:creationId xmlns:a16="http://schemas.microsoft.com/office/drawing/2014/main" id="{7EF94562-E8B9-3120-D56B-8420A7535564}"/>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335307429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CF8DF06-DBD9-40EB-1A57-CC9E37DF8F6A}"/>
              </a:ext>
            </a:extLst>
          </p:cNvPr>
          <p:cNvPicPr>
            <a:picLocks noChangeAspect="1"/>
          </p:cNvPicPr>
          <p:nvPr/>
        </p:nvPicPr>
        <p:blipFill rotWithShape="1">
          <a:blip r:embed="rId2">
            <a:extLst>
              <a:ext uri="{28A0092B-C50C-407E-A947-70E740481C1C}">
                <a14:useLocalDpi xmlns:a14="http://schemas.microsoft.com/office/drawing/2010/main" val="0"/>
              </a:ext>
            </a:extLst>
          </a:blip>
          <a:srcRect l="5791" t="6701" r="2644" b="7984"/>
          <a:stretch/>
        </p:blipFill>
        <p:spPr>
          <a:xfrm>
            <a:off x="-30611" y="-524641"/>
            <a:ext cx="12192000" cy="7907281"/>
          </a:xfrm>
          <a:prstGeom prst="rect">
            <a:avLst/>
          </a:prstGeom>
        </p:spPr>
      </p:pic>
      <p:sp>
        <p:nvSpPr>
          <p:cNvPr id="3" name="文本框 2"/>
          <p:cNvSpPr txBox="1"/>
          <p:nvPr/>
        </p:nvSpPr>
        <p:spPr>
          <a:xfrm>
            <a:off x="119336" y="143530"/>
            <a:ext cx="8640960"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dirty="0">
                <a:solidFill>
                  <a:schemeClr val="bg1"/>
                </a:solidFill>
                <a:latin typeface="HONOR Sans CN Medium" panose="02000600000000000000" pitchFamily="2" charset="-122"/>
                <a:ea typeface="HONOR Sans CN Medium" panose="02000600000000000000" pitchFamily="2" charset="-122"/>
              </a:rPr>
              <a:t>Hardware-implemented template tests</a:t>
            </a:r>
            <a:endParaRPr lang="zh-CN" altLang="en-US" dirty="0">
              <a:solidFill>
                <a:schemeClr val="bg1"/>
              </a:solidFill>
              <a:latin typeface="HONOR Sans CN Medium" panose="02000600000000000000" pitchFamily="2" charset="-122"/>
              <a:ea typeface="HONOR Sans CN Medium" panose="02000600000000000000" pitchFamily="2" charset="-122"/>
            </a:endParaRPr>
          </a:p>
        </p:txBody>
      </p:sp>
      <p:sp>
        <p:nvSpPr>
          <p:cNvPr id="4" name="Rectangle 2"/>
          <p:cNvSpPr>
            <a:spLocks noChangeArrowheads="1"/>
          </p:cNvSpPr>
          <p:nvPr/>
        </p:nvSpPr>
        <p:spPr bwMode="auto">
          <a:xfrm>
            <a:off x="2238375" y="3977759"/>
            <a:ext cx="824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latin typeface="HONOR Sans CN Medium" panose="02000600000000000000" pitchFamily="2" charset="-122"/>
              <a:ea typeface="HONOR Sans CN Medium" panose="02000600000000000000" pitchFamily="2" charset="-122"/>
            </a:endParaRPr>
          </a:p>
        </p:txBody>
      </p:sp>
      <p:sp>
        <p:nvSpPr>
          <p:cNvPr id="19" name="文本框 18"/>
          <p:cNvSpPr txBox="1"/>
          <p:nvPr/>
        </p:nvSpPr>
        <p:spPr>
          <a:xfrm>
            <a:off x="135743" y="991144"/>
            <a:ext cx="7128792" cy="377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600" dirty="0">
                <a:solidFill>
                  <a:schemeClr val="bg1"/>
                </a:solidFill>
                <a:latin typeface="HONOR Sans CN Medium" panose="02000600000000000000" pitchFamily="2" charset="-122"/>
                <a:ea typeface="HONOR Sans CN Medium" panose="02000600000000000000" pitchFamily="2" charset="-122"/>
              </a:rPr>
              <a:t>Hardware-based template test function at rates up to 80,000 fps.</a:t>
            </a:r>
          </a:p>
          <a:p>
            <a:pPr>
              <a:lnSpc>
                <a:spcPct val="150000"/>
              </a:lnSpc>
            </a:pPr>
            <a:r>
              <a:rPr lang="en-US" altLang="zh-CN" sz="1600" dirty="0">
                <a:solidFill>
                  <a:schemeClr val="bg1"/>
                </a:solidFill>
                <a:latin typeface="HONOR Sans CN Medium" panose="02000600000000000000" pitchFamily="2" charset="-122"/>
                <a:ea typeface="HONOR Sans CN Medium" panose="02000600000000000000" pitchFamily="2" charset="-122"/>
              </a:rPr>
              <a:t>Template tests are supported under eye chart and jitter tests.</a:t>
            </a:r>
          </a:p>
          <a:p>
            <a:pPr>
              <a:lnSpc>
                <a:spcPct val="150000"/>
              </a:lnSpc>
            </a:pPr>
            <a:r>
              <a:rPr lang="en-US" altLang="zh-CN" sz="1600" dirty="0">
                <a:solidFill>
                  <a:schemeClr val="bg1"/>
                </a:solidFill>
                <a:latin typeface="HONOR Sans CN Medium" panose="02000600000000000000" pitchFamily="2" charset="-122"/>
                <a:ea typeface="HONOR Sans CN Medium" panose="02000600000000000000" pitchFamily="2" charset="-122"/>
              </a:rPr>
              <a:t>Automatically generates templates based on user-defined vertical and horizontal tolerances, and compares whether the signal under test touches the template or not.</a:t>
            </a:r>
          </a:p>
          <a:p>
            <a:pPr>
              <a:lnSpc>
                <a:spcPct val="150000"/>
              </a:lnSpc>
            </a:pPr>
            <a:r>
              <a:rPr lang="en-US" altLang="zh-CN" sz="1600" dirty="0">
                <a:solidFill>
                  <a:schemeClr val="bg1"/>
                </a:solidFill>
                <a:latin typeface="HONOR Sans CN Medium" panose="02000600000000000000" pitchFamily="2" charset="-122"/>
                <a:ea typeface="HONOR Sans CN Medium" panose="02000600000000000000" pitchFamily="2" charset="-122"/>
              </a:rPr>
              <a:t>You can preset the acquisition stop and buzzer alarm when the test fails, and automatically take a screenshot of the failed frame or save it in the history frame.</a:t>
            </a:r>
          </a:p>
          <a:p>
            <a:pPr>
              <a:lnSpc>
                <a:spcPct val="150000"/>
              </a:lnSpc>
            </a:pPr>
            <a:r>
              <a:rPr lang="en-US" altLang="zh-CN" sz="1600" dirty="0">
                <a:solidFill>
                  <a:schemeClr val="bg1"/>
                </a:solidFill>
                <a:latin typeface="HONOR Sans CN Medium" panose="02000600000000000000" pitchFamily="2" charset="-122"/>
                <a:ea typeface="HONOR Sans CN Medium" panose="02000600000000000000" pitchFamily="2" charset="-122"/>
              </a:rPr>
              <a:t>Suitable for long-term unattended monitoring of abnormal signals.</a:t>
            </a:r>
            <a:endParaRPr lang="zh-CN" altLang="en-US" sz="1600" dirty="0">
              <a:solidFill>
                <a:schemeClr val="bg1"/>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410268128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9376" y="742147"/>
            <a:ext cx="5436604"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Hardware-accelerated FFT</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3" name="文本框 2"/>
          <p:cNvSpPr txBox="1"/>
          <p:nvPr/>
        </p:nvSpPr>
        <p:spPr>
          <a:xfrm>
            <a:off x="715977" y="1304764"/>
            <a:ext cx="10261140" cy="260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400" dirty="0">
                <a:latin typeface="HONOR Sans CN Medium" panose="02000600000000000000" pitchFamily="2" charset="-122"/>
                <a:ea typeface="HONOR Sans CN Medium" panose="02000600000000000000" pitchFamily="2" charset="-122"/>
              </a:rPr>
              <a:t>The SDS7000A oscilloscope comes standard with spectrum analysis, 12-bit ADC and SFDR as low as 45dBc, ensuring lower noise floor with the oscilloscope's FFT function.</a:t>
            </a:r>
          </a:p>
          <a:p>
            <a:pPr>
              <a:lnSpc>
                <a:spcPct val="150000"/>
              </a:lnSpc>
            </a:pPr>
            <a:r>
              <a:rPr lang="en-US" altLang="zh-CN" sz="1400" dirty="0">
                <a:latin typeface="HONOR Sans CN Medium" panose="02000600000000000000" pitchFamily="2" charset="-122"/>
                <a:ea typeface="HONOR Sans CN Medium" panose="02000600000000000000" pitchFamily="2" charset="-122"/>
              </a:rPr>
              <a:t>Siglent's hardware-accelerated FFT algorithm offers up to 88% time savings, supports up to 32M operation points, and provides superior frequency resolution while still maintaining a high spectral refresh rate.</a:t>
            </a:r>
          </a:p>
          <a:p>
            <a:pPr>
              <a:lnSpc>
                <a:spcPct val="150000"/>
              </a:lnSpc>
            </a:pPr>
            <a:r>
              <a:rPr lang="en-US" altLang="zh-CN" sz="1400" dirty="0">
                <a:latin typeface="HONOR Sans CN Medium" panose="02000600000000000000" pitchFamily="2" charset="-122"/>
                <a:ea typeface="HONOR Sans CN Medium" panose="02000600000000000000" pitchFamily="2" charset="-122"/>
              </a:rPr>
              <a:t>Spectrum analysis using an oscilloscope enables a wider analysis bandwidth than a spectrum analyzer, and the SDS7000A supports tests up to 10 GHz. It can be used with an external inverter to accomplish broadband tests that cannot be performed with a spectrum analyzer.</a:t>
            </a:r>
            <a:endParaRPr lang="zh-CN" altLang="en-US" sz="1400" dirty="0">
              <a:latin typeface="HONOR Sans CN Medium" panose="02000600000000000000" pitchFamily="2" charset="-122"/>
              <a:ea typeface="HONOR Sans CN Medium" panose="02000600000000000000" pitchFamily="2" charset="-122"/>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rcRect t="4698" b="6609"/>
          <a:stretch/>
        </p:blipFill>
        <p:spPr>
          <a:xfrm>
            <a:off x="6240016" y="3794601"/>
            <a:ext cx="5123892" cy="255628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rcRect t="4699" b="6609"/>
          <a:stretch/>
        </p:blipFill>
        <p:spPr>
          <a:xfrm>
            <a:off x="731404" y="3783851"/>
            <a:ext cx="5123892" cy="2556284"/>
          </a:xfrm>
          <a:prstGeom prst="rect">
            <a:avLst/>
          </a:prstGeom>
        </p:spPr>
      </p:pic>
      <p:sp>
        <p:nvSpPr>
          <p:cNvPr id="6" name="文本框 5"/>
          <p:cNvSpPr txBox="1"/>
          <p:nvPr/>
        </p:nvSpPr>
        <p:spPr>
          <a:xfrm>
            <a:off x="4295800" y="6392550"/>
            <a:ext cx="4250681" cy="307777"/>
          </a:xfrm>
          <a:prstGeom prst="rect">
            <a:avLst/>
          </a:prstGeom>
          <a:noFill/>
        </p:spPr>
        <p:txBody>
          <a:bodyPr wrap="square" rtlCol="0">
            <a:spAutoFit/>
          </a:bodyPr>
          <a:lstStyle/>
          <a:p>
            <a:pPr algn="ctr"/>
            <a:r>
              <a:rPr lang="en-US" altLang="zh-CN" sz="1400" dirty="0">
                <a:latin typeface="HONOR Sans CN Medium" panose="02000600000000000000" pitchFamily="2" charset="-122"/>
                <a:ea typeface="HONOR Sans CN Medium" panose="02000600000000000000" pitchFamily="2" charset="-122"/>
                <a:cs typeface="阿里巴巴普惠体 R" panose="00020600040101010101" pitchFamily="18" charset="-122"/>
              </a:rPr>
              <a:t>Spectrum analysis using an oscilloscope</a:t>
            </a:r>
            <a:endParaRPr lang="zh-CN" altLang="en-US" sz="14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7" name="矩形 6">
            <a:extLst>
              <a:ext uri="{FF2B5EF4-FFF2-40B4-BE49-F238E27FC236}">
                <a16:creationId xmlns:a16="http://schemas.microsoft.com/office/drawing/2014/main" id="{25F8FE61-CB81-3BCE-9055-37397E7208A1}"/>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25069757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D0C4CB0-C29A-BA17-40E1-D53B1CA62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a:extLst>
              <a:ext uri="{FF2B5EF4-FFF2-40B4-BE49-F238E27FC236}">
                <a16:creationId xmlns:a16="http://schemas.microsoft.com/office/drawing/2014/main" id="{FADD4BB8-5E4E-A3E5-AF6F-BB446C651C08}"/>
              </a:ext>
            </a:extLst>
          </p:cNvPr>
          <p:cNvSpPr txBox="1"/>
          <p:nvPr/>
        </p:nvSpPr>
        <p:spPr>
          <a:xfrm>
            <a:off x="254900" y="893838"/>
            <a:ext cx="4608512"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dirty="0">
                <a:solidFill>
                  <a:schemeClr val="bg1"/>
                </a:solidFill>
                <a:latin typeface="HONOR Sans CN Medium" panose="02000600000000000000" pitchFamily="2" charset="-122"/>
                <a:ea typeface="HONOR Sans CN Medium" panose="02000600000000000000" pitchFamily="2" charset="-122"/>
              </a:rPr>
              <a:t>Eye Chart &amp; Jitter Test</a:t>
            </a:r>
            <a:endParaRPr lang="zh-CN" altLang="en-US" dirty="0">
              <a:solidFill>
                <a:schemeClr val="bg1"/>
              </a:solidFill>
              <a:latin typeface="HONOR Sans CN Medium" panose="02000600000000000000" pitchFamily="2" charset="-122"/>
              <a:ea typeface="HONOR Sans CN Medium" panose="02000600000000000000" pitchFamily="2" charset="-122"/>
            </a:endParaRPr>
          </a:p>
        </p:txBody>
      </p:sp>
      <p:sp>
        <p:nvSpPr>
          <p:cNvPr id="6" name="文本框 5">
            <a:extLst>
              <a:ext uri="{FF2B5EF4-FFF2-40B4-BE49-F238E27FC236}">
                <a16:creationId xmlns:a16="http://schemas.microsoft.com/office/drawing/2014/main" id="{1316DD22-E838-B5B7-8553-52A939A67FB7}"/>
              </a:ext>
            </a:extLst>
          </p:cNvPr>
          <p:cNvSpPr txBox="1"/>
          <p:nvPr/>
        </p:nvSpPr>
        <p:spPr>
          <a:xfrm>
            <a:off x="254900" y="1864186"/>
            <a:ext cx="4451853" cy="707886"/>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000" b="0" dirty="0">
                <a:solidFill>
                  <a:schemeClr val="bg1"/>
                </a:solidFill>
                <a:latin typeface="HONOR Sans CN Medium" panose="02000600000000000000" pitchFamily="2" charset="-122"/>
                <a:ea typeface="HONOR Sans CN Medium" panose="02000600000000000000" pitchFamily="2" charset="-122"/>
                <a:cs typeface="阿里巴巴普惠体 R" panose="00020600040101010101" pitchFamily="18" charset="-122"/>
              </a:rPr>
              <a:t>Typically used for high-speed signal testing</a:t>
            </a:r>
            <a:endParaRPr lang="zh-CN" altLang="en-US" sz="2000" b="0" dirty="0">
              <a:solidFill>
                <a:schemeClr val="bg1"/>
              </a:solidFill>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7" name="文本框 6">
            <a:extLst>
              <a:ext uri="{FF2B5EF4-FFF2-40B4-BE49-F238E27FC236}">
                <a16:creationId xmlns:a16="http://schemas.microsoft.com/office/drawing/2014/main" id="{E91C3CE8-3798-6025-5D64-699A23239808}"/>
              </a:ext>
            </a:extLst>
          </p:cNvPr>
          <p:cNvSpPr txBox="1"/>
          <p:nvPr/>
        </p:nvSpPr>
        <p:spPr>
          <a:xfrm>
            <a:off x="232721" y="2834115"/>
            <a:ext cx="4536877" cy="1015663"/>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000" b="0" dirty="0">
                <a:solidFill>
                  <a:schemeClr val="bg1"/>
                </a:solidFill>
                <a:latin typeface="HONOR Sans CN Medium" panose="02000600000000000000" pitchFamily="2" charset="-122"/>
                <a:ea typeface="HONOR Sans CN Medium" panose="02000600000000000000" pitchFamily="2" charset="-122"/>
                <a:cs typeface="阿里巴巴普惠体 R" panose="00020600040101010101" pitchFamily="18" charset="-122"/>
              </a:rPr>
              <a:t>Jitter test detects signal timing offsets and helps identify potential problems</a:t>
            </a:r>
            <a:endParaRPr lang="zh-CN" altLang="en-US" sz="2000" b="0" dirty="0">
              <a:solidFill>
                <a:schemeClr val="bg1"/>
              </a:solidFill>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8" name="文本框 7">
            <a:extLst>
              <a:ext uri="{FF2B5EF4-FFF2-40B4-BE49-F238E27FC236}">
                <a16:creationId xmlns:a16="http://schemas.microsoft.com/office/drawing/2014/main" id="{44A2C128-AFB0-8A35-6FBB-3947E3B26C23}"/>
              </a:ext>
            </a:extLst>
          </p:cNvPr>
          <p:cNvSpPr txBox="1"/>
          <p:nvPr/>
        </p:nvSpPr>
        <p:spPr>
          <a:xfrm>
            <a:off x="232721" y="4094377"/>
            <a:ext cx="4608512" cy="707886"/>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000" b="0" dirty="0">
                <a:solidFill>
                  <a:schemeClr val="bg1"/>
                </a:solidFill>
                <a:latin typeface="HONOR Sans CN Medium" panose="02000600000000000000" pitchFamily="2" charset="-122"/>
                <a:ea typeface="HONOR Sans CN Medium" panose="02000600000000000000" pitchFamily="2" charset="-122"/>
                <a:cs typeface="阿里巴巴普惠体 R" panose="00020600040101010101" pitchFamily="18" charset="-122"/>
              </a:rPr>
              <a:t>Visualization of signal quality to determine transmission reliability</a:t>
            </a:r>
            <a:endParaRPr lang="zh-CN" altLang="en-US" sz="2000" b="0" dirty="0">
              <a:solidFill>
                <a:schemeClr val="bg1"/>
              </a:solidFill>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9" name="文本框 8">
            <a:extLst>
              <a:ext uri="{FF2B5EF4-FFF2-40B4-BE49-F238E27FC236}">
                <a16:creationId xmlns:a16="http://schemas.microsoft.com/office/drawing/2014/main" id="{8E3F9A06-6832-E3CF-D492-E486F4F9D73E}"/>
              </a:ext>
            </a:extLst>
          </p:cNvPr>
          <p:cNvSpPr txBox="1"/>
          <p:nvPr/>
        </p:nvSpPr>
        <p:spPr>
          <a:xfrm>
            <a:off x="232721" y="5126497"/>
            <a:ext cx="4608512" cy="707886"/>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000" b="0" dirty="0">
                <a:solidFill>
                  <a:schemeClr val="bg1"/>
                </a:solidFill>
                <a:latin typeface="HONOR Sans CN Medium" panose="02000600000000000000" pitchFamily="2" charset="-122"/>
                <a:ea typeface="HONOR Sans CN Medium" panose="02000600000000000000" pitchFamily="2" charset="-122"/>
                <a:cs typeface="阿里巴巴普惠体 R" panose="00020600040101010101" pitchFamily="18" charset="-122"/>
              </a:rPr>
              <a:t>Ensure accurate data transmission to improve product quality and stability</a:t>
            </a:r>
            <a:endParaRPr lang="zh-CN" altLang="en-US" sz="2000" b="0" dirty="0">
              <a:solidFill>
                <a:schemeClr val="bg1"/>
              </a:solidFill>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Tree>
    <p:extLst>
      <p:ext uri="{BB962C8B-B14F-4D97-AF65-F5344CB8AC3E}">
        <p14:creationId xmlns:p14="http://schemas.microsoft.com/office/powerpoint/2010/main" val="310772784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10" hasCustomPrompt="1"/>
          </p:nvPr>
        </p:nvSpPr>
        <p:spPr>
          <a:xfrm>
            <a:off x="2135560" y="3742705"/>
            <a:ext cx="1081165" cy="820416"/>
          </a:xfrm>
        </p:spPr>
        <p:txBody>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4572">
                <a:solidFill>
                  <a:srgbClr val="014099"/>
                </a:solidFill>
                <a:latin typeface="HONOR Sans CN DemiBold" panose="02000700000000000000" charset="-122"/>
                <a:ea typeface="HONOR Sans CN DemiBold" panose="02000700000000000000" charset="-122"/>
              </a:rPr>
              <a:t>01</a:t>
            </a:r>
          </a:p>
        </p:txBody>
      </p:sp>
      <p:sp>
        <p:nvSpPr>
          <p:cNvPr id="3" name="文本占位符 1"/>
          <p:cNvSpPr>
            <a:spLocks noGrp="1"/>
          </p:cNvSpPr>
          <p:nvPr/>
        </p:nvSpPr>
        <p:spPr>
          <a:xfrm>
            <a:off x="2151688" y="4485704"/>
            <a:ext cx="1584917"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defTabSz="774222"/>
            <a:r>
              <a:rPr lang="en-US" sz="1355" dirty="0">
                <a:solidFill>
                  <a:prstClr val="black"/>
                </a:solidFill>
                <a:latin typeface="HONOR Sans CN DemiBold" panose="02000700000000000000" charset="-122"/>
                <a:ea typeface="HONOR Sans CN DemiBold" panose="02000700000000000000" charset="-122"/>
              </a:rPr>
              <a:t>Basic information</a:t>
            </a:r>
          </a:p>
        </p:txBody>
      </p:sp>
      <p:cxnSp>
        <p:nvCxnSpPr>
          <p:cNvPr id="4" name="直接连接符 3"/>
          <p:cNvCxnSpPr/>
          <p:nvPr/>
        </p:nvCxnSpPr>
        <p:spPr>
          <a:xfrm>
            <a:off x="1850618" y="3829263"/>
            <a:ext cx="0" cy="883907"/>
          </a:xfrm>
          <a:prstGeom prst="line">
            <a:avLst/>
          </a:prstGeom>
          <a:ln>
            <a:solidFill>
              <a:schemeClr val="tx1">
                <a:lumMod val="50000"/>
                <a:lumOff val="50000"/>
              </a:schemeClr>
            </a:solidFill>
          </a:ln>
        </p:spPr>
        <p:style>
          <a:lnRef idx="2">
            <a:schemeClr val="accent1"/>
          </a:lnRef>
          <a:fillRef idx="0">
            <a:srgbClr val="FFFFFF"/>
          </a:fillRef>
          <a:effectRef idx="0">
            <a:srgbClr val="FFFFFF"/>
          </a:effectRef>
          <a:fontRef idx="minor">
            <a:schemeClr val="tx1"/>
          </a:fontRef>
        </p:style>
      </p:cxnSp>
      <p:sp>
        <p:nvSpPr>
          <p:cNvPr id="5" name="文本占位符 1"/>
          <p:cNvSpPr>
            <a:spLocks noGrp="1"/>
          </p:cNvSpPr>
          <p:nvPr>
            <p:custDataLst>
              <p:tags r:id="rId1"/>
            </p:custDataLst>
          </p:nvPr>
        </p:nvSpPr>
        <p:spPr>
          <a:xfrm>
            <a:off x="4408640" y="3742705"/>
            <a:ext cx="1081165" cy="820416"/>
          </a:xfrm>
          <a:prstGeom prst="rect">
            <a:avLst/>
          </a:prstGeom>
        </p:spPr>
        <p:txBody>
          <a:bodyPr vert="horz" lIns="77418" tIns="38709" rIns="77418" bIns="38709" rtlCol="0">
            <a:norm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defTabSz="774222"/>
            <a:r>
              <a:rPr lang="en-US" sz="4572" dirty="0">
                <a:solidFill>
                  <a:srgbClr val="F39800"/>
                </a:solidFill>
                <a:latin typeface="HONOR Sans CN DemiBold" panose="02000700000000000000" charset="-122"/>
                <a:ea typeface="HONOR Sans CN DemiBold" panose="02000700000000000000" charset="-122"/>
              </a:rPr>
              <a:t>02</a:t>
            </a:r>
          </a:p>
        </p:txBody>
      </p:sp>
      <p:sp>
        <p:nvSpPr>
          <p:cNvPr id="6" name="文本占位符 1"/>
          <p:cNvSpPr>
            <a:spLocks noGrp="1"/>
          </p:cNvSpPr>
          <p:nvPr>
            <p:custDataLst>
              <p:tags r:id="rId2"/>
            </p:custDataLst>
          </p:nvPr>
        </p:nvSpPr>
        <p:spPr>
          <a:xfrm>
            <a:off x="4424767" y="4485704"/>
            <a:ext cx="1756961"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defTabSz="774222"/>
            <a:r>
              <a:rPr lang="en-US" sz="1355" dirty="0">
                <a:solidFill>
                  <a:prstClr val="black"/>
                </a:solidFill>
                <a:latin typeface="HONOR Sans CN DemiBold" panose="02000700000000000000" charset="-122"/>
                <a:ea typeface="HONOR Sans CN DemiBold" panose="02000700000000000000" charset="-122"/>
              </a:rPr>
              <a:t>Features &amp; Benefits</a:t>
            </a:r>
          </a:p>
        </p:txBody>
      </p:sp>
      <p:cxnSp>
        <p:nvCxnSpPr>
          <p:cNvPr id="7" name="直接连接符 6"/>
          <p:cNvCxnSpPr/>
          <p:nvPr>
            <p:custDataLst>
              <p:tags r:id="rId3"/>
            </p:custDataLst>
          </p:nvPr>
        </p:nvCxnSpPr>
        <p:spPr>
          <a:xfrm>
            <a:off x="4123698" y="3829263"/>
            <a:ext cx="0" cy="883907"/>
          </a:xfrm>
          <a:prstGeom prst="line">
            <a:avLst/>
          </a:prstGeom>
          <a:ln>
            <a:solidFill>
              <a:schemeClr val="tx1">
                <a:lumMod val="50000"/>
                <a:lumOff val="50000"/>
              </a:schemeClr>
            </a:solidFill>
          </a:ln>
        </p:spPr>
        <p:style>
          <a:lnRef idx="2">
            <a:schemeClr val="accent1"/>
          </a:lnRef>
          <a:fillRef idx="0">
            <a:srgbClr val="FFFFFF"/>
          </a:fillRef>
          <a:effectRef idx="0">
            <a:srgbClr val="FFFFFF"/>
          </a:effectRef>
          <a:fontRef idx="minor">
            <a:schemeClr val="tx1"/>
          </a:fontRef>
        </p:style>
      </p:cxnSp>
      <p:sp>
        <p:nvSpPr>
          <p:cNvPr id="9" name="文本占位符 1"/>
          <p:cNvSpPr>
            <a:spLocks noGrp="1"/>
          </p:cNvSpPr>
          <p:nvPr>
            <p:custDataLst>
              <p:tags r:id="rId4"/>
            </p:custDataLst>
          </p:nvPr>
        </p:nvSpPr>
        <p:spPr>
          <a:xfrm>
            <a:off x="6689784" y="3742705"/>
            <a:ext cx="1081165" cy="820416"/>
          </a:xfrm>
          <a:prstGeom prst="rect">
            <a:avLst/>
          </a:prstGeom>
        </p:spPr>
        <p:txBody>
          <a:bodyPr vert="horz" lIns="77418" tIns="38709" rIns="77418" bIns="38709" rtlCol="0">
            <a:norm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defTabSz="774222"/>
            <a:r>
              <a:rPr lang="en-US" sz="4572">
                <a:solidFill>
                  <a:srgbClr val="014099"/>
                </a:solidFill>
                <a:latin typeface="HONOR Sans CN DemiBold" panose="02000700000000000000" charset="-122"/>
                <a:ea typeface="HONOR Sans CN DemiBold" panose="02000700000000000000" charset="-122"/>
              </a:rPr>
              <a:t>03</a:t>
            </a:r>
          </a:p>
        </p:txBody>
      </p:sp>
      <p:sp>
        <p:nvSpPr>
          <p:cNvPr id="10" name="文本占位符 1"/>
          <p:cNvSpPr>
            <a:spLocks noGrp="1"/>
          </p:cNvSpPr>
          <p:nvPr>
            <p:custDataLst>
              <p:tags r:id="rId5"/>
            </p:custDataLst>
          </p:nvPr>
        </p:nvSpPr>
        <p:spPr>
          <a:xfrm>
            <a:off x="6705913" y="4485704"/>
            <a:ext cx="1581156"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defTabSz="774222"/>
            <a:r>
              <a:rPr lang="en-US" sz="1355" dirty="0">
                <a:solidFill>
                  <a:prstClr val="black"/>
                </a:solidFill>
                <a:latin typeface="HONOR Sans CN DemiBold" panose="02000700000000000000" charset="-122"/>
                <a:ea typeface="HONOR Sans CN DemiBold" panose="02000700000000000000" charset="-122"/>
              </a:rPr>
              <a:t>Application</a:t>
            </a:r>
            <a:r>
              <a:rPr lang="en-US" altLang="zh-CN" sz="1355" dirty="0">
                <a:solidFill>
                  <a:prstClr val="black"/>
                </a:solidFill>
                <a:latin typeface="HONOR Sans CN DemiBold" panose="02000700000000000000" charset="-122"/>
                <a:ea typeface="HONOR Sans CN DemiBold" panose="02000700000000000000" charset="-122"/>
              </a:rPr>
              <a:t>s</a:t>
            </a:r>
            <a:endParaRPr lang="en-US" sz="1693" dirty="0">
              <a:solidFill>
                <a:prstClr val="black"/>
              </a:solidFill>
              <a:latin typeface="HONOR Sans CN DemiBold" panose="02000700000000000000" charset="-122"/>
              <a:ea typeface="HONOR Sans CN DemiBold" panose="02000700000000000000" charset="-122"/>
            </a:endParaRPr>
          </a:p>
        </p:txBody>
      </p:sp>
      <p:cxnSp>
        <p:nvCxnSpPr>
          <p:cNvPr id="11" name="直接连接符 10"/>
          <p:cNvCxnSpPr/>
          <p:nvPr>
            <p:custDataLst>
              <p:tags r:id="rId6"/>
            </p:custDataLst>
          </p:nvPr>
        </p:nvCxnSpPr>
        <p:spPr>
          <a:xfrm>
            <a:off x="6404843" y="3829263"/>
            <a:ext cx="0" cy="883907"/>
          </a:xfrm>
          <a:prstGeom prst="line">
            <a:avLst/>
          </a:prstGeom>
          <a:ln>
            <a:solidFill>
              <a:schemeClr val="tx1">
                <a:lumMod val="50000"/>
                <a:lumOff val="50000"/>
              </a:schemeClr>
            </a:solidFill>
          </a:ln>
        </p:spPr>
        <p:style>
          <a:lnRef idx="2">
            <a:schemeClr val="accent1"/>
          </a:lnRef>
          <a:fillRef idx="0">
            <a:srgbClr val="FFFFFF"/>
          </a:fillRef>
          <a:effectRef idx="0">
            <a:srgbClr val="FFFFFF"/>
          </a:effectRef>
          <a:fontRef idx="minor">
            <a:schemeClr val="tx1"/>
          </a:fontRef>
        </p:style>
      </p:cxnSp>
      <p:sp>
        <p:nvSpPr>
          <p:cNvPr id="12" name="文本占位符 1"/>
          <p:cNvSpPr>
            <a:spLocks noGrp="1"/>
          </p:cNvSpPr>
          <p:nvPr>
            <p:custDataLst>
              <p:tags r:id="rId7"/>
            </p:custDataLst>
          </p:nvPr>
        </p:nvSpPr>
        <p:spPr>
          <a:xfrm>
            <a:off x="8962865" y="3742705"/>
            <a:ext cx="1081165" cy="820416"/>
          </a:xfrm>
          <a:prstGeom prst="rect">
            <a:avLst/>
          </a:prstGeom>
        </p:spPr>
        <p:txBody>
          <a:bodyPr vert="horz" lIns="77418" tIns="38709" rIns="77418" bIns="38709" rtlCol="0">
            <a:norm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defTabSz="774222"/>
            <a:r>
              <a:rPr lang="en-US" sz="4572" dirty="0">
                <a:solidFill>
                  <a:srgbClr val="F39800"/>
                </a:solidFill>
                <a:latin typeface="HONOR Sans CN DemiBold" panose="02000700000000000000" charset="-122"/>
                <a:ea typeface="HONOR Sans CN DemiBold" panose="02000700000000000000" charset="-122"/>
              </a:rPr>
              <a:t>04</a:t>
            </a:r>
          </a:p>
        </p:txBody>
      </p:sp>
      <p:sp>
        <p:nvSpPr>
          <p:cNvPr id="13" name="文本占位符 1"/>
          <p:cNvSpPr>
            <a:spLocks noGrp="1"/>
          </p:cNvSpPr>
          <p:nvPr>
            <p:custDataLst>
              <p:tags r:id="rId8"/>
            </p:custDataLst>
          </p:nvPr>
        </p:nvSpPr>
        <p:spPr>
          <a:xfrm>
            <a:off x="8978993" y="4485704"/>
            <a:ext cx="1584920"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defTabSz="774222"/>
            <a:r>
              <a:rPr lang="en-US" sz="1355" dirty="0">
                <a:solidFill>
                  <a:prstClr val="black"/>
                </a:solidFill>
                <a:latin typeface="HONOR Sans CN DemiBold" panose="02000700000000000000" charset="-122"/>
                <a:ea typeface="HONOR Sans CN DemiBold" panose="02000700000000000000" charset="-122"/>
              </a:rPr>
              <a:t>Competition</a:t>
            </a:r>
          </a:p>
        </p:txBody>
      </p:sp>
      <p:cxnSp>
        <p:nvCxnSpPr>
          <p:cNvPr id="14" name="直接连接符 13"/>
          <p:cNvCxnSpPr/>
          <p:nvPr>
            <p:custDataLst>
              <p:tags r:id="rId9"/>
            </p:custDataLst>
          </p:nvPr>
        </p:nvCxnSpPr>
        <p:spPr>
          <a:xfrm>
            <a:off x="8677923" y="3829263"/>
            <a:ext cx="0" cy="883907"/>
          </a:xfrm>
          <a:prstGeom prst="line">
            <a:avLst/>
          </a:prstGeom>
          <a:ln>
            <a:solidFill>
              <a:schemeClr val="tx1">
                <a:lumMod val="50000"/>
                <a:lumOff val="50000"/>
              </a:schemeClr>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D4D00-438A-AA06-F3FC-0745628C2394}"/>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FC25FBE1-3356-5D3F-5797-DBF2610F744D}"/>
              </a:ext>
            </a:extLst>
          </p:cNvPr>
          <p:cNvSpPr txBox="1"/>
          <p:nvPr/>
        </p:nvSpPr>
        <p:spPr>
          <a:xfrm>
            <a:off x="405738" y="710235"/>
            <a:ext cx="6228692"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Eye chart &amp; Jitter analysis</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4" name="Rectangle 2">
            <a:extLst>
              <a:ext uri="{FF2B5EF4-FFF2-40B4-BE49-F238E27FC236}">
                <a16:creationId xmlns:a16="http://schemas.microsoft.com/office/drawing/2014/main" id="{AC895A07-D4A8-53EC-0626-E5CE836B02D7}"/>
              </a:ext>
            </a:extLst>
          </p:cNvPr>
          <p:cNvSpPr>
            <a:spLocks noChangeArrowheads="1"/>
          </p:cNvSpPr>
          <p:nvPr/>
        </p:nvSpPr>
        <p:spPr bwMode="auto">
          <a:xfrm>
            <a:off x="2238375" y="2133600"/>
            <a:ext cx="824865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9" name="文本框 18">
            <a:extLst>
              <a:ext uri="{FF2B5EF4-FFF2-40B4-BE49-F238E27FC236}">
                <a16:creationId xmlns:a16="http://schemas.microsoft.com/office/drawing/2014/main" id="{5321FFCB-A0BC-B9D7-D2AF-90A99FB74EA1}"/>
              </a:ext>
            </a:extLst>
          </p:cNvPr>
          <p:cNvSpPr txBox="1"/>
          <p:nvPr/>
        </p:nvSpPr>
        <p:spPr>
          <a:xfrm>
            <a:off x="587387" y="1153574"/>
            <a:ext cx="9899637" cy="206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2"/>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600" dirty="0">
                <a:latin typeface="HONOR Sans CN Medium" panose="02000600000000000000" pitchFamily="2" charset="-122"/>
                <a:ea typeface="HONOR Sans CN Medium" panose="02000600000000000000" pitchFamily="2" charset="-122"/>
              </a:rPr>
              <a:t>Supports clock recovery by constant frequency or phase-locked loop, and supports clock recovery of embedded clock signals such as USB, Ethernet, and MIPI.</a:t>
            </a:r>
          </a:p>
          <a:p>
            <a:pPr>
              <a:lnSpc>
                <a:spcPct val="150000"/>
              </a:lnSpc>
            </a:pPr>
            <a:r>
              <a:rPr lang="en-US" altLang="zh-CN" sz="1600" dirty="0">
                <a:latin typeface="HONOR Sans CN Medium" panose="02000600000000000000" pitchFamily="2" charset="-122"/>
                <a:ea typeface="HONOR Sans CN Medium" panose="02000600000000000000" pitchFamily="2" charset="-122"/>
              </a:rPr>
              <a:t>The color temperature display identifies anomalous signals with a small probability of occurrence.</a:t>
            </a:r>
          </a:p>
          <a:p>
            <a:pPr>
              <a:lnSpc>
                <a:spcPct val="150000"/>
              </a:lnSpc>
            </a:pPr>
            <a:r>
              <a:rPr lang="en-US" altLang="zh-CN" sz="1600" dirty="0">
                <a:latin typeface="HONOR Sans CN Medium" panose="02000600000000000000" pitchFamily="2" charset="-122"/>
                <a:ea typeface="HONOR Sans CN Medium" panose="02000600000000000000" pitchFamily="2" charset="-122"/>
              </a:rPr>
              <a:t>Automatically test eye chart and jitter related parameters, support template test.</a:t>
            </a:r>
          </a:p>
          <a:p>
            <a:pPr>
              <a:lnSpc>
                <a:spcPct val="150000"/>
              </a:lnSpc>
            </a:pPr>
            <a:r>
              <a:rPr lang="en-US" altLang="zh-CN" sz="1600" dirty="0">
                <a:latin typeface="HONOR Sans CN Medium" panose="02000600000000000000" pitchFamily="2" charset="-122"/>
                <a:ea typeface="HONOR Sans CN Medium" panose="02000600000000000000" pitchFamily="2" charset="-122"/>
              </a:rPr>
              <a:t>Jitter test supports advanced statistical analysis, noise analysis for high-speed digital interfaces.</a:t>
            </a:r>
            <a:endParaRPr lang="zh-CN" altLang="en-US" sz="1600" dirty="0">
              <a:latin typeface="HONOR Sans CN Medium" panose="02000600000000000000" pitchFamily="2" charset="-122"/>
              <a:ea typeface="HONOR Sans CN Medium" panose="02000600000000000000" pitchFamily="2" charset="-122"/>
            </a:endParaRPr>
          </a:p>
        </p:txBody>
      </p:sp>
      <p:pic>
        <p:nvPicPr>
          <p:cNvPr id="20" name="图片 19">
            <a:extLst>
              <a:ext uri="{FF2B5EF4-FFF2-40B4-BE49-F238E27FC236}">
                <a16:creationId xmlns:a16="http://schemas.microsoft.com/office/drawing/2014/main" id="{BC0652F2-8290-2C80-5F2B-34BAE110E2F6}"/>
              </a:ext>
            </a:extLst>
          </p:cNvPr>
          <p:cNvPicPr>
            <a:picLocks noChangeAspect="1"/>
          </p:cNvPicPr>
          <p:nvPr/>
        </p:nvPicPr>
        <p:blipFill rotWithShape="1">
          <a:blip r:embed="rId3"/>
          <a:srcRect l="10891"/>
          <a:stretch/>
        </p:blipFill>
        <p:spPr>
          <a:xfrm>
            <a:off x="6268900" y="3356991"/>
            <a:ext cx="5253687" cy="3300413"/>
          </a:xfrm>
          <a:prstGeom prst="rect">
            <a:avLst/>
          </a:prstGeom>
          <a:ln>
            <a:noFill/>
          </a:ln>
          <a:effectLst>
            <a:outerShdw blurRad="292100" dist="139700" dir="2700000" algn="tl" rotWithShape="0">
              <a:srgbClr val="333333">
                <a:alpha val="65000"/>
              </a:srgbClr>
            </a:outerShdw>
          </a:effectLst>
        </p:spPr>
      </p:pic>
      <p:pic>
        <p:nvPicPr>
          <p:cNvPr id="21" name="图片 20">
            <a:extLst>
              <a:ext uri="{FF2B5EF4-FFF2-40B4-BE49-F238E27FC236}">
                <a16:creationId xmlns:a16="http://schemas.microsoft.com/office/drawing/2014/main" id="{A1966CF4-CCE1-B1D8-7F65-222862370B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05" r="13526" b="6709"/>
          <a:stretch/>
        </p:blipFill>
        <p:spPr>
          <a:xfrm>
            <a:off x="669413" y="3356991"/>
            <a:ext cx="5200546" cy="3300413"/>
          </a:xfrm>
          <a:prstGeom prst="rect">
            <a:avLst/>
          </a:prstGeom>
          <a:ln>
            <a:noFill/>
          </a:ln>
          <a:effectLst>
            <a:outerShdw blurRad="292100" dist="139700" dir="2700000" algn="tl" rotWithShape="0">
              <a:srgbClr val="333333">
                <a:alpha val="65000"/>
              </a:srgbClr>
            </a:outerShdw>
          </a:effectLst>
        </p:spPr>
      </p:pic>
      <p:sp>
        <p:nvSpPr>
          <p:cNvPr id="2" name="文本框 1">
            <a:extLst>
              <a:ext uri="{FF2B5EF4-FFF2-40B4-BE49-F238E27FC236}">
                <a16:creationId xmlns:a16="http://schemas.microsoft.com/office/drawing/2014/main" id="{0D86FAE3-AD1B-D3C5-6A93-B58C2446C3D8}"/>
              </a:ext>
            </a:extLst>
          </p:cNvPr>
          <p:cNvSpPr txBox="1"/>
          <p:nvPr/>
        </p:nvSpPr>
        <p:spPr>
          <a:xfrm>
            <a:off x="2242077" y="4490424"/>
            <a:ext cx="2140971" cy="461665"/>
          </a:xfrm>
          <a:prstGeom prst="rect">
            <a:avLst/>
          </a:prstGeom>
          <a:noFill/>
        </p:spPr>
        <p:txBody>
          <a:bodyPr wrap="none" rtlCol="0">
            <a:spAutoFit/>
          </a:bodyPr>
          <a:lstStyle/>
          <a:p>
            <a:r>
              <a:rPr lang="en-US" altLang="zh-CN"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rPr>
              <a:t>Jitter analysis</a:t>
            </a:r>
            <a:endParaRPr lang="zh-CN" altLang="en-US"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5" name="文本框 4">
            <a:extLst>
              <a:ext uri="{FF2B5EF4-FFF2-40B4-BE49-F238E27FC236}">
                <a16:creationId xmlns:a16="http://schemas.microsoft.com/office/drawing/2014/main" id="{3E77C08E-49CF-1EF8-B3F3-AE2DF9918186}"/>
              </a:ext>
            </a:extLst>
          </p:cNvPr>
          <p:cNvSpPr txBox="1"/>
          <p:nvPr/>
        </p:nvSpPr>
        <p:spPr>
          <a:xfrm>
            <a:off x="7932204" y="4474162"/>
            <a:ext cx="1628907" cy="461665"/>
          </a:xfrm>
          <a:prstGeom prst="rect">
            <a:avLst/>
          </a:prstGeom>
          <a:noFill/>
        </p:spPr>
        <p:txBody>
          <a:bodyPr wrap="none" rtlCol="0">
            <a:spAutoFit/>
          </a:bodyPr>
          <a:lstStyle/>
          <a:p>
            <a:r>
              <a:rPr lang="en-US" altLang="zh-CN"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rPr>
              <a:t>Eye chart </a:t>
            </a:r>
            <a:endParaRPr lang="zh-CN" altLang="en-US"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6" name="矩形 5">
            <a:extLst>
              <a:ext uri="{FF2B5EF4-FFF2-40B4-BE49-F238E27FC236}">
                <a16:creationId xmlns:a16="http://schemas.microsoft.com/office/drawing/2014/main" id="{FB388988-6A3E-C33C-98D3-1D8107FE378F}"/>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399662684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15380" y="879617"/>
            <a:ext cx="3744416"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Serial Bus Analysis</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4" name="文本框 3"/>
          <p:cNvSpPr txBox="1"/>
          <p:nvPr/>
        </p:nvSpPr>
        <p:spPr>
          <a:xfrm>
            <a:off x="674270" y="1556792"/>
            <a:ext cx="9775910" cy="155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600" dirty="0">
                <a:latin typeface="HONOR Sans CN Medium" panose="02000600000000000000" pitchFamily="2" charset="-122"/>
                <a:ea typeface="HONOR Sans CN Medium" panose="02000600000000000000" pitchFamily="2" charset="-122"/>
              </a:rPr>
              <a:t>Serial bus analysis can quickly and easily identify signal integrity issues and verify the performance of serial interface designs.</a:t>
            </a:r>
          </a:p>
          <a:p>
            <a:pPr>
              <a:lnSpc>
                <a:spcPct val="150000"/>
              </a:lnSpc>
            </a:pPr>
            <a:r>
              <a:rPr lang="en-US" altLang="zh-CN" sz="1600" dirty="0">
                <a:latin typeface="HONOR Sans CN Medium" panose="02000600000000000000" pitchFamily="2" charset="-122"/>
                <a:ea typeface="HONOR Sans CN Medium" panose="02000600000000000000" pitchFamily="2" charset="-122"/>
              </a:rPr>
              <a:t>Bootstrap UI, wizard guide to complete configuration and testing.</a:t>
            </a:r>
          </a:p>
          <a:p>
            <a:pPr>
              <a:lnSpc>
                <a:spcPct val="150000"/>
              </a:lnSpc>
            </a:pPr>
            <a:r>
              <a:rPr lang="en-US" altLang="zh-CN" sz="1600" dirty="0">
                <a:latin typeface="HONOR Sans CN Medium" panose="02000600000000000000" pitchFamily="2" charset="-122"/>
                <a:ea typeface="HONOR Sans CN Medium" panose="02000600000000000000" pitchFamily="2" charset="-122"/>
              </a:rPr>
              <a:t>One-touch testing of signal status.</a:t>
            </a:r>
          </a:p>
          <a:p>
            <a:pPr>
              <a:lnSpc>
                <a:spcPct val="150000"/>
              </a:lnSpc>
            </a:pPr>
            <a:endParaRPr lang="zh-CN" altLang="en-US" sz="1600" dirty="0">
              <a:latin typeface="HONOR Sans CN Medium" panose="02000600000000000000" pitchFamily="2" charset="-122"/>
              <a:ea typeface="HONOR Sans CN Medium" panose="02000600000000000000" pitchFamily="2" charset="-122"/>
            </a:endParaRPr>
          </a:p>
        </p:txBody>
      </p:sp>
      <p:sp>
        <p:nvSpPr>
          <p:cNvPr id="6" name="文本框 5"/>
          <p:cNvSpPr txBox="1"/>
          <p:nvPr/>
        </p:nvSpPr>
        <p:spPr>
          <a:xfrm>
            <a:off x="1559496" y="6444174"/>
            <a:ext cx="3221501" cy="338554"/>
          </a:xfrm>
          <a:prstGeom prst="rect">
            <a:avLst/>
          </a:prstGeom>
          <a:noFill/>
        </p:spPr>
        <p:txBody>
          <a:bodyPr wrap="square" rtlCol="0">
            <a:spAutoFit/>
          </a:bodyPr>
          <a:lstStyle/>
          <a:p>
            <a:pPr algn="ctr"/>
            <a:r>
              <a:rPr lang="en-US" altLang="zh-CN" sz="1600" dirty="0">
                <a:latin typeface="HONOR Sans CN Medium" panose="02000600000000000000" pitchFamily="2" charset="-122"/>
                <a:ea typeface="HONOR Sans CN Medium" panose="02000600000000000000" pitchFamily="2" charset="-122"/>
                <a:cs typeface="阿里巴巴普惠体 R" panose="00020600040101010101" pitchFamily="18" charset="-122"/>
              </a:rPr>
              <a:t>Serial bus analysis test items</a:t>
            </a:r>
            <a:endParaRPr lang="zh-CN" altLang="en-US" sz="16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9" name="文本框 8"/>
          <p:cNvSpPr txBox="1"/>
          <p:nvPr/>
        </p:nvSpPr>
        <p:spPr>
          <a:xfrm>
            <a:off x="7536160" y="6444174"/>
            <a:ext cx="3708412" cy="338554"/>
          </a:xfrm>
          <a:prstGeom prst="rect">
            <a:avLst/>
          </a:prstGeom>
          <a:noFill/>
        </p:spPr>
        <p:txBody>
          <a:bodyPr wrap="square" rtlCol="0">
            <a:spAutoFit/>
          </a:bodyPr>
          <a:lstStyle/>
          <a:p>
            <a:pPr algn="ctr"/>
            <a:r>
              <a:rPr lang="en-US" altLang="zh-CN" sz="1600" dirty="0">
                <a:latin typeface="HONOR Sans CN Medium" panose="02000600000000000000" pitchFamily="2" charset="-122"/>
                <a:ea typeface="HONOR Sans CN Medium" panose="02000600000000000000" pitchFamily="2" charset="-122"/>
                <a:cs typeface="阿里巴巴普惠体 R" panose="00020600040101010101" pitchFamily="18" charset="-122"/>
              </a:rPr>
              <a:t>Screenshots of the testing process</a:t>
            </a:r>
            <a:endParaRPr lang="zh-CN" altLang="en-US" sz="16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270" y="3322324"/>
            <a:ext cx="4990261" cy="3118914"/>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4351" y="3322324"/>
            <a:ext cx="4990262" cy="3118914"/>
          </a:xfrm>
          <a:prstGeom prst="rect">
            <a:avLst/>
          </a:prstGeom>
        </p:spPr>
      </p:pic>
      <p:sp>
        <p:nvSpPr>
          <p:cNvPr id="5" name="矩形 4">
            <a:extLst>
              <a:ext uri="{FF2B5EF4-FFF2-40B4-BE49-F238E27FC236}">
                <a16:creationId xmlns:a16="http://schemas.microsoft.com/office/drawing/2014/main" id="{DD6D1E19-F653-0D9D-ED11-CF9DA1B80A1D}"/>
              </a:ext>
            </a:extLst>
          </p:cNvPr>
          <p:cNvSpPr/>
          <p:nvPr/>
        </p:nvSpPr>
        <p:spPr>
          <a:xfrm>
            <a:off x="335360" y="889818"/>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373457884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1085" y="742147"/>
            <a:ext cx="6461819"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2.5G/5G/10GBase-T Test Items</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16" name="文本框 15">
            <a:extLst>
              <a:ext uri="{FF2B5EF4-FFF2-40B4-BE49-F238E27FC236}">
                <a16:creationId xmlns:a16="http://schemas.microsoft.com/office/drawing/2014/main" id="{F0804DFB-5EBE-265A-5669-2F8FF16A78CF}"/>
              </a:ext>
            </a:extLst>
          </p:cNvPr>
          <p:cNvSpPr txBox="1"/>
          <p:nvPr/>
        </p:nvSpPr>
        <p:spPr>
          <a:xfrm>
            <a:off x="263352" y="2109360"/>
            <a:ext cx="3708412" cy="329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2"/>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400" dirty="0">
                <a:latin typeface="HONOR Sans CN Medium" panose="02000600000000000000" pitchFamily="2" charset="-122"/>
                <a:ea typeface="HONOR Sans CN Medium" panose="02000600000000000000" pitchFamily="2" charset="-122"/>
              </a:rPr>
              <a:t>Maximum Output Droop</a:t>
            </a:r>
          </a:p>
          <a:p>
            <a:pPr>
              <a:lnSpc>
                <a:spcPct val="150000"/>
              </a:lnSpc>
            </a:pPr>
            <a:r>
              <a:rPr lang="en-US" altLang="zh-CN" sz="1400" dirty="0">
                <a:latin typeface="HONOR Sans CN Medium" panose="02000600000000000000" pitchFamily="2" charset="-122"/>
                <a:ea typeface="HONOR Sans CN Medium" panose="02000600000000000000" pitchFamily="2" charset="-122"/>
              </a:rPr>
              <a:t>Transmitter Timing Jitter-Master</a:t>
            </a:r>
          </a:p>
          <a:p>
            <a:pPr>
              <a:lnSpc>
                <a:spcPct val="150000"/>
              </a:lnSpc>
            </a:pPr>
            <a:r>
              <a:rPr lang="en-US" altLang="zh-CN" sz="1400" dirty="0">
                <a:latin typeface="HONOR Sans CN Medium" panose="02000600000000000000" pitchFamily="2" charset="-122"/>
                <a:ea typeface="HONOR Sans CN Medium" panose="02000600000000000000" pitchFamily="2" charset="-122"/>
              </a:rPr>
              <a:t>Transmit Clock Frequency</a:t>
            </a:r>
          </a:p>
          <a:p>
            <a:pPr>
              <a:lnSpc>
                <a:spcPct val="150000"/>
              </a:lnSpc>
            </a:pPr>
            <a:r>
              <a:rPr lang="en-US" altLang="zh-CN" sz="1400" dirty="0">
                <a:latin typeface="HONOR Sans CN Medium" panose="02000600000000000000" pitchFamily="2" charset="-122"/>
                <a:ea typeface="HONOR Sans CN Medium" panose="02000600000000000000" pitchFamily="2" charset="-122"/>
              </a:rPr>
              <a:t>Transmitter Linearity</a:t>
            </a:r>
          </a:p>
          <a:p>
            <a:pPr>
              <a:lnSpc>
                <a:spcPct val="150000"/>
              </a:lnSpc>
            </a:pPr>
            <a:r>
              <a:rPr lang="en-US" altLang="zh-CN" sz="1400" dirty="0" err="1">
                <a:latin typeface="HONOR Sans CN Medium" panose="02000600000000000000" pitchFamily="2" charset="-122"/>
                <a:ea typeface="HONOR Sans CN Medium" panose="02000600000000000000" pitchFamily="2" charset="-122"/>
              </a:rPr>
              <a:t>Transmiter</a:t>
            </a:r>
            <a:r>
              <a:rPr lang="en-US" altLang="zh-CN" sz="1400" dirty="0">
                <a:latin typeface="HONOR Sans CN Medium" panose="02000600000000000000" pitchFamily="2" charset="-122"/>
                <a:ea typeface="HONOR Sans CN Medium" panose="02000600000000000000" pitchFamily="2" charset="-122"/>
              </a:rPr>
              <a:t> </a:t>
            </a:r>
            <a:r>
              <a:rPr lang="en-US" altLang="zh-CN" sz="1400" dirty="0" err="1">
                <a:latin typeface="HONOR Sans CN Medium" panose="02000600000000000000" pitchFamily="2" charset="-122"/>
                <a:ea typeface="HONOR Sans CN Medium" panose="02000600000000000000" pitchFamily="2" charset="-122"/>
              </a:rPr>
              <a:t>NonLinear</a:t>
            </a:r>
            <a:r>
              <a:rPr lang="en-US" altLang="zh-CN" sz="1400" dirty="0">
                <a:latin typeface="HONOR Sans CN Medium" panose="02000600000000000000" pitchFamily="2" charset="-122"/>
                <a:ea typeface="HONOR Sans CN Medium" panose="02000600000000000000" pitchFamily="2" charset="-122"/>
              </a:rPr>
              <a:t> Distortion (2.5GBase-T only)</a:t>
            </a:r>
          </a:p>
          <a:p>
            <a:pPr>
              <a:lnSpc>
                <a:spcPct val="150000"/>
              </a:lnSpc>
            </a:pPr>
            <a:r>
              <a:rPr lang="en-US" altLang="zh-CN" sz="1400" dirty="0">
                <a:latin typeface="HONOR Sans CN Medium" panose="02000600000000000000" pitchFamily="2" charset="-122"/>
                <a:ea typeface="HONOR Sans CN Medium" panose="02000600000000000000" pitchFamily="2" charset="-122"/>
              </a:rPr>
              <a:t>Power Tests</a:t>
            </a:r>
          </a:p>
          <a:p>
            <a:pPr>
              <a:lnSpc>
                <a:spcPct val="150000"/>
              </a:lnSpc>
            </a:pPr>
            <a:r>
              <a:rPr lang="en-US" altLang="zh-CN" sz="1400" dirty="0">
                <a:latin typeface="HONOR Sans CN Medium" panose="02000600000000000000" pitchFamily="2" charset="-122"/>
                <a:ea typeface="HONOR Sans CN Medium" panose="02000600000000000000" pitchFamily="2" charset="-122"/>
              </a:rPr>
              <a:t> </a:t>
            </a:r>
            <a:r>
              <a:rPr lang="en-US" altLang="zh-CN" sz="1400" dirty="0" err="1">
                <a:latin typeface="HONOR Sans CN Medium" panose="02000600000000000000" pitchFamily="2" charset="-122"/>
                <a:ea typeface="HONOR Sans CN Medium" panose="02000600000000000000" pitchFamily="2" charset="-122"/>
              </a:rPr>
              <a:t>MDl</a:t>
            </a:r>
            <a:r>
              <a:rPr lang="en-US" altLang="zh-CN" sz="1400" dirty="0">
                <a:latin typeface="HONOR Sans CN Medium" panose="02000600000000000000" pitchFamily="2" charset="-122"/>
                <a:ea typeface="HONOR Sans CN Medium" panose="02000600000000000000" pitchFamily="2" charset="-122"/>
              </a:rPr>
              <a:t> Return Loss</a:t>
            </a:r>
          </a:p>
          <a:p>
            <a:pPr>
              <a:lnSpc>
                <a:spcPct val="150000"/>
              </a:lnSpc>
            </a:pPr>
            <a:r>
              <a:rPr lang="en-US" altLang="zh-CN" sz="1400" dirty="0">
                <a:latin typeface="HONOR Sans CN Medium" panose="02000600000000000000" pitchFamily="2" charset="-122"/>
                <a:ea typeface="HONOR Sans CN Medium" panose="02000600000000000000" pitchFamily="2" charset="-122"/>
              </a:rPr>
              <a:t>Transmitter Timing Jitter-Slave</a:t>
            </a:r>
            <a:endParaRPr lang="zh-CN" altLang="en-US" sz="1400" dirty="0">
              <a:latin typeface="HONOR Sans CN Medium" panose="02000600000000000000" pitchFamily="2" charset="-122"/>
              <a:ea typeface="HONOR Sans CN Medium" panose="02000600000000000000" pitchFamily="2" charset="-122"/>
            </a:endParaRPr>
          </a:p>
        </p:txBody>
      </p:sp>
      <p:pic>
        <p:nvPicPr>
          <p:cNvPr id="4" name="图片 3">
            <a:extLst>
              <a:ext uri="{FF2B5EF4-FFF2-40B4-BE49-F238E27FC236}">
                <a16:creationId xmlns:a16="http://schemas.microsoft.com/office/drawing/2014/main" id="{01D0A203-1B09-E28E-425F-BFAA54D20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7788" y="1592795"/>
            <a:ext cx="7696178" cy="4329100"/>
          </a:xfrm>
          <a:prstGeom prst="rect">
            <a:avLst/>
          </a:prstGeom>
          <a:ln>
            <a:noFill/>
          </a:ln>
          <a:effectLst>
            <a:outerShdw blurRad="292100" dist="139700" dir="2700000" algn="tl" rotWithShape="0">
              <a:srgbClr val="333333">
                <a:alpha val="65000"/>
              </a:srgbClr>
            </a:outerShdw>
          </a:effectLst>
        </p:spPr>
      </p:pic>
      <p:sp>
        <p:nvSpPr>
          <p:cNvPr id="5" name="矩形 4">
            <a:extLst>
              <a:ext uri="{FF2B5EF4-FFF2-40B4-BE49-F238E27FC236}">
                <a16:creationId xmlns:a16="http://schemas.microsoft.com/office/drawing/2014/main" id="{32C26C96-EE47-C9C2-D54D-89D74D831506}"/>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268499196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3427" y="723786"/>
            <a:ext cx="7937985"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MIPI-DPHY Compliance Testing</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4" name="Rectangle 2"/>
          <p:cNvSpPr>
            <a:spLocks noChangeArrowheads="1"/>
          </p:cNvSpPr>
          <p:nvPr/>
        </p:nvSpPr>
        <p:spPr bwMode="auto">
          <a:xfrm>
            <a:off x="2238375" y="3977759"/>
            <a:ext cx="824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latin typeface="HONOR Sans CN Medium" panose="02000600000000000000" pitchFamily="2" charset="-122"/>
              <a:ea typeface="HONOR Sans CN Medium" panose="02000600000000000000" pitchFamily="2" charset="-122"/>
            </a:endParaRPr>
          </a:p>
        </p:txBody>
      </p:sp>
      <p:pic>
        <p:nvPicPr>
          <p:cNvPr id="1026" name="Picture 2">
            <a:extLst>
              <a:ext uri="{FF2B5EF4-FFF2-40B4-BE49-F238E27FC236}">
                <a16:creationId xmlns:a16="http://schemas.microsoft.com/office/drawing/2014/main" id="{5E81BF5D-3484-52F0-124D-B8904F06D5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5456977" y="1333410"/>
            <a:ext cx="6953357" cy="516878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5C724140-D498-9A10-89F6-775ED8846227}"/>
              </a:ext>
            </a:extLst>
          </p:cNvPr>
          <p:cNvSpPr txBox="1"/>
          <p:nvPr/>
        </p:nvSpPr>
        <p:spPr>
          <a:xfrm>
            <a:off x="344409" y="2228619"/>
            <a:ext cx="5112568" cy="329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400" dirty="0">
                <a:latin typeface="HONOR Sans CN Medium" panose="02000600000000000000" pitchFamily="2" charset="-122"/>
                <a:ea typeface="HONOR Sans CN Medium" panose="02000600000000000000" pitchFamily="2" charset="-122"/>
              </a:rPr>
              <a:t>The SDS7000A series supports MIPI-DPHY compliance analysis based on the CTS 1.0 specification. </a:t>
            </a:r>
          </a:p>
          <a:p>
            <a:pPr marL="0" indent="0">
              <a:lnSpc>
                <a:spcPct val="150000"/>
              </a:lnSpc>
              <a:buNone/>
            </a:pPr>
            <a:endParaRPr lang="en-US" altLang="zh-CN" sz="1400" dirty="0">
              <a:latin typeface="HONOR Sans CN Medium" panose="02000600000000000000" pitchFamily="2" charset="-122"/>
              <a:ea typeface="HONOR Sans CN Medium" panose="02000600000000000000" pitchFamily="2" charset="-122"/>
            </a:endParaRPr>
          </a:p>
          <a:p>
            <a:pPr>
              <a:lnSpc>
                <a:spcPct val="150000"/>
              </a:lnSpc>
            </a:pPr>
            <a:r>
              <a:rPr lang="en-US" altLang="zh-CN" sz="1400" dirty="0">
                <a:latin typeface="HONOR Sans CN Medium" panose="02000600000000000000" pitchFamily="2" charset="-122"/>
                <a:ea typeface="HONOR Sans CN Medium" panose="02000600000000000000" pitchFamily="2" charset="-122"/>
              </a:rPr>
              <a:t>The oscilloscope captures HS-TX and LP-TX signaling on both data and clock lanes using its 12-bit ADC and ≥4 GHz bandwidth, combined with 5 GHz active differential probes. </a:t>
            </a:r>
          </a:p>
        </p:txBody>
      </p:sp>
      <p:sp>
        <p:nvSpPr>
          <p:cNvPr id="5" name="矩形 4">
            <a:extLst>
              <a:ext uri="{FF2B5EF4-FFF2-40B4-BE49-F238E27FC236}">
                <a16:creationId xmlns:a16="http://schemas.microsoft.com/office/drawing/2014/main" id="{6DFB2AF6-2CA8-D1E9-9BAF-C95050971C2E}"/>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2250954415"/>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5738" y="710235"/>
            <a:ext cx="7812868"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Enriched protocol conformance testing</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9" name="文本框 8">
            <a:extLst>
              <a:ext uri="{FF2B5EF4-FFF2-40B4-BE49-F238E27FC236}">
                <a16:creationId xmlns:a16="http://schemas.microsoft.com/office/drawing/2014/main" id="{D1B6CF76-EEB2-AD8B-AA66-4DE66383DEB4}"/>
              </a:ext>
            </a:extLst>
          </p:cNvPr>
          <p:cNvSpPr txBox="1"/>
          <p:nvPr/>
        </p:nvSpPr>
        <p:spPr>
          <a:xfrm>
            <a:off x="551384" y="1376772"/>
            <a:ext cx="10619226" cy="182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800" dirty="0">
                <a:latin typeface="HONOR Sans CN Medium" panose="02000600000000000000" pitchFamily="2" charset="-122"/>
                <a:ea typeface="HONOR Sans CN Medium" panose="02000600000000000000" pitchFamily="2" charset="-122"/>
              </a:rPr>
              <a:t>Supports protocol conformance testing for USB2.0, 100Base-TX, 1000Base-T, 2.5G/5 G/10GBase-T, 100Base-T1, 1000Base-T1, MIPI-DPHY, DDR2/DDR3</a:t>
            </a:r>
          </a:p>
          <a:p>
            <a:pPr>
              <a:lnSpc>
                <a:spcPct val="150000"/>
              </a:lnSpc>
            </a:pPr>
            <a:r>
              <a:rPr lang="en-US" altLang="zh-CN" sz="1800" dirty="0">
                <a:latin typeface="HONOR Sans CN Medium" panose="02000600000000000000" pitchFamily="2" charset="-122"/>
                <a:ea typeface="HONOR Sans CN Medium" panose="02000600000000000000" pitchFamily="2" charset="-122"/>
              </a:rPr>
              <a:t>Provide specialized test fixtures.</a:t>
            </a:r>
          </a:p>
          <a:p>
            <a:pPr>
              <a:lnSpc>
                <a:spcPct val="150000"/>
              </a:lnSpc>
            </a:pPr>
            <a:r>
              <a:rPr lang="en-US" altLang="zh-CN" sz="1800" dirty="0">
                <a:latin typeface="HONOR Sans CN Medium" panose="02000600000000000000" pitchFamily="2" charset="-122"/>
                <a:ea typeface="HONOR Sans CN Medium" panose="02000600000000000000" pitchFamily="2" charset="-122"/>
              </a:rPr>
              <a:t>Automatic report generation.</a:t>
            </a: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56" y="2924944"/>
            <a:ext cx="5914168" cy="3564323"/>
          </a:xfrm>
          <a:prstGeom prst="rect">
            <a:avLst/>
          </a:prstGeom>
        </p:spPr>
      </p:pic>
      <p:pic>
        <p:nvPicPr>
          <p:cNvPr id="10" name="图片 9">
            <a:extLst>
              <a:ext uri="{FF2B5EF4-FFF2-40B4-BE49-F238E27FC236}">
                <a16:creationId xmlns:a16="http://schemas.microsoft.com/office/drawing/2014/main" id="{51DA57E9-5DC8-615C-2E7E-2D82658CA791}"/>
              </a:ext>
            </a:extLst>
          </p:cNvPr>
          <p:cNvPicPr>
            <a:picLocks noChangeAspect="1"/>
          </p:cNvPicPr>
          <p:nvPr/>
        </p:nvPicPr>
        <p:blipFill>
          <a:blip r:embed="rId5" cstate="print">
            <a:extLst>
              <a:ext uri="{28A0092B-C50C-407E-A947-70E740481C1C}">
                <a14:useLocalDpi xmlns:a14="http://schemas.microsoft.com/office/drawing/2010/main" val="0"/>
              </a:ext>
            </a:extLst>
          </a:blip>
          <a:srcRect t="2023" b="2023"/>
          <a:stretch/>
        </p:blipFill>
        <p:spPr>
          <a:xfrm>
            <a:off x="6456040" y="3326413"/>
            <a:ext cx="5116085" cy="2761383"/>
          </a:xfrm>
          <a:prstGeom prst="rect">
            <a:avLst/>
          </a:prstGeom>
          <a:ln>
            <a:noFill/>
          </a:ln>
          <a:effectLst>
            <a:outerShdw blurRad="292100" dist="139700" dir="2700000" algn="tl" rotWithShape="0">
              <a:srgbClr val="333333">
                <a:alpha val="65000"/>
              </a:srgbClr>
            </a:outerShdw>
          </a:effectLst>
        </p:spPr>
      </p:pic>
      <p:sp>
        <p:nvSpPr>
          <p:cNvPr id="3" name="矩形 2">
            <a:extLst>
              <a:ext uri="{FF2B5EF4-FFF2-40B4-BE49-F238E27FC236}">
                <a16:creationId xmlns:a16="http://schemas.microsoft.com/office/drawing/2014/main" id="{63BBCD99-9DCD-2713-CF19-D9AA7DA89B57}"/>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64746124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B520754-885D-2114-7337-6E4BAE2D7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 y="0"/>
            <a:ext cx="12130087" cy="6858000"/>
          </a:xfrm>
          <a:prstGeom prst="rect">
            <a:avLst/>
          </a:prstGeom>
        </p:spPr>
      </p:pic>
      <p:sp>
        <p:nvSpPr>
          <p:cNvPr id="2" name="文本框 1"/>
          <p:cNvSpPr txBox="1"/>
          <p:nvPr/>
        </p:nvSpPr>
        <p:spPr>
          <a:xfrm>
            <a:off x="3647728" y="92965"/>
            <a:ext cx="6840760"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a:solidFill>
                  <a:schemeClr val="bg1"/>
                </a:solidFill>
                <a:latin typeface="HONOR Sans CN Medium" panose="02000600000000000000" pitchFamily="2" charset="-122"/>
                <a:ea typeface="HONOR Sans CN Medium" panose="02000600000000000000" pitchFamily="2" charset="-122"/>
              </a:rPr>
              <a:t>Real-Time </a:t>
            </a:r>
            <a:r>
              <a:rPr lang="en-US" altLang="zh-CN" dirty="0">
                <a:solidFill>
                  <a:schemeClr val="bg1"/>
                </a:solidFill>
                <a:latin typeface="HONOR Sans CN Medium" panose="02000600000000000000" pitchFamily="2" charset="-122"/>
                <a:ea typeface="HONOR Sans CN Medium" panose="02000600000000000000" pitchFamily="2" charset="-122"/>
              </a:rPr>
              <a:t>Spectrum Analysis</a:t>
            </a:r>
            <a:endParaRPr lang="zh-CN" altLang="en-US" dirty="0">
              <a:solidFill>
                <a:schemeClr val="bg1"/>
              </a:solidFill>
              <a:latin typeface="HONOR Sans CN Medium" panose="02000600000000000000" pitchFamily="2" charset="-122"/>
              <a:ea typeface="HONOR Sans CN Medium" panose="02000600000000000000" pitchFamily="2" charset="-122"/>
            </a:endParaRPr>
          </a:p>
        </p:txBody>
      </p:sp>
      <p:sp>
        <p:nvSpPr>
          <p:cNvPr id="4" name="文本框 3"/>
          <p:cNvSpPr txBox="1"/>
          <p:nvPr/>
        </p:nvSpPr>
        <p:spPr>
          <a:xfrm>
            <a:off x="7932204" y="800485"/>
            <a:ext cx="4156830" cy="145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4"/>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marL="0" indent="0">
              <a:lnSpc>
                <a:spcPct val="150000"/>
              </a:lnSpc>
              <a:buNone/>
            </a:pPr>
            <a:r>
              <a:rPr lang="en-US" altLang="zh-CN" sz="1000" dirty="0">
                <a:solidFill>
                  <a:schemeClr val="bg1"/>
                </a:solidFill>
                <a:latin typeface="HONOR Sans CN Medium" panose="02000600000000000000" pitchFamily="2" charset="-122"/>
                <a:ea typeface="HONOR Sans CN Medium" panose="02000600000000000000" pitchFamily="2" charset="-122"/>
              </a:rPr>
              <a:t>Support maximum 1GHz SPAN real-time spectrum analysis, DDC processing based on 20GSa/s sampling data, DDC output maximum sampling rate of 1.25GSa/s.</a:t>
            </a:r>
          </a:p>
          <a:p>
            <a:pPr marL="0" indent="0">
              <a:lnSpc>
                <a:spcPct val="150000"/>
              </a:lnSpc>
              <a:buNone/>
            </a:pPr>
            <a:r>
              <a:rPr lang="en-US" altLang="zh-CN" sz="1000" dirty="0">
                <a:solidFill>
                  <a:schemeClr val="bg1"/>
                </a:solidFill>
                <a:latin typeface="HONOR Sans CN Medium" panose="02000600000000000000" pitchFamily="2" charset="-122"/>
                <a:ea typeface="HONOR Sans CN Medium" panose="02000600000000000000" pitchFamily="2" charset="-122"/>
              </a:rPr>
              <a:t>With density map, spectrum monitoring, 3D map, 3D map + spectrum monitoring, density map + spectrum monitoring display mode, can realize high precision measurement in frequency domain.</a:t>
            </a:r>
          </a:p>
        </p:txBody>
      </p:sp>
      <p:sp>
        <p:nvSpPr>
          <p:cNvPr id="6" name="文本框 5">
            <a:extLst>
              <a:ext uri="{FF2B5EF4-FFF2-40B4-BE49-F238E27FC236}">
                <a16:creationId xmlns:a16="http://schemas.microsoft.com/office/drawing/2014/main" id="{47A099F5-ADF4-F58F-C80C-6790C9CCD396}"/>
              </a:ext>
            </a:extLst>
          </p:cNvPr>
          <p:cNvSpPr txBox="1"/>
          <p:nvPr/>
        </p:nvSpPr>
        <p:spPr>
          <a:xfrm>
            <a:off x="911424" y="1052736"/>
            <a:ext cx="3590282" cy="154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4"/>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marL="0" indent="0">
              <a:lnSpc>
                <a:spcPct val="150000"/>
              </a:lnSpc>
              <a:buNone/>
            </a:pPr>
            <a:r>
              <a:rPr lang="en-US" altLang="zh-CN" sz="1200" dirty="0">
                <a:solidFill>
                  <a:schemeClr val="bg1"/>
                </a:solidFill>
                <a:latin typeface="HONOR Sans CN Medium" panose="02000600000000000000" pitchFamily="2" charset="-122"/>
                <a:ea typeface="HONOR Sans CN Medium" panose="02000600000000000000" pitchFamily="2" charset="-122"/>
              </a:rPr>
              <a:t>Realize the function of Real-time spectrum analysis on the oscilloscope, seamlessly detect and analyze the input signal in the frequency domain, so that the oscilloscope has the professional analysis capability in both time and frequency domains at the same time.</a:t>
            </a:r>
          </a:p>
        </p:txBody>
      </p:sp>
      <p:sp>
        <p:nvSpPr>
          <p:cNvPr id="3" name="文本框 2">
            <a:extLst>
              <a:ext uri="{FF2B5EF4-FFF2-40B4-BE49-F238E27FC236}">
                <a16:creationId xmlns:a16="http://schemas.microsoft.com/office/drawing/2014/main" id="{E49F3FB3-164E-E1ED-FCE1-F6FC9A0391DE}"/>
              </a:ext>
            </a:extLst>
          </p:cNvPr>
          <p:cNvSpPr txBox="1"/>
          <p:nvPr/>
        </p:nvSpPr>
        <p:spPr>
          <a:xfrm>
            <a:off x="632907" y="3617945"/>
            <a:ext cx="3868799" cy="738664"/>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1400" b="0" dirty="0">
                <a:solidFill>
                  <a:srgbClr val="002060"/>
                </a:solidFill>
                <a:latin typeface="HONOR Sans CN Medium" panose="02000600000000000000" pitchFamily="2" charset="-122"/>
                <a:ea typeface="HONOR Sans CN Medium" panose="02000600000000000000" pitchFamily="2" charset="-122"/>
              </a:rPr>
              <a:t>Real-time Analysis Bandwidth </a:t>
            </a:r>
          </a:p>
          <a:p>
            <a:r>
              <a:rPr lang="en-US" altLang="zh-CN" sz="1400" b="0" dirty="0">
                <a:solidFill>
                  <a:srgbClr val="002060"/>
                </a:solidFill>
                <a:latin typeface="HONOR Sans CN Medium" panose="02000600000000000000" pitchFamily="2" charset="-122"/>
                <a:ea typeface="HONOR Sans CN Medium" panose="02000600000000000000" pitchFamily="2" charset="-122"/>
              </a:rPr>
              <a:t>( 125 MHz</a:t>
            </a:r>
            <a:r>
              <a:rPr lang="zh-CN" altLang="en-US" sz="1400" b="0" dirty="0">
                <a:solidFill>
                  <a:srgbClr val="002060"/>
                </a:solidFill>
                <a:latin typeface="HONOR Sans CN Medium" panose="02000600000000000000" pitchFamily="2" charset="-122"/>
                <a:ea typeface="HONOR Sans CN Medium" panose="02000600000000000000" pitchFamily="2" charset="-122"/>
              </a:rPr>
              <a:t>，</a:t>
            </a:r>
            <a:r>
              <a:rPr lang="en-US" altLang="zh-CN" sz="1400" b="0" dirty="0">
                <a:solidFill>
                  <a:srgbClr val="002060"/>
                </a:solidFill>
                <a:latin typeface="HONOR Sans CN Medium" panose="02000600000000000000" pitchFamily="2" charset="-122"/>
                <a:ea typeface="HONOR Sans CN Medium" panose="02000600000000000000" pitchFamily="2" charset="-122"/>
              </a:rPr>
              <a:t>250 MHz</a:t>
            </a:r>
            <a:r>
              <a:rPr lang="zh-CN" altLang="en-US" sz="1400" b="0" dirty="0">
                <a:solidFill>
                  <a:srgbClr val="002060"/>
                </a:solidFill>
                <a:latin typeface="HONOR Sans CN Medium" panose="02000600000000000000" pitchFamily="2" charset="-122"/>
                <a:ea typeface="HONOR Sans CN Medium" panose="02000600000000000000" pitchFamily="2" charset="-122"/>
              </a:rPr>
              <a:t>， </a:t>
            </a:r>
            <a:r>
              <a:rPr lang="en-US" altLang="zh-CN" sz="1400" b="0" dirty="0">
                <a:solidFill>
                  <a:srgbClr val="002060"/>
                </a:solidFill>
                <a:latin typeface="HONOR Sans CN Medium" panose="02000600000000000000" pitchFamily="2" charset="-122"/>
                <a:ea typeface="HONOR Sans CN Medium" panose="02000600000000000000" pitchFamily="2" charset="-122"/>
              </a:rPr>
              <a:t>500 MHz</a:t>
            </a:r>
            <a:r>
              <a:rPr lang="zh-CN" altLang="en-US" sz="1400" b="0" dirty="0">
                <a:solidFill>
                  <a:srgbClr val="002060"/>
                </a:solidFill>
                <a:latin typeface="HONOR Sans CN Medium" panose="02000600000000000000" pitchFamily="2" charset="-122"/>
                <a:ea typeface="HONOR Sans CN Medium" panose="02000600000000000000" pitchFamily="2" charset="-122"/>
              </a:rPr>
              <a:t>， </a:t>
            </a:r>
            <a:r>
              <a:rPr lang="en-US" altLang="zh-CN" sz="1400" b="0" dirty="0">
                <a:solidFill>
                  <a:srgbClr val="002060"/>
                </a:solidFill>
                <a:latin typeface="HONOR Sans CN Medium" panose="02000600000000000000" pitchFamily="2" charset="-122"/>
                <a:ea typeface="HONOR Sans CN Medium" panose="02000600000000000000" pitchFamily="2" charset="-122"/>
              </a:rPr>
              <a:t>1 GHz )</a:t>
            </a:r>
          </a:p>
          <a:p>
            <a:r>
              <a:rPr lang="en-US" altLang="zh-CN" sz="1400" b="0" dirty="0">
                <a:solidFill>
                  <a:srgbClr val="002060"/>
                </a:solidFill>
                <a:latin typeface="HONOR Sans CN Medium" panose="02000600000000000000" pitchFamily="2" charset="-122"/>
                <a:ea typeface="HONOR Sans CN Medium" panose="02000600000000000000" pitchFamily="2" charset="-122"/>
              </a:rPr>
              <a:t>Value of 100% TOI 4.99 μs (500 MHz SPAN)</a:t>
            </a:r>
            <a:endParaRPr lang="zh-CN" altLang="en-US" sz="1400" b="0" dirty="0">
              <a:solidFill>
                <a:srgbClr val="002060"/>
              </a:solidFill>
              <a:latin typeface="HONOR Sans CN Medium" panose="02000600000000000000" pitchFamily="2" charset="-122"/>
              <a:ea typeface="HONOR Sans CN Medium" panose="02000600000000000000" pitchFamily="2" charset="-122"/>
            </a:endParaRPr>
          </a:p>
        </p:txBody>
      </p:sp>
      <p:sp>
        <p:nvSpPr>
          <p:cNvPr id="7" name="文本框 6">
            <a:extLst>
              <a:ext uri="{FF2B5EF4-FFF2-40B4-BE49-F238E27FC236}">
                <a16:creationId xmlns:a16="http://schemas.microsoft.com/office/drawing/2014/main" id="{31214DE0-0046-58A2-0751-F8864D502DB8}"/>
              </a:ext>
            </a:extLst>
          </p:cNvPr>
          <p:cNvSpPr txBox="1"/>
          <p:nvPr/>
        </p:nvSpPr>
        <p:spPr>
          <a:xfrm>
            <a:off x="8336657" y="2367945"/>
            <a:ext cx="3930467" cy="54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4"/>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marL="0" indent="0">
              <a:lnSpc>
                <a:spcPct val="150000"/>
              </a:lnSpc>
              <a:buNone/>
            </a:pPr>
            <a:r>
              <a:rPr lang="en-US" altLang="zh-CN" sz="1000">
                <a:solidFill>
                  <a:schemeClr val="bg1"/>
                </a:solidFill>
                <a:latin typeface="HONOR Sans CN Medium" panose="02000600000000000000" pitchFamily="2" charset="-122"/>
                <a:ea typeface="HONOR Sans CN Medium" panose="02000600000000000000" pitchFamily="2" charset="-122"/>
              </a:rPr>
              <a:t>With the RTSA option turned on, the real-time analysis bandwidth range is unlimited, and SIGVSA performance is supported.</a:t>
            </a:r>
            <a:endParaRPr lang="en-US" altLang="zh-CN" sz="1000" dirty="0">
              <a:solidFill>
                <a:schemeClr val="bg1"/>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759032756"/>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05738" y="732439"/>
            <a:ext cx="7937985"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Integrated Vector Signal Analysis (SigVSA)</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2" name="文本框 1">
            <a:extLst>
              <a:ext uri="{FF2B5EF4-FFF2-40B4-BE49-F238E27FC236}">
                <a16:creationId xmlns:a16="http://schemas.microsoft.com/office/drawing/2014/main" id="{5C724140-D498-9A10-89F6-775ED8846227}"/>
              </a:ext>
            </a:extLst>
          </p:cNvPr>
          <p:cNvSpPr txBox="1"/>
          <p:nvPr/>
        </p:nvSpPr>
        <p:spPr>
          <a:xfrm>
            <a:off x="279156" y="1844824"/>
            <a:ext cx="5093669"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2"/>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400" dirty="0"/>
              <a:t>The SDS7000A features SigVSA vector signal analysis software, allowing direct signal analysis from DDC output without external equipment.</a:t>
            </a:r>
          </a:p>
          <a:p>
            <a:pPr marL="0" indent="0">
              <a:lnSpc>
                <a:spcPct val="150000"/>
              </a:lnSpc>
              <a:buNone/>
            </a:pPr>
            <a:endParaRPr lang="en-US" altLang="zh-CN" sz="1400" dirty="0"/>
          </a:p>
          <a:p>
            <a:pPr>
              <a:lnSpc>
                <a:spcPct val="150000"/>
              </a:lnSpc>
            </a:pPr>
            <a:r>
              <a:rPr lang="en-US" altLang="zh-CN" sz="1400" dirty="0"/>
              <a:t>Supported signal types: 4G LTE, 5G NR, IEEE802.11b/a/g/n/ac/ax/be and 4096QAM, etc.</a:t>
            </a:r>
          </a:p>
          <a:p>
            <a:pPr marL="0" indent="0">
              <a:lnSpc>
                <a:spcPct val="150000"/>
              </a:lnSpc>
              <a:buNone/>
            </a:pPr>
            <a:endParaRPr lang="en-US" altLang="zh-CN" sz="1400" dirty="0"/>
          </a:p>
          <a:p>
            <a:pPr>
              <a:lnSpc>
                <a:spcPct val="150000"/>
              </a:lnSpc>
            </a:pPr>
            <a:r>
              <a:rPr lang="en-US" altLang="zh-CN" sz="1400" dirty="0"/>
              <a:t>The real-time captured waveforms can be acquired directly from the oscilloscope for analysis, or the saved waveform data files can be analyzed offline.</a:t>
            </a:r>
          </a:p>
        </p:txBody>
      </p:sp>
      <p:pic>
        <p:nvPicPr>
          <p:cNvPr id="5" name="图片 4">
            <a:extLst>
              <a:ext uri="{FF2B5EF4-FFF2-40B4-BE49-F238E27FC236}">
                <a16:creationId xmlns:a16="http://schemas.microsoft.com/office/drawing/2014/main" id="{E5F607A3-45B4-23D0-D505-48E0AFEF55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9936" y="1416037"/>
            <a:ext cx="6909429" cy="4165067"/>
          </a:xfrm>
          <a:prstGeom prst="rect">
            <a:avLst/>
          </a:prstGeom>
          <a:noFill/>
          <a:ln>
            <a:noFill/>
          </a:ln>
        </p:spPr>
      </p:pic>
      <p:sp>
        <p:nvSpPr>
          <p:cNvPr id="4" name="矩形 3">
            <a:extLst>
              <a:ext uri="{FF2B5EF4-FFF2-40B4-BE49-F238E27FC236}">
                <a16:creationId xmlns:a16="http://schemas.microsoft.com/office/drawing/2014/main" id="{38514610-5EED-12D2-E078-73AB2D55A5DA}"/>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302155330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79376" y="700283"/>
            <a:ext cx="3937833"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Power Analysis</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4" name="Rectangle 2"/>
          <p:cNvSpPr>
            <a:spLocks noChangeArrowheads="1"/>
          </p:cNvSpPr>
          <p:nvPr/>
        </p:nvSpPr>
        <p:spPr bwMode="auto">
          <a:xfrm>
            <a:off x="2238375" y="3977759"/>
            <a:ext cx="824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latin typeface="HONOR Sans CN Medium" panose="02000600000000000000" pitchFamily="2" charset="-122"/>
              <a:ea typeface="HONOR Sans CN Medium" panose="02000600000000000000" pitchFamily="2" charset="-122"/>
            </a:endParaRPr>
          </a:p>
        </p:txBody>
      </p:sp>
      <p:sp>
        <p:nvSpPr>
          <p:cNvPr id="19" name="文本框 18"/>
          <p:cNvSpPr txBox="1"/>
          <p:nvPr/>
        </p:nvSpPr>
        <p:spPr>
          <a:xfrm>
            <a:off x="720543" y="1223503"/>
            <a:ext cx="10081120" cy="146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2"/>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400" dirty="0">
                <a:latin typeface="HONOR Sans CN Medium" panose="02000600000000000000" pitchFamily="2" charset="-122"/>
                <a:ea typeface="HONOR Sans CN Medium" panose="02000600000000000000" pitchFamily="2" charset="-122"/>
              </a:rPr>
              <a:t>Analyze the efficiency and reliability of switching power supplies.</a:t>
            </a:r>
          </a:p>
          <a:p>
            <a:pPr>
              <a:lnSpc>
                <a:spcPct val="150000"/>
              </a:lnSpc>
            </a:pPr>
            <a:r>
              <a:rPr lang="en-US" altLang="zh-CN" sz="1400" dirty="0">
                <a:latin typeface="HONOR Sans CN Medium" panose="02000600000000000000" pitchFamily="2" charset="-122"/>
                <a:ea typeface="HONOR Sans CN Medium" panose="02000600000000000000" pitchFamily="2" charset="-122"/>
              </a:rPr>
              <a:t>Wide selection of voltage and current probes.</a:t>
            </a:r>
          </a:p>
          <a:p>
            <a:pPr>
              <a:lnSpc>
                <a:spcPct val="150000"/>
              </a:lnSpc>
            </a:pPr>
            <a:r>
              <a:rPr lang="en-US" altLang="zh-CN" sz="1400" dirty="0">
                <a:latin typeface="HONOR Sans CN Medium" panose="02000600000000000000" pitchFamily="2" charset="-122"/>
                <a:ea typeface="HONOR Sans CN Medium" panose="02000600000000000000" pitchFamily="2" charset="-122"/>
              </a:rPr>
              <a:t>Quickly measure and analyze power quality, current harmonics, inrush current, switching losses, output ripple, etc.</a:t>
            </a:r>
          </a:p>
          <a:p>
            <a:pPr>
              <a:lnSpc>
                <a:spcPct val="150000"/>
              </a:lnSpc>
            </a:pPr>
            <a:r>
              <a:rPr lang="en-US" altLang="zh-CN" sz="1400" dirty="0">
                <a:latin typeface="HONOR Sans CN Medium" panose="02000600000000000000" pitchFamily="2" charset="-122"/>
                <a:ea typeface="HONOR Sans CN Medium" panose="02000600000000000000" pitchFamily="2" charset="-122"/>
              </a:rPr>
              <a:t>Clear guidelines for easy device connections.</a:t>
            </a:r>
            <a:endParaRPr lang="zh-CN" altLang="en-US" sz="1400" dirty="0">
              <a:latin typeface="HONOR Sans CN Medium" panose="02000600000000000000" pitchFamily="2" charset="-122"/>
              <a:ea typeface="HONOR Sans CN Medium" panose="02000600000000000000" pitchFamily="2" charset="-122"/>
            </a:endParaRPr>
          </a:p>
        </p:txBody>
      </p:sp>
      <p:pic>
        <p:nvPicPr>
          <p:cNvPr id="6" name="图片 5"/>
          <p:cNvPicPr>
            <a:picLocks noChangeAspect="1"/>
          </p:cNvPicPr>
          <p:nvPr/>
        </p:nvPicPr>
        <p:blipFill>
          <a:blip r:embed="rId3"/>
          <a:stretch>
            <a:fillRect/>
          </a:stretch>
        </p:blipFill>
        <p:spPr>
          <a:xfrm>
            <a:off x="6831988" y="2952743"/>
            <a:ext cx="4701852" cy="3283072"/>
          </a:xfrm>
          <a:prstGeom prst="rect">
            <a:avLst/>
          </a:prstGeom>
          <a:ln>
            <a:noFill/>
          </a:ln>
          <a:effectLst>
            <a:outerShdw blurRad="190500" algn="tl" rotWithShape="0">
              <a:srgbClr val="000000">
                <a:alpha val="70000"/>
              </a:srgbClr>
            </a:outerShdw>
          </a:effectLst>
        </p:spPr>
      </p:pic>
      <p:sp>
        <p:nvSpPr>
          <p:cNvPr id="10" name="文本框 9"/>
          <p:cNvSpPr txBox="1"/>
          <p:nvPr/>
        </p:nvSpPr>
        <p:spPr>
          <a:xfrm>
            <a:off x="1775520" y="6264931"/>
            <a:ext cx="3221501" cy="338554"/>
          </a:xfrm>
          <a:prstGeom prst="rect">
            <a:avLst/>
          </a:prstGeom>
          <a:noFill/>
        </p:spPr>
        <p:txBody>
          <a:bodyPr wrap="square" rtlCol="0">
            <a:spAutoFit/>
          </a:bodyPr>
          <a:lstStyle/>
          <a:p>
            <a:pPr algn="ctr"/>
            <a:r>
              <a:rPr lang="en-US" altLang="zh-CN" sz="1600" dirty="0">
                <a:latin typeface="HONOR Sans CN Medium" panose="02000600000000000000" pitchFamily="2" charset="-122"/>
                <a:ea typeface="HONOR Sans CN Medium" panose="02000600000000000000" pitchFamily="2" charset="-122"/>
                <a:cs typeface="阿里巴巴普惠体 R" panose="00020600040101010101" pitchFamily="18" charset="-122"/>
              </a:rPr>
              <a:t>Current Harmonic Test</a:t>
            </a:r>
            <a:endParaRPr lang="zh-CN" altLang="en-US" sz="16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11" name="文本框 10"/>
          <p:cNvSpPr txBox="1"/>
          <p:nvPr/>
        </p:nvSpPr>
        <p:spPr>
          <a:xfrm>
            <a:off x="7572164" y="6264931"/>
            <a:ext cx="3221501" cy="338554"/>
          </a:xfrm>
          <a:prstGeom prst="rect">
            <a:avLst/>
          </a:prstGeom>
          <a:noFill/>
        </p:spPr>
        <p:txBody>
          <a:bodyPr wrap="square" rtlCol="0">
            <a:spAutoFit/>
          </a:bodyPr>
          <a:lstStyle/>
          <a:p>
            <a:pPr algn="ctr"/>
            <a:r>
              <a:rPr lang="en-US" altLang="zh-CN" sz="1600" dirty="0">
                <a:latin typeface="HONOR Sans CN Medium" panose="02000600000000000000" pitchFamily="2" charset="-122"/>
                <a:ea typeface="HONOR Sans CN Medium" panose="02000600000000000000" pitchFamily="2" charset="-122"/>
                <a:cs typeface="阿里巴巴普惠体 R" panose="00020600040101010101" pitchFamily="18" charset="-122"/>
              </a:rPr>
              <a:t>Safe work zone testing</a:t>
            </a:r>
            <a:endParaRPr lang="zh-CN" altLang="en-US" sz="16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pic>
        <p:nvPicPr>
          <p:cNvPr id="12" name="图片 11">
            <a:extLst>
              <a:ext uri="{FF2B5EF4-FFF2-40B4-BE49-F238E27FC236}">
                <a16:creationId xmlns:a16="http://schemas.microsoft.com/office/drawing/2014/main" id="{0997380C-0DA4-03EF-D257-9639A2389595}"/>
              </a:ext>
            </a:extLst>
          </p:cNvPr>
          <p:cNvPicPr>
            <a:picLocks noChangeAspect="1"/>
          </p:cNvPicPr>
          <p:nvPr/>
        </p:nvPicPr>
        <p:blipFill rotWithShape="1">
          <a:blip r:embed="rId4"/>
          <a:srcRect l="265" t="4911"/>
          <a:stretch/>
        </p:blipFill>
        <p:spPr>
          <a:xfrm>
            <a:off x="718008" y="2961016"/>
            <a:ext cx="5442269" cy="3274799"/>
          </a:xfrm>
          <a:prstGeom prst="rect">
            <a:avLst/>
          </a:prstGeom>
          <a:ln>
            <a:noFill/>
          </a:ln>
          <a:effectLst>
            <a:outerShdw blurRad="190500" algn="tl" rotWithShape="0">
              <a:srgbClr val="000000">
                <a:alpha val="70000"/>
              </a:srgbClr>
            </a:outerShdw>
          </a:effectLst>
        </p:spPr>
      </p:pic>
      <p:sp>
        <p:nvSpPr>
          <p:cNvPr id="2" name="矩形 1">
            <a:extLst>
              <a:ext uri="{FF2B5EF4-FFF2-40B4-BE49-F238E27FC236}">
                <a16:creationId xmlns:a16="http://schemas.microsoft.com/office/drawing/2014/main" id="{AEF863FF-F7F8-003A-6483-C07A7B15DE32}"/>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121992459"/>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6896" y="726174"/>
            <a:ext cx="6372708"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System solution testing</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3" name="文本框 2"/>
          <p:cNvSpPr txBox="1"/>
          <p:nvPr/>
        </p:nvSpPr>
        <p:spPr>
          <a:xfrm>
            <a:off x="837714" y="1340768"/>
            <a:ext cx="8388932" cy="126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2"/>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600" dirty="0">
                <a:latin typeface="HONOR Sans CN Medium" panose="02000600000000000000" pitchFamily="2" charset="-122"/>
                <a:ea typeface="HONOR Sans CN Medium" panose="02000600000000000000" pitchFamily="2" charset="-122"/>
              </a:rPr>
              <a:t>Convenient programmable control gives the SDS7000A more application scenarios.</a:t>
            </a:r>
          </a:p>
          <a:p>
            <a:pPr>
              <a:lnSpc>
                <a:spcPct val="150000"/>
              </a:lnSpc>
            </a:pPr>
            <a:r>
              <a:rPr lang="en-US" altLang="zh-CN" sz="1600" dirty="0">
                <a:latin typeface="HONOR Sans CN Medium" panose="02000600000000000000" pitchFamily="2" charset="-122"/>
                <a:ea typeface="HONOR Sans CN Medium" panose="02000600000000000000" pitchFamily="2" charset="-122"/>
              </a:rPr>
              <a:t>It is possible to control other SIGLENT devices for testing.</a:t>
            </a:r>
          </a:p>
          <a:p>
            <a:pPr>
              <a:lnSpc>
                <a:spcPct val="150000"/>
              </a:lnSpc>
            </a:pPr>
            <a:r>
              <a:rPr lang="en-US" altLang="zh-CN" sz="1600" dirty="0">
                <a:latin typeface="HONOR Sans CN Medium" panose="02000600000000000000" pitchFamily="2" charset="-122"/>
                <a:ea typeface="HONOR Sans CN Medium" panose="02000600000000000000" pitchFamily="2" charset="-122"/>
              </a:rPr>
              <a:t>Facilitates compliance testing of interfaces, wiring harnesses, etc.</a:t>
            </a:r>
          </a:p>
        </p:txBody>
      </p:sp>
      <p:sp>
        <p:nvSpPr>
          <p:cNvPr id="7" name="文本框 6"/>
          <p:cNvSpPr txBox="1"/>
          <p:nvPr/>
        </p:nvSpPr>
        <p:spPr>
          <a:xfrm>
            <a:off x="1379555" y="6124043"/>
            <a:ext cx="3743025" cy="584775"/>
          </a:xfrm>
          <a:prstGeom prst="rect">
            <a:avLst/>
          </a:prstGeom>
          <a:noFill/>
        </p:spPr>
        <p:txBody>
          <a:bodyPr wrap="square" rtlCol="0">
            <a:spAutoFit/>
          </a:bodyPr>
          <a:lstStyle>
            <a:defPPr>
              <a:defRPr lang="zh-CN"/>
            </a:defPPr>
            <a:lvl1pPr algn="ctr">
              <a:defRPr sz="16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latin typeface="HONOR Sans CN Medium" panose="02000600000000000000" pitchFamily="2" charset="-122"/>
                <a:ea typeface="HONOR Sans CN Medium" panose="02000600000000000000" pitchFamily="2" charset="-122"/>
              </a:rPr>
              <a:t>Remote control of the oscilloscope via USB or LAN port</a:t>
            </a:r>
            <a:endParaRPr lang="zh-CN" altLang="en-US" dirty="0">
              <a:latin typeface="HONOR Sans CN Medium" panose="02000600000000000000" pitchFamily="2" charset="-122"/>
              <a:ea typeface="HONOR Sans CN Medium" panose="02000600000000000000" pitchFamily="2" charset="-122"/>
            </a:endParaRPr>
          </a:p>
        </p:txBody>
      </p:sp>
      <p:sp>
        <p:nvSpPr>
          <p:cNvPr id="8" name="文本框 7"/>
          <p:cNvSpPr txBox="1"/>
          <p:nvPr/>
        </p:nvSpPr>
        <p:spPr>
          <a:xfrm>
            <a:off x="6909604" y="6124043"/>
            <a:ext cx="3743025" cy="584775"/>
          </a:xfrm>
          <a:prstGeom prst="rect">
            <a:avLst/>
          </a:prstGeom>
          <a:noFill/>
        </p:spPr>
        <p:txBody>
          <a:bodyPr wrap="square" rtlCol="0">
            <a:spAutoFit/>
          </a:bodyPr>
          <a:lstStyle>
            <a:defPPr>
              <a:defRPr lang="zh-CN"/>
            </a:defPPr>
            <a:lvl1pPr algn="ctr">
              <a:defRPr sz="16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latin typeface="HONOR Sans CN Medium" panose="02000600000000000000" pitchFamily="2" charset="-122"/>
                <a:ea typeface="HONOR Sans CN Medium" panose="02000600000000000000" pitchFamily="2" charset="-122"/>
              </a:rPr>
              <a:t>Co-testing with Oscilloscopes and Vector Network Analyzers</a:t>
            </a:r>
            <a:endParaRPr lang="zh-CN" altLang="en-US" dirty="0">
              <a:latin typeface="HONOR Sans CN Medium" panose="02000600000000000000" pitchFamily="2" charset="-122"/>
              <a:ea typeface="HONOR Sans CN Medium" panose="02000600000000000000" pitchFamily="2" charset="-122"/>
            </a:endParaRPr>
          </a:p>
        </p:txBody>
      </p:sp>
      <p:pic>
        <p:nvPicPr>
          <p:cNvPr id="4" name="图片 3"/>
          <p:cNvPicPr>
            <a:picLocks noChangeAspect="1"/>
          </p:cNvPicPr>
          <p:nvPr/>
        </p:nvPicPr>
        <p:blipFill>
          <a:blip r:embed="rId3"/>
          <a:stretch>
            <a:fillRect/>
          </a:stretch>
        </p:blipFill>
        <p:spPr>
          <a:xfrm>
            <a:off x="839416" y="3158048"/>
            <a:ext cx="4719065" cy="2899244"/>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4012" y="3158048"/>
            <a:ext cx="5154211" cy="2899244"/>
          </a:xfrm>
          <a:prstGeom prst="rect">
            <a:avLst/>
          </a:prstGeom>
        </p:spPr>
      </p:pic>
      <p:sp>
        <p:nvSpPr>
          <p:cNvPr id="6" name="矩形 5">
            <a:extLst>
              <a:ext uri="{FF2B5EF4-FFF2-40B4-BE49-F238E27FC236}">
                <a16:creationId xmlns:a16="http://schemas.microsoft.com/office/drawing/2014/main" id="{385AAFF1-3A20-992E-4CD6-2B8AB7DF079F}"/>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809541741"/>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8503" y="742147"/>
            <a:ext cx="2783126"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Bode Plot</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3" name="文本框 2"/>
          <p:cNvSpPr txBox="1"/>
          <p:nvPr/>
        </p:nvSpPr>
        <p:spPr>
          <a:xfrm>
            <a:off x="839416" y="1160748"/>
            <a:ext cx="7170102" cy="205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2"/>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600" dirty="0">
                <a:latin typeface="HONOR Sans CN Medium" panose="02000600000000000000" pitchFamily="2" charset="-122"/>
                <a:ea typeface="HONOR Sans CN Medium" panose="02000600000000000000" pitchFamily="2" charset="-122"/>
              </a:rPr>
              <a:t>Perform filter testing</a:t>
            </a:r>
          </a:p>
          <a:p>
            <a:pPr>
              <a:lnSpc>
                <a:spcPct val="150000"/>
              </a:lnSpc>
            </a:pPr>
            <a:r>
              <a:rPr lang="en-US" altLang="zh-CN" sz="1600" dirty="0">
                <a:latin typeface="HONOR Sans CN Medium" panose="02000600000000000000" pitchFamily="2" charset="-122"/>
                <a:ea typeface="HONOR Sans CN Medium" panose="02000600000000000000" pitchFamily="2" charset="-122"/>
              </a:rPr>
              <a:t>Built-in waveform generator</a:t>
            </a:r>
          </a:p>
          <a:p>
            <a:pPr>
              <a:lnSpc>
                <a:spcPct val="150000"/>
              </a:lnSpc>
            </a:pPr>
            <a:r>
              <a:rPr lang="en-US" altLang="zh-CN" sz="1600" dirty="0">
                <a:latin typeface="HONOR Sans CN Medium" panose="02000600000000000000" pitchFamily="2" charset="-122"/>
                <a:ea typeface="HONOR Sans CN Medium" panose="02000600000000000000" pitchFamily="2" charset="-122"/>
              </a:rPr>
              <a:t>Measurement of power control loop response</a:t>
            </a:r>
          </a:p>
          <a:p>
            <a:pPr>
              <a:lnSpc>
                <a:spcPct val="150000"/>
              </a:lnSpc>
            </a:pPr>
            <a:r>
              <a:rPr lang="en-US" altLang="zh-CN" sz="1600" dirty="0">
                <a:latin typeface="HONOR Sans CN Medium" panose="02000600000000000000" pitchFamily="2" charset="-122"/>
                <a:ea typeface="HONOR Sans CN Medium" panose="02000600000000000000" pitchFamily="2" charset="-122"/>
              </a:rPr>
              <a:t>Scanning the amplitude and phase frequency response of a DUT</a:t>
            </a:r>
            <a:endParaRPr lang="zh-CN" altLang="en-US" sz="1600" dirty="0">
              <a:latin typeface="HONOR Sans CN Medium" panose="02000600000000000000" pitchFamily="2" charset="-122"/>
              <a:ea typeface="HONOR Sans CN Medium" panose="02000600000000000000" pitchFamily="2" charset="-122"/>
            </a:endParaRPr>
          </a:p>
        </p:txBody>
      </p:sp>
      <p:sp>
        <p:nvSpPr>
          <p:cNvPr id="7" name="文本框 6"/>
          <p:cNvSpPr txBox="1"/>
          <p:nvPr/>
        </p:nvSpPr>
        <p:spPr>
          <a:xfrm>
            <a:off x="1595500" y="6202888"/>
            <a:ext cx="3207212" cy="338554"/>
          </a:xfrm>
          <a:prstGeom prst="rect">
            <a:avLst/>
          </a:prstGeom>
          <a:noFill/>
        </p:spPr>
        <p:txBody>
          <a:bodyPr wrap="square" rtlCol="0">
            <a:spAutoFit/>
          </a:bodyPr>
          <a:lstStyle>
            <a:defPPr>
              <a:defRPr lang="zh-CN"/>
            </a:defPPr>
            <a:lvl1pPr algn="ctr">
              <a:defRPr sz="16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Bode Plot Test Environment</a:t>
            </a:r>
            <a:endParaRPr lang="zh-CN" altLang="en-US" dirty="0"/>
          </a:p>
        </p:txBody>
      </p:sp>
      <p:sp>
        <p:nvSpPr>
          <p:cNvPr id="8" name="文本框 7"/>
          <p:cNvSpPr txBox="1"/>
          <p:nvPr/>
        </p:nvSpPr>
        <p:spPr>
          <a:xfrm>
            <a:off x="7572164" y="6202888"/>
            <a:ext cx="3207212" cy="338554"/>
          </a:xfrm>
          <a:prstGeom prst="rect">
            <a:avLst/>
          </a:prstGeom>
          <a:noFill/>
        </p:spPr>
        <p:txBody>
          <a:bodyPr wrap="square" rtlCol="0">
            <a:spAutoFit/>
          </a:bodyPr>
          <a:lstStyle>
            <a:defPPr>
              <a:defRPr lang="zh-CN"/>
            </a:defPPr>
            <a:lvl1pPr algn="ctr">
              <a:defRPr sz="16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Bode Plot Test Results</a:t>
            </a:r>
            <a:endParaRPr lang="zh-CN" altLang="en-US" dirty="0"/>
          </a:p>
        </p:txBody>
      </p:sp>
      <p:pic>
        <p:nvPicPr>
          <p:cNvPr id="9" name="图片 8">
            <a:extLst>
              <a:ext uri="{FF2B5EF4-FFF2-40B4-BE49-F238E27FC236}">
                <a16:creationId xmlns:a16="http://schemas.microsoft.com/office/drawing/2014/main" id="{69C14116-3F7D-8F51-928C-8EBCFD929F51}"/>
              </a:ext>
            </a:extLst>
          </p:cNvPr>
          <p:cNvPicPr>
            <a:picLocks noChangeAspect="1"/>
          </p:cNvPicPr>
          <p:nvPr/>
        </p:nvPicPr>
        <p:blipFill>
          <a:blip r:embed="rId3"/>
          <a:stretch>
            <a:fillRect/>
          </a:stretch>
        </p:blipFill>
        <p:spPr>
          <a:xfrm>
            <a:off x="612311" y="2542077"/>
            <a:ext cx="5724525" cy="3816350"/>
          </a:xfrm>
          <a:prstGeom prst="rect">
            <a:avLst/>
          </a:prstGeom>
        </p:spPr>
      </p:pic>
      <p:pic>
        <p:nvPicPr>
          <p:cNvPr id="10" name="图片 9">
            <a:extLst>
              <a:ext uri="{FF2B5EF4-FFF2-40B4-BE49-F238E27FC236}">
                <a16:creationId xmlns:a16="http://schemas.microsoft.com/office/drawing/2014/main" id="{F980F3B8-034F-135C-FD13-63098A764C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166"/>
          <a:stretch/>
        </p:blipFill>
        <p:spPr>
          <a:xfrm>
            <a:off x="6420036" y="2854287"/>
            <a:ext cx="5325083" cy="3291572"/>
          </a:xfrm>
          <a:prstGeom prst="rect">
            <a:avLst/>
          </a:prstGeom>
          <a:ln>
            <a:noFill/>
          </a:ln>
          <a:effectLst>
            <a:outerShdw blurRad="292100" dist="139700" dir="2700000" algn="tl" rotWithShape="0">
              <a:srgbClr val="333333">
                <a:alpha val="65000"/>
              </a:srgbClr>
            </a:outerShdw>
          </a:effectLst>
        </p:spPr>
      </p:pic>
      <p:sp>
        <p:nvSpPr>
          <p:cNvPr id="4" name="矩形 3">
            <a:extLst>
              <a:ext uri="{FF2B5EF4-FFF2-40B4-BE49-F238E27FC236}">
                <a16:creationId xmlns:a16="http://schemas.microsoft.com/office/drawing/2014/main" id="{DC6AD8FC-2D57-FFAC-B1EC-CE24BB74E8BE}"/>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150739417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PPT拆分-03"/>
          <p:cNvPicPr>
            <a:picLocks noChangeAspect="1"/>
          </p:cNvPicPr>
          <p:nvPr/>
        </p:nvPicPr>
        <p:blipFill>
          <a:blip r:embed="rId2"/>
          <a:stretch>
            <a:fillRect/>
          </a:stretch>
        </p:blipFill>
        <p:spPr>
          <a:xfrm>
            <a:off x="538" y="295"/>
            <a:ext cx="12190118" cy="6857412"/>
          </a:xfrm>
          <a:prstGeom prst="rect">
            <a:avLst/>
          </a:prstGeom>
        </p:spPr>
      </p:pic>
      <p:sp>
        <p:nvSpPr>
          <p:cNvPr id="4" name="文本占位符 1"/>
          <p:cNvSpPr>
            <a:spLocks noGrp="1"/>
          </p:cNvSpPr>
          <p:nvPr/>
        </p:nvSpPr>
        <p:spPr>
          <a:xfrm>
            <a:off x="4479060" y="3644320"/>
            <a:ext cx="3233879"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algn="ctr" defTabSz="774222">
              <a:lnSpc>
                <a:spcPct val="120000"/>
              </a:lnSpc>
            </a:pPr>
            <a:r>
              <a:rPr lang="en-US" sz="2371" dirty="0">
                <a:solidFill>
                  <a:prstClr val="white"/>
                </a:solidFill>
                <a:latin typeface="HONOR Sans CN DemiBold" panose="02000700000000000000" charset="-122"/>
                <a:ea typeface="HONOR Sans CN DemiBold" panose="02000700000000000000" charset="-122"/>
              </a:rPr>
              <a:t>Basic information</a:t>
            </a:r>
          </a:p>
        </p:txBody>
      </p:sp>
      <p:sp>
        <p:nvSpPr>
          <p:cNvPr id="3" name="文本占位符 2"/>
          <p:cNvSpPr>
            <a:spLocks noGrp="1"/>
          </p:cNvSpPr>
          <p:nvPr>
            <p:ph type="body" idx="4294967295" hasCustomPrompt="1"/>
          </p:nvPr>
        </p:nvSpPr>
        <p:spPr>
          <a:xfrm>
            <a:off x="4981637" y="2385201"/>
            <a:ext cx="1801583" cy="1259119"/>
          </a:xfrm>
        </p:spPr>
        <p:txBody>
          <a:bodyPr>
            <a:no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r"/>
            <a:r>
              <a:rPr lang="en-US" sz="8467">
                <a:solidFill>
                  <a:srgbClr val="00A0E9"/>
                </a:solidFill>
                <a:latin typeface="HONOR Sans CN DemiBold" panose="02000700000000000000" charset="-122"/>
                <a:ea typeface="HONOR Sans CN DemiBold" panose="02000700000000000000" charset="-122"/>
              </a:rPr>
              <a:t>01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92537" y="715639"/>
            <a:ext cx="4301580"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sz="2400" b="0" dirty="0">
                <a:solidFill>
                  <a:schemeClr val="tx1"/>
                </a:solidFill>
                <a:latin typeface="HONOR Sans CN Medium" panose="02000600000000000000" pitchFamily="2" charset="-122"/>
                <a:ea typeface="HONOR Sans CN Medium" panose="02000600000000000000" pitchFamily="2" charset="-122"/>
                <a:cs typeface="+mj-cs"/>
              </a:rPr>
              <a:t>Wide range of probes</a:t>
            </a:r>
            <a:endParaRPr lang="zh-CN" altLang="en-US" sz="2400" b="0" dirty="0">
              <a:solidFill>
                <a:schemeClr val="tx1"/>
              </a:solidFill>
              <a:latin typeface="HONOR Sans CN Medium" panose="02000600000000000000" pitchFamily="2" charset="-122"/>
              <a:ea typeface="HONOR Sans CN Medium" panose="02000600000000000000" pitchFamily="2" charset="-122"/>
              <a:cs typeface="+mj-cs"/>
            </a:endParaRPr>
          </a:p>
        </p:txBody>
      </p:sp>
      <p:sp>
        <p:nvSpPr>
          <p:cNvPr id="19" name="文本框 18"/>
          <p:cNvSpPr txBox="1"/>
          <p:nvPr/>
        </p:nvSpPr>
        <p:spPr>
          <a:xfrm>
            <a:off x="503040" y="1374492"/>
            <a:ext cx="10981220" cy="7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2"/>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marL="0" indent="0">
              <a:lnSpc>
                <a:spcPct val="150000"/>
              </a:lnSpc>
              <a:buNone/>
            </a:pPr>
            <a:r>
              <a:rPr lang="en-US" altLang="zh-CN" sz="1400" dirty="0">
                <a:latin typeface="HONOR Sans CN Medium" panose="02000600000000000000" pitchFamily="2" charset="-122"/>
                <a:ea typeface="HONOR Sans CN Medium" panose="02000600000000000000" pitchFamily="2" charset="-122"/>
              </a:rPr>
              <a:t>A wide range of passive probes, single-ended active probes, differential active probes, current probes, high-voltage differential probes, high-voltage probes, and logic probes are available to fit a variety of test scenarios to meet various test needs.</a:t>
            </a:r>
          </a:p>
        </p:txBody>
      </p:sp>
      <p:grpSp>
        <p:nvGrpSpPr>
          <p:cNvPr id="2" name="组合 1">
            <a:extLst>
              <a:ext uri="{FF2B5EF4-FFF2-40B4-BE49-F238E27FC236}">
                <a16:creationId xmlns:a16="http://schemas.microsoft.com/office/drawing/2014/main" id="{2363CDB0-19C9-C336-54D1-6887ED734CDC}"/>
              </a:ext>
            </a:extLst>
          </p:cNvPr>
          <p:cNvGrpSpPr/>
          <p:nvPr/>
        </p:nvGrpSpPr>
        <p:grpSpPr>
          <a:xfrm>
            <a:off x="1764908" y="1898405"/>
            <a:ext cx="8662183" cy="4860631"/>
            <a:chOff x="1987217" y="1602720"/>
            <a:chExt cx="8662183" cy="4860631"/>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384" y="4137502"/>
              <a:ext cx="3272018" cy="2183526"/>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5739" y="1602720"/>
              <a:ext cx="3533661" cy="235702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4871" y="4227679"/>
              <a:ext cx="2888166" cy="1925444"/>
            </a:xfrm>
            <a:prstGeom prst="rect">
              <a:avLst/>
            </a:prstGeom>
          </p:spPr>
        </p:pic>
        <p:sp>
          <p:nvSpPr>
            <p:cNvPr id="4" name="Rectangle 2"/>
            <p:cNvSpPr>
              <a:spLocks noChangeArrowheads="1"/>
            </p:cNvSpPr>
            <p:nvPr/>
          </p:nvSpPr>
          <p:spPr bwMode="auto">
            <a:xfrm>
              <a:off x="2238375" y="3977759"/>
              <a:ext cx="824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latin typeface="HONOR Sans CN Medium" panose="02000600000000000000" pitchFamily="2" charset="-122"/>
                <a:ea typeface="HONOR Sans CN Medium" panose="02000600000000000000" pitchFamily="2" charset="-122"/>
              </a:endParaRPr>
            </a:p>
          </p:txBody>
        </p:sp>
        <p:sp>
          <p:nvSpPr>
            <p:cNvPr id="10" name="文本框 9"/>
            <p:cNvSpPr txBox="1"/>
            <p:nvPr/>
          </p:nvSpPr>
          <p:spPr>
            <a:xfrm>
              <a:off x="1987217" y="3754612"/>
              <a:ext cx="3815814" cy="307777"/>
            </a:xfrm>
            <a:prstGeom prst="rect">
              <a:avLst/>
            </a:prstGeom>
            <a:noFill/>
          </p:spPr>
          <p:txBody>
            <a:bodyPr wrap="square" rtlCol="0">
              <a:spAutoFit/>
            </a:bodyPr>
            <a:lstStyle/>
            <a:p>
              <a:pPr algn="ctr"/>
              <a:r>
                <a:rPr lang="en-US" altLang="zh-CN" sz="1400" dirty="0">
                  <a:latin typeface="HONOR Sans CN Medium" panose="02000600000000000000" pitchFamily="2" charset="-122"/>
                  <a:ea typeface="HONOR Sans CN Medium" panose="02000600000000000000" pitchFamily="2" charset="-122"/>
                  <a:cs typeface="阿里巴巴普惠体 R" panose="00020600040101010101" pitchFamily="18" charset="-122"/>
                </a:rPr>
                <a:t>High Voltage Differential Probes</a:t>
              </a:r>
              <a:endParaRPr lang="zh-CN" altLang="en-US" sz="14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11" name="文本框 10"/>
            <p:cNvSpPr txBox="1"/>
            <p:nvPr/>
          </p:nvSpPr>
          <p:spPr>
            <a:xfrm>
              <a:off x="7140116" y="6155574"/>
              <a:ext cx="3484908" cy="307777"/>
            </a:xfrm>
            <a:prstGeom prst="rect">
              <a:avLst/>
            </a:prstGeom>
            <a:noFill/>
          </p:spPr>
          <p:txBody>
            <a:bodyPr wrap="square" rtlCol="0">
              <a:spAutoFit/>
            </a:bodyPr>
            <a:lstStyle/>
            <a:p>
              <a:pPr algn="ctr"/>
              <a:r>
                <a:rPr lang="en-US" altLang="zh-CN" sz="1400" dirty="0">
                  <a:latin typeface="HONOR Sans CN Medium" panose="02000600000000000000" pitchFamily="2" charset="-122"/>
                  <a:ea typeface="HONOR Sans CN Medium" panose="02000600000000000000" pitchFamily="2" charset="-122"/>
                  <a:cs typeface="阿里巴巴普惠体 R" panose="00020600040101010101" pitchFamily="18" charset="-122"/>
                </a:rPr>
                <a:t>SPL2016 Logic Probe</a:t>
              </a:r>
              <a:endParaRPr lang="zh-CN" altLang="en-US" sz="14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13" name="文本框 12"/>
            <p:cNvSpPr txBox="1"/>
            <p:nvPr/>
          </p:nvSpPr>
          <p:spPr>
            <a:xfrm>
              <a:off x="7039777" y="3783491"/>
              <a:ext cx="3484908" cy="307777"/>
            </a:xfrm>
            <a:prstGeom prst="rect">
              <a:avLst/>
            </a:prstGeom>
            <a:noFill/>
          </p:spPr>
          <p:txBody>
            <a:bodyPr wrap="square" rtlCol="0">
              <a:spAutoFit/>
            </a:bodyPr>
            <a:lstStyle/>
            <a:p>
              <a:pPr algn="ctr"/>
              <a:r>
                <a:rPr lang="en-US" altLang="zh-CN" sz="1400" dirty="0">
                  <a:latin typeface="HONOR Sans CN Medium" panose="02000600000000000000" pitchFamily="2" charset="-122"/>
                  <a:ea typeface="HONOR Sans CN Medium" panose="02000600000000000000" pitchFamily="2" charset="-122"/>
                  <a:cs typeface="阿里巴巴普惠体 R" panose="00020600040101010101" pitchFamily="18" charset="-122"/>
                </a:rPr>
                <a:t>Current Probes</a:t>
              </a:r>
              <a:endParaRPr lang="zh-CN" altLang="en-US" sz="14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14" name="文本框 13"/>
            <p:cNvSpPr txBox="1"/>
            <p:nvPr/>
          </p:nvSpPr>
          <p:spPr>
            <a:xfrm>
              <a:off x="2171564" y="6147376"/>
              <a:ext cx="3484908" cy="307777"/>
            </a:xfrm>
            <a:prstGeom prst="rect">
              <a:avLst/>
            </a:prstGeom>
            <a:noFill/>
          </p:spPr>
          <p:txBody>
            <a:bodyPr wrap="square" rtlCol="0">
              <a:spAutoFit/>
            </a:bodyPr>
            <a:lstStyle/>
            <a:p>
              <a:pPr algn="ctr"/>
              <a:r>
                <a:rPr lang="en-US" altLang="zh-CN" sz="1400" dirty="0">
                  <a:latin typeface="HONOR Sans CN Medium" panose="02000600000000000000" pitchFamily="2" charset="-122"/>
                  <a:ea typeface="HONOR Sans CN Medium" panose="02000600000000000000" pitchFamily="2" charset="-122"/>
                  <a:cs typeface="阿里巴巴普惠体 R" panose="00020600040101010101" pitchFamily="18" charset="-122"/>
                </a:rPr>
                <a:t>Active Differential/Single-Ended Probes</a:t>
              </a:r>
              <a:endParaRPr lang="zh-CN" altLang="en-US" sz="14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4726" y="1659359"/>
              <a:ext cx="3277884" cy="2185256"/>
            </a:xfrm>
            <a:prstGeom prst="rect">
              <a:avLst/>
            </a:prstGeom>
          </p:spPr>
        </p:pic>
      </p:grpSp>
      <p:sp>
        <p:nvSpPr>
          <p:cNvPr id="12" name="矩形 11">
            <a:extLst>
              <a:ext uri="{FF2B5EF4-FFF2-40B4-BE49-F238E27FC236}">
                <a16:creationId xmlns:a16="http://schemas.microsoft.com/office/drawing/2014/main" id="{A557D67D-F032-33E1-F4DC-88785AFB8302}"/>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1864772660"/>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517559" y="695231"/>
            <a:ext cx="5500962"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dirty="0">
                <a:solidFill>
                  <a:schemeClr val="tx1"/>
                </a:solidFill>
                <a:latin typeface="HONOR Sans CN Medium" panose="02000600000000000000" pitchFamily="2" charset="-122"/>
                <a:ea typeface="HONOR Sans CN Medium" panose="02000600000000000000" pitchFamily="2" charset="-122"/>
              </a:rPr>
              <a:t>Areas of application</a:t>
            </a:r>
            <a:endParaRPr lang="zh-CN" altLang="en-US" dirty="0">
              <a:solidFill>
                <a:schemeClr val="tx1"/>
              </a:solidFill>
              <a:latin typeface="HONOR Sans CN Medium" panose="02000600000000000000" pitchFamily="2" charset="-122"/>
              <a:ea typeface="HONOR Sans CN Medium" panose="02000600000000000000" pitchFamily="2" charset="-122"/>
            </a:endParaRPr>
          </a:p>
        </p:txBody>
      </p:sp>
      <p:grpSp>
        <p:nvGrpSpPr>
          <p:cNvPr id="13" name="组合 12">
            <a:extLst>
              <a:ext uri="{FF2B5EF4-FFF2-40B4-BE49-F238E27FC236}">
                <a16:creationId xmlns:a16="http://schemas.microsoft.com/office/drawing/2014/main" id="{280DEC11-E765-46C4-9026-A84A530A3311}"/>
              </a:ext>
            </a:extLst>
          </p:cNvPr>
          <p:cNvGrpSpPr/>
          <p:nvPr/>
        </p:nvGrpSpPr>
        <p:grpSpPr>
          <a:xfrm>
            <a:off x="733521" y="1592185"/>
            <a:ext cx="2656905" cy="4101881"/>
            <a:chOff x="1287502" y="1524808"/>
            <a:chExt cx="2268498" cy="2181358"/>
          </a:xfrm>
        </p:grpSpPr>
        <p:cxnSp>
          <p:nvCxnSpPr>
            <p:cNvPr id="14" name="直接连接符 13">
              <a:extLst>
                <a:ext uri="{FF2B5EF4-FFF2-40B4-BE49-F238E27FC236}">
                  <a16:creationId xmlns:a16="http://schemas.microsoft.com/office/drawing/2014/main" id="{E43215C5-576E-4201-85C4-D4E3E87B2769}"/>
                </a:ext>
              </a:extLst>
            </p:cNvPr>
            <p:cNvCxnSpPr/>
            <p:nvPr/>
          </p:nvCxnSpPr>
          <p:spPr>
            <a:xfrm>
              <a:off x="1295400" y="1524808"/>
              <a:ext cx="2260600" cy="0"/>
            </a:xfrm>
            <a:prstGeom prst="line">
              <a:avLst/>
            </a:prstGeom>
            <a:ln w="28575">
              <a:solidFill>
                <a:srgbClr val="F48400"/>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7241A96E-0258-412C-A4BF-07D95DF75751}"/>
                </a:ext>
              </a:extLst>
            </p:cNvPr>
            <p:cNvSpPr txBox="1"/>
            <p:nvPr/>
          </p:nvSpPr>
          <p:spPr>
            <a:xfrm>
              <a:off x="1287502" y="1644063"/>
              <a:ext cx="2260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400" b="0" i="0" dirty="0">
                  <a:solidFill>
                    <a:schemeClr val="tx1"/>
                  </a:solidFill>
                  <a:effectLst/>
                  <a:latin typeface="HONOR Sans CN Medium" panose="02000600000000000000" pitchFamily="2" charset="-122"/>
                  <a:ea typeface="HONOR Sans CN Medium" panose="02000600000000000000" pitchFamily="2" charset="-122"/>
                </a:rPr>
                <a:t>Medical</a:t>
              </a:r>
              <a:endParaRPr lang="en-US" altLang="zh-CN" sz="1400" dirty="0">
                <a:solidFill>
                  <a:schemeClr val="tx1"/>
                </a:solidFill>
                <a:latin typeface="HONOR Sans CN Medium" panose="02000600000000000000" pitchFamily="2" charset="-122"/>
                <a:ea typeface="HONOR Sans CN Medium" panose="02000600000000000000" pitchFamily="2" charset="-122"/>
              </a:endParaRPr>
            </a:p>
            <a:p>
              <a:endParaRPr lang="en-US" altLang="zh-CN" sz="1400" dirty="0">
                <a:solidFill>
                  <a:schemeClr val="tx1"/>
                </a:solidFill>
                <a:latin typeface="HONOR Sans CN Medium" panose="02000600000000000000" pitchFamily="2" charset="-122"/>
                <a:ea typeface="HONOR Sans CN Medium" panose="02000600000000000000" pitchFamily="2" charset="-122"/>
              </a:endParaRPr>
            </a:p>
            <a:p>
              <a:r>
                <a:rPr lang="en-US" altLang="zh-CN" sz="1400" dirty="0">
                  <a:solidFill>
                    <a:schemeClr val="tx1"/>
                  </a:solidFill>
                  <a:latin typeface="HONOR Sans CN Medium" panose="02000600000000000000" pitchFamily="2" charset="-122"/>
                  <a:ea typeface="HONOR Sans CN Medium" panose="02000600000000000000" pitchFamily="2" charset="-122"/>
                </a:rPr>
                <a:t>EEG </a:t>
              </a:r>
              <a:r>
                <a:rPr lang="en-US" altLang="zh-CN" sz="1400">
                  <a:solidFill>
                    <a:schemeClr val="tx1"/>
                  </a:solidFill>
                  <a:latin typeface="HONOR Sans CN Medium" panose="02000600000000000000" pitchFamily="2" charset="-122"/>
                  <a:ea typeface="HONOR Sans CN Medium" panose="02000600000000000000" pitchFamily="2" charset="-122"/>
                </a:rPr>
                <a:t>signal analysis</a:t>
              </a:r>
              <a:endParaRPr lang="en-US" altLang="zh-CN" sz="1400" dirty="0">
                <a:solidFill>
                  <a:schemeClr val="tx1"/>
                </a:solidFill>
                <a:latin typeface="HONOR Sans CN Medium" panose="02000600000000000000" pitchFamily="2" charset="-122"/>
                <a:ea typeface="HONOR Sans CN Medium" panose="02000600000000000000" pitchFamily="2" charset="-122"/>
              </a:endParaRPr>
            </a:p>
            <a:p>
              <a:r>
                <a:rPr lang="en-US" altLang="zh-CN" sz="1400" dirty="0">
                  <a:solidFill>
                    <a:schemeClr val="tx1"/>
                  </a:solidFill>
                  <a:latin typeface="HONOR Sans CN Medium" panose="02000600000000000000" pitchFamily="2" charset="-122"/>
                  <a:ea typeface="HONOR Sans CN Medium" panose="02000600000000000000" pitchFamily="2" charset="-122"/>
                </a:rPr>
                <a:t>Physiological </a:t>
              </a:r>
              <a:r>
                <a:rPr lang="en-US" altLang="zh-CN" sz="1400">
                  <a:solidFill>
                    <a:schemeClr val="tx1"/>
                  </a:solidFill>
                  <a:latin typeface="HONOR Sans CN Medium" panose="02000600000000000000" pitchFamily="2" charset="-122"/>
                  <a:ea typeface="HONOR Sans CN Medium" panose="02000600000000000000" pitchFamily="2" charset="-122"/>
                </a:rPr>
                <a:t>Signal Analysis</a:t>
              </a:r>
              <a:endParaRPr lang="en-US" altLang="zh-CN" sz="1400" dirty="0">
                <a:solidFill>
                  <a:schemeClr val="tx1"/>
                </a:solidFill>
                <a:latin typeface="HONOR Sans CN Medium" panose="02000600000000000000" pitchFamily="2" charset="-122"/>
                <a:ea typeface="HONOR Sans CN Medium" panose="02000600000000000000" pitchFamily="2" charset="-122"/>
              </a:endParaRPr>
            </a:p>
            <a:p>
              <a:r>
                <a:rPr lang="en-US" altLang="zh-CN" sz="1400" dirty="0">
                  <a:solidFill>
                    <a:schemeClr val="tx1"/>
                  </a:solidFill>
                  <a:latin typeface="HONOR Sans CN Medium" panose="02000600000000000000" pitchFamily="2" charset="-122"/>
                  <a:ea typeface="HONOR Sans CN Medium" panose="02000600000000000000" pitchFamily="2" charset="-122"/>
                </a:rPr>
                <a:t>Test EKG, ECG, EEG, EMG and other signals</a:t>
              </a:r>
              <a:endParaRPr lang="zh-CN" altLang="en-US" sz="1400" dirty="0">
                <a:solidFill>
                  <a:schemeClr val="tx1"/>
                </a:solidFill>
                <a:latin typeface="HONOR Sans CN Medium" panose="02000600000000000000" pitchFamily="2" charset="-122"/>
                <a:ea typeface="HONOR Sans CN Medium" panose="02000600000000000000" pitchFamily="2" charset="-122"/>
              </a:endParaRPr>
            </a:p>
          </p:txBody>
        </p:sp>
      </p:grpSp>
      <p:pic>
        <p:nvPicPr>
          <p:cNvPr id="17" name="图片 16">
            <a:extLst>
              <a:ext uri="{FF2B5EF4-FFF2-40B4-BE49-F238E27FC236}">
                <a16:creationId xmlns:a16="http://schemas.microsoft.com/office/drawing/2014/main" id="{CF2A1E3E-83BE-46AD-B3BB-47EF249CC5C0}"/>
              </a:ext>
            </a:extLst>
          </p:cNvPr>
          <p:cNvPicPr>
            <a:picLocks/>
          </p:cNvPicPr>
          <p:nvPr/>
        </p:nvPicPr>
        <p:blipFill>
          <a:blip r:embed="rId4"/>
          <a:srcRect/>
          <a:stretch/>
        </p:blipFill>
        <p:spPr>
          <a:xfrm>
            <a:off x="747834" y="3940337"/>
            <a:ext cx="2658798" cy="1771342"/>
          </a:xfrm>
          <a:prstGeom prst="rect">
            <a:avLst/>
          </a:prstGeom>
        </p:spPr>
      </p:pic>
      <p:cxnSp>
        <p:nvCxnSpPr>
          <p:cNvPr id="18" name="直接连接符 17">
            <a:extLst>
              <a:ext uri="{FF2B5EF4-FFF2-40B4-BE49-F238E27FC236}">
                <a16:creationId xmlns:a16="http://schemas.microsoft.com/office/drawing/2014/main" id="{F632845C-DACF-4CF3-80CA-A2AD00FD8A44}"/>
              </a:ext>
            </a:extLst>
          </p:cNvPr>
          <p:cNvCxnSpPr>
            <a:cxnSpLocks/>
          </p:cNvCxnSpPr>
          <p:nvPr/>
        </p:nvCxnSpPr>
        <p:spPr>
          <a:xfrm>
            <a:off x="4572891" y="1592185"/>
            <a:ext cx="2891261" cy="0"/>
          </a:xfrm>
          <a:prstGeom prst="line">
            <a:avLst/>
          </a:prstGeom>
          <a:ln w="28575">
            <a:solidFill>
              <a:srgbClr val="F48400"/>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7823A728-12E0-47A3-9488-222416C3B0B6}"/>
              </a:ext>
            </a:extLst>
          </p:cNvPr>
          <p:cNvSpPr txBox="1"/>
          <p:nvPr/>
        </p:nvSpPr>
        <p:spPr>
          <a:xfrm>
            <a:off x="4520002" y="1879228"/>
            <a:ext cx="2929567" cy="365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400" b="0" i="0" dirty="0">
                <a:solidFill>
                  <a:schemeClr val="tx1"/>
                </a:solidFill>
                <a:effectLst/>
                <a:latin typeface="HONOR Sans CN Medium" panose="02000600000000000000" pitchFamily="2" charset="-122"/>
                <a:ea typeface="HONOR Sans CN Medium" panose="02000600000000000000" pitchFamily="2" charset="-122"/>
              </a:rPr>
              <a:t>Industrial Automation</a:t>
            </a:r>
          </a:p>
          <a:p>
            <a:pPr marL="0" indent="0">
              <a:buNone/>
            </a:pPr>
            <a:endParaRPr lang="en-US" altLang="zh-CN" sz="1400" dirty="0">
              <a:solidFill>
                <a:schemeClr val="tx1"/>
              </a:solidFill>
              <a:latin typeface="HONOR Sans CN Medium" panose="02000600000000000000" pitchFamily="2" charset="-122"/>
              <a:ea typeface="HONOR Sans CN Medium" panose="02000600000000000000" pitchFamily="2" charset="-122"/>
            </a:endParaRPr>
          </a:p>
          <a:p>
            <a:r>
              <a:rPr lang="en-US" altLang="zh-CN" sz="1400" dirty="0">
                <a:solidFill>
                  <a:schemeClr val="tx1"/>
                </a:solidFill>
                <a:latin typeface="HONOR Sans CN Medium" panose="02000600000000000000" pitchFamily="2" charset="-122"/>
                <a:ea typeface="HONOR Sans CN Medium" panose="02000600000000000000" pitchFamily="2" charset="-122"/>
              </a:rPr>
              <a:t>Monitoring of equipment </a:t>
            </a:r>
            <a:r>
              <a:rPr lang="en-US" altLang="zh-CN" sz="1400">
                <a:solidFill>
                  <a:schemeClr val="tx1"/>
                </a:solidFill>
                <a:latin typeface="HONOR Sans CN Medium" panose="02000600000000000000" pitchFamily="2" charset="-122"/>
                <a:ea typeface="HONOR Sans CN Medium" panose="02000600000000000000" pitchFamily="2" charset="-122"/>
              </a:rPr>
              <a:t>operating status</a:t>
            </a:r>
            <a:endParaRPr lang="en-US" altLang="zh-CN" sz="1400" dirty="0">
              <a:solidFill>
                <a:schemeClr val="tx1"/>
              </a:solidFill>
              <a:latin typeface="HONOR Sans CN Medium" panose="02000600000000000000" pitchFamily="2" charset="-122"/>
              <a:ea typeface="HONOR Sans CN Medium" panose="02000600000000000000" pitchFamily="2" charset="-122"/>
            </a:endParaRPr>
          </a:p>
          <a:p>
            <a:r>
              <a:rPr lang="en-US" altLang="zh-CN" sz="1400" dirty="0">
                <a:solidFill>
                  <a:schemeClr val="tx1"/>
                </a:solidFill>
                <a:latin typeface="HONOR Sans CN Medium" panose="02000600000000000000" pitchFamily="2" charset="-122"/>
                <a:ea typeface="HONOR Sans CN Medium" panose="02000600000000000000" pitchFamily="2" charset="-122"/>
              </a:rPr>
              <a:t>Measurement of high-precision sensors and drives</a:t>
            </a:r>
            <a:br>
              <a:rPr lang="zh-CN" altLang="en-US" sz="1400" dirty="0">
                <a:solidFill>
                  <a:schemeClr val="tx1"/>
                </a:solidFill>
                <a:latin typeface="HONOR Sans CN Medium" panose="02000600000000000000" pitchFamily="2" charset="-122"/>
                <a:ea typeface="HONOR Sans CN Medium" panose="02000600000000000000" pitchFamily="2" charset="-122"/>
              </a:rPr>
            </a:br>
            <a:endParaRPr lang="en-US" altLang="zh-CN" sz="1400" dirty="0">
              <a:solidFill>
                <a:schemeClr val="tx1"/>
              </a:solidFill>
              <a:latin typeface="HONOR Sans CN Medium" panose="02000600000000000000" pitchFamily="2" charset="-122"/>
              <a:ea typeface="HONOR Sans CN Medium" panose="02000600000000000000" pitchFamily="2" charset="-122"/>
            </a:endParaRPr>
          </a:p>
        </p:txBody>
      </p:sp>
      <p:pic>
        <p:nvPicPr>
          <p:cNvPr id="20" name="图片 19">
            <a:extLst>
              <a:ext uri="{FF2B5EF4-FFF2-40B4-BE49-F238E27FC236}">
                <a16:creationId xmlns:a16="http://schemas.microsoft.com/office/drawing/2014/main" id="{34D0F10B-F4CC-4C51-A1D1-88F10205E86B}"/>
              </a:ext>
            </a:extLst>
          </p:cNvPr>
          <p:cNvPicPr>
            <a:picLocks noChangeAspect="1"/>
          </p:cNvPicPr>
          <p:nvPr/>
        </p:nvPicPr>
        <p:blipFill>
          <a:blip r:embed="rId5"/>
          <a:srcRect/>
          <a:stretch/>
        </p:blipFill>
        <p:spPr>
          <a:xfrm>
            <a:off x="4579439" y="3940337"/>
            <a:ext cx="2826550" cy="1771343"/>
          </a:xfrm>
          <a:prstGeom prst="rect">
            <a:avLst/>
          </a:prstGeom>
        </p:spPr>
      </p:pic>
      <p:cxnSp>
        <p:nvCxnSpPr>
          <p:cNvPr id="21" name="直接连接符 20">
            <a:extLst>
              <a:ext uri="{FF2B5EF4-FFF2-40B4-BE49-F238E27FC236}">
                <a16:creationId xmlns:a16="http://schemas.microsoft.com/office/drawing/2014/main" id="{6A30F6F4-C3ED-4389-9B19-97AD9A8F640C}"/>
              </a:ext>
            </a:extLst>
          </p:cNvPr>
          <p:cNvCxnSpPr/>
          <p:nvPr/>
        </p:nvCxnSpPr>
        <p:spPr>
          <a:xfrm>
            <a:off x="8544272" y="1578443"/>
            <a:ext cx="2647659" cy="0"/>
          </a:xfrm>
          <a:prstGeom prst="line">
            <a:avLst/>
          </a:prstGeom>
          <a:ln w="28575">
            <a:solidFill>
              <a:srgbClr val="F48400"/>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194EF301-80BA-4EC5-AAD6-E99E2FA2A127}"/>
              </a:ext>
            </a:extLst>
          </p:cNvPr>
          <p:cNvSpPr txBox="1"/>
          <p:nvPr/>
        </p:nvSpPr>
        <p:spPr>
          <a:xfrm>
            <a:off x="8609742" y="1879228"/>
            <a:ext cx="2647659" cy="446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400" b="0" i="0" dirty="0">
                <a:solidFill>
                  <a:schemeClr val="tx1"/>
                </a:solidFill>
                <a:effectLst/>
                <a:latin typeface="HONOR Sans CN Medium" panose="02000600000000000000" pitchFamily="2" charset="-122"/>
                <a:ea typeface="HONOR Sans CN Medium" panose="02000600000000000000" pitchFamily="2" charset="-122"/>
              </a:rPr>
              <a:t>Communications</a:t>
            </a:r>
          </a:p>
          <a:p>
            <a:pPr marL="0" indent="0">
              <a:buNone/>
            </a:pPr>
            <a:endParaRPr lang="en-US" altLang="zh-CN" sz="1400" dirty="0">
              <a:solidFill>
                <a:schemeClr val="tx1"/>
              </a:solidFill>
              <a:latin typeface="HONOR Sans CN Medium" panose="02000600000000000000" pitchFamily="2" charset="-122"/>
              <a:ea typeface="HONOR Sans CN Medium" panose="02000600000000000000" pitchFamily="2" charset="-122"/>
            </a:endParaRPr>
          </a:p>
          <a:p>
            <a:r>
              <a:rPr lang="en-US" altLang="zh-CN" sz="1400" dirty="0">
                <a:solidFill>
                  <a:schemeClr val="tx1"/>
                </a:solidFill>
                <a:latin typeface="HONOR Sans CN Medium" panose="02000600000000000000" pitchFamily="2" charset="-122"/>
                <a:ea typeface="HONOR Sans CN Medium" panose="02000600000000000000" pitchFamily="2" charset="-122"/>
              </a:rPr>
              <a:t>3G, 4G, 5G, TV broadcast signals...</a:t>
            </a:r>
          </a:p>
          <a:p>
            <a:r>
              <a:rPr lang="en-US" altLang="zh-CN" sz="1400" dirty="0">
                <a:solidFill>
                  <a:schemeClr val="tx1"/>
                </a:solidFill>
                <a:latin typeface="HONOR Sans CN Medium" panose="02000600000000000000" pitchFamily="2" charset="-122"/>
                <a:ea typeface="HONOR Sans CN Medium" panose="02000600000000000000" pitchFamily="2" charset="-122"/>
              </a:rPr>
              <a:t>Baseband IQ signal debugging</a:t>
            </a:r>
          </a:p>
        </p:txBody>
      </p:sp>
      <p:pic>
        <p:nvPicPr>
          <p:cNvPr id="23" name="图片 22">
            <a:extLst>
              <a:ext uri="{FF2B5EF4-FFF2-40B4-BE49-F238E27FC236}">
                <a16:creationId xmlns:a16="http://schemas.microsoft.com/office/drawing/2014/main" id="{AF617E3F-14D2-4C3E-B776-344BDBF7C8B4}"/>
              </a:ext>
            </a:extLst>
          </p:cNvPr>
          <p:cNvPicPr>
            <a:picLocks noChangeAspect="1"/>
          </p:cNvPicPr>
          <p:nvPr/>
        </p:nvPicPr>
        <p:blipFill>
          <a:blip r:embed="rId6"/>
          <a:srcRect/>
          <a:stretch/>
        </p:blipFill>
        <p:spPr>
          <a:xfrm>
            <a:off x="8464934" y="3942677"/>
            <a:ext cx="2794709" cy="1751389"/>
          </a:xfrm>
          <a:prstGeom prst="rect">
            <a:avLst/>
          </a:prstGeom>
        </p:spPr>
      </p:pic>
      <p:sp>
        <p:nvSpPr>
          <p:cNvPr id="2" name="矩形 1">
            <a:extLst>
              <a:ext uri="{FF2B5EF4-FFF2-40B4-BE49-F238E27FC236}">
                <a16:creationId xmlns:a16="http://schemas.microsoft.com/office/drawing/2014/main" id="{57A2B37C-EBFC-1234-5E20-7DA3D69738B1}"/>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1444703851"/>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80DEC11-E765-46C4-9026-A84A530A3311}"/>
              </a:ext>
            </a:extLst>
          </p:cNvPr>
          <p:cNvGrpSpPr/>
          <p:nvPr/>
        </p:nvGrpSpPr>
        <p:grpSpPr>
          <a:xfrm>
            <a:off x="614711" y="1780302"/>
            <a:ext cx="2501254" cy="3038613"/>
            <a:chOff x="1303697" y="1635378"/>
            <a:chExt cx="2501254" cy="2217655"/>
          </a:xfrm>
        </p:grpSpPr>
        <p:cxnSp>
          <p:nvCxnSpPr>
            <p:cNvPr id="14" name="直接连接符 13">
              <a:extLst>
                <a:ext uri="{FF2B5EF4-FFF2-40B4-BE49-F238E27FC236}">
                  <a16:creationId xmlns:a16="http://schemas.microsoft.com/office/drawing/2014/main" id="{E43215C5-576E-4201-85C4-D4E3E87B2769}"/>
                </a:ext>
              </a:extLst>
            </p:cNvPr>
            <p:cNvCxnSpPr>
              <a:cxnSpLocks/>
            </p:cNvCxnSpPr>
            <p:nvPr/>
          </p:nvCxnSpPr>
          <p:spPr>
            <a:xfrm>
              <a:off x="1303697" y="1635378"/>
              <a:ext cx="2501254" cy="0"/>
            </a:xfrm>
            <a:prstGeom prst="line">
              <a:avLst/>
            </a:prstGeom>
            <a:ln w="28575">
              <a:solidFill>
                <a:srgbClr val="F48400"/>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7241A96E-0258-412C-A4BF-07D95DF75751}"/>
                </a:ext>
              </a:extLst>
            </p:cNvPr>
            <p:cNvSpPr txBox="1"/>
            <p:nvPr/>
          </p:nvSpPr>
          <p:spPr>
            <a:xfrm>
              <a:off x="1316305" y="1790930"/>
              <a:ext cx="2260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400" dirty="0">
                  <a:latin typeface="HONOR Sans CN Medium" panose="02000600000000000000" pitchFamily="2" charset="-122"/>
                  <a:ea typeface="HONOR Sans CN Medium" panose="02000600000000000000" pitchFamily="2" charset="-122"/>
                </a:rPr>
                <a:t>New Energy</a:t>
              </a:r>
            </a:p>
            <a:p>
              <a:pPr marL="0" indent="0">
                <a:buNone/>
              </a:pPr>
              <a:endParaRPr lang="en-US" altLang="zh-CN" sz="1400" dirty="0">
                <a:latin typeface="HONOR Sans CN Medium" panose="02000600000000000000" pitchFamily="2" charset="-122"/>
                <a:ea typeface="HONOR Sans CN Medium" panose="02000600000000000000" pitchFamily="2" charset="-122"/>
              </a:endParaRPr>
            </a:p>
            <a:p>
              <a:r>
                <a:rPr lang="en-US" altLang="zh-CN" sz="1400" dirty="0">
                  <a:latin typeface="HONOR Sans CN Medium" panose="02000600000000000000" pitchFamily="2" charset="-122"/>
                  <a:ea typeface="HONOR Sans CN Medium" panose="02000600000000000000" pitchFamily="2" charset="-122"/>
                </a:rPr>
                <a:t>Photovoltaic cell performance testing, PV inverter testing</a:t>
              </a:r>
            </a:p>
            <a:p>
              <a:r>
                <a:rPr lang="en-US" altLang="zh-CN" sz="1400" dirty="0">
                  <a:latin typeface="HONOR Sans CN Medium" panose="02000600000000000000" pitchFamily="2" charset="-122"/>
                  <a:ea typeface="HONOR Sans CN Medium" panose="02000600000000000000" pitchFamily="2" charset="-122"/>
                </a:rPr>
                <a:t>Grid-connected energy storage testing</a:t>
              </a:r>
              <a:endParaRPr lang="zh-CN" altLang="en-US" sz="1400" dirty="0">
                <a:latin typeface="HONOR Sans CN Medium" panose="02000600000000000000" pitchFamily="2" charset="-122"/>
                <a:ea typeface="HONOR Sans CN Medium" panose="02000600000000000000" pitchFamily="2" charset="-122"/>
              </a:endParaRPr>
            </a:p>
          </p:txBody>
        </p:sp>
      </p:grpSp>
      <p:cxnSp>
        <p:nvCxnSpPr>
          <p:cNvPr id="18" name="直接连接符 17">
            <a:extLst>
              <a:ext uri="{FF2B5EF4-FFF2-40B4-BE49-F238E27FC236}">
                <a16:creationId xmlns:a16="http://schemas.microsoft.com/office/drawing/2014/main" id="{F632845C-DACF-4CF3-80CA-A2AD00FD8A44}"/>
              </a:ext>
            </a:extLst>
          </p:cNvPr>
          <p:cNvCxnSpPr>
            <a:cxnSpLocks/>
          </p:cNvCxnSpPr>
          <p:nvPr/>
        </p:nvCxnSpPr>
        <p:spPr>
          <a:xfrm>
            <a:off x="4742724" y="1772816"/>
            <a:ext cx="2757432" cy="0"/>
          </a:xfrm>
          <a:prstGeom prst="line">
            <a:avLst/>
          </a:prstGeom>
          <a:ln w="28575">
            <a:solidFill>
              <a:srgbClr val="F48400"/>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7823A728-12E0-47A3-9488-222416C3B0B6}"/>
              </a:ext>
            </a:extLst>
          </p:cNvPr>
          <p:cNvSpPr txBox="1"/>
          <p:nvPr/>
        </p:nvSpPr>
        <p:spPr>
          <a:xfrm>
            <a:off x="4742724" y="1957514"/>
            <a:ext cx="2844800" cy="266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400" dirty="0">
                <a:latin typeface="HONOR Sans CN Medium" panose="02000600000000000000" pitchFamily="2" charset="-122"/>
                <a:ea typeface="HONOR Sans CN Medium" panose="02000600000000000000" pitchFamily="2" charset="-122"/>
              </a:rPr>
              <a:t>High-Speed Data Transmission</a:t>
            </a:r>
          </a:p>
          <a:p>
            <a:pPr marL="0" indent="0">
              <a:buNone/>
            </a:pPr>
            <a:endParaRPr lang="en-US" altLang="zh-CN" sz="1400" dirty="0">
              <a:latin typeface="HONOR Sans CN Medium" panose="02000600000000000000" pitchFamily="2" charset="-122"/>
              <a:ea typeface="HONOR Sans CN Medium" panose="02000600000000000000" pitchFamily="2" charset="-122"/>
            </a:endParaRPr>
          </a:p>
          <a:p>
            <a:r>
              <a:rPr lang="en-US" altLang="zh-CN" sz="1400" dirty="0">
                <a:latin typeface="HONOR Sans CN Medium" panose="02000600000000000000" pitchFamily="2" charset="-122"/>
                <a:ea typeface="HONOR Sans CN Medium" panose="02000600000000000000" pitchFamily="2" charset="-122"/>
              </a:rPr>
              <a:t>Serial Bus Testing</a:t>
            </a:r>
          </a:p>
          <a:p>
            <a:r>
              <a:rPr lang="en-US" altLang="zh-CN" sz="1400" dirty="0">
                <a:latin typeface="HONOR Sans CN Medium" panose="02000600000000000000" pitchFamily="2" charset="-122"/>
                <a:ea typeface="HONOR Sans CN Medium" panose="02000600000000000000" pitchFamily="2" charset="-122"/>
              </a:rPr>
              <a:t>Interface Conformance Testing</a:t>
            </a:r>
          </a:p>
          <a:p>
            <a:r>
              <a:rPr lang="en-US" altLang="zh-CN" sz="1400" dirty="0">
                <a:latin typeface="HONOR Sans CN Medium" panose="02000600000000000000" pitchFamily="2" charset="-122"/>
                <a:ea typeface="HONOR Sans CN Medium" panose="02000600000000000000" pitchFamily="2" charset="-122"/>
              </a:rPr>
              <a:t>Interference Source Localization</a:t>
            </a:r>
          </a:p>
          <a:p>
            <a:r>
              <a:rPr lang="en-US" altLang="zh-CN" sz="1400" dirty="0">
                <a:latin typeface="HONOR Sans CN Medium" panose="02000600000000000000" pitchFamily="2" charset="-122"/>
                <a:ea typeface="HONOR Sans CN Medium" panose="02000600000000000000" pitchFamily="2" charset="-122"/>
              </a:rPr>
              <a:t>Signal Commissioning</a:t>
            </a:r>
          </a:p>
        </p:txBody>
      </p:sp>
      <p:cxnSp>
        <p:nvCxnSpPr>
          <p:cNvPr id="21" name="直接连接符 20">
            <a:extLst>
              <a:ext uri="{FF2B5EF4-FFF2-40B4-BE49-F238E27FC236}">
                <a16:creationId xmlns:a16="http://schemas.microsoft.com/office/drawing/2014/main" id="{6A30F6F4-C3ED-4389-9B19-97AD9A8F640C}"/>
              </a:ext>
            </a:extLst>
          </p:cNvPr>
          <p:cNvCxnSpPr>
            <a:cxnSpLocks/>
          </p:cNvCxnSpPr>
          <p:nvPr/>
        </p:nvCxnSpPr>
        <p:spPr>
          <a:xfrm flipV="1">
            <a:off x="8771317" y="1772816"/>
            <a:ext cx="2432335" cy="7486"/>
          </a:xfrm>
          <a:prstGeom prst="line">
            <a:avLst/>
          </a:prstGeom>
          <a:ln w="28575">
            <a:solidFill>
              <a:srgbClr val="F48400"/>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194EF301-80BA-4EC5-AAD6-E99E2FA2A127}"/>
              </a:ext>
            </a:extLst>
          </p:cNvPr>
          <p:cNvSpPr txBox="1"/>
          <p:nvPr/>
        </p:nvSpPr>
        <p:spPr>
          <a:xfrm>
            <a:off x="8784129" y="1959915"/>
            <a:ext cx="2432335" cy="325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400" dirty="0">
                <a:latin typeface="HONOR Sans CN Medium" panose="02000600000000000000" pitchFamily="2" charset="-122"/>
                <a:ea typeface="HONOR Sans CN Medium" panose="02000600000000000000" pitchFamily="2" charset="-122"/>
              </a:rPr>
              <a:t>Antennas &amp; Base Stations</a:t>
            </a:r>
          </a:p>
          <a:p>
            <a:pPr marL="0" indent="0">
              <a:buNone/>
            </a:pPr>
            <a:endParaRPr lang="en-US" altLang="zh-CN" sz="1400" dirty="0">
              <a:latin typeface="HONOR Sans CN Medium" panose="02000600000000000000" pitchFamily="2" charset="-122"/>
              <a:ea typeface="HONOR Sans CN Medium" panose="02000600000000000000" pitchFamily="2" charset="-122"/>
            </a:endParaRPr>
          </a:p>
          <a:p>
            <a:pPr>
              <a:lnSpc>
                <a:spcPct val="120000"/>
              </a:lnSpc>
            </a:pPr>
            <a:r>
              <a:rPr lang="en-US" altLang="zh-CN" sz="1400" dirty="0">
                <a:latin typeface="HONOR Sans CN Medium" panose="02000600000000000000" pitchFamily="2" charset="-122"/>
                <a:ea typeface="HONOR Sans CN Medium" panose="02000600000000000000" pitchFamily="2" charset="-122"/>
              </a:rPr>
              <a:t>Base station maintenance test</a:t>
            </a:r>
          </a:p>
          <a:p>
            <a:pPr>
              <a:lnSpc>
                <a:spcPct val="120000"/>
              </a:lnSpc>
            </a:pPr>
            <a:r>
              <a:rPr lang="en-US" altLang="zh-CN" sz="1400" dirty="0">
                <a:latin typeface="HONOR Sans CN Medium" panose="02000600000000000000" pitchFamily="2" charset="-122"/>
                <a:ea typeface="HONOR Sans CN Medium" panose="02000600000000000000" pitchFamily="2" charset="-122"/>
              </a:rPr>
              <a:t>Echo/transmit signal testing</a:t>
            </a:r>
          </a:p>
          <a:p>
            <a:pPr>
              <a:lnSpc>
                <a:spcPct val="120000"/>
              </a:lnSpc>
            </a:pPr>
            <a:r>
              <a:rPr lang="en-US" altLang="zh-CN" sz="1400" dirty="0">
                <a:latin typeface="HONOR Sans CN Medium" panose="02000600000000000000" pitchFamily="2" charset="-122"/>
                <a:ea typeface="HONOR Sans CN Medium" panose="02000600000000000000" pitchFamily="2" charset="-122"/>
              </a:rPr>
              <a:t>Signal Analysis and Optimization</a:t>
            </a:r>
            <a:br>
              <a:rPr lang="zh-CN" altLang="en-US" sz="1400" dirty="0">
                <a:latin typeface="HONOR Sans CN Medium" panose="02000600000000000000" pitchFamily="2" charset="-122"/>
                <a:ea typeface="HONOR Sans CN Medium" panose="02000600000000000000" pitchFamily="2" charset="-122"/>
              </a:rPr>
            </a:br>
            <a:endParaRPr lang="en-US" altLang="zh-CN" sz="1400" dirty="0">
              <a:latin typeface="HONOR Sans CN Medium" panose="02000600000000000000" pitchFamily="2" charset="-122"/>
              <a:ea typeface="HONOR Sans CN Medium" panose="02000600000000000000" pitchFamily="2" charset="-122"/>
            </a:endParaRPr>
          </a:p>
        </p:txBody>
      </p:sp>
      <p:pic>
        <p:nvPicPr>
          <p:cNvPr id="16" name="图片 15">
            <a:extLst>
              <a:ext uri="{FF2B5EF4-FFF2-40B4-BE49-F238E27FC236}">
                <a16:creationId xmlns:a16="http://schemas.microsoft.com/office/drawing/2014/main" id="{CF2A1E3E-83BE-46AD-B3BB-47EF249CC5C0}"/>
              </a:ext>
            </a:extLst>
          </p:cNvPr>
          <p:cNvPicPr>
            <a:picLocks/>
          </p:cNvPicPr>
          <p:nvPr/>
        </p:nvPicPr>
        <p:blipFill>
          <a:blip r:embed="rId4"/>
          <a:srcRect/>
          <a:stretch/>
        </p:blipFill>
        <p:spPr>
          <a:xfrm>
            <a:off x="598116" y="4656113"/>
            <a:ext cx="2530437" cy="1719106"/>
          </a:xfrm>
          <a:prstGeom prst="rect">
            <a:avLst/>
          </a:prstGeom>
        </p:spPr>
      </p:pic>
      <p:pic>
        <p:nvPicPr>
          <p:cNvPr id="17" name="图片 16">
            <a:extLst>
              <a:ext uri="{FF2B5EF4-FFF2-40B4-BE49-F238E27FC236}">
                <a16:creationId xmlns:a16="http://schemas.microsoft.com/office/drawing/2014/main" id="{2630D0CE-7617-413C-B184-91CBB3DD7283}"/>
              </a:ext>
            </a:extLst>
          </p:cNvPr>
          <p:cNvPicPr>
            <a:picLocks noChangeAspect="1"/>
          </p:cNvPicPr>
          <p:nvPr/>
        </p:nvPicPr>
        <p:blipFill rotWithShape="1">
          <a:blip r:embed="rId5"/>
          <a:srcRect l="10891"/>
          <a:stretch/>
        </p:blipFill>
        <p:spPr>
          <a:xfrm>
            <a:off x="4690526" y="4703778"/>
            <a:ext cx="2587971" cy="1671441"/>
          </a:xfrm>
          <a:prstGeom prst="rect">
            <a:avLst/>
          </a:prstGeom>
        </p:spPr>
      </p:pic>
      <p:pic>
        <p:nvPicPr>
          <p:cNvPr id="24" name="图片 23">
            <a:extLst>
              <a:ext uri="{FF2B5EF4-FFF2-40B4-BE49-F238E27FC236}">
                <a16:creationId xmlns:a16="http://schemas.microsoft.com/office/drawing/2014/main" id="{AF617E3F-14D2-4C3E-B776-344BDBF7C8B4}"/>
              </a:ext>
            </a:extLst>
          </p:cNvPr>
          <p:cNvPicPr>
            <a:picLocks noChangeAspect="1"/>
          </p:cNvPicPr>
          <p:nvPr/>
        </p:nvPicPr>
        <p:blipFill>
          <a:blip r:embed="rId6"/>
          <a:srcRect/>
          <a:stretch/>
        </p:blipFill>
        <p:spPr>
          <a:xfrm>
            <a:off x="8735079" y="4656113"/>
            <a:ext cx="2530437" cy="1743163"/>
          </a:xfrm>
          <a:prstGeom prst="rect">
            <a:avLst/>
          </a:prstGeom>
        </p:spPr>
      </p:pic>
      <p:sp>
        <p:nvSpPr>
          <p:cNvPr id="2" name="TextBox 40">
            <a:extLst>
              <a:ext uri="{FF2B5EF4-FFF2-40B4-BE49-F238E27FC236}">
                <a16:creationId xmlns:a16="http://schemas.microsoft.com/office/drawing/2014/main" id="{678FE1E0-3296-C17A-A1FF-8B1FF0801AAE}"/>
              </a:ext>
            </a:extLst>
          </p:cNvPr>
          <p:cNvSpPr txBox="1"/>
          <p:nvPr/>
        </p:nvSpPr>
        <p:spPr>
          <a:xfrm>
            <a:off x="439219" y="733523"/>
            <a:ext cx="5500962"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dirty="0">
                <a:solidFill>
                  <a:schemeClr val="tx1"/>
                </a:solidFill>
                <a:latin typeface="HONOR Sans CN Medium" panose="02000600000000000000" pitchFamily="2" charset="-122"/>
                <a:ea typeface="HONOR Sans CN Medium" panose="02000600000000000000" pitchFamily="2" charset="-122"/>
              </a:rPr>
              <a:t>Areas of application</a:t>
            </a:r>
            <a:endParaRPr lang="zh-CN" altLang="en-US" dirty="0">
              <a:solidFill>
                <a:schemeClr val="tx1"/>
              </a:solidFill>
              <a:latin typeface="HONOR Sans CN Medium" panose="02000600000000000000" pitchFamily="2" charset="-122"/>
              <a:ea typeface="HONOR Sans CN Medium" panose="02000600000000000000" pitchFamily="2" charset="-122"/>
            </a:endParaRPr>
          </a:p>
        </p:txBody>
      </p:sp>
      <p:sp>
        <p:nvSpPr>
          <p:cNvPr id="3" name="矩形 2">
            <a:extLst>
              <a:ext uri="{FF2B5EF4-FFF2-40B4-BE49-F238E27FC236}">
                <a16:creationId xmlns:a16="http://schemas.microsoft.com/office/drawing/2014/main" id="{6A5253B3-E05E-AAF6-6C47-0D49E238DF14}"/>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3321533582"/>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280DEC11-E765-46C4-9026-A84A530A3311}"/>
              </a:ext>
            </a:extLst>
          </p:cNvPr>
          <p:cNvGrpSpPr/>
          <p:nvPr/>
        </p:nvGrpSpPr>
        <p:grpSpPr>
          <a:xfrm>
            <a:off x="585938" y="1649987"/>
            <a:ext cx="2632968" cy="3046692"/>
            <a:chOff x="1274924" y="1697930"/>
            <a:chExt cx="2632968" cy="2223551"/>
          </a:xfrm>
        </p:grpSpPr>
        <p:cxnSp>
          <p:nvCxnSpPr>
            <p:cNvPr id="14" name="直接连接符 13">
              <a:extLst>
                <a:ext uri="{FF2B5EF4-FFF2-40B4-BE49-F238E27FC236}">
                  <a16:creationId xmlns:a16="http://schemas.microsoft.com/office/drawing/2014/main" id="{E43215C5-576E-4201-85C4-D4E3E87B2769}"/>
                </a:ext>
              </a:extLst>
            </p:cNvPr>
            <p:cNvCxnSpPr>
              <a:cxnSpLocks/>
            </p:cNvCxnSpPr>
            <p:nvPr/>
          </p:nvCxnSpPr>
          <p:spPr>
            <a:xfrm>
              <a:off x="1298626" y="1697930"/>
              <a:ext cx="2609266" cy="0"/>
            </a:xfrm>
            <a:prstGeom prst="line">
              <a:avLst/>
            </a:prstGeom>
            <a:ln w="28575">
              <a:solidFill>
                <a:srgbClr val="F48400"/>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7241A96E-0258-412C-A4BF-07D95DF75751}"/>
                </a:ext>
              </a:extLst>
            </p:cNvPr>
            <p:cNvSpPr txBox="1"/>
            <p:nvPr/>
          </p:nvSpPr>
          <p:spPr>
            <a:xfrm>
              <a:off x="1274924" y="1859378"/>
              <a:ext cx="261249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400" dirty="0">
                  <a:latin typeface="HONOR Sans CN Medium" panose="02000600000000000000" pitchFamily="2" charset="-122"/>
                  <a:ea typeface="HONOR Sans CN Medium" panose="02000600000000000000" pitchFamily="2" charset="-122"/>
                </a:rPr>
                <a:t>Optical Communication</a:t>
              </a:r>
            </a:p>
            <a:p>
              <a:pPr marL="0" indent="0">
                <a:buNone/>
              </a:pPr>
              <a:endParaRPr lang="en-US" altLang="zh-CN" sz="1400" dirty="0">
                <a:latin typeface="HONOR Sans CN Medium" panose="02000600000000000000" pitchFamily="2" charset="-122"/>
                <a:ea typeface="HONOR Sans CN Medium" panose="02000600000000000000" pitchFamily="2" charset="-122"/>
              </a:endParaRPr>
            </a:p>
            <a:p>
              <a:r>
                <a:rPr lang="en-US" altLang="zh-CN" sz="1400" dirty="0">
                  <a:latin typeface="HONOR Sans CN Medium" panose="02000600000000000000" pitchFamily="2" charset="-122"/>
                  <a:ea typeface="HONOR Sans CN Medium" panose="02000600000000000000" pitchFamily="2" charset="-122"/>
                </a:rPr>
                <a:t>Optical power, optical pulse test</a:t>
              </a:r>
            </a:p>
            <a:p>
              <a:r>
                <a:rPr lang="en-US" altLang="zh-CN" sz="1400" dirty="0">
                  <a:latin typeface="HONOR Sans CN Medium" panose="02000600000000000000" pitchFamily="2" charset="-122"/>
                  <a:ea typeface="HONOR Sans CN Medium" panose="02000600000000000000" pitchFamily="2" charset="-122"/>
                </a:rPr>
                <a:t>Eye Chart Analysis</a:t>
              </a:r>
            </a:p>
            <a:p>
              <a:pPr marL="0" indent="0">
                <a:buNone/>
              </a:pPr>
              <a:endParaRPr lang="en-US" altLang="zh-CN" sz="1400" dirty="0">
                <a:latin typeface="HONOR Sans CN Medium" panose="02000600000000000000" pitchFamily="2" charset="-122"/>
                <a:ea typeface="HONOR Sans CN Medium" panose="02000600000000000000" pitchFamily="2" charset="-122"/>
              </a:endParaRPr>
            </a:p>
            <a:p>
              <a:r>
                <a:rPr lang="en-US" altLang="zh-CN" sz="1400" dirty="0">
                  <a:latin typeface="HONOR Sans CN Medium" panose="02000600000000000000" pitchFamily="2" charset="-122"/>
                  <a:ea typeface="HONOR Sans CN Medium" panose="02000600000000000000" pitchFamily="2" charset="-122"/>
                </a:rPr>
                <a:t>Optical transmitter/receiver testing</a:t>
              </a:r>
              <a:endParaRPr lang="zh-CN" altLang="en-US" sz="1400" dirty="0">
                <a:latin typeface="HONOR Sans CN Medium" panose="02000600000000000000" pitchFamily="2" charset="-122"/>
                <a:ea typeface="HONOR Sans CN Medium" panose="02000600000000000000" pitchFamily="2" charset="-122"/>
              </a:endParaRPr>
            </a:p>
          </p:txBody>
        </p:sp>
      </p:grpSp>
      <p:sp>
        <p:nvSpPr>
          <p:cNvPr id="19" name="文本框 18">
            <a:extLst>
              <a:ext uri="{FF2B5EF4-FFF2-40B4-BE49-F238E27FC236}">
                <a16:creationId xmlns:a16="http://schemas.microsoft.com/office/drawing/2014/main" id="{7823A728-12E0-47A3-9488-222416C3B0B6}"/>
              </a:ext>
            </a:extLst>
          </p:cNvPr>
          <p:cNvSpPr txBox="1"/>
          <p:nvPr/>
        </p:nvSpPr>
        <p:spPr>
          <a:xfrm>
            <a:off x="4727748" y="1871202"/>
            <a:ext cx="2609266" cy="266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400" dirty="0">
                <a:latin typeface="HONOR Sans CN Medium" panose="02000600000000000000" pitchFamily="2" charset="-122"/>
                <a:ea typeface="HONOR Sans CN Medium" panose="02000600000000000000" pitchFamily="2" charset="-122"/>
              </a:rPr>
              <a:t>Power Supply Testing</a:t>
            </a:r>
          </a:p>
          <a:p>
            <a:pPr marL="0" indent="0">
              <a:buNone/>
            </a:pPr>
            <a:endParaRPr lang="en-US" altLang="zh-CN" sz="1400" dirty="0">
              <a:latin typeface="HONOR Sans CN Medium" panose="02000600000000000000" pitchFamily="2" charset="-122"/>
              <a:ea typeface="HONOR Sans CN Medium" panose="02000600000000000000" pitchFamily="2" charset="-122"/>
            </a:endParaRPr>
          </a:p>
          <a:p>
            <a:pPr>
              <a:lnSpc>
                <a:spcPct val="120000"/>
              </a:lnSpc>
            </a:pPr>
            <a:r>
              <a:rPr lang="en-US" altLang="zh-CN" sz="1400" dirty="0">
                <a:latin typeface="HONOR Sans CN Medium" panose="02000600000000000000" pitchFamily="2" charset="-122"/>
                <a:ea typeface="HONOR Sans CN Medium" panose="02000600000000000000" pitchFamily="2" charset="-122"/>
              </a:rPr>
              <a:t>Ripple testing, conversion efficiency, signal quality analysis, design verification</a:t>
            </a:r>
          </a:p>
        </p:txBody>
      </p:sp>
      <p:sp>
        <p:nvSpPr>
          <p:cNvPr id="22" name="文本框 21">
            <a:extLst>
              <a:ext uri="{FF2B5EF4-FFF2-40B4-BE49-F238E27FC236}">
                <a16:creationId xmlns:a16="http://schemas.microsoft.com/office/drawing/2014/main" id="{194EF301-80BA-4EC5-AAD6-E99E2FA2A127}"/>
              </a:ext>
            </a:extLst>
          </p:cNvPr>
          <p:cNvSpPr txBox="1"/>
          <p:nvPr/>
        </p:nvSpPr>
        <p:spPr>
          <a:xfrm>
            <a:off x="8748869" y="1871202"/>
            <a:ext cx="2676793" cy="325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400" dirty="0">
                <a:latin typeface="HONOR Sans CN Medium" panose="02000600000000000000" pitchFamily="2" charset="-122"/>
                <a:ea typeface="HONOR Sans CN Medium" panose="02000600000000000000" pitchFamily="2" charset="-122"/>
              </a:rPr>
              <a:t>Power Measurement</a:t>
            </a:r>
          </a:p>
          <a:p>
            <a:pPr>
              <a:lnSpc>
                <a:spcPct val="120000"/>
              </a:lnSpc>
            </a:pPr>
            <a:endParaRPr lang="en-US" altLang="zh-CN" sz="1400" dirty="0">
              <a:latin typeface="HONOR Sans CN Medium" panose="02000600000000000000" pitchFamily="2" charset="-122"/>
              <a:ea typeface="HONOR Sans CN Medium" panose="02000600000000000000" pitchFamily="2" charset="-122"/>
            </a:endParaRPr>
          </a:p>
          <a:p>
            <a:pPr>
              <a:lnSpc>
                <a:spcPct val="120000"/>
              </a:lnSpc>
            </a:pPr>
            <a:r>
              <a:rPr lang="en-US" altLang="zh-CN" sz="1400" dirty="0">
                <a:latin typeface="HONOR Sans CN Medium" panose="02000600000000000000" pitchFamily="2" charset="-122"/>
                <a:ea typeface="HONOR Sans CN Medium" panose="02000600000000000000" pitchFamily="2" charset="-122"/>
              </a:rPr>
              <a:t>Measurement of power consumption and efficiency of components or parts, sensitivity of receivers and gain of amplifiers...</a:t>
            </a:r>
            <a:br>
              <a:rPr lang="zh-CN" altLang="en-US" sz="1400" dirty="0">
                <a:latin typeface="HONOR Sans CN Medium" panose="02000600000000000000" pitchFamily="2" charset="-122"/>
                <a:ea typeface="HONOR Sans CN Medium" panose="02000600000000000000" pitchFamily="2" charset="-122"/>
              </a:rPr>
            </a:br>
            <a:endParaRPr lang="en-US" altLang="zh-CN" sz="1400" dirty="0">
              <a:latin typeface="HONOR Sans CN Medium" panose="02000600000000000000" pitchFamily="2" charset="-122"/>
              <a:ea typeface="HONOR Sans CN Medium" panose="02000600000000000000" pitchFamily="2" charset="-122"/>
            </a:endParaRPr>
          </a:p>
        </p:txBody>
      </p:sp>
      <p:pic>
        <p:nvPicPr>
          <p:cNvPr id="17" name="图片 16">
            <a:extLst>
              <a:ext uri="{FF2B5EF4-FFF2-40B4-BE49-F238E27FC236}">
                <a16:creationId xmlns:a16="http://schemas.microsoft.com/office/drawing/2014/main" id="{CF2A1E3E-83BE-46AD-B3BB-47EF249CC5C0}"/>
              </a:ext>
            </a:extLst>
          </p:cNvPr>
          <p:cNvPicPr>
            <a:picLocks/>
          </p:cNvPicPr>
          <p:nvPr/>
        </p:nvPicPr>
        <p:blipFill>
          <a:blip r:embed="rId4"/>
          <a:srcRect/>
          <a:stretch/>
        </p:blipFill>
        <p:spPr>
          <a:xfrm>
            <a:off x="556514" y="4163231"/>
            <a:ext cx="2654329" cy="1595895"/>
          </a:xfrm>
          <a:prstGeom prst="rect">
            <a:avLst/>
          </a:prstGeom>
        </p:spPr>
      </p:pic>
      <p:pic>
        <p:nvPicPr>
          <p:cNvPr id="16" name="图片 15">
            <a:extLst>
              <a:ext uri="{FF2B5EF4-FFF2-40B4-BE49-F238E27FC236}">
                <a16:creationId xmlns:a16="http://schemas.microsoft.com/office/drawing/2014/main" id="{34D0F10B-F4CC-4C51-A1D1-88F10205E86B}"/>
              </a:ext>
            </a:extLst>
          </p:cNvPr>
          <p:cNvPicPr>
            <a:picLocks noChangeAspect="1"/>
          </p:cNvPicPr>
          <p:nvPr/>
        </p:nvPicPr>
        <p:blipFill rotWithShape="1">
          <a:blip r:embed="rId5"/>
          <a:srcRect t="7591" r="49559" b="10113"/>
          <a:stretch/>
        </p:blipFill>
        <p:spPr>
          <a:xfrm>
            <a:off x="4716113" y="4195071"/>
            <a:ext cx="2592020" cy="1600676"/>
          </a:xfrm>
          <a:prstGeom prst="rect">
            <a:avLst/>
          </a:prstGeom>
        </p:spPr>
      </p:pic>
      <p:pic>
        <p:nvPicPr>
          <p:cNvPr id="24" name="图片 23">
            <a:extLst>
              <a:ext uri="{FF2B5EF4-FFF2-40B4-BE49-F238E27FC236}">
                <a16:creationId xmlns:a16="http://schemas.microsoft.com/office/drawing/2014/main" id="{D5B5CE8B-E240-D1E7-52CC-377137F67848}"/>
              </a:ext>
            </a:extLst>
          </p:cNvPr>
          <p:cNvPicPr>
            <a:picLocks noChangeAspect="1"/>
          </p:cNvPicPr>
          <p:nvPr/>
        </p:nvPicPr>
        <p:blipFill>
          <a:blip r:embed="rId6"/>
          <a:stretch>
            <a:fillRect/>
          </a:stretch>
        </p:blipFill>
        <p:spPr>
          <a:xfrm>
            <a:off x="8839972" y="4160840"/>
            <a:ext cx="2631867" cy="1625283"/>
          </a:xfrm>
          <a:prstGeom prst="rect">
            <a:avLst/>
          </a:prstGeom>
        </p:spPr>
      </p:pic>
      <p:cxnSp>
        <p:nvCxnSpPr>
          <p:cNvPr id="3" name="直接连接符 2">
            <a:extLst>
              <a:ext uri="{FF2B5EF4-FFF2-40B4-BE49-F238E27FC236}">
                <a16:creationId xmlns:a16="http://schemas.microsoft.com/office/drawing/2014/main" id="{BD28A7F5-0889-92D0-3B80-5140CF90B3D1}"/>
              </a:ext>
            </a:extLst>
          </p:cNvPr>
          <p:cNvCxnSpPr>
            <a:cxnSpLocks/>
          </p:cNvCxnSpPr>
          <p:nvPr/>
        </p:nvCxnSpPr>
        <p:spPr>
          <a:xfrm>
            <a:off x="4727748" y="1618592"/>
            <a:ext cx="2609266" cy="0"/>
          </a:xfrm>
          <a:prstGeom prst="line">
            <a:avLst/>
          </a:prstGeom>
          <a:ln w="28575">
            <a:solidFill>
              <a:srgbClr val="F48400"/>
            </a:solidFill>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CCC67E65-02DA-FEE6-38DD-A6BDE9996CEC}"/>
              </a:ext>
            </a:extLst>
          </p:cNvPr>
          <p:cNvCxnSpPr>
            <a:cxnSpLocks/>
          </p:cNvCxnSpPr>
          <p:nvPr/>
        </p:nvCxnSpPr>
        <p:spPr>
          <a:xfrm>
            <a:off x="8782632" y="1604077"/>
            <a:ext cx="2609266" cy="0"/>
          </a:xfrm>
          <a:prstGeom prst="line">
            <a:avLst/>
          </a:prstGeom>
          <a:ln w="28575">
            <a:solidFill>
              <a:srgbClr val="F48400"/>
            </a:solidFill>
          </a:ln>
        </p:spPr>
        <p:style>
          <a:lnRef idx="1">
            <a:schemeClr val="accent1"/>
          </a:lnRef>
          <a:fillRef idx="0">
            <a:schemeClr val="accent1"/>
          </a:fillRef>
          <a:effectRef idx="0">
            <a:schemeClr val="accent1"/>
          </a:effectRef>
          <a:fontRef idx="minor">
            <a:schemeClr val="tx1"/>
          </a:fontRef>
        </p:style>
      </p:cxnSp>
      <p:sp>
        <p:nvSpPr>
          <p:cNvPr id="2" name="TextBox 40">
            <a:extLst>
              <a:ext uri="{FF2B5EF4-FFF2-40B4-BE49-F238E27FC236}">
                <a16:creationId xmlns:a16="http://schemas.microsoft.com/office/drawing/2014/main" id="{F61B21B8-E2AA-B5C0-B93E-D58FA29300FB}"/>
              </a:ext>
            </a:extLst>
          </p:cNvPr>
          <p:cNvSpPr txBox="1"/>
          <p:nvPr/>
        </p:nvSpPr>
        <p:spPr>
          <a:xfrm>
            <a:off x="368104" y="689799"/>
            <a:ext cx="5500962"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dirty="0">
                <a:solidFill>
                  <a:schemeClr val="tx1"/>
                </a:solidFill>
                <a:latin typeface="HONOR Sans CN Medium" panose="02000600000000000000" pitchFamily="2" charset="-122"/>
                <a:ea typeface="HONOR Sans CN Medium" panose="02000600000000000000" pitchFamily="2" charset="-122"/>
              </a:rPr>
              <a:t>Areas of application</a:t>
            </a:r>
            <a:endParaRPr lang="zh-CN" altLang="en-US" dirty="0">
              <a:solidFill>
                <a:schemeClr val="tx1"/>
              </a:solidFill>
              <a:latin typeface="HONOR Sans CN Medium" panose="02000600000000000000" pitchFamily="2" charset="-122"/>
              <a:ea typeface="HONOR Sans CN Medium" panose="02000600000000000000" pitchFamily="2" charset="-122"/>
            </a:endParaRPr>
          </a:p>
        </p:txBody>
      </p:sp>
      <p:sp>
        <p:nvSpPr>
          <p:cNvPr id="5" name="矩形 4">
            <a:extLst>
              <a:ext uri="{FF2B5EF4-FFF2-40B4-BE49-F238E27FC236}">
                <a16:creationId xmlns:a16="http://schemas.microsoft.com/office/drawing/2014/main" id="{D4A6653B-C494-DBDA-D65F-65CE0FEA82CA}"/>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4157556300"/>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05BC6-5B11-CF0A-3B62-0594ACA8CCBB}"/>
            </a:ext>
          </a:extLst>
        </p:cNvPr>
        <p:cNvGrpSpPr/>
        <p:nvPr/>
      </p:nvGrpSpPr>
      <p:grpSpPr>
        <a:xfrm>
          <a:off x="0" y="0"/>
          <a:ext cx="0" cy="0"/>
          <a:chOff x="0" y="0"/>
          <a:chExt cx="0" cy="0"/>
        </a:xfrm>
      </p:grpSpPr>
      <p:pic>
        <p:nvPicPr>
          <p:cNvPr id="12" name="图片 11" descr="PPT拆分-03">
            <a:extLst>
              <a:ext uri="{FF2B5EF4-FFF2-40B4-BE49-F238E27FC236}">
                <a16:creationId xmlns:a16="http://schemas.microsoft.com/office/drawing/2014/main" id="{C34CE907-2F3B-B4D9-E184-AAD4EB1C417A}"/>
              </a:ext>
            </a:extLst>
          </p:cNvPr>
          <p:cNvPicPr>
            <a:picLocks noChangeAspect="1"/>
          </p:cNvPicPr>
          <p:nvPr/>
        </p:nvPicPr>
        <p:blipFill>
          <a:blip r:embed="rId2"/>
          <a:stretch>
            <a:fillRect/>
          </a:stretch>
        </p:blipFill>
        <p:spPr>
          <a:xfrm>
            <a:off x="538" y="295"/>
            <a:ext cx="12190118" cy="6857412"/>
          </a:xfrm>
          <a:prstGeom prst="rect">
            <a:avLst/>
          </a:prstGeom>
        </p:spPr>
      </p:pic>
      <p:sp>
        <p:nvSpPr>
          <p:cNvPr id="4" name="文本占位符 1">
            <a:extLst>
              <a:ext uri="{FF2B5EF4-FFF2-40B4-BE49-F238E27FC236}">
                <a16:creationId xmlns:a16="http://schemas.microsoft.com/office/drawing/2014/main" id="{6138D93C-84C3-0A20-0192-9409822A99D3}"/>
              </a:ext>
            </a:extLst>
          </p:cNvPr>
          <p:cNvSpPr>
            <a:spLocks noGrp="1"/>
          </p:cNvSpPr>
          <p:nvPr/>
        </p:nvSpPr>
        <p:spPr>
          <a:xfrm>
            <a:off x="4479060" y="3644320"/>
            <a:ext cx="3233879"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774222" rtl="0" eaLnBrk="1" fontAlgn="auto" latinLnBrk="0" hangingPunct="1">
              <a:lnSpc>
                <a:spcPct val="120000"/>
              </a:lnSpc>
              <a:spcBef>
                <a:spcPts val="0"/>
              </a:spcBef>
              <a:spcAft>
                <a:spcPts val="0"/>
              </a:spcAft>
              <a:buClrTx/>
              <a:buSzTx/>
              <a:buFontTx/>
              <a:buNone/>
              <a:tabLst/>
              <a:defRPr/>
            </a:pPr>
            <a:r>
              <a:rPr kumimoji="0" lang="en-US" sz="2371" b="0" i="0" u="none" strike="noStrike" kern="1200" cap="none" spc="0" normalizeH="0" baseline="0" noProof="0" dirty="0">
                <a:ln>
                  <a:noFill/>
                </a:ln>
                <a:solidFill>
                  <a:prstClr val="white"/>
                </a:solidFill>
                <a:effectLst/>
                <a:uLnTx/>
                <a:uFillTx/>
                <a:latin typeface="HONOR Sans CN DemiBold" panose="02000700000000000000" charset="-122"/>
                <a:ea typeface="HONOR Sans CN DemiBold" panose="02000700000000000000" charset="-122"/>
              </a:rPr>
              <a:t>Competition</a:t>
            </a:r>
          </a:p>
        </p:txBody>
      </p:sp>
      <p:sp>
        <p:nvSpPr>
          <p:cNvPr id="3" name="文本占位符 2">
            <a:extLst>
              <a:ext uri="{FF2B5EF4-FFF2-40B4-BE49-F238E27FC236}">
                <a16:creationId xmlns:a16="http://schemas.microsoft.com/office/drawing/2014/main" id="{C24BA1E4-FAD6-8754-FA17-5D779909E3B5}"/>
              </a:ext>
            </a:extLst>
          </p:cNvPr>
          <p:cNvSpPr>
            <a:spLocks noGrp="1"/>
          </p:cNvSpPr>
          <p:nvPr>
            <p:ph type="body" idx="4294967295" hasCustomPrompt="1"/>
          </p:nvPr>
        </p:nvSpPr>
        <p:spPr>
          <a:xfrm>
            <a:off x="4981637" y="2385201"/>
            <a:ext cx="1801583" cy="1259119"/>
          </a:xfrm>
        </p:spPr>
        <p:txBody>
          <a:bodyPr>
            <a:no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r"/>
            <a:r>
              <a:rPr lang="en-US" sz="8467" dirty="0">
                <a:solidFill>
                  <a:srgbClr val="00A0E9"/>
                </a:solidFill>
                <a:latin typeface="HONOR Sans CN DemiBold" panose="02000700000000000000" charset="-122"/>
                <a:ea typeface="HONOR Sans CN DemiBold" panose="02000700000000000000" charset="-122"/>
              </a:rPr>
              <a:t>04</a:t>
            </a:r>
          </a:p>
        </p:txBody>
      </p:sp>
    </p:spTree>
    <p:extLst>
      <p:ext uri="{BB962C8B-B14F-4D97-AF65-F5344CB8AC3E}">
        <p14:creationId xmlns:p14="http://schemas.microsoft.com/office/powerpoint/2010/main" val="1804330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0F028558-98A5-84A5-706A-784E949F38D5}"/>
              </a:ext>
            </a:extLst>
          </p:cNvPr>
          <p:cNvGraphicFramePr>
            <a:graphicFrameLocks noGrp="1"/>
          </p:cNvGraphicFramePr>
          <p:nvPr>
            <p:extLst>
              <p:ext uri="{D42A27DB-BD31-4B8C-83A1-F6EECF244321}">
                <p14:modId xmlns:p14="http://schemas.microsoft.com/office/powerpoint/2010/main" val="3255808200"/>
              </p:ext>
            </p:extLst>
          </p:nvPr>
        </p:nvGraphicFramePr>
        <p:xfrm>
          <a:off x="0" y="188640"/>
          <a:ext cx="12192000" cy="6588728"/>
        </p:xfrm>
        <a:graphic>
          <a:graphicData uri="http://schemas.openxmlformats.org/drawingml/2006/table">
            <a:tbl>
              <a:tblPr firstRow="1" bandRow="1">
                <a:tableStyleId>{5940675A-B579-460E-94D1-54222C63F5DA}</a:tableStyleId>
              </a:tblPr>
              <a:tblGrid>
                <a:gridCol w="1524908">
                  <a:extLst>
                    <a:ext uri="{9D8B030D-6E8A-4147-A177-3AD203B41FA5}">
                      <a16:colId xmlns:a16="http://schemas.microsoft.com/office/drawing/2014/main" val="4176258288"/>
                    </a:ext>
                  </a:extLst>
                </a:gridCol>
                <a:gridCol w="3598984">
                  <a:extLst>
                    <a:ext uri="{9D8B030D-6E8A-4147-A177-3AD203B41FA5}">
                      <a16:colId xmlns:a16="http://schemas.microsoft.com/office/drawing/2014/main" val="2064446574"/>
                    </a:ext>
                  </a:extLst>
                </a:gridCol>
                <a:gridCol w="4004923">
                  <a:extLst>
                    <a:ext uri="{9D8B030D-6E8A-4147-A177-3AD203B41FA5}">
                      <a16:colId xmlns:a16="http://schemas.microsoft.com/office/drawing/2014/main" val="2435189223"/>
                    </a:ext>
                  </a:extLst>
                </a:gridCol>
                <a:gridCol w="3063185">
                  <a:extLst>
                    <a:ext uri="{9D8B030D-6E8A-4147-A177-3AD203B41FA5}">
                      <a16:colId xmlns:a16="http://schemas.microsoft.com/office/drawing/2014/main" val="4108956408"/>
                    </a:ext>
                  </a:extLst>
                </a:gridCol>
              </a:tblGrid>
              <a:tr h="440599">
                <a:tc>
                  <a:txBody>
                    <a:bodyPr/>
                    <a:lstStyle/>
                    <a:p>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tc>
                  <a:txBody>
                    <a:bodyPr/>
                    <a:lstStyle/>
                    <a:p>
                      <a:pPr algn="l"/>
                      <a:r>
                        <a:rPr lang="en-US" altLang="zh-CN" sz="1400" b="1" dirty="0">
                          <a:solidFill>
                            <a:schemeClr val="bg1"/>
                          </a:solidFill>
                          <a:latin typeface="HONOR Sans CN Medium" panose="02000600000000000000" pitchFamily="2" charset="-122"/>
                          <a:ea typeface="HONOR Sans CN Medium" panose="02000600000000000000" pitchFamily="2" charset="-122"/>
                        </a:rPr>
                        <a:t>SDS7000A</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tc>
                  <a:txBody>
                    <a:bodyPr/>
                    <a:lstStyle/>
                    <a:p>
                      <a:pPr algn="l"/>
                      <a:r>
                        <a:rPr lang="en-US" altLang="zh-CN" sz="1400" b="1" dirty="0">
                          <a:solidFill>
                            <a:schemeClr val="bg1"/>
                          </a:solidFill>
                          <a:latin typeface="HONOR Sans CN Medium" panose="02000600000000000000" pitchFamily="2" charset="-122"/>
                          <a:ea typeface="HONOR Sans CN Medium" panose="02000600000000000000" pitchFamily="2" charset="-122"/>
                        </a:rPr>
                        <a:t>KEYSIGHT </a:t>
                      </a:r>
                      <a:r>
                        <a:rPr lang="en-US" altLang="zh-CN" sz="1400" b="1" dirty="0" err="1">
                          <a:solidFill>
                            <a:schemeClr val="bg1"/>
                          </a:solidFill>
                          <a:latin typeface="HONOR Sans CN Medium" panose="02000600000000000000" pitchFamily="2" charset="-122"/>
                          <a:ea typeface="HONOR Sans CN Medium" panose="02000600000000000000" pitchFamily="2" charset="-122"/>
                        </a:rPr>
                        <a:t>Infiniium</a:t>
                      </a:r>
                      <a:r>
                        <a:rPr lang="en-US" altLang="zh-CN" sz="1400" b="1" dirty="0">
                          <a:solidFill>
                            <a:schemeClr val="bg1"/>
                          </a:solidFill>
                          <a:latin typeface="HONOR Sans CN Medium" panose="02000600000000000000" pitchFamily="2" charset="-122"/>
                          <a:ea typeface="HONOR Sans CN Medium" panose="02000600000000000000" pitchFamily="2" charset="-122"/>
                        </a:rPr>
                        <a:t> EXR </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tc>
                  <a:txBody>
                    <a:bodyPr/>
                    <a:lstStyle/>
                    <a:p>
                      <a:pPr algn="l"/>
                      <a:r>
                        <a:rPr lang="en-US" altLang="zh-CN" sz="1400" b="1" dirty="0">
                          <a:solidFill>
                            <a:schemeClr val="bg1"/>
                          </a:solidFill>
                          <a:latin typeface="HONOR Sans CN Medium" panose="02000600000000000000" pitchFamily="2" charset="-122"/>
                          <a:ea typeface="HONOR Sans CN Medium" panose="02000600000000000000" pitchFamily="2" charset="-122"/>
                        </a:rPr>
                        <a:t>Keysight 6000X</a:t>
                      </a:r>
                      <a:endParaRPr lang="zh-CN" altLang="en-US" sz="1400" b="1" dirty="0">
                        <a:solidFill>
                          <a:schemeClr val="bg1"/>
                        </a:solidFill>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extLst>
                  <a:ext uri="{0D108BD9-81ED-4DB2-BD59-A6C34878D82A}">
                    <a16:rowId xmlns:a16="http://schemas.microsoft.com/office/drawing/2014/main" val="2823866498"/>
                  </a:ext>
                </a:extLst>
              </a:tr>
              <a:tr h="294850">
                <a:tc>
                  <a:txBody>
                    <a:bodyPr/>
                    <a:lstStyle/>
                    <a:p>
                      <a:r>
                        <a:rPr lang="en-US" altLang="zh-CN" sz="1050" b="1" dirty="0">
                          <a:latin typeface="HONOR Sans CN Medium" panose="02000600000000000000" pitchFamily="2" charset="-122"/>
                          <a:ea typeface="HONOR Sans CN Medium" panose="02000600000000000000" pitchFamily="2" charset="-122"/>
                        </a:rPr>
                        <a:t>Channels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4</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4/8</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2/4</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418278595"/>
                  </a:ext>
                </a:extLst>
              </a:tr>
              <a:tr h="413773">
                <a:tc>
                  <a:txBody>
                    <a:bodyPr/>
                    <a:lstStyle/>
                    <a:p>
                      <a:r>
                        <a:rPr lang="en-US" altLang="zh-CN" sz="1050" b="1" dirty="0">
                          <a:latin typeface="HONOR Sans CN Medium" panose="02000600000000000000" pitchFamily="2" charset="-122"/>
                          <a:ea typeface="HONOR Sans CN Medium" panose="02000600000000000000" pitchFamily="2" charset="-122"/>
                        </a:rPr>
                        <a:t>Bandwidth</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3/4/6/8GHz</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500MHz</a:t>
                      </a:r>
                    </a:p>
                    <a:p>
                      <a:r>
                        <a:rPr lang="en-US" altLang="zh-CN" sz="1000" dirty="0">
                          <a:latin typeface="HONOR Sans CN Medium" panose="02000600000000000000" pitchFamily="2" charset="-122"/>
                          <a:ea typeface="HONOR Sans CN Medium" panose="02000600000000000000" pitchFamily="2" charset="-122"/>
                        </a:rPr>
                        <a:t>1/2/2.5/4/6GHz</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1/2.5/4/6GHz</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864577900"/>
                  </a:ext>
                </a:extLst>
              </a:tr>
              <a:tr h="294850">
                <a:tc>
                  <a:txBody>
                    <a:bodyPr/>
                    <a:lstStyle/>
                    <a:p>
                      <a:r>
                        <a:rPr lang="en-US" altLang="zh-CN" sz="1050" b="1" dirty="0">
                          <a:latin typeface="HONOR Sans CN Medium" panose="02000600000000000000" pitchFamily="2" charset="-122"/>
                          <a:ea typeface="HONOR Sans CN Medium" panose="02000600000000000000" pitchFamily="2" charset="-122"/>
                        </a:rPr>
                        <a:t>Resolution</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12 bits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10 bits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8 bits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481120826"/>
                  </a:ext>
                </a:extLst>
              </a:tr>
              <a:tr h="294850">
                <a:tc>
                  <a:txBody>
                    <a:bodyPr/>
                    <a:lstStyle/>
                    <a:p>
                      <a:r>
                        <a:rPr lang="en-US" altLang="zh-CN" sz="1050" b="1" dirty="0">
                          <a:latin typeface="HONOR Sans CN Medium" panose="02000600000000000000" pitchFamily="2" charset="-122"/>
                          <a:ea typeface="HONOR Sans CN Medium" panose="02000600000000000000" pitchFamily="2" charset="-122"/>
                        </a:rPr>
                        <a:t>Max Sample Rate</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20 GSa/s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16 GSa/s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10 GSa/s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526799245"/>
                  </a:ext>
                </a:extLst>
              </a:tr>
              <a:tr h="294850">
                <a:tc>
                  <a:txBody>
                    <a:bodyPr/>
                    <a:lstStyle/>
                    <a:p>
                      <a:r>
                        <a:rPr lang="en-US" altLang="zh-CN" sz="1050" b="1" dirty="0">
                          <a:latin typeface="HONOR Sans CN Medium" panose="02000600000000000000" pitchFamily="2" charset="-122"/>
                          <a:ea typeface="HONOR Sans CN Medium" panose="02000600000000000000" pitchFamily="2" charset="-122"/>
                        </a:rPr>
                        <a:t>Max Memory Depth</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500 Mpts/ch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400 Mpts/ch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4 Mpts/ch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984784286"/>
                  </a:ext>
                </a:extLst>
              </a:tr>
              <a:tr h="294850">
                <a:tc>
                  <a:txBody>
                    <a:bodyPr/>
                    <a:lstStyle/>
                    <a:p>
                      <a:r>
                        <a:rPr lang="en-US" altLang="zh-CN" sz="1050" b="1" dirty="0">
                          <a:latin typeface="HONOR Sans CN Medium" panose="02000600000000000000" pitchFamily="2" charset="-122"/>
                          <a:ea typeface="HONOR Sans CN Medium" panose="02000600000000000000" pitchFamily="2" charset="-122"/>
                        </a:rPr>
                        <a:t>Waveform capture</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1,000,000 wfm/s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200,000 wfms/s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450,000 wfms/s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29874937"/>
                  </a:ext>
                </a:extLst>
              </a:tr>
              <a:tr h="294850">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50" b="1" dirty="0">
                          <a:latin typeface="HONOR Sans CN Medium" panose="02000600000000000000" pitchFamily="2" charset="-122"/>
                          <a:ea typeface="HONOR Sans CN Medium" panose="02000600000000000000" pitchFamily="2" charset="-122"/>
                        </a:rPr>
                        <a:t>Eye and jitter analysis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Option</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Option</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Option</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2730068373"/>
                  </a:ext>
                </a:extLst>
              </a:tr>
              <a:tr h="294850">
                <a:tc>
                  <a:txBody>
                    <a:bodyPr/>
                    <a:lstStyle/>
                    <a:p>
                      <a:r>
                        <a:rPr lang="en-US" altLang="zh-CN" sz="1050" b="1" dirty="0">
                          <a:latin typeface="HONOR Sans CN Medium" panose="02000600000000000000" pitchFamily="2" charset="-122"/>
                          <a:ea typeface="HONOR Sans CN Medium" panose="02000600000000000000" pitchFamily="2" charset="-122"/>
                        </a:rPr>
                        <a:t>RTSA</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Option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N/A</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N/A</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4009671170"/>
                  </a:ext>
                </a:extLst>
              </a:tr>
              <a:tr h="294850">
                <a:tc>
                  <a:txBody>
                    <a:bodyPr/>
                    <a:lstStyle/>
                    <a:p>
                      <a:r>
                        <a:rPr lang="en-US" altLang="zh-CN" sz="1050" b="1" dirty="0">
                          <a:latin typeface="HONOR Sans CN Medium" panose="02000600000000000000" pitchFamily="2" charset="-122"/>
                          <a:ea typeface="HONOR Sans CN Medium" panose="02000600000000000000" pitchFamily="2" charset="-122"/>
                        </a:rPr>
                        <a:t>VSA</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Standard (buy RTSA)</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Option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Option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2469869996"/>
                  </a:ext>
                </a:extLst>
              </a:tr>
              <a:tr h="1326410">
                <a:tc>
                  <a:txBody>
                    <a:bodyPr/>
                    <a:lstStyle/>
                    <a:p>
                      <a:r>
                        <a:rPr lang="en-US" altLang="zh-CN" sz="1050" b="1" dirty="0">
                          <a:latin typeface="HONOR Sans CN Medium" panose="02000600000000000000" pitchFamily="2" charset="-122"/>
                          <a:ea typeface="HONOR Sans CN Medium" panose="02000600000000000000" pitchFamily="2" charset="-122"/>
                        </a:rPr>
                        <a:t>Serial trigger and decode</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Standard: I2C, SPI, UART, CAN, LIN</a:t>
                      </a:r>
                    </a:p>
                    <a:p>
                      <a:r>
                        <a:rPr lang="en-US" altLang="zh-CN" sz="1000" dirty="0">
                          <a:latin typeface="HONOR Sans CN Medium" panose="02000600000000000000" pitchFamily="2" charset="-122"/>
                          <a:ea typeface="HONOR Sans CN Medium" panose="02000600000000000000" pitchFamily="2" charset="-122"/>
                        </a:rPr>
                        <a:t>Option: CAN FD, CAN XL(decode only), FlexRay, I2S, MIL-STD-1553B, SENT, Manchester (decode only), ARINC429, USB 2.0 (decode only)</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Option: </a:t>
                      </a:r>
                    </a:p>
                    <a:p>
                      <a:r>
                        <a:rPr lang="en-US" altLang="zh-CN" sz="1000" dirty="0">
                          <a:latin typeface="HONOR Sans CN Medium" panose="02000600000000000000" pitchFamily="2" charset="-122"/>
                          <a:ea typeface="HONOR Sans CN Medium" panose="02000600000000000000" pitchFamily="2" charset="-122"/>
                        </a:rPr>
                        <a:t>I2C, SPI, Quad SPI, </a:t>
                      </a:r>
                      <a:r>
                        <a:rPr lang="en-US" altLang="zh-CN" sz="1000" dirty="0" err="1">
                          <a:latin typeface="HONOR Sans CN Medium" panose="02000600000000000000" pitchFamily="2" charset="-122"/>
                          <a:ea typeface="HONOR Sans CN Medium" panose="02000600000000000000" pitchFamily="2" charset="-122"/>
                        </a:rPr>
                        <a:t>eSPI</a:t>
                      </a:r>
                      <a:r>
                        <a:rPr lang="en-US" altLang="zh-CN" sz="1000" dirty="0">
                          <a:latin typeface="HONOR Sans CN Medium" panose="02000600000000000000" pitchFamily="2" charset="-122"/>
                          <a:ea typeface="HONOR Sans CN Medium" panose="02000600000000000000" pitchFamily="2" charset="-122"/>
                        </a:rPr>
                        <a:t>, Quad </a:t>
                      </a:r>
                      <a:r>
                        <a:rPr lang="en-US" altLang="zh-CN" sz="1000" dirty="0" err="1">
                          <a:latin typeface="HONOR Sans CN Medium" panose="02000600000000000000" pitchFamily="2" charset="-122"/>
                          <a:ea typeface="HONOR Sans CN Medium" panose="02000600000000000000" pitchFamily="2" charset="-122"/>
                        </a:rPr>
                        <a:t>eSPI</a:t>
                      </a:r>
                      <a:r>
                        <a:rPr lang="en-US" altLang="zh-CN" sz="1000" dirty="0">
                          <a:latin typeface="HONOR Sans CN Medium" panose="02000600000000000000" pitchFamily="2" charset="-122"/>
                          <a:ea typeface="HONOR Sans CN Medium" panose="02000600000000000000" pitchFamily="2" charset="-122"/>
                        </a:rPr>
                        <a:t>, RS232, UART, JTAG, I2S, SVID, Manchester, USB 2.0, 10/100 Mb/s Ethernet, USB-PD, PCIe Gen 1 (decode), CAN, LIN, CAN-FD, SENT, FlexRay, CAN XL, RFFE, I3C, SPMI, C-PHY/D-PHY based CSI &amp; DSI  (Up to 2.5 Gbps) , CSI 3, DigRFv4, LLI, </a:t>
                      </a:r>
                      <a:r>
                        <a:rPr lang="en-US" altLang="zh-CN" sz="1000" dirty="0" err="1">
                          <a:latin typeface="HONOR Sans CN Medium" panose="02000600000000000000" pitchFamily="2" charset="-122"/>
                          <a:ea typeface="HONOR Sans CN Medium" panose="02000600000000000000" pitchFamily="2" charset="-122"/>
                        </a:rPr>
                        <a:t>UniPro</a:t>
                      </a:r>
                      <a:r>
                        <a:rPr lang="en-US" altLang="zh-CN" sz="1000" dirty="0">
                          <a:latin typeface="HONOR Sans CN Medium" panose="02000600000000000000" pitchFamily="2" charset="-122"/>
                          <a:ea typeface="HONOR Sans CN Medium" panose="02000600000000000000" pitchFamily="2" charset="-122"/>
                        </a:rPr>
                        <a:t>, UFS, SSIC, ARINC 429, MIL-STD 1553, </a:t>
                      </a:r>
                      <a:r>
                        <a:rPr lang="en-US" altLang="zh-CN" sz="1000" dirty="0" err="1">
                          <a:latin typeface="HONOR Sans CN Medium" panose="02000600000000000000" pitchFamily="2" charset="-122"/>
                          <a:ea typeface="HONOR Sans CN Medium" panose="02000600000000000000" pitchFamily="2" charset="-122"/>
                        </a:rPr>
                        <a:t>SpaceWire</a:t>
                      </a:r>
                      <a:r>
                        <a:rPr lang="en-US" altLang="zh-CN" sz="1000" dirty="0">
                          <a:latin typeface="HONOR Sans CN Medium" panose="02000600000000000000" pitchFamily="2" charset="-122"/>
                          <a:ea typeface="HONOR Sans CN Medium" panose="02000600000000000000" pitchFamily="2" charset="-122"/>
                        </a:rPr>
                        <a:t>, 100BASE-T1 Automotive Ethernet, USB 2.0, USB-PD, eUSB2, USB4 LS(decode)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Option: </a:t>
                      </a:r>
                    </a:p>
                    <a:p>
                      <a:r>
                        <a:rPr lang="en-US" altLang="zh-CN" sz="1000" dirty="0">
                          <a:latin typeface="HONOR Sans CN Medium" panose="02000600000000000000" pitchFamily="2" charset="-122"/>
                          <a:ea typeface="HONOR Sans CN Medium" panose="02000600000000000000" pitchFamily="2" charset="-122"/>
                        </a:rPr>
                        <a:t>I2C, SPI, UART/RS232, CAN/CAN </a:t>
                      </a:r>
                      <a:r>
                        <a:rPr lang="en-US" altLang="zh-CN" sz="1000" dirty="0" err="1">
                          <a:latin typeface="HONOR Sans CN Medium" panose="02000600000000000000" pitchFamily="2" charset="-122"/>
                          <a:ea typeface="HONOR Sans CN Medium" panose="02000600000000000000" pitchFamily="2" charset="-122"/>
                        </a:rPr>
                        <a:t>dbc</a:t>
                      </a:r>
                      <a:r>
                        <a:rPr lang="en-US" altLang="zh-CN" sz="1000" dirty="0">
                          <a:latin typeface="HONOR Sans CN Medium" panose="02000600000000000000" pitchFamily="2" charset="-122"/>
                          <a:ea typeface="HONOR Sans CN Medium" panose="02000600000000000000" pitchFamily="2" charset="-122"/>
                        </a:rPr>
                        <a:t>/CAN FD/LIN/LIN symbolic, SENT, FlexRay, I2S, MIL-STD1553, CXPI, ARINC429, USB 2.0, Manchester/NRZ, USB PD</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613259895"/>
                  </a:ext>
                </a:extLst>
              </a:tr>
              <a:tr h="874493">
                <a:tc>
                  <a:txBody>
                    <a:bodyPr/>
                    <a:lstStyle/>
                    <a:p>
                      <a:r>
                        <a:rPr lang="en-US" altLang="zh-CN" sz="1050" b="1" dirty="0">
                          <a:latin typeface="HONOR Sans CN Medium" panose="02000600000000000000" pitchFamily="2" charset="-122"/>
                          <a:ea typeface="HONOR Sans CN Medium" panose="02000600000000000000" pitchFamily="2" charset="-122"/>
                        </a:rPr>
                        <a:t>Data analysis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fr-FR" altLang="zh-CN" sz="1000" dirty="0">
                          <a:latin typeface="HONOR Sans CN Medium" panose="02000600000000000000" pitchFamily="2" charset="-122"/>
                          <a:ea typeface="HONOR Sans CN Medium" panose="02000600000000000000" pitchFamily="2" charset="-122"/>
                        </a:rPr>
                        <a:t>Option: </a:t>
                      </a:r>
                    </a:p>
                    <a:p>
                      <a:r>
                        <a:rPr lang="fr-FR" altLang="zh-CN" sz="1000" dirty="0">
                          <a:latin typeface="HONOR Sans CN Medium" panose="02000600000000000000" pitchFamily="2" charset="-122"/>
                          <a:ea typeface="HONOR Sans CN Medium" panose="02000600000000000000" pitchFamily="2" charset="-122"/>
                        </a:rPr>
                        <a:t>USB 2.0, 100Base-TX, 1000Base-T, 2.5G/5G/10GBase-T, 100Base-T1, 1000Base-T1, MIPI-DPHY, DDR2/DDR3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Option: </a:t>
                      </a:r>
                    </a:p>
                    <a:p>
                      <a:r>
                        <a:rPr lang="en-US" altLang="zh-CN" sz="1000" dirty="0">
                          <a:latin typeface="HONOR Sans CN Medium" panose="02000600000000000000" pitchFamily="2" charset="-122"/>
                          <a:ea typeface="HONOR Sans CN Medium" panose="02000600000000000000" pitchFamily="2" charset="-122"/>
                        </a:rPr>
                        <a:t>USB 2.0 Transmitter, 10M/100M/1GBASE-T and Energy Efficient Ethernet, 10G, MG Base-T, N-Base-T, 10/100/1000BASE-T1, MIPI C-PHY, up to 1.5 Gbps, MIPI D-PHY, DDR3 and LPDDR3 Compliance Test Software</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USB 2.0</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371892630"/>
                  </a:ext>
                </a:extLst>
              </a:tr>
              <a:tr h="1174653">
                <a:tc>
                  <a:txBody>
                    <a:bodyPr/>
                    <a:lstStyle/>
                    <a:p>
                      <a:r>
                        <a:rPr lang="en-US" altLang="zh-CN" sz="1050" b="1" dirty="0">
                          <a:latin typeface="HONOR Sans CN Medium" panose="02000600000000000000" pitchFamily="2" charset="-122"/>
                          <a:ea typeface="HONOR Sans CN Medium" panose="02000600000000000000" pitchFamily="2" charset="-122"/>
                        </a:rPr>
                        <a:t>Price</a:t>
                      </a:r>
                      <a:endParaRPr lang="zh-CN" altLang="en-US" sz="1050" b="1"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https://www.keysight.com  5/13/2025</a:t>
                      </a:r>
                    </a:p>
                    <a:p>
                      <a:r>
                        <a:rPr lang="en-US" altLang="zh-CN" sz="1000" dirty="0">
                          <a:latin typeface="HONOR Sans CN Medium" panose="02000600000000000000" pitchFamily="2" charset="-122"/>
                          <a:ea typeface="HONOR Sans CN Medium" panose="02000600000000000000" pitchFamily="2" charset="-122"/>
                        </a:rPr>
                        <a:t>$27,306 @ 500MHz, 4channels</a:t>
                      </a:r>
                    </a:p>
                    <a:p>
                      <a:r>
                        <a:rPr lang="en-US" altLang="zh-CN" sz="1000" dirty="0">
                          <a:latin typeface="HONOR Sans CN Medium" panose="02000600000000000000" pitchFamily="2" charset="-122"/>
                          <a:ea typeface="HONOR Sans CN Medium" panose="02000600000000000000" pitchFamily="2" charset="-122"/>
                        </a:rPr>
                        <a:t>$34,512 @ 1GHz, 4channels</a:t>
                      </a:r>
                    </a:p>
                    <a:p>
                      <a:r>
                        <a:rPr lang="en-US" altLang="zh-CN" sz="1000" dirty="0">
                          <a:latin typeface="HONOR Sans CN Medium" panose="02000600000000000000" pitchFamily="2" charset="-122"/>
                          <a:ea typeface="HONOR Sans CN Medium" panose="02000600000000000000" pitchFamily="2" charset="-122"/>
                        </a:rPr>
                        <a:t>$42,348 @ 2GHz, 4channels</a:t>
                      </a:r>
                    </a:p>
                    <a:p>
                      <a:r>
                        <a:rPr lang="en-US" altLang="zh-CN" sz="1000" dirty="0">
                          <a:latin typeface="HONOR Sans CN Medium" panose="02000600000000000000" pitchFamily="2" charset="-122"/>
                          <a:ea typeface="HONOR Sans CN Medium" panose="02000600000000000000" pitchFamily="2" charset="-122"/>
                        </a:rPr>
                        <a:t>$45,213 @ 2.5GHz, 4channels</a:t>
                      </a:r>
                    </a:p>
                    <a:p>
                      <a:r>
                        <a:rPr lang="en-US" altLang="zh-CN" sz="1000" dirty="0">
                          <a:latin typeface="HONOR Sans CN Medium" panose="02000600000000000000" pitchFamily="2" charset="-122"/>
                          <a:ea typeface="HONOR Sans CN Medium" panose="02000600000000000000" pitchFamily="2" charset="-122"/>
                        </a:rPr>
                        <a:t>$57,501 @ 4GHz, 4channels</a:t>
                      </a:r>
                    </a:p>
                    <a:p>
                      <a:r>
                        <a:rPr lang="en-US" altLang="zh-CN" sz="1000" dirty="0">
                          <a:latin typeface="HONOR Sans CN Medium" panose="02000600000000000000" pitchFamily="2" charset="-122"/>
                          <a:ea typeface="HONOR Sans CN Medium" panose="02000600000000000000" pitchFamily="2" charset="-122"/>
                        </a:rPr>
                        <a:t>$79,926 @ 6GHz, 4channels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https://www.keysight.com  5/13/2025</a:t>
                      </a:r>
                    </a:p>
                    <a:p>
                      <a:r>
                        <a:rPr lang="en-US" altLang="zh-CN" sz="1000" dirty="0">
                          <a:latin typeface="HONOR Sans CN Medium" panose="02000600000000000000" pitchFamily="2" charset="-122"/>
                          <a:ea typeface="HONOR Sans CN Medium" panose="02000600000000000000" pitchFamily="2" charset="-122"/>
                        </a:rPr>
                        <a:t>$28,450 @ 1GHz, 4channels, DSO</a:t>
                      </a:r>
                    </a:p>
                    <a:p>
                      <a:r>
                        <a:rPr lang="en-US" altLang="zh-CN" sz="1000" dirty="0">
                          <a:latin typeface="HONOR Sans CN Medium" panose="02000600000000000000" pitchFamily="2" charset="-122"/>
                          <a:ea typeface="HONOR Sans CN Medium" panose="02000600000000000000" pitchFamily="2" charset="-122"/>
                        </a:rPr>
                        <a:t>$34,768 @ 2.5GHz, 4channels, DSO</a:t>
                      </a:r>
                    </a:p>
                    <a:p>
                      <a:r>
                        <a:rPr lang="en-US" altLang="zh-CN" sz="1000" dirty="0">
                          <a:latin typeface="HONOR Sans CN Medium" panose="02000600000000000000" pitchFamily="2" charset="-122"/>
                          <a:ea typeface="HONOR Sans CN Medium" panose="02000600000000000000" pitchFamily="2" charset="-122"/>
                        </a:rPr>
                        <a:t>$45,773 @ 4GHz, 4channels, DSO</a:t>
                      </a:r>
                    </a:p>
                    <a:p>
                      <a:r>
                        <a:rPr lang="en-US" altLang="zh-CN" sz="1000" dirty="0">
                          <a:latin typeface="HONOR Sans CN Medium" panose="02000600000000000000" pitchFamily="2" charset="-122"/>
                          <a:ea typeface="HONOR Sans CN Medium" panose="02000600000000000000" pitchFamily="2" charset="-122"/>
                        </a:rPr>
                        <a:t>$57,988 @ 6GHz, 4channels, DSO</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2456517936"/>
                  </a:ext>
                </a:extLst>
              </a:tr>
            </a:tbl>
          </a:graphicData>
        </a:graphic>
      </p:graphicFrame>
    </p:spTree>
    <p:extLst>
      <p:ext uri="{BB962C8B-B14F-4D97-AF65-F5344CB8AC3E}">
        <p14:creationId xmlns:p14="http://schemas.microsoft.com/office/powerpoint/2010/main" val="2685036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55A48-D8DA-883E-93F9-80DC959E42C9}"/>
            </a:ext>
          </a:extLst>
        </p:cNvPr>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F34A361C-FF6C-0207-500C-24B5FD6F71B7}"/>
              </a:ext>
            </a:extLst>
          </p:cNvPr>
          <p:cNvGraphicFramePr>
            <a:graphicFrameLocks noGrp="1"/>
          </p:cNvGraphicFramePr>
          <p:nvPr>
            <p:extLst>
              <p:ext uri="{D42A27DB-BD31-4B8C-83A1-F6EECF244321}">
                <p14:modId xmlns:p14="http://schemas.microsoft.com/office/powerpoint/2010/main" val="791809812"/>
              </p:ext>
            </p:extLst>
          </p:nvPr>
        </p:nvGraphicFramePr>
        <p:xfrm>
          <a:off x="0" y="188640"/>
          <a:ext cx="12192000" cy="6652143"/>
        </p:xfrm>
        <a:graphic>
          <a:graphicData uri="http://schemas.openxmlformats.org/drawingml/2006/table">
            <a:tbl>
              <a:tblPr firstRow="1" bandRow="1">
                <a:tableStyleId>{5940675A-B579-460E-94D1-54222C63F5DA}</a:tableStyleId>
              </a:tblPr>
              <a:tblGrid>
                <a:gridCol w="1524908">
                  <a:extLst>
                    <a:ext uri="{9D8B030D-6E8A-4147-A177-3AD203B41FA5}">
                      <a16:colId xmlns:a16="http://schemas.microsoft.com/office/drawing/2014/main" val="4176258288"/>
                    </a:ext>
                  </a:extLst>
                </a:gridCol>
                <a:gridCol w="3166936">
                  <a:extLst>
                    <a:ext uri="{9D8B030D-6E8A-4147-A177-3AD203B41FA5}">
                      <a16:colId xmlns:a16="http://schemas.microsoft.com/office/drawing/2014/main" val="2064446574"/>
                    </a:ext>
                  </a:extLst>
                </a:gridCol>
                <a:gridCol w="3816424">
                  <a:extLst>
                    <a:ext uri="{9D8B030D-6E8A-4147-A177-3AD203B41FA5}">
                      <a16:colId xmlns:a16="http://schemas.microsoft.com/office/drawing/2014/main" val="2435189223"/>
                    </a:ext>
                  </a:extLst>
                </a:gridCol>
                <a:gridCol w="3683732">
                  <a:extLst>
                    <a:ext uri="{9D8B030D-6E8A-4147-A177-3AD203B41FA5}">
                      <a16:colId xmlns:a16="http://schemas.microsoft.com/office/drawing/2014/main" val="4108956408"/>
                    </a:ext>
                  </a:extLst>
                </a:gridCol>
              </a:tblGrid>
              <a:tr h="435361">
                <a:tc>
                  <a:txBody>
                    <a:bodyPr/>
                    <a:lstStyle/>
                    <a:p>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tc>
                  <a:txBody>
                    <a:bodyPr/>
                    <a:lstStyle/>
                    <a:p>
                      <a:pPr algn="l"/>
                      <a:r>
                        <a:rPr lang="en-US" altLang="zh-CN" sz="1400" b="1" dirty="0">
                          <a:solidFill>
                            <a:schemeClr val="bg1"/>
                          </a:solidFill>
                          <a:latin typeface="HONOR Sans CN Medium" panose="02000600000000000000" pitchFamily="2" charset="-122"/>
                          <a:ea typeface="HONOR Sans CN Medium" panose="02000600000000000000" pitchFamily="2" charset="-122"/>
                        </a:rPr>
                        <a:t>SDS7000A</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tc>
                  <a:txBody>
                    <a:bodyPr/>
                    <a:lstStyle/>
                    <a:p>
                      <a:pPr algn="l"/>
                      <a:r>
                        <a:rPr lang="en-US" altLang="zh-CN" sz="1400" b="1" dirty="0">
                          <a:solidFill>
                            <a:schemeClr val="bg1"/>
                          </a:solidFill>
                          <a:latin typeface="HONOR Sans CN Medium" panose="02000600000000000000" pitchFamily="2" charset="-122"/>
                          <a:ea typeface="HONOR Sans CN Medium" panose="02000600000000000000" pitchFamily="2" charset="-122"/>
                        </a:rPr>
                        <a:t>R&amp;S  RTO6</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tc>
                  <a:txBody>
                    <a:bodyPr/>
                    <a:lstStyle/>
                    <a:p>
                      <a:pPr algn="l"/>
                      <a:r>
                        <a:rPr lang="en-US" altLang="zh-CN" sz="1400" b="1" dirty="0">
                          <a:solidFill>
                            <a:schemeClr val="bg1"/>
                          </a:solidFill>
                          <a:latin typeface="HONOR Sans CN Medium" panose="02000600000000000000" pitchFamily="2" charset="-122"/>
                          <a:ea typeface="HONOR Sans CN Medium" panose="02000600000000000000" pitchFamily="2" charset="-122"/>
                        </a:rPr>
                        <a:t>R&amp;S  RTO2000</a:t>
                      </a:r>
                      <a:endParaRPr lang="zh-CN" altLang="en-US" sz="1400" b="1" dirty="0">
                        <a:solidFill>
                          <a:schemeClr val="bg1"/>
                        </a:solidFill>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extLst>
                  <a:ext uri="{0D108BD9-81ED-4DB2-BD59-A6C34878D82A}">
                    <a16:rowId xmlns:a16="http://schemas.microsoft.com/office/drawing/2014/main" val="2823866498"/>
                  </a:ext>
                </a:extLst>
              </a:tr>
              <a:tr h="291345">
                <a:tc>
                  <a:txBody>
                    <a:bodyPr/>
                    <a:lstStyle/>
                    <a:p>
                      <a:pPr algn="l"/>
                      <a:r>
                        <a:rPr lang="en-US" altLang="zh-CN" sz="1050" b="1" dirty="0">
                          <a:latin typeface="HONOR Sans CN Medium" panose="02000600000000000000" pitchFamily="2" charset="-122"/>
                          <a:ea typeface="HONOR Sans CN Medium" panose="02000600000000000000" pitchFamily="2" charset="-122"/>
                        </a:rPr>
                        <a:t>Channels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4</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4</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2/4</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418278595"/>
                  </a:ext>
                </a:extLst>
              </a:tr>
              <a:tr h="408854">
                <a:tc>
                  <a:txBody>
                    <a:bodyPr/>
                    <a:lstStyle/>
                    <a:p>
                      <a:pPr algn="l"/>
                      <a:r>
                        <a:rPr lang="en-US" altLang="zh-CN" sz="1050" b="1" dirty="0">
                          <a:latin typeface="HONOR Sans CN Medium" panose="02000600000000000000" pitchFamily="2" charset="-122"/>
                          <a:ea typeface="HONOR Sans CN Medium" panose="02000600000000000000" pitchFamily="2" charset="-122"/>
                        </a:rPr>
                        <a:t>Bandwidth</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3/4/6/8GHz</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600MHz</a:t>
                      </a:r>
                    </a:p>
                    <a:p>
                      <a:pPr algn="l"/>
                      <a:r>
                        <a:rPr lang="en-US" altLang="zh-CN" sz="1000" dirty="0">
                          <a:latin typeface="HONOR Sans CN Medium" panose="02000600000000000000" pitchFamily="2" charset="-122"/>
                          <a:ea typeface="HONOR Sans CN Medium" panose="02000600000000000000" pitchFamily="2" charset="-122"/>
                        </a:rPr>
                        <a:t>1/2/3/4/6GHz</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600MHz</a:t>
                      </a:r>
                    </a:p>
                    <a:p>
                      <a:pPr algn="l"/>
                      <a:r>
                        <a:rPr lang="en-US" altLang="zh-CN" sz="1000" dirty="0">
                          <a:latin typeface="HONOR Sans CN Medium" panose="02000600000000000000" pitchFamily="2" charset="-122"/>
                          <a:ea typeface="HONOR Sans CN Medium" panose="02000600000000000000" pitchFamily="2" charset="-122"/>
                        </a:rPr>
                        <a:t>1/2/3/4/6GHz</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864577900"/>
                  </a:ext>
                </a:extLst>
              </a:tr>
              <a:tr h="291345">
                <a:tc>
                  <a:txBody>
                    <a:bodyPr/>
                    <a:lstStyle/>
                    <a:p>
                      <a:pPr algn="l"/>
                      <a:r>
                        <a:rPr lang="en-US" altLang="zh-CN" sz="1050" b="1" dirty="0">
                          <a:latin typeface="HONOR Sans CN Medium" panose="02000600000000000000" pitchFamily="2" charset="-122"/>
                          <a:ea typeface="HONOR Sans CN Medium" panose="02000600000000000000" pitchFamily="2" charset="-122"/>
                        </a:rPr>
                        <a:t>Resolution</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12 bits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8 bits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8 bits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481120826"/>
                  </a:ext>
                </a:extLst>
              </a:tr>
              <a:tr h="291345">
                <a:tc>
                  <a:txBody>
                    <a:bodyPr/>
                    <a:lstStyle/>
                    <a:p>
                      <a:pPr algn="l"/>
                      <a:r>
                        <a:rPr lang="en-US" altLang="zh-CN" sz="1050" b="1" dirty="0">
                          <a:latin typeface="HONOR Sans CN Medium" panose="02000600000000000000" pitchFamily="2" charset="-122"/>
                          <a:ea typeface="HONOR Sans CN Medium" panose="02000600000000000000" pitchFamily="2" charset="-122"/>
                        </a:rPr>
                        <a:t>Max Sample Rate</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20 GSa/s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10 GSa/s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10 GSa/s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526799245"/>
                  </a:ext>
                </a:extLst>
              </a:tr>
              <a:tr h="291345">
                <a:tc>
                  <a:txBody>
                    <a:bodyPr/>
                    <a:lstStyle/>
                    <a:p>
                      <a:pPr algn="l"/>
                      <a:r>
                        <a:rPr lang="en-US" altLang="zh-CN" sz="1050" b="1" dirty="0">
                          <a:latin typeface="HONOR Sans CN Medium" panose="02000600000000000000" pitchFamily="2" charset="-122"/>
                          <a:ea typeface="HONOR Sans CN Medium" panose="02000600000000000000" pitchFamily="2" charset="-122"/>
                        </a:rPr>
                        <a:t>Max Memory Depth</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500 Mpts/ch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a:latin typeface="HONOR Sans CN Medium" panose="02000600000000000000" pitchFamily="2" charset="-122"/>
                          <a:ea typeface="HONOR Sans CN Medium" panose="02000600000000000000" pitchFamily="2" charset="-122"/>
                        </a:rPr>
                        <a:t>400 Mpts/ch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2 Gpts/ch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984784286"/>
                  </a:ext>
                </a:extLst>
              </a:tr>
              <a:tr h="291345">
                <a:tc>
                  <a:txBody>
                    <a:bodyPr/>
                    <a:lstStyle/>
                    <a:p>
                      <a:pPr algn="l"/>
                      <a:r>
                        <a:rPr lang="en-US" altLang="zh-CN" sz="1050" b="1" dirty="0">
                          <a:latin typeface="HONOR Sans CN Medium" panose="02000600000000000000" pitchFamily="2" charset="-122"/>
                          <a:ea typeface="HONOR Sans CN Medium" panose="02000600000000000000" pitchFamily="2" charset="-122"/>
                        </a:rPr>
                        <a:t>Waveform capture</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1,000,000 wfm/s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1,000,000 wfms/s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1,000,000 wfms/s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29874937"/>
                  </a:ext>
                </a:extLst>
              </a:tr>
              <a:tr h="291345">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50" b="1" dirty="0">
                          <a:latin typeface="HONOR Sans CN Medium" panose="02000600000000000000" pitchFamily="2" charset="-122"/>
                          <a:ea typeface="HONOR Sans CN Medium" panose="02000600000000000000" pitchFamily="2" charset="-122"/>
                        </a:rPr>
                        <a:t>Eye and jitter analysis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Option</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Standard, Advanced jitter analysis Option</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Option</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2730068373"/>
                  </a:ext>
                </a:extLst>
              </a:tr>
              <a:tr h="291345">
                <a:tc>
                  <a:txBody>
                    <a:bodyPr/>
                    <a:lstStyle/>
                    <a:p>
                      <a:pPr algn="l"/>
                      <a:r>
                        <a:rPr lang="en-US" altLang="zh-CN" sz="1050" b="1" dirty="0">
                          <a:latin typeface="HONOR Sans CN Medium" panose="02000600000000000000" pitchFamily="2" charset="-122"/>
                          <a:ea typeface="HONOR Sans CN Medium" panose="02000600000000000000" pitchFamily="2" charset="-122"/>
                        </a:rPr>
                        <a:t>RTSA</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Option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HONOR Sans CN Medium" panose="02000600000000000000" pitchFamily="2" charset="-122"/>
                          <a:ea typeface="HONOR Sans CN Medium" panose="02000600000000000000" pitchFamily="2" charset="-122"/>
                          <a:cs typeface="+mn-cs"/>
                        </a:rPr>
                        <a:t>Option</a:t>
                      </a:r>
                      <a:endParaRPr kumimoji="0" lang="zh-CN" altLang="en-US" sz="1000" b="0" i="0" u="none" strike="noStrike" kern="1200" cap="none" spc="0" normalizeH="0" baseline="0" noProof="0" dirty="0">
                        <a:ln>
                          <a:noFill/>
                        </a:ln>
                        <a:solidFill>
                          <a:prstClr val="black"/>
                        </a:solidFill>
                        <a:effectLst/>
                        <a:uLnTx/>
                        <a:uFillTx/>
                        <a:latin typeface="HONOR Sans CN Medium" panose="02000600000000000000" pitchFamily="2" charset="-122"/>
                        <a:ea typeface="HONOR Sans CN Medium" panose="02000600000000000000" pitchFamily="2" charset="-122"/>
                        <a:cs typeface="+mn-cs"/>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HONOR Sans CN Medium" panose="02000600000000000000" pitchFamily="2" charset="-122"/>
                          <a:ea typeface="HONOR Sans CN Medium" panose="02000600000000000000" pitchFamily="2" charset="-122"/>
                          <a:cs typeface="+mn-cs"/>
                        </a:rPr>
                        <a:t>Option</a:t>
                      </a:r>
                      <a:endParaRPr kumimoji="0" lang="zh-CN" altLang="en-US" sz="1000" b="0" i="0" u="none" strike="noStrike" kern="1200" cap="none" spc="0" normalizeH="0" baseline="0" noProof="0" dirty="0">
                        <a:ln>
                          <a:noFill/>
                        </a:ln>
                        <a:solidFill>
                          <a:prstClr val="black"/>
                        </a:solidFill>
                        <a:effectLst/>
                        <a:uLnTx/>
                        <a:uFillTx/>
                        <a:latin typeface="HONOR Sans CN Medium" panose="02000600000000000000" pitchFamily="2" charset="-122"/>
                        <a:ea typeface="HONOR Sans CN Medium" panose="02000600000000000000" pitchFamily="2" charset="-122"/>
                        <a:cs typeface="+mn-cs"/>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4009671170"/>
                  </a:ext>
                </a:extLst>
              </a:tr>
              <a:tr h="291345">
                <a:tc>
                  <a:txBody>
                    <a:bodyPr/>
                    <a:lstStyle/>
                    <a:p>
                      <a:pPr algn="l"/>
                      <a:r>
                        <a:rPr lang="en-US" altLang="zh-CN" sz="1050" b="1" dirty="0">
                          <a:latin typeface="HONOR Sans CN Medium" panose="02000600000000000000" pitchFamily="2" charset="-122"/>
                          <a:ea typeface="HONOR Sans CN Medium" panose="02000600000000000000" pitchFamily="2" charset="-122"/>
                        </a:rPr>
                        <a:t>VSA</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Standard (buy RTSA)</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Option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Option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2469869996"/>
                  </a:ext>
                </a:extLst>
              </a:tr>
              <a:tr h="1214887">
                <a:tc>
                  <a:txBody>
                    <a:bodyPr/>
                    <a:lstStyle/>
                    <a:p>
                      <a:pPr algn="l"/>
                      <a:r>
                        <a:rPr lang="en-US" altLang="zh-CN" sz="1050" b="1" dirty="0">
                          <a:latin typeface="HONOR Sans CN Medium" panose="02000600000000000000" pitchFamily="2" charset="-122"/>
                          <a:ea typeface="HONOR Sans CN Medium" panose="02000600000000000000" pitchFamily="2" charset="-122"/>
                        </a:rPr>
                        <a:t>Serial trigger and decode</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Standard: I2C, SPI, UART, CAN, LIN</a:t>
                      </a:r>
                    </a:p>
                    <a:p>
                      <a:pPr algn="l"/>
                      <a:r>
                        <a:rPr lang="en-US" altLang="zh-CN" sz="1000" dirty="0">
                          <a:latin typeface="HONOR Sans CN Medium" panose="02000600000000000000" pitchFamily="2" charset="-122"/>
                          <a:ea typeface="HONOR Sans CN Medium" panose="02000600000000000000" pitchFamily="2" charset="-122"/>
                        </a:rPr>
                        <a:t>Option: CAN FD, CAN XL(decode only), FlexRay, I2S, MIL-STD-1553B, SENT, Manchester (decode only), ARINC429, USB 2.0 (decode only)</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Option: </a:t>
                      </a:r>
                    </a:p>
                    <a:p>
                      <a:pPr algn="l"/>
                      <a:r>
                        <a:rPr lang="en-US" altLang="zh-CN" sz="1000" dirty="0">
                          <a:latin typeface="HONOR Sans CN Medium" panose="02000600000000000000" pitchFamily="2" charset="-122"/>
                          <a:ea typeface="HONOR Sans CN Medium" panose="02000600000000000000" pitchFamily="2" charset="-122"/>
                        </a:rPr>
                        <a:t>I2C, SPI, UART/RS-232/RS-422/RS-485, CAN, LIN, I2S, MIL-STD-1553, ARINC 429, FlexRay™, CAN-FD, MIPI RFFE, USB 2.0/HSIC, MDIO, 8b10b, Ethernet Manchester, NRZ, SENT, MIPI D-PHY, </a:t>
                      </a:r>
                      <a:r>
                        <a:rPr lang="en-US" altLang="zh-CN" sz="1000" dirty="0" err="1">
                          <a:latin typeface="HONOR Sans CN Medium" panose="02000600000000000000" pitchFamily="2" charset="-122"/>
                          <a:ea typeface="HONOR Sans CN Medium" panose="02000600000000000000" pitchFamily="2" charset="-122"/>
                        </a:rPr>
                        <a:t>SpaceWire</a:t>
                      </a:r>
                      <a:r>
                        <a:rPr lang="en-US" altLang="zh-CN" sz="1000" dirty="0">
                          <a:latin typeface="HONOR Sans CN Medium" panose="02000600000000000000" pitchFamily="2" charset="-122"/>
                          <a:ea typeface="HONOR Sans CN Medium" panose="02000600000000000000" pitchFamily="2" charset="-122"/>
                        </a:rPr>
                        <a:t>, MIPI M-PHY/</a:t>
                      </a:r>
                      <a:r>
                        <a:rPr lang="en-US" altLang="zh-CN" sz="1000" dirty="0" err="1">
                          <a:latin typeface="HONOR Sans CN Medium" panose="02000600000000000000" pitchFamily="2" charset="-122"/>
                          <a:ea typeface="HONOR Sans CN Medium" panose="02000600000000000000" pitchFamily="2" charset="-122"/>
                        </a:rPr>
                        <a:t>UniPro</a:t>
                      </a:r>
                      <a:r>
                        <a:rPr lang="en-US" altLang="zh-CN" sz="1000" dirty="0">
                          <a:latin typeface="HONOR Sans CN Medium" panose="02000600000000000000" pitchFamily="2" charset="-122"/>
                          <a:ea typeface="HONOR Sans CN Medium" panose="02000600000000000000" pitchFamily="2" charset="-122"/>
                        </a:rPr>
                        <a:t>, CXPI, USB 3.1 Gen1, USB-SSIC, PCIe 1.1/2.0, USB PD, Automotive Ethernet 100BASE-T1/1000BASE-T1</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Option: </a:t>
                      </a:r>
                    </a:p>
                    <a:p>
                      <a:pPr algn="l"/>
                      <a:r>
                        <a:rPr lang="en-US" altLang="zh-CN" sz="1000" dirty="0">
                          <a:latin typeface="HONOR Sans CN Medium" panose="02000600000000000000" pitchFamily="2" charset="-122"/>
                          <a:ea typeface="HONOR Sans CN Medium" panose="02000600000000000000" pitchFamily="2" charset="-122"/>
                        </a:rPr>
                        <a:t>I2C, SPI, UART/RS-232/RS-422/RS-485, CAN, LIN, I2S, MIL-STD-1553, ARINC 429, FlexRay, CAN-FD, Ethernet  (10BASE-T/100BASE-TX) , SENT, MIPI RFFE, MIPI D-PHY, MIPI M-PHY, Manchester, NRZ, 8b10b, MDIO, Ethernet  (100/1000BASE-T1) , USB 1.0/1.1/2.0/HSIC, USB 3.1 Gen 1, USB power delivery, USB 3.1 SSIC, </a:t>
                      </a:r>
                      <a:r>
                        <a:rPr lang="en-US" altLang="zh-CN" sz="1000" dirty="0" err="1">
                          <a:latin typeface="HONOR Sans CN Medium" panose="02000600000000000000" pitchFamily="2" charset="-122"/>
                          <a:ea typeface="HONOR Sans CN Medium" panose="02000600000000000000" pitchFamily="2" charset="-122"/>
                        </a:rPr>
                        <a:t>SpaceWire</a:t>
                      </a:r>
                      <a:r>
                        <a:rPr lang="en-US" altLang="zh-CN" sz="1000" dirty="0">
                          <a:latin typeface="HONOR Sans CN Medium" panose="02000600000000000000" pitchFamily="2" charset="-122"/>
                          <a:ea typeface="HONOR Sans CN Medium" panose="02000600000000000000" pitchFamily="2" charset="-122"/>
                        </a:rPr>
                        <a:t>, PCI Express 1.1/2.0, CXPI</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613259895"/>
                  </a:ext>
                </a:extLst>
              </a:tr>
              <a:tr h="864096">
                <a:tc>
                  <a:txBody>
                    <a:bodyPr/>
                    <a:lstStyle/>
                    <a:p>
                      <a:pPr algn="l"/>
                      <a:r>
                        <a:rPr lang="en-US" altLang="zh-CN" sz="1050" b="1" dirty="0">
                          <a:latin typeface="HONOR Sans CN Medium" panose="02000600000000000000" pitchFamily="2" charset="-122"/>
                          <a:ea typeface="HONOR Sans CN Medium" panose="02000600000000000000" pitchFamily="2" charset="-122"/>
                        </a:rPr>
                        <a:t>Data analysis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fr-FR" altLang="zh-CN" sz="1000" dirty="0">
                          <a:latin typeface="HONOR Sans CN Medium" panose="02000600000000000000" pitchFamily="2" charset="-122"/>
                          <a:ea typeface="HONOR Sans CN Medium" panose="02000600000000000000" pitchFamily="2" charset="-122"/>
                        </a:rPr>
                        <a:t>Option: </a:t>
                      </a:r>
                    </a:p>
                    <a:p>
                      <a:pPr algn="l"/>
                      <a:r>
                        <a:rPr lang="fr-FR" altLang="zh-CN" sz="1000" dirty="0">
                          <a:latin typeface="HONOR Sans CN Medium" panose="02000600000000000000" pitchFamily="2" charset="-122"/>
                          <a:ea typeface="HONOR Sans CN Medium" panose="02000600000000000000" pitchFamily="2" charset="-122"/>
                        </a:rPr>
                        <a:t>USB 2.0, 100Base-TX, 1000Base-T, 2.5G/5G/10GBase-T, 100Base-T1, 1000Base-T1, MIPI-DPHY, DDR2/DDR3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Option: </a:t>
                      </a:r>
                    </a:p>
                    <a:p>
                      <a:pPr algn="l"/>
                      <a:r>
                        <a:rPr lang="en-US" altLang="zh-CN" sz="1000" dirty="0">
                          <a:latin typeface="HONOR Sans CN Medium" panose="02000600000000000000" pitchFamily="2" charset="-122"/>
                          <a:ea typeface="HONOR Sans CN Medium" panose="02000600000000000000" pitchFamily="2" charset="-122"/>
                        </a:rPr>
                        <a:t>USB 2.0, 10M/100M/1G-BASE-T/EE Ethernet, 2.5/5/10G-BASE-T Ethernet, 100BASE-T1 Ethernet, MIPI D-PHY, MIPI D-PHY 2.5, PCIe 1.1/2.0 (up to 2.5 GT/s), 1000BASE-T1 Ethernet, MGBASE-T1, 10BASE-T1 Ethernet, DDR3/DDR3L/LPDDR3, eMMC</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Option: </a:t>
                      </a:r>
                    </a:p>
                    <a:p>
                      <a:pPr algn="l"/>
                      <a:r>
                        <a:rPr lang="en-US" altLang="zh-CN" sz="1000" dirty="0">
                          <a:latin typeface="HONOR Sans CN Medium" panose="02000600000000000000" pitchFamily="2" charset="-122"/>
                          <a:ea typeface="HONOR Sans CN Medium" panose="02000600000000000000" pitchFamily="2" charset="-122"/>
                        </a:rPr>
                        <a:t>USB 2.0, 10/100/1000BASE-T/EEE Ethernet, 2.5/5/10GBASE-T Ethernet, 10/100/1000/MG/BASE-T1 Ethernet, MIPI D-PHY, MIPI D-PHY 2.5, PCI Express 1.1/2.0, DDR3/DDR3L/LPDDR3, </a:t>
                      </a:r>
                      <a:r>
                        <a:rPr lang="en-US" altLang="zh-CN" sz="1000" dirty="0" err="1">
                          <a:latin typeface="HONOR Sans CN Medium" panose="02000600000000000000" pitchFamily="2" charset="-122"/>
                          <a:ea typeface="HONOR Sans CN Medium" panose="02000600000000000000" pitchFamily="2" charset="-122"/>
                        </a:rPr>
                        <a:t>Emmc</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371892630"/>
                  </a:ext>
                </a:extLst>
              </a:tr>
              <a:tr h="1160688">
                <a:tc>
                  <a:txBody>
                    <a:bodyPr/>
                    <a:lstStyle/>
                    <a:p>
                      <a:pPr algn="l"/>
                      <a:r>
                        <a:rPr lang="en-US" altLang="zh-CN" sz="1050" b="1" dirty="0">
                          <a:latin typeface="HONOR Sans CN Medium" panose="02000600000000000000" pitchFamily="2" charset="-122"/>
                          <a:ea typeface="HONOR Sans CN Medium" panose="02000600000000000000" pitchFamily="2" charset="-122"/>
                        </a:rPr>
                        <a:t>Price</a:t>
                      </a:r>
                      <a:endParaRPr lang="zh-CN" altLang="en-US" sz="1050" b="1"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https: //www.newark.com</a:t>
                      </a:r>
                    </a:p>
                    <a:p>
                      <a:pPr algn="l"/>
                      <a:r>
                        <a:rPr lang="en-US" altLang="zh-CN" sz="1000" dirty="0">
                          <a:latin typeface="HONOR Sans CN Medium" panose="02000600000000000000" pitchFamily="2" charset="-122"/>
                          <a:ea typeface="HONOR Sans CN Medium" panose="02000600000000000000" pitchFamily="2" charset="-122"/>
                        </a:rPr>
                        <a:t>$31, 605 @ 1GHz</a:t>
                      </a:r>
                    </a:p>
                    <a:p>
                      <a:pPr algn="l"/>
                      <a:r>
                        <a:rPr lang="en-US" altLang="zh-CN" sz="1000" dirty="0">
                          <a:latin typeface="HONOR Sans CN Medium" panose="02000600000000000000" pitchFamily="2" charset="-122"/>
                          <a:ea typeface="HONOR Sans CN Medium" panose="02000600000000000000" pitchFamily="2" charset="-122"/>
                        </a:rPr>
                        <a:t>$36, 145 @ 2GHz</a:t>
                      </a:r>
                    </a:p>
                    <a:p>
                      <a:pPr algn="l"/>
                      <a:r>
                        <a:rPr lang="en-US" altLang="zh-CN" sz="1000" dirty="0">
                          <a:latin typeface="HONOR Sans CN Medium" panose="02000600000000000000" pitchFamily="2" charset="-122"/>
                          <a:ea typeface="HONOR Sans CN Medium" panose="02000600000000000000" pitchFamily="2" charset="-122"/>
                        </a:rPr>
                        <a:t>$40, 050 @ 3GHz</a:t>
                      </a:r>
                    </a:p>
                    <a:p>
                      <a:pPr algn="l"/>
                      <a:r>
                        <a:rPr lang="en-US" altLang="zh-CN" sz="1000" dirty="0">
                          <a:latin typeface="HONOR Sans CN Medium" panose="02000600000000000000" pitchFamily="2" charset="-122"/>
                          <a:ea typeface="HONOR Sans CN Medium" panose="02000600000000000000" pitchFamily="2" charset="-122"/>
                        </a:rPr>
                        <a:t>$51, 320 @ 4GHz</a:t>
                      </a:r>
                    </a:p>
                    <a:p>
                      <a:pPr algn="l"/>
                      <a:r>
                        <a:rPr lang="en-US" altLang="zh-CN" sz="1000" dirty="0">
                          <a:latin typeface="HONOR Sans CN Medium" panose="02000600000000000000" pitchFamily="2" charset="-122"/>
                          <a:ea typeface="HONOR Sans CN Medium" panose="02000600000000000000" pitchFamily="2" charset="-122"/>
                        </a:rPr>
                        <a:t>$71, 875 @ 6GHz</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fr-FR" altLang="zh-CN" sz="1000" dirty="0">
                          <a:latin typeface="HONOR Sans CN Medium" panose="02000600000000000000" pitchFamily="2" charset="-122"/>
                          <a:ea typeface="HONOR Sans CN Medium" panose="02000600000000000000" pitchFamily="2" charset="-122"/>
                        </a:rPr>
                        <a:t>https: //www.newark.com</a:t>
                      </a:r>
                    </a:p>
                    <a:p>
                      <a:pPr algn="l"/>
                      <a:r>
                        <a:rPr lang="fr-FR" altLang="zh-CN" sz="1000" dirty="0">
                          <a:latin typeface="HONOR Sans CN Medium" panose="02000600000000000000" pitchFamily="2" charset="-122"/>
                          <a:ea typeface="HONOR Sans CN Medium" panose="02000600000000000000" pitchFamily="2" charset="-122"/>
                        </a:rPr>
                        <a:t>$32, 190 @ 1GHz, 4channels</a:t>
                      </a:r>
                    </a:p>
                    <a:p>
                      <a:pPr algn="l"/>
                      <a:r>
                        <a:rPr lang="fr-FR" altLang="zh-CN" sz="1000" dirty="0">
                          <a:latin typeface="HONOR Sans CN Medium" panose="02000600000000000000" pitchFamily="2" charset="-122"/>
                          <a:ea typeface="HONOR Sans CN Medium" panose="02000600000000000000" pitchFamily="2" charset="-122"/>
                        </a:rPr>
                        <a:t>$41, 070 @ 3GHz, 4channels</a:t>
                      </a:r>
                    </a:p>
                    <a:p>
                      <a:pPr algn="l"/>
                      <a:r>
                        <a:rPr lang="fr-FR" altLang="zh-CN" sz="1000" dirty="0">
                          <a:latin typeface="HONOR Sans CN Medium" panose="02000600000000000000" pitchFamily="2" charset="-122"/>
                          <a:ea typeface="HONOR Sans CN Medium" panose="02000600000000000000" pitchFamily="2" charset="-122"/>
                        </a:rPr>
                        <a:t>$72, 705 @ 6GHz, 4channels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2456517936"/>
                  </a:ext>
                </a:extLst>
              </a:tr>
            </a:tbl>
          </a:graphicData>
        </a:graphic>
      </p:graphicFrame>
    </p:spTree>
    <p:extLst>
      <p:ext uri="{BB962C8B-B14F-4D97-AF65-F5344CB8AC3E}">
        <p14:creationId xmlns:p14="http://schemas.microsoft.com/office/powerpoint/2010/main" val="582339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6AFFD-EF16-F2FE-CE71-9946F075126A}"/>
            </a:ext>
          </a:extLst>
        </p:cNvPr>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75020934-CDBE-7261-C3CD-5148AFDF52D6}"/>
              </a:ext>
            </a:extLst>
          </p:cNvPr>
          <p:cNvGraphicFramePr>
            <a:graphicFrameLocks noGrp="1"/>
          </p:cNvGraphicFramePr>
          <p:nvPr>
            <p:extLst>
              <p:ext uri="{D42A27DB-BD31-4B8C-83A1-F6EECF244321}">
                <p14:modId xmlns:p14="http://schemas.microsoft.com/office/powerpoint/2010/main" val="1662721046"/>
              </p:ext>
            </p:extLst>
          </p:nvPr>
        </p:nvGraphicFramePr>
        <p:xfrm>
          <a:off x="0" y="188640"/>
          <a:ext cx="12192000" cy="6588735"/>
        </p:xfrm>
        <a:graphic>
          <a:graphicData uri="http://schemas.openxmlformats.org/drawingml/2006/table">
            <a:tbl>
              <a:tblPr firstRow="1" bandRow="1">
                <a:tableStyleId>{5940675A-B579-460E-94D1-54222C63F5DA}</a:tableStyleId>
              </a:tblPr>
              <a:tblGrid>
                <a:gridCol w="1524908">
                  <a:extLst>
                    <a:ext uri="{9D8B030D-6E8A-4147-A177-3AD203B41FA5}">
                      <a16:colId xmlns:a16="http://schemas.microsoft.com/office/drawing/2014/main" val="4176258288"/>
                    </a:ext>
                  </a:extLst>
                </a:gridCol>
                <a:gridCol w="3166936">
                  <a:extLst>
                    <a:ext uri="{9D8B030D-6E8A-4147-A177-3AD203B41FA5}">
                      <a16:colId xmlns:a16="http://schemas.microsoft.com/office/drawing/2014/main" val="2064446574"/>
                    </a:ext>
                  </a:extLst>
                </a:gridCol>
                <a:gridCol w="3816424">
                  <a:extLst>
                    <a:ext uri="{9D8B030D-6E8A-4147-A177-3AD203B41FA5}">
                      <a16:colId xmlns:a16="http://schemas.microsoft.com/office/drawing/2014/main" val="2435189223"/>
                    </a:ext>
                  </a:extLst>
                </a:gridCol>
                <a:gridCol w="3683732">
                  <a:extLst>
                    <a:ext uri="{9D8B030D-6E8A-4147-A177-3AD203B41FA5}">
                      <a16:colId xmlns:a16="http://schemas.microsoft.com/office/drawing/2014/main" val="4108956408"/>
                    </a:ext>
                  </a:extLst>
                </a:gridCol>
              </a:tblGrid>
              <a:tr h="447176">
                <a:tc>
                  <a:txBody>
                    <a:bodyPr/>
                    <a:lstStyle/>
                    <a:p>
                      <a:pPr algn="l"/>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tc>
                  <a:txBody>
                    <a:bodyPr/>
                    <a:lstStyle/>
                    <a:p>
                      <a:pPr algn="l"/>
                      <a:r>
                        <a:rPr lang="en-US" altLang="zh-CN" sz="1400" b="1" dirty="0">
                          <a:solidFill>
                            <a:schemeClr val="bg1"/>
                          </a:solidFill>
                          <a:latin typeface="HONOR Sans CN Medium" panose="02000600000000000000" pitchFamily="2" charset="-122"/>
                          <a:ea typeface="HONOR Sans CN Medium" panose="02000600000000000000" pitchFamily="2" charset="-122"/>
                        </a:rPr>
                        <a:t>SDS7000A</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tc>
                  <a:txBody>
                    <a:bodyPr/>
                    <a:lstStyle/>
                    <a:p>
                      <a:pPr algn="l"/>
                      <a:r>
                        <a:rPr lang="en-US" altLang="zh-CN" sz="1400" b="1" dirty="0">
                          <a:solidFill>
                            <a:schemeClr val="bg1"/>
                          </a:solidFill>
                          <a:latin typeface="HONOR Sans CN Medium" panose="02000600000000000000" pitchFamily="2" charset="-122"/>
                          <a:ea typeface="HONOR Sans CN Medium" panose="02000600000000000000" pitchFamily="2" charset="-122"/>
                        </a:rPr>
                        <a:t>Tek 6 Series B</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tc>
                  <a:txBody>
                    <a:bodyPr/>
                    <a:lstStyle/>
                    <a:p>
                      <a:pPr algn="l"/>
                      <a:r>
                        <a:rPr lang="en-US" altLang="zh-CN" sz="1400" b="1" dirty="0">
                          <a:solidFill>
                            <a:schemeClr val="bg1"/>
                          </a:solidFill>
                          <a:latin typeface="HONOR Sans CN Medium" panose="02000600000000000000" pitchFamily="2" charset="-122"/>
                          <a:ea typeface="HONOR Sans CN Medium" panose="02000600000000000000" pitchFamily="2" charset="-122"/>
                        </a:rPr>
                        <a:t>Rigol DS70000</a:t>
                      </a:r>
                      <a:endParaRPr lang="zh-CN" altLang="en-US" sz="1400" b="1" dirty="0">
                        <a:solidFill>
                          <a:schemeClr val="bg1"/>
                        </a:solidFill>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extLst>
                  <a:ext uri="{0D108BD9-81ED-4DB2-BD59-A6C34878D82A}">
                    <a16:rowId xmlns:a16="http://schemas.microsoft.com/office/drawing/2014/main" val="2823866498"/>
                  </a:ext>
                </a:extLst>
              </a:tr>
              <a:tr h="299252">
                <a:tc>
                  <a:txBody>
                    <a:bodyPr/>
                    <a:lstStyle/>
                    <a:p>
                      <a:pPr algn="l"/>
                      <a:r>
                        <a:rPr lang="en-US" altLang="zh-CN" sz="1050" b="1" dirty="0">
                          <a:latin typeface="HONOR Sans CN Medium" panose="02000600000000000000" pitchFamily="2" charset="-122"/>
                          <a:ea typeface="HONOR Sans CN Medium" panose="02000600000000000000" pitchFamily="2" charset="-122"/>
                        </a:rPr>
                        <a:t>Channels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4</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4/6/8</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4</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418278595"/>
                  </a:ext>
                </a:extLst>
              </a:tr>
              <a:tr h="419950">
                <a:tc>
                  <a:txBody>
                    <a:bodyPr/>
                    <a:lstStyle/>
                    <a:p>
                      <a:pPr algn="l"/>
                      <a:r>
                        <a:rPr lang="en-US" altLang="zh-CN" sz="1050" b="1" dirty="0">
                          <a:latin typeface="HONOR Sans CN Medium" panose="02000600000000000000" pitchFamily="2" charset="-122"/>
                          <a:ea typeface="HONOR Sans CN Medium" panose="02000600000000000000" pitchFamily="2" charset="-122"/>
                        </a:rPr>
                        <a:t>Bandwidth</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3/4/6/8GHz</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1/2.5/4/6/8/10GHz</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3/5GHz</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864577900"/>
                  </a:ext>
                </a:extLst>
              </a:tr>
              <a:tr h="299252">
                <a:tc>
                  <a:txBody>
                    <a:bodyPr/>
                    <a:lstStyle/>
                    <a:p>
                      <a:pPr algn="l"/>
                      <a:r>
                        <a:rPr lang="en-US" altLang="zh-CN" sz="1050" b="1" dirty="0">
                          <a:latin typeface="HONOR Sans CN Medium" panose="02000600000000000000" pitchFamily="2" charset="-122"/>
                          <a:ea typeface="HONOR Sans CN Medium" panose="02000600000000000000" pitchFamily="2" charset="-122"/>
                        </a:rPr>
                        <a:t>Resolution</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12 bits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12 bits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8 bits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481120826"/>
                  </a:ext>
                </a:extLst>
              </a:tr>
              <a:tr h="299252">
                <a:tc>
                  <a:txBody>
                    <a:bodyPr/>
                    <a:lstStyle/>
                    <a:p>
                      <a:pPr algn="l"/>
                      <a:r>
                        <a:rPr lang="en-US" altLang="zh-CN" sz="1050" b="1" dirty="0">
                          <a:latin typeface="HONOR Sans CN Medium" panose="02000600000000000000" pitchFamily="2" charset="-122"/>
                          <a:ea typeface="HONOR Sans CN Medium" panose="02000600000000000000" pitchFamily="2" charset="-122"/>
                        </a:rPr>
                        <a:t>Max Sample Rate</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20 GSa/s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25 GSa/s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10 GSa/s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526799245"/>
                  </a:ext>
                </a:extLst>
              </a:tr>
              <a:tr h="299252">
                <a:tc>
                  <a:txBody>
                    <a:bodyPr/>
                    <a:lstStyle/>
                    <a:p>
                      <a:pPr algn="l"/>
                      <a:r>
                        <a:rPr lang="en-US" altLang="zh-CN" sz="1050" b="1" dirty="0">
                          <a:latin typeface="HONOR Sans CN Medium" panose="02000600000000000000" pitchFamily="2" charset="-122"/>
                          <a:ea typeface="HONOR Sans CN Medium" panose="02000600000000000000" pitchFamily="2" charset="-122"/>
                        </a:rPr>
                        <a:t>Max Memory Depth</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500 Mpts/ch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1 Gpts/ch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1 Gpts (all 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984784286"/>
                  </a:ext>
                </a:extLst>
              </a:tr>
              <a:tr h="299252">
                <a:tc>
                  <a:txBody>
                    <a:bodyPr/>
                    <a:lstStyle/>
                    <a:p>
                      <a:pPr algn="l"/>
                      <a:r>
                        <a:rPr lang="en-US" altLang="zh-CN" sz="1050" b="1" dirty="0">
                          <a:latin typeface="HONOR Sans CN Medium" panose="02000600000000000000" pitchFamily="2" charset="-122"/>
                          <a:ea typeface="HONOR Sans CN Medium" panose="02000600000000000000" pitchFamily="2" charset="-122"/>
                        </a:rPr>
                        <a:t>Waveform capture</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1,000,000 wfm/s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500,000 wfms/s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1,000,000 wfms/s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29874937"/>
                  </a:ext>
                </a:extLst>
              </a:tr>
              <a:tr h="299252">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50" b="1" dirty="0">
                          <a:latin typeface="HONOR Sans CN Medium" panose="02000600000000000000" pitchFamily="2" charset="-122"/>
                          <a:ea typeface="HONOR Sans CN Medium" panose="02000600000000000000" pitchFamily="2" charset="-122"/>
                        </a:rPr>
                        <a:t>Eye and jitter analysis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Option</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Option</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Option</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2730068373"/>
                  </a:ext>
                </a:extLst>
              </a:tr>
              <a:tr h="299252">
                <a:tc>
                  <a:txBody>
                    <a:bodyPr/>
                    <a:lstStyle/>
                    <a:p>
                      <a:pPr algn="l"/>
                      <a:r>
                        <a:rPr lang="en-US" altLang="zh-CN" sz="1050" b="1" dirty="0">
                          <a:latin typeface="HONOR Sans CN Medium" panose="02000600000000000000" pitchFamily="2" charset="-122"/>
                          <a:ea typeface="HONOR Sans CN Medium" panose="02000600000000000000" pitchFamily="2" charset="-122"/>
                        </a:rPr>
                        <a:t>RTSA</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Option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HONOR Sans CN Medium" panose="02000600000000000000" pitchFamily="2" charset="-122"/>
                          <a:ea typeface="HONOR Sans CN Medium" panose="02000600000000000000" pitchFamily="2" charset="-122"/>
                          <a:cs typeface="+mn-cs"/>
                        </a:rPr>
                        <a:t>Option</a:t>
                      </a:r>
                      <a:endParaRPr kumimoji="0" lang="zh-CN" altLang="en-US" sz="1000" b="0" i="0" u="none" strike="noStrike" kern="1200" cap="none" spc="0" normalizeH="0" baseline="0" noProof="0" dirty="0">
                        <a:ln>
                          <a:noFill/>
                        </a:ln>
                        <a:solidFill>
                          <a:prstClr val="black"/>
                        </a:solidFill>
                        <a:effectLst/>
                        <a:uLnTx/>
                        <a:uFillTx/>
                        <a:latin typeface="HONOR Sans CN Medium" panose="02000600000000000000" pitchFamily="2" charset="-122"/>
                        <a:ea typeface="HONOR Sans CN Medium" panose="02000600000000000000" pitchFamily="2" charset="-122"/>
                        <a:cs typeface="+mn-cs"/>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HONOR Sans CN Medium" panose="02000600000000000000" pitchFamily="2" charset="-122"/>
                          <a:ea typeface="HONOR Sans CN Medium" panose="02000600000000000000" pitchFamily="2" charset="-122"/>
                          <a:cs typeface="+mn-cs"/>
                        </a:rPr>
                        <a:t>Option</a:t>
                      </a:r>
                      <a:endParaRPr kumimoji="0" lang="zh-CN" altLang="en-US" sz="1000" b="0" i="0" u="none" strike="noStrike" kern="1200" cap="none" spc="0" normalizeH="0" baseline="0" noProof="0" dirty="0">
                        <a:ln>
                          <a:noFill/>
                        </a:ln>
                        <a:solidFill>
                          <a:prstClr val="black"/>
                        </a:solidFill>
                        <a:effectLst/>
                        <a:uLnTx/>
                        <a:uFillTx/>
                        <a:latin typeface="HONOR Sans CN Medium" panose="02000600000000000000" pitchFamily="2" charset="-122"/>
                        <a:ea typeface="HONOR Sans CN Medium" panose="02000600000000000000" pitchFamily="2" charset="-122"/>
                        <a:cs typeface="+mn-cs"/>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4009671170"/>
                  </a:ext>
                </a:extLst>
              </a:tr>
              <a:tr h="299252">
                <a:tc>
                  <a:txBody>
                    <a:bodyPr/>
                    <a:lstStyle/>
                    <a:p>
                      <a:pPr algn="l"/>
                      <a:r>
                        <a:rPr lang="en-US" altLang="zh-CN" sz="1050" b="1" dirty="0">
                          <a:latin typeface="HONOR Sans CN Medium" panose="02000600000000000000" pitchFamily="2" charset="-122"/>
                          <a:ea typeface="HONOR Sans CN Medium" panose="02000600000000000000" pitchFamily="2" charset="-122"/>
                        </a:rPr>
                        <a:t>VSA</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Standard (buy RTSA)</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Option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Option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2469869996"/>
                  </a:ext>
                </a:extLst>
              </a:tr>
              <a:tr h="1247858">
                <a:tc>
                  <a:txBody>
                    <a:bodyPr/>
                    <a:lstStyle/>
                    <a:p>
                      <a:pPr algn="l"/>
                      <a:r>
                        <a:rPr lang="en-US" altLang="zh-CN" sz="1050" b="1" dirty="0">
                          <a:latin typeface="HONOR Sans CN Medium" panose="02000600000000000000" pitchFamily="2" charset="-122"/>
                          <a:ea typeface="HONOR Sans CN Medium" panose="02000600000000000000" pitchFamily="2" charset="-122"/>
                        </a:rPr>
                        <a:t>Serial trigger and decode</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Standard: I2C, SPI, UART, CAN, LIN</a:t>
                      </a:r>
                    </a:p>
                    <a:p>
                      <a:pPr algn="l"/>
                      <a:r>
                        <a:rPr lang="en-US" altLang="zh-CN" sz="1000" dirty="0">
                          <a:latin typeface="HONOR Sans CN Medium" panose="02000600000000000000" pitchFamily="2" charset="-122"/>
                          <a:ea typeface="HONOR Sans CN Medium" panose="02000600000000000000" pitchFamily="2" charset="-122"/>
                        </a:rPr>
                        <a:t>Option: CAN FD, CAN XL(decode only), FlexRay, I2S, MIL-STD-1553B, SENT, Manchester (decode only), ARINC429, USB 2.0 (decode only)</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Option: </a:t>
                      </a:r>
                    </a:p>
                    <a:p>
                      <a:pPr algn="l"/>
                      <a:r>
                        <a:rPr lang="en-US" altLang="zh-CN" sz="1000" dirty="0">
                          <a:latin typeface="HONOR Sans CN Medium" panose="02000600000000000000" pitchFamily="2" charset="-122"/>
                          <a:ea typeface="HONOR Sans CN Medium" panose="02000600000000000000" pitchFamily="2" charset="-122"/>
                        </a:rPr>
                        <a:t>I2C, SPI, </a:t>
                      </a:r>
                      <a:r>
                        <a:rPr lang="en-US" altLang="zh-CN" sz="1000" dirty="0" err="1">
                          <a:latin typeface="HONOR Sans CN Medium" panose="02000600000000000000" pitchFamily="2" charset="-122"/>
                          <a:ea typeface="HONOR Sans CN Medium" panose="02000600000000000000" pitchFamily="2" charset="-122"/>
                        </a:rPr>
                        <a:t>eSPI</a:t>
                      </a:r>
                      <a:r>
                        <a:rPr lang="en-US" altLang="zh-CN" sz="1000" dirty="0">
                          <a:latin typeface="HONOR Sans CN Medium" panose="02000600000000000000" pitchFamily="2" charset="-122"/>
                          <a:ea typeface="HONOR Sans CN Medium" panose="02000600000000000000" pitchFamily="2" charset="-122"/>
                        </a:rPr>
                        <a:t>, I3C, RS-232/422/485/UART, SPMI, </a:t>
                      </a:r>
                      <a:r>
                        <a:rPr lang="en-US" altLang="zh-CN" sz="1000" dirty="0" err="1">
                          <a:latin typeface="HONOR Sans CN Medium" panose="02000600000000000000" pitchFamily="2" charset="-122"/>
                          <a:ea typeface="HONOR Sans CN Medium" panose="02000600000000000000" pitchFamily="2" charset="-122"/>
                        </a:rPr>
                        <a:t>SMBus</a:t>
                      </a:r>
                      <a:r>
                        <a:rPr lang="en-US" altLang="zh-CN" sz="1000" dirty="0">
                          <a:latin typeface="HONOR Sans CN Medium" panose="02000600000000000000" pitchFamily="2" charset="-122"/>
                          <a:ea typeface="HONOR Sans CN Medium" panose="02000600000000000000" pitchFamily="2" charset="-122"/>
                        </a:rPr>
                        <a:t>, CAN, CAN FD, LIN, FlexRay, SENT, PSI5, CXPI, Automotive Ethernet, MIPI C-PHY, MIPI D-PHY, USB 2.0, eUSB2, Ethernet, </a:t>
                      </a:r>
                      <a:r>
                        <a:rPr lang="en-US" altLang="zh-CN" sz="1000" dirty="0" err="1">
                          <a:latin typeface="HONOR Sans CN Medium" panose="02000600000000000000" pitchFamily="2" charset="-122"/>
                          <a:ea typeface="HONOR Sans CN Medium" panose="02000600000000000000" pitchFamily="2" charset="-122"/>
                        </a:rPr>
                        <a:t>EtherCAT</a:t>
                      </a:r>
                      <a:r>
                        <a:rPr lang="en-US" altLang="zh-CN" sz="1000" dirty="0">
                          <a:latin typeface="HONOR Sans CN Medium" panose="02000600000000000000" pitchFamily="2" charset="-122"/>
                          <a:ea typeface="HONOR Sans CN Medium" panose="02000600000000000000" pitchFamily="2" charset="-122"/>
                        </a:rPr>
                        <a:t>, Audio, MIL-STD-1553, ARINC 429, </a:t>
                      </a:r>
                      <a:r>
                        <a:rPr lang="en-US" altLang="zh-CN" sz="1000" dirty="0" err="1">
                          <a:latin typeface="HONOR Sans CN Medium" panose="02000600000000000000" pitchFamily="2" charset="-122"/>
                          <a:ea typeface="HONOR Sans CN Medium" panose="02000600000000000000" pitchFamily="2" charset="-122"/>
                        </a:rPr>
                        <a:t>Spacewire</a:t>
                      </a:r>
                      <a:r>
                        <a:rPr lang="en-US" altLang="zh-CN" sz="1000" dirty="0">
                          <a:latin typeface="HONOR Sans CN Medium" panose="02000600000000000000" pitchFamily="2" charset="-122"/>
                          <a:ea typeface="HONOR Sans CN Medium" panose="02000600000000000000" pitchFamily="2" charset="-122"/>
                        </a:rPr>
                        <a:t>, 8B/10B, NRZ, Manchester, SVID, 1-Wire, MDIO, NFC</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Option: </a:t>
                      </a:r>
                    </a:p>
                    <a:p>
                      <a:pPr algn="l"/>
                      <a:r>
                        <a:rPr lang="en-US" altLang="zh-CN" sz="1000" dirty="0">
                          <a:latin typeface="HONOR Sans CN Medium" panose="02000600000000000000" pitchFamily="2" charset="-122"/>
                          <a:ea typeface="HONOR Sans CN Medium" panose="02000600000000000000" pitchFamily="2" charset="-122"/>
                        </a:rPr>
                        <a:t>RS232/UART, I2C, SPI, CAN, LIN, 12S,</a:t>
                      </a:r>
                    </a:p>
                    <a:p>
                      <a:pPr algn="l"/>
                      <a:r>
                        <a:rPr lang="en-US" altLang="zh-CN" sz="1000" dirty="0">
                          <a:latin typeface="HONOR Sans CN Medium" panose="02000600000000000000" pitchFamily="2" charset="-122"/>
                          <a:ea typeface="HONOR Sans CN Medium" panose="02000600000000000000" pitchFamily="2" charset="-122"/>
                        </a:rPr>
                        <a:t>FlexRay, MIL-STD-1553, MIPI-RFFE and USB2.0</a:t>
                      </a:r>
                    </a:p>
                    <a:p>
                      <a:pPr algn="l"/>
                      <a:r>
                        <a:rPr lang="en-US" altLang="zh-CN" sz="1000" dirty="0">
                          <a:latin typeface="HONOR Sans CN Medium" panose="02000600000000000000" pitchFamily="2" charset="-122"/>
                          <a:ea typeface="HONOR Sans CN Medium" panose="02000600000000000000" pitchFamily="2" charset="-122"/>
                        </a:rPr>
                        <a:t>serial bus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613259895"/>
                  </a:ext>
                </a:extLst>
              </a:tr>
              <a:tr h="887547">
                <a:tc>
                  <a:txBody>
                    <a:bodyPr/>
                    <a:lstStyle/>
                    <a:p>
                      <a:pPr algn="l"/>
                      <a:r>
                        <a:rPr lang="en-US" altLang="zh-CN" sz="1050" b="1" dirty="0">
                          <a:latin typeface="HONOR Sans CN Medium" panose="02000600000000000000" pitchFamily="2" charset="-122"/>
                          <a:ea typeface="HONOR Sans CN Medium" panose="02000600000000000000" pitchFamily="2" charset="-122"/>
                        </a:rPr>
                        <a:t>Data analysis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fr-FR" altLang="zh-CN" sz="1000" dirty="0">
                          <a:latin typeface="HONOR Sans CN Medium" panose="02000600000000000000" pitchFamily="2" charset="-122"/>
                          <a:ea typeface="HONOR Sans CN Medium" panose="02000600000000000000" pitchFamily="2" charset="-122"/>
                        </a:rPr>
                        <a:t>Option: </a:t>
                      </a:r>
                    </a:p>
                    <a:p>
                      <a:pPr algn="l"/>
                      <a:r>
                        <a:rPr lang="fr-FR" altLang="zh-CN" sz="1000" dirty="0">
                          <a:latin typeface="HONOR Sans CN Medium" panose="02000600000000000000" pitchFamily="2" charset="-122"/>
                          <a:ea typeface="HONOR Sans CN Medium" panose="02000600000000000000" pitchFamily="2" charset="-122"/>
                        </a:rPr>
                        <a:t>USB 2.0, 100Base-TX, 1000Base-T, 2.5G/5G/10GBase-T, 100Base-T1, 1000Base-T1, MIPI-DPHY, DDR2/DDR3 </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Option: </a:t>
                      </a:r>
                    </a:p>
                    <a:p>
                      <a:pPr algn="l"/>
                      <a:r>
                        <a:rPr lang="en-US" altLang="zh-CN" sz="1000" dirty="0">
                          <a:latin typeface="HONOR Sans CN Medium" panose="02000600000000000000" pitchFamily="2" charset="-122"/>
                          <a:ea typeface="HONOR Sans CN Medium" panose="02000600000000000000" pitchFamily="2" charset="-122"/>
                        </a:rPr>
                        <a:t>Ethernet, USB 2.0, Automotive Ethernet, Multi-gigabit Automotive Ethernet, Industrial Ethernet, MIPI D-PHY 1.2, MIPI D-PHY 2.1, MIPI C-PHY 2.0</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fr-FR" altLang="zh-CN" sz="1000" dirty="0">
                          <a:latin typeface="HONOR Sans CN Medium" panose="02000600000000000000" pitchFamily="2" charset="-122"/>
                          <a:ea typeface="HONOR Sans CN Medium" panose="02000600000000000000" pitchFamily="2" charset="-122"/>
                        </a:rPr>
                        <a:t>Option: </a:t>
                      </a:r>
                    </a:p>
                    <a:p>
                      <a:pPr algn="l"/>
                      <a:r>
                        <a:rPr lang="fr-FR" altLang="zh-CN" sz="1000" dirty="0">
                          <a:latin typeface="HONOR Sans CN Medium" panose="02000600000000000000" pitchFamily="2" charset="-122"/>
                          <a:ea typeface="HONOR Sans CN Medium" panose="02000600000000000000" pitchFamily="2" charset="-122"/>
                        </a:rPr>
                        <a:t>USB2.0, 1000 Base-T/100 Base-T, 100M/1000M</a:t>
                      </a:r>
                    </a:p>
                    <a:p>
                      <a:pPr algn="l"/>
                      <a:r>
                        <a:rPr lang="fr-FR" altLang="zh-CN" sz="1000" dirty="0">
                          <a:latin typeface="HONOR Sans CN Medium" panose="02000600000000000000" pitchFamily="2" charset="-122"/>
                          <a:ea typeface="HONOR Sans CN Medium" panose="02000600000000000000" pitchFamily="2" charset="-122"/>
                        </a:rPr>
                        <a:t>Automotive Ethernet</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371892630"/>
                  </a:ext>
                </a:extLst>
              </a:tr>
              <a:tr h="1192188">
                <a:tc>
                  <a:txBody>
                    <a:bodyPr/>
                    <a:lstStyle/>
                    <a:p>
                      <a:pPr algn="l"/>
                      <a:r>
                        <a:rPr lang="en-US" altLang="zh-CN" sz="1050" b="1" dirty="0">
                          <a:latin typeface="HONOR Sans CN Medium" panose="02000600000000000000" pitchFamily="2" charset="-122"/>
                          <a:ea typeface="HONOR Sans CN Medium" panose="02000600000000000000" pitchFamily="2" charset="-122"/>
                        </a:rPr>
                        <a:t>Price</a:t>
                      </a:r>
                      <a:endParaRPr lang="zh-CN" altLang="en-US" sz="1050" b="1"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en-US" altLang="zh-CN" sz="1000" dirty="0">
                          <a:latin typeface="HONOR Sans CN Medium" panose="02000600000000000000" pitchFamily="2" charset="-122"/>
                          <a:ea typeface="HONOR Sans CN Medium" panose="02000600000000000000" pitchFamily="2" charset="-122"/>
                        </a:rPr>
                        <a:t>https://www.newark.com 5/13/2025</a:t>
                      </a:r>
                    </a:p>
                    <a:p>
                      <a:pPr algn="l"/>
                      <a:r>
                        <a:rPr lang="en-US" altLang="zh-CN" sz="1000" dirty="0">
                          <a:latin typeface="HONOR Sans CN Medium" panose="02000600000000000000" pitchFamily="2" charset="-122"/>
                          <a:ea typeface="HONOR Sans CN Medium" panose="02000600000000000000" pitchFamily="2" charset="-122"/>
                        </a:rPr>
                        <a:t>$43,300 @ 1GHz, 4channels</a:t>
                      </a:r>
                    </a:p>
                    <a:p>
                      <a:pPr algn="l"/>
                      <a:r>
                        <a:rPr lang="en-US" altLang="zh-CN" sz="1000" dirty="0">
                          <a:latin typeface="HONOR Sans CN Medium" panose="02000600000000000000" pitchFamily="2" charset="-122"/>
                          <a:ea typeface="HONOR Sans CN Medium" panose="02000600000000000000" pitchFamily="2" charset="-122"/>
                        </a:rPr>
                        <a:t>$54,900 @ 2.5GHz, 4channels</a:t>
                      </a:r>
                    </a:p>
                    <a:p>
                      <a:pPr algn="l"/>
                      <a:r>
                        <a:rPr lang="en-US" altLang="zh-CN" sz="1000" dirty="0">
                          <a:latin typeface="HONOR Sans CN Medium" panose="02000600000000000000" pitchFamily="2" charset="-122"/>
                          <a:ea typeface="HONOR Sans CN Medium" panose="02000600000000000000" pitchFamily="2" charset="-122"/>
                        </a:rPr>
                        <a:t>$71,400 @ 4GHz, 4channels</a:t>
                      </a:r>
                    </a:p>
                    <a:p>
                      <a:pPr algn="l"/>
                      <a:r>
                        <a:rPr lang="en-US" altLang="zh-CN" sz="1000" dirty="0">
                          <a:latin typeface="HONOR Sans CN Medium" panose="02000600000000000000" pitchFamily="2" charset="-122"/>
                          <a:ea typeface="HONOR Sans CN Medium" panose="02000600000000000000" pitchFamily="2" charset="-122"/>
                        </a:rPr>
                        <a:t>$99,800 @ 6GHz, 4channels</a:t>
                      </a:r>
                    </a:p>
                    <a:p>
                      <a:pPr algn="l"/>
                      <a:r>
                        <a:rPr lang="en-US" altLang="zh-CN" sz="1000" dirty="0">
                          <a:latin typeface="HONOR Sans CN Medium" panose="02000600000000000000" pitchFamily="2" charset="-122"/>
                          <a:ea typeface="HONOR Sans CN Medium" panose="02000600000000000000" pitchFamily="2" charset="-122"/>
                        </a:rPr>
                        <a:t>$129,000 @ 8GHz, 4channels</a:t>
                      </a:r>
                    </a:p>
                    <a:p>
                      <a:pPr algn="l"/>
                      <a:r>
                        <a:rPr lang="en-US" altLang="zh-CN" sz="1000" dirty="0">
                          <a:latin typeface="HONOR Sans CN Medium" panose="02000600000000000000" pitchFamily="2" charset="-122"/>
                          <a:ea typeface="HONOR Sans CN Medium" panose="02000600000000000000" pitchFamily="2" charset="-122"/>
                        </a:rPr>
                        <a:t>$169,000 @10GHz, 4channels</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algn="l"/>
                      <a:r>
                        <a:rPr lang="fr-FR" altLang="zh-CN" sz="1000" dirty="0">
                          <a:latin typeface="HONOR Sans CN Medium" panose="02000600000000000000" pitchFamily="2" charset="-122"/>
                          <a:ea typeface="HONOR Sans CN Medium" panose="02000600000000000000" pitchFamily="2" charset="-122"/>
                        </a:rPr>
                        <a:t>N/A</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2456517936"/>
                  </a:ext>
                </a:extLst>
              </a:tr>
            </a:tbl>
          </a:graphicData>
        </a:graphic>
      </p:graphicFrame>
    </p:spTree>
    <p:extLst>
      <p:ext uri="{BB962C8B-B14F-4D97-AF65-F5344CB8AC3E}">
        <p14:creationId xmlns:p14="http://schemas.microsoft.com/office/powerpoint/2010/main" val="173772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368104" y="742147"/>
            <a:ext cx="8165756"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dirty="0">
                <a:solidFill>
                  <a:schemeClr val="tx1"/>
                </a:solidFill>
                <a:latin typeface="HONOR Sans CN Medium" panose="02000600000000000000" pitchFamily="2" charset="-122"/>
                <a:ea typeface="HONOR Sans CN Medium" panose="02000600000000000000" pitchFamily="2" charset="-122"/>
              </a:rPr>
              <a:t>SDS7000A Full Series Ordering Information</a:t>
            </a:r>
            <a:endParaRPr lang="zh-CN" altLang="en-US" dirty="0">
              <a:solidFill>
                <a:schemeClr val="tx1"/>
              </a:solidFill>
              <a:latin typeface="HONOR Sans CN Medium" panose="02000600000000000000" pitchFamily="2" charset="-122"/>
              <a:ea typeface="HONOR Sans CN Medium" panose="02000600000000000000" pitchFamily="2" charset="-122"/>
            </a:endParaRPr>
          </a:p>
        </p:txBody>
      </p:sp>
      <p:graphicFrame>
        <p:nvGraphicFramePr>
          <p:cNvPr id="6" name="表格 6"/>
          <p:cNvGraphicFramePr>
            <a:graphicFrameLocks noGrp="1"/>
          </p:cNvGraphicFramePr>
          <p:nvPr>
            <p:extLst>
              <p:ext uri="{D42A27DB-BD31-4B8C-83A1-F6EECF244321}">
                <p14:modId xmlns:p14="http://schemas.microsoft.com/office/powerpoint/2010/main" val="2944116265"/>
              </p:ext>
            </p:extLst>
          </p:nvPr>
        </p:nvGraphicFramePr>
        <p:xfrm>
          <a:off x="405738" y="1520788"/>
          <a:ext cx="11197244" cy="3528392"/>
        </p:xfrm>
        <a:graphic>
          <a:graphicData uri="http://schemas.openxmlformats.org/drawingml/2006/table">
            <a:tbl>
              <a:tblPr/>
              <a:tblGrid>
                <a:gridCol w="1944365">
                  <a:extLst>
                    <a:ext uri="{9D8B030D-6E8A-4147-A177-3AD203B41FA5}">
                      <a16:colId xmlns:a16="http://schemas.microsoft.com/office/drawing/2014/main" val="20000"/>
                    </a:ext>
                  </a:extLst>
                </a:gridCol>
                <a:gridCol w="9252879">
                  <a:extLst>
                    <a:ext uri="{9D8B030D-6E8A-4147-A177-3AD203B41FA5}">
                      <a16:colId xmlns:a16="http://schemas.microsoft.com/office/drawing/2014/main" val="20002"/>
                    </a:ext>
                  </a:extLst>
                </a:gridCol>
              </a:tblGrid>
              <a:tr h="468052">
                <a:tc>
                  <a:txBody>
                    <a:bodyPr/>
                    <a:lstStyle/>
                    <a:p>
                      <a:pPr algn="l">
                        <a:spcAft>
                          <a:spcPts val="0"/>
                        </a:spcAft>
                      </a:pPr>
                      <a:r>
                        <a:rPr lang="en-US" altLang="zh-CN" sz="1600" b="1" kern="100" dirty="0">
                          <a:solidFill>
                            <a:schemeClr val="bg1"/>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Product Model</a:t>
                      </a:r>
                      <a:endParaRPr lang="zh-CN" sz="1600" b="1" kern="100" dirty="0">
                        <a:solidFill>
                          <a:schemeClr val="bg1"/>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429D"/>
                    </a:solidFill>
                  </a:tcPr>
                </a:tc>
                <a:tc>
                  <a:txBody>
                    <a:bodyPr/>
                    <a:lstStyle/>
                    <a:p>
                      <a:pPr algn="l">
                        <a:spcAft>
                          <a:spcPts val="0"/>
                        </a:spcAft>
                      </a:pPr>
                      <a:r>
                        <a:rPr lang="en-US" altLang="zh-CN" sz="1600" b="1" kern="100" dirty="0">
                          <a:solidFill>
                            <a:schemeClr val="bg1"/>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Product Description</a:t>
                      </a:r>
                      <a:endParaRPr lang="zh-CN" sz="1600" b="1" kern="100" dirty="0">
                        <a:solidFill>
                          <a:schemeClr val="bg1"/>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429D"/>
                    </a:solidFill>
                  </a:tcPr>
                </a:tc>
                <a:extLst>
                  <a:ext uri="{0D108BD9-81ED-4DB2-BD59-A6C34878D82A}">
                    <a16:rowId xmlns:a16="http://schemas.microsoft.com/office/drawing/2014/main" val="10000"/>
                  </a:ext>
                </a:extLst>
              </a:tr>
              <a:tr h="463461">
                <a:tc>
                  <a:txBody>
                    <a:bodyPr/>
                    <a:lstStyle/>
                    <a:p>
                      <a:pPr marL="0" algn="l" defTabSz="914400" rtl="0" eaLnBrk="1" fontAlgn="ctr" latinLnBrk="0" hangingPunct="1">
                        <a:spcAft>
                          <a:spcPts val="0"/>
                        </a:spcAft>
                      </a:pPr>
                      <a:r>
                        <a:rPr lang="en-US"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SDS7804AP</a:t>
                      </a:r>
                      <a:endParaRPr lang="zh-CN"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fontAlgn="ctr" latinLnBrk="0" hangingPunct="1">
                        <a:spcAft>
                          <a:spcPts val="0"/>
                        </a:spcAft>
                      </a:pPr>
                      <a:r>
                        <a:rPr lang="en-US"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8 GHz bandwidth @ full channel, 20 GSa/s sample rate @ full channel, 12-bit, 500 Mpts memory depth standard, 4 channels</a:t>
                      </a:r>
                      <a:endParaRPr lang="zh-CN"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67958095"/>
                  </a:ext>
                </a:extLst>
              </a:tr>
              <a:tr h="515023">
                <a:tc>
                  <a:txBody>
                    <a:bodyPr/>
                    <a:lstStyle/>
                    <a:p>
                      <a:pPr marL="0" algn="l" defTabSz="914400" rtl="0" eaLnBrk="1" fontAlgn="ctr" latinLnBrk="0" hangingPunct="1">
                        <a:spcAft>
                          <a:spcPts val="0"/>
                        </a:spcAft>
                      </a:pPr>
                      <a:r>
                        <a:rPr lang="en-US"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SDS7604AP</a:t>
                      </a:r>
                      <a:endParaRPr lang="zh-CN"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fontAlgn="ctr" latinLnBrk="0" hangingPunct="1">
                        <a:spcAft>
                          <a:spcPts val="0"/>
                        </a:spcAft>
                      </a:pPr>
                      <a:r>
                        <a:rPr lang="en-US"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6 GHz bandwidth @ full channel, 20 GSa/s sample rate @ full channel, 12-bit, 500 Mpts storage depth standard, 4 channels</a:t>
                      </a:r>
                      <a:endParaRPr lang="zh-CN"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5688612"/>
                  </a:ext>
                </a:extLst>
              </a:tr>
              <a:tr h="529936">
                <a:tc>
                  <a:txBody>
                    <a:bodyPr/>
                    <a:lstStyle/>
                    <a:p>
                      <a:pPr marL="0" algn="l" defTabSz="914400" rtl="0" eaLnBrk="1" fontAlgn="ctr" latinLnBrk="0" hangingPunct="1">
                        <a:spcAft>
                          <a:spcPts val="0"/>
                        </a:spcAft>
                      </a:pPr>
                      <a:r>
                        <a:rPr lang="en-US"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SDS7804A H12</a:t>
                      </a:r>
                      <a:endParaRPr lang="zh-CN"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fontAlgn="ctr" latinLnBrk="0" hangingPunct="1">
                        <a:spcAft>
                          <a:spcPts val="0"/>
                        </a:spcAft>
                      </a:pPr>
                      <a:r>
                        <a:rPr lang="en-US"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8 GHz bandwidth, 20 GSa/s sample rate, 12-bit, 500 Mpts memory depth standard, 4 channels</a:t>
                      </a:r>
                      <a:endParaRPr lang="zh-CN"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26715462"/>
                  </a:ext>
                </a:extLst>
              </a:tr>
              <a:tr h="515151">
                <a:tc>
                  <a:txBody>
                    <a:bodyPr/>
                    <a:lstStyle/>
                    <a:p>
                      <a:pPr marL="0" algn="l" defTabSz="914400" rtl="0" eaLnBrk="1" fontAlgn="ctr" latinLnBrk="0" hangingPunct="1">
                        <a:spcAft>
                          <a:spcPts val="0"/>
                        </a:spcAft>
                      </a:pPr>
                      <a:r>
                        <a:rPr lang="en-US" sz="12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SDS7604A H12</a:t>
                      </a:r>
                      <a:endParaRPr lang="zh-CN" sz="12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6 GHz bandwidth, 20 GSa/s sample rate, 12-bit, 500 Mpts memory depth standard, 4 channels</a:t>
                      </a:r>
                      <a:endParaRPr lang="zh-CN"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3927342"/>
                  </a:ext>
                </a:extLst>
              </a:tr>
              <a:tr h="457590">
                <a:tc>
                  <a:txBody>
                    <a:bodyPr/>
                    <a:lstStyle/>
                    <a:p>
                      <a:pPr marL="0" algn="l" defTabSz="914400" rtl="0" eaLnBrk="1" fontAlgn="ctr" latinLnBrk="0" hangingPunct="1">
                        <a:spcAft>
                          <a:spcPts val="0"/>
                        </a:spcAft>
                      </a:pPr>
                      <a:r>
                        <a:rPr lang="en-US" sz="12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SDS7404A H12</a:t>
                      </a:r>
                      <a:endParaRPr lang="zh-CN" sz="12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4 GHz bandwidth, 20 GSa/s sample rate, 12-bit, 500 Mpts memory depth as standard, 4 channels</a:t>
                      </a:r>
                      <a:endParaRPr lang="zh-CN"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1815864"/>
                  </a:ext>
                </a:extLst>
              </a:tr>
              <a:tr h="579179">
                <a:tc>
                  <a:txBody>
                    <a:bodyPr/>
                    <a:lstStyle/>
                    <a:p>
                      <a:pPr marL="0" algn="l" defTabSz="914400" rtl="0" eaLnBrk="1" fontAlgn="ctr" latinLnBrk="0" hangingPunct="1">
                        <a:spcAft>
                          <a:spcPts val="0"/>
                        </a:spcAft>
                      </a:pPr>
                      <a:r>
                        <a:rPr lang="en-US" sz="12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SDS7304A H12</a:t>
                      </a:r>
                      <a:endParaRPr lang="zh-CN" sz="12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3 GHz bandwidth, 20 GSa/s sample rate, 12-bit, 500 Mpts memory depth standard, 4 channels</a:t>
                      </a:r>
                      <a:endParaRPr lang="zh-CN" sz="12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4366449"/>
                  </a:ext>
                </a:extLst>
              </a:tr>
            </a:tbl>
          </a:graphicData>
        </a:graphic>
      </p:graphicFrame>
      <p:sp>
        <p:nvSpPr>
          <p:cNvPr id="3" name="矩形 2">
            <a:extLst>
              <a:ext uri="{FF2B5EF4-FFF2-40B4-BE49-F238E27FC236}">
                <a16:creationId xmlns:a16="http://schemas.microsoft.com/office/drawing/2014/main" id="{E246088F-34A0-0B39-F42A-9D8D5062BE32}"/>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2679416491"/>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368104" y="742147"/>
            <a:ext cx="8165756"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r>
              <a:rPr lang="en-US" altLang="zh-CN">
                <a:solidFill>
                  <a:schemeClr val="tx1"/>
                </a:solidFill>
                <a:latin typeface="HONOR Sans CN Medium" panose="02000600000000000000" pitchFamily="2" charset="-122"/>
                <a:ea typeface="HONOR Sans CN Medium" panose="02000600000000000000" pitchFamily="2" charset="-122"/>
              </a:rPr>
              <a:t>SDS7000A Option Information</a:t>
            </a:r>
            <a:endParaRPr lang="zh-CN" altLang="en-US" dirty="0">
              <a:solidFill>
                <a:schemeClr val="tx1"/>
              </a:solidFill>
              <a:latin typeface="HONOR Sans CN Medium" panose="02000600000000000000" pitchFamily="2" charset="-122"/>
              <a:ea typeface="HONOR Sans CN Medium" panose="02000600000000000000" pitchFamily="2" charset="-122"/>
            </a:endParaRPr>
          </a:p>
        </p:txBody>
      </p:sp>
      <p:graphicFrame>
        <p:nvGraphicFramePr>
          <p:cNvPr id="6" name="表格 6"/>
          <p:cNvGraphicFramePr>
            <a:graphicFrameLocks noGrp="1"/>
          </p:cNvGraphicFramePr>
          <p:nvPr>
            <p:extLst>
              <p:ext uri="{D42A27DB-BD31-4B8C-83A1-F6EECF244321}">
                <p14:modId xmlns:p14="http://schemas.microsoft.com/office/powerpoint/2010/main" val="2574862266"/>
              </p:ext>
            </p:extLst>
          </p:nvPr>
        </p:nvGraphicFramePr>
        <p:xfrm>
          <a:off x="405738" y="1265367"/>
          <a:ext cx="11418158" cy="5511999"/>
        </p:xfrm>
        <a:graphic>
          <a:graphicData uri="http://schemas.openxmlformats.org/drawingml/2006/table">
            <a:tbl>
              <a:tblPr/>
              <a:tblGrid>
                <a:gridCol w="2424808">
                  <a:extLst>
                    <a:ext uri="{9D8B030D-6E8A-4147-A177-3AD203B41FA5}">
                      <a16:colId xmlns:a16="http://schemas.microsoft.com/office/drawing/2014/main" val="20000"/>
                    </a:ext>
                  </a:extLst>
                </a:gridCol>
                <a:gridCol w="8993350">
                  <a:extLst>
                    <a:ext uri="{9D8B030D-6E8A-4147-A177-3AD203B41FA5}">
                      <a16:colId xmlns:a16="http://schemas.microsoft.com/office/drawing/2014/main" val="20002"/>
                    </a:ext>
                  </a:extLst>
                </a:gridCol>
              </a:tblGrid>
              <a:tr h="263260">
                <a:tc>
                  <a:txBody>
                    <a:bodyPr/>
                    <a:lstStyle/>
                    <a:p>
                      <a:pPr algn="l">
                        <a:spcAft>
                          <a:spcPts val="0"/>
                        </a:spcAft>
                      </a:pPr>
                      <a:r>
                        <a:rPr lang="en-US" altLang="zh-CN" sz="1600" b="1" kern="100">
                          <a:solidFill>
                            <a:schemeClr val="bg1"/>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Option</a:t>
                      </a:r>
                      <a:endParaRPr lang="zh-CN" sz="1600" b="1" kern="100" dirty="0">
                        <a:solidFill>
                          <a:schemeClr val="bg1"/>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429D"/>
                    </a:solidFill>
                  </a:tcPr>
                </a:tc>
                <a:tc>
                  <a:txBody>
                    <a:bodyPr/>
                    <a:lstStyle/>
                    <a:p>
                      <a:pPr algn="l">
                        <a:spcAft>
                          <a:spcPts val="0"/>
                        </a:spcAft>
                      </a:pPr>
                      <a:r>
                        <a:rPr lang="en-US" altLang="zh-CN" sz="1600" b="1" kern="100">
                          <a:solidFill>
                            <a:schemeClr val="bg1"/>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Description</a:t>
                      </a:r>
                      <a:endParaRPr lang="zh-CN" sz="1600" b="1" kern="100" dirty="0">
                        <a:solidFill>
                          <a:schemeClr val="bg1"/>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429D"/>
                    </a:solidFill>
                  </a:tcPr>
                </a:tc>
                <a:extLst>
                  <a:ext uri="{0D108BD9-81ED-4DB2-BD59-A6C34878D82A}">
                    <a16:rowId xmlns:a16="http://schemas.microsoft.com/office/drawing/2014/main" val="10000"/>
                  </a:ext>
                </a:extLst>
              </a:tr>
              <a:tr h="180991">
                <a:tc>
                  <a:txBody>
                    <a:bodyPr/>
                    <a:lstStyle/>
                    <a:p>
                      <a:pPr marL="0" algn="l" defTabSz="914400" rtl="0" eaLnBrk="1" fontAlgn="ctr" latinLnBrk="0" hangingPunct="1">
                        <a:spcAft>
                          <a:spcPts val="0"/>
                        </a:spcAft>
                      </a:pPr>
                      <a:r>
                        <a:rPr lang="en-US"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SDS7000A-FG</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AWG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7958095"/>
                  </a:ext>
                </a:extLst>
              </a:tr>
              <a:tr h="180991">
                <a:tc>
                  <a:txBody>
                    <a:bodyPr/>
                    <a:lstStyle/>
                    <a:p>
                      <a:pPr marL="0" algn="l" defTabSz="914400" rtl="0" eaLnBrk="1" fontAlgn="ctr" latinLnBrk="0" hangingPunct="1">
                        <a:spcAft>
                          <a:spcPts val="0"/>
                        </a:spcAft>
                      </a:pPr>
                      <a:r>
                        <a:rPr lang="en-US"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SDS7000A-PA</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Power Analysis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688612"/>
                  </a:ext>
                </a:extLst>
              </a:tr>
              <a:tr h="180991">
                <a:tc>
                  <a:txBody>
                    <a:bodyPr/>
                    <a:lstStyle/>
                    <a:p>
                      <a:pPr marL="0" algn="l" defTabSz="914400" rtl="0" eaLnBrk="1" fontAlgn="ctr" latinLnBrk="0" hangingPunct="1">
                        <a:spcAft>
                          <a:spcPts val="0"/>
                        </a:spcAft>
                      </a:pPr>
                      <a:r>
                        <a:rPr lang="en-US"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SDS7000A-EJ</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Eye Charts and Jitter Analysis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6715462"/>
                  </a:ext>
                </a:extLst>
              </a:tr>
              <a:tr h="180991">
                <a:tc>
                  <a:txBody>
                    <a:bodyPr/>
                    <a:lstStyle/>
                    <a:p>
                      <a:pPr marL="0" algn="l" defTabSz="914400" rtl="0" eaLnBrk="1" fontAlgn="ctr" latinLnBrk="0" hangingPunct="1">
                        <a:spcAft>
                          <a:spcPts val="0"/>
                        </a:spcAft>
                      </a:pPr>
                      <a:r>
                        <a:rPr lang="en-US"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SDS7000A-I2S</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I2S Trigger/Decode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3927342"/>
                  </a:ext>
                </a:extLst>
              </a:tr>
              <a:tr h="180991">
                <a:tc>
                  <a:txBody>
                    <a:bodyPr/>
                    <a:lstStyle/>
                    <a:p>
                      <a:pPr marL="0" algn="l" defTabSz="914400" rtl="0" eaLnBrk="1" fontAlgn="ctr" latinLnBrk="0" hangingPunct="1">
                        <a:spcAft>
                          <a:spcPts val="0"/>
                        </a:spcAft>
                      </a:pPr>
                      <a:r>
                        <a:rPr lang="en-US"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SDS7000A-1553B</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MIL-STD-1553B Trigger/Decode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1815864"/>
                  </a:ext>
                </a:extLst>
              </a:tr>
              <a:tr h="180991">
                <a:tc>
                  <a:txBody>
                    <a:bodyPr/>
                    <a:lstStyle/>
                    <a:p>
                      <a:pPr marL="0" algn="l" defTabSz="914400" rtl="0" eaLnBrk="1" fontAlgn="ctr" latinLnBrk="0" hangingPunct="1">
                        <a:spcAft>
                          <a:spcPts val="0"/>
                        </a:spcAft>
                      </a:pPr>
                      <a:r>
                        <a:rPr lang="en-US"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SDS7000A-FlexRay</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FlexRay Trigger/Decode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4366449"/>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SDS7000A-CAN FD</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CAN FD Trigger/Decode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8083719"/>
                  </a:ext>
                </a:extLst>
              </a:tr>
              <a:tr h="1809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SDS7000A-CAN XL</a:t>
                      </a:r>
                      <a:endParaRPr lang="zh-CN"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CAN XL Decode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0248720"/>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SDS7000A-SENT</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SENT Trigger/Decode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1381667"/>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SDS7000A-Manch</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Manchester Decode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9136195"/>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SDS7000A-USB2</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USB2.0 Decode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1766785"/>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SDS7000A-ARINC</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ARINC429 Trigger/Decode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1273529"/>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SDS7000A-CT-USB2</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USB2.0 Conformance Test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1935561"/>
                  </a:ext>
                </a:extLst>
              </a:tr>
              <a:tr h="1809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SDS7000A-CT-100BASE-T</a:t>
                      </a:r>
                      <a:endParaRPr lang="zh-CN"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100 M Ethernet Conformance Analysis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4482286"/>
                  </a:ext>
                </a:extLst>
              </a:tr>
              <a:tr h="1809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SDS7000A-CT-1000BASE-T1</a:t>
                      </a:r>
                      <a:endParaRPr lang="zh-CN"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1000 M Ethernet Conformance Analysis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5401660"/>
                  </a:ext>
                </a:extLst>
              </a:tr>
              <a:tr h="1809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SDS7000A-CT-2.5/5/10GBASE-T</a:t>
                      </a:r>
                      <a:endParaRPr lang="zh-CN"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2.5/5/10GBASE-T Ethernet Conformance Analysis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603523"/>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SDS7000A-CT-100BASE-T1</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100 M Vehicular Ethernet Conformance Analysis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7758988"/>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SDS7000A-CT-1000BASE-T1</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1000 M Vehicular Ethernet Conformance Analysis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4551682"/>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SDS7000A-CT-DP</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MIPI-DPHY Consistency Analysis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4172916"/>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SDS7000A-CT-DDR</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DDR2/DDR3 Consistency Analysis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6279482"/>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SDS7000A-RFA</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RTSA/DDC/Signal Analysis Option (Software, A models only)</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285859"/>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SDS7000A-1GPTS</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1 Gpts Storage Depth Upgrade Option (Software, A models only)</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7345949"/>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SDS7000AP-2GPTS</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2 Gpts Storage Depth Upgrade Option (Software, AP models only)</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6394273"/>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SDS7000A-BW2T3</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2 GHz to 3 GHz Bandwidth Upgrade Option (Software)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6662278"/>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SDS7000A-BW2T4</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2 GHz to 4 GHz Bandwidth Upgrade Option (Software)</a:t>
                      </a:r>
                      <a:endParaRPr lang="zh-CN"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3559896"/>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SDS7000A-BW3T4</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3 GHz to 4 GHz Bandwidth Upgrade Option (Software)</a:t>
                      </a:r>
                      <a:endParaRPr lang="zh-CN"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7674100"/>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SDS7000A-BW6T8</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6 GHz to 8 GHz Bandwidth Upgrade Option (Software for A models only)</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60496"/>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SDS7000AP-BW6T8</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6 GHz to 8 GHz Bandwidth Upgrade Option (Software for AP models only)</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9014104"/>
                  </a:ext>
                </a:extLst>
              </a:tr>
              <a:tr h="180991">
                <a:tc>
                  <a:txBody>
                    <a:bodyPr/>
                    <a:lstStyle/>
                    <a:p>
                      <a:pPr marL="0" algn="l" defTabSz="914400" rtl="0" eaLnBrk="1" fontAlgn="ctr" latinLnBrk="0" hangingPunct="1">
                        <a:spcAft>
                          <a:spcPts val="0"/>
                        </a:spcAft>
                      </a:pPr>
                      <a:r>
                        <a:rPr lang="en-US" alt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10M_OCXO_L</a:t>
                      </a:r>
                      <a:endParaRPr lang="zh-CN" sz="1100" b="0" i="0" u="none" strike="noStrike" kern="120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spcAft>
                          <a:spcPts val="0"/>
                        </a:spcAft>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rPr>
                        <a:t>High Precision OCXO Reference Source (Factory installed)</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2797039"/>
                  </a:ext>
                </a:extLst>
              </a:tr>
            </a:tbl>
          </a:graphicData>
        </a:graphic>
      </p:graphicFrame>
      <p:sp>
        <p:nvSpPr>
          <p:cNvPr id="3" name="矩形 2">
            <a:extLst>
              <a:ext uri="{FF2B5EF4-FFF2-40B4-BE49-F238E27FC236}">
                <a16:creationId xmlns:a16="http://schemas.microsoft.com/office/drawing/2014/main" id="{E246088F-34A0-0B39-F42A-9D8D5062BE32}"/>
              </a:ext>
            </a:extLst>
          </p:cNvPr>
          <p:cNvSpPr/>
          <p:nvPr/>
        </p:nvSpPr>
        <p:spPr>
          <a:xfrm>
            <a:off x="330470" y="742147"/>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150285666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9823" y="1877419"/>
            <a:ext cx="6241695" cy="4162011"/>
          </a:xfrm>
          <a:prstGeom prst="rect">
            <a:avLst/>
          </a:prstGeom>
        </p:spPr>
      </p:pic>
      <p:sp>
        <p:nvSpPr>
          <p:cNvPr id="8" name="文本框 7"/>
          <p:cNvSpPr txBox="1"/>
          <p:nvPr/>
        </p:nvSpPr>
        <p:spPr>
          <a:xfrm>
            <a:off x="1781008" y="1136925"/>
            <a:ext cx="3337773" cy="1013034"/>
          </a:xfrm>
          <a:prstGeom prst="rect">
            <a:avLst/>
          </a:prstGeom>
          <a:noFill/>
        </p:spPr>
        <p:txBody>
          <a:bodyPr wrap="none" rtlCol="0">
            <a:spAutoFit/>
          </a:bodyPr>
          <a:lstStyle/>
          <a:p>
            <a:pPr>
              <a:lnSpc>
                <a:spcPct val="150000"/>
              </a:lnSpc>
            </a:pPr>
            <a:r>
              <a:rPr lang="en-US" altLang="zh-CN" sz="4400" b="1" dirty="0">
                <a:gradFill>
                  <a:gsLst>
                    <a:gs pos="8000">
                      <a:schemeClr val="bg1">
                        <a:lumMod val="65000"/>
                      </a:schemeClr>
                    </a:gs>
                    <a:gs pos="79093">
                      <a:schemeClr val="tx1">
                        <a:lumMod val="85000"/>
                        <a:lumOff val="15000"/>
                      </a:schemeClr>
                    </a:gs>
                    <a:gs pos="34000">
                      <a:schemeClr val="bg1">
                        <a:lumMod val="50000"/>
                      </a:schemeClr>
                    </a:gs>
                    <a:gs pos="56000">
                      <a:schemeClr val="tx1">
                        <a:lumMod val="75000"/>
                        <a:lumOff val="25000"/>
                      </a:schemeClr>
                    </a:gs>
                    <a:gs pos="100000">
                      <a:schemeClr val="tx1">
                        <a:lumMod val="95000"/>
                        <a:lumOff val="5000"/>
                      </a:schemeClr>
                    </a:gs>
                  </a:gsLst>
                  <a:lin ang="2700000" scaled="1"/>
                </a:gradFill>
                <a:effectLst>
                  <a:outerShdw blurRad="60007" dist="200025" dir="15000000" sy="30000" kx="-1800000" algn="bl" rotWithShape="0">
                    <a:prstClr val="black">
                      <a:alpha val="32000"/>
                    </a:prstClr>
                  </a:outerShdw>
                </a:effectLst>
                <a:latin typeface="HONOR Sans CN Medium" panose="02000600000000000000" pitchFamily="2" charset="-122"/>
                <a:ea typeface="HONOR Sans CN Medium" panose="02000600000000000000" pitchFamily="2" charset="-122"/>
                <a:cs typeface="阿里巴巴普惠体 B" panose="00020600040101010101" pitchFamily="18" charset="-122"/>
              </a:rPr>
              <a:t>SDS7000AP</a:t>
            </a:r>
            <a:endParaRPr lang="zh-CN" altLang="en-US" sz="4400" b="1" dirty="0">
              <a:gradFill>
                <a:gsLst>
                  <a:gs pos="8000">
                    <a:schemeClr val="bg1">
                      <a:lumMod val="65000"/>
                    </a:schemeClr>
                  </a:gs>
                  <a:gs pos="79093">
                    <a:schemeClr val="tx1">
                      <a:lumMod val="85000"/>
                      <a:lumOff val="15000"/>
                    </a:schemeClr>
                  </a:gs>
                  <a:gs pos="34000">
                    <a:schemeClr val="bg1">
                      <a:lumMod val="50000"/>
                    </a:schemeClr>
                  </a:gs>
                  <a:gs pos="56000">
                    <a:schemeClr val="tx1">
                      <a:lumMod val="75000"/>
                      <a:lumOff val="25000"/>
                    </a:schemeClr>
                  </a:gs>
                  <a:gs pos="100000">
                    <a:schemeClr val="tx1">
                      <a:lumMod val="95000"/>
                      <a:lumOff val="5000"/>
                    </a:schemeClr>
                  </a:gs>
                </a:gsLst>
                <a:lin ang="2700000" scaled="1"/>
              </a:gradFill>
              <a:effectLst>
                <a:outerShdw blurRad="60007" dist="200025" dir="15000000" sy="30000" kx="-1800000" algn="bl" rotWithShape="0">
                  <a:prstClr val="black">
                    <a:alpha val="32000"/>
                  </a:prstClr>
                </a:outerShdw>
              </a:effectLst>
              <a:latin typeface="HONOR Sans CN Medium" panose="02000600000000000000" pitchFamily="2" charset="-122"/>
              <a:ea typeface="HONOR Sans CN Medium" panose="02000600000000000000" pitchFamily="2" charset="-122"/>
              <a:cs typeface="阿里巴巴普惠体 B" panose="00020600040101010101" pitchFamily="18" charset="-122"/>
            </a:endParaRPr>
          </a:p>
        </p:txBody>
      </p:sp>
      <p:grpSp>
        <p:nvGrpSpPr>
          <p:cNvPr id="9" name="组合 8"/>
          <p:cNvGrpSpPr/>
          <p:nvPr/>
        </p:nvGrpSpPr>
        <p:grpSpPr>
          <a:xfrm>
            <a:off x="788853" y="2348881"/>
            <a:ext cx="6711303" cy="3456383"/>
            <a:chOff x="1273147" y="3030814"/>
            <a:chExt cx="5595179" cy="2485713"/>
          </a:xfrm>
        </p:grpSpPr>
        <p:cxnSp>
          <p:nvCxnSpPr>
            <p:cNvPr id="10" name="直接连接符 9"/>
            <p:cNvCxnSpPr>
              <a:cxnSpLocks/>
            </p:cNvCxnSpPr>
            <p:nvPr/>
          </p:nvCxnSpPr>
          <p:spPr>
            <a:xfrm>
              <a:off x="1273147" y="3030814"/>
              <a:ext cx="552317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a:cxnSpLocks/>
            </p:cNvCxnSpPr>
            <p:nvPr/>
          </p:nvCxnSpPr>
          <p:spPr>
            <a:xfrm>
              <a:off x="1289631" y="5516527"/>
              <a:ext cx="557869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676484" y="2669544"/>
            <a:ext cx="1188146" cy="523220"/>
          </a:xfrm>
          <a:prstGeom prst="rect">
            <a:avLst/>
          </a:prstGeom>
          <a:noFill/>
        </p:spPr>
        <p:txBody>
          <a:bodyPr wrap="none" rtlCol="0">
            <a:spAutoFit/>
          </a:bodyPr>
          <a:lstStyle/>
          <a:p>
            <a:r>
              <a:rPr lang="en-US" altLang="zh-CN" sz="2800" dirty="0">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M" panose="00020600040101010101" pitchFamily="18" charset="-122"/>
                <a:sym typeface="+mn-ea"/>
              </a:rPr>
              <a:t>8 GHz</a:t>
            </a:r>
            <a:endParaRPr lang="zh-CN" altLang="en-US" sz="2800" dirty="0">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M" panose="00020600040101010101" pitchFamily="18" charset="-122"/>
            </a:endParaRPr>
          </a:p>
        </p:txBody>
      </p:sp>
      <p:sp>
        <p:nvSpPr>
          <p:cNvPr id="16" name="文本框 15"/>
          <p:cNvSpPr txBox="1"/>
          <p:nvPr/>
        </p:nvSpPr>
        <p:spPr>
          <a:xfrm>
            <a:off x="632821" y="3186592"/>
            <a:ext cx="1901483" cy="338554"/>
          </a:xfrm>
          <a:prstGeom prst="rect">
            <a:avLst/>
          </a:prstGeom>
          <a:noFill/>
        </p:spPr>
        <p:txBody>
          <a:bodyPr wrap="none" rtlCol="0">
            <a:spAutoFit/>
          </a:bodyPr>
          <a:lstStyle/>
          <a:p>
            <a:r>
              <a:rPr lang="en-US" altLang="zh-CN" sz="1600" b="1" dirty="0">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Analog bandwidth</a:t>
            </a:r>
            <a:endParaRPr lang="zh-CN" altLang="en-US" sz="1600" b="1" dirty="0">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17" name="文本框 16"/>
          <p:cNvSpPr txBox="1"/>
          <p:nvPr/>
        </p:nvSpPr>
        <p:spPr>
          <a:xfrm>
            <a:off x="669870" y="3681861"/>
            <a:ext cx="1266693" cy="523220"/>
          </a:xfrm>
          <a:prstGeom prst="rect">
            <a:avLst/>
          </a:prstGeom>
          <a:noFill/>
        </p:spPr>
        <p:txBody>
          <a:bodyPr wrap="none" rtlCol="0">
            <a:spAutoFit/>
          </a:bodyPr>
          <a:lstStyle/>
          <a:p>
            <a:r>
              <a:rPr lang="en-US" altLang="zh-CN" sz="2800" dirty="0">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M" panose="00020600040101010101" pitchFamily="18" charset="-122"/>
              </a:rPr>
              <a:t>2 Gpts</a:t>
            </a:r>
            <a:endParaRPr lang="zh-CN" altLang="en-US" sz="1600" dirty="0">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M" panose="00020600040101010101" pitchFamily="18" charset="-122"/>
            </a:endParaRPr>
          </a:p>
        </p:txBody>
      </p:sp>
      <p:sp>
        <p:nvSpPr>
          <p:cNvPr id="18" name="文本框 17"/>
          <p:cNvSpPr txBox="1"/>
          <p:nvPr/>
        </p:nvSpPr>
        <p:spPr>
          <a:xfrm>
            <a:off x="632821" y="4250458"/>
            <a:ext cx="2571538" cy="338554"/>
          </a:xfrm>
          <a:prstGeom prst="rect">
            <a:avLst/>
          </a:prstGeom>
          <a:noFill/>
        </p:spPr>
        <p:txBody>
          <a:bodyPr wrap="none" rtlCol="0">
            <a:spAutoFit/>
          </a:bodyPr>
          <a:lstStyle/>
          <a:p>
            <a:r>
              <a:rPr lang="en-US" altLang="zh-CN" sz="1600" b="1">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Maximum storage depth</a:t>
            </a:r>
            <a:endParaRPr lang="zh-CN" altLang="en-US" sz="1600" b="1">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19" name="文本框 18"/>
          <p:cNvSpPr txBox="1"/>
          <p:nvPr/>
        </p:nvSpPr>
        <p:spPr>
          <a:xfrm>
            <a:off x="4079325" y="2669544"/>
            <a:ext cx="1728358" cy="523220"/>
          </a:xfrm>
          <a:prstGeom prst="rect">
            <a:avLst/>
          </a:prstGeom>
          <a:noFill/>
        </p:spPr>
        <p:txBody>
          <a:bodyPr wrap="none" rtlCol="0">
            <a:spAutoFit/>
          </a:bodyPr>
          <a:lstStyle/>
          <a:p>
            <a:r>
              <a:rPr lang="en-US" altLang="zh-CN" sz="2800" dirty="0">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M" panose="00020600040101010101" pitchFamily="18" charset="-122"/>
              </a:rPr>
              <a:t>20 GSa/s</a:t>
            </a:r>
            <a:endParaRPr lang="zh-CN" altLang="en-US" sz="2800" dirty="0">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M" panose="00020600040101010101" pitchFamily="18" charset="-122"/>
            </a:endParaRPr>
          </a:p>
        </p:txBody>
      </p:sp>
      <p:sp>
        <p:nvSpPr>
          <p:cNvPr id="20" name="文本框 19"/>
          <p:cNvSpPr txBox="1"/>
          <p:nvPr/>
        </p:nvSpPr>
        <p:spPr>
          <a:xfrm>
            <a:off x="4060108" y="3239482"/>
            <a:ext cx="2569934" cy="338554"/>
          </a:xfrm>
          <a:prstGeom prst="rect">
            <a:avLst/>
          </a:prstGeom>
          <a:noFill/>
        </p:spPr>
        <p:txBody>
          <a:bodyPr wrap="none" rtlCol="0">
            <a:spAutoFit/>
          </a:bodyPr>
          <a:lstStyle/>
          <a:p>
            <a:r>
              <a:rPr lang="en-US" altLang="zh-CN" sz="1600" b="1">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Full Channel Sample Rate</a:t>
            </a:r>
            <a:endParaRPr lang="zh-CN" altLang="en-US" sz="1600" b="1">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21" name="文本框 20"/>
          <p:cNvSpPr txBox="1"/>
          <p:nvPr/>
        </p:nvSpPr>
        <p:spPr>
          <a:xfrm>
            <a:off x="4070912" y="3696815"/>
            <a:ext cx="1329210" cy="523220"/>
          </a:xfrm>
          <a:prstGeom prst="rect">
            <a:avLst/>
          </a:prstGeom>
          <a:noFill/>
        </p:spPr>
        <p:txBody>
          <a:bodyPr wrap="none" rtlCol="0">
            <a:spAutoFit/>
          </a:bodyPr>
          <a:lstStyle/>
          <a:p>
            <a:r>
              <a:rPr lang="en-US" altLang="zh-CN" sz="2800" dirty="0">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M" panose="00020600040101010101" pitchFamily="18" charset="-122"/>
              </a:rPr>
              <a:t>12 bits</a:t>
            </a:r>
            <a:endParaRPr lang="zh-CN" altLang="en-US" sz="2800" dirty="0">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M" panose="00020600040101010101" pitchFamily="18" charset="-122"/>
            </a:endParaRPr>
          </a:p>
        </p:txBody>
      </p:sp>
      <p:sp>
        <p:nvSpPr>
          <p:cNvPr id="22" name="文本框 21"/>
          <p:cNvSpPr txBox="1"/>
          <p:nvPr/>
        </p:nvSpPr>
        <p:spPr>
          <a:xfrm>
            <a:off x="4111574" y="4206515"/>
            <a:ext cx="1955985" cy="338554"/>
          </a:xfrm>
          <a:prstGeom prst="rect">
            <a:avLst/>
          </a:prstGeom>
          <a:noFill/>
        </p:spPr>
        <p:txBody>
          <a:bodyPr wrap="none" rtlCol="0">
            <a:spAutoFit/>
          </a:bodyPr>
          <a:lstStyle/>
          <a:p>
            <a:r>
              <a:rPr lang="en-US" altLang="zh-CN" sz="1600" b="1">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rPr>
              <a:t>Vertical resolution</a:t>
            </a:r>
            <a:endParaRPr lang="zh-CN" altLang="en-US" sz="1600" b="1">
              <a:solidFill>
                <a:schemeClr val="tx1">
                  <a:lumMod val="50000"/>
                  <a:lumOff val="50000"/>
                </a:schemeClr>
              </a:solidFill>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26" name="文本框 25"/>
          <p:cNvSpPr txBox="1"/>
          <p:nvPr/>
        </p:nvSpPr>
        <p:spPr>
          <a:xfrm>
            <a:off x="632852" y="4715628"/>
            <a:ext cx="1885453" cy="523220"/>
          </a:xfrm>
          <a:prstGeom prst="rect">
            <a:avLst/>
          </a:prstGeom>
          <a:noFill/>
        </p:spPr>
        <p:txBody>
          <a:bodyPr wrap="none" rtlCol="0">
            <a:spAutoFit/>
          </a:bodyPr>
          <a:lstStyle>
            <a:defPPr>
              <a:defRPr lang="zh-CN"/>
            </a:defPPr>
            <a:lvl1pPr>
              <a:defRPr sz="1600">
                <a:solidFill>
                  <a:schemeClr val="tx1">
                    <a:lumMod val="50000"/>
                    <a:lumOff val="50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2800" dirty="0">
                <a:latin typeface="HONOR Sans CN Medium" panose="02000600000000000000" pitchFamily="2" charset="-122"/>
                <a:ea typeface="HONOR Sans CN Medium" panose="02000600000000000000" pitchFamily="2" charset="-122"/>
                <a:cs typeface="阿里巴巴普惠体 M" panose="00020600040101010101" pitchFamily="18" charset="-122"/>
              </a:rPr>
              <a:t>1,000,000</a:t>
            </a:r>
            <a:endParaRPr lang="zh-CN" altLang="en-US" sz="1400" dirty="0">
              <a:latin typeface="HONOR Sans CN Medium" panose="02000600000000000000" pitchFamily="2" charset="-122"/>
              <a:ea typeface="HONOR Sans CN Medium" panose="02000600000000000000" pitchFamily="2" charset="-122"/>
            </a:endParaRPr>
          </a:p>
        </p:txBody>
      </p:sp>
      <p:sp>
        <p:nvSpPr>
          <p:cNvPr id="27" name="文本框 26"/>
          <p:cNvSpPr txBox="1"/>
          <p:nvPr/>
        </p:nvSpPr>
        <p:spPr>
          <a:xfrm>
            <a:off x="4127517" y="4675094"/>
            <a:ext cx="817853" cy="523220"/>
          </a:xfrm>
          <a:prstGeom prst="rect">
            <a:avLst/>
          </a:prstGeom>
          <a:noFill/>
        </p:spPr>
        <p:txBody>
          <a:bodyPr wrap="none" rtlCol="0">
            <a:spAutoFit/>
          </a:bodyPr>
          <a:lstStyle>
            <a:defPPr>
              <a:defRPr lang="zh-CN"/>
            </a:defPPr>
            <a:lvl1pPr>
              <a:defRPr sz="3200">
                <a:solidFill>
                  <a:schemeClr val="tx1">
                    <a:lumMod val="50000"/>
                    <a:lumOff val="50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defRPr>
            </a:lvl1pPr>
          </a:lstStyle>
          <a:p>
            <a:r>
              <a:rPr lang="en-US" altLang="zh-CN" sz="2800" dirty="0">
                <a:latin typeface="HONOR Sans CN Medium" panose="02000600000000000000" pitchFamily="2" charset="-122"/>
                <a:ea typeface="HONOR Sans CN Medium" panose="02000600000000000000" pitchFamily="2" charset="-122"/>
              </a:rPr>
              <a:t>60+</a:t>
            </a:r>
            <a:endParaRPr lang="zh-CN" altLang="en-US" sz="2800" dirty="0">
              <a:latin typeface="HONOR Sans CN Medium" panose="02000600000000000000" pitchFamily="2" charset="-122"/>
              <a:ea typeface="HONOR Sans CN Medium" panose="02000600000000000000" pitchFamily="2" charset="-122"/>
            </a:endParaRPr>
          </a:p>
        </p:txBody>
      </p:sp>
      <p:sp>
        <p:nvSpPr>
          <p:cNvPr id="3" name="文本框 2">
            <a:extLst>
              <a:ext uri="{FF2B5EF4-FFF2-40B4-BE49-F238E27FC236}">
                <a16:creationId xmlns:a16="http://schemas.microsoft.com/office/drawing/2014/main" id="{8DA10C1E-FFFA-E15F-C672-D3912E950942}"/>
              </a:ext>
            </a:extLst>
          </p:cNvPr>
          <p:cNvSpPr txBox="1"/>
          <p:nvPr/>
        </p:nvSpPr>
        <p:spPr>
          <a:xfrm>
            <a:off x="619549" y="5214682"/>
            <a:ext cx="2957861" cy="338554"/>
          </a:xfrm>
          <a:prstGeom prst="rect">
            <a:avLst/>
          </a:prstGeom>
          <a:noFill/>
        </p:spPr>
        <p:txBody>
          <a:bodyPr wrap="none" rtlCol="0">
            <a:spAutoFit/>
          </a:bodyPr>
          <a:lstStyle>
            <a:defPPr>
              <a:defRPr lang="zh-CN"/>
            </a:defPPr>
            <a:lvl1pPr>
              <a:defRPr sz="1600">
                <a:solidFill>
                  <a:schemeClr val="tx1">
                    <a:lumMod val="50000"/>
                    <a:lumOff val="50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b="1" dirty="0">
                <a:latin typeface="HONOR Sans CN Medium" panose="02000600000000000000" pitchFamily="2" charset="-122"/>
                <a:ea typeface="HONOR Sans CN Medium" panose="02000600000000000000" pitchFamily="2" charset="-122"/>
              </a:rPr>
              <a:t>wfm/s waveform capture rate</a:t>
            </a:r>
            <a:endParaRPr lang="zh-CN" altLang="en-US" b="1" dirty="0">
              <a:latin typeface="HONOR Sans CN Medium" panose="02000600000000000000" pitchFamily="2" charset="-122"/>
              <a:ea typeface="HONOR Sans CN Medium" panose="02000600000000000000" pitchFamily="2" charset="-122"/>
            </a:endParaRPr>
          </a:p>
        </p:txBody>
      </p:sp>
      <p:sp>
        <p:nvSpPr>
          <p:cNvPr id="4" name="文本框 3">
            <a:extLst>
              <a:ext uri="{FF2B5EF4-FFF2-40B4-BE49-F238E27FC236}">
                <a16:creationId xmlns:a16="http://schemas.microsoft.com/office/drawing/2014/main" id="{CFE60560-6D92-5E53-315E-BB974F8C2C6D}"/>
              </a:ext>
            </a:extLst>
          </p:cNvPr>
          <p:cNvSpPr txBox="1"/>
          <p:nvPr/>
        </p:nvSpPr>
        <p:spPr>
          <a:xfrm>
            <a:off x="4060108" y="5214682"/>
            <a:ext cx="3680816" cy="338554"/>
          </a:xfrm>
          <a:prstGeom prst="rect">
            <a:avLst/>
          </a:prstGeom>
          <a:noFill/>
        </p:spPr>
        <p:txBody>
          <a:bodyPr wrap="none" rtlCol="0">
            <a:spAutoFit/>
          </a:bodyPr>
          <a:lstStyle>
            <a:defPPr>
              <a:defRPr lang="zh-CN"/>
            </a:defPPr>
            <a:lvl1pPr>
              <a:defRPr sz="1600">
                <a:solidFill>
                  <a:schemeClr val="tx1">
                    <a:lumMod val="50000"/>
                    <a:lumOff val="50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b="1" dirty="0">
                <a:latin typeface="HONOR Sans CN Medium" panose="02000600000000000000" pitchFamily="2" charset="-122"/>
                <a:ea typeface="HONOR Sans CN Medium" panose="02000600000000000000" pitchFamily="2" charset="-122"/>
              </a:rPr>
              <a:t>Automatic parameter measurement</a:t>
            </a:r>
            <a:endParaRPr lang="zh-CN" altLang="en-US" b="1" dirty="0">
              <a:latin typeface="HONOR Sans CN Medium" panose="02000600000000000000" pitchFamily="2" charset="-122"/>
              <a:ea typeface="HONOR Sans CN Medium" panose="02000600000000000000" pitchFamily="2" charset="-122"/>
            </a:endParaRPr>
          </a:p>
        </p:txBody>
      </p:sp>
    </p:spTree>
    <p:extLst>
      <p:ext uri="{BB962C8B-B14F-4D97-AF65-F5344CB8AC3E}">
        <p14:creationId xmlns:p14="http://schemas.microsoft.com/office/powerpoint/2010/main" val="1471968408"/>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4"/>
          <p:cNvSpPr/>
          <p:nvPr userDrawn="1"/>
        </p:nvSpPr>
        <p:spPr>
          <a:xfrm>
            <a:off x="627947" y="6159332"/>
            <a:ext cx="115589" cy="115589"/>
          </a:xfrm>
          <a:prstGeom prst="ellipse">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Calibri"/>
              <a:ea typeface="微软雅黑" panose="020B0503020204020204" pitchFamily="34" charset="-122"/>
            </a:endParaRPr>
          </a:p>
        </p:txBody>
      </p:sp>
      <p:sp>
        <p:nvSpPr>
          <p:cNvPr id="16" name="文本占位符 7"/>
          <p:cNvSpPr>
            <a:spLocks noGrp="1"/>
          </p:cNvSpPr>
          <p:nvPr userDrawn="1"/>
        </p:nvSpPr>
        <p:spPr>
          <a:xfrm>
            <a:off x="785471" y="6102343"/>
            <a:ext cx="5126258" cy="23978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defTabSz="774222"/>
            <a:r>
              <a:rPr sz="1185">
                <a:solidFill>
                  <a:prstClr val="white"/>
                </a:solidFill>
                <a:latin typeface="HONOR Sans CN" panose="02000500000000000000" charset="-122"/>
                <a:ea typeface="HONOR Sans CN" panose="02000500000000000000" charset="-122"/>
              </a:rPr>
              <a:t>EVERY BENCH. EVERY ENGINEER. EVERY DAY.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0F028558-98A5-84A5-706A-784E949F38D5}"/>
              </a:ext>
            </a:extLst>
          </p:cNvPr>
          <p:cNvGraphicFramePr>
            <a:graphicFrameLocks noGrp="1"/>
          </p:cNvGraphicFramePr>
          <p:nvPr>
            <p:extLst>
              <p:ext uri="{D42A27DB-BD31-4B8C-83A1-F6EECF244321}">
                <p14:modId xmlns:p14="http://schemas.microsoft.com/office/powerpoint/2010/main" val="139036"/>
              </p:ext>
            </p:extLst>
          </p:nvPr>
        </p:nvGraphicFramePr>
        <p:xfrm>
          <a:off x="0" y="620688"/>
          <a:ext cx="12192000" cy="5988170"/>
        </p:xfrm>
        <a:graphic>
          <a:graphicData uri="http://schemas.openxmlformats.org/drawingml/2006/table">
            <a:tbl>
              <a:tblPr firstRow="1" bandRow="1">
                <a:tableStyleId>{5940675A-B579-460E-94D1-54222C63F5DA}</a:tableStyleId>
              </a:tblPr>
              <a:tblGrid>
                <a:gridCol w="2036592">
                  <a:extLst>
                    <a:ext uri="{9D8B030D-6E8A-4147-A177-3AD203B41FA5}">
                      <a16:colId xmlns:a16="http://schemas.microsoft.com/office/drawing/2014/main" val="4176258288"/>
                    </a:ext>
                  </a:extLst>
                </a:gridCol>
                <a:gridCol w="4806627">
                  <a:extLst>
                    <a:ext uri="{9D8B030D-6E8A-4147-A177-3AD203B41FA5}">
                      <a16:colId xmlns:a16="http://schemas.microsoft.com/office/drawing/2014/main" val="2064446574"/>
                    </a:ext>
                  </a:extLst>
                </a:gridCol>
                <a:gridCol w="5348781">
                  <a:extLst>
                    <a:ext uri="{9D8B030D-6E8A-4147-A177-3AD203B41FA5}">
                      <a16:colId xmlns:a16="http://schemas.microsoft.com/office/drawing/2014/main" val="2435189223"/>
                    </a:ext>
                  </a:extLst>
                </a:gridCol>
              </a:tblGrid>
              <a:tr h="714294">
                <a:tc>
                  <a:txBody>
                    <a:bodyPr/>
                    <a:lstStyle/>
                    <a:p>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tc>
                  <a:txBody>
                    <a:bodyPr/>
                    <a:lstStyle/>
                    <a:p>
                      <a:pPr algn="l"/>
                      <a:r>
                        <a:rPr lang="pt-BR" altLang="zh-CN" sz="1200" b="1" dirty="0">
                          <a:solidFill>
                            <a:schemeClr val="bg1"/>
                          </a:solidFill>
                          <a:latin typeface="HONOR Sans CN Medium" panose="02000600000000000000" pitchFamily="2" charset="-122"/>
                          <a:ea typeface="HONOR Sans CN Medium" panose="02000600000000000000" pitchFamily="2" charset="-122"/>
                        </a:rPr>
                        <a:t>SDS7804A H12</a:t>
                      </a:r>
                      <a:r>
                        <a:rPr lang="zh-CN" altLang="en-US" sz="1200" b="1" dirty="0">
                          <a:solidFill>
                            <a:schemeClr val="bg1"/>
                          </a:solidFill>
                          <a:latin typeface="HONOR Sans CN Medium" panose="02000600000000000000" pitchFamily="2" charset="-122"/>
                          <a:ea typeface="HONOR Sans CN Medium" panose="02000600000000000000" pitchFamily="2" charset="-122"/>
                        </a:rPr>
                        <a:t>、</a:t>
                      </a:r>
                      <a:r>
                        <a:rPr lang="pt-BR" altLang="zh-CN" sz="1200" b="1" dirty="0">
                          <a:solidFill>
                            <a:schemeClr val="bg1"/>
                          </a:solidFill>
                          <a:latin typeface="HONOR Sans CN Medium" panose="02000600000000000000" pitchFamily="2" charset="-122"/>
                          <a:ea typeface="HONOR Sans CN Medium" panose="02000600000000000000" pitchFamily="2" charset="-122"/>
                        </a:rPr>
                        <a:t>SDS7604A H12</a:t>
                      </a:r>
                    </a:p>
                    <a:p>
                      <a:pPr algn="l"/>
                      <a:r>
                        <a:rPr lang="pt-BR" altLang="zh-CN" sz="1200" b="1" dirty="0">
                          <a:solidFill>
                            <a:schemeClr val="bg1"/>
                          </a:solidFill>
                          <a:latin typeface="HONOR Sans CN Medium" panose="02000600000000000000" pitchFamily="2" charset="-122"/>
                          <a:ea typeface="HONOR Sans CN Medium" panose="02000600000000000000" pitchFamily="2" charset="-122"/>
                        </a:rPr>
                        <a:t>SDS7404A H12</a:t>
                      </a:r>
                      <a:r>
                        <a:rPr lang="zh-CN" altLang="en-US" sz="1200" b="1" dirty="0">
                          <a:solidFill>
                            <a:schemeClr val="bg1"/>
                          </a:solidFill>
                          <a:latin typeface="HONOR Sans CN Medium" panose="02000600000000000000" pitchFamily="2" charset="-122"/>
                          <a:ea typeface="HONOR Sans CN Medium" panose="02000600000000000000" pitchFamily="2" charset="-122"/>
                        </a:rPr>
                        <a:t>、</a:t>
                      </a:r>
                      <a:r>
                        <a:rPr lang="pt-BR" altLang="zh-CN" sz="1200" b="1" dirty="0">
                          <a:solidFill>
                            <a:schemeClr val="bg1"/>
                          </a:solidFill>
                          <a:latin typeface="HONOR Sans CN Medium" panose="02000600000000000000" pitchFamily="2" charset="-122"/>
                          <a:ea typeface="HONOR Sans CN Medium" panose="02000600000000000000" pitchFamily="2" charset="-122"/>
                        </a:rPr>
                        <a:t>SDS7304A H12</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tc>
                  <a:txBody>
                    <a:bodyPr/>
                    <a:lstStyle/>
                    <a:p>
                      <a:pPr algn="l"/>
                      <a:r>
                        <a:rPr lang="en-US" altLang="zh-CN" sz="1200" b="1" dirty="0">
                          <a:solidFill>
                            <a:schemeClr val="bg1"/>
                          </a:solidFill>
                          <a:latin typeface="HONOR Sans CN Medium" panose="02000600000000000000" pitchFamily="2" charset="-122"/>
                          <a:ea typeface="HONOR Sans CN Medium" panose="02000600000000000000" pitchFamily="2" charset="-122"/>
                        </a:rPr>
                        <a:t>SDS7804AP</a:t>
                      </a:r>
                      <a:r>
                        <a:rPr lang="zh-CN" altLang="en-US" sz="1200" b="1" dirty="0">
                          <a:solidFill>
                            <a:schemeClr val="bg1"/>
                          </a:solidFill>
                          <a:latin typeface="HONOR Sans CN Medium" panose="02000600000000000000" pitchFamily="2" charset="-122"/>
                          <a:ea typeface="HONOR Sans CN Medium" panose="02000600000000000000" pitchFamily="2" charset="-122"/>
                        </a:rPr>
                        <a:t>、</a:t>
                      </a:r>
                      <a:r>
                        <a:rPr lang="en-US" altLang="zh-CN" sz="1200" b="1" dirty="0">
                          <a:solidFill>
                            <a:schemeClr val="bg1"/>
                          </a:solidFill>
                          <a:latin typeface="HONOR Sans CN Medium" panose="02000600000000000000" pitchFamily="2" charset="-122"/>
                          <a:ea typeface="HONOR Sans CN Medium" panose="02000600000000000000" pitchFamily="2" charset="-122"/>
                        </a:rPr>
                        <a:t>SDS7604AP</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extLst>
                  <a:ext uri="{0D108BD9-81ED-4DB2-BD59-A6C34878D82A}">
                    <a16:rowId xmlns:a16="http://schemas.microsoft.com/office/drawing/2014/main" val="2823866498"/>
                  </a:ext>
                </a:extLst>
              </a:tr>
              <a:tr h="504032">
                <a:tc>
                  <a:txBody>
                    <a:bodyPr/>
                    <a:lstStyle/>
                    <a:p>
                      <a:r>
                        <a:rPr lang="en-US" altLang="zh-CN" sz="1050" b="1" dirty="0">
                          <a:latin typeface="HONOR Sans CN Medium" panose="02000600000000000000" pitchFamily="2" charset="-122"/>
                          <a:ea typeface="HONOR Sans CN Medium" panose="02000600000000000000" pitchFamily="2" charset="-122"/>
                        </a:rPr>
                        <a:t>Channels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endParaRPr lang="en-US" altLang="zh-CN" sz="1000">
                        <a:latin typeface="HONOR Sans CN Medium" panose="02000600000000000000" pitchFamily="2" charset="-122"/>
                        <a:ea typeface="HONOR Sans CN Medium" panose="02000600000000000000" pitchFamily="2" charset="-122"/>
                      </a:endParaRPr>
                    </a:p>
                    <a:p>
                      <a:r>
                        <a:rPr lang="en-US" altLang="zh-CN" sz="1000">
                          <a:latin typeface="HONOR Sans CN Medium" panose="02000600000000000000" pitchFamily="2" charset="-122"/>
                          <a:ea typeface="HONOR Sans CN Medium" panose="02000600000000000000" pitchFamily="2" charset="-122"/>
                        </a:rPr>
                        <a:t>4 + EXT</a:t>
                      </a:r>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endParaRPr lang="en-US" altLang="zh-CN" sz="1000">
                        <a:latin typeface="HONOR Sans CN Medium" panose="02000600000000000000" pitchFamily="2" charset="-122"/>
                        <a:ea typeface="HONOR Sans CN Medium" panose="02000600000000000000" pitchFamily="2" charset="-122"/>
                      </a:endParaRPr>
                    </a:p>
                    <a:p>
                      <a:r>
                        <a:rPr lang="en-US" altLang="zh-CN" sz="1000">
                          <a:latin typeface="HONOR Sans CN Medium" panose="02000600000000000000" pitchFamily="2" charset="-122"/>
                          <a:ea typeface="HONOR Sans CN Medium" panose="02000600000000000000" pitchFamily="2" charset="-122"/>
                        </a:rPr>
                        <a:t>4 + EXT</a:t>
                      </a:r>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418278595"/>
                  </a:ext>
                </a:extLst>
              </a:tr>
              <a:tr h="461004">
                <a:tc>
                  <a:txBody>
                    <a:bodyPr/>
                    <a:lstStyle/>
                    <a:p>
                      <a:r>
                        <a:rPr lang="en-US" altLang="zh-CN" sz="1050" b="1" dirty="0">
                          <a:latin typeface="HONOR Sans CN Medium" panose="02000600000000000000" pitchFamily="2" charset="-122"/>
                          <a:ea typeface="HONOR Sans CN Medium" panose="02000600000000000000" pitchFamily="2" charset="-122"/>
                        </a:rPr>
                        <a:t>Bandwidth</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endParaRPr lang="en-US" altLang="zh-CN" sz="1000">
                        <a:latin typeface="HONOR Sans CN Medium" panose="02000600000000000000" pitchFamily="2" charset="-122"/>
                        <a:ea typeface="HONOR Sans CN Medium" panose="02000600000000000000" pitchFamily="2" charset="-122"/>
                      </a:endParaRPr>
                    </a:p>
                    <a:p>
                      <a:r>
                        <a:rPr lang="en-US" altLang="zh-CN" sz="1000">
                          <a:latin typeface="HONOR Sans CN Medium" panose="02000600000000000000" pitchFamily="2" charset="-122"/>
                          <a:ea typeface="HONOR Sans CN Medium" panose="02000600000000000000" pitchFamily="2" charset="-122"/>
                        </a:rPr>
                        <a:t>3/4/6/8GHz</a:t>
                      </a:r>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endParaRPr lang="en-US" altLang="zh-CN" sz="1000">
                        <a:latin typeface="HONOR Sans CN Medium" panose="02000600000000000000" pitchFamily="2" charset="-122"/>
                        <a:ea typeface="HONOR Sans CN Medium" panose="02000600000000000000" pitchFamily="2" charset="-122"/>
                      </a:endParaRPr>
                    </a:p>
                    <a:p>
                      <a:r>
                        <a:rPr lang="en-US" altLang="zh-CN" sz="1000">
                          <a:latin typeface="HONOR Sans CN Medium" panose="02000600000000000000" pitchFamily="2" charset="-122"/>
                          <a:ea typeface="HONOR Sans CN Medium" panose="02000600000000000000" pitchFamily="2" charset="-122"/>
                        </a:rPr>
                        <a:t>6/8 GHz</a:t>
                      </a:r>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864577900"/>
                  </a:ext>
                </a:extLst>
              </a:tr>
              <a:tr h="504032">
                <a:tc>
                  <a:txBody>
                    <a:bodyPr/>
                    <a:lstStyle/>
                    <a:p>
                      <a:r>
                        <a:rPr lang="en-US" altLang="zh-CN" sz="1050" b="1" dirty="0">
                          <a:latin typeface="HONOR Sans CN Medium" panose="02000600000000000000" pitchFamily="2" charset="-122"/>
                          <a:ea typeface="HONOR Sans CN Medium" panose="02000600000000000000" pitchFamily="2" charset="-122"/>
                        </a:rPr>
                        <a:t>Resolution</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endParaRPr lang="en-US" altLang="zh-CN" sz="1000" dirty="0">
                        <a:latin typeface="HONOR Sans CN Medium" panose="02000600000000000000" pitchFamily="2" charset="-122"/>
                        <a:ea typeface="HONOR Sans CN Medium" panose="02000600000000000000" pitchFamily="2" charset="-122"/>
                      </a:endParaRPr>
                    </a:p>
                    <a:p>
                      <a:r>
                        <a:rPr lang="en-US" altLang="zh-CN" sz="1000" dirty="0">
                          <a:latin typeface="HONOR Sans CN Medium" panose="02000600000000000000" pitchFamily="2" charset="-122"/>
                          <a:ea typeface="HONOR Sans CN Medium" panose="02000600000000000000" pitchFamily="2" charset="-122"/>
                        </a:rPr>
                        <a:t>12-bit (ERES 16-bit)</a:t>
                      </a:r>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endParaRPr lang="en-US" altLang="zh-CN" sz="1000">
                        <a:latin typeface="HONOR Sans CN Medium" panose="02000600000000000000" pitchFamily="2" charset="-122"/>
                        <a:ea typeface="HONOR Sans CN Medium" panose="02000600000000000000" pitchFamily="2" charset="-122"/>
                      </a:endParaRPr>
                    </a:p>
                    <a:p>
                      <a:r>
                        <a:rPr lang="en-US" altLang="zh-CN" sz="1000">
                          <a:latin typeface="HONOR Sans CN Medium" panose="02000600000000000000" pitchFamily="2" charset="-122"/>
                          <a:ea typeface="HONOR Sans CN Medium" panose="02000600000000000000" pitchFamily="2" charset="-122"/>
                        </a:rPr>
                        <a:t>12-bit (ERES 16-bit)</a:t>
                      </a:r>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481120826"/>
                  </a:ext>
                </a:extLst>
              </a:tr>
              <a:tr h="777586">
                <a:tc>
                  <a:txBody>
                    <a:bodyPr/>
                    <a:lstStyle/>
                    <a:p>
                      <a:r>
                        <a:rPr lang="en-US" altLang="zh-CN" sz="1050" b="1">
                          <a:latin typeface="HONOR Sans CN Medium" panose="02000600000000000000" pitchFamily="2" charset="-122"/>
                          <a:ea typeface="HONOR Sans CN Medium" panose="02000600000000000000" pitchFamily="2" charset="-122"/>
                        </a:rPr>
                        <a:t>Sample </a:t>
                      </a:r>
                      <a:r>
                        <a:rPr lang="en-US" altLang="zh-CN" sz="1050" b="1" dirty="0">
                          <a:latin typeface="HONOR Sans CN Medium" panose="02000600000000000000" pitchFamily="2" charset="-122"/>
                          <a:ea typeface="HONOR Sans CN Medium" panose="02000600000000000000" pitchFamily="2" charset="-122"/>
                        </a:rPr>
                        <a:t>Rate</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endParaRPr lang="en-US" altLang="zh-CN" sz="1000" dirty="0">
                        <a:latin typeface="HONOR Sans CN Medium" panose="02000600000000000000" pitchFamily="2" charset="-122"/>
                        <a:ea typeface="HONOR Sans CN Medium" panose="02000600000000000000" pitchFamily="2" charset="-122"/>
                      </a:endParaRPr>
                    </a:p>
                    <a:p>
                      <a:r>
                        <a:rPr lang="en-US" altLang="zh-CN" sz="1000" dirty="0">
                          <a:latin typeface="HONOR Sans CN Medium" panose="02000600000000000000" pitchFamily="2" charset="-122"/>
                          <a:ea typeface="HONOR Sans CN Medium" panose="02000600000000000000" pitchFamily="2" charset="-122"/>
                        </a:rPr>
                        <a:t>20 GSa/s (2 channels)</a:t>
                      </a:r>
                    </a:p>
                    <a:p>
                      <a:r>
                        <a:rPr lang="en-US" altLang="zh-CN" sz="1000" dirty="0">
                          <a:latin typeface="HONOR Sans CN Medium" panose="02000600000000000000" pitchFamily="2" charset="-122"/>
                          <a:ea typeface="HONOR Sans CN Medium" panose="02000600000000000000" pitchFamily="2" charset="-122"/>
                        </a:rPr>
                        <a:t>10 GSa/s (3 or 4 channels)</a:t>
                      </a:r>
                    </a:p>
                    <a:p>
                      <a:r>
                        <a:rPr lang="en-US" altLang="zh-CN" sz="1000" b="0" dirty="0">
                          <a:latin typeface="HONOR Sans CN Medium" panose="02000600000000000000" pitchFamily="2" charset="-122"/>
                          <a:ea typeface="HONOR Sans CN Medium" panose="02000600000000000000" pitchFamily="2" charset="-122"/>
                        </a:rPr>
                        <a:t>‘4pcs x 10G ADC’</a:t>
                      </a: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endParaRPr lang="en-US" altLang="zh-CN" sz="1000" dirty="0">
                        <a:latin typeface="HONOR Sans CN Medium" panose="02000600000000000000" pitchFamily="2" charset="-122"/>
                        <a:ea typeface="HONOR Sans CN Medium" panose="02000600000000000000" pitchFamily="2" charset="-122"/>
                      </a:endParaRPr>
                    </a:p>
                    <a:p>
                      <a:r>
                        <a:rPr lang="en-US" altLang="zh-CN" sz="1000" dirty="0">
                          <a:latin typeface="HONOR Sans CN Medium" panose="02000600000000000000" pitchFamily="2" charset="-122"/>
                          <a:ea typeface="HONOR Sans CN Medium" panose="02000600000000000000" pitchFamily="2" charset="-122"/>
                        </a:rPr>
                        <a:t>20 GSa/s @ all channels</a:t>
                      </a:r>
                    </a:p>
                    <a:p>
                      <a:endParaRPr lang="en-US" altLang="zh-CN" sz="1000" dirty="0">
                        <a:latin typeface="HONOR Sans CN Medium" panose="02000600000000000000" pitchFamily="2" charset="-122"/>
                        <a:ea typeface="HONOR Sans CN Medium" panose="02000600000000000000" pitchFamily="2" charset="-122"/>
                      </a:endParaRPr>
                    </a:p>
                    <a:p>
                      <a:r>
                        <a:rPr lang="en-US" altLang="zh-CN" sz="1000" b="0" dirty="0">
                          <a:latin typeface="HONOR Sans CN Medium" panose="02000600000000000000" pitchFamily="2" charset="-122"/>
                          <a:ea typeface="HONOR Sans CN Medium" panose="02000600000000000000" pitchFamily="2" charset="-122"/>
                        </a:rPr>
                        <a:t>‘8pcs x 10G ADC’</a:t>
                      </a: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526799245"/>
                  </a:ext>
                </a:extLst>
              </a:tr>
              <a:tr h="504032">
                <a:tc>
                  <a:txBody>
                    <a:bodyPr/>
                    <a:lstStyle/>
                    <a:p>
                      <a:r>
                        <a:rPr lang="en-US" altLang="zh-CN" sz="1050" b="1" dirty="0">
                          <a:latin typeface="HONOR Sans CN Medium" panose="02000600000000000000" pitchFamily="2" charset="-122"/>
                          <a:ea typeface="HONOR Sans CN Medium" panose="02000600000000000000" pitchFamily="2" charset="-122"/>
                        </a:rPr>
                        <a:t>Waveform capture</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a:txBody>
                    <a:bodyPr/>
                    <a:lstStyle/>
                    <a:p>
                      <a:endParaRPr lang="en-US" altLang="zh-CN" sz="1000" dirty="0">
                        <a:latin typeface="HONOR Sans CN Medium" panose="02000600000000000000" pitchFamily="2" charset="-122"/>
                        <a:ea typeface="HONOR Sans CN Medium" panose="02000600000000000000" pitchFamily="2" charset="-122"/>
                      </a:endParaRPr>
                    </a:p>
                    <a:p>
                      <a:r>
                        <a:rPr lang="en-US" altLang="zh-CN" sz="1000" dirty="0">
                          <a:latin typeface="HONOR Sans CN Medium" panose="02000600000000000000" pitchFamily="2" charset="-122"/>
                          <a:ea typeface="HONOR Sans CN Medium" panose="02000600000000000000" pitchFamily="2" charset="-122"/>
                        </a:rPr>
                        <a:t>1,000,000 wfm/s  (Sequence mode: 1,100,000 wfm/s )</a:t>
                      </a:r>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a:txBody>
                    <a:bodyPr/>
                    <a:lstStyle/>
                    <a:p>
                      <a:endParaRPr lang="en-US" altLang="zh-CN" sz="1000" dirty="0">
                        <a:latin typeface="HONOR Sans CN Medium" panose="02000600000000000000" pitchFamily="2" charset="-122"/>
                        <a:ea typeface="HONOR Sans CN Medium" panose="02000600000000000000" pitchFamily="2" charset="-122"/>
                      </a:endParaRPr>
                    </a:p>
                    <a:p>
                      <a:r>
                        <a:rPr lang="en-US" altLang="zh-CN" sz="1000" dirty="0">
                          <a:latin typeface="HONOR Sans CN Medium" panose="02000600000000000000" pitchFamily="2" charset="-122"/>
                          <a:ea typeface="HONOR Sans CN Medium" panose="02000600000000000000" pitchFamily="2" charset="-122"/>
                        </a:rPr>
                        <a:t>1,000,000 wfm/s  (Sequence mode: 1,100,000 wfm/s )</a:t>
                      </a:r>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29874937"/>
                  </a:ext>
                </a:extLst>
              </a:tr>
              <a:tr h="1298699">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50" b="1" dirty="0">
                          <a:latin typeface="HONOR Sans CN Medium" panose="02000600000000000000" pitchFamily="2" charset="-122"/>
                          <a:ea typeface="HONOR Sans CN Medium" panose="02000600000000000000" pitchFamily="2" charset="-122"/>
                        </a:rPr>
                        <a:t>Storage depth</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Standard:</a:t>
                      </a:r>
                    </a:p>
                    <a:p>
                      <a:r>
                        <a:rPr lang="en-US" altLang="zh-CN" sz="1000" dirty="0">
                          <a:latin typeface="HONOR Sans CN Medium" panose="02000600000000000000" pitchFamily="2" charset="-122"/>
                          <a:ea typeface="HONOR Sans CN Medium" panose="02000600000000000000" pitchFamily="2" charset="-122"/>
                        </a:rPr>
                        <a:t>500 Mpts/ch</a:t>
                      </a:r>
                    </a:p>
                    <a:p>
                      <a:endParaRPr lang="en-US" altLang="zh-CN" sz="1000" dirty="0">
                        <a:latin typeface="HONOR Sans CN Medium" panose="02000600000000000000" pitchFamily="2" charset="-122"/>
                        <a:ea typeface="HONOR Sans CN Medium" panose="02000600000000000000" pitchFamily="2" charset="-122"/>
                      </a:endParaRPr>
                    </a:p>
                    <a:p>
                      <a:endParaRPr lang="en-US" altLang="zh-CN" sz="1000" dirty="0">
                        <a:latin typeface="HONOR Sans CN Medium" panose="02000600000000000000" pitchFamily="2" charset="-122"/>
                        <a:ea typeface="HONOR Sans CN Medium" panose="02000600000000000000" pitchFamily="2" charset="-122"/>
                      </a:endParaRPr>
                    </a:p>
                    <a:p>
                      <a:r>
                        <a:rPr lang="en-US" altLang="zh-CN" sz="1000" dirty="0">
                          <a:latin typeface="HONOR Sans CN Medium" panose="02000600000000000000" pitchFamily="2" charset="-122"/>
                          <a:ea typeface="HONOR Sans CN Medium" panose="02000600000000000000" pitchFamily="2" charset="-122"/>
                        </a:rPr>
                        <a:t>Optional:</a:t>
                      </a:r>
                    </a:p>
                    <a:p>
                      <a:r>
                        <a:rPr lang="en-US" altLang="zh-CN" sz="1000" dirty="0">
                          <a:latin typeface="HONOR Sans CN Medium" panose="02000600000000000000" pitchFamily="2" charset="-122"/>
                          <a:ea typeface="HONOR Sans CN Medium" panose="02000600000000000000" pitchFamily="2" charset="-122"/>
                        </a:rPr>
                        <a:t>1 Gpts/ch  (1 or 2 channels)</a:t>
                      </a:r>
                    </a:p>
                    <a:p>
                      <a:r>
                        <a:rPr lang="en-US" altLang="zh-CN" sz="1000" dirty="0">
                          <a:latin typeface="HONOR Sans CN Medium" panose="02000600000000000000" pitchFamily="2" charset="-122"/>
                          <a:ea typeface="HONOR Sans CN Medium" panose="02000600000000000000" pitchFamily="2" charset="-122"/>
                        </a:rPr>
                        <a:t>500 Mpts/ch</a:t>
                      </a:r>
                      <a:r>
                        <a:rPr lang="zh-CN" altLang="en-US" sz="1000" dirty="0">
                          <a:latin typeface="HONOR Sans CN Medium" panose="02000600000000000000" pitchFamily="2" charset="-122"/>
                          <a:ea typeface="HONOR Sans CN Medium" panose="02000600000000000000" pitchFamily="2" charset="-122"/>
                        </a:rPr>
                        <a:t>（</a:t>
                      </a:r>
                      <a:r>
                        <a:rPr lang="en-US" altLang="zh-CN" sz="1000" dirty="0">
                          <a:latin typeface="HONOR Sans CN Medium" panose="02000600000000000000" pitchFamily="2" charset="-122"/>
                          <a:ea typeface="HONOR Sans CN Medium" panose="02000600000000000000" pitchFamily="2" charset="-122"/>
                        </a:rPr>
                        <a:t>4 channels</a:t>
                      </a:r>
                      <a:r>
                        <a:rPr lang="zh-CN" altLang="en-US" sz="1000" dirty="0">
                          <a:latin typeface="HONOR Sans CN Medium" panose="02000600000000000000" pitchFamily="2" charset="-122"/>
                          <a:ea typeface="HONOR Sans CN Medium" panose="02000600000000000000" pitchFamily="2" charset="-122"/>
                        </a:rPr>
                        <a:t>）</a:t>
                      </a: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Standard:</a:t>
                      </a:r>
                    </a:p>
                    <a:p>
                      <a:r>
                        <a:rPr lang="en-US" altLang="zh-CN" sz="1000" dirty="0">
                          <a:latin typeface="HONOR Sans CN Medium" panose="02000600000000000000" pitchFamily="2" charset="-122"/>
                          <a:ea typeface="HONOR Sans CN Medium" panose="02000600000000000000" pitchFamily="2" charset="-122"/>
                        </a:rPr>
                        <a:t>1 Gpts/ch (1 or 2 channels)</a:t>
                      </a:r>
                    </a:p>
                    <a:p>
                      <a:r>
                        <a:rPr lang="en-US" altLang="zh-CN" sz="1000" dirty="0">
                          <a:latin typeface="HONOR Sans CN Medium" panose="02000600000000000000" pitchFamily="2" charset="-122"/>
                          <a:ea typeface="HONOR Sans CN Medium" panose="02000600000000000000" pitchFamily="2" charset="-122"/>
                        </a:rPr>
                        <a:t>500 Mpts/ch (3 or 4 channels)</a:t>
                      </a:r>
                    </a:p>
                    <a:p>
                      <a:endParaRPr lang="en-US" altLang="zh-CN" sz="1000" dirty="0">
                        <a:latin typeface="HONOR Sans CN Medium" panose="02000600000000000000" pitchFamily="2" charset="-122"/>
                        <a:ea typeface="HONOR Sans CN Medium" panose="02000600000000000000" pitchFamily="2" charset="-122"/>
                      </a:endParaRPr>
                    </a:p>
                    <a:p>
                      <a:r>
                        <a:rPr lang="en-US" altLang="zh-CN" sz="1000" dirty="0">
                          <a:latin typeface="HONOR Sans CN Medium" panose="02000600000000000000" pitchFamily="2" charset="-122"/>
                          <a:ea typeface="HONOR Sans CN Medium" panose="02000600000000000000" pitchFamily="2" charset="-122"/>
                        </a:rPr>
                        <a:t>Optional:</a:t>
                      </a:r>
                    </a:p>
                    <a:p>
                      <a:r>
                        <a:rPr lang="en-US" altLang="zh-CN" sz="1000" dirty="0">
                          <a:latin typeface="HONOR Sans CN Medium" panose="02000600000000000000" pitchFamily="2" charset="-122"/>
                          <a:ea typeface="HONOR Sans CN Medium" panose="02000600000000000000" pitchFamily="2" charset="-122"/>
                        </a:rPr>
                        <a:t>2 Gpts/ch (1 channel)</a:t>
                      </a:r>
                    </a:p>
                    <a:p>
                      <a:r>
                        <a:rPr lang="en-US" altLang="zh-CN" sz="1000" dirty="0">
                          <a:latin typeface="HONOR Sans CN Medium" panose="02000600000000000000" pitchFamily="2" charset="-122"/>
                          <a:ea typeface="HONOR Sans CN Medium" panose="02000600000000000000" pitchFamily="2" charset="-122"/>
                        </a:rPr>
                        <a:t>1 Gpts/ch (2 channels)</a:t>
                      </a:r>
                    </a:p>
                    <a:p>
                      <a:r>
                        <a:rPr lang="en-US" altLang="zh-CN" sz="1000" dirty="0">
                          <a:latin typeface="HONOR Sans CN Medium" panose="02000600000000000000" pitchFamily="2" charset="-122"/>
                          <a:ea typeface="HONOR Sans CN Medium" panose="02000600000000000000" pitchFamily="2" charset="-122"/>
                        </a:rPr>
                        <a:t>500 Mpts/ch (3 or 4 channels)</a:t>
                      </a: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2730068373"/>
                  </a:ext>
                </a:extLst>
              </a:tr>
              <a:tr h="708518">
                <a:tc>
                  <a:txBody>
                    <a:bodyPr/>
                    <a:lstStyle/>
                    <a:p>
                      <a:r>
                        <a:rPr lang="en-US" altLang="zh-CN" sz="1050" b="1">
                          <a:latin typeface="HONOR Sans CN Medium" panose="02000600000000000000" pitchFamily="2" charset="-122"/>
                          <a:ea typeface="HONOR Sans CN Medium" panose="02000600000000000000" pitchFamily="2" charset="-122"/>
                        </a:rPr>
                        <a:t>Serial trigger and decode</a:t>
                      </a:r>
                      <a:endParaRPr lang="en-US" altLang="zh-CN" sz="1050" b="1"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gridSpan="2">
                  <a:txBody>
                    <a:bodyPr/>
                    <a:lstStyle/>
                    <a:p>
                      <a:endParaRPr lang="en-US" altLang="zh-CN" sz="1000" dirty="0">
                        <a:latin typeface="HONOR Sans CN Medium" panose="02000600000000000000" pitchFamily="2" charset="-122"/>
                        <a:ea typeface="HONOR Sans CN Medium" panose="02000600000000000000" pitchFamily="2" charset="-122"/>
                      </a:endParaRPr>
                    </a:p>
                    <a:p>
                      <a:r>
                        <a:rPr lang="en-US" altLang="zh-CN" sz="1000" dirty="0">
                          <a:latin typeface="HONOR Sans CN Medium" panose="02000600000000000000" pitchFamily="2" charset="-122"/>
                          <a:ea typeface="HONOR Sans CN Medium" panose="02000600000000000000" pitchFamily="2" charset="-122"/>
                        </a:rPr>
                        <a:t>Standard: I2C, SPI, UART, CAN, LIN</a:t>
                      </a:r>
                    </a:p>
                    <a:p>
                      <a:r>
                        <a:rPr lang="en-US" altLang="zh-CN" sz="1000" dirty="0">
                          <a:latin typeface="HONOR Sans CN Medium" panose="02000600000000000000" pitchFamily="2" charset="-122"/>
                          <a:ea typeface="HONOR Sans CN Medium" panose="02000600000000000000" pitchFamily="2" charset="-122"/>
                        </a:rPr>
                        <a:t>Optional: CAN FD, CAN XL(decode only), FlexRay, I2S, MIL-STD-1553B, SENT, Manchester(decode only), ARINC429, USB 2.0 (decode only)</a:t>
                      </a: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hMerge="1">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N/A</a:t>
                      </a:r>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4009671170"/>
                  </a:ext>
                </a:extLst>
              </a:tr>
              <a:tr h="504032">
                <a:tc>
                  <a:txBody>
                    <a:bodyPr/>
                    <a:lstStyle/>
                    <a:p>
                      <a:r>
                        <a:rPr lang="en-US" altLang="zh-CN" sz="1050" b="1" dirty="0">
                          <a:latin typeface="HONOR Sans CN Medium" panose="02000600000000000000" pitchFamily="2" charset="-122"/>
                          <a:ea typeface="HONOR Sans CN Medium" panose="02000600000000000000" pitchFamily="2" charset="-122"/>
                        </a:rPr>
                        <a:t>Compliance Test</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gridSpan="2">
                  <a:txBody>
                    <a:bodyPr/>
                    <a:lstStyle/>
                    <a:p>
                      <a:endParaRPr lang="fr-FR" altLang="zh-CN" sz="1000" dirty="0">
                        <a:latin typeface="HONOR Sans CN Medium" panose="02000600000000000000" pitchFamily="2" charset="-122"/>
                        <a:ea typeface="HONOR Sans CN Medium" panose="02000600000000000000" pitchFamily="2" charset="-122"/>
                      </a:endParaRPr>
                    </a:p>
                    <a:p>
                      <a:r>
                        <a:rPr lang="fr-FR" altLang="zh-CN" sz="1000" dirty="0">
                          <a:latin typeface="HONOR Sans CN Medium" panose="02000600000000000000" pitchFamily="2" charset="-122"/>
                          <a:ea typeface="HONOR Sans CN Medium" panose="02000600000000000000" pitchFamily="2" charset="-122"/>
                        </a:rPr>
                        <a:t>USB 2.0, 100Base-TX, 1000Base-T, 100/1000Base-T1, 2.5G/5G/10GBase-T, MIPI-DPHY</a:t>
                      </a:r>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hMerge="1">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Option </a:t>
                      </a:r>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2469869996"/>
                  </a:ext>
                </a:extLst>
              </a:tr>
            </a:tbl>
          </a:graphicData>
        </a:graphic>
      </p:graphicFrame>
    </p:spTree>
    <p:extLst>
      <p:ext uri="{BB962C8B-B14F-4D97-AF65-F5344CB8AC3E}">
        <p14:creationId xmlns:p14="http://schemas.microsoft.com/office/powerpoint/2010/main" val="3669501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hasCustomPrompt="1"/>
          </p:nvPr>
        </p:nvSpPr>
        <p:spPr>
          <a:xfrm>
            <a:off x="408351" y="811571"/>
            <a:ext cx="10515415" cy="643000"/>
          </a:xfrm>
        </p:spPr>
        <p:txBody>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SDS7000A Series Overview</a:t>
            </a:r>
          </a:p>
        </p:txBody>
      </p:sp>
      <p:sp>
        <p:nvSpPr>
          <p:cNvPr id="14" name="矩形 13"/>
          <p:cNvSpPr/>
          <p:nvPr userDrawn="1"/>
        </p:nvSpPr>
        <p:spPr>
          <a:xfrm>
            <a:off x="317199" y="934150"/>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Calibri"/>
              <a:ea typeface="微软雅黑" panose="020B0503020204020204" pitchFamily="34" charset="-122"/>
            </a:endParaRPr>
          </a:p>
        </p:txBody>
      </p:sp>
      <p:graphicFrame>
        <p:nvGraphicFramePr>
          <p:cNvPr id="2" name="表格 6">
            <a:extLst>
              <a:ext uri="{FF2B5EF4-FFF2-40B4-BE49-F238E27FC236}">
                <a16:creationId xmlns:a16="http://schemas.microsoft.com/office/drawing/2014/main" id="{6FCAC866-66BE-2D3A-E2F4-0874F74997C9}"/>
              </a:ext>
            </a:extLst>
          </p:cNvPr>
          <p:cNvGraphicFramePr>
            <a:graphicFrameLocks noGrp="1"/>
          </p:cNvGraphicFramePr>
          <p:nvPr>
            <p:extLst>
              <p:ext uri="{D42A27DB-BD31-4B8C-83A1-F6EECF244321}">
                <p14:modId xmlns:p14="http://schemas.microsoft.com/office/powerpoint/2010/main" val="3880946273"/>
              </p:ext>
            </p:extLst>
          </p:nvPr>
        </p:nvGraphicFramePr>
        <p:xfrm>
          <a:off x="479376" y="1520789"/>
          <a:ext cx="11233247" cy="5148573"/>
        </p:xfrm>
        <a:graphic>
          <a:graphicData uri="http://schemas.openxmlformats.org/drawingml/2006/table">
            <a:tbl>
              <a:tblPr/>
              <a:tblGrid>
                <a:gridCol w="1656184">
                  <a:extLst>
                    <a:ext uri="{9D8B030D-6E8A-4147-A177-3AD203B41FA5}">
                      <a16:colId xmlns:a16="http://schemas.microsoft.com/office/drawing/2014/main" val="20000"/>
                    </a:ext>
                  </a:extLst>
                </a:gridCol>
                <a:gridCol w="1836204">
                  <a:extLst>
                    <a:ext uri="{9D8B030D-6E8A-4147-A177-3AD203B41FA5}">
                      <a16:colId xmlns:a16="http://schemas.microsoft.com/office/drawing/2014/main" val="3694445813"/>
                    </a:ext>
                  </a:extLst>
                </a:gridCol>
                <a:gridCol w="1872208">
                  <a:extLst>
                    <a:ext uri="{9D8B030D-6E8A-4147-A177-3AD203B41FA5}">
                      <a16:colId xmlns:a16="http://schemas.microsoft.com/office/drawing/2014/main" val="3939816157"/>
                    </a:ext>
                  </a:extLst>
                </a:gridCol>
                <a:gridCol w="2988332">
                  <a:extLst>
                    <a:ext uri="{9D8B030D-6E8A-4147-A177-3AD203B41FA5}">
                      <a16:colId xmlns:a16="http://schemas.microsoft.com/office/drawing/2014/main" val="20001"/>
                    </a:ext>
                  </a:extLst>
                </a:gridCol>
                <a:gridCol w="2880319">
                  <a:extLst>
                    <a:ext uri="{9D8B030D-6E8A-4147-A177-3AD203B41FA5}">
                      <a16:colId xmlns:a16="http://schemas.microsoft.com/office/drawing/2014/main" val="4064923764"/>
                    </a:ext>
                  </a:extLst>
                </a:gridCol>
              </a:tblGrid>
              <a:tr h="456593">
                <a:tc>
                  <a:txBody>
                    <a:bodyPr/>
                    <a:lstStyle/>
                    <a:p>
                      <a:pPr algn="ctr" fontAlgn="ctr"/>
                      <a:r>
                        <a:rPr lang="en-US" altLang="zh-CN" sz="1100" b="0" i="0" u="none" strike="noStrike" dirty="0">
                          <a:solidFill>
                            <a:schemeClr val="bg1"/>
                          </a:solidFill>
                          <a:effectLst/>
                          <a:latin typeface="HONOR Sans CN Medium" panose="02000600000000000000" pitchFamily="2" charset="-122"/>
                          <a:ea typeface="HONOR Sans CN Medium" panose="02000600000000000000" pitchFamily="2" charset="-122"/>
                          <a:cs typeface="阿里巴巴普惠体 B" panose="00020600040101010101" pitchFamily="18" charset="-122"/>
                        </a:rPr>
                        <a:t>Model</a:t>
                      </a:r>
                      <a:endParaRPr lang="en-US" sz="1100" b="0" i="0" u="none" strike="noStrike" dirty="0">
                        <a:solidFill>
                          <a:schemeClr val="bg1"/>
                        </a:solidFill>
                        <a:effectLst/>
                        <a:latin typeface="HONOR Sans CN Medium" panose="02000600000000000000" pitchFamily="2" charset="-122"/>
                        <a:ea typeface="HONOR Sans CN Medium" panose="02000600000000000000" pitchFamily="2" charset="-122"/>
                        <a:cs typeface="阿里巴巴普惠体 B" panose="00020600040101010101" pitchFamily="18" charset="-122"/>
                      </a:endParaRPr>
                    </a:p>
                  </a:txBody>
                  <a:tcPr marL="9525" marR="9525" marT="9525" marB="0"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03B9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kern="1200" dirty="0">
                          <a:solidFill>
                            <a:schemeClr val="bg1"/>
                          </a:solidFill>
                          <a:effectLst/>
                          <a:latin typeface="HONOR Sans CN Medium" panose="02000600000000000000" pitchFamily="2" charset="-122"/>
                          <a:ea typeface="HONOR Sans CN Medium" panose="02000600000000000000" pitchFamily="2" charset="-122"/>
                          <a:cs typeface="阿里巴巴普惠体 B" panose="00020600040101010101" pitchFamily="18" charset="-122"/>
                        </a:rPr>
                        <a:t>Bandwidth</a:t>
                      </a:r>
                      <a:endParaRPr lang="zh-CN" sz="1100" b="0" i="0" u="none" strike="noStrike" kern="1200" dirty="0">
                        <a:solidFill>
                          <a:schemeClr val="bg1"/>
                        </a:solidFill>
                        <a:effectLst/>
                        <a:latin typeface="HONOR Sans CN Medium" panose="02000600000000000000" pitchFamily="2" charset="-122"/>
                        <a:ea typeface="HONOR Sans CN Medium" panose="02000600000000000000" pitchFamily="2" charset="-122"/>
                        <a:cs typeface="阿里巴巴普惠体 B" panose="00020600040101010101" pitchFamily="18" charset="-122"/>
                      </a:endParaRPr>
                    </a:p>
                  </a:txBody>
                  <a:tcPr marL="9525" marR="9525" marT="9525" marB="0"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03B9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kern="1200" dirty="0">
                          <a:solidFill>
                            <a:schemeClr val="bg1"/>
                          </a:solidFill>
                          <a:effectLst/>
                          <a:latin typeface="HONOR Sans CN Medium" panose="02000600000000000000" pitchFamily="2" charset="-122"/>
                          <a:ea typeface="HONOR Sans CN Medium" panose="02000600000000000000" pitchFamily="2" charset="-122"/>
                          <a:cs typeface="阿里巴巴普惠体 B" panose="00020600040101010101" pitchFamily="18" charset="-122"/>
                        </a:rPr>
                        <a:t>ADC</a:t>
                      </a:r>
                      <a:r>
                        <a:rPr lang="zh-CN" altLang="en-US" sz="1100" b="0" i="0" u="none" strike="noStrike" kern="1200" dirty="0">
                          <a:solidFill>
                            <a:schemeClr val="bg1"/>
                          </a:solidFill>
                          <a:effectLst/>
                          <a:latin typeface="HONOR Sans CN Medium" panose="02000600000000000000" pitchFamily="2" charset="-122"/>
                          <a:ea typeface="HONOR Sans CN Medium" panose="02000600000000000000" pitchFamily="2" charset="-122"/>
                          <a:cs typeface="阿里巴巴普惠体 B" panose="00020600040101010101" pitchFamily="18" charset="-122"/>
                        </a:rPr>
                        <a:t> </a:t>
                      </a:r>
                      <a:r>
                        <a:rPr lang="en-US" altLang="zh-CN" sz="1100" b="0" i="0" u="none" strike="noStrike" kern="1200" dirty="0">
                          <a:solidFill>
                            <a:schemeClr val="bg1"/>
                          </a:solidFill>
                          <a:effectLst/>
                          <a:latin typeface="HONOR Sans CN Medium" panose="02000600000000000000" pitchFamily="2" charset="-122"/>
                          <a:ea typeface="HONOR Sans CN Medium" panose="02000600000000000000" pitchFamily="2" charset="-122"/>
                          <a:cs typeface="阿里巴巴普惠体 B" panose="00020600040101010101" pitchFamily="18" charset="-122"/>
                        </a:rPr>
                        <a:t>bits</a:t>
                      </a:r>
                      <a:endParaRPr lang="zh-CN" sz="1100" b="0" i="0" u="none" strike="noStrike" kern="1200" dirty="0">
                        <a:solidFill>
                          <a:schemeClr val="bg1"/>
                        </a:solidFill>
                        <a:effectLst/>
                        <a:latin typeface="HONOR Sans CN Medium" panose="02000600000000000000" pitchFamily="2" charset="-122"/>
                        <a:ea typeface="HONOR Sans CN Medium" panose="02000600000000000000" pitchFamily="2" charset="-122"/>
                        <a:cs typeface="阿里巴巴普惠体 B" panose="00020600040101010101" pitchFamily="18" charset="-122"/>
                      </a:endParaRPr>
                    </a:p>
                  </a:txBody>
                  <a:tcPr marL="9525" marR="9525" marT="9525" marB="0"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03B9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kern="1200">
                          <a:solidFill>
                            <a:schemeClr val="bg1"/>
                          </a:solidFill>
                          <a:effectLst/>
                          <a:latin typeface="HONOR Sans CN Medium" panose="02000600000000000000" pitchFamily="2" charset="-122"/>
                          <a:ea typeface="HONOR Sans CN Medium" panose="02000600000000000000" pitchFamily="2" charset="-122"/>
                          <a:cs typeface="阿里巴巴普惠体 B" panose="00020600040101010101" pitchFamily="18" charset="-122"/>
                        </a:rPr>
                        <a:t>Maximum sampling rate</a:t>
                      </a:r>
                      <a:endParaRPr lang="zh-CN" sz="1100" b="0" i="0" u="none" strike="noStrike" kern="1200">
                        <a:solidFill>
                          <a:schemeClr val="bg1"/>
                        </a:solidFill>
                        <a:effectLst/>
                        <a:latin typeface="HONOR Sans CN Medium" panose="02000600000000000000" pitchFamily="2" charset="-122"/>
                        <a:ea typeface="HONOR Sans CN Medium" panose="02000600000000000000" pitchFamily="2" charset="-122"/>
                        <a:cs typeface="阿里巴巴普惠体 B" panose="00020600040101010101" pitchFamily="18" charset="-122"/>
                      </a:endParaRPr>
                    </a:p>
                  </a:txBody>
                  <a:tcPr marL="9525" marR="9525" marT="9525" marB="0"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03B9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kern="1200" dirty="0">
                          <a:solidFill>
                            <a:schemeClr val="bg1"/>
                          </a:solidFill>
                          <a:effectLst/>
                          <a:latin typeface="HONOR Sans CN Medium" panose="02000600000000000000" pitchFamily="2" charset="-122"/>
                          <a:ea typeface="HONOR Sans CN Medium" panose="02000600000000000000" pitchFamily="2" charset="-122"/>
                          <a:cs typeface="阿里巴巴普惠体 B" panose="00020600040101010101" pitchFamily="18" charset="-122"/>
                        </a:rPr>
                        <a:t>Maximum storage depth</a:t>
                      </a:r>
                      <a:endParaRPr lang="zh-CN" sz="1100" b="0" i="0" u="none" strike="noStrike" kern="1200" dirty="0">
                        <a:solidFill>
                          <a:schemeClr val="bg1"/>
                        </a:solidFill>
                        <a:effectLst/>
                        <a:latin typeface="HONOR Sans CN Medium" panose="02000600000000000000" pitchFamily="2" charset="-122"/>
                        <a:ea typeface="HONOR Sans CN Medium" panose="02000600000000000000" pitchFamily="2" charset="-122"/>
                        <a:cs typeface="阿里巴巴普惠体 B" panose="00020600040101010101" pitchFamily="18" charset="-122"/>
                      </a:endParaRPr>
                    </a:p>
                  </a:txBody>
                  <a:tcPr marL="9525" marR="9525" marT="9525" marB="0"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03B90"/>
                    </a:solidFill>
                  </a:tcPr>
                </a:tc>
                <a:extLst>
                  <a:ext uri="{0D108BD9-81ED-4DB2-BD59-A6C34878D82A}">
                    <a16:rowId xmlns:a16="http://schemas.microsoft.com/office/drawing/2014/main" val="3816244070"/>
                  </a:ext>
                </a:extLst>
              </a:tr>
              <a:tr h="879746">
                <a:tc>
                  <a:txBody>
                    <a:bodyPr/>
                    <a:lstStyle/>
                    <a:p>
                      <a:pPr algn="ctr" fontAlgn="ctr">
                        <a:lnSpc>
                          <a:spcPct val="150000"/>
                        </a:lnSpc>
                      </a:pPr>
                      <a:r>
                        <a:rPr lang="en-US" altLang="zh-CN" sz="11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SDS7804AP</a:t>
                      </a:r>
                      <a:endParaRPr lang="en-US" sz="11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8 GHz</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chemeClr val="tx1"/>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12 bits</a:t>
                      </a:r>
                      <a:endParaRPr lang="zh-CN" sz="1100" b="0" i="0" u="none" strike="noStrike" kern="1200" dirty="0">
                        <a:solidFill>
                          <a:schemeClr val="tx1"/>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FF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20GSa/s</a:t>
                      </a:r>
                      <a:r>
                        <a:rPr lang="en-US" altLang="zh-CN" sz="1100" b="0" i="0" u="none" strike="noStrike" kern="1200" baseline="0" dirty="0">
                          <a:solidFill>
                            <a:srgbClr val="FF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 @All channels</a:t>
                      </a:r>
                      <a:endParaRPr lang="zh-CN" sz="1100" b="0" i="0" u="none" strike="noStrike" kern="1200" dirty="0">
                        <a:solidFill>
                          <a:srgbClr val="FF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FF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2 Gpts/ch (single-channel mode) </a:t>
                      </a:r>
                    </a:p>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chemeClr val="tx1"/>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1 Gpts/ch (dual-channel mode) </a:t>
                      </a:r>
                    </a:p>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chemeClr val="tx1"/>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500 Mpts/ch (quad channel mode)</a:t>
                      </a:r>
                      <a:endParaRPr lang="zh-CN" sz="1100" b="0" i="0" u="none" strike="noStrike" kern="1200" dirty="0">
                        <a:solidFill>
                          <a:schemeClr val="tx1"/>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879746">
                <a:tc>
                  <a:txBody>
                    <a:bodyPr/>
                    <a:lstStyle/>
                    <a:p>
                      <a:pPr algn="ctr" fontAlgn="ctr">
                        <a:lnSpc>
                          <a:spcPct val="150000"/>
                        </a:lnSpc>
                      </a:pPr>
                      <a:r>
                        <a:rPr lang="en-US" sz="11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SDS7604AP</a:t>
                      </a: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ctr" latinLnBrk="0" hangingPunct="1">
                        <a:lnSpc>
                          <a:spcPct val="150000"/>
                        </a:lnSpc>
                        <a:spcBef>
                          <a:spcPts val="0"/>
                        </a:spcBef>
                        <a:spcAft>
                          <a:spcPts val="0"/>
                        </a:spcAft>
                        <a:buClrTx/>
                        <a:buSzTx/>
                        <a:buFontTx/>
                        <a:buNone/>
                        <a:tabLst/>
                        <a:defRPr/>
                      </a:pPr>
                      <a:r>
                        <a:rPr lang="en-US" sz="11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6 GHz</a:t>
                      </a: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HONOR Sans CN Medium" panose="02000600000000000000" pitchFamily="2" charset="-122"/>
                          <a:ea typeface="HONOR Sans CN Medium" panose="02000600000000000000" pitchFamily="2" charset="-122"/>
                          <a:cs typeface="阿里巴巴普惠体 M" panose="00020600040101010101" pitchFamily="18" charset="-122"/>
                        </a:rPr>
                        <a:t>12 bits</a:t>
                      </a:r>
                      <a:endParaRPr kumimoji="0" lang="zh-CN" altLang="zh-CN" sz="1100" b="0" i="0" u="none" strike="noStrike" kern="1200" cap="none" spc="0" normalizeH="0" baseline="0" noProof="0" dirty="0">
                        <a:ln>
                          <a:noFill/>
                        </a:ln>
                        <a:solidFill>
                          <a:prstClr val="black"/>
                        </a:solidFill>
                        <a:effectLst/>
                        <a:uLnTx/>
                        <a:uFillTx/>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FF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20GSa/s</a:t>
                      </a:r>
                      <a:r>
                        <a:rPr lang="en-US" altLang="zh-CN" sz="1100" b="0" i="0" u="none" strike="noStrike" kern="1200" baseline="0" dirty="0">
                          <a:solidFill>
                            <a:srgbClr val="FF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 @All channels</a:t>
                      </a:r>
                      <a:endParaRPr lang="zh-CN" altLang="zh-CN" sz="1100" b="0" i="0" u="none" strike="noStrike" kern="1200" dirty="0">
                        <a:solidFill>
                          <a:srgbClr val="FF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FF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2 Gpts/ch (single-channel mode)</a:t>
                      </a:r>
                    </a:p>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chemeClr val="tx1"/>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 1 Gpts/ch (dual-channel mode) </a:t>
                      </a:r>
                    </a:p>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chemeClr val="tx1"/>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500 Mpts/ch (quad-channel mode)</a:t>
                      </a:r>
                      <a:endParaRPr lang="zh-CN" altLang="zh-CN" sz="1100" b="0" i="0" u="none" strike="noStrike" kern="1200" dirty="0">
                        <a:solidFill>
                          <a:schemeClr val="tx1"/>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68580" marR="68580" marT="0"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733122">
                <a:tc>
                  <a:txBody>
                    <a:bodyPr/>
                    <a:lstStyle/>
                    <a:p>
                      <a:pPr algn="ctr" fontAlgn="ctr">
                        <a:lnSpc>
                          <a:spcPct val="150000"/>
                        </a:lnSpc>
                      </a:pPr>
                      <a:r>
                        <a:rPr lang="en-US" sz="11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SDS7804A</a:t>
                      </a: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pPr algn="ctr" fontAlgn="ctr">
                        <a:lnSpc>
                          <a:spcPct val="150000"/>
                        </a:lnSpc>
                      </a:pPr>
                      <a:r>
                        <a:rPr lang="en-US" sz="11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8 GHz</a:t>
                      </a: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HONOR Sans CN Medium" panose="02000600000000000000" pitchFamily="2" charset="-122"/>
                          <a:ea typeface="HONOR Sans CN Medium" panose="02000600000000000000" pitchFamily="2" charset="-122"/>
                          <a:cs typeface="阿里巴巴普惠体 M" panose="00020600040101010101" pitchFamily="18" charset="-122"/>
                        </a:rPr>
                        <a:t>12 bits</a:t>
                      </a:r>
                      <a:endParaRPr kumimoji="0" lang="zh-CN" altLang="zh-CN" sz="1100" b="0" i="0" u="none" strike="noStrike" kern="1200" cap="none" spc="0" normalizeH="0" baseline="0" noProof="0" dirty="0">
                        <a:ln>
                          <a:noFill/>
                        </a:ln>
                        <a:solidFill>
                          <a:prstClr val="black"/>
                        </a:solidFill>
                        <a:effectLst/>
                        <a:uLnTx/>
                        <a:uFillTx/>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20 GSa/s (single/dual-channel mode) </a:t>
                      </a:r>
                    </a:p>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10 GSa/s (quad-channel mode)</a:t>
                      </a:r>
                      <a:endParaRPr lang="en-US"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1 Gpts/ch (single/dual-channel mode) </a:t>
                      </a:r>
                    </a:p>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500 Mpts/ch (quad-channel mode)</a:t>
                      </a:r>
                      <a:endParaRPr 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68580" marR="68580" marT="0"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733122">
                <a:tc>
                  <a:txBody>
                    <a:bodyPr/>
                    <a:lstStyle/>
                    <a:p>
                      <a:pPr algn="ctr" fontAlgn="ctr">
                        <a:lnSpc>
                          <a:spcPct val="150000"/>
                        </a:lnSpc>
                      </a:pPr>
                      <a:r>
                        <a:rPr lang="en-US" sz="11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SDS7604A</a:t>
                      </a: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a:txBody>
                    <a:bodyPr/>
                    <a:lstStyle/>
                    <a:p>
                      <a:pPr algn="ctr" fontAlgn="ctr">
                        <a:lnSpc>
                          <a:spcPct val="150000"/>
                        </a:lnSpc>
                      </a:pPr>
                      <a:r>
                        <a:rPr lang="en-US" sz="11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6 GHz</a:t>
                      </a: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HONOR Sans CN Medium" panose="02000600000000000000" pitchFamily="2" charset="-122"/>
                          <a:ea typeface="HONOR Sans CN Medium" panose="02000600000000000000" pitchFamily="2" charset="-122"/>
                          <a:cs typeface="阿里巴巴普惠体 M" panose="00020600040101010101" pitchFamily="18" charset="-122"/>
                        </a:rPr>
                        <a:t>12 bits</a:t>
                      </a:r>
                      <a:endParaRPr kumimoji="0" lang="zh-CN" altLang="zh-CN" sz="1100" b="0" i="0" u="none" strike="noStrike" kern="1200" cap="none" spc="0" normalizeH="0" baseline="0" noProof="0" dirty="0">
                        <a:ln>
                          <a:noFill/>
                        </a:ln>
                        <a:solidFill>
                          <a:prstClr val="black"/>
                        </a:solidFill>
                        <a:effectLst/>
                        <a:uLnTx/>
                        <a:uFillTx/>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20 GSa/s (single/dual-channel mode) </a:t>
                      </a:r>
                    </a:p>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10 GSa/s (quad-channel mode)</a:t>
                      </a: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a:txBody>
                    <a:bodyPr/>
                    <a:lstStyle/>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1 Gpts/ch (single/dual-channel mode) </a:t>
                      </a:r>
                    </a:p>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500 Mpts/ch (quad-channel mode)</a:t>
                      </a:r>
                      <a:endParaRPr lang="en-US" altLang="zh-CN" sz="11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68580" marR="68580" marT="0"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070763146"/>
                  </a:ext>
                </a:extLst>
              </a:tr>
              <a:tr h="733122">
                <a:tc>
                  <a:txBody>
                    <a:bodyPr/>
                    <a:lstStyle/>
                    <a:p>
                      <a:pPr algn="ctr" fontAlgn="ctr">
                        <a:lnSpc>
                          <a:spcPct val="150000"/>
                        </a:lnSpc>
                      </a:pPr>
                      <a:r>
                        <a:rPr lang="en-US" sz="1100" b="0" i="0" u="none" strike="noStrike">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SDS7404A</a:t>
                      </a: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a:txBody>
                    <a:bodyPr/>
                    <a:lstStyle/>
                    <a:p>
                      <a:pPr algn="ctr" fontAlgn="ctr">
                        <a:lnSpc>
                          <a:spcPct val="150000"/>
                        </a:lnSpc>
                      </a:pPr>
                      <a:r>
                        <a:rPr lang="en-US" sz="11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4 GHz</a:t>
                      </a: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HONOR Sans CN Medium" panose="02000600000000000000" pitchFamily="2" charset="-122"/>
                          <a:ea typeface="HONOR Sans CN Medium" panose="02000600000000000000" pitchFamily="2" charset="-122"/>
                          <a:cs typeface="阿里巴巴普惠体 M" panose="00020600040101010101" pitchFamily="18" charset="-122"/>
                        </a:rPr>
                        <a:t>12 bits</a:t>
                      </a:r>
                      <a:endParaRPr kumimoji="0" lang="zh-CN" altLang="zh-CN" sz="1100" b="0" i="0" u="none" strike="noStrike" kern="1200" cap="none" spc="0" normalizeH="0" baseline="0" noProof="0" dirty="0">
                        <a:ln>
                          <a:noFill/>
                        </a:ln>
                        <a:solidFill>
                          <a:prstClr val="black"/>
                        </a:solidFill>
                        <a:effectLst/>
                        <a:uLnTx/>
                        <a:uFillTx/>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20 GSa/s (single/dual-channel mode) </a:t>
                      </a:r>
                    </a:p>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10 GSa/s (quad-channel mode)</a:t>
                      </a: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a:txBody>
                    <a:bodyPr/>
                    <a:lstStyle/>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1 Gpts/ch (single/dual-channel mode) </a:t>
                      </a:r>
                    </a:p>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500 Mpts/ch (quad-channel mode)</a:t>
                      </a:r>
                      <a:endParaRPr lang="en-US" altLang="zh-CN" sz="11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68580" marR="68580" marT="0"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255086159"/>
                  </a:ext>
                </a:extLst>
              </a:tr>
              <a:tr h="733122">
                <a:tc>
                  <a:txBody>
                    <a:bodyPr/>
                    <a:lstStyle/>
                    <a:p>
                      <a:pPr algn="ctr" fontAlgn="ctr">
                        <a:lnSpc>
                          <a:spcPct val="150000"/>
                        </a:lnSpc>
                      </a:pPr>
                      <a:r>
                        <a:rPr lang="en-US" sz="1100" b="0" i="0" u="none" strike="noStrike">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SDS7304A</a:t>
                      </a: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a:txBody>
                    <a:bodyPr/>
                    <a:lstStyle/>
                    <a:p>
                      <a:pPr algn="ctr" fontAlgn="ctr">
                        <a:lnSpc>
                          <a:spcPct val="150000"/>
                        </a:lnSpc>
                      </a:pPr>
                      <a:r>
                        <a:rPr lang="en-US" sz="11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3 GHz</a:t>
                      </a: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HONOR Sans CN Medium" panose="02000600000000000000" pitchFamily="2" charset="-122"/>
                          <a:ea typeface="HONOR Sans CN Medium" panose="02000600000000000000" pitchFamily="2" charset="-122"/>
                          <a:cs typeface="阿里巴巴普惠体 M" panose="00020600040101010101" pitchFamily="18" charset="-122"/>
                        </a:rPr>
                        <a:t>12 bits</a:t>
                      </a:r>
                      <a:endParaRPr kumimoji="0" lang="zh-CN" altLang="zh-CN" sz="1100" b="0" i="0" u="none" strike="noStrike" kern="1200" cap="none" spc="0" normalizeH="0" baseline="0" noProof="0" dirty="0">
                        <a:ln>
                          <a:noFill/>
                        </a:ln>
                        <a:solidFill>
                          <a:prstClr val="black"/>
                        </a:solidFill>
                        <a:effectLst/>
                        <a:uLnTx/>
                        <a:uFillTx/>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20 GSa/s (single/dual-channel mode) </a:t>
                      </a:r>
                    </a:p>
                    <a:p>
                      <a:pPr marL="0" marR="0" lvl="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10 GSa/s (quad-channel mode)</a:t>
                      </a:r>
                    </a:p>
                  </a:txBody>
                  <a:tcPr marL="9525" marR="9525" marT="9525"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tc>
                  <a:txBody>
                    <a:bodyPr/>
                    <a:lstStyle/>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1 Gpts/ch (single/dual-channel mode)</a:t>
                      </a:r>
                    </a:p>
                    <a:p>
                      <a:pPr marL="0" marR="0" indent="0" algn="ctr" defTabSz="914400" rtl="0" eaLnBrk="1" fontAlgn="ctr" latinLnBrk="0" hangingPunct="1">
                        <a:lnSpc>
                          <a:spcPct val="150000"/>
                        </a:lnSpc>
                        <a:spcBef>
                          <a:spcPts val="0"/>
                        </a:spcBef>
                        <a:spcAft>
                          <a:spcPts val="0"/>
                        </a:spcAft>
                        <a:buClrTx/>
                        <a:buSzTx/>
                        <a:buFontTx/>
                        <a:buNone/>
                        <a:tabLst/>
                        <a:defRPr/>
                      </a:pPr>
                      <a:r>
                        <a:rPr lang="en-US" altLang="zh-CN" sz="1100" b="0" i="0" u="none" strike="noStrike" kern="1200"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rPr>
                        <a:t>500 Mpts/ch (quad-channel mode)</a:t>
                      </a:r>
                      <a:endParaRPr lang="en-US" altLang="zh-CN" sz="1100" b="0" i="0" u="none" strike="noStrike" dirty="0">
                        <a:solidFill>
                          <a:srgbClr val="000000"/>
                        </a:solidFill>
                        <a:effectLst/>
                        <a:latin typeface="HONOR Sans CN Medium" panose="02000600000000000000" pitchFamily="2" charset="-122"/>
                        <a:ea typeface="HONOR Sans CN Medium" panose="02000600000000000000" pitchFamily="2" charset="-122"/>
                        <a:cs typeface="阿里巴巴普惠体 M" panose="00020600040101010101" pitchFamily="18" charset="-122"/>
                      </a:endParaRPr>
                    </a:p>
                  </a:txBody>
                  <a:tcPr marL="68580" marR="68580" marT="0" marB="0" anchor="ctr" anchorCtr="1">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4042047994"/>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0F028558-98A5-84A5-706A-784E949F38D5}"/>
              </a:ext>
            </a:extLst>
          </p:cNvPr>
          <p:cNvGraphicFramePr>
            <a:graphicFrameLocks noGrp="1"/>
          </p:cNvGraphicFramePr>
          <p:nvPr>
            <p:extLst>
              <p:ext uri="{D42A27DB-BD31-4B8C-83A1-F6EECF244321}">
                <p14:modId xmlns:p14="http://schemas.microsoft.com/office/powerpoint/2010/main" val="1279263322"/>
              </p:ext>
            </p:extLst>
          </p:nvPr>
        </p:nvGraphicFramePr>
        <p:xfrm>
          <a:off x="0" y="584684"/>
          <a:ext cx="12192000" cy="5878287"/>
        </p:xfrm>
        <a:graphic>
          <a:graphicData uri="http://schemas.openxmlformats.org/drawingml/2006/table">
            <a:tbl>
              <a:tblPr firstRow="1" bandRow="1">
                <a:tableStyleId>{5940675A-B579-460E-94D1-54222C63F5DA}</a:tableStyleId>
              </a:tblPr>
              <a:tblGrid>
                <a:gridCol w="2855640">
                  <a:extLst>
                    <a:ext uri="{9D8B030D-6E8A-4147-A177-3AD203B41FA5}">
                      <a16:colId xmlns:a16="http://schemas.microsoft.com/office/drawing/2014/main" val="4176258288"/>
                    </a:ext>
                  </a:extLst>
                </a:gridCol>
                <a:gridCol w="4644516">
                  <a:extLst>
                    <a:ext uri="{9D8B030D-6E8A-4147-A177-3AD203B41FA5}">
                      <a16:colId xmlns:a16="http://schemas.microsoft.com/office/drawing/2014/main" val="2064446574"/>
                    </a:ext>
                  </a:extLst>
                </a:gridCol>
                <a:gridCol w="4691844">
                  <a:extLst>
                    <a:ext uri="{9D8B030D-6E8A-4147-A177-3AD203B41FA5}">
                      <a16:colId xmlns:a16="http://schemas.microsoft.com/office/drawing/2014/main" val="2435189223"/>
                    </a:ext>
                  </a:extLst>
                </a:gridCol>
              </a:tblGrid>
              <a:tr h="595431">
                <a:tc>
                  <a:txBody>
                    <a:bodyPr/>
                    <a:lstStyle/>
                    <a:p>
                      <a:endParaRPr lang="zh-CN" altLang="en-US" sz="1000" dirty="0">
                        <a:latin typeface="HONOR Sans CN Medium" panose="02000600000000000000" pitchFamily="2" charset="-122"/>
                        <a:ea typeface="HONOR Sans CN Medium" panose="02000600000000000000" pitchFamily="2" charset="-122"/>
                      </a:endParaRPr>
                    </a:p>
                  </a:txBody>
                  <a:tcP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tc>
                  <a:txBody>
                    <a:bodyPr/>
                    <a:lstStyle/>
                    <a:p>
                      <a:pPr algn="l"/>
                      <a:r>
                        <a:rPr lang="pt-BR" altLang="zh-CN" sz="1200" b="1" dirty="0">
                          <a:solidFill>
                            <a:schemeClr val="bg1"/>
                          </a:solidFill>
                          <a:latin typeface="HONOR Sans CN Medium" panose="02000600000000000000" pitchFamily="2" charset="-122"/>
                          <a:ea typeface="HONOR Sans CN Medium" panose="02000600000000000000" pitchFamily="2" charset="-122"/>
                        </a:rPr>
                        <a:t>SDS7804A H12</a:t>
                      </a:r>
                      <a:r>
                        <a:rPr lang="zh-CN" altLang="en-US" sz="1200" b="1" dirty="0">
                          <a:solidFill>
                            <a:schemeClr val="bg1"/>
                          </a:solidFill>
                          <a:latin typeface="HONOR Sans CN Medium" panose="02000600000000000000" pitchFamily="2" charset="-122"/>
                          <a:ea typeface="HONOR Sans CN Medium" panose="02000600000000000000" pitchFamily="2" charset="-122"/>
                        </a:rPr>
                        <a:t>、</a:t>
                      </a:r>
                      <a:r>
                        <a:rPr lang="pt-BR" altLang="zh-CN" sz="1200" b="1" dirty="0">
                          <a:solidFill>
                            <a:schemeClr val="bg1"/>
                          </a:solidFill>
                          <a:latin typeface="HONOR Sans CN Medium" panose="02000600000000000000" pitchFamily="2" charset="-122"/>
                          <a:ea typeface="HONOR Sans CN Medium" panose="02000600000000000000" pitchFamily="2" charset="-122"/>
                        </a:rPr>
                        <a:t>SDS7604A H12</a:t>
                      </a:r>
                    </a:p>
                    <a:p>
                      <a:pPr algn="l"/>
                      <a:r>
                        <a:rPr lang="pt-BR" altLang="zh-CN" sz="1200" b="1" dirty="0">
                          <a:solidFill>
                            <a:schemeClr val="bg1"/>
                          </a:solidFill>
                          <a:latin typeface="HONOR Sans CN Medium" panose="02000600000000000000" pitchFamily="2" charset="-122"/>
                          <a:ea typeface="HONOR Sans CN Medium" panose="02000600000000000000" pitchFamily="2" charset="-122"/>
                        </a:rPr>
                        <a:t>SDS7404A H12</a:t>
                      </a:r>
                      <a:r>
                        <a:rPr lang="zh-CN" altLang="en-US" sz="1200" b="1" dirty="0">
                          <a:solidFill>
                            <a:schemeClr val="bg1"/>
                          </a:solidFill>
                          <a:latin typeface="HONOR Sans CN Medium" panose="02000600000000000000" pitchFamily="2" charset="-122"/>
                          <a:ea typeface="HONOR Sans CN Medium" panose="02000600000000000000" pitchFamily="2" charset="-122"/>
                        </a:rPr>
                        <a:t>、</a:t>
                      </a:r>
                      <a:r>
                        <a:rPr lang="pt-BR" altLang="zh-CN" sz="1200" b="1" dirty="0">
                          <a:solidFill>
                            <a:schemeClr val="bg1"/>
                          </a:solidFill>
                          <a:latin typeface="HONOR Sans CN Medium" panose="02000600000000000000" pitchFamily="2" charset="-122"/>
                          <a:ea typeface="HONOR Sans CN Medium" panose="02000600000000000000" pitchFamily="2" charset="-122"/>
                        </a:rPr>
                        <a:t>SDS7304A H12</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tc>
                  <a:txBody>
                    <a:bodyPr/>
                    <a:lstStyle/>
                    <a:p>
                      <a:pPr algn="l"/>
                      <a:r>
                        <a:rPr lang="en-US" altLang="zh-CN" sz="1200" b="1" dirty="0">
                          <a:solidFill>
                            <a:schemeClr val="bg1"/>
                          </a:solidFill>
                          <a:latin typeface="HONOR Sans CN Medium" panose="02000600000000000000" pitchFamily="2" charset="-122"/>
                          <a:ea typeface="HONOR Sans CN Medium" panose="02000600000000000000" pitchFamily="2" charset="-122"/>
                        </a:rPr>
                        <a:t>SDS7804AP</a:t>
                      </a:r>
                      <a:r>
                        <a:rPr lang="zh-CN" altLang="en-US" sz="1200" b="1" dirty="0">
                          <a:solidFill>
                            <a:schemeClr val="bg1"/>
                          </a:solidFill>
                          <a:latin typeface="HONOR Sans CN Medium" panose="02000600000000000000" pitchFamily="2" charset="-122"/>
                          <a:ea typeface="HONOR Sans CN Medium" panose="02000600000000000000" pitchFamily="2" charset="-122"/>
                        </a:rPr>
                        <a:t>、</a:t>
                      </a:r>
                      <a:r>
                        <a:rPr lang="en-US" altLang="zh-CN" sz="1200" b="1" dirty="0">
                          <a:solidFill>
                            <a:schemeClr val="bg1"/>
                          </a:solidFill>
                          <a:latin typeface="HONOR Sans CN Medium" panose="02000600000000000000" pitchFamily="2" charset="-122"/>
                          <a:ea typeface="HONOR Sans CN Medium" panose="02000600000000000000" pitchFamily="2" charset="-122"/>
                        </a:rPr>
                        <a:t>SDS7604AP</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solidFill>
                      <a:srgbClr val="01429D"/>
                    </a:solidFill>
                  </a:tcPr>
                </a:tc>
                <a:extLst>
                  <a:ext uri="{0D108BD9-81ED-4DB2-BD59-A6C34878D82A}">
                    <a16:rowId xmlns:a16="http://schemas.microsoft.com/office/drawing/2014/main" val="2823866498"/>
                  </a:ext>
                </a:extLst>
              </a:tr>
              <a:tr h="613188">
                <a:tc>
                  <a:txBody>
                    <a:bodyPr/>
                    <a:lstStyle/>
                    <a:p>
                      <a:r>
                        <a:rPr lang="en-US" altLang="zh-CN" sz="1050" b="1" dirty="0">
                          <a:latin typeface="HONOR Sans CN Medium" panose="02000600000000000000" pitchFamily="2" charset="-122"/>
                          <a:ea typeface="HONOR Sans CN Medium" panose="02000600000000000000" pitchFamily="2" charset="-122"/>
                        </a:rPr>
                        <a:t>Spectrum Analyzer mode</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endParaRPr lang="sv-SE" altLang="zh-CN" sz="1000" dirty="0">
                        <a:latin typeface="HONOR Sans CN Medium" panose="02000600000000000000" pitchFamily="2" charset="-122"/>
                        <a:ea typeface="HONOR Sans CN Medium" panose="02000600000000000000" pitchFamily="2" charset="-122"/>
                      </a:endParaRPr>
                    </a:p>
                    <a:p>
                      <a:r>
                        <a:rPr lang="sv-SE" altLang="zh-CN" sz="1000" dirty="0">
                          <a:latin typeface="HONOR Sans CN Medium" panose="02000600000000000000" pitchFamily="2" charset="-122"/>
                          <a:ea typeface="HONOR Sans CN Medium" panose="02000600000000000000" pitchFamily="2" charset="-122"/>
                        </a:rPr>
                        <a:t>Opt.  (Bandwithd: 125</a:t>
                      </a:r>
                      <a:r>
                        <a:rPr lang="en-US" altLang="zh-CN" sz="1000" dirty="0">
                          <a:latin typeface="HONOR Sans CN Medium" panose="02000600000000000000" pitchFamily="2" charset="-122"/>
                          <a:ea typeface="HONOR Sans CN Medium" panose="02000600000000000000" pitchFamily="2" charset="-122"/>
                        </a:rPr>
                        <a:t>/250/500 </a:t>
                      </a:r>
                      <a:r>
                        <a:rPr lang="sv-SE" altLang="zh-CN" sz="1000" dirty="0">
                          <a:latin typeface="HONOR Sans CN Medium" panose="02000600000000000000" pitchFamily="2" charset="-122"/>
                          <a:ea typeface="HONOR Sans CN Medium" panose="02000600000000000000" pitchFamily="2" charset="-122"/>
                        </a:rPr>
                        <a:t>MHz, 1 GHz)    (TOI: 4.99</a:t>
                      </a:r>
                      <a:r>
                        <a:rPr lang="en-US" altLang="zh-CN" sz="1000" dirty="0">
                          <a:latin typeface="HONOR Sans CN Medium" panose="02000600000000000000" pitchFamily="2" charset="-122"/>
                          <a:ea typeface="HONOR Sans CN Medium" panose="02000600000000000000" pitchFamily="2" charset="-122"/>
                        </a:rPr>
                        <a:t>μs , 500 MHz SPAN</a:t>
                      </a:r>
                      <a:r>
                        <a:rPr lang="sv-SE" altLang="zh-CN" sz="1000" dirty="0">
                          <a:latin typeface="HONOR Sans CN Medium" panose="02000600000000000000" pitchFamily="2" charset="-122"/>
                          <a:ea typeface="HONOR Sans CN Medium" panose="02000600000000000000" pitchFamily="2" charset="-122"/>
                        </a:rPr>
                        <a:t>)</a:t>
                      </a:r>
                    </a:p>
                    <a:p>
                      <a:r>
                        <a:rPr lang="sv-SE" altLang="zh-CN" sz="1000" b="0" dirty="0">
                          <a:solidFill>
                            <a:srgbClr val="FF0000"/>
                          </a:solidFill>
                          <a:latin typeface="HONOR Sans CN Medium" panose="02000600000000000000" pitchFamily="2" charset="-122"/>
                          <a:ea typeface="HONOR Sans CN Medium" panose="02000600000000000000" pitchFamily="2" charset="-122"/>
                        </a:rPr>
                        <a:t>           (RTSA/DDC/</a:t>
                      </a:r>
                      <a:r>
                        <a:rPr lang="en-US" altLang="zh-CN" sz="1000" b="0" dirty="0">
                          <a:solidFill>
                            <a:srgbClr val="FF0000"/>
                          </a:solidFill>
                          <a:latin typeface="HONOR Sans CN Medium" panose="02000600000000000000" pitchFamily="2" charset="-122"/>
                          <a:ea typeface="HONOR Sans CN Medium" panose="02000600000000000000" pitchFamily="2" charset="-122"/>
                        </a:rPr>
                        <a:t>SigVSA</a:t>
                      </a:r>
                      <a:r>
                        <a:rPr lang="sv-SE" altLang="zh-CN" sz="1000" b="0" dirty="0">
                          <a:solidFill>
                            <a:srgbClr val="FF0000"/>
                          </a:solidFill>
                          <a:latin typeface="HONOR Sans CN Medium" panose="02000600000000000000" pitchFamily="2" charset="-122"/>
                          <a:ea typeface="HONOR Sans CN Medium" panose="02000600000000000000" pitchFamily="2" charset="-122"/>
                        </a:rPr>
                        <a:t>)</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endParaRPr lang="en-US" altLang="zh-CN" sz="1000" dirty="0">
                        <a:latin typeface="HONOR Sans CN Medium" panose="02000600000000000000" pitchFamily="2" charset="-122"/>
                        <a:ea typeface="HONOR Sans CN Medium" panose="02000600000000000000" pitchFamily="2" charset="-122"/>
                      </a:endParaRPr>
                    </a:p>
                    <a:p>
                      <a:r>
                        <a:rPr lang="en-US" altLang="zh-CN" sz="1400" dirty="0">
                          <a:latin typeface="HONOR Sans CN Medium" panose="02000600000000000000" pitchFamily="2" charset="-122"/>
                          <a:ea typeface="HONOR Sans CN Medium" panose="02000600000000000000" pitchFamily="2" charset="-122"/>
                        </a:rPr>
                        <a:t>×  </a:t>
                      </a:r>
                      <a:r>
                        <a:rPr lang="zh-CN" altLang="en-US" sz="1000" kern="1200" dirty="0">
                          <a:solidFill>
                            <a:schemeClr val="tx1"/>
                          </a:solidFill>
                          <a:latin typeface="HONOR Sans CN Medium" panose="02000600000000000000" pitchFamily="2" charset="-122"/>
                          <a:ea typeface="HONOR Sans CN Medium" panose="02000600000000000000" pitchFamily="2" charset="-122"/>
                          <a:cs typeface="+mn-cs"/>
                        </a:rPr>
                        <a:t>（</a:t>
                      </a:r>
                      <a:r>
                        <a:rPr lang="en-US" altLang="zh-CN" sz="1000" kern="1200" dirty="0">
                          <a:solidFill>
                            <a:schemeClr val="tx1"/>
                          </a:solidFill>
                          <a:latin typeface="HONOR Sans CN Medium" panose="02000600000000000000" pitchFamily="2" charset="-122"/>
                          <a:ea typeface="HONOR Sans CN Medium" panose="02000600000000000000" pitchFamily="2" charset="-122"/>
                          <a:cs typeface="+mn-cs"/>
                        </a:rPr>
                        <a:t>supports later</a:t>
                      </a:r>
                      <a:r>
                        <a:rPr lang="zh-CN" altLang="en-US" sz="1000" kern="1200" dirty="0">
                          <a:solidFill>
                            <a:schemeClr val="tx1"/>
                          </a:solidFill>
                          <a:latin typeface="HONOR Sans CN Medium" panose="02000600000000000000" pitchFamily="2" charset="-122"/>
                          <a:ea typeface="HONOR Sans CN Medium" panose="02000600000000000000" pitchFamily="2" charset="-122"/>
                          <a:cs typeface="+mn-cs"/>
                        </a:rPr>
                        <a:t>）</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418278595"/>
                  </a:ext>
                </a:extLst>
              </a:tr>
              <a:tr h="389139">
                <a:tc>
                  <a:txBody>
                    <a:bodyPr/>
                    <a:lstStyle/>
                    <a:p>
                      <a:r>
                        <a:rPr lang="en-US" altLang="zh-CN" sz="1050" b="1" dirty="0">
                          <a:latin typeface="HONOR Sans CN Medium" panose="02000600000000000000" pitchFamily="2" charset="-122"/>
                          <a:ea typeface="HONOR Sans CN Medium" panose="02000600000000000000" pitchFamily="2" charset="-122"/>
                        </a:rPr>
                        <a:t>Eye/Jitter Analysis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Opt.</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Opt.</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864577900"/>
                  </a:ext>
                </a:extLst>
              </a:tr>
              <a:tr h="389139">
                <a:tc>
                  <a:txBody>
                    <a:bodyPr/>
                    <a:lstStyle/>
                    <a:p>
                      <a:r>
                        <a:rPr lang="en-US" altLang="zh-CN" sz="1050" b="1" dirty="0">
                          <a:latin typeface="HONOR Sans CN Medium" panose="02000600000000000000" pitchFamily="2" charset="-122"/>
                          <a:ea typeface="HONOR Sans CN Medium" panose="02000600000000000000" pitchFamily="2" charset="-122"/>
                        </a:rPr>
                        <a:t>Bode plot</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Std.</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Std.</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481120826"/>
                  </a:ext>
                </a:extLst>
              </a:tr>
              <a:tr h="389139">
                <a:tc>
                  <a:txBody>
                    <a:bodyPr/>
                    <a:lstStyle/>
                    <a:p>
                      <a:r>
                        <a:rPr lang="en-US" altLang="zh-CN" sz="1050" b="1" dirty="0">
                          <a:latin typeface="HONOR Sans CN Medium" panose="02000600000000000000" pitchFamily="2" charset="-122"/>
                          <a:ea typeface="HONOR Sans CN Medium" panose="02000600000000000000" pitchFamily="2" charset="-122"/>
                        </a:rPr>
                        <a:t>Power Analysis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1526799245"/>
                  </a:ext>
                </a:extLst>
              </a:tr>
              <a:tr h="389139">
                <a:tc>
                  <a:txBody>
                    <a:bodyPr/>
                    <a:lstStyle/>
                    <a:p>
                      <a:r>
                        <a:rPr lang="en-US" altLang="zh-CN" sz="1050" b="1" dirty="0">
                          <a:latin typeface="HONOR Sans CN Medium" panose="02000600000000000000" pitchFamily="2" charset="-122"/>
                          <a:ea typeface="HONOR Sans CN Medium" panose="02000600000000000000" pitchFamily="2" charset="-122"/>
                        </a:rPr>
                        <a:t>Segmented Acquisition</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984784286"/>
                  </a:ext>
                </a:extLst>
              </a:tr>
              <a:tr h="389139">
                <a:tc>
                  <a:txBody>
                    <a:bodyPr/>
                    <a:lstStyle/>
                    <a:p>
                      <a:r>
                        <a:rPr lang="en-US" altLang="zh-CN" sz="1050" b="1" dirty="0">
                          <a:latin typeface="HONOR Sans CN Medium" panose="02000600000000000000" pitchFamily="2" charset="-122"/>
                          <a:ea typeface="HONOR Sans CN Medium" panose="02000600000000000000" pitchFamily="2" charset="-122"/>
                        </a:rPr>
                        <a:t>History Mode</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29874937"/>
                  </a:ext>
                </a:extLst>
              </a:tr>
              <a:tr h="389139">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50" b="1" dirty="0">
                          <a:latin typeface="HONOR Sans CN Medium" panose="02000600000000000000" pitchFamily="2" charset="-122"/>
                          <a:ea typeface="HONOR Sans CN Medium" panose="02000600000000000000" pitchFamily="2" charset="-122"/>
                        </a:rPr>
                        <a:t>Math Operations Capacity</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2730068373"/>
                  </a:ext>
                </a:extLst>
              </a:tr>
              <a:tr h="389139">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50" b="1" dirty="0">
                          <a:latin typeface="HONOR Sans CN Medium" panose="02000600000000000000" pitchFamily="2" charset="-122"/>
                          <a:ea typeface="HONOR Sans CN Medium" panose="02000600000000000000" pitchFamily="2" charset="-122"/>
                        </a:rPr>
                        <a:t>Search &amp; Navigation</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4061505270"/>
                  </a:ext>
                </a:extLst>
              </a:tr>
              <a:tr h="389139">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50" b="1" dirty="0">
                          <a:latin typeface="HONOR Sans CN Medium" panose="02000600000000000000" pitchFamily="2" charset="-122"/>
                          <a:ea typeface="HONOR Sans CN Medium" panose="02000600000000000000" pitchFamily="2" charset="-122"/>
                        </a:rPr>
                        <a:t>DMM</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52106712"/>
                  </a:ext>
                </a:extLst>
              </a:tr>
              <a:tr h="389139">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50" b="1" dirty="0">
                          <a:latin typeface="HONOR Sans CN Medium" panose="02000600000000000000" pitchFamily="2" charset="-122"/>
                          <a:ea typeface="HONOR Sans CN Medium" panose="02000600000000000000" pitchFamily="2" charset="-122"/>
                        </a:rPr>
                        <a:t>Counter</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666918139"/>
                  </a:ext>
                </a:extLst>
              </a:tr>
              <a:tr h="389139">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50" b="1" dirty="0">
                          <a:latin typeface="HONOR Sans CN Medium" panose="02000600000000000000" pitchFamily="2" charset="-122"/>
                          <a:ea typeface="HONOR Sans CN Medium" panose="02000600000000000000" pitchFamily="2" charset="-122"/>
                        </a:rPr>
                        <a:t>Histogram</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Std.</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4070638390"/>
                  </a:ext>
                </a:extLst>
              </a:tr>
              <a:tr h="389139">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50" b="1" dirty="0">
                          <a:solidFill>
                            <a:schemeClr val="tx1"/>
                          </a:solidFill>
                          <a:latin typeface="HONOR Sans CN Medium" panose="02000600000000000000" pitchFamily="2" charset="-122"/>
                          <a:ea typeface="HONOR Sans CN Medium" panose="02000600000000000000" pitchFamily="2" charset="-122"/>
                        </a:rPr>
                        <a:t>Digital Channels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Std. (16 Channels)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Std. (16 Channels)</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3159166329"/>
                  </a:ext>
                </a:extLst>
              </a:tr>
              <a:tr h="389139">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50" b="1" dirty="0">
                          <a:solidFill>
                            <a:schemeClr val="tx1"/>
                          </a:solidFill>
                          <a:latin typeface="HONOR Sans CN Medium" panose="02000600000000000000" pitchFamily="2" charset="-122"/>
                          <a:ea typeface="HONOR Sans CN Medium" panose="02000600000000000000" pitchFamily="2" charset="-122"/>
                        </a:rPr>
                        <a:t>AWG</a:t>
                      </a: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pPr marL="0" marR="0" lvl="0" indent="0" algn="l" defTabSz="914550" rtl="0" eaLnBrk="1" fontAlgn="auto" latinLnBrk="0" hangingPunct="1">
                        <a:lnSpc>
                          <a:spcPct val="100000"/>
                        </a:lnSpc>
                        <a:spcBef>
                          <a:spcPts val="0"/>
                        </a:spcBef>
                        <a:spcAft>
                          <a:spcPts val="0"/>
                        </a:spcAft>
                        <a:buClrTx/>
                        <a:buSzTx/>
                        <a:buFontTx/>
                        <a:buNone/>
                        <a:tabLst/>
                        <a:defRPr/>
                      </a:pPr>
                      <a:r>
                        <a:rPr lang="en-US" altLang="zh-CN" sz="1000" dirty="0">
                          <a:latin typeface="HONOR Sans CN Medium" panose="02000600000000000000" pitchFamily="2" charset="-122"/>
                          <a:ea typeface="HONOR Sans CN Medium" panose="02000600000000000000" pitchFamily="2" charset="-122"/>
                        </a:rPr>
                        <a:t>Opt. (50 MHz, Builit-in)</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tc>
                  <a:txBody>
                    <a:bodyPr/>
                    <a:lstStyle/>
                    <a:p>
                      <a:r>
                        <a:rPr lang="en-US" altLang="zh-CN" sz="1000" dirty="0">
                          <a:latin typeface="HONOR Sans CN Medium" panose="02000600000000000000" pitchFamily="2" charset="-122"/>
                          <a:ea typeface="HONOR Sans CN Medium" panose="02000600000000000000" pitchFamily="2" charset="-122"/>
                        </a:rPr>
                        <a:t>Opt. (50 MHz, Builit-in)</a:t>
                      </a:r>
                      <a:endParaRPr lang="zh-CN" altLang="en-US" sz="1000" dirty="0">
                        <a:latin typeface="HONOR Sans CN Medium" panose="02000600000000000000" pitchFamily="2" charset="-122"/>
                        <a:ea typeface="HONOR Sans CN Medium" panose="02000600000000000000" pitchFamily="2" charset="-122"/>
                      </a:endParaRPr>
                    </a:p>
                  </a:txBody>
                  <a:tcPr anchor="ctr">
                    <a:lnL w="3175" cap="flat" cmpd="sng" algn="ctr">
                      <a:solidFill>
                        <a:schemeClr val="bg2">
                          <a:lumMod val="25000"/>
                        </a:schemeClr>
                      </a:solidFill>
                      <a:prstDash val="solid"/>
                      <a:round/>
                      <a:headEnd type="none" w="med" len="med"/>
                      <a:tailEnd type="none" w="med" len="med"/>
                    </a:lnL>
                    <a:lnR w="3175" cap="flat" cmpd="sng" algn="ctr">
                      <a:solidFill>
                        <a:schemeClr val="bg2">
                          <a:lumMod val="25000"/>
                        </a:schemeClr>
                      </a:solidFill>
                      <a:prstDash val="solid"/>
                      <a:round/>
                      <a:headEnd type="none" w="med" len="med"/>
                      <a:tailEnd type="none" w="med" len="med"/>
                    </a:lnR>
                    <a:lnT w="3175" cap="flat" cmpd="sng" algn="ctr">
                      <a:solidFill>
                        <a:schemeClr val="bg2">
                          <a:lumMod val="25000"/>
                        </a:schemeClr>
                      </a:solidFill>
                      <a:prstDash val="solid"/>
                      <a:round/>
                      <a:headEnd type="none" w="med" len="med"/>
                      <a:tailEnd type="none" w="med" len="med"/>
                    </a:lnT>
                    <a:lnB w="3175"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734389968"/>
                  </a:ext>
                </a:extLst>
              </a:tr>
            </a:tbl>
          </a:graphicData>
        </a:graphic>
      </p:graphicFrame>
    </p:spTree>
    <p:extLst>
      <p:ext uri="{BB962C8B-B14F-4D97-AF65-F5344CB8AC3E}">
        <p14:creationId xmlns:p14="http://schemas.microsoft.com/office/powerpoint/2010/main" val="3064315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BDE39BFB-C057-DEFC-8D0E-26B8BB2C7899}"/>
              </a:ext>
            </a:extLst>
          </p:cNvPr>
          <p:cNvSpPr/>
          <p:nvPr/>
        </p:nvSpPr>
        <p:spPr>
          <a:xfrm rot="5400000">
            <a:off x="6426420" y="1059741"/>
            <a:ext cx="3367825" cy="8270184"/>
          </a:xfrm>
          <a:prstGeom prst="roundRect">
            <a:avLst/>
          </a:prstGeom>
          <a:solidFill>
            <a:schemeClr val="tx2">
              <a:lumMod val="20000"/>
              <a:lumOff val="8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HONOR Sans CN Medium" panose="02000600000000000000" pitchFamily="2" charset="-122"/>
              <a:ea typeface="HONOR Sans CN Medium" panose="02000600000000000000" pitchFamily="2" charset="-122"/>
            </a:endParaRPr>
          </a:p>
        </p:txBody>
      </p:sp>
      <p:sp>
        <p:nvSpPr>
          <p:cNvPr id="3" name="文本框 2"/>
          <p:cNvSpPr txBox="1"/>
          <p:nvPr/>
        </p:nvSpPr>
        <p:spPr>
          <a:xfrm>
            <a:off x="433857" y="675912"/>
            <a:ext cx="7130872" cy="646331"/>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defTabSz="914550">
              <a:spcBef>
                <a:spcPct val="0"/>
              </a:spcBef>
            </a:pPr>
            <a:r>
              <a:rPr lang="en-US" altLang="zh-CN" sz="3600" b="0" dirty="0">
                <a:solidFill>
                  <a:schemeClr val="tx1"/>
                </a:solidFill>
                <a:latin typeface="HONOR Sans CN Medium" panose="02000600000000000000" charset="-122"/>
                <a:ea typeface="HONOR Sans CN Medium" panose="02000600000000000000" charset="-122"/>
                <a:cs typeface="+mj-cs"/>
              </a:rPr>
              <a:t>Panel &amp; Connector Introduction</a:t>
            </a:r>
            <a:endParaRPr lang="zh-CN" altLang="en-US" sz="3600" b="0" dirty="0">
              <a:solidFill>
                <a:schemeClr val="tx1"/>
              </a:solidFill>
              <a:latin typeface="HONOR Sans CN Medium" panose="02000600000000000000" charset="-122"/>
              <a:ea typeface="HONOR Sans CN Medium" panose="02000600000000000000" charset="-122"/>
              <a:cs typeface="+mj-cs"/>
            </a:endParaRPr>
          </a:p>
        </p:txBody>
      </p:sp>
      <p:pic>
        <p:nvPicPr>
          <p:cNvPr id="22" name="图片 21">
            <a:extLst>
              <a:ext uri="{FF2B5EF4-FFF2-40B4-BE49-F238E27FC236}">
                <a16:creationId xmlns:a16="http://schemas.microsoft.com/office/drawing/2014/main" id="{F66E3064-97D8-A8A9-F328-C10AC2E830A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4598" y="511884"/>
            <a:ext cx="4425927" cy="3740220"/>
          </a:xfrm>
          <a:prstGeom prst="rect">
            <a:avLst/>
          </a:prstGeom>
          <a:ln>
            <a:noFill/>
          </a:ln>
          <a:effectLst>
            <a:softEdge rad="112500"/>
          </a:effectLst>
        </p:spPr>
      </p:pic>
      <p:sp>
        <p:nvSpPr>
          <p:cNvPr id="24" name="文本框 23">
            <a:extLst>
              <a:ext uri="{FF2B5EF4-FFF2-40B4-BE49-F238E27FC236}">
                <a16:creationId xmlns:a16="http://schemas.microsoft.com/office/drawing/2014/main" id="{5F705BD2-CFEE-7EBF-A087-BAD91A707919}"/>
              </a:ext>
            </a:extLst>
          </p:cNvPr>
          <p:cNvSpPr txBox="1"/>
          <p:nvPr/>
        </p:nvSpPr>
        <p:spPr>
          <a:xfrm>
            <a:off x="948669" y="1380418"/>
            <a:ext cx="6276639" cy="16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4"/>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sz="1600" dirty="0">
                <a:latin typeface="HONOR Sans CN Medium" panose="02000600000000000000" pitchFamily="2" charset="-122"/>
                <a:ea typeface="HONOR Sans CN Medium" panose="02000600000000000000" pitchFamily="2" charset="-122"/>
              </a:rPr>
              <a:t>15.6-inch capacitive touch HD screen.</a:t>
            </a:r>
          </a:p>
          <a:p>
            <a:pPr>
              <a:lnSpc>
                <a:spcPct val="150000"/>
              </a:lnSpc>
            </a:pPr>
            <a:r>
              <a:rPr lang="en-US" altLang="zh-CN" sz="1600" dirty="0">
                <a:latin typeface="HONOR Sans CN Medium" panose="02000600000000000000" pitchFamily="2" charset="-122"/>
                <a:ea typeface="HONOR Sans CN Medium" panose="02000600000000000000" pitchFamily="2" charset="-122"/>
              </a:rPr>
              <a:t>New panel design for better touch experience.</a:t>
            </a:r>
          </a:p>
          <a:p>
            <a:pPr>
              <a:lnSpc>
                <a:spcPct val="150000"/>
              </a:lnSpc>
            </a:pPr>
            <a:r>
              <a:rPr lang="en-US" altLang="zh-CN" sz="1600" dirty="0">
                <a:latin typeface="HONOR Sans CN Medium" panose="02000600000000000000" pitchFamily="2" charset="-122"/>
                <a:ea typeface="HONOR Sans CN Medium" panose="02000600000000000000" pitchFamily="2" charset="-122"/>
              </a:rPr>
              <a:t>Full consideration of user scenarios.</a:t>
            </a:r>
            <a:endParaRPr lang="zh-CN" altLang="en-US" sz="1600" dirty="0">
              <a:latin typeface="HONOR Sans CN Medium" panose="02000600000000000000" pitchFamily="2" charset="-122"/>
              <a:ea typeface="HONOR Sans CN Medium" panose="02000600000000000000" pitchFamily="2" charset="-122"/>
            </a:endParaRPr>
          </a:p>
        </p:txBody>
      </p:sp>
      <p:pic>
        <p:nvPicPr>
          <p:cNvPr id="27" name="图片 26">
            <a:extLst>
              <a:ext uri="{FF2B5EF4-FFF2-40B4-BE49-F238E27FC236}">
                <a16:creationId xmlns:a16="http://schemas.microsoft.com/office/drawing/2014/main" id="{2CD594A8-1C08-4F84-9C68-B1CE23964E2E}"/>
              </a:ext>
            </a:extLst>
          </p:cNvPr>
          <p:cNvPicPr>
            <a:picLocks noChangeAspect="1"/>
          </p:cNvPicPr>
          <p:nvPr/>
        </p:nvPicPr>
        <p:blipFill rotWithShape="1">
          <a:blip r:embed="rId5"/>
          <a:srcRect l="16153" t="5179" r="22456" b="3547"/>
          <a:stretch/>
        </p:blipFill>
        <p:spPr>
          <a:xfrm>
            <a:off x="711282" y="2627469"/>
            <a:ext cx="2464722" cy="4390736"/>
          </a:xfrm>
          <a:prstGeom prst="rect">
            <a:avLst/>
          </a:prstGeom>
        </p:spPr>
      </p:pic>
      <p:pic>
        <p:nvPicPr>
          <p:cNvPr id="29" name="图片 28">
            <a:extLst>
              <a:ext uri="{FF2B5EF4-FFF2-40B4-BE49-F238E27FC236}">
                <a16:creationId xmlns:a16="http://schemas.microsoft.com/office/drawing/2014/main" id="{D7EBBDC6-1726-4ED3-BC06-3BB27F19D835}"/>
              </a:ext>
            </a:extLst>
          </p:cNvPr>
          <p:cNvPicPr>
            <a:picLocks noChangeAspect="1"/>
          </p:cNvPicPr>
          <p:nvPr/>
        </p:nvPicPr>
        <p:blipFill rotWithShape="1">
          <a:blip r:embed="rId5"/>
          <a:srcRect l="33434" t="21499" r="52986" b="38616"/>
          <a:stretch/>
        </p:blipFill>
        <p:spPr>
          <a:xfrm rot="16200000">
            <a:off x="7330943" y="2788323"/>
            <a:ext cx="1558781" cy="5103501"/>
          </a:xfrm>
          <a:prstGeom prst="rect">
            <a:avLst/>
          </a:prstGeom>
        </p:spPr>
      </p:pic>
      <p:cxnSp>
        <p:nvCxnSpPr>
          <p:cNvPr id="31" name="直接箭头连接符 30">
            <a:extLst>
              <a:ext uri="{FF2B5EF4-FFF2-40B4-BE49-F238E27FC236}">
                <a16:creationId xmlns:a16="http://schemas.microsoft.com/office/drawing/2014/main" id="{70D42F73-BE9C-45F6-912B-F41E7D3D0ED8}"/>
              </a:ext>
            </a:extLst>
          </p:cNvPr>
          <p:cNvCxnSpPr>
            <a:cxnSpLocks/>
          </p:cNvCxnSpPr>
          <p:nvPr/>
        </p:nvCxnSpPr>
        <p:spPr>
          <a:xfrm>
            <a:off x="7176120" y="4044268"/>
            <a:ext cx="684076" cy="778569"/>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F90B1C71-6597-4743-8C90-B19AABEDC37F}"/>
              </a:ext>
            </a:extLst>
          </p:cNvPr>
          <p:cNvSpPr txBox="1"/>
          <p:nvPr/>
        </p:nvSpPr>
        <p:spPr>
          <a:xfrm>
            <a:off x="6466584" y="3656145"/>
            <a:ext cx="1116483" cy="430887"/>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100" dirty="0">
                <a:latin typeface="HONOR Sans CN Medium" panose="02000600000000000000" pitchFamily="2" charset="-122"/>
                <a:ea typeface="HONOR Sans CN Medium" panose="02000600000000000000" pitchFamily="2" charset="-122"/>
              </a:rPr>
              <a:t>Video outputs HDMI port</a:t>
            </a:r>
            <a:endParaRPr lang="zh-CN" altLang="en-US" sz="1100" dirty="0">
              <a:latin typeface="HONOR Sans CN Medium" panose="02000600000000000000" pitchFamily="2" charset="-122"/>
              <a:ea typeface="HONOR Sans CN Medium" panose="02000600000000000000" pitchFamily="2" charset="-122"/>
            </a:endParaRPr>
          </a:p>
        </p:txBody>
      </p:sp>
      <p:sp>
        <p:nvSpPr>
          <p:cNvPr id="33" name="文本框 32">
            <a:extLst>
              <a:ext uri="{FF2B5EF4-FFF2-40B4-BE49-F238E27FC236}">
                <a16:creationId xmlns:a16="http://schemas.microsoft.com/office/drawing/2014/main" id="{1B817717-DAC7-4069-A8D0-36A34C5CA5D0}"/>
              </a:ext>
            </a:extLst>
          </p:cNvPr>
          <p:cNvSpPr txBox="1"/>
          <p:nvPr/>
        </p:nvSpPr>
        <p:spPr>
          <a:xfrm>
            <a:off x="8661131" y="6458151"/>
            <a:ext cx="1463361" cy="261610"/>
          </a:xfrm>
          <a:prstGeom prst="rect">
            <a:avLst/>
          </a:prstGeom>
          <a:noFill/>
        </p:spPr>
        <p:txBody>
          <a:bodyPr wrap="square" rtlCol="0">
            <a:spAutoFit/>
          </a:bodyPr>
          <a:lstStyle/>
          <a:p>
            <a:r>
              <a:rPr lang="en-US" altLang="zh-CN" sz="1100" dirty="0">
                <a:latin typeface="HONOR Sans CN Medium" panose="02000600000000000000" pitchFamily="2" charset="-122"/>
                <a:ea typeface="HONOR Sans CN Medium" panose="02000600000000000000" pitchFamily="2" charset="-122"/>
                <a:cs typeface="阿里巴巴普惠体 R" panose="00020600040101010101" pitchFamily="18" charset="-122"/>
              </a:rPr>
              <a:t>2x 1000M LAN</a:t>
            </a:r>
            <a:endParaRPr lang="zh-CN" altLang="en-US" sz="1100" dirty="0">
              <a:latin typeface="HONOR Sans CN Medium" panose="02000600000000000000" pitchFamily="2" charset="-122"/>
              <a:ea typeface="HONOR Sans CN Medium" panose="02000600000000000000" pitchFamily="2" charset="-122"/>
              <a:cs typeface="阿里巴巴普惠体 R" panose="00020600040101010101" pitchFamily="18" charset="-122"/>
            </a:endParaRPr>
          </a:p>
        </p:txBody>
      </p:sp>
      <p:sp>
        <p:nvSpPr>
          <p:cNvPr id="34" name="文本框 33">
            <a:extLst>
              <a:ext uri="{FF2B5EF4-FFF2-40B4-BE49-F238E27FC236}">
                <a16:creationId xmlns:a16="http://schemas.microsoft.com/office/drawing/2014/main" id="{92F5A59A-2836-4F47-B202-2514F3EEE14F}"/>
              </a:ext>
            </a:extLst>
          </p:cNvPr>
          <p:cNvSpPr txBox="1"/>
          <p:nvPr/>
        </p:nvSpPr>
        <p:spPr>
          <a:xfrm>
            <a:off x="7402944" y="6184061"/>
            <a:ext cx="1033316" cy="430887"/>
          </a:xfrm>
          <a:prstGeom prst="rect">
            <a:avLst/>
          </a:prstGeom>
          <a:noFill/>
        </p:spPr>
        <p:txBody>
          <a:bodyPr wrap="square" rtlCol="0">
            <a:spAutoFit/>
          </a:bodyPr>
          <a:lstStyle>
            <a:defPPr>
              <a:defRPr lang="zh-CN"/>
            </a:defPPr>
            <a:lvl1pP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100" dirty="0">
                <a:latin typeface="HONOR Sans CN Medium" panose="02000600000000000000" pitchFamily="2" charset="-122"/>
                <a:ea typeface="HONOR Sans CN Medium" panose="02000600000000000000" pitchFamily="2" charset="-122"/>
              </a:rPr>
              <a:t>Video output DP port</a:t>
            </a:r>
            <a:endParaRPr lang="zh-CN" altLang="en-US" sz="1100" dirty="0">
              <a:latin typeface="HONOR Sans CN Medium" panose="02000600000000000000" pitchFamily="2" charset="-122"/>
              <a:ea typeface="HONOR Sans CN Medium" panose="02000600000000000000" pitchFamily="2" charset="-122"/>
            </a:endParaRPr>
          </a:p>
        </p:txBody>
      </p:sp>
      <p:sp>
        <p:nvSpPr>
          <p:cNvPr id="35" name="文本框 34">
            <a:extLst>
              <a:ext uri="{FF2B5EF4-FFF2-40B4-BE49-F238E27FC236}">
                <a16:creationId xmlns:a16="http://schemas.microsoft.com/office/drawing/2014/main" id="{5D392F9F-8989-4199-8DAC-8D682E99686C}"/>
              </a:ext>
            </a:extLst>
          </p:cNvPr>
          <p:cNvSpPr txBox="1"/>
          <p:nvPr/>
        </p:nvSpPr>
        <p:spPr>
          <a:xfrm>
            <a:off x="5260401" y="3645178"/>
            <a:ext cx="1116483" cy="430887"/>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100" dirty="0">
                <a:latin typeface="HONOR Sans CN Medium" panose="02000600000000000000" pitchFamily="2" charset="-122"/>
                <a:ea typeface="HONOR Sans CN Medium" panose="02000600000000000000" pitchFamily="2" charset="-122"/>
              </a:rPr>
              <a:t>DVI-D port for video output</a:t>
            </a:r>
            <a:endParaRPr lang="zh-CN" altLang="en-US" sz="1100" dirty="0">
              <a:latin typeface="HONOR Sans CN Medium" panose="02000600000000000000" pitchFamily="2" charset="-122"/>
              <a:ea typeface="HONOR Sans CN Medium" panose="02000600000000000000" pitchFamily="2" charset="-122"/>
            </a:endParaRPr>
          </a:p>
        </p:txBody>
      </p:sp>
      <p:sp>
        <p:nvSpPr>
          <p:cNvPr id="36" name="文本框 35">
            <a:extLst>
              <a:ext uri="{FF2B5EF4-FFF2-40B4-BE49-F238E27FC236}">
                <a16:creationId xmlns:a16="http://schemas.microsoft.com/office/drawing/2014/main" id="{523766A1-D143-44EB-8BBA-6E81E7A1B882}"/>
              </a:ext>
            </a:extLst>
          </p:cNvPr>
          <p:cNvSpPr txBox="1"/>
          <p:nvPr/>
        </p:nvSpPr>
        <p:spPr>
          <a:xfrm>
            <a:off x="4216610" y="4466602"/>
            <a:ext cx="1228734" cy="261610"/>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100" dirty="0">
                <a:latin typeface="HONOR Sans CN Medium" panose="02000600000000000000" pitchFamily="2" charset="-122"/>
                <a:ea typeface="HONOR Sans CN Medium" panose="02000600000000000000" pitchFamily="2" charset="-122"/>
              </a:rPr>
              <a:t>Audio input</a:t>
            </a:r>
            <a:endParaRPr lang="zh-CN" altLang="en-US" sz="1100" dirty="0">
              <a:latin typeface="HONOR Sans CN Medium" panose="02000600000000000000" pitchFamily="2" charset="-122"/>
              <a:ea typeface="HONOR Sans CN Medium" panose="02000600000000000000" pitchFamily="2" charset="-122"/>
            </a:endParaRPr>
          </a:p>
        </p:txBody>
      </p:sp>
      <p:sp>
        <p:nvSpPr>
          <p:cNvPr id="37" name="文本框 36">
            <a:extLst>
              <a:ext uri="{FF2B5EF4-FFF2-40B4-BE49-F238E27FC236}">
                <a16:creationId xmlns:a16="http://schemas.microsoft.com/office/drawing/2014/main" id="{08CC14B7-ADD0-4D29-9EEA-3515E4391C22}"/>
              </a:ext>
            </a:extLst>
          </p:cNvPr>
          <p:cNvSpPr txBox="1"/>
          <p:nvPr/>
        </p:nvSpPr>
        <p:spPr>
          <a:xfrm>
            <a:off x="4104709" y="5273690"/>
            <a:ext cx="1295592" cy="261610"/>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100" dirty="0">
                <a:latin typeface="HONOR Sans CN Medium" panose="02000600000000000000" pitchFamily="2" charset="-122"/>
                <a:ea typeface="HONOR Sans CN Medium" panose="02000600000000000000" pitchFamily="2" charset="-122"/>
              </a:rPr>
              <a:t>Audio output</a:t>
            </a:r>
            <a:endParaRPr lang="zh-CN" altLang="en-US" sz="1100" dirty="0">
              <a:latin typeface="HONOR Sans CN Medium" panose="02000600000000000000" pitchFamily="2" charset="-122"/>
              <a:ea typeface="HONOR Sans CN Medium" panose="02000600000000000000" pitchFamily="2" charset="-122"/>
            </a:endParaRPr>
          </a:p>
        </p:txBody>
      </p:sp>
      <p:sp>
        <p:nvSpPr>
          <p:cNvPr id="38" name="文本框 37">
            <a:extLst>
              <a:ext uri="{FF2B5EF4-FFF2-40B4-BE49-F238E27FC236}">
                <a16:creationId xmlns:a16="http://schemas.microsoft.com/office/drawing/2014/main" id="{7F1B5441-5E25-432B-A0FD-9E959BDD14AA}"/>
              </a:ext>
            </a:extLst>
          </p:cNvPr>
          <p:cNvSpPr txBox="1"/>
          <p:nvPr/>
        </p:nvSpPr>
        <p:spPr>
          <a:xfrm>
            <a:off x="4268538" y="6133937"/>
            <a:ext cx="1250986" cy="261610"/>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100" dirty="0">
                <a:latin typeface="HONOR Sans CN Medium" panose="02000600000000000000" pitchFamily="2" charset="-122"/>
                <a:ea typeface="HONOR Sans CN Medium" panose="02000600000000000000" pitchFamily="2" charset="-122"/>
              </a:rPr>
              <a:t>Audio input</a:t>
            </a:r>
            <a:endParaRPr lang="zh-CN" altLang="en-US" sz="1100" dirty="0">
              <a:latin typeface="HONOR Sans CN Medium" panose="02000600000000000000" pitchFamily="2" charset="-122"/>
              <a:ea typeface="HONOR Sans CN Medium" panose="02000600000000000000" pitchFamily="2" charset="-122"/>
            </a:endParaRPr>
          </a:p>
        </p:txBody>
      </p:sp>
      <p:cxnSp>
        <p:nvCxnSpPr>
          <p:cNvPr id="39" name="直接箭头连接符 38">
            <a:extLst>
              <a:ext uri="{FF2B5EF4-FFF2-40B4-BE49-F238E27FC236}">
                <a16:creationId xmlns:a16="http://schemas.microsoft.com/office/drawing/2014/main" id="{6CD97E75-26A6-43D7-A347-D6C4B8F17A82}"/>
              </a:ext>
            </a:extLst>
          </p:cNvPr>
          <p:cNvCxnSpPr>
            <a:cxnSpLocks/>
          </p:cNvCxnSpPr>
          <p:nvPr/>
        </p:nvCxnSpPr>
        <p:spPr>
          <a:xfrm>
            <a:off x="6132004" y="4113076"/>
            <a:ext cx="684341" cy="628812"/>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8C60A113-D137-4301-BF8B-04F70D480F70}"/>
              </a:ext>
            </a:extLst>
          </p:cNvPr>
          <p:cNvCxnSpPr>
            <a:cxnSpLocks/>
          </p:cNvCxnSpPr>
          <p:nvPr/>
        </p:nvCxnSpPr>
        <p:spPr>
          <a:xfrm>
            <a:off x="5333712" y="4670248"/>
            <a:ext cx="576520" cy="305179"/>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716C1BE1-550E-468E-8E98-5A3CB570CD3F}"/>
              </a:ext>
            </a:extLst>
          </p:cNvPr>
          <p:cNvCxnSpPr>
            <a:cxnSpLocks/>
          </p:cNvCxnSpPr>
          <p:nvPr/>
        </p:nvCxnSpPr>
        <p:spPr>
          <a:xfrm flipV="1">
            <a:off x="5213419" y="5390172"/>
            <a:ext cx="721232" cy="2596"/>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CFAA672F-AC64-4338-848B-AAB9CBE04C5E}"/>
              </a:ext>
            </a:extLst>
          </p:cNvPr>
          <p:cNvCxnSpPr>
            <a:cxnSpLocks/>
          </p:cNvCxnSpPr>
          <p:nvPr/>
        </p:nvCxnSpPr>
        <p:spPr>
          <a:xfrm flipV="1">
            <a:off x="5358131" y="5853708"/>
            <a:ext cx="576520" cy="338026"/>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6205C03A-A6F7-4C52-ACA4-E3706072D16D}"/>
              </a:ext>
            </a:extLst>
          </p:cNvPr>
          <p:cNvCxnSpPr>
            <a:cxnSpLocks/>
            <a:stCxn id="34" idx="0"/>
          </p:cNvCxnSpPr>
          <p:nvPr/>
        </p:nvCxnSpPr>
        <p:spPr>
          <a:xfrm flipV="1">
            <a:off x="7919602" y="5583817"/>
            <a:ext cx="14708" cy="600244"/>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648FE169-7C4E-4090-894C-24AE981E495B}"/>
              </a:ext>
            </a:extLst>
          </p:cNvPr>
          <p:cNvCxnSpPr>
            <a:cxnSpLocks/>
          </p:cNvCxnSpPr>
          <p:nvPr/>
        </p:nvCxnSpPr>
        <p:spPr>
          <a:xfrm flipV="1">
            <a:off x="9212291" y="5728104"/>
            <a:ext cx="339196" cy="730047"/>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EBB28491-5C72-40D2-9FEF-446994FD4920}"/>
              </a:ext>
            </a:extLst>
          </p:cNvPr>
          <p:cNvCxnSpPr>
            <a:cxnSpLocks/>
          </p:cNvCxnSpPr>
          <p:nvPr/>
        </p:nvCxnSpPr>
        <p:spPr>
          <a:xfrm flipH="1" flipV="1">
            <a:off x="8767179" y="5727700"/>
            <a:ext cx="437561" cy="730451"/>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70B2BB34-B1E1-4920-B7D3-B8DE316E3253}"/>
              </a:ext>
            </a:extLst>
          </p:cNvPr>
          <p:cNvSpPr txBox="1"/>
          <p:nvPr/>
        </p:nvSpPr>
        <p:spPr>
          <a:xfrm>
            <a:off x="6350030" y="6325709"/>
            <a:ext cx="959799" cy="430887"/>
          </a:xfrm>
          <a:prstGeom prst="rect">
            <a:avLst/>
          </a:prstGeom>
          <a:noFill/>
        </p:spPr>
        <p:txBody>
          <a:bodyPr wrap="square" rtlCol="0">
            <a:spAutoFit/>
          </a:bodyPr>
          <a:lstStyle>
            <a:defPPr>
              <a:defRPr lang="zh-CN"/>
            </a:defPPr>
            <a:lvl1pP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gn="ctr"/>
            <a:r>
              <a:rPr lang="en-US" altLang="zh-CN" sz="1100" dirty="0">
                <a:latin typeface="HONOR Sans CN Medium" panose="02000600000000000000" pitchFamily="2" charset="-122"/>
                <a:ea typeface="HONOR Sans CN Medium" panose="02000600000000000000" pitchFamily="2" charset="-122"/>
              </a:rPr>
              <a:t>COM serial port</a:t>
            </a:r>
            <a:endParaRPr lang="zh-CN" altLang="en-US" sz="1100" dirty="0">
              <a:latin typeface="HONOR Sans CN Medium" panose="02000600000000000000" pitchFamily="2" charset="-122"/>
              <a:ea typeface="HONOR Sans CN Medium" panose="02000600000000000000" pitchFamily="2" charset="-122"/>
            </a:endParaRPr>
          </a:p>
        </p:txBody>
      </p:sp>
      <p:cxnSp>
        <p:nvCxnSpPr>
          <p:cNvPr id="47" name="直接箭头连接符 46">
            <a:extLst>
              <a:ext uri="{FF2B5EF4-FFF2-40B4-BE49-F238E27FC236}">
                <a16:creationId xmlns:a16="http://schemas.microsoft.com/office/drawing/2014/main" id="{A7AFAAB7-4A16-4F9D-B259-91A33F2D1370}"/>
              </a:ext>
            </a:extLst>
          </p:cNvPr>
          <p:cNvCxnSpPr>
            <a:cxnSpLocks/>
          </p:cNvCxnSpPr>
          <p:nvPr/>
        </p:nvCxnSpPr>
        <p:spPr>
          <a:xfrm flipV="1">
            <a:off x="6887239" y="5709770"/>
            <a:ext cx="0" cy="563546"/>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C4ECF922-98D9-442C-A1FD-31212DB799C8}"/>
              </a:ext>
            </a:extLst>
          </p:cNvPr>
          <p:cNvSpPr txBox="1"/>
          <p:nvPr/>
        </p:nvSpPr>
        <p:spPr>
          <a:xfrm>
            <a:off x="11013892" y="4840060"/>
            <a:ext cx="1182111" cy="261610"/>
          </a:xfrm>
          <a:prstGeom prst="rect">
            <a:avLst/>
          </a:prstGeom>
          <a:noFill/>
        </p:spPr>
        <p:txBody>
          <a:bodyPr wrap="square" rtlCol="0">
            <a:spAutoFit/>
          </a:bodyPr>
          <a:lstStyle>
            <a:defPPr>
              <a:defRPr lang="zh-CN"/>
            </a:defPPr>
            <a:lvl1pP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100">
                <a:latin typeface="HONOR Sans CN Medium" panose="02000600000000000000" pitchFamily="2" charset="-122"/>
                <a:ea typeface="HONOR Sans CN Medium" panose="02000600000000000000" pitchFamily="2" charset="-122"/>
              </a:rPr>
              <a:t>4 x USB3.1</a:t>
            </a:r>
            <a:endParaRPr lang="zh-CN" altLang="en-US" sz="1100">
              <a:latin typeface="HONOR Sans CN Medium" panose="02000600000000000000" pitchFamily="2" charset="-122"/>
              <a:ea typeface="HONOR Sans CN Medium" panose="02000600000000000000" pitchFamily="2" charset="-122"/>
            </a:endParaRPr>
          </a:p>
        </p:txBody>
      </p:sp>
      <p:cxnSp>
        <p:nvCxnSpPr>
          <p:cNvPr id="49" name="直接箭头连接符 48">
            <a:extLst>
              <a:ext uri="{FF2B5EF4-FFF2-40B4-BE49-F238E27FC236}">
                <a16:creationId xmlns:a16="http://schemas.microsoft.com/office/drawing/2014/main" id="{BCBB77A7-6887-4114-AFED-30BAC2515BEB}"/>
              </a:ext>
            </a:extLst>
          </p:cNvPr>
          <p:cNvCxnSpPr>
            <a:cxnSpLocks/>
            <a:endCxn id="50" idx="3"/>
          </p:cNvCxnSpPr>
          <p:nvPr/>
        </p:nvCxnSpPr>
        <p:spPr>
          <a:xfrm flipH="1">
            <a:off x="9952500" y="4970865"/>
            <a:ext cx="1069359" cy="1"/>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0" name="矩形: 圆角 54">
            <a:extLst>
              <a:ext uri="{FF2B5EF4-FFF2-40B4-BE49-F238E27FC236}">
                <a16:creationId xmlns:a16="http://schemas.microsoft.com/office/drawing/2014/main" id="{C19DD7CE-9174-43F2-AB47-0FC1946C1145}"/>
              </a:ext>
            </a:extLst>
          </p:cNvPr>
          <p:cNvSpPr/>
          <p:nvPr/>
        </p:nvSpPr>
        <p:spPr>
          <a:xfrm>
            <a:off x="8286233" y="4670247"/>
            <a:ext cx="1666267" cy="601237"/>
          </a:xfrm>
          <a:prstGeom prst="roundRect">
            <a:avLst/>
          </a:prstGeom>
          <a:noFill/>
          <a:ln w="28575">
            <a:solidFill>
              <a:srgbClr val="F08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ONOR Sans CN Medium" panose="02000600000000000000" pitchFamily="2" charset="-122"/>
              <a:ea typeface="HONOR Sans CN Medium" panose="02000600000000000000" pitchFamily="2" charset="-122"/>
            </a:endParaRPr>
          </a:p>
        </p:txBody>
      </p:sp>
      <p:sp>
        <p:nvSpPr>
          <p:cNvPr id="2" name="矩形: 圆角 1">
            <a:extLst>
              <a:ext uri="{FF2B5EF4-FFF2-40B4-BE49-F238E27FC236}">
                <a16:creationId xmlns:a16="http://schemas.microsoft.com/office/drawing/2014/main" id="{73275055-3E22-C6DA-5BD5-93D60043E69D}"/>
              </a:ext>
            </a:extLst>
          </p:cNvPr>
          <p:cNvSpPr/>
          <p:nvPr/>
        </p:nvSpPr>
        <p:spPr>
          <a:xfrm>
            <a:off x="1285101" y="3219776"/>
            <a:ext cx="758758" cy="2285102"/>
          </a:xfrm>
          <a:prstGeom prst="roundRect">
            <a:avLst/>
          </a:prstGeom>
          <a:solidFill>
            <a:srgbClr val="4672C4">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HONOR Sans CN Medium" panose="02000600000000000000" pitchFamily="2" charset="-122"/>
              <a:ea typeface="HONOR Sans CN Medium" panose="02000600000000000000" pitchFamily="2" charset="-122"/>
            </a:endParaRPr>
          </a:p>
        </p:txBody>
      </p:sp>
      <p:sp>
        <p:nvSpPr>
          <p:cNvPr id="5" name="箭头: 下 4">
            <a:extLst>
              <a:ext uri="{FF2B5EF4-FFF2-40B4-BE49-F238E27FC236}">
                <a16:creationId xmlns:a16="http://schemas.microsoft.com/office/drawing/2014/main" id="{B47ADDDE-9BB1-CD44-A90E-A03172BCB142}"/>
              </a:ext>
            </a:extLst>
          </p:cNvPr>
          <p:cNvSpPr/>
          <p:nvPr/>
        </p:nvSpPr>
        <p:spPr>
          <a:xfrm rot="17165647">
            <a:off x="2717327" y="3689506"/>
            <a:ext cx="653605" cy="1893564"/>
          </a:xfrm>
          <a:prstGeom prst="downArrow">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HONOR Sans CN Medium" panose="02000600000000000000" pitchFamily="2" charset="-122"/>
              <a:ea typeface="HONOR Sans CN Medium" panose="02000600000000000000" pitchFamily="2" charset="-122"/>
            </a:endParaRPr>
          </a:p>
        </p:txBody>
      </p:sp>
      <p:sp>
        <p:nvSpPr>
          <p:cNvPr id="6" name="矩形 5">
            <a:extLst>
              <a:ext uri="{FF2B5EF4-FFF2-40B4-BE49-F238E27FC236}">
                <a16:creationId xmlns:a16="http://schemas.microsoft.com/office/drawing/2014/main" id="{9FD7B8B1-6191-DC71-3013-A66248D07958}"/>
              </a:ext>
            </a:extLst>
          </p:cNvPr>
          <p:cNvSpPr/>
          <p:nvPr/>
        </p:nvSpPr>
        <p:spPr>
          <a:xfrm>
            <a:off x="317216" y="775478"/>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774222"/>
            <a:endParaRPr lang="zh-CN" altLang="en-US" sz="1524">
              <a:solidFill>
                <a:prstClr val="white"/>
              </a:solidFill>
              <a:latin typeface="Calibri"/>
              <a:ea typeface="微软雅黑" panose="020B0503020204020204" pitchFamily="34" charset="-122"/>
            </a:endParaRPr>
          </a:p>
        </p:txBody>
      </p:sp>
    </p:spTree>
    <p:extLst>
      <p:ext uri="{BB962C8B-B14F-4D97-AF65-F5344CB8AC3E}">
        <p14:creationId xmlns:p14="http://schemas.microsoft.com/office/powerpoint/2010/main" val="2934454235"/>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heme/theme1.xml><?xml version="1.0" encoding="utf-8"?>
<a:theme xmlns:a="http://schemas.openxmlformats.org/drawingml/2006/main" name="1_Office 主题">
  <a:themeElements>
    <a:clrScheme name="自定义 5">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fontScheme name="dii102yu">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Integral</Template>
  <TotalTime>43752</TotalTime>
  <Words>5051</Words>
  <Application>Microsoft Office PowerPoint</Application>
  <PresentationFormat>宽屏</PresentationFormat>
  <Paragraphs>732</Paragraphs>
  <Slides>50</Slides>
  <Notes>19</Notes>
  <HiddenSlides>1</HiddenSlides>
  <MMClips>0</MMClips>
  <ScaleCrop>false</ScaleCrop>
  <HeadingPairs>
    <vt:vector size="6" baseType="variant">
      <vt:variant>
        <vt:lpstr>已用的字体</vt:lpstr>
      </vt:variant>
      <vt:variant>
        <vt:i4>8</vt:i4>
      </vt:variant>
      <vt:variant>
        <vt:lpstr>主题</vt:lpstr>
      </vt:variant>
      <vt:variant>
        <vt:i4>4</vt:i4>
      </vt:variant>
      <vt:variant>
        <vt:lpstr>幻灯片标题</vt:lpstr>
      </vt:variant>
      <vt:variant>
        <vt:i4>50</vt:i4>
      </vt:variant>
    </vt:vector>
  </HeadingPairs>
  <TitlesOfParts>
    <vt:vector size="62" baseType="lpstr">
      <vt:lpstr>HONOR Sans CN</vt:lpstr>
      <vt:lpstr>HONOR Sans CN DemiBold</vt:lpstr>
      <vt:lpstr>HONOR Sans CN Light</vt:lpstr>
      <vt:lpstr>HONOR Sans CN Medium</vt:lpstr>
      <vt:lpstr>阿里巴巴普惠体 B</vt:lpstr>
      <vt:lpstr>等线</vt:lpstr>
      <vt:lpstr>Arial</vt:lpstr>
      <vt:lpstr>Calibri</vt:lpstr>
      <vt:lpstr>1_Office 主题</vt:lpstr>
      <vt:lpstr>1_自定义设计方案</vt:lpstr>
      <vt:lpstr>2_自定义设计方案</vt:lpstr>
      <vt:lpstr>WPS</vt:lpstr>
      <vt:lpstr>PowerPoint 演示文稿</vt:lpstr>
      <vt:lpstr>PowerPoint 演示文稿</vt:lpstr>
      <vt:lpstr>PowerPoint 演示文稿</vt:lpstr>
      <vt:lpstr>PowerPoint 演示文稿</vt:lpstr>
      <vt:lpstr>PowerPoint 演示文稿</vt:lpstr>
      <vt:lpstr>PowerPoint 演示文稿</vt:lpstr>
      <vt:lpstr>SDS7000A Series Overview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Domestic Market-黄兰</dc:creator>
  <cp:lastModifiedBy>Markets-李海嫚</cp:lastModifiedBy>
  <cp:revision>2766</cp:revision>
  <dcterms:created xsi:type="dcterms:W3CDTF">2018-02-06T07:16:52Z</dcterms:created>
  <dcterms:modified xsi:type="dcterms:W3CDTF">2025-06-16T01:35:17Z</dcterms:modified>
  <cp:contentStatus/>
</cp:coreProperties>
</file>