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</p:sldMasterIdLst>
  <p:notesMasterIdLst>
    <p:notesMasterId r:id="rId32"/>
  </p:notesMasterIdLst>
  <p:sldIdLst>
    <p:sldId id="409" r:id="rId5"/>
    <p:sldId id="573" r:id="rId6"/>
    <p:sldId id="452" r:id="rId7"/>
    <p:sldId id="593" r:id="rId8"/>
    <p:sldId id="612" r:id="rId9"/>
    <p:sldId id="597" r:id="rId10"/>
    <p:sldId id="592" r:id="rId11"/>
    <p:sldId id="598" r:id="rId12"/>
    <p:sldId id="600" r:id="rId13"/>
    <p:sldId id="594" r:id="rId14"/>
    <p:sldId id="599" r:id="rId15"/>
    <p:sldId id="595" r:id="rId16"/>
    <p:sldId id="596" r:id="rId17"/>
    <p:sldId id="601" r:id="rId18"/>
    <p:sldId id="602" r:id="rId19"/>
    <p:sldId id="603" r:id="rId20"/>
    <p:sldId id="604" r:id="rId21"/>
    <p:sldId id="610" r:id="rId22"/>
    <p:sldId id="605" r:id="rId23"/>
    <p:sldId id="606" r:id="rId24"/>
    <p:sldId id="607" r:id="rId25"/>
    <p:sldId id="613" r:id="rId26"/>
    <p:sldId id="614" r:id="rId27"/>
    <p:sldId id="558" r:id="rId28"/>
    <p:sldId id="608" r:id="rId29"/>
    <p:sldId id="609" r:id="rId30"/>
    <p:sldId id="412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EE956D-6E8C-4840-8813-A397CEF95E2E}">
          <p14:sldIdLst>
            <p14:sldId id="409"/>
            <p14:sldId id="573"/>
            <p14:sldId id="452"/>
            <p14:sldId id="593"/>
            <p14:sldId id="612"/>
            <p14:sldId id="597"/>
            <p14:sldId id="592"/>
            <p14:sldId id="598"/>
            <p14:sldId id="600"/>
            <p14:sldId id="594"/>
            <p14:sldId id="599"/>
            <p14:sldId id="595"/>
            <p14:sldId id="596"/>
            <p14:sldId id="601"/>
            <p14:sldId id="602"/>
            <p14:sldId id="603"/>
            <p14:sldId id="604"/>
            <p14:sldId id="610"/>
            <p14:sldId id="605"/>
            <p14:sldId id="606"/>
            <p14:sldId id="607"/>
            <p14:sldId id="613"/>
            <p14:sldId id="614"/>
            <p14:sldId id="558"/>
            <p14:sldId id="608"/>
            <p14:sldId id="609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ES-曾坤强" initials="S" lastIdx="13" clrIdx="0">
    <p:extLst>
      <p:ext uri="{19B8F6BF-5375-455C-9EA6-DF929625EA0E}">
        <p15:presenceInfo xmlns:p15="http://schemas.microsoft.com/office/powerpoint/2012/main" userId="S-1-5-21-1311520706-2441795889-1750776126-1324" providerId="AD"/>
      </p:ext>
    </p:extLst>
  </p:cmAuthor>
  <p:cmAuthor id="2" name="Thomas Rottach" initials="TR" lastIdx="6" clrIdx="1">
    <p:extLst>
      <p:ext uri="{19B8F6BF-5375-455C-9EA6-DF929625EA0E}">
        <p15:presenceInfo xmlns:p15="http://schemas.microsoft.com/office/powerpoint/2012/main" userId="6f3074e49f43982d" providerId="Windows Live"/>
      </p:ext>
    </p:extLst>
  </p:cmAuthor>
  <p:cmAuthor id="3" name="Derek Song" initials="D.S." lastIdx="8" clrIdx="2">
    <p:extLst>
      <p:ext uri="{19B8F6BF-5375-455C-9EA6-DF929625EA0E}">
        <p15:presenceInfo xmlns:p15="http://schemas.microsoft.com/office/powerpoint/2012/main" userId="Derek Song" providerId="None"/>
      </p:ext>
    </p:extLst>
  </p:cmAuthor>
  <p:cmAuthor id="4" name="Patrik Gold" initials="PG" lastIdx="8" clrIdx="3">
    <p:extLst>
      <p:ext uri="{19B8F6BF-5375-455C-9EA6-DF929625EA0E}">
        <p15:presenceInfo xmlns:p15="http://schemas.microsoft.com/office/powerpoint/2012/main" userId="179bc8f1580e07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EBE"/>
    <a:srgbClr val="003B90"/>
    <a:srgbClr val="F2F2F2"/>
    <a:srgbClr val="00374A"/>
    <a:srgbClr val="FF6600"/>
    <a:srgbClr val="034694"/>
    <a:srgbClr val="163479"/>
    <a:srgbClr val="C0C0C0"/>
    <a:srgbClr val="959BA1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2255" autoAdjust="0"/>
  </p:normalViewPr>
  <p:slideViewPr>
    <p:cSldViewPr snapToGrid="0" showGuides="1">
      <p:cViewPr varScale="1">
        <p:scale>
          <a:sx n="110" d="100"/>
          <a:sy n="110" d="100"/>
        </p:scale>
        <p:origin x="460" y="60"/>
      </p:cViewPr>
      <p:guideLst>
        <p:guide orient="horz" pos="16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E023F-8882-4CF3-9BDF-2A84E9C1A70C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8725-88B0-4898-8583-8FBE9EABD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banner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424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124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32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54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838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Trend: Plot</a:t>
            </a:r>
            <a:r>
              <a:rPr lang="en-US" altLang="zh-CN" baseline="0" dirty="0" smtClean="0"/>
              <a:t> with one measurement value per second.</a:t>
            </a:r>
          </a:p>
          <a:p>
            <a:r>
              <a:rPr lang="en-US" altLang="zh-CN" baseline="0" dirty="0" smtClean="0"/>
              <a:t>Track: Plot with all the measurement values in a frame.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18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71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99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6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027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75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782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136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98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53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517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14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194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38725-88B0-4898-8583-8FBE9EABD7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8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53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Each SDS6000A unit come with a</a:t>
            </a:r>
            <a:r>
              <a:rPr lang="en-US" altLang="zh-CN" baseline="0" dirty="0" smtClean="0"/>
              <a:t> wireless mouse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16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02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Very useful in FFT horizontal</a:t>
            </a:r>
            <a:r>
              <a:rPr lang="en-US" altLang="zh-CN" baseline="0" dirty="0" smtClean="0"/>
              <a:t> and vertical adjustment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772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79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47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35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D853-FEB1-4293-98A5-4C0676459D6A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8901-601B-4090-A6B2-75FF5852EB58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3D8-5A5A-4748-BAC5-84A2607321D4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AECA3-64EE-4D54-9D34-2C98161932F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9F06D-7819-4873-907A-9F6215E6F5A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EF03D-C05E-4F5C-A86E-0DCD1591950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CAE8-05F4-4F1E-AF40-6313E683175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A2E72-EF0D-4180-B789-DC2C8D81A8A3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164E2-2CF0-4134-BA2D-B5DAF8529C98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3533F8E0-8434-4829-995E-A9B62F7F28FA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2021/9/28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r>
              <a:rPr lang="en-US" altLang="zh-CN" dirty="0" smtClean="0">
                <a:solidFill>
                  <a:prstClr val="black"/>
                </a:solidFill>
              </a:rPr>
              <a:t>Company Confidential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FAB2F72D-0145-4728-BBF6-AFA599DFD9D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EFF4C-A180-4E92-B1FD-B8CA7C38AAFD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94DC-9E7A-46DB-8DF8-B27DAC652605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CB4AF-FFF4-43B9-8363-5C754742BA8F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227-F096-45DB-8626-1D2985968BD8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5CF24-550B-4596-9A8F-6ED2491066AB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0F05-E5AF-4D7D-B4CF-6286FDCD2B38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3CF3-D1BD-4626-AF9F-89EBF7501A3C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97B4-EC17-4B2C-BF22-BF5F4E4CAE24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E001-C6FF-4982-A07F-FDBBED5A1A7E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9568-5FAE-4BF8-8CB1-3A062AB458C5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3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B824-6938-45E2-BDBE-B2DB39901A67}" type="datetime1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4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9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More waveform update rate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2"/>
            <a:ext cx="11607713" cy="132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170,000 </a:t>
            </a:r>
            <a:r>
              <a:rPr lang="en-US" altLang="zh-CN" sz="14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wfm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/s waveform update rate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capture unusual or low-probability events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quickly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With Trigger Zone, easily trigger on whatever you can see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03" y="1798168"/>
            <a:ext cx="7299436" cy="45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984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Sequence and History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2"/>
            <a:ext cx="11607713" cy="132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With </a:t>
            </a:r>
            <a:r>
              <a:rPr lang="en-US" altLang="zh-CN" sz="1400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segmented memory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the waveform capture rate can reach 750,000 </a:t>
            </a:r>
            <a:r>
              <a:rPr lang="en-US" altLang="zh-CN" sz="14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wfm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/s. Dead time is as small as 1.3 us. 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With always in background </a:t>
            </a:r>
            <a:r>
              <a:rPr lang="en-US" altLang="zh-CN" sz="1400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History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function,  up to 80,000 frames of waveforms can be recorded and played back to observe events of interest.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299365" y="2665743"/>
            <a:ext cx="5496565" cy="2979682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6023708" y="2665743"/>
            <a:ext cx="5490502" cy="297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772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Hardware based Mask Test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1"/>
            <a:ext cx="11607713" cy="153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failed frames of Mask Test can also be stored as history.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Up to 18,000 Pass/Fail decisions each second.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Built-in  Mask Editor application helps to create custom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masks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Suitable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for long-term signal monitoring or automated production line testing</a:t>
            </a:r>
          </a:p>
        </p:txBody>
      </p:sp>
      <p:pic>
        <p:nvPicPr>
          <p:cNvPr id="5" name="图片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1" y="2583359"/>
            <a:ext cx="5195901" cy="3591102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56" y="2583359"/>
            <a:ext cx="5744846" cy="35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576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Hardware accelerated FFT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1"/>
            <a:ext cx="11607713" cy="153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Up to 8Mpts FFT provides high frequency resolution with a fast fresh rate	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Auto peak detection and markers are supported</a:t>
            </a:r>
          </a:p>
        </p:txBody>
      </p:sp>
      <p:pic>
        <p:nvPicPr>
          <p:cNvPr id="7" name="图片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26" y="1678899"/>
            <a:ext cx="7924499" cy="495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86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More powerful MATH processor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1"/>
            <a:ext cx="11607713" cy="153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Maximum 4 math traces can meet most of today’s calculation requests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Formula Editor is available for more complex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calculations</a:t>
            </a: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6958259" y="3599727"/>
            <a:ext cx="4637812" cy="19863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2" y="2498988"/>
            <a:ext cx="6327493" cy="35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182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More measurement capability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1"/>
            <a:ext cx="11607713" cy="153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Up to 12 parameters statistics can be showed simultaneously in M2 display mode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Histogram show the probability distribution of a parameter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Trend and Track 	show the parameter value vs. time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2" y="2563792"/>
            <a:ext cx="5517599" cy="34484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95" y="2563792"/>
            <a:ext cx="5517599" cy="34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365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1" y="52541"/>
            <a:ext cx="8317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More analysis tools – Eye/Jitter Analysis 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1" y="778812"/>
            <a:ext cx="11607713" cy="130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Automatically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extract the embedded reference clock from serial data and create the eye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diagram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Measurement on multiple eye/jitter parameters are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provided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Mask test on the eye diagram is supported</a:t>
            </a: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06" y="3944938"/>
            <a:ext cx="4522002" cy="28262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4" y="2632609"/>
            <a:ext cx="5410206" cy="33813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406" y="1283787"/>
            <a:ext cx="2358517" cy="251068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3530278" y="2237688"/>
            <a:ext cx="4137950" cy="15567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589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Search and Navigate</a:t>
            </a:r>
            <a:endParaRPr lang="en-US" altLang="zh-CN" sz="2800" b="1" noProof="0" dirty="0" smtClean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1"/>
            <a:ext cx="11607713" cy="72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Several kinds of search conditions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One key to navigate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161" y="2920518"/>
            <a:ext cx="7112893" cy="36925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95" y="3362309"/>
            <a:ext cx="2622685" cy="32005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856" y="1312404"/>
            <a:ext cx="1543129" cy="4534133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2482770" y="4091651"/>
            <a:ext cx="862314" cy="1273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4383121" y="5422739"/>
            <a:ext cx="1867208" cy="15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5683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Digital Channels</a:t>
            </a:r>
            <a:endParaRPr lang="en-US" altLang="zh-CN" sz="2800" b="1" noProof="0" dirty="0" smtClean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42452"/>
            <a:ext cx="11607713" cy="47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16 digital channels can be used as source of MATH, Measurement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5" y="1847049"/>
            <a:ext cx="7411255" cy="41688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686" y="3579192"/>
            <a:ext cx="3270208" cy="2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Serial bus decode</a:t>
            </a:r>
            <a:endParaRPr lang="en-US" altLang="zh-CN" sz="2800" b="1" noProof="0" dirty="0" smtClean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89426" y="645729"/>
            <a:ext cx="11607713" cy="12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Standard: I2C, SPI, UART, CAN, LIN</a:t>
            </a: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Optional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: CAN FD, FlexRay, I2S, MIL-STD-1553B, SENT and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Manchester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Two buses can be decoded simultaneously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30" y="1932853"/>
            <a:ext cx="7215811" cy="45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106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27043"/>
            <a:ext cx="121158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Standard bode plot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89426" y="645729"/>
            <a:ext cx="11607713" cy="12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Work with isolated USB AWG module SAG1021I or a stand-alone SIGLENT SDG generator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Scan amplitude and phase frequency response of the DUT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Filter test, power supply control loop response measurement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6" y="2070059"/>
            <a:ext cx="6637076" cy="44242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34" y="2940471"/>
            <a:ext cx="4951154" cy="30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021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Power analysis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89426" y="645729"/>
            <a:ext cx="11607713" cy="87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Greatly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improve the measurement efficiency in switching power supplies and power devices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design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Abundant voltage and current probes choices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15" y="1915611"/>
            <a:ext cx="6944810" cy="43405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14" y="2306159"/>
            <a:ext cx="2663504" cy="35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080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Other tools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89426" y="645729"/>
            <a:ext cx="11607713" cy="111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DVM</a:t>
            </a:r>
          </a:p>
          <a:p>
            <a:pPr lvl="1">
              <a:lnSpc>
                <a:spcPct val="150000"/>
              </a:lnSpc>
            </a:pPr>
            <a:r>
              <a:rPr lang="en-US" altLang="zh-CN" sz="1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Source: CH1~CH4</a:t>
            </a:r>
          </a:p>
          <a:p>
            <a:pPr lvl="1">
              <a:lnSpc>
                <a:spcPct val="150000"/>
              </a:lnSpc>
            </a:pP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Mode: DC mean, DC RMS, AC RMS, Peak-peak, </a:t>
            </a:r>
            <a:r>
              <a:rPr lang="en-US" altLang="zh-CN" sz="1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Amplitude</a:t>
            </a:r>
          </a:p>
          <a:p>
            <a:pPr lvl="1">
              <a:lnSpc>
                <a:spcPct val="150000"/>
              </a:lnSpc>
            </a:pP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Plot: Bar, Histogram, Trend</a:t>
            </a:r>
            <a:endParaRPr lang="en-US" altLang="zh-CN" sz="10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Counter</a:t>
            </a:r>
          </a:p>
          <a:p>
            <a:pPr lvl="1">
              <a:lnSpc>
                <a:spcPct val="150000"/>
              </a:lnSpc>
            </a:pPr>
            <a:r>
              <a:rPr lang="en-US" altLang="zh-CN" sz="1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Source: CH1~CH4</a:t>
            </a:r>
          </a:p>
          <a:p>
            <a:pPr lvl="1">
              <a:lnSpc>
                <a:spcPct val="150000"/>
              </a:lnSpc>
            </a:pPr>
            <a:r>
              <a:rPr lang="en-US" altLang="zh-CN" sz="1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Frequency resolution: 7 digits</a:t>
            </a:r>
          </a:p>
          <a:p>
            <a:pPr lvl="1">
              <a:lnSpc>
                <a:spcPct val="150000"/>
              </a:lnSpc>
            </a:pP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Totalizer: Counter on edges, supports Gate and Trigger</a:t>
            </a:r>
            <a:endParaRPr lang="en-US" altLang="zh-CN" sz="10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87" y="2262850"/>
            <a:ext cx="6842952" cy="42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12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Newly designed probes</a:t>
            </a:r>
            <a:endParaRPr lang="en-US" altLang="zh-CN" sz="2800" b="1" noProof="0" dirty="0" smtClean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89426" y="645730"/>
            <a:ext cx="11607713" cy="50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SAP2500 active probe, SAP2500D active differential probe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15" y="3434177"/>
            <a:ext cx="4908988" cy="32733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62" y="1281924"/>
            <a:ext cx="7252056" cy="38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75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What’s more on SDS6000A?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234523"/>
              </p:ext>
            </p:extLst>
          </p:nvPr>
        </p:nvGraphicFramePr>
        <p:xfrm>
          <a:off x="1399482" y="973076"/>
          <a:ext cx="8658918" cy="5264876"/>
        </p:xfrm>
        <a:graphic>
          <a:graphicData uri="http://schemas.openxmlformats.org/drawingml/2006/table">
            <a:tbl>
              <a:tblPr/>
              <a:tblGrid>
                <a:gridCol w="28226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4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2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　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SDS5000X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SDS6000A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Bandwidth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Up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 to 1 GHz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Up to 2 GHz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Sample rate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5 GSa/s (Interleaved mode)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5 GSa/s each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 channel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Memory depth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250 Mpts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(Interleaved mode)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500 Mpts/</a:t>
                      </a:r>
                      <a:r>
                        <a:rPr lang="en-US" altLang="zh-CN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ch</a:t>
                      </a:r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(single-channel)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250 Mpts/</a:t>
                      </a:r>
                      <a:r>
                        <a:rPr lang="en-US" altLang="zh-CN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ch</a:t>
                      </a:r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(dual-channel)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125 Mpts/</a:t>
                      </a:r>
                      <a:r>
                        <a:rPr lang="en-US" altLang="zh-CN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ch</a:t>
                      </a:r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(3 or 4 channels)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Waveform capture rate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110,000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wfm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/s (Normal mode);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480,000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wfm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/s(Sequence mode)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170,000 </a:t>
                      </a:r>
                      <a:r>
                        <a:rPr lang="en-US" altLang="zh-CN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wfm</a:t>
                      </a:r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/s (Normal mode);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750,000 </a:t>
                      </a:r>
                      <a:r>
                        <a:rPr lang="en-US" altLang="zh-CN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wfm</a:t>
                      </a:r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/s(Sequence mode)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DC gain accuracy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≤ 3.0%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±1.5%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SFDR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≥ 32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dBc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≥ 45dBc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CH to CH Isolation (@50Ω)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DC ~ 100 MHz &gt;40 dB;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100 MHz ~ BW: ≥34 dB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70 dB up to 200 MHz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60 dB up to 500 MHz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50 dB up to 1 GHz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40 dB up to 2 GHz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Math functions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2 </a:t>
                      </a:r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traces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4 traces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FFT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2 Mpts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8 Mpts</a:t>
                      </a: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0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Eye diagram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No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Support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Jitter Analysis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No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Support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I/O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VGA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HDMI,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 micro SD card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786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Screen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10.1’’ touch screen, 1024*600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12.1’’ touch screen, 1280*800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4796" marR="4796" marT="4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1937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SDS6000A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Competition Analysis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494" y="605580"/>
            <a:ext cx="7032001" cy="61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34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994904"/>
              </p:ext>
            </p:extLst>
          </p:nvPr>
        </p:nvGraphicFramePr>
        <p:xfrm>
          <a:off x="2079088" y="35078"/>
          <a:ext cx="6697162" cy="6753349"/>
        </p:xfrm>
        <a:graphic>
          <a:graphicData uri="http://schemas.openxmlformats.org/drawingml/2006/table">
            <a:tbl>
              <a:tblPr/>
              <a:tblGrid>
                <a:gridCol w="1482334"/>
                <a:gridCol w="2388797"/>
                <a:gridCol w="218617"/>
                <a:gridCol w="2299303"/>
                <a:gridCol w="308111"/>
              </a:tblGrid>
              <a:tr h="2915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Brands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/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SIGLENT SDS6000A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KEYSIGHT 4000X Series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Bandwidth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500MHz/ 1GHz/ 2GHz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200/350/500MHz/1GHz/1.5GHz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HiRes/ERES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HiRes up to 16-bit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12-bit (High Res)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Real-Time sample rate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/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5GSa/s(10GSa/s ESR) @ each channel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5GSa/s(Interleaved)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2.5GSa/s(non-interleaved)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Memory depth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500 Mpts/ch(single-channel)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250 Mpts/ch (dual-channel)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125 Mpts/ch (3 or 4 channels)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4Mpts/ch(Interleaved)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2Mpts/ch(non-interleaved)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Vertical scale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500 uV/div ～10 V/div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 mV/div ～5 V/div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Time scale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SDS6054A, 0.5 ns/div – 1000s/div;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SDS6104A, 0.2 ns/div – 1000s/div;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SDS6204A, 0.1 ns/div – 1000s/div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4052A,4054A: 1 ns/div to 50 s/div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4104A,4154A: 500 ps/div to 50 s/div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Time base Accuracy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±2 ppm initial (0~50℃)；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±0.5 ppm 1st year aging；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±3 ppm 20-year aging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± 10 ppm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DC gain accuracy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±1.5%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2% full scale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SFDR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≥ 45dBc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7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CH to CH Isolation (@50Ω)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70 dB up to 200 MHz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60 dB up to 500 MHz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50 dB up to 1 GHz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40 dB up to 2 GHz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200 MHz~1 GHz: ≥ 40 dB from DC to maximum specified bandwidth of each model;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1.5 GHz: ≥ 40 dB from DC to 1 GHz, ≥ 35 dB from 1 to 1.5 GHz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FFT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8 Mpts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64 kpt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5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Sequence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Up to 80,000 segments, interval between triggers = 1.3 μs min.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1000 segments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History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Up to 80,000 frames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5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Automatic Measurements parameters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50+ parameters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Mask test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Up to 18,000 frames/s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Option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Waveform Histogram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Horizontal, Vertical, Both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5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Digital multimeter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4 digits, CH1~CH4; Bar, Histogram, Trend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3-digit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Bode plot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Vari-Level, 10 Hz~120 MHz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Support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Counter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7 digits, totalizer(Counter on edges, supports Gate and Trigger)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5-digit frequency or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period counter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(8 digits with external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10 MHz clock reference)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I/O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USB 3.0 Host x2,USB 2.0 Host x2,USB 2.0 Device,LAN,micro SD card, HDMI, External trigger,Auxiliary output (TRIG OUT,PASS/FAIL)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USB Host&amp; Device, LAN, AUX (Pass/Fail, Trigger Out), video (GPIB option)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Screen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12.1 capacitive touch screen, 1280*800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12.1 capacitive touch screen 800*600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Starting price(500MHz)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$9,880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$16,465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191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1588" y="3790339"/>
            <a:ext cx="12188825" cy="3067663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9F9F9">
                  <a:lumMod val="50000"/>
                </a:srgb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0" name="Textfeld 47"/>
          <p:cNvSpPr txBox="1"/>
          <p:nvPr/>
        </p:nvSpPr>
        <p:spPr>
          <a:xfrm>
            <a:off x="8170760" y="4781450"/>
            <a:ext cx="3244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GERMANY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Liebigstrasse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2-20, 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Gebaeude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14, 22113 Hamburg Germany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+49(0)40-819-95946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Mobile: +49 151 40716756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+49(0)40-819-95947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info-eu@siglent.com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www.siglenteu.com</a:t>
            </a:r>
          </a:p>
        </p:txBody>
      </p:sp>
      <p:cxnSp>
        <p:nvCxnSpPr>
          <p:cNvPr id="3" name="Gerader Verbinder 35"/>
          <p:cNvCxnSpPr/>
          <p:nvPr/>
        </p:nvCxnSpPr>
        <p:spPr>
          <a:xfrm flipH="1">
            <a:off x="1590" y="3790338"/>
            <a:ext cx="121888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46"/>
          <p:cNvSpPr txBox="1"/>
          <p:nvPr/>
        </p:nvSpPr>
        <p:spPr>
          <a:xfrm>
            <a:off x="493629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5" name="Textfeld 47"/>
          <p:cNvSpPr txBox="1"/>
          <p:nvPr/>
        </p:nvSpPr>
        <p:spPr>
          <a:xfrm>
            <a:off x="4940271" y="4770898"/>
            <a:ext cx="21587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NA, Inc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6557 Cochran Rd Solon, Ohio 44139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440-398-5800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Toll Free:877-515-5551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440-399-1211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info@siglent.com</a:t>
            </a:r>
            <a:b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www.siglentna.com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6" name="Textfeld 50"/>
          <p:cNvSpPr txBox="1"/>
          <p:nvPr/>
        </p:nvSpPr>
        <p:spPr>
          <a:xfrm>
            <a:off x="2947466" y="3019239"/>
            <a:ext cx="6428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+mn-cs"/>
              </a:rPr>
              <a:t>The Best Value in Electronic Test &amp; Measurement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" name="Textfeld 33"/>
          <p:cNvSpPr txBox="1"/>
          <p:nvPr/>
        </p:nvSpPr>
        <p:spPr>
          <a:xfrm>
            <a:off x="3038208" y="1736836"/>
            <a:ext cx="6115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65FA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3B9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Thank You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3B9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Textfeld 46"/>
          <p:cNvSpPr txBox="1"/>
          <p:nvPr/>
        </p:nvSpPr>
        <p:spPr>
          <a:xfrm>
            <a:off x="8166784" y="4453448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Europe</a:t>
            </a:r>
          </a:p>
        </p:txBody>
      </p:sp>
      <p:sp>
        <p:nvSpPr>
          <p:cNvPr id="21" name="Textfeld 47"/>
          <p:cNvSpPr txBox="1"/>
          <p:nvPr/>
        </p:nvSpPr>
        <p:spPr>
          <a:xfrm>
            <a:off x="788161" y="4770898"/>
            <a:ext cx="33996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CO., LTD.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Blog No.4 &amp; No.5,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Antongda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Industrial Zone, 3rd </a:t>
            </a:r>
            <a:r>
              <a:rPr kumimoji="0" lang="en-US" altLang="zh-CN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Liuxian</a:t>
            </a:r>
            <a:r>
              <a:rPr kumimoji="0" lang="en-US" altLang="zh-C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Road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Bao’an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District, Shenzhen, 518101, China.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Tel:+ 86 755 3688 7876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Fax:+ 86 755 3359 1582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sales@siglent.com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www.siglent.com/ens</a:t>
            </a:r>
          </a:p>
        </p:txBody>
      </p:sp>
      <p:sp>
        <p:nvSpPr>
          <p:cNvPr id="22" name="Textfeld 46"/>
          <p:cNvSpPr txBox="1"/>
          <p:nvPr/>
        </p:nvSpPr>
        <p:spPr>
          <a:xfrm>
            <a:off x="78418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Headquarters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422222" y="270969"/>
            <a:ext cx="9826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SDS6000A Series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Digital Oscilloscope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47" y="1780236"/>
            <a:ext cx="10874824" cy="34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797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45" y="788751"/>
            <a:ext cx="3395241" cy="1909823"/>
          </a:xfrm>
          <a:prstGeom prst="rect">
            <a:avLst/>
          </a:prstGeom>
        </p:spPr>
      </p:pic>
      <p:sp>
        <p:nvSpPr>
          <p:cNvPr id="9" name="TextBox 40"/>
          <p:cNvSpPr txBox="1"/>
          <p:nvPr/>
        </p:nvSpPr>
        <p:spPr>
          <a:xfrm>
            <a:off x="219852" y="265532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upgraded touching feeling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3" y="788751"/>
            <a:ext cx="6018902" cy="120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New foot support design, more steady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New button and knob design, better touch feeling and response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New LED lights design, bright intensity can be adjusted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309" y="2116886"/>
            <a:ext cx="7731413" cy="5154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55" y="1875504"/>
            <a:ext cx="3389633" cy="19066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46" y="4799932"/>
            <a:ext cx="3395242" cy="19098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45" y="2890109"/>
            <a:ext cx="3395240" cy="19098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44" y="4155394"/>
            <a:ext cx="3395241" cy="19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79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92299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More storage and connection choices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2"/>
            <a:ext cx="11607713" cy="132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Add Micro SD card, HDMI </a:t>
            </a: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2*USB3.0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2*USB2.0 for fast storage, external keyboard and mouse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Remote web control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444" y="2290119"/>
            <a:ext cx="6551543" cy="4367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2" y="4651513"/>
            <a:ext cx="6468799" cy="13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384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More details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 a 12.1’’ </a:t>
            </a: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big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touch screen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2"/>
            <a:ext cx="11538139" cy="55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Display resolution 1280*800 pixels 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Backlight intensity adjustable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Hardware based vertical and horizontal zoom with 500Mpts deep memory, display signal details clearly on a big screen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976299" y="2026064"/>
            <a:ext cx="9101980" cy="43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557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Multi-gesture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control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2"/>
            <a:ext cx="11538139" cy="55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Capacitive touch screen support multi-gesture control, adjust waveform settings quickly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4" y="1566573"/>
            <a:ext cx="4192253" cy="20121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06" y="3026915"/>
            <a:ext cx="4639890" cy="22267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3" y="4379728"/>
            <a:ext cx="4192253" cy="20244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24" y="4379728"/>
            <a:ext cx="4230609" cy="20244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24" y="1563074"/>
            <a:ext cx="4203648" cy="20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191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Customizable trace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settings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2"/>
            <a:ext cx="11538139" cy="55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Adjustable channel trace colors 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Channels can be hidden but still available for MATH calculations</a:t>
            </a: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148" y="2562884"/>
            <a:ext cx="2486677" cy="26344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440" y="2120153"/>
            <a:ext cx="4929760" cy="3519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840" y="731635"/>
            <a:ext cx="1409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42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219852" y="82360"/>
            <a:ext cx="81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Well-implemented color display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9852" y="788752"/>
            <a:ext cx="11538139" cy="55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Color temperature display easily show events probability.</a:t>
            </a: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37" y="1457738"/>
            <a:ext cx="7368209" cy="46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211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dii102yu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18614</TotalTime>
  <Words>1170</Words>
  <Application>Microsoft Office PowerPoint</Application>
  <PresentationFormat>宽屏</PresentationFormat>
  <Paragraphs>314</Paragraphs>
  <Slides>27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 Unicode MS</vt:lpstr>
      <vt:lpstr>阿里巴巴普惠体 B</vt:lpstr>
      <vt:lpstr>等线</vt:lpstr>
      <vt:lpstr>宋体</vt:lpstr>
      <vt:lpstr>Microsoft YaHei</vt:lpstr>
      <vt:lpstr>Arial</vt:lpstr>
      <vt:lpstr>Calibri</vt:lpstr>
      <vt:lpstr>Century Gothic</vt:lpstr>
      <vt:lpstr>Office 主题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Domestic Market-黄兰</dc:creator>
  <cp:lastModifiedBy>Microsoft 帐户</cp:lastModifiedBy>
  <cp:revision>2357</cp:revision>
  <dcterms:created xsi:type="dcterms:W3CDTF">2018-02-06T07:16:52Z</dcterms:created>
  <dcterms:modified xsi:type="dcterms:W3CDTF">2021-09-28T02:35:51Z</dcterms:modified>
  <cp:contentStatus/>
</cp:coreProperties>
</file>