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39"/>
  </p:notesMasterIdLst>
  <p:sldIdLst>
    <p:sldId id="409" r:id="rId5"/>
    <p:sldId id="631" r:id="rId6"/>
    <p:sldId id="636" r:id="rId7"/>
    <p:sldId id="635" r:id="rId8"/>
    <p:sldId id="654" r:id="rId9"/>
    <p:sldId id="683" r:id="rId10"/>
    <p:sldId id="682" r:id="rId11"/>
    <p:sldId id="680" r:id="rId12"/>
    <p:sldId id="657" r:id="rId13"/>
    <p:sldId id="684" r:id="rId14"/>
    <p:sldId id="685" r:id="rId15"/>
    <p:sldId id="695" r:id="rId16"/>
    <p:sldId id="681" r:id="rId17"/>
    <p:sldId id="686" r:id="rId18"/>
    <p:sldId id="687" r:id="rId19"/>
    <p:sldId id="625" r:id="rId20"/>
    <p:sldId id="691" r:id="rId21"/>
    <p:sldId id="706" r:id="rId22"/>
    <p:sldId id="702" r:id="rId23"/>
    <p:sldId id="698" r:id="rId24"/>
    <p:sldId id="697" r:id="rId25"/>
    <p:sldId id="670" r:id="rId26"/>
    <p:sldId id="699" r:id="rId27"/>
    <p:sldId id="666" r:id="rId28"/>
    <p:sldId id="668" r:id="rId29"/>
    <p:sldId id="705" r:id="rId30"/>
    <p:sldId id="667" r:id="rId31"/>
    <p:sldId id="669" r:id="rId32"/>
    <p:sldId id="700" r:id="rId33"/>
    <p:sldId id="701" r:id="rId34"/>
    <p:sldId id="694" r:id="rId35"/>
    <p:sldId id="645" r:id="rId36"/>
    <p:sldId id="703" r:id="rId37"/>
    <p:sldId id="646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EE956D-6E8C-4840-8813-A397CEF95E2E}">
          <p14:sldIdLst>
            <p14:sldId id="409"/>
            <p14:sldId id="631"/>
            <p14:sldId id="636"/>
            <p14:sldId id="635"/>
            <p14:sldId id="654"/>
            <p14:sldId id="683"/>
            <p14:sldId id="682"/>
            <p14:sldId id="680"/>
            <p14:sldId id="657"/>
            <p14:sldId id="684"/>
            <p14:sldId id="685"/>
            <p14:sldId id="695"/>
            <p14:sldId id="681"/>
            <p14:sldId id="686"/>
            <p14:sldId id="687"/>
            <p14:sldId id="625"/>
            <p14:sldId id="691"/>
            <p14:sldId id="706"/>
            <p14:sldId id="702"/>
            <p14:sldId id="698"/>
            <p14:sldId id="697"/>
            <p14:sldId id="670"/>
            <p14:sldId id="699"/>
            <p14:sldId id="666"/>
            <p14:sldId id="668"/>
            <p14:sldId id="705"/>
            <p14:sldId id="667"/>
            <p14:sldId id="669"/>
            <p14:sldId id="700"/>
            <p14:sldId id="701"/>
            <p14:sldId id="694"/>
            <p14:sldId id="645"/>
            <p14:sldId id="703"/>
            <p14:sldId id="6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kets-高学琴" initials="M" lastIdx="1" clrIdx="6">
    <p:extLst>
      <p:ext uri="{19B8F6BF-5375-455C-9EA6-DF929625EA0E}">
        <p15:presenceInfo xmlns:p15="http://schemas.microsoft.com/office/powerpoint/2012/main" userId="S-1-5-21-1311520706-2441795889-1750776126-3616" providerId="AD"/>
      </p:ext>
    </p:extLst>
  </p:cmAuthor>
  <p:cmAuthor id="1" name="SALES-曾坤强" initials="S" lastIdx="13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  <p:cmAuthor id="4" name="Patrik Gold" initials="PG" lastIdx="8" clrIdx="3">
    <p:extLst>
      <p:ext uri="{19B8F6BF-5375-455C-9EA6-DF929625EA0E}">
        <p15:presenceInfo xmlns:p15="http://schemas.microsoft.com/office/powerpoint/2012/main" userId="179bc8f1580e072a" providerId="Windows Live"/>
      </p:ext>
    </p:extLst>
  </p:cmAuthor>
  <p:cmAuthor id="5" name="Microsoft 帐户" initials="M帐" lastIdx="1" clrIdx="4">
    <p:extLst>
      <p:ext uri="{19B8F6BF-5375-455C-9EA6-DF929625EA0E}">
        <p15:presenceInfo xmlns:p15="http://schemas.microsoft.com/office/powerpoint/2012/main" userId="1775e912637ac175" providerId="Windows Live"/>
      </p:ext>
    </p:extLst>
  </p:cmAuthor>
  <p:cmAuthor id="6" name="Markets-曾金婷" initials="M" lastIdx="2" clrIdx="5">
    <p:extLst>
      <p:ext uri="{19B8F6BF-5375-455C-9EA6-DF929625EA0E}">
        <p15:presenceInfo xmlns:p15="http://schemas.microsoft.com/office/powerpoint/2012/main" userId="S-1-5-21-1311520706-2441795889-1750776126-4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1761B8"/>
    <a:srgbClr val="003B90"/>
    <a:srgbClr val="0D3563"/>
    <a:srgbClr val="001F35"/>
    <a:srgbClr val="0F274C"/>
    <a:srgbClr val="052861"/>
    <a:srgbClr val="B2D5E6"/>
    <a:srgbClr val="E0E3E6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9" autoAdjust="0"/>
    <p:restoredTop sz="87244" autoAdjust="0"/>
  </p:normalViewPr>
  <p:slideViewPr>
    <p:cSldViewPr snapToGrid="0" showGuides="1">
      <p:cViewPr varScale="1">
        <p:scale>
          <a:sx n="66" d="100"/>
          <a:sy n="66" d="100"/>
        </p:scale>
        <p:origin x="705" y="42"/>
      </p:cViewPr>
      <p:guideLst>
        <p:guide orient="horz" pos="2296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Slogan change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958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286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5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67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51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585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99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86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82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0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Up to 12-bit in ERES mode, equivalent to 16-bit  Hi-Res mode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ESR: Enhanced Sample Rate provides better measurement accuracy by using 2x interpolation</a:t>
            </a:r>
            <a:r>
              <a:rPr lang="en-US" altLang="zh-CN" dirty="0" smtClean="0"/>
              <a:t>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36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88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24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53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8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36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9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72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616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3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20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94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2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886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43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8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86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91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2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53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31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D853-FEB1-4293-98A5-4C0676459D6A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8901-601B-4090-A6B2-75FF5852EB58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3D8-5A5A-4748-BAC5-84A2607321D4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AECA3-64EE-4D54-9D34-2C98161932F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9F06D-7819-4873-907A-9F6215E6F5A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EF03D-C05E-4F5C-A86E-0DCD1591950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CAE8-05F4-4F1E-AF40-6313E683175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A2E72-EF0D-4180-B789-DC2C8D81A8A3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64E2-2CF0-4134-BA2D-B5DAF8529C9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3533F8E0-8434-4829-995E-A9B62F7F28FA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2023/2/23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dirty="0">
                <a:solidFill>
                  <a:prstClr val="black"/>
                </a:solidFill>
              </a:rPr>
              <a:t>Company Confidential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FAB2F72D-0145-4728-BBF6-AFA599DFD9D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94DC-9E7A-46DB-8DF8-B27DAC652605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2023/2/23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227-F096-45DB-8626-1D2985968BD8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CF24-550B-4596-9A8F-6ED2491066AB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0F05-E5AF-4D7D-B4CF-6286FDCD2B38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3CF3-D1BD-4626-AF9F-89EBF7501A3C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97B4-EC17-4B2C-BF22-BF5F4E4CAE24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E001-C6FF-4982-A07F-FDBBED5A1A7E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568-5FAE-4BF8-8CB1-3A062AB458C5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E6E8"/>
            </a:gs>
            <a:gs pos="100000">
              <a:srgbClr val="353E4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B824-6938-45E2-BDBE-B2DB39901A67}" type="datetime1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2E6E8"/>
            </a:gs>
            <a:gs pos="100000">
              <a:srgbClr val="353E4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2E6E8"/>
            </a:gs>
            <a:gs pos="100000">
              <a:srgbClr val="353E4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2E6E8"/>
            </a:gs>
            <a:gs pos="100000">
              <a:srgbClr val="353E4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9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em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emf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emf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emf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em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3"/>
            <a:ext cx="12192000" cy="6860033"/>
          </a:xfr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748209" y="1063092"/>
            <a:ext cx="10122041" cy="579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Stack-Up Your Bench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 channels. No limitations.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SDS6000L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Multi-channel High-speed Acquisition System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Remote access / control</a:t>
            </a: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A81CDED9-9F91-FC36-1E32-658008BF0C69}"/>
              </a:ext>
            </a:extLst>
          </p:cNvPr>
          <p:cNvSpPr txBox="1"/>
          <p:nvPr/>
        </p:nvSpPr>
        <p:spPr>
          <a:xfrm>
            <a:off x="637115" y="215322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75B673A-A615-59DE-D7AB-1E8AF44932E4}"/>
              </a:ext>
            </a:extLst>
          </p:cNvPr>
          <p:cNvSpPr txBox="1"/>
          <p:nvPr/>
        </p:nvSpPr>
        <p:spPr>
          <a:xfrm>
            <a:off x="7617417" y="3080688"/>
            <a:ext cx="2995658" cy="830997"/>
          </a:xfrm>
          <a:prstGeom prst="rect">
            <a:avLst/>
          </a:prstGeom>
          <a:noFill/>
          <a:ln w="12700">
            <a:solidFill>
              <a:schemeClr val="tx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512 2GHz analog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1024 digital channel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4DD2CE4-2C7B-9924-6009-C517D0827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792" y="4754716"/>
            <a:ext cx="5034116" cy="12585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1081A1-67C3-ACA7-3F7D-F6A48A1BD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792" y="4063336"/>
            <a:ext cx="5034116" cy="6913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3711863-7B41-6CE8-7A9D-82F7A3F3C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792" y="3496187"/>
            <a:ext cx="5034116" cy="65219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6ECB83-2ABF-CD99-81EC-43EED9DA84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7792" y="2854387"/>
            <a:ext cx="5034117" cy="6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748209" y="1063092"/>
            <a:ext cx="10122041" cy="568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Stack-Up Your Bench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 channels. No limitations.</a:t>
            </a: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Remote access / control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6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Webserver for Web and VNC remote control; SCPI support for automated test environments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A81CDED9-9F91-FC36-1E32-658008BF0C69}"/>
              </a:ext>
            </a:extLst>
          </p:cNvPr>
          <p:cNvSpPr txBox="1"/>
          <p:nvPr/>
        </p:nvSpPr>
        <p:spPr>
          <a:xfrm>
            <a:off x="637115" y="215322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8F99E16-B565-6517-BD13-3F48074E26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5" b="35321"/>
          <a:stretch/>
        </p:blipFill>
        <p:spPr>
          <a:xfrm>
            <a:off x="304800" y="3318779"/>
            <a:ext cx="10287000" cy="23162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F76CBE2-F508-E279-4853-D3CD7DD01503}"/>
              </a:ext>
            </a:extLst>
          </p:cNvPr>
          <p:cNvSpPr/>
          <p:nvPr/>
        </p:nvSpPr>
        <p:spPr>
          <a:xfrm>
            <a:off x="4468623" y="4345060"/>
            <a:ext cx="5259898" cy="106540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6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>
            <a:extLst>
              <a:ext uri="{FF2B5EF4-FFF2-40B4-BE49-F238E27FC236}">
                <a16:creationId xmlns:a16="http://schemas.microsoft.com/office/drawing/2014/main" id="{A81CDED9-9F91-FC36-1E32-658008BF0C69}"/>
              </a:ext>
            </a:extLst>
          </p:cNvPr>
          <p:cNvSpPr txBox="1"/>
          <p:nvPr/>
        </p:nvSpPr>
        <p:spPr>
          <a:xfrm>
            <a:off x="637114" y="215322"/>
            <a:ext cx="833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Applications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of Low profile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05272C0-4E4C-36D9-1011-8B22F19C8F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260" t="15368" r="26871" b="3944"/>
          <a:stretch/>
        </p:blipFill>
        <p:spPr>
          <a:xfrm>
            <a:off x="7618527" y="4145976"/>
            <a:ext cx="3295904" cy="22721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601A76E-34D1-06C1-834C-DD86976487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45" r="18313"/>
          <a:stretch/>
        </p:blipFill>
        <p:spPr>
          <a:xfrm>
            <a:off x="7620751" y="1884684"/>
            <a:ext cx="3289233" cy="2238150"/>
          </a:xfrm>
          <a:prstGeom prst="rect">
            <a:avLst/>
          </a:prstGeom>
        </p:spPr>
      </p:pic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44FC04CE-E5C2-84E5-5A27-C137B028F4E1}"/>
              </a:ext>
            </a:extLst>
          </p:cNvPr>
          <p:cNvSpPr txBox="1">
            <a:spLocks/>
          </p:cNvSpPr>
          <p:nvPr/>
        </p:nvSpPr>
        <p:spPr bwMode="auto">
          <a:xfrm>
            <a:off x="637115" y="865941"/>
            <a:ext cx="8640236" cy="73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SDS6000L is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ideal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 Mid-market applications that require high analog channel count .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EE1B7E2-01AA-C53E-1751-4B7A0BCC5C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0415" t="27772" r="29569"/>
          <a:stretch/>
        </p:blipFill>
        <p:spPr>
          <a:xfrm flipV="1">
            <a:off x="4241008" y="4134933"/>
            <a:ext cx="3354424" cy="227308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0592B7D-8ADD-0F2A-50DD-C25EFC8D57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654" t="11757"/>
          <a:stretch/>
        </p:blipFill>
        <p:spPr>
          <a:xfrm>
            <a:off x="811108" y="1884685"/>
            <a:ext cx="3411252" cy="22381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610071-3F5B-1999-B002-98D7E3D01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665" r="18704"/>
          <a:stretch/>
        </p:blipFill>
        <p:spPr>
          <a:xfrm>
            <a:off x="790238" y="4145976"/>
            <a:ext cx="3432122" cy="22730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C67652-3BDA-FB0E-1409-9A575C1441F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463" r="16859"/>
          <a:stretch/>
        </p:blipFill>
        <p:spPr>
          <a:xfrm>
            <a:off x="4243232" y="1884684"/>
            <a:ext cx="3352200" cy="22381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B34D1A5-A5BC-D67D-877F-A6C66FDBB700}"/>
              </a:ext>
            </a:extLst>
          </p:cNvPr>
          <p:cNvSpPr/>
          <p:nvPr/>
        </p:nvSpPr>
        <p:spPr>
          <a:xfrm>
            <a:off x="790236" y="1884511"/>
            <a:ext cx="10119748" cy="4523504"/>
          </a:xfrm>
          <a:prstGeom prst="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C575A6-363E-E028-1AC8-204B3AD2BF4F}"/>
              </a:ext>
            </a:extLst>
          </p:cNvPr>
          <p:cNvSpPr/>
          <p:nvPr/>
        </p:nvSpPr>
        <p:spPr>
          <a:xfrm>
            <a:off x="7614080" y="4147300"/>
            <a:ext cx="3295904" cy="2271005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350B03E-EEEC-5D2D-460F-3E3047F9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1909" y="4752549"/>
            <a:ext cx="2704859" cy="9515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…for this, SDS6000L provides the perfect solution.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F5B575-AC9C-1968-78E8-41D0C7544532}"/>
              </a:ext>
            </a:extLst>
          </p:cNvPr>
          <p:cNvSpPr/>
          <p:nvPr/>
        </p:nvSpPr>
        <p:spPr>
          <a:xfrm>
            <a:off x="811107" y="1894023"/>
            <a:ext cx="3400817" cy="2219471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10E300A-6F32-278F-80BD-D082026E2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33" y="2280800"/>
            <a:ext cx="3499686" cy="15424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Manufacturing test engineering</a:t>
            </a: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System Level debug – Siemens, Cisco, Nokia, Juniper, Ciena, Auto</a:t>
            </a: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Pure science - Energy, Power Designer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A14F98D-DA73-C494-34B3-4CF84819B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9527" y="2290325"/>
            <a:ext cx="3295905" cy="12470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Software automation engineer</a:t>
            </a: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Power electronic designer</a:t>
            </a: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System integration engineer</a:t>
            </a:r>
          </a:p>
          <a:p>
            <a:pPr>
              <a:lnSpc>
                <a:spcPct val="120000"/>
              </a:lnSpc>
            </a:pPr>
            <a:r>
              <a:rPr lang="en-US" altLang="zh-CN" sz="1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• PCB manufacturing</a:t>
            </a:r>
          </a:p>
        </p:txBody>
      </p:sp>
    </p:spTree>
    <p:extLst>
      <p:ext uri="{BB962C8B-B14F-4D97-AF65-F5344CB8AC3E}">
        <p14:creationId xmlns:p14="http://schemas.microsoft.com/office/powerpoint/2010/main" val="40258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03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252019" y="3662698"/>
            <a:ext cx="7367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Brief </a:t>
            </a:r>
            <a:r>
              <a:rPr lang="en-US" altLang="zh-CN" sz="48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</a:t>
            </a:r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duction</a:t>
            </a: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2DC4ED-AEB5-DBA8-EEC3-AC49762D3F65}"/>
              </a:ext>
            </a:extLst>
          </p:cNvPr>
          <p:cNvSpPr txBox="1"/>
          <p:nvPr/>
        </p:nvSpPr>
        <p:spPr>
          <a:xfrm>
            <a:off x="817943" y="2529390"/>
            <a:ext cx="261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THREE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8DE9985-E2EF-E6BE-451F-9B58E1CD2AC8}"/>
              </a:ext>
            </a:extLst>
          </p:cNvPr>
          <p:cNvSpPr/>
          <p:nvPr/>
        </p:nvSpPr>
        <p:spPr>
          <a:xfrm flipV="1">
            <a:off x="4371033" y="3356898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6BA7DF-190C-129E-3A9D-45F6A2AFC97B}"/>
              </a:ext>
            </a:extLst>
          </p:cNvPr>
          <p:cNvSpPr txBox="1"/>
          <p:nvPr/>
        </p:nvSpPr>
        <p:spPr>
          <a:xfrm>
            <a:off x="4310742" y="4732702"/>
            <a:ext cx="680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parameters and specific advantages of SDS6000L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64A83E78-6D76-0CAE-A419-8CF73CE373F3}"/>
              </a:ext>
            </a:extLst>
          </p:cNvPr>
          <p:cNvSpPr/>
          <p:nvPr/>
        </p:nvSpPr>
        <p:spPr>
          <a:xfrm>
            <a:off x="767584" y="1116384"/>
            <a:ext cx="2103119" cy="429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40"/>
          <p:cNvSpPr txBox="1"/>
          <p:nvPr/>
        </p:nvSpPr>
        <p:spPr>
          <a:xfrm>
            <a:off x="524305" y="351954"/>
            <a:ext cx="89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SDS6000L </a:t>
            </a:r>
            <a:r>
              <a:rPr lang="en-US" altLang="zh-CN" sz="3200" b="1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Digital Oscilloscope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A3AAC71-212D-7FAF-1B1A-8F8094A9B3FE}"/>
              </a:ext>
            </a:extLst>
          </p:cNvPr>
          <p:cNvSpPr/>
          <p:nvPr/>
        </p:nvSpPr>
        <p:spPr>
          <a:xfrm>
            <a:off x="650140" y="1474969"/>
            <a:ext cx="5249727" cy="19982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20A4B757-4B0D-02ED-DDE9-090B2D9F5141}"/>
              </a:ext>
            </a:extLst>
          </p:cNvPr>
          <p:cNvSpPr txBox="1">
            <a:spLocks/>
          </p:cNvSpPr>
          <p:nvPr/>
        </p:nvSpPr>
        <p:spPr bwMode="auto">
          <a:xfrm>
            <a:off x="767584" y="1621441"/>
            <a:ext cx="5132283" cy="176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4/8+EXT channels 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500 MHz, 1 GHz,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2 GHz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models</a:t>
            </a:r>
          </a:p>
          <a:p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(up to 12-bit in ERES mode)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10GSa/s/CH  (ESR)</a:t>
            </a:r>
          </a:p>
          <a:p>
            <a:r>
              <a:rPr lang="en-US" altLang="zh-CN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1U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4-channel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;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2U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 8-channel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DA8533F-2718-11AB-7B5C-009797F18D77}"/>
              </a:ext>
            </a:extLst>
          </p:cNvPr>
          <p:cNvSpPr txBox="1"/>
          <p:nvPr/>
        </p:nvSpPr>
        <p:spPr>
          <a:xfrm>
            <a:off x="834792" y="1116384"/>
            <a:ext cx="203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462E995-8184-C92B-C8EB-6191A10BCE49}"/>
              </a:ext>
            </a:extLst>
          </p:cNvPr>
          <p:cNvSpPr/>
          <p:nvPr/>
        </p:nvSpPr>
        <p:spPr>
          <a:xfrm>
            <a:off x="5582867" y="3760087"/>
            <a:ext cx="2103119" cy="429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C53BB54-0EB8-082E-16B7-BB7EAC8C41CA}"/>
              </a:ext>
            </a:extLst>
          </p:cNvPr>
          <p:cNvSpPr/>
          <p:nvPr/>
        </p:nvSpPr>
        <p:spPr>
          <a:xfrm>
            <a:off x="5448415" y="4123824"/>
            <a:ext cx="5903583" cy="24583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F5917D48-9D80-3737-813F-650FEDF9D490}"/>
              </a:ext>
            </a:extLst>
          </p:cNvPr>
          <p:cNvSpPr txBox="1">
            <a:spLocks/>
          </p:cNvSpPr>
          <p:nvPr/>
        </p:nvSpPr>
        <p:spPr bwMode="auto">
          <a:xfrm>
            <a:off x="5549311" y="4270297"/>
            <a:ext cx="5606369" cy="225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Up to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512 channels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with flexible networking</a:t>
            </a:r>
          </a:p>
          <a:p>
            <a:pPr marL="457051" lvl="1" indent="-457051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Memory length up</a:t>
            </a:r>
            <a:r>
              <a:rPr lang="zh-CN" alt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500 </a:t>
            </a:r>
            <a:r>
              <a:rPr lang="en-US" altLang="zh-CN" sz="18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Mpts(single channel)</a:t>
            </a:r>
            <a:endParaRPr lang="en-US" altLang="zh-CN" sz="18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Segmented acquisition (Sequence) mode, up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 750,000 wfm/s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background noise, supports 0.5 mV/div to 10 V/div vertical scales</a:t>
            </a:r>
          </a:p>
          <a:p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1.5%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DC gain accuracy</a:t>
            </a:r>
          </a:p>
          <a:p>
            <a:pPr marL="457051" lvl="1" indent="-457051"/>
            <a:endParaRPr lang="en-US" altLang="zh-CN" sz="18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457051" lvl="1" indent="-457051"/>
            <a:endParaRPr lang="en-US" altLang="zh-CN" sz="18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EA77B18-8D5F-D82B-B65B-D17E36DBD74B}"/>
              </a:ext>
            </a:extLst>
          </p:cNvPr>
          <p:cNvSpPr txBox="1"/>
          <p:nvPr/>
        </p:nvSpPr>
        <p:spPr>
          <a:xfrm>
            <a:off x="5650076" y="3760087"/>
            <a:ext cx="210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DF174C1-B48F-7B35-7E5D-5D4D2E8CDA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28750" r="9708" b="26944"/>
          <a:stretch/>
        </p:blipFill>
        <p:spPr>
          <a:xfrm>
            <a:off x="399052" y="4235946"/>
            <a:ext cx="4853045" cy="17938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3DFFAA-0E33-1DA4-2982-FCEDBC12BD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19703"/>
          <a:stretch/>
        </p:blipFill>
        <p:spPr>
          <a:xfrm>
            <a:off x="6089729" y="1223585"/>
            <a:ext cx="5452131" cy="22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36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524305" y="351954"/>
            <a:ext cx="89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SDS6000L </a:t>
            </a:r>
            <a:r>
              <a:rPr lang="en-US" altLang="zh-CN" sz="3200" b="1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Digital Oscilloscope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252FC59-5A48-8449-A8D6-D4C166306A76}"/>
              </a:ext>
            </a:extLst>
          </p:cNvPr>
          <p:cNvSpPr/>
          <p:nvPr/>
        </p:nvSpPr>
        <p:spPr>
          <a:xfrm>
            <a:off x="708959" y="1059101"/>
            <a:ext cx="2199319" cy="4297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71CB52-2849-F0AC-0ED0-6346780B59AD}"/>
              </a:ext>
            </a:extLst>
          </p:cNvPr>
          <p:cNvSpPr/>
          <p:nvPr/>
        </p:nvSpPr>
        <p:spPr>
          <a:xfrm>
            <a:off x="591513" y="1417686"/>
            <a:ext cx="6819103" cy="2554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内容占位符 2">
            <a:extLst>
              <a:ext uri="{FF2B5EF4-FFF2-40B4-BE49-F238E27FC236}">
                <a16:creationId xmlns:a16="http://schemas.microsoft.com/office/drawing/2014/main" id="{62ED10ED-503D-7818-26B1-FFEF5E7B66A2}"/>
              </a:ext>
            </a:extLst>
          </p:cNvPr>
          <p:cNvSpPr txBox="1">
            <a:spLocks/>
          </p:cNvSpPr>
          <p:nvPr/>
        </p:nvSpPr>
        <p:spPr bwMode="auto">
          <a:xfrm>
            <a:off x="708959" y="1588257"/>
            <a:ext cx="6632017" cy="23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Automatic measurements on 50+ different types and 12 parameters</a:t>
            </a:r>
          </a:p>
          <a:p>
            <a:pPr lvl="0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4 Math traces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History, Search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, Navigate and Histogram modes </a:t>
            </a: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Built-in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Digital Voltmeter and 7 digits Frequency resolution</a:t>
            </a: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Serial bus triggering and decoder</a:t>
            </a:r>
          </a:p>
          <a:p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Hardware-based Mask Test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3BF156C-02BD-6605-76FB-15658C4DC662}"/>
              </a:ext>
            </a:extLst>
          </p:cNvPr>
          <p:cNvSpPr txBox="1"/>
          <p:nvPr/>
        </p:nvSpPr>
        <p:spPr>
          <a:xfrm>
            <a:off x="708959" y="1072453"/>
            <a:ext cx="227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7F1F29E-F0DE-46DE-F3B5-178892AEA4F8}"/>
              </a:ext>
            </a:extLst>
          </p:cNvPr>
          <p:cNvSpPr/>
          <p:nvPr/>
        </p:nvSpPr>
        <p:spPr>
          <a:xfrm>
            <a:off x="708959" y="4323342"/>
            <a:ext cx="1195439" cy="4297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C0BA86B-86E5-9DD8-8504-43CCBCA54575}"/>
              </a:ext>
            </a:extLst>
          </p:cNvPr>
          <p:cNvSpPr/>
          <p:nvPr/>
        </p:nvSpPr>
        <p:spPr>
          <a:xfrm>
            <a:off x="591514" y="4681927"/>
            <a:ext cx="6819102" cy="1977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内容占位符 2">
            <a:extLst>
              <a:ext uri="{FF2B5EF4-FFF2-40B4-BE49-F238E27FC236}">
                <a16:creationId xmlns:a16="http://schemas.microsoft.com/office/drawing/2014/main" id="{BA2949B0-837D-FD26-975C-15A2C785B273}"/>
              </a:ext>
            </a:extLst>
          </p:cNvPr>
          <p:cNvSpPr txBox="1">
            <a:spLocks/>
          </p:cNvSpPr>
          <p:nvPr/>
        </p:nvSpPr>
        <p:spPr bwMode="auto">
          <a:xfrm>
            <a:off x="708960" y="4828399"/>
            <a:ext cx="4005653" cy="175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Jitter Analysis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Eye Diagram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 analysis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Waveform Generator(25 MHz )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MSO function(16-channel) </a:t>
            </a:r>
          </a:p>
          <a:p>
            <a:pPr marL="0" indent="0">
              <a:buNone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5DD02FA-249F-A765-3D06-4768D44CABDD}"/>
              </a:ext>
            </a:extLst>
          </p:cNvPr>
          <p:cNvSpPr txBox="1"/>
          <p:nvPr/>
        </p:nvSpPr>
        <p:spPr>
          <a:xfrm>
            <a:off x="776168" y="4323342"/>
            <a:ext cx="11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7AE4A9-B54A-E971-83D8-81C52F2E8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74" r="14954"/>
          <a:stretch/>
        </p:blipFill>
        <p:spPr>
          <a:xfrm>
            <a:off x="7595418" y="1907963"/>
            <a:ext cx="4379247" cy="42039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C3AE6D-10F0-14D0-B582-152DB68B4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03" y="4095750"/>
            <a:ext cx="4083448" cy="272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196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426DEA2-47DA-51E2-8978-4A01492E001D}"/>
              </a:ext>
            </a:extLst>
          </p:cNvPr>
          <p:cNvSpPr/>
          <p:nvPr/>
        </p:nvSpPr>
        <p:spPr>
          <a:xfrm>
            <a:off x="1216160" y="1373167"/>
            <a:ext cx="9792001" cy="4838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481263"/>
            <a:ext cx="5712903" cy="11426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SDS6000L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Main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Specs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458069"/>
              </p:ext>
            </p:extLst>
          </p:nvPr>
        </p:nvGraphicFramePr>
        <p:xfrm>
          <a:off x="1216160" y="1367060"/>
          <a:ext cx="9792001" cy="4838605"/>
        </p:xfrm>
        <a:graphic>
          <a:graphicData uri="http://schemas.openxmlformats.org/drawingml/2006/table">
            <a:tbl>
              <a:tblPr/>
              <a:tblGrid>
                <a:gridCol w="1558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1793">
                  <a:extLst>
                    <a:ext uri="{9D8B030D-6E8A-4147-A177-3AD203B41FA5}">
                      <a16:colId xmlns:a16="http://schemas.microsoft.com/office/drawing/2014/main" val="2669938098"/>
                    </a:ext>
                  </a:extLst>
                </a:gridCol>
                <a:gridCol w="1211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682">
                  <a:extLst>
                    <a:ext uri="{9D8B030D-6E8A-4147-A177-3AD203B41FA5}">
                      <a16:colId xmlns:a16="http://schemas.microsoft.com/office/drawing/2014/main" val="3773573681"/>
                    </a:ext>
                  </a:extLst>
                </a:gridCol>
                <a:gridCol w="1483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0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3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79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Model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Bandwidth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Resolution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Sampling Rate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Memory Depth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Dimensions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SDS6208L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8+EXT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GHz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8-bit</a:t>
                      </a:r>
                    </a:p>
                    <a:p>
                      <a:pPr algn="ctr" fontAlgn="ctr"/>
                      <a:r>
                        <a:rPr 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(up to 12-bit in ERES mode)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10GSa/s/CH</a:t>
                      </a: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(ESR)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500 Mpts/ch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（Single-Channel）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250 Mpts/ch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(Dual-Channel) </a:t>
                      </a:r>
                    </a:p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125 Mpts/ch </a:t>
                      </a:r>
                    </a:p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(Four-Channel)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1U </a:t>
                      </a:r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for 4-channel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2U </a:t>
                      </a:r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for 8 channel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SDS6204L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388764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SDS6108L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8+EXT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 GHz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GSa/s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Mpts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SDS6104L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574917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SDS6058L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8+EXT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500 MHz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198235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SDS6054L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4+EXT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350 MHz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GSa/s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Mpts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矩形: 圆角 3">
            <a:extLst>
              <a:ext uri="{FF2B5EF4-FFF2-40B4-BE49-F238E27FC236}">
                <a16:creationId xmlns:a16="http://schemas.microsoft.com/office/drawing/2014/main" id="{343C5D60-42C1-24EC-4D9D-02116C355BE8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6DF461-92BD-4E5D-3F06-A300B24E9036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AEB0AA4-140A-3755-8DC3-9BC316ED0E50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8D498CE-24EA-40E9-097D-16781BC117A3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7CC445D-D85A-4792-F100-F2415121755F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0447BF1-1E52-9AC9-23AA-DBB11FE9EA53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405A5B1-0627-B848-ECA9-69D280E3F9F9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8F2C11B-2F57-D9B7-DBB0-A046B4E4FFFD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391263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9573" y="518773"/>
            <a:ext cx="105603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Flexible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networking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for a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wide range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of applications</a:t>
            </a:r>
            <a:r>
              <a:rPr lang="en-US" altLang="zh-CN" sz="32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32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3E44F40-B196-D8E6-4F85-E5C6F6C6186D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8308DA-350D-B84A-0DC5-6A9B13EC329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AD17BCD-28B9-8C38-E548-54FDFCA1D494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48254D-ED75-92EC-F2C7-6FACB208FB2C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1319527-E6DA-7871-4D28-6383F20EE32C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C472808-3481-4B04-080F-A2A86AA678CF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77F0856-DDB5-D8C4-D7DA-66B5D4FCF5C9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7D6F605-3255-8573-4273-91F8C2ABB5C8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D76BFF1-785A-5750-2E64-60393498E5A8}"/>
              </a:ext>
            </a:extLst>
          </p:cNvPr>
          <p:cNvSpPr txBox="1">
            <a:spLocks/>
          </p:cNvSpPr>
          <p:nvPr/>
        </p:nvSpPr>
        <p:spPr bwMode="auto">
          <a:xfrm>
            <a:off x="851974" y="1663007"/>
            <a:ext cx="4785854" cy="438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Multi-channel </a:t>
            </a:r>
            <a:r>
              <a:rPr lang="en-US" altLang="zh-CN" sz="2000" b="1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acquisition system</a:t>
            </a:r>
            <a:endParaRPr lang="en-US" altLang="zh-CN" sz="20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Multiple units are combined to create a high-speed acquisition system with up to 512 channels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host can access each unit over 1000M LAN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Sample clocks are synchronized between all units by cascading the 10 MHz In and 10 MHz Out clocks in a daisy chain</a:t>
            </a:r>
            <a:endParaRPr lang="en-US" altLang="zh-CN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54FE46-8674-A647-B87F-176554D8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55" y="1766422"/>
            <a:ext cx="6688267" cy="39178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BAF82B-6F55-0264-E492-B4BB5CA8C54C}"/>
              </a:ext>
            </a:extLst>
          </p:cNvPr>
          <p:cNvSpPr txBox="1"/>
          <p:nvPr/>
        </p:nvSpPr>
        <p:spPr>
          <a:xfrm>
            <a:off x="6044458" y="5633761"/>
            <a:ext cx="5295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(Standard sizes: 4-channel models–1U, 8-channel models–2U)</a:t>
            </a:r>
          </a:p>
        </p:txBody>
      </p:sp>
    </p:spTree>
    <p:extLst>
      <p:ext uri="{BB962C8B-B14F-4D97-AF65-F5344CB8AC3E}">
        <p14:creationId xmlns:p14="http://schemas.microsoft.com/office/powerpoint/2010/main" val="34414565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9573" y="518773"/>
            <a:ext cx="10560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SYN64 synchronous module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3E44F40-B196-D8E6-4F85-E5C6F6C6186D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8308DA-350D-B84A-0DC5-6A9B13EC329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CAD17BCD-28B9-8C38-E548-54FDFCA1D494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48254D-ED75-92EC-F2C7-6FACB208FB2C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1319527-E6DA-7871-4D28-6383F20EE32C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C472808-3481-4B04-080F-A2A86AA678CF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77F0856-DDB5-D8C4-D7DA-66B5D4FCF5C9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7D6F605-3255-8573-4273-91F8C2ABB5C8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4" y="3413510"/>
            <a:ext cx="11125127" cy="35325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3" y="1777285"/>
            <a:ext cx="10655622" cy="289623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8F76CBE2-F508-E279-4853-D3CD7DD01503}"/>
              </a:ext>
            </a:extLst>
          </p:cNvPr>
          <p:cNvSpPr/>
          <p:nvPr/>
        </p:nvSpPr>
        <p:spPr>
          <a:xfrm>
            <a:off x="5525427" y="1665040"/>
            <a:ext cx="3222837" cy="63533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of Calibration signal or Trigger signal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7018986" y="2286598"/>
            <a:ext cx="0" cy="624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8F76CBE2-F508-E279-4853-D3CD7DD01503}"/>
              </a:ext>
            </a:extLst>
          </p:cNvPr>
          <p:cNvSpPr/>
          <p:nvPr/>
        </p:nvSpPr>
        <p:spPr>
          <a:xfrm>
            <a:off x="4247000" y="5492113"/>
            <a:ext cx="3697993" cy="63533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output channels connected to SDS6000L EXT TRIGGER port 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493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519" y="657262"/>
            <a:ext cx="103926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High-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fidelity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data capture for a more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complete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signal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5252B2F-0A4D-A81D-6ED9-BF8B3457669C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6518123-E278-F21E-29E2-CE627CC22F1B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3C819DE-7A99-6E5F-3803-89C072B5BCAF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79D44C-7844-156A-5FCB-29C9D10D6B4F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2D0BC333-AA0B-6A37-87B3-D9C8508B26CB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8838976-F467-0D76-2044-DA6D44B4459B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61A6E2C-2504-8A93-A0F9-3A853DC25AD9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8FEFA35-24BB-02DB-DD05-53CB747B477B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1F9AA57-6882-80EE-3804-EF2C94E943DD}"/>
              </a:ext>
            </a:extLst>
          </p:cNvPr>
          <p:cNvSpPr txBox="1">
            <a:spLocks/>
          </p:cNvSpPr>
          <p:nvPr/>
        </p:nvSpPr>
        <p:spPr bwMode="auto">
          <a:xfrm>
            <a:off x="6488877" y="4302453"/>
            <a:ext cx="4995652" cy="22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Waveform Update Rate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waveform capture rate can reach 750,000 wfm/s in Sequence mode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can easily capture unusual or low-probability events</a:t>
            </a:r>
            <a:endParaRPr lang="en-US" altLang="zh-CN" sz="32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53D3E204-EC19-F6F2-BE5E-A19E1F49A552}"/>
              </a:ext>
            </a:extLst>
          </p:cNvPr>
          <p:cNvSpPr txBox="1">
            <a:spLocks/>
          </p:cNvSpPr>
          <p:nvPr/>
        </p:nvSpPr>
        <p:spPr bwMode="auto">
          <a:xfrm>
            <a:off x="1154336" y="4302453"/>
            <a:ext cx="4617169" cy="214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Deep Record Length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Memory length up to 500 Mpts/ch</a:t>
            </a:r>
          </a:p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Quickly zoom in to focus on the area of interest without compromising the sample rate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R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9069AD-B82E-AF38-296A-E3E3D0997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160" y="1962453"/>
            <a:ext cx="4624345" cy="220586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D9A983C-1DF3-0309-F5FC-C28AF8FFB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35" y="1962453"/>
            <a:ext cx="4617169" cy="22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329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906727" y="2861495"/>
            <a:ext cx="447713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4/8+EXT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GHz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bandwidth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(ERES mode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GSa/s/CH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(ESR) sample rate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Mpts/CH (Single-Channel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750,000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wfm/s (Sequence mode)</a:t>
            </a: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0"/>
          <p:cNvSpPr txBox="1"/>
          <p:nvPr/>
        </p:nvSpPr>
        <p:spPr>
          <a:xfrm>
            <a:off x="6730558" y="1747573"/>
            <a:ext cx="4988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SDS6000L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87077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Digital </a:t>
            </a:r>
            <a:r>
              <a:rPr lang="en-US" altLang="zh-CN" sz="2400" b="1" dirty="0">
                <a:solidFill>
                  <a:srgbClr val="687077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687077"/>
              </a:solidFill>
              <a:effectLst/>
              <a:uLnTx/>
              <a:uFillTx/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cxnSp>
        <p:nvCxnSpPr>
          <p:cNvPr id="5" name="Gerader Verbinder 83">
            <a:extLst>
              <a:ext uri="{FF2B5EF4-FFF2-40B4-BE49-F238E27FC236}">
                <a16:creationId xmlns:a16="http://schemas.microsoft.com/office/drawing/2014/main" id="{89B580D9-B4F5-D82F-ECA6-A89B4A8E665B}"/>
              </a:ext>
            </a:extLst>
          </p:cNvPr>
          <p:cNvCxnSpPr>
            <a:cxnSpLocks/>
          </p:cNvCxnSpPr>
          <p:nvPr/>
        </p:nvCxnSpPr>
        <p:spPr>
          <a:xfrm flipH="1" flipV="1">
            <a:off x="6906727" y="2836328"/>
            <a:ext cx="3638237" cy="1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9" y="1442879"/>
            <a:ext cx="5486587" cy="29198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0" y="2981014"/>
            <a:ext cx="5300406" cy="3535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27878" y="2688735"/>
            <a:ext cx="1087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761B8"/>
                </a:solidFill>
              </a:rPr>
              <a:t>1U</a:t>
            </a:r>
          </a:p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427878" y="4511055"/>
            <a:ext cx="70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1761B8"/>
                </a:solidFill>
              </a:rPr>
              <a:t>2U </a:t>
            </a:r>
            <a:endParaRPr lang="zh-CN" altLang="en-US" sz="3200" b="1" dirty="0">
              <a:solidFill>
                <a:srgbClr val="1761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7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9573" y="518773"/>
            <a:ext cx="82424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Zone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Trigger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320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Quickly define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trigger zones and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isolate faults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732228" y="2723414"/>
            <a:ext cx="3846964" cy="245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Traditional trigger types can take time to configure for complex trigger conditions</a:t>
            </a: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With Zone Triggering, simply draw a zone and select Intersect or Not Intersect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CB8185C-DCD0-B0FA-BF45-2F82C57D082B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43475E5-DB1A-C27C-2F84-91C46D8558F5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95568B6-457D-C515-F565-28DB95A5ABFA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590BE4-FD60-3EA8-5894-27A39C400A06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A4B4F05-3C04-49E5-B614-535610797FB2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1107519-BD54-26A7-824A-2337554C3769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30E495C-D954-760F-B403-3739E650C4B8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8A8734A-F656-7344-F37D-BC902ADD43D5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73A2FE-AB31-5AE6-8947-BBD1D8934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88" y="1864602"/>
            <a:ext cx="6135329" cy="38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47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77278" y="619733"/>
            <a:ext cx="8114096" cy="1080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Advanced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Math Functions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Calculate power, energy, and more using the powerful equation editor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E2E7A9B-5295-22DA-F99A-3096B0C848AE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7CA65D5-EAA1-C3AD-EDC9-482B8CF9E178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A3DA622-A778-AE28-475D-892E15FBE076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3964CA-7AB3-A654-0899-9209F86C319B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06677AB-40A4-93F2-84D2-51C2AB676D10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82E7FB5-B729-E399-838C-01D72EA94EA8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2E7264D6-B2EE-0B4C-A734-9E84CA5D78C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8867B2-5BFC-6E20-3037-2D5CCA8482AD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AAD5A06F-2824-E360-9E37-7DAD4BFBB845}"/>
              </a:ext>
            </a:extLst>
          </p:cNvPr>
          <p:cNvSpPr txBox="1">
            <a:spLocks/>
          </p:cNvSpPr>
          <p:nvPr/>
        </p:nvSpPr>
        <p:spPr bwMode="auto">
          <a:xfrm>
            <a:off x="7088682" y="2237548"/>
            <a:ext cx="4942898" cy="295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No differential probe? 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      No problem. Simply use the subtract 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      operator so simulate a differential circuit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Multiple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kinds of operators, including derivative and integral</a:t>
            </a:r>
          </a:p>
          <a:p>
            <a:endParaRPr lang="en-US" altLang="zh-CN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Formula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editor for advanced modifications of signals</a:t>
            </a: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BFB4CD-7358-C87E-09F3-362C0BA61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32" y="2237548"/>
            <a:ext cx="5899355" cy="28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043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2434" y="46597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Hardware Accelerated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FFT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/>
            </a:r>
            <a:b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</a:b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High frequency resolution with fast refresh rate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6961371" y="1613035"/>
            <a:ext cx="4761363" cy="43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Up to 8 M FFT points provides high frequency resolution with fast refresh rate.  </a:t>
            </a:r>
          </a:p>
          <a:p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variety of window functions adapt to different spectrum measurement needs. </a:t>
            </a:r>
          </a:p>
          <a:p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Three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modes (Normal, Average and Max hold) can satisfy different requirements for observing the power spectrum. </a:t>
            </a:r>
          </a:p>
          <a:p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Auto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peak detection and markers are supported.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55184-341E-A38C-D03B-E1767FE5143E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EF5CF-FD16-6517-88DA-7527B6E051F9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71385B2-CAC4-A8A4-A009-FF9A21BE2F5A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A0E507-82DF-F6BF-4731-6FEE8C2D20EA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FB1BD50-A24D-B474-B0FA-2E6A2B870B97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9EE2DF-460B-4A66-3EF2-476987E7C62C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2D4C5FD-DC14-989B-8991-1C8D85D90FFC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152832-11F4-14F0-F00A-3A79ECD58618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90351D2-0BEC-8DA9-ECA9-5855CDDA6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656" y="2023776"/>
            <a:ext cx="5627901" cy="30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77278" y="619733"/>
            <a:ext cx="8114096" cy="1080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Automatic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measurements 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Automatic measurements on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50+ 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different types and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parameters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E2E7A9B-5295-22DA-F99A-3096B0C848AE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7CA65D5-EAA1-C3AD-EDC9-482B8CF9E178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A3DA622-A778-AE28-475D-892E15FBE076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3964CA-7AB3-A654-0899-9209F86C319B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06677AB-40A4-93F2-84D2-51C2AB676D10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82E7FB5-B729-E399-838C-01D72EA94EA8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2E7264D6-B2EE-0B4C-A734-9E84CA5D78C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8867B2-5BFC-6E20-3037-2D5CCA8482AD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AAD5A06F-2824-E360-9E37-7DAD4BFBB845}"/>
              </a:ext>
            </a:extLst>
          </p:cNvPr>
          <p:cNvSpPr txBox="1">
            <a:spLocks/>
          </p:cNvSpPr>
          <p:nvPr/>
        </p:nvSpPr>
        <p:spPr bwMode="auto">
          <a:xfrm>
            <a:off x="1075066" y="4907097"/>
            <a:ext cx="4665670" cy="11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types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include horizontal, vertical, inter-channel delay and mixed measurement types with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over 50 parameters</a:t>
            </a:r>
            <a:endParaRPr lang="en-US" altLang="zh-CN" sz="16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FFA5FE-F6FF-5B77-1FDB-961B88A3B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337" y="2064934"/>
            <a:ext cx="4450032" cy="2595853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8D0C53A-23BA-7177-A1E6-F0F6A6785C32}"/>
              </a:ext>
            </a:extLst>
          </p:cNvPr>
          <p:cNvSpPr txBox="1">
            <a:spLocks/>
          </p:cNvSpPr>
          <p:nvPr/>
        </p:nvSpPr>
        <p:spPr bwMode="auto">
          <a:xfrm>
            <a:off x="6358539" y="4907097"/>
            <a:ext cx="4665670" cy="174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Statistics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Parameter statistics function can display five kinds of measured values of any parameter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 different parameters can be measured and counted at the same time</a:t>
            </a:r>
            <a:endParaRPr lang="en-US" altLang="zh-CN" sz="16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DAFEE1-A331-EA3F-FF7B-68F033B41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245" y="2059028"/>
            <a:ext cx="4161858" cy="26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153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E0B9289-8038-0631-7EEC-B7ABE83BA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155" y="1431915"/>
            <a:ext cx="3259670" cy="20288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9229F7-7B7C-8A4F-9090-507D35D24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526" y="1431915"/>
            <a:ext cx="3252186" cy="2028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C87C70-69A8-BDAE-F654-C27FFA946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777" y="3697137"/>
            <a:ext cx="4173508" cy="25975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8077" y="517044"/>
            <a:ext cx="5213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Powerful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debugging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tools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01320" y="1415710"/>
            <a:ext cx="4500206" cy="49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Segmented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Save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80,000 segments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between segments as small as 1.3 µs</a:t>
            </a:r>
          </a:p>
          <a:p>
            <a:pPr marL="609402" lvl="1" indent="0"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Background running History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Decode, Zoom, and cursors measurements can 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used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up to 80,000 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triggered waveforms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Search and Navigate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find events within a record and history based on user specified 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 conditions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in zoom view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94D4BDD-96DD-46A9-EB11-70B5D3F1852F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067184-C592-8A27-F429-95AF1078FBFF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01294C5-3B8E-F0A0-5F01-87D44426D950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CC5ED75-CDFE-74FF-E02F-C026923B09F5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28549FB-2E87-28E7-5288-05F9DE1BB11E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823E6E4-5486-3F40-2269-D11A8C028A79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99F6C1AA-64F0-CEC0-5655-CA4A3A50F8EE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BE39B5C-4F59-94FE-38EB-161849652696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71364" y="1406764"/>
            <a:ext cx="221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Sequence mode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41355" y="2116149"/>
            <a:ext cx="97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History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97549" y="4742176"/>
            <a:ext cx="24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Search and Navigate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3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42762" y="346509"/>
            <a:ext cx="6252399" cy="9535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Wide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range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of Serial Decoders</a:t>
            </a:r>
            <a:r>
              <a:rPr lang="en-US" altLang="zh-CN" sz="28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Help to debug in various industries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51343" y="3652845"/>
            <a:ext cx="148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3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Event List</a:t>
            </a:r>
            <a:endParaRPr lang="zh-CN" altLang="en-US" sz="1600" b="1" spc="3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78385" y="1910437"/>
            <a:ext cx="4874746" cy="350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the decoded characters through the events list. 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protocol information can be quickly and intuitively displayed in tabular form. </a:t>
            </a: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I2C, SPI, UART,CAN, LIN, CAN FD, FlexRay, I2S, MIL-STD-1553B, SENT, and Manchester are supported.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AD340410-F7D4-0E10-82FE-7765D1D1CE88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54F82C-9C66-037C-C469-BE7FB2D4A2C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270FEB5-8CDA-2927-A9A7-7A2C2AB4DD43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6CE307-92FC-7098-F2C4-633F7A802418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9EF5E66-E37C-EADB-0B9C-46C2F519884E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15A368-A655-657F-A90E-90C856CDCDDA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A0D6C58-89C5-EDCD-4821-E0F25696121C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F30A5F-290B-485D-E551-0F175B88B239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BEF4C0-BA5C-83EE-C3C8-1FF7A7127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1909375"/>
            <a:ext cx="5201792" cy="30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77278" y="619733"/>
            <a:ext cx="8114096" cy="1080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ardware-based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Mask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Test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Performing up to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18,000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Pass / Fail decisions </a:t>
            </a:r>
            <a:r>
              <a:rPr lang="en-US" altLang="zh-CN" sz="1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each second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E2E7A9B-5295-22DA-F99A-3096B0C848AE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7CA65D5-EAA1-C3AD-EDC9-482B8CF9E178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CA3DA622-A778-AE28-475D-892E15FBE076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3964CA-7AB3-A654-0899-9209F86C319B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06677AB-40A4-93F2-84D2-51C2AB676D10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82E7FB5-B729-E399-838C-01D72EA94EA8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2E7264D6-B2EE-0B4C-A734-9E84CA5D78C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8867B2-5BFC-6E20-3037-2D5CCA8482AD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41" name="内容占位符 2">
            <a:extLst>
              <a:ext uri="{FF2B5EF4-FFF2-40B4-BE49-F238E27FC236}">
                <a16:creationId xmlns:a16="http://schemas.microsoft.com/office/drawing/2014/main" id="{AAD5A06F-2824-E360-9E37-7DAD4BFBB845}"/>
              </a:ext>
            </a:extLst>
          </p:cNvPr>
          <p:cNvSpPr txBox="1">
            <a:spLocks/>
          </p:cNvSpPr>
          <p:nvPr/>
        </p:nvSpPr>
        <p:spPr bwMode="auto">
          <a:xfrm>
            <a:off x="1075066" y="4907097"/>
            <a:ext cx="4665670" cy="153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tx2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Hardware-based High Speed Mask Test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Suitable for long-term signal monitoring or automated production line testing</a:t>
            </a:r>
            <a:endParaRPr lang="en-US" altLang="zh-CN" sz="16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8D0C53A-23BA-7177-A1E6-F0F6A6785C32}"/>
              </a:ext>
            </a:extLst>
          </p:cNvPr>
          <p:cNvSpPr txBox="1">
            <a:spLocks/>
          </p:cNvSpPr>
          <p:nvPr/>
        </p:nvSpPr>
        <p:spPr bwMode="auto">
          <a:xfrm>
            <a:off x="6358539" y="4907097"/>
            <a:ext cx="4665670" cy="142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tx2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Built-in Mask Editor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This application helps to create custom masks.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417D279-239E-B14C-836F-364A2C1CD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90" y="1769902"/>
            <a:ext cx="4265023" cy="2935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39A9B9A-AE59-A453-BFCD-2F75C4A7D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049" y="1766344"/>
            <a:ext cx="4722160" cy="29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842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345A23-2DF0-8CE1-3F27-9F3EF0FEB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438" y="1412616"/>
            <a:ext cx="3904054" cy="24371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FFEA32-C303-F157-356A-04CD38A15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438" y="3982252"/>
            <a:ext cx="3904054" cy="2429867"/>
          </a:xfrm>
          <a:prstGeom prst="rect">
            <a:avLst/>
          </a:prstGeom>
        </p:spPr>
      </p:pic>
      <p:sp>
        <p:nvSpPr>
          <p:cNvPr id="2" name="标题 1"/>
          <p:cNvSpPr txBox="1">
            <a:spLocks/>
          </p:cNvSpPr>
          <p:nvPr/>
        </p:nvSpPr>
        <p:spPr>
          <a:xfrm>
            <a:off x="375386" y="356136"/>
            <a:ext cx="7652084" cy="9240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Jitter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Analysis &amp;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Eye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Diagram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962614" y="2168922"/>
            <a:ext cx="5133385" cy="31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 diagram and jitter analysis of digital signals, automatic clock extraction from serial data for reconstructing eye diagram and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jitter calculation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automatic measurement of various eye diagram and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jitter parameters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mask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of eye diagram</a:t>
            </a:r>
            <a:endParaRPr lang="en-US" altLang="zh-CN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69F5F8-670F-69B8-880A-C726137A2E27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EBA1D3-C341-A369-34E7-A727533E58B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240220-9864-3253-1229-B191452981D0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DBB954-8BC2-55D4-8D24-5CF938D2BD5C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E229F5E-D9B9-2B97-00C0-DBEFB4610245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DEDBF5-0DB9-EF2A-8F56-C249F3AD9C19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40989A6-FCBE-5F17-CCD6-AC80BE539C3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14E009-2913-C987-7730-100FD64F0CA5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4611090-D5CF-C70C-C25A-54E9646F72FF}"/>
              </a:ext>
            </a:extLst>
          </p:cNvPr>
          <p:cNvSpPr txBox="1"/>
          <p:nvPr/>
        </p:nvSpPr>
        <p:spPr>
          <a:xfrm>
            <a:off x="8094458" y="5284651"/>
            <a:ext cx="162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Eye Diagram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D016D90-5EFD-6326-7BC5-F778396F819D}"/>
              </a:ext>
            </a:extLst>
          </p:cNvPr>
          <p:cNvSpPr txBox="1"/>
          <p:nvPr/>
        </p:nvSpPr>
        <p:spPr>
          <a:xfrm>
            <a:off x="8062926" y="2777055"/>
            <a:ext cx="188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Jitter Analysis 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1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3141" y="277843"/>
            <a:ext cx="37369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Analysis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/>
            </a:r>
            <a:b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</a:b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Powerful tools for power engineers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908774" y="2637447"/>
            <a:ext cx="3887857" cy="227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full suite of power measurements and analysis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efficiency of measurement in switching power supplies and power device designs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65FD4629-B89C-7F63-A000-432090E46474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261C5C-E124-8526-A3AB-1E1B14DF745C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106E92F-EBE3-EB73-071B-AFC87E552EBD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37E42FA-7274-8807-BD83-7A6840D8B61B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CCB466D-7F07-C105-0C27-78F9BBFFCABC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D692C3D-CEA2-51FE-05C8-D3516544CB0B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3769534-421D-1327-3A2D-330C0C45E0E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65925E-76A7-8B44-E1AC-E18764FC7A14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BE26BF-B178-5B63-99D4-BEFE4D1A5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27" y="1851676"/>
            <a:ext cx="5067571" cy="31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375386" y="356136"/>
            <a:ext cx="7652084" cy="9240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Waveform Generator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(25 MHz )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484443" y="1956402"/>
            <a:ext cx="4957010" cy="31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 25 MHz function/arbitrary waveform generator function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Dozens of commonly used built-in waveforms are integrated, and waveforms can also be imported externally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can directly restore waveforms captured by the oscilloscope through the waveform generator</a:t>
            </a:r>
            <a:endParaRPr lang="en-US" altLang="zh-CN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69F5F8-670F-69B8-880A-C726137A2E27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EBA1D3-C341-A369-34E7-A727533E58B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240220-9864-3253-1229-B191452981D0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DBB954-8BC2-55D4-8D24-5CF938D2BD5C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E229F5E-D9B9-2B97-00C0-DBEFB4610245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DEDBF5-0DB9-EF2A-8F56-C249F3AD9C19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40989A6-FCBE-5F17-CCD6-AC80BE539C3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14E009-2913-C987-7730-100FD64F0CA5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D2545E-EBE8-7C51-CAF5-12D136AF5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406" y="1847269"/>
            <a:ext cx="5978013" cy="383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073"/>
          <p:cNvSpPr/>
          <p:nvPr/>
        </p:nvSpPr>
        <p:spPr>
          <a:xfrm>
            <a:off x="3629378" y="3553160"/>
            <a:ext cx="309825" cy="3042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Shape 4066"/>
          <p:cNvSpPr/>
          <p:nvPr/>
        </p:nvSpPr>
        <p:spPr>
          <a:xfrm>
            <a:off x="3616025" y="1624351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Textfeld 37"/>
          <p:cNvSpPr txBox="1"/>
          <p:nvPr/>
        </p:nvSpPr>
        <p:spPr>
          <a:xfrm>
            <a:off x="4187533" y="1431244"/>
            <a:ext cx="4665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Bench</a:t>
            </a:r>
            <a:r>
              <a:rPr lang="es-E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Profile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42"/>
          <p:cNvSpPr txBox="1"/>
          <p:nvPr/>
        </p:nvSpPr>
        <p:spPr>
          <a:xfrm>
            <a:off x="4296588" y="3363368"/>
            <a:ext cx="51219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Introduction of SDS6000L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Gerader Verbinder 83"/>
          <p:cNvCxnSpPr>
            <a:cxnSpLocks/>
          </p:cNvCxnSpPr>
          <p:nvPr/>
        </p:nvCxnSpPr>
        <p:spPr>
          <a:xfrm>
            <a:off x="3196492" y="1318353"/>
            <a:ext cx="0" cy="377028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05250" y="2825491"/>
            <a:ext cx="2343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Content</a:t>
            </a:r>
            <a:endParaRPr lang="de-DE" altLang="zh-CN" sz="4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菱形 38"/>
          <p:cNvSpPr/>
          <p:nvPr/>
        </p:nvSpPr>
        <p:spPr>
          <a:xfrm>
            <a:off x="11444245" y="2686231"/>
            <a:ext cx="1524610" cy="1524610"/>
          </a:xfrm>
          <a:prstGeom prst="diamond">
            <a:avLst/>
          </a:prstGeom>
          <a:solidFill>
            <a:srgbClr val="193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Shape 4077">
            <a:extLst>
              <a:ext uri="{FF2B5EF4-FFF2-40B4-BE49-F238E27FC236}">
                <a16:creationId xmlns:a16="http://schemas.microsoft.com/office/drawing/2014/main" id="{F10DB147-AEF5-1149-7EC3-844D9DB829F1}"/>
              </a:ext>
            </a:extLst>
          </p:cNvPr>
          <p:cNvSpPr/>
          <p:nvPr/>
        </p:nvSpPr>
        <p:spPr>
          <a:xfrm>
            <a:off x="3616025" y="2602299"/>
            <a:ext cx="341874" cy="3214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008" y="78181"/>
                </a:moveTo>
                <a:lnTo>
                  <a:pt x="73008" y="78181"/>
                </a:lnTo>
                <a:cubicBezTo>
                  <a:pt x="73008" y="78181"/>
                  <a:pt x="119734" y="43896"/>
                  <a:pt x="115221" y="6753"/>
                </a:cubicBezTo>
                <a:lnTo>
                  <a:pt x="115221" y="4675"/>
                </a:lnTo>
                <a:cubicBezTo>
                  <a:pt x="112831" y="4675"/>
                  <a:pt x="112831" y="4675"/>
                  <a:pt x="112831" y="4675"/>
                </a:cubicBezTo>
                <a:cubicBezTo>
                  <a:pt x="75398" y="0"/>
                  <a:pt x="42212" y="46233"/>
                  <a:pt x="42212" y="46233"/>
                </a:cubicBezTo>
                <a:cubicBezTo>
                  <a:pt x="14070" y="41298"/>
                  <a:pt x="16460" y="48311"/>
                  <a:pt x="2389" y="78181"/>
                </a:cubicBezTo>
                <a:cubicBezTo>
                  <a:pt x="0" y="85194"/>
                  <a:pt x="4778" y="85194"/>
                  <a:pt x="9292" y="85194"/>
                </a:cubicBezTo>
                <a:cubicBezTo>
                  <a:pt x="14070" y="82857"/>
                  <a:pt x="23362" y="80519"/>
                  <a:pt x="23362" y="80519"/>
                </a:cubicBezTo>
                <a:cubicBezTo>
                  <a:pt x="40088" y="96623"/>
                  <a:pt x="40088" y="96623"/>
                  <a:pt x="40088" y="96623"/>
                </a:cubicBezTo>
                <a:cubicBezTo>
                  <a:pt x="40088" y="96623"/>
                  <a:pt x="37433" y="105714"/>
                  <a:pt x="35309" y="110389"/>
                </a:cubicBezTo>
                <a:cubicBezTo>
                  <a:pt x="32920" y="115064"/>
                  <a:pt x="35309" y="119740"/>
                  <a:pt x="40088" y="117402"/>
                </a:cubicBezTo>
                <a:cubicBezTo>
                  <a:pt x="70619" y="103376"/>
                  <a:pt x="77522" y="105714"/>
                  <a:pt x="73008" y="78181"/>
                </a:cubicBezTo>
                <a:close/>
                <a:moveTo>
                  <a:pt x="79911" y="38961"/>
                </a:moveTo>
                <a:lnTo>
                  <a:pt x="79911" y="38961"/>
                </a:lnTo>
                <a:cubicBezTo>
                  <a:pt x="75398" y="34545"/>
                  <a:pt x="75398" y="29870"/>
                  <a:pt x="79911" y="25194"/>
                </a:cubicBezTo>
                <a:cubicBezTo>
                  <a:pt x="84690" y="20779"/>
                  <a:pt x="91592" y="20779"/>
                  <a:pt x="93982" y="25194"/>
                </a:cubicBezTo>
                <a:cubicBezTo>
                  <a:pt x="98761" y="29870"/>
                  <a:pt x="98761" y="34545"/>
                  <a:pt x="93982" y="38961"/>
                </a:cubicBezTo>
                <a:cubicBezTo>
                  <a:pt x="91592" y="43896"/>
                  <a:pt x="84690" y="43896"/>
                  <a:pt x="79911" y="38961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 dirty="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extfeld 37">
            <a:extLst>
              <a:ext uri="{FF2B5EF4-FFF2-40B4-BE49-F238E27FC236}">
                <a16:creationId xmlns:a16="http://schemas.microsoft.com/office/drawing/2014/main" id="{87900066-5669-8671-CF01-804DF8958BC5}"/>
              </a:ext>
            </a:extLst>
          </p:cNvPr>
          <p:cNvSpPr txBox="1"/>
          <p:nvPr/>
        </p:nvSpPr>
        <p:spPr>
          <a:xfrm>
            <a:off x="4296588" y="2397306"/>
            <a:ext cx="575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profile oscilloscopes</a:t>
            </a:r>
          </a:p>
        </p:txBody>
      </p:sp>
      <p:sp>
        <p:nvSpPr>
          <p:cNvPr id="7" name="Shape 4087">
            <a:extLst>
              <a:ext uri="{FF2B5EF4-FFF2-40B4-BE49-F238E27FC236}">
                <a16:creationId xmlns:a16="http://schemas.microsoft.com/office/drawing/2014/main" id="{326EB123-131E-EC5C-F1FB-A6D132B9905A}"/>
              </a:ext>
            </a:extLst>
          </p:cNvPr>
          <p:cNvSpPr/>
          <p:nvPr/>
        </p:nvSpPr>
        <p:spPr>
          <a:xfrm>
            <a:off x="3629378" y="4521568"/>
            <a:ext cx="336533" cy="3091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 dirty="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feld 42">
            <a:extLst>
              <a:ext uri="{FF2B5EF4-FFF2-40B4-BE49-F238E27FC236}">
                <a16:creationId xmlns:a16="http://schemas.microsoft.com/office/drawing/2014/main" id="{C12D2B47-B208-ADE8-F689-A4E8BE8AD6E2}"/>
              </a:ext>
            </a:extLst>
          </p:cNvPr>
          <p:cNvSpPr txBox="1"/>
          <p:nvPr/>
        </p:nvSpPr>
        <p:spPr>
          <a:xfrm>
            <a:off x="4309943" y="4329430"/>
            <a:ext cx="3686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375386" y="356136"/>
            <a:ext cx="7652084" cy="9240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MSO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Function</a:t>
            </a:r>
          </a:p>
          <a:p>
            <a:pPr algn="l"/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Mixed signal oscilloscope, solution for both digital and analog problems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79" y="3714324"/>
            <a:ext cx="3182620" cy="212344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60769" y="1973180"/>
            <a:ext cx="4957010" cy="372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digital and analog channels on one timebase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trigger and decoding on all analog and digital channels </a:t>
            </a: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channels; maximum waveform capture rate up to 1 GSa/s; record length up to 50 Mpts</a:t>
            </a: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defined label names, channel groups, and more</a:t>
            </a:r>
          </a:p>
          <a:p>
            <a:pPr marL="0" indent="0">
              <a:buNone/>
            </a:pPr>
            <a:endParaRPr lang="en-US" altLang="zh-CN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369F5F8-670F-69B8-880A-C726137A2E27}"/>
              </a:ext>
            </a:extLst>
          </p:cNvPr>
          <p:cNvSpPr/>
          <p:nvPr/>
        </p:nvSpPr>
        <p:spPr>
          <a:xfrm>
            <a:off x="282443" y="0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8EBA1D3-C341-A369-34E7-A727533E58B4}"/>
              </a:ext>
            </a:extLst>
          </p:cNvPr>
          <p:cNvSpPr txBox="1"/>
          <p:nvPr/>
        </p:nvSpPr>
        <p:spPr>
          <a:xfrm>
            <a:off x="313349" y="9921"/>
            <a:ext cx="168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  </a:t>
            </a:r>
            <a:endParaRPr lang="zh-CN" altLang="en-US" sz="1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2240220-9864-3253-1229-B191452981D0}"/>
              </a:ext>
            </a:extLst>
          </p:cNvPr>
          <p:cNvSpPr/>
          <p:nvPr/>
        </p:nvSpPr>
        <p:spPr>
          <a:xfrm>
            <a:off x="2013240" y="9921"/>
            <a:ext cx="161347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DBB954-8BC2-55D4-8D24-5CF938D2BD5C}"/>
              </a:ext>
            </a:extLst>
          </p:cNvPr>
          <p:cNvSpPr txBox="1"/>
          <p:nvPr/>
        </p:nvSpPr>
        <p:spPr>
          <a:xfrm>
            <a:off x="2033377" y="-4041"/>
            <a:ext cx="1681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Features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E229F5E-D9B9-2B97-00C0-DBEFB4610245}"/>
              </a:ext>
            </a:extLst>
          </p:cNvPr>
          <p:cNvSpPr/>
          <p:nvPr/>
        </p:nvSpPr>
        <p:spPr>
          <a:xfrm>
            <a:off x="3744037" y="8144"/>
            <a:ext cx="1781390" cy="3276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DEDBF5-0DB9-EF2A-8F56-C249F3AD9C19}"/>
              </a:ext>
            </a:extLst>
          </p:cNvPr>
          <p:cNvSpPr txBox="1"/>
          <p:nvPr/>
        </p:nvSpPr>
        <p:spPr>
          <a:xfrm>
            <a:off x="3774942" y="9675"/>
            <a:ext cx="1750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Functions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40989A6-FCBE-5F17-CCD6-AC80BE539C37}"/>
              </a:ext>
            </a:extLst>
          </p:cNvPr>
          <p:cNvSpPr/>
          <p:nvPr/>
        </p:nvSpPr>
        <p:spPr>
          <a:xfrm>
            <a:off x="5637829" y="-3"/>
            <a:ext cx="916341" cy="3276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714E009-2913-C987-7730-100FD64F0CA5}"/>
              </a:ext>
            </a:extLst>
          </p:cNvPr>
          <p:cNvSpPr txBox="1"/>
          <p:nvPr/>
        </p:nvSpPr>
        <p:spPr>
          <a:xfrm>
            <a:off x="5637828" y="9921"/>
            <a:ext cx="91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9DEA799-57DF-5D27-7BAB-4D9B133B8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571838"/>
            <a:ext cx="5569465" cy="37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04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7855A4D-5D57-D566-CF56-F72FF64E2797}"/>
              </a:ext>
            </a:extLst>
          </p:cNvPr>
          <p:cNvSpPr txBox="1"/>
          <p:nvPr/>
        </p:nvSpPr>
        <p:spPr>
          <a:xfrm>
            <a:off x="4252019" y="3662698"/>
            <a:ext cx="7367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</a:t>
            </a:r>
            <a:r>
              <a:rPr lang="en-US" altLang="zh-CN" sz="48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</a:t>
            </a:r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rison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94DFF0-4C6C-83AD-CA6B-95C260A8F18C}"/>
              </a:ext>
            </a:extLst>
          </p:cNvPr>
          <p:cNvSpPr/>
          <p:nvPr/>
        </p:nvSpPr>
        <p:spPr>
          <a:xfrm flipV="1">
            <a:off x="4371033" y="3356898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F92077E-D45C-56DF-B1B7-3A3BA91ABC2B}"/>
              </a:ext>
            </a:extLst>
          </p:cNvPr>
          <p:cNvSpPr txBox="1"/>
          <p:nvPr/>
        </p:nvSpPr>
        <p:spPr>
          <a:xfrm>
            <a:off x="4310742" y="4732702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similar products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499C415-24D3-D07B-CCB9-278E2BF1E618}"/>
              </a:ext>
            </a:extLst>
          </p:cNvPr>
          <p:cNvSpPr txBox="1"/>
          <p:nvPr/>
        </p:nvSpPr>
        <p:spPr>
          <a:xfrm>
            <a:off x="887136" y="2529390"/>
            <a:ext cx="234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FOUR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4506116E-84BD-8AAC-35D9-0449AF93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351241"/>
              </p:ext>
            </p:extLst>
          </p:nvPr>
        </p:nvGraphicFramePr>
        <p:xfrm>
          <a:off x="112593" y="74982"/>
          <a:ext cx="11966814" cy="66412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469">
                  <a:extLst>
                    <a:ext uri="{9D8B030D-6E8A-4147-A177-3AD203B41FA5}">
                      <a16:colId xmlns:a16="http://schemas.microsoft.com/office/drawing/2014/main" val="845315198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2405125034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709233176"/>
                    </a:ext>
                  </a:extLst>
                </a:gridCol>
                <a:gridCol w="2101795">
                  <a:extLst>
                    <a:ext uri="{9D8B030D-6E8A-4147-A177-3AD203B41FA5}">
                      <a16:colId xmlns:a16="http://schemas.microsoft.com/office/drawing/2014/main" val="3787225389"/>
                    </a:ext>
                  </a:extLst>
                </a:gridCol>
                <a:gridCol w="1887143">
                  <a:extLst>
                    <a:ext uri="{9D8B030D-6E8A-4147-A177-3AD203B41FA5}">
                      <a16:colId xmlns:a16="http://schemas.microsoft.com/office/drawing/2014/main" val="329759462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869928920"/>
                    </a:ext>
                  </a:extLst>
                </a:gridCol>
              </a:tblGrid>
              <a:tr h="3451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SDS6000L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Rigol</a:t>
                      </a:r>
                      <a:b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DS8000-R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LeCroy</a:t>
                      </a:r>
                      <a:b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WaveRunner 8000-R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Tek5 Low-profile-MSO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Keysight DSO6000L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19653"/>
                  </a:ext>
                </a:extLst>
              </a:tr>
              <a:tr h="959623"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1" i="0" u="none" strike="noStrike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(Discontinued)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               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               (Discontinued)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3792342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Analog Channel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4/8+EXT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4+EXT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4+EXT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07848757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Bandwidth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 MHz, 1 GHz，2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350 MHz, 1 GHz, 2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 GHz, 2.5 GHz, 4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 GHz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 MHz,500 MHz,1 GHz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75720381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Sample Rate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10GSa/s/CH  (ESR)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 GSa/s(Single-Channel)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5G Sa/s(Dual-Channel)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2.5 GSa/s(All-Channel)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 GSa/s, 20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Gsa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/s;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20 GSa/s, 40GSa/sin interleaved mode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6.25 GSa/s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GSa/s(100 MHz model)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 GSa/s half channel, 2 GSa/s each channel(500 MHz,1 GHz model)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8815665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Resolution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8-bit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8-bit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8-bit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12-bit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8-bit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8745723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Memory Depth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en-US" sz="8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Mpts/ch (Single-Channel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 Mpts/ch (Dual-Channel) 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125 Mpts/ch (3 or 4 channels)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500 Mpts(Single-Channel)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250 Mpts(Dual-Channel)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125 Mpts(All-Channel)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 Mpts, 64 Mpts;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32 Mpts, 128 Mpts(in interleaved mode)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Standard:125 Mpts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Optional:250 Mpts, 500 Mpts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channels/4 channels</a:t>
                      </a:r>
                      <a:br>
                        <a:rPr lang="fr-FR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fr-FR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 Mpts/4 Mpts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1489501"/>
                  </a:ext>
                </a:extLst>
              </a:tr>
              <a:tr h="3995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Waveform Update Rate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Normal </a:t>
                      </a: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mode:</a:t>
                      </a:r>
                      <a:r>
                        <a:rPr 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up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to 170,000 wfm/s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Sequence </a:t>
                      </a: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mode:</a:t>
                      </a:r>
                      <a:r>
                        <a:rPr 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up 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to 750,000 wfm/s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600,000 wfm/s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1000,000 trigger rate, sequence mode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&gt;500,000 wfm/s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3865031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Background Noise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9579241"/>
                  </a:ext>
                </a:extLst>
              </a:tr>
              <a:tr h="3539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DC Gain Accuracy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 1.5%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±2% full scale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±1% full scale, at offset = 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 Ω: ±2.0%(±2.0% at 2 mV/div, ±4% at 1 mV/div, typical)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±1.0% of full scale, (±1.0% of full scale at 2 mV/div, ± 2% at 1 mV/div, typical)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475280"/>
                  </a:ext>
                </a:extLst>
              </a:tr>
              <a:tr h="2747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Sequence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Up to 80,000 segments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/>
                      </a:r>
                      <a:b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  <a:b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endParaRPr lang="en-US" altLang="zh-CN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1000 segment, Re-arm time = As fast as 1 μs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9642778"/>
                  </a:ext>
                </a:extLst>
              </a:tr>
              <a:tr h="1888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History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Up to 80,000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Up to 450,000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8858019"/>
                  </a:ext>
                </a:extLst>
              </a:tr>
              <a:tr h="700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Trigger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Edge, Slope, Pulse width, Window, Runt, Interval, Dropout, Pattern, Video, Qualified, Nth edge, Setup/hold, Delay, Serial，Zone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edge, pulse width, slew rate, video, runt, timeout, pattern, setup/hold, delay, Nth edge, protocol,  zone,duration,window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edge, window, video, state or edge qualified, qualifided first, pattern, dropout, pulse width, glitch, slew rate,  interval, runt, timeout, exclusion, mesurement trigger, cascade, protocol,  zone,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Edge, Pulse Width, Runt, Timeout, Window, Logic, Setup &amp; Hold, Rise/Fall Time, Parallel Bus, Sequence, Visual Trigger, Video (Optional), RF vs. Time (Optional)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Edge, pulse width, pattern, TV, duration, sequence, CAN, LIN, USB, I2 C, SPI, Nth edge burst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6775382"/>
                  </a:ext>
                </a:extLst>
              </a:tr>
              <a:tr h="35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Measurement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50+ different types of measurements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; and mean value of up to 12 parameters simultaneously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41 auto measurements; and up to 10 measurements can be displayed at a time.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36 measurements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36143717"/>
                  </a:ext>
                </a:extLst>
              </a:tr>
              <a:tr h="1077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Math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 traces;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 Mpts FFT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, +, -, x, ÷, ∫dt, d/dt, √, Identity, Negation, Absolute, Sign, ex, 10x, ln, lg, Interpolation, MaxHold, MinHold, ERES, Average, Formula Editor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Displays 4 functions at the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same time;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A+B, A-B, A×B, A/B, FFT, A&amp;&amp;B, A||B, A^B, !A, Intg, Diff, Sqrt, Lg, Ln, Exp, Abs, AX+B;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Filter: High pass filter, low pass filter, band pass, band stop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 Digital Filtering Package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Add, subtract, multiply, divide;Define extensive algebraic expressions;Invert, Integrate, Differentiate, Square Root, Exponential, Log 10, Log e, Abs, Ceiling, Floor, Min, Max,Degrees,Radians, Sin, Cos, Tan, ASin, ACos, and Atan;Boolean result of comparison &gt;, &lt;, ≥, ≤, =, and ≠;AND, OR, NAND, NOR, XOR, and EQV;Loading of user-definable filters.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endParaRPr lang="en-US" sz="8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 (g(t)) g(t): { 1, 2, 3, 4, 1-2, 1+2, 1x2, 3-4, 3+4, 3x4} f(t): { 1-2, 1+2, 1x2, 3-4, 3+4, 3x4, FFT(g(t)), differentiate d/dt g(t), integrate ∫ g(t) dt, square root √g(t) } Where 1,2,3,4 represent analog input channels 1, 2, 3, and 4 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Note: Channels 3 and 4 only available on DSO6xx4L models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7337475"/>
                  </a:ext>
                </a:extLst>
              </a:tr>
            </a:tbl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85" y="330466"/>
            <a:ext cx="1418785" cy="8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65" y="546809"/>
            <a:ext cx="1247913" cy="402890"/>
          </a:xfrm>
          <a:prstGeom prst="rect">
            <a:avLst/>
          </a:prstGeom>
        </p:spPr>
      </p:pic>
      <p:pic>
        <p:nvPicPr>
          <p:cNvPr id="6" name="图片 5" descr="5 Series Mixed Signal Oscilloscope Low Profile Angle View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27" y="418313"/>
            <a:ext cx="1019576" cy="73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7"/>
              </a:clrFrom>
              <a:clrTo>
                <a:srgbClr val="F4F4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1616" y="612795"/>
            <a:ext cx="1247115" cy="3419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8D5058-708E-1EB3-696E-7A36AA7032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899" y="193814"/>
            <a:ext cx="1768929" cy="11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4506116E-84BD-8AAC-35D9-0449AF93E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72456"/>
              </p:ext>
            </p:extLst>
          </p:nvPr>
        </p:nvGraphicFramePr>
        <p:xfrm>
          <a:off x="112593" y="74983"/>
          <a:ext cx="11966814" cy="676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4469">
                  <a:extLst>
                    <a:ext uri="{9D8B030D-6E8A-4147-A177-3AD203B41FA5}">
                      <a16:colId xmlns:a16="http://schemas.microsoft.com/office/drawing/2014/main" val="845315198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2405125034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709233176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3787225389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329759462"/>
                    </a:ext>
                  </a:extLst>
                </a:gridCol>
                <a:gridCol w="1994469">
                  <a:extLst>
                    <a:ext uri="{9D8B030D-6E8A-4147-A177-3AD203B41FA5}">
                      <a16:colId xmlns:a16="http://schemas.microsoft.com/office/drawing/2014/main" val="869928920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SDS6000L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Rigol</a:t>
                      </a:r>
                      <a:b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DS8000-R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LeCroy</a:t>
                      </a:r>
                      <a:b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WaveRunner 8000-R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Tek5 Low-profile-MSO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Keysight DSO6000L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519653"/>
                  </a:ext>
                </a:extLst>
              </a:tr>
              <a:tr h="1045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Serial Decoder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Standard: I2C, SPI, UART, CAN, LIN</a:t>
                      </a:r>
                      <a:br>
                        <a:rPr lang="en-US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 CAN FD, FlexRay, I2S, MIL-STD-1553B, SENT, Manchester (Decoder only)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Standard: Parallel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Option: I2C, SPI, RS232/UART,  I2S, CAN, LIN, FlexRay, MIL-STD1553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I2C/SPI, UART, CAN/CAN-FD, LIN,  SENT, I2S, AudioBus, MIL-STD1553, ARINC429, DigRF, MIPI D-PHY, M-PHY, FibreChannel, PCIe GEN1, SAS, SATE, SpaceWire, USB 2.0, Manchester/NRZ, 8B10B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I2C, SPI,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eSPI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, I3C, RS-232/422/485/UART, SPMI,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SMBus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, CAN, CAN FD, LIN, FlexRay, SENT, PSI5, CXPI, Automotive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Ethernet,MIPI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C-PHY,MIPI D-PHY, USB 2.0, eUSB2, Ethernet,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EtherCAT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, Audio, MIL-STD-1553, ARINC`429,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Spacewire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, 8B/10B,NRZ, Manchester, SVID, SDLC, 1-Wire, MDIO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CAN, LIN, USB, I2 C, SPI,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07848757"/>
                  </a:ext>
                </a:extLst>
              </a:tr>
              <a:tr h="124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Search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WaveScan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75720381"/>
                  </a:ext>
                </a:extLst>
              </a:tr>
              <a:tr h="1961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Navigate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WaveScan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8815665"/>
                  </a:ext>
                </a:extLst>
              </a:tr>
              <a:tr h="171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18745723"/>
                  </a:ext>
                </a:extLst>
              </a:tr>
              <a:tr h="1961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Histogram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1489501"/>
                  </a:ext>
                </a:extLst>
              </a:tr>
              <a:tr h="217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Digital Voltmeter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 digits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4-digit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63865031"/>
                  </a:ext>
                </a:extLst>
              </a:tr>
              <a:tr h="198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Frequency resolution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 digits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 digits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8-digit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5-digit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9579241"/>
                  </a:ext>
                </a:extLst>
              </a:tr>
              <a:tr h="2548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Jitter Analysis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 SDAII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1475280"/>
                  </a:ext>
                </a:extLst>
              </a:tr>
              <a:tr h="239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Eye Diagram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Optional: SDAII, Eye Doctor II, Cable De-embedding, Serial data mask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9642778"/>
                  </a:ext>
                </a:extLst>
              </a:tr>
              <a:tr h="2581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Power Analysis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Built UPA (Optional) + PC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8858019"/>
                  </a:ext>
                </a:extLst>
              </a:tr>
              <a:tr h="381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 16-channel; maximum sample rate up to 1 GSa/s; record length up to 50 Mpts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16-ch (MSO model)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1.25 GSa/s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128 Mpts all pods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64-channel (Max.)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 16 logic timing channels;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 GSa/s one pod, 1 GSa/s each pod; </a:t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8 Mpts one pod , 4 Mpts both pod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46775382"/>
                  </a:ext>
                </a:extLst>
              </a:tr>
              <a:tr h="239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Waveform Generator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 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25 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50 MHz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36143717"/>
                  </a:ext>
                </a:extLst>
              </a:tr>
              <a:tr h="696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I/O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USB 3.0 Host x2，USB 2.0 Host x2，USB 2.0 Device，1000M LAN , HDMI, External trigger，Auxiliary output（TRIG OUT，PASS/FAIL）, </a:t>
                      </a:r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10MHz</a:t>
                      </a: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In, </a:t>
                      </a:r>
                      <a:r>
                        <a:rPr lang="en-US" altLang="zh-CN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10MHz</a:t>
                      </a: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Out, SD Card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USB Host&amp;Device, LAN(LXI), HDMI, TRIG OUT, 10MHz In, 10MHz Out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Optional： 10GE SFP+, USB-GPIB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USB 2.0 X2, USB 3.1 Gen 1 X2, Easily accessible USB2.0; USBTMC, DP, VGA,10/100/1000Base-T X2,Removable SSD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USB Host (6 ports), USB 3.0 Device (1 port), LAN (10/100/1000 Base-T Ethernet), Display Port, DVI-D, VGA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USB 2.0 high speed, 10/100-BaseT LAN, IEEE488.2 GPIB, XGA video output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37337475"/>
                  </a:ext>
                </a:extLst>
              </a:tr>
              <a:tr h="696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Time base</a:t>
                      </a:r>
                      <a:b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Accuracy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±2 ppm initial (0~50℃)；±0.5 ppm 1st year aging；±3 ppm 20-year aging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±1 ppm ± 2ppm/year aging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±1.5 ppm ± 0.5ppm/year aging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±2.5ppm over any ≥1 ms time interval;</a:t>
                      </a:r>
                      <a:b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±1.5 ppm /year aging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61931446"/>
                  </a:ext>
                </a:extLst>
              </a:tr>
              <a:tr h="6962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Operating Temperature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0~50℃, operating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-40~50℃, operating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5~40℃, operating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0~50 °C (32 °F to 122 °F), operating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-10~50°C, operating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49221380"/>
                  </a:ext>
                </a:extLst>
              </a:tr>
              <a:tr h="69624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0" u="none" strike="noStrike" kern="120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Dimensions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1U </a:t>
                      </a:r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for 4-channal; </a:t>
                      </a:r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2U </a:t>
                      </a:r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for 8-channel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WxHxD = 214mm x43mmx478mm</a:t>
                      </a:r>
                      <a:b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1U</a:t>
                      </a:r>
                      <a:endParaRPr lang="en-US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WxHxD = 445mm x86.5mmx445mm</a:t>
                      </a:r>
                      <a:br>
                        <a:rPr lang="en-US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en-US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2U</a:t>
                      </a:r>
                      <a:endParaRPr lang="en-US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nl-NL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3.44 in (87.3 mm) H x 17.01 in (432 mm) W x 24.74 in (621.5 mm) D</a:t>
                      </a:r>
                      <a:br>
                        <a:rPr lang="nl-NL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nl-NL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2U</a:t>
                      </a:r>
                      <a:endParaRPr lang="nl-NL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l-PL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43.5 cm W x 27 cm D x 4.2 cm H</a:t>
                      </a:r>
                      <a:br>
                        <a:rPr lang="pl-PL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</a:br>
                      <a:r>
                        <a:rPr lang="pl-PL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1u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027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2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4025348"/>
            <a:ext cx="12188825" cy="2832654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GERMANY GmbH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 </a:t>
            </a:r>
            <a:r>
              <a:rPr lang="de-DE" altLang="zh-CN" sz="1100" dirty="0">
                <a:solidFill>
                  <a:schemeClr val="bg1"/>
                </a:solidFill>
              </a:rPr>
              <a:t>Staetzlinger Str.  70 86165 Augsburg, Germany</a:t>
            </a:r>
            <a:r>
              <a:rPr lang="en-US" altLang="zh-CN" sz="1100" dirty="0">
                <a:solidFill>
                  <a:schemeClr val="bg1"/>
                </a:solidFill>
              </a:rPr>
              <a:t/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Tel: +49(0)-821-666 0 111 0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Fax: +49(0)-821-666 0 111 22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info-eu@siglent.com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www.siglenteu.com</a:t>
            </a:r>
          </a:p>
        </p:txBody>
      </p: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NA, Inc. 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6557 Cochran Rd Solon, Ohio 44139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Tel: 440-398-5800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Toll Free:877-515-5551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Fax: 440-399-1211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info@siglent.com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www.siglentna.com</a:t>
            </a:r>
          </a:p>
        </p:txBody>
      </p:sp>
      <p:sp>
        <p:nvSpPr>
          <p:cNvPr id="16" name="Textfeld 50"/>
          <p:cNvSpPr txBox="1"/>
          <p:nvPr/>
        </p:nvSpPr>
        <p:spPr>
          <a:xfrm>
            <a:off x="2961843" y="3115560"/>
            <a:ext cx="642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7F7F7F"/>
                </a:solidFill>
              </a:rPr>
              <a:t>Every Bench. </a:t>
            </a:r>
            <a:r>
              <a:rPr lang="en-US" altLang="zh-CN" b="1" dirty="0">
                <a:solidFill>
                  <a:srgbClr val="7F7F7F"/>
                </a:solidFill>
              </a:rPr>
              <a:t>Every Engineer. </a:t>
            </a:r>
            <a:r>
              <a:rPr lang="en-US" altLang="zh-CN" b="1" dirty="0" smtClean="0">
                <a:solidFill>
                  <a:srgbClr val="7F7F7F"/>
                </a:solidFill>
              </a:rPr>
              <a:t>Every Day.</a:t>
            </a:r>
            <a:endParaRPr lang="zh-CN" altLang="en-US" b="1" dirty="0">
              <a:solidFill>
                <a:srgbClr val="7F7F7F"/>
              </a:solidFill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2961843" y="1536287"/>
            <a:ext cx="61155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endParaRPr lang="de-DE" sz="4000" dirty="0">
              <a:solidFill>
                <a:srgbClr val="0065FA"/>
              </a:solidFill>
              <a:latin typeface="Century Gothic" panose="020B0502020202020204" pitchFamily="34" charset="0"/>
            </a:endParaRPr>
          </a:p>
          <a:p>
            <a:pPr algn="ctr" defTabSz="228600"/>
            <a:r>
              <a:rPr lang="de-DE" sz="5400" b="1" dirty="0">
                <a:solidFill>
                  <a:srgbClr val="003B90"/>
                </a:solidFill>
                <a:latin typeface="Century Gothic" panose="020B0502020202020204" pitchFamily="34" charset="0"/>
              </a:rPr>
              <a:t>Thank You</a:t>
            </a:r>
            <a:endParaRPr lang="de-DE" sz="5400" dirty="0">
              <a:solidFill>
                <a:srgbClr val="003B9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CO., LTD.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Blog No.4 &amp; No.5, </a:t>
            </a:r>
            <a:r>
              <a:rPr lang="en-US" altLang="zh-CN" sz="1100" dirty="0" err="1">
                <a:solidFill>
                  <a:schemeClr val="bg1"/>
                </a:solidFill>
              </a:rPr>
              <a:t>Antongda</a:t>
            </a:r>
            <a:r>
              <a:rPr lang="en-US" altLang="zh-CN" sz="1100" dirty="0">
                <a:solidFill>
                  <a:schemeClr val="bg1"/>
                </a:solidFill>
              </a:rPr>
              <a:t> Industrial Zone, 3rd </a:t>
            </a:r>
            <a:r>
              <a:rPr lang="en-US" altLang="zh-CN" sz="1100" dirty="0" err="1">
                <a:solidFill>
                  <a:schemeClr val="bg1"/>
                </a:solidFill>
              </a:rPr>
              <a:t>Liuxian</a:t>
            </a:r>
            <a:r>
              <a:rPr lang="en-US" altLang="zh-CN" sz="1100" dirty="0">
                <a:solidFill>
                  <a:schemeClr val="bg1"/>
                </a:solidFill>
              </a:rPr>
              <a:t> Road, </a:t>
            </a:r>
            <a:r>
              <a:rPr lang="en-US" altLang="zh-CN" sz="1100" dirty="0" err="1">
                <a:solidFill>
                  <a:schemeClr val="bg1"/>
                </a:solidFill>
              </a:rPr>
              <a:t>Bao’an</a:t>
            </a:r>
            <a:r>
              <a:rPr lang="en-US" altLang="zh-CN" sz="1100" dirty="0">
                <a:solidFill>
                  <a:schemeClr val="bg1"/>
                </a:solidFill>
              </a:rPr>
              <a:t> District, Shenzhen, 518101, China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Tel:+ 86 755 3688 7876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Fax:+ 86 755 3359 1582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sales@siglent.com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int.siglent.com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33161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3170" y="2533944"/>
            <a:ext cx="209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ONE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252018" y="3662698"/>
            <a:ext cx="7939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Bench </a:t>
            </a:r>
            <a:r>
              <a:rPr lang="en-US" altLang="zh-CN" sz="4800" b="1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Profile</a:t>
            </a:r>
            <a:endParaRPr lang="zh-CN" altLang="en-US" sz="4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B07DEEF-7157-F93F-090B-A1D2C9AEC842}"/>
              </a:ext>
            </a:extLst>
          </p:cNvPr>
          <p:cNvSpPr/>
          <p:nvPr/>
        </p:nvSpPr>
        <p:spPr>
          <a:xfrm flipV="1">
            <a:off x="4371033" y="3356898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24BE7C7-FE29-B991-FF3C-041348575625}"/>
              </a:ext>
            </a:extLst>
          </p:cNvPr>
          <p:cNvSpPr txBox="1"/>
          <p:nvPr/>
        </p:nvSpPr>
        <p:spPr>
          <a:xfrm>
            <a:off x="4310742" y="4732702"/>
            <a:ext cx="649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these differences between low profile oscilloscopes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traditional bench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oscilloscopes?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2E6E8"/>
            </a:gs>
            <a:gs pos="100000">
              <a:srgbClr val="04040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417E5F6C-0161-F73E-3A07-F4D76B7A3702}"/>
              </a:ext>
            </a:extLst>
          </p:cNvPr>
          <p:cNvSpPr/>
          <p:nvPr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B2837D3-BAF1-70C1-5CDD-E0C9375E3E61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rgbClr val="C3C3C5"/>
              </a:gs>
              <a:gs pos="65000">
                <a:srgbClr val="04040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66B3D5-41F1-9048-3B49-C0A2AE078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5" y="1967802"/>
            <a:ext cx="5731480" cy="3823009"/>
          </a:xfrm>
          <a:prstGeom prst="rect">
            <a:avLst/>
          </a:prstGeom>
        </p:spPr>
      </p:pic>
      <p:sp>
        <p:nvSpPr>
          <p:cNvPr id="20" name="矩形 19">
            <a:hlinkHover r:id="rId4" action="ppaction://hlinksldjump"/>
            <a:extLst>
              <a:ext uri="{FF2B5EF4-FFF2-40B4-BE49-F238E27FC236}">
                <a16:creationId xmlns:a16="http://schemas.microsoft.com/office/drawing/2014/main" id="{4E7C886C-4A70-28E6-DA80-FD4DF9BA205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6A8FEBF-EB6E-774A-443A-4F383A0F94A9}"/>
              </a:ext>
            </a:extLst>
          </p:cNvPr>
          <p:cNvSpPr txBox="1"/>
          <p:nvPr/>
        </p:nvSpPr>
        <p:spPr>
          <a:xfrm>
            <a:off x="2618526" y="694027"/>
            <a:ext cx="133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endParaRPr lang="zh-CN" altLang="en-US" sz="2800" b="1" dirty="0">
              <a:solidFill>
                <a:srgbClr val="C4C2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A78EB2-89E6-B451-AE9A-DA111AF512FA}"/>
              </a:ext>
            </a:extLst>
          </p:cNvPr>
          <p:cNvSpPr txBox="1"/>
          <p:nvPr/>
        </p:nvSpPr>
        <p:spPr>
          <a:xfrm>
            <a:off x="1741558" y="1186469"/>
            <a:ext cx="306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Large-size desktop models</a:t>
            </a:r>
          </a:p>
          <a:p>
            <a:pPr algn="ctr"/>
            <a:r>
              <a:rPr lang="en-US" altLang="zh-CN" sz="1600" dirty="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testing requirements</a:t>
            </a:r>
            <a:endParaRPr lang="zh-CN" altLang="en-US" sz="1600" dirty="0">
              <a:solidFill>
                <a:srgbClr val="C4C2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070B6B-9035-783C-2E69-A77982D496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/>
          <a:stretch/>
        </p:blipFill>
        <p:spPr>
          <a:xfrm>
            <a:off x="-501637" y="1771244"/>
            <a:ext cx="7513125" cy="44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9B6C8"/>
            </a:gs>
            <a:gs pos="100000">
              <a:srgbClr val="0000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09997B4-2FD7-0F8A-FAFE-37700122AC9D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6E599AA-AB4F-793E-EE64-45CFA9583C76}"/>
              </a:ext>
            </a:extLst>
          </p:cNvPr>
          <p:cNvSpPr/>
          <p:nvPr/>
        </p:nvSpPr>
        <p:spPr>
          <a:xfrm>
            <a:off x="6094216" y="0"/>
            <a:ext cx="6095999" cy="6870151"/>
          </a:xfrm>
          <a:prstGeom prst="rect">
            <a:avLst/>
          </a:prstGeom>
          <a:gradFill flip="none" rotWithShape="1">
            <a:gsLst>
              <a:gs pos="0">
                <a:srgbClr val="C3C3C5"/>
              </a:gs>
              <a:gs pos="65000">
                <a:srgbClr val="04040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E9098CA-3EB2-F9B7-122F-588785ED2AAC}"/>
              </a:ext>
            </a:extLst>
          </p:cNvPr>
          <p:cNvSpPr txBox="1"/>
          <p:nvPr/>
        </p:nvSpPr>
        <p:spPr>
          <a:xfrm>
            <a:off x="8071806" y="675367"/>
            <a:ext cx="223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Profile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4E31AB4-BEC4-EE36-E7BB-77CAE84991B1}"/>
              </a:ext>
            </a:extLst>
          </p:cNvPr>
          <p:cNvSpPr txBox="1"/>
          <p:nvPr/>
        </p:nvSpPr>
        <p:spPr>
          <a:xfrm>
            <a:off x="7172903" y="1151699"/>
            <a:ext cx="4034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profile and small size</a:t>
            </a:r>
          </a:p>
          <a:p>
            <a:pPr algn="ctr"/>
            <a:r>
              <a:rPr lang="en-US" altLang="zh-CN" sz="160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channels. No limitations.</a:t>
            </a:r>
          </a:p>
          <a:p>
            <a:pPr algn="ctr"/>
            <a:r>
              <a:rPr lang="en-US" altLang="zh-CN" sz="1600">
                <a:solidFill>
                  <a:srgbClr val="C4C2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Stack-Up your bench…</a:t>
            </a:r>
            <a:endParaRPr lang="en-US" altLang="zh-CN" sz="1600" dirty="0">
              <a:solidFill>
                <a:srgbClr val="C4C2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865F45-685D-B2E6-32F1-DF31F150D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37" y="1229934"/>
            <a:ext cx="7513125" cy="5013521"/>
          </a:xfrm>
          <a:prstGeom prst="rect">
            <a:avLst/>
          </a:prstGeom>
        </p:spPr>
      </p:pic>
      <p:sp>
        <p:nvSpPr>
          <p:cNvPr id="20" name="矩形 19">
            <a:hlinkHover r:id="rId4" action="ppaction://hlinksldjump"/>
            <a:extLst>
              <a:ext uri="{FF2B5EF4-FFF2-40B4-BE49-F238E27FC236}">
                <a16:creationId xmlns:a16="http://schemas.microsoft.com/office/drawing/2014/main" id="{4E7C886C-4A70-28E6-DA80-FD4DF9BA205E}"/>
              </a:ext>
            </a:extLst>
          </p:cNvPr>
          <p:cNvSpPr/>
          <p:nvPr/>
        </p:nvSpPr>
        <p:spPr>
          <a:xfrm>
            <a:off x="0" y="-864"/>
            <a:ext cx="6096000" cy="687101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B9B266-05FE-610A-4D74-E16B2275D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5" y="1967802"/>
            <a:ext cx="5731480" cy="38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8858CF-074A-5C6D-9D83-5573A9D11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83" y="2289492"/>
            <a:ext cx="4206725" cy="280596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" y="1895104"/>
            <a:ext cx="4393651" cy="3225397"/>
          </a:xfrm>
          <a:prstGeom prst="rect">
            <a:avLst/>
          </a:prstGeom>
        </p:spPr>
      </p:pic>
      <p:sp>
        <p:nvSpPr>
          <p:cNvPr id="14" name="TextBox 40"/>
          <p:cNvSpPr txBox="1"/>
          <p:nvPr/>
        </p:nvSpPr>
        <p:spPr>
          <a:xfrm>
            <a:off x="637115" y="215322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What’re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these differences?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BFCC363-772C-AA56-119A-463D9019574E}"/>
              </a:ext>
            </a:extLst>
          </p:cNvPr>
          <p:cNvSpPr/>
          <p:nvPr/>
        </p:nvSpPr>
        <p:spPr>
          <a:xfrm>
            <a:off x="3632434" y="4269996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2D37E4EE-E12C-AEC0-B830-2D153925E330}"/>
              </a:ext>
            </a:extLst>
          </p:cNvPr>
          <p:cNvSpPr/>
          <p:nvPr/>
        </p:nvSpPr>
        <p:spPr>
          <a:xfrm>
            <a:off x="3810001" y="2266423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8C599B-7E4F-26C4-9798-76FCC398F694}"/>
              </a:ext>
            </a:extLst>
          </p:cNvPr>
          <p:cNvSpPr/>
          <p:nvPr/>
        </p:nvSpPr>
        <p:spPr>
          <a:xfrm>
            <a:off x="2762774" y="4188902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11CC4760-A79E-383C-2F9E-99EEEE9A45B9}"/>
              </a:ext>
            </a:extLst>
          </p:cNvPr>
          <p:cNvSpPr/>
          <p:nvPr/>
        </p:nvSpPr>
        <p:spPr>
          <a:xfrm>
            <a:off x="9020968" y="3618450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A03C9789-2630-C494-026C-3F2005CC9671}"/>
              </a:ext>
            </a:extLst>
          </p:cNvPr>
          <p:cNvSpPr/>
          <p:nvPr/>
        </p:nvSpPr>
        <p:spPr>
          <a:xfrm>
            <a:off x="8116354" y="3384956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7198201-A203-C541-5B61-8C50EF30087C}"/>
              </a:ext>
            </a:extLst>
          </p:cNvPr>
          <p:cNvSpPr/>
          <p:nvPr/>
        </p:nvSpPr>
        <p:spPr>
          <a:xfrm>
            <a:off x="8587536" y="3990362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821F5808-BFE9-301D-010E-4CA18EAD03F1}"/>
              </a:ext>
            </a:extLst>
          </p:cNvPr>
          <p:cNvCxnSpPr>
            <a:cxnSpLocks/>
            <a:stCxn id="12" idx="6"/>
            <a:endCxn id="41" idx="2"/>
          </p:cNvCxnSpPr>
          <p:nvPr/>
        </p:nvCxnSpPr>
        <p:spPr>
          <a:xfrm>
            <a:off x="3877113" y="2299979"/>
            <a:ext cx="1058412" cy="139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A2C291F9-C631-DC86-CD79-0BA808626DCA}"/>
              </a:ext>
            </a:extLst>
          </p:cNvPr>
          <p:cNvSpPr txBox="1"/>
          <p:nvPr/>
        </p:nvSpPr>
        <p:spPr>
          <a:xfrm>
            <a:off x="4722088" y="1895104"/>
            <a:ext cx="52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7U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6090672E-9363-4737-DE80-AF3E192556E9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8149910" y="2291590"/>
            <a:ext cx="1456" cy="109336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C7DAB1D-22DF-A88E-6FFD-CF621C03FD2F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7278852" y="2287395"/>
            <a:ext cx="873970" cy="4195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>
            <a:extLst>
              <a:ext uri="{FF2B5EF4-FFF2-40B4-BE49-F238E27FC236}">
                <a16:creationId xmlns:a16="http://schemas.microsoft.com/office/drawing/2014/main" id="{18E168F1-F78F-4ECA-0273-A9966D311A3A}"/>
              </a:ext>
            </a:extLst>
          </p:cNvPr>
          <p:cNvSpPr/>
          <p:nvPr/>
        </p:nvSpPr>
        <p:spPr>
          <a:xfrm>
            <a:off x="7211740" y="2253839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8498841-F876-AA2E-992F-820C4D92CF19}"/>
              </a:ext>
            </a:extLst>
          </p:cNvPr>
          <p:cNvSpPr/>
          <p:nvPr/>
        </p:nvSpPr>
        <p:spPr>
          <a:xfrm>
            <a:off x="4935525" y="2267821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65BB38AA-ACFA-D427-9F4A-0DFA6B17E98E}"/>
              </a:ext>
            </a:extLst>
          </p:cNvPr>
          <p:cNvCxnSpPr>
            <a:cxnSpLocks/>
          </p:cNvCxnSpPr>
          <p:nvPr/>
        </p:nvCxnSpPr>
        <p:spPr>
          <a:xfrm>
            <a:off x="3632433" y="4300755"/>
            <a:ext cx="1303092" cy="55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552C629F-035F-4CFB-893A-F991A13214DB}"/>
              </a:ext>
            </a:extLst>
          </p:cNvPr>
          <p:cNvSpPr txBox="1"/>
          <p:nvPr/>
        </p:nvSpPr>
        <p:spPr>
          <a:xfrm>
            <a:off x="556856" y="1316711"/>
            <a:ext cx="345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“Traditional Bench”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41BFA8F-6253-F4D5-BD68-9944E806DFE7}"/>
              </a:ext>
            </a:extLst>
          </p:cNvPr>
          <p:cNvSpPr txBox="1"/>
          <p:nvPr/>
        </p:nvSpPr>
        <p:spPr>
          <a:xfrm>
            <a:off x="8359268" y="1406175"/>
            <a:ext cx="246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“Low Profile”</a:t>
            </a:r>
            <a:endParaRPr lang="zh-CN" altLang="en-US" sz="2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73104B4E-E67F-24A1-6266-A60F10EE80EC}"/>
              </a:ext>
            </a:extLst>
          </p:cNvPr>
          <p:cNvCxnSpPr>
            <a:cxnSpLocks/>
          </p:cNvCxnSpPr>
          <p:nvPr/>
        </p:nvCxnSpPr>
        <p:spPr>
          <a:xfrm>
            <a:off x="2784605" y="3261915"/>
            <a:ext cx="215092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 57">
            <a:extLst>
              <a:ext uri="{FF2B5EF4-FFF2-40B4-BE49-F238E27FC236}">
                <a16:creationId xmlns:a16="http://schemas.microsoft.com/office/drawing/2014/main" id="{953A4AD7-F3F2-8A1D-0408-62B9B10C8246}"/>
              </a:ext>
            </a:extLst>
          </p:cNvPr>
          <p:cNvSpPr/>
          <p:nvPr/>
        </p:nvSpPr>
        <p:spPr>
          <a:xfrm>
            <a:off x="4920145" y="3233954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3959DD09-D334-DCD4-DE29-D9757F282B2B}"/>
              </a:ext>
            </a:extLst>
          </p:cNvPr>
          <p:cNvSpPr/>
          <p:nvPr/>
        </p:nvSpPr>
        <p:spPr>
          <a:xfrm>
            <a:off x="4904765" y="4267199"/>
            <a:ext cx="67112" cy="6711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18365911-C236-0B12-1D0A-B46C0187A069}"/>
              </a:ext>
            </a:extLst>
          </p:cNvPr>
          <p:cNvCxnSpPr>
            <a:cxnSpLocks/>
          </p:cNvCxnSpPr>
          <p:nvPr/>
        </p:nvCxnSpPr>
        <p:spPr>
          <a:xfrm>
            <a:off x="7255842" y="3301060"/>
            <a:ext cx="730477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椭圆 69">
            <a:extLst>
              <a:ext uri="{FF2B5EF4-FFF2-40B4-BE49-F238E27FC236}">
                <a16:creationId xmlns:a16="http://schemas.microsoft.com/office/drawing/2014/main" id="{D6DA9234-28D9-136C-AA20-56AFD51CAA22}"/>
              </a:ext>
            </a:extLst>
          </p:cNvPr>
          <p:cNvSpPr/>
          <p:nvPr/>
        </p:nvSpPr>
        <p:spPr>
          <a:xfrm>
            <a:off x="7221527" y="3261917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A4F1784-DD99-2535-3BB7-8412379C39F3}"/>
              </a:ext>
            </a:extLst>
          </p:cNvPr>
          <p:cNvCxnSpPr>
            <a:cxnSpLocks/>
          </p:cNvCxnSpPr>
          <p:nvPr/>
        </p:nvCxnSpPr>
        <p:spPr>
          <a:xfrm>
            <a:off x="7987046" y="3295473"/>
            <a:ext cx="5044" cy="3565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360F9472-853A-5109-63D0-2CE591E01C62}"/>
              </a:ext>
            </a:extLst>
          </p:cNvPr>
          <p:cNvCxnSpPr>
            <a:cxnSpLocks/>
          </p:cNvCxnSpPr>
          <p:nvPr/>
        </p:nvCxnSpPr>
        <p:spPr>
          <a:xfrm>
            <a:off x="7986319" y="3652070"/>
            <a:ext cx="1041702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1D398AA8-BE46-5FD6-74DB-1FF01A9BA4BA}"/>
              </a:ext>
            </a:extLst>
          </p:cNvPr>
          <p:cNvCxnSpPr>
            <a:cxnSpLocks/>
          </p:cNvCxnSpPr>
          <p:nvPr/>
        </p:nvCxnSpPr>
        <p:spPr>
          <a:xfrm>
            <a:off x="7288639" y="4334311"/>
            <a:ext cx="1332453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034539BC-9E62-96F6-BEA5-E94814EDFE07}"/>
              </a:ext>
            </a:extLst>
          </p:cNvPr>
          <p:cNvCxnSpPr>
            <a:cxnSpLocks/>
          </p:cNvCxnSpPr>
          <p:nvPr/>
        </p:nvCxnSpPr>
        <p:spPr>
          <a:xfrm>
            <a:off x="8625473" y="4005875"/>
            <a:ext cx="0" cy="32843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椭圆 90">
            <a:extLst>
              <a:ext uri="{FF2B5EF4-FFF2-40B4-BE49-F238E27FC236}">
                <a16:creationId xmlns:a16="http://schemas.microsoft.com/office/drawing/2014/main" id="{76CAC21F-4AEC-1763-84F3-68996B2522B6}"/>
              </a:ext>
            </a:extLst>
          </p:cNvPr>
          <p:cNvSpPr/>
          <p:nvPr/>
        </p:nvSpPr>
        <p:spPr>
          <a:xfrm>
            <a:off x="7264870" y="4303551"/>
            <a:ext cx="67112" cy="671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7669639-3BF7-EA99-DE75-807571432706}"/>
              </a:ext>
            </a:extLst>
          </p:cNvPr>
          <p:cNvSpPr txBox="1"/>
          <p:nvPr/>
        </p:nvSpPr>
        <p:spPr>
          <a:xfrm>
            <a:off x="6826881" y="1881770"/>
            <a:ext cx="960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1U/2U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73109876-30FF-F577-0B49-605E86034035}"/>
              </a:ext>
            </a:extLst>
          </p:cNvPr>
          <p:cNvSpPr txBox="1"/>
          <p:nvPr/>
        </p:nvSpPr>
        <p:spPr>
          <a:xfrm>
            <a:off x="4126573" y="2514879"/>
            <a:ext cx="175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channels</a:t>
            </a:r>
          </a:p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(Max.)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4843322-A586-F864-C532-3471F5A2FDEF}"/>
              </a:ext>
            </a:extLst>
          </p:cNvPr>
          <p:cNvSpPr txBox="1"/>
          <p:nvPr/>
        </p:nvSpPr>
        <p:spPr>
          <a:xfrm>
            <a:off x="6174194" y="2557875"/>
            <a:ext cx="1822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512 channels (Max.)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BEE5762B-DBA3-8F40-0B17-CA262E2C7542}"/>
              </a:ext>
            </a:extLst>
          </p:cNvPr>
          <p:cNvCxnSpPr>
            <a:cxnSpLocks/>
          </p:cNvCxnSpPr>
          <p:nvPr/>
        </p:nvCxnSpPr>
        <p:spPr>
          <a:xfrm>
            <a:off x="2784605" y="3261915"/>
            <a:ext cx="8300" cy="95285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文本框 112">
            <a:extLst>
              <a:ext uri="{FF2B5EF4-FFF2-40B4-BE49-F238E27FC236}">
                <a16:creationId xmlns:a16="http://schemas.microsoft.com/office/drawing/2014/main" id="{6A892604-355C-FFBF-FBE9-C8FBA4792595}"/>
              </a:ext>
            </a:extLst>
          </p:cNvPr>
          <p:cNvSpPr txBox="1"/>
          <p:nvPr/>
        </p:nvSpPr>
        <p:spPr>
          <a:xfrm>
            <a:off x="6268915" y="4453506"/>
            <a:ext cx="3938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 expansion</a:t>
            </a:r>
            <a:r>
              <a:rPr lang="zh-CN" altLang="en-US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en-US" altLang="zh-CN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CD5AC48-7E47-B67E-DF1C-4D8B65BB08DD}"/>
              </a:ext>
            </a:extLst>
          </p:cNvPr>
          <p:cNvSpPr txBox="1"/>
          <p:nvPr/>
        </p:nvSpPr>
        <p:spPr>
          <a:xfrm>
            <a:off x="4279329" y="3795096"/>
            <a:ext cx="288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operation</a:t>
            </a:r>
            <a:endParaRPr lang="zh-CN" altLang="en-US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6E9E88B-F8ED-0480-A5F0-CEB2A655F654}"/>
              </a:ext>
            </a:extLst>
          </p:cNvPr>
          <p:cNvSpPr txBox="1"/>
          <p:nvPr/>
        </p:nvSpPr>
        <p:spPr>
          <a:xfrm>
            <a:off x="1514572" y="5692832"/>
            <a:ext cx="931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low profile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oscilloscopes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traditional bench oscilloscopes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single large size, limited number of channels, can not be integrated control and other limitations…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02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252018" y="3662698"/>
            <a:ext cx="784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</a:t>
            </a:r>
            <a:r>
              <a:rPr lang="en-US" altLang="zh-CN" sz="4800" b="1">
                <a:solidFill>
                  <a:srgbClr val="F7964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</a:t>
            </a:r>
            <a:r>
              <a:rPr lang="en-US" altLang="zh-CN" sz="4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file </a:t>
            </a:r>
            <a:r>
              <a:rPr lang="en-US" altLang="zh-CN" sz="4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211E9F-00AE-6DF8-D93E-BF36BAD18E55}"/>
              </a:ext>
            </a:extLst>
          </p:cNvPr>
          <p:cNvSpPr txBox="1"/>
          <p:nvPr/>
        </p:nvSpPr>
        <p:spPr>
          <a:xfrm>
            <a:off x="1133170" y="2533944"/>
            <a:ext cx="226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TWO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489D68-50E2-2591-196F-85E877D46E4C}"/>
              </a:ext>
            </a:extLst>
          </p:cNvPr>
          <p:cNvSpPr/>
          <p:nvPr/>
        </p:nvSpPr>
        <p:spPr>
          <a:xfrm flipV="1">
            <a:off x="4371033" y="3356898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09E5744-C159-E2BF-EBF9-17ED1C25190F}"/>
              </a:ext>
            </a:extLst>
          </p:cNvPr>
          <p:cNvSpPr txBox="1"/>
          <p:nvPr/>
        </p:nvSpPr>
        <p:spPr>
          <a:xfrm>
            <a:off x="4310742" y="4732702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Stack-Up Your Bench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748209" y="1063092"/>
            <a:ext cx="10122041" cy="568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Stack-Up Your Bench</a:t>
            </a:r>
            <a:endParaRPr lang="en-US" altLang="zh-CN" sz="24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       </a:t>
            </a:r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SDS6000L 1U for 4-channal; 2U </a:t>
            </a:r>
            <a:r>
              <a:rPr lang="en-US" altLang="zh-CN" sz="16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 8-channel</a:t>
            </a:r>
            <a:endParaRPr lang="en-US" altLang="zh-CN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 channels. No limitations.</a:t>
            </a:r>
          </a:p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Remote access / control</a:t>
            </a: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A81CDED9-9F91-FC36-1E32-658008BF0C69}"/>
              </a:ext>
            </a:extLst>
          </p:cNvPr>
          <p:cNvSpPr txBox="1"/>
          <p:nvPr/>
        </p:nvSpPr>
        <p:spPr>
          <a:xfrm>
            <a:off x="637115" y="215322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 profile</a:t>
            </a:r>
            <a:r>
              <a:rPr lang="en-US" altLang="zh-CN" sz="32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0D0970E-9418-202D-3D7C-2F7C886F3DE9}"/>
              </a:ext>
            </a:extLst>
          </p:cNvPr>
          <p:cNvCxnSpPr/>
          <p:nvPr/>
        </p:nvCxnSpPr>
        <p:spPr>
          <a:xfrm>
            <a:off x="6404997" y="3786965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FE47963-2F28-2EB0-C11F-1A4FA18BEDC9}"/>
              </a:ext>
            </a:extLst>
          </p:cNvPr>
          <p:cNvCxnSpPr/>
          <p:nvPr/>
        </p:nvCxnSpPr>
        <p:spPr>
          <a:xfrm>
            <a:off x="7974302" y="4475301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E6F6E2E-A69C-00C5-CA1D-0BB2BAFCE993}"/>
              </a:ext>
            </a:extLst>
          </p:cNvPr>
          <p:cNvCxnSpPr>
            <a:cxnSpLocks/>
          </p:cNvCxnSpPr>
          <p:nvPr/>
        </p:nvCxnSpPr>
        <p:spPr>
          <a:xfrm rot="5400000">
            <a:off x="10649469" y="3604430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D8F98D0-FAC2-2315-32BD-BB066303DB0A}"/>
              </a:ext>
            </a:extLst>
          </p:cNvPr>
          <p:cNvCxnSpPr>
            <a:cxnSpLocks/>
          </p:cNvCxnSpPr>
          <p:nvPr/>
        </p:nvCxnSpPr>
        <p:spPr>
          <a:xfrm rot="5400000">
            <a:off x="10649470" y="3217545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4607D21-AD77-A031-2A43-063CE6081815}"/>
              </a:ext>
            </a:extLst>
          </p:cNvPr>
          <p:cNvCxnSpPr>
            <a:cxnSpLocks/>
          </p:cNvCxnSpPr>
          <p:nvPr/>
        </p:nvCxnSpPr>
        <p:spPr>
          <a:xfrm>
            <a:off x="7470667" y="4439222"/>
            <a:ext cx="496514" cy="21494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750B7A-6D06-809E-91BA-347FDFD14D81}"/>
              </a:ext>
            </a:extLst>
          </p:cNvPr>
          <p:cNvCxnSpPr>
            <a:cxnSpLocks/>
          </p:cNvCxnSpPr>
          <p:nvPr/>
        </p:nvCxnSpPr>
        <p:spPr>
          <a:xfrm flipH="1" flipV="1">
            <a:off x="6415965" y="3956007"/>
            <a:ext cx="325094" cy="16655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0DFBAEDD-8581-7895-80AB-68099C35C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28750" r="9708" b="26944"/>
          <a:stretch/>
        </p:blipFill>
        <p:spPr>
          <a:xfrm>
            <a:off x="6659762" y="3046682"/>
            <a:ext cx="3850070" cy="1423144"/>
          </a:xfrm>
          <a:prstGeom prst="rect">
            <a:avLst/>
          </a:prstGeom>
        </p:spPr>
      </p:pic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7A3C0E2-CE56-60CE-85B0-B3C19C5AC1DB}"/>
              </a:ext>
            </a:extLst>
          </p:cNvPr>
          <p:cNvCxnSpPr>
            <a:cxnSpLocks/>
          </p:cNvCxnSpPr>
          <p:nvPr/>
        </p:nvCxnSpPr>
        <p:spPr>
          <a:xfrm flipH="1">
            <a:off x="7986588" y="4469826"/>
            <a:ext cx="849745" cy="20245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9E82A6F5-2AAD-D8C5-349E-7B356E5317EA}"/>
              </a:ext>
            </a:extLst>
          </p:cNvPr>
          <p:cNvSpPr txBox="1"/>
          <p:nvPr/>
        </p:nvSpPr>
        <p:spPr>
          <a:xfrm>
            <a:off x="8868165" y="4138180"/>
            <a:ext cx="976573" cy="369332"/>
          </a:xfrm>
          <a:prstGeom prst="rect">
            <a:avLst/>
          </a:prstGeom>
          <a:noFill/>
          <a:scene3d>
            <a:camera prst="orthographicFront">
              <a:rot lat="2136588" lon="20516772" rev="7903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395mm</a:t>
            </a:r>
            <a:endParaRPr lang="en-US" altLang="zh-CN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55BDE2D-62EF-1430-D690-4E23AD434D2B}"/>
              </a:ext>
            </a:extLst>
          </p:cNvPr>
          <p:cNvSpPr txBox="1"/>
          <p:nvPr/>
        </p:nvSpPr>
        <p:spPr>
          <a:xfrm>
            <a:off x="10394046" y="3379683"/>
            <a:ext cx="932795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0" lon="19799967" rev="0"/>
              </a:camera>
              <a:lightRig rig="threePt" dir="t"/>
            </a:scene3d>
          </a:bodyPr>
          <a:lstStyle/>
          <a:p>
            <a:r>
              <a:rPr lang="en-US" altLang="zh-CN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86mm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B2CDD7-C380-14AE-096F-6A5557B9BE59}"/>
              </a:ext>
            </a:extLst>
          </p:cNvPr>
          <p:cNvSpPr txBox="1"/>
          <p:nvPr/>
        </p:nvSpPr>
        <p:spPr>
          <a:xfrm>
            <a:off x="6604125" y="4074937"/>
            <a:ext cx="977372" cy="369332"/>
          </a:xfrm>
          <a:prstGeom prst="rect">
            <a:avLst/>
          </a:prstGeom>
          <a:noFill/>
          <a:scene3d>
            <a:camera prst="orthographicFront">
              <a:rot lat="20017480" lon="18873517" rev="110333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414mm</a:t>
            </a:r>
            <a:endParaRPr lang="en-US" altLang="zh-CN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1FE5F69-4D4D-5E68-2A97-B3211888ECFC}"/>
              </a:ext>
            </a:extLst>
          </p:cNvPr>
          <p:cNvCxnSpPr/>
          <p:nvPr/>
        </p:nvCxnSpPr>
        <p:spPr>
          <a:xfrm>
            <a:off x="10495646" y="3883948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89518B2-2A96-534F-A85D-398EA967D8A0}"/>
              </a:ext>
            </a:extLst>
          </p:cNvPr>
          <p:cNvCxnSpPr>
            <a:cxnSpLocks/>
          </p:cNvCxnSpPr>
          <p:nvPr/>
        </p:nvCxnSpPr>
        <p:spPr>
          <a:xfrm flipV="1">
            <a:off x="9859714" y="4076927"/>
            <a:ext cx="655110" cy="14728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C938ED31-FC20-6EAF-9797-A08E63129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4" y="2689074"/>
            <a:ext cx="4250466" cy="2389747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49B99A26-D862-5340-900A-63FAE931285F}"/>
              </a:ext>
            </a:extLst>
          </p:cNvPr>
          <p:cNvCxnSpPr/>
          <p:nvPr/>
        </p:nvCxnSpPr>
        <p:spPr>
          <a:xfrm>
            <a:off x="982627" y="3693592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13A6279-CBC2-2CB4-709A-7E8F89387A01}"/>
              </a:ext>
            </a:extLst>
          </p:cNvPr>
          <p:cNvCxnSpPr/>
          <p:nvPr/>
        </p:nvCxnSpPr>
        <p:spPr>
          <a:xfrm>
            <a:off x="2414197" y="4491951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BE7EA40-05E6-6C31-06ED-A7FBA586A4FA}"/>
              </a:ext>
            </a:extLst>
          </p:cNvPr>
          <p:cNvCxnSpPr>
            <a:cxnSpLocks/>
          </p:cNvCxnSpPr>
          <p:nvPr/>
        </p:nvCxnSpPr>
        <p:spPr>
          <a:xfrm rot="5400000">
            <a:off x="5365589" y="3741987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9BB3CB46-D563-0065-19BD-DD52744F28AF}"/>
              </a:ext>
            </a:extLst>
          </p:cNvPr>
          <p:cNvCxnSpPr>
            <a:cxnSpLocks/>
          </p:cNvCxnSpPr>
          <p:nvPr/>
        </p:nvCxnSpPr>
        <p:spPr>
          <a:xfrm rot="5400000">
            <a:off x="5365590" y="3355102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787C65DD-7180-3B04-03BF-3DCC78EC7D2F}"/>
              </a:ext>
            </a:extLst>
          </p:cNvPr>
          <p:cNvCxnSpPr>
            <a:cxnSpLocks/>
          </p:cNvCxnSpPr>
          <p:nvPr/>
        </p:nvCxnSpPr>
        <p:spPr>
          <a:xfrm>
            <a:off x="1967846" y="4434223"/>
            <a:ext cx="404969" cy="24931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C2E1F091-1EFB-932B-A7D7-A9DDE01403E6}"/>
              </a:ext>
            </a:extLst>
          </p:cNvPr>
          <p:cNvCxnSpPr>
            <a:cxnSpLocks/>
          </p:cNvCxnSpPr>
          <p:nvPr/>
        </p:nvCxnSpPr>
        <p:spPr>
          <a:xfrm flipH="1" flipV="1">
            <a:off x="994024" y="3892880"/>
            <a:ext cx="295668" cy="17367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26CD75C4-1B68-D489-A658-DBA24100FF0A}"/>
              </a:ext>
            </a:extLst>
          </p:cNvPr>
          <p:cNvCxnSpPr>
            <a:cxnSpLocks/>
          </p:cNvCxnSpPr>
          <p:nvPr/>
        </p:nvCxnSpPr>
        <p:spPr>
          <a:xfrm flipH="1">
            <a:off x="2417508" y="4491951"/>
            <a:ext cx="1014960" cy="18079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AA07928F-C4A6-1DD6-733B-C713F6E02835}"/>
              </a:ext>
            </a:extLst>
          </p:cNvPr>
          <p:cNvSpPr txBox="1"/>
          <p:nvPr/>
        </p:nvSpPr>
        <p:spPr>
          <a:xfrm>
            <a:off x="3410999" y="4200219"/>
            <a:ext cx="976573" cy="369332"/>
          </a:xfrm>
          <a:prstGeom prst="rect">
            <a:avLst/>
          </a:prstGeom>
          <a:noFill/>
          <a:scene3d>
            <a:camera prst="orthographicFront">
              <a:rot lat="1536731" lon="20501554" rev="71253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395mm</a:t>
            </a:r>
            <a:endParaRPr lang="en-US" altLang="zh-CN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66933E0-6A80-04A9-B52A-DF7137CF3D03}"/>
              </a:ext>
            </a:extLst>
          </p:cNvPr>
          <p:cNvSpPr txBox="1"/>
          <p:nvPr/>
        </p:nvSpPr>
        <p:spPr>
          <a:xfrm>
            <a:off x="5052666" y="3508926"/>
            <a:ext cx="932795" cy="36933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>
                <a:rot lat="0" lon="19799967" rev="0"/>
              </a:camera>
              <a:lightRig rig="threePt" dir="t"/>
            </a:scene3d>
          </a:bodyPr>
          <a:lstStyle/>
          <a:p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43mm</a:t>
            </a:r>
            <a:endParaRPr lang="en-US" altLang="zh-CN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9BF3E07-19C0-01F4-75FF-D1CC6867D756}"/>
              </a:ext>
            </a:extLst>
          </p:cNvPr>
          <p:cNvSpPr txBox="1"/>
          <p:nvPr/>
        </p:nvSpPr>
        <p:spPr>
          <a:xfrm>
            <a:off x="1132782" y="4058036"/>
            <a:ext cx="977372" cy="369332"/>
          </a:xfrm>
          <a:prstGeom prst="rect">
            <a:avLst/>
          </a:prstGeom>
          <a:noFill/>
          <a:scene3d>
            <a:camera prst="orthographicFront">
              <a:rot lat="19417813" lon="18849719" rev="122768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414mm</a:t>
            </a:r>
            <a:endParaRPr lang="en-US" altLang="zh-CN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F320706A-0559-0F4F-82AA-F474025391C8}"/>
              </a:ext>
            </a:extLst>
          </p:cNvPr>
          <p:cNvCxnSpPr/>
          <p:nvPr/>
        </p:nvCxnSpPr>
        <p:spPr>
          <a:xfrm>
            <a:off x="5079297" y="3950270"/>
            <a:ext cx="0" cy="307649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172A752-D140-0767-0D81-D39C2453D23B}"/>
              </a:ext>
            </a:extLst>
          </p:cNvPr>
          <p:cNvCxnSpPr>
            <a:cxnSpLocks/>
          </p:cNvCxnSpPr>
          <p:nvPr/>
        </p:nvCxnSpPr>
        <p:spPr>
          <a:xfrm flipV="1">
            <a:off x="4340256" y="4148267"/>
            <a:ext cx="725100" cy="13602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23000</TotalTime>
  <Words>2410</Words>
  <Application>Microsoft Office PowerPoint</Application>
  <PresentationFormat>宽屏</PresentationFormat>
  <Paragraphs>571</Paragraphs>
  <Slides>34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34</vt:i4>
      </vt:variant>
    </vt:vector>
  </HeadingPairs>
  <TitlesOfParts>
    <vt:vector size="51" baseType="lpstr">
      <vt:lpstr>Arial Unicode MS</vt:lpstr>
      <vt:lpstr>Lato</vt:lpstr>
      <vt:lpstr>Source Han Sans Normal</vt:lpstr>
      <vt:lpstr>阿里巴巴普惠体 B</vt:lpstr>
      <vt:lpstr>阿里巴巴普惠体 R</vt:lpstr>
      <vt:lpstr>等线</vt:lpstr>
      <vt:lpstr>宋体</vt:lpstr>
      <vt:lpstr>Microsoft YaHei</vt:lpstr>
      <vt:lpstr>Microsoft YaHei</vt:lpstr>
      <vt:lpstr>Arial</vt:lpstr>
      <vt:lpstr>Calibri</vt:lpstr>
      <vt:lpstr>Century Gothic</vt:lpstr>
      <vt:lpstr>Gadugi</vt:lpstr>
      <vt:lpstr>Office 主题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Administrator</cp:lastModifiedBy>
  <cp:revision>2914</cp:revision>
  <dcterms:created xsi:type="dcterms:W3CDTF">2018-02-06T07:16:52Z</dcterms:created>
  <dcterms:modified xsi:type="dcterms:W3CDTF">2023-02-23T05:38:08Z</dcterms:modified>
  <cp:contentStatus/>
</cp:coreProperties>
</file>