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4" r:id="rId2"/>
    <p:sldMasterId id="2147483668" r:id="rId3"/>
    <p:sldMasterId id="2147483694" r:id="rId4"/>
  </p:sldMasterIdLst>
  <p:notesMasterIdLst>
    <p:notesMasterId r:id="rId38"/>
  </p:notesMasterIdLst>
  <p:handoutMasterIdLst>
    <p:handoutMasterId r:id="rId39"/>
  </p:handoutMasterIdLst>
  <p:sldIdLst>
    <p:sldId id="676" r:id="rId5"/>
    <p:sldId id="573" r:id="rId6"/>
    <p:sldId id="684" r:id="rId7"/>
    <p:sldId id="678" r:id="rId8"/>
    <p:sldId id="679" r:id="rId9"/>
    <p:sldId id="642" r:id="rId10"/>
    <p:sldId id="622" r:id="rId11"/>
    <p:sldId id="624" r:id="rId12"/>
    <p:sldId id="682" r:id="rId13"/>
    <p:sldId id="626" r:id="rId14"/>
    <p:sldId id="632" r:id="rId15"/>
    <p:sldId id="652" r:id="rId16"/>
    <p:sldId id="629" r:id="rId17"/>
    <p:sldId id="669" r:id="rId18"/>
    <p:sldId id="654" r:id="rId19"/>
    <p:sldId id="680" r:id="rId20"/>
    <p:sldId id="630" r:id="rId21"/>
    <p:sldId id="656" r:id="rId22"/>
    <p:sldId id="659" r:id="rId23"/>
    <p:sldId id="661" r:id="rId24"/>
    <p:sldId id="662" r:id="rId25"/>
    <p:sldId id="657" r:id="rId26"/>
    <p:sldId id="670" r:id="rId27"/>
    <p:sldId id="671" r:id="rId28"/>
    <p:sldId id="681" r:id="rId29"/>
    <p:sldId id="639" r:id="rId30"/>
    <p:sldId id="640" r:id="rId31"/>
    <p:sldId id="673" r:id="rId32"/>
    <p:sldId id="674" r:id="rId33"/>
    <p:sldId id="675" r:id="rId34"/>
    <p:sldId id="683" r:id="rId35"/>
    <p:sldId id="649" r:id="rId36"/>
    <p:sldId id="677"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5" userDrawn="1">
          <p15:clr>
            <a:srgbClr val="A4A3A4"/>
          </p15:clr>
        </p15:guide>
        <p15:guide id="2" pos="4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ES-曾坤强" initials="S" lastIdx="13" clrIdx="0">
    <p:extLst>
      <p:ext uri="{19B8F6BF-5375-455C-9EA6-DF929625EA0E}">
        <p15:presenceInfo xmlns:p15="http://schemas.microsoft.com/office/powerpoint/2012/main" userId="S-1-5-21-1311520706-2441795889-1750776126-1324" providerId="AD"/>
      </p:ext>
    </p:extLst>
  </p:cmAuthor>
  <p:cmAuthor id="2" name="Thomas Rottach" initials="TR" lastIdx="6" clrIdx="1">
    <p:extLst>
      <p:ext uri="{19B8F6BF-5375-455C-9EA6-DF929625EA0E}">
        <p15:presenceInfo xmlns:p15="http://schemas.microsoft.com/office/powerpoint/2012/main" userId="6f3074e49f43982d" providerId="Windows Live"/>
      </p:ext>
    </p:extLst>
  </p:cmAuthor>
  <p:cmAuthor id="3" name="Derek Song" initials="D.S." lastIdx="8" clrIdx="2">
    <p:extLst>
      <p:ext uri="{19B8F6BF-5375-455C-9EA6-DF929625EA0E}">
        <p15:presenceInfo xmlns:p15="http://schemas.microsoft.com/office/powerpoint/2012/main" userId="Derek Song" providerId="None"/>
      </p:ext>
    </p:extLst>
  </p:cmAuthor>
  <p:cmAuthor id="4" name="Patrik Gold" initials="PG" lastIdx="8" clrIdx="3">
    <p:extLst>
      <p:ext uri="{19B8F6BF-5375-455C-9EA6-DF929625EA0E}">
        <p15:presenceInfo xmlns:p15="http://schemas.microsoft.com/office/powerpoint/2012/main" userId="179bc8f1580e072a" providerId="Windows Live"/>
      </p:ext>
    </p:extLst>
  </p:cmAuthor>
  <p:cmAuthor id="5" name="Markets-张贺阳" initials="M" lastIdx="3" clrIdx="4">
    <p:extLst>
      <p:ext uri="{19B8F6BF-5375-455C-9EA6-DF929625EA0E}">
        <p15:presenceInfo xmlns:p15="http://schemas.microsoft.com/office/powerpoint/2012/main" userId="Markets-张贺阳" providerId="None"/>
      </p:ext>
    </p:extLst>
  </p:cmAuthor>
  <p:cmAuthor id="6" name="Michael Zeng" initials="MZ" lastIdx="25" clrIdx="5">
    <p:extLst>
      <p:ext uri="{19B8F6BF-5375-455C-9EA6-DF929625EA0E}">
        <p15:presenceInfo xmlns:p15="http://schemas.microsoft.com/office/powerpoint/2012/main" userId="1775e912637ac1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2C4"/>
    <a:srgbClr val="BEBEBE"/>
    <a:srgbClr val="003B90"/>
    <a:srgbClr val="F2F2F2"/>
    <a:srgbClr val="00374A"/>
    <a:srgbClr val="FF6600"/>
    <a:srgbClr val="034694"/>
    <a:srgbClr val="163479"/>
    <a:srgbClr val="C0C0C0"/>
    <a:srgbClr val="959B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84737" autoAdjust="0"/>
  </p:normalViewPr>
  <p:slideViewPr>
    <p:cSldViewPr showGuides="1">
      <p:cViewPr varScale="1">
        <p:scale>
          <a:sx n="76" d="100"/>
          <a:sy n="76" d="100"/>
        </p:scale>
        <p:origin x="645" y="55"/>
      </p:cViewPr>
      <p:guideLst>
        <p:guide orient="horz" pos="255"/>
        <p:guide pos="43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87" d="100"/>
          <a:sy n="87" d="100"/>
        </p:scale>
        <p:origin x="3840" y="96"/>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3E52E5-D22A-4D2D-8374-6890B6B086D5}" type="datetimeFigureOut">
              <a:rPr lang="zh-CN" altLang="en-US" smtClean="0"/>
              <a:t>2025/5/13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72A997-B0BE-42C2-8812-3F1FD8B5C843}" type="slidenum">
              <a:rPr lang="zh-CN" altLang="en-US" smtClean="0"/>
              <a:t>‹#›</a:t>
            </a:fld>
            <a:endParaRPr lang="zh-CN" altLang="en-US"/>
          </a:p>
        </p:txBody>
      </p:sp>
    </p:spTree>
    <p:extLst>
      <p:ext uri="{BB962C8B-B14F-4D97-AF65-F5344CB8AC3E}">
        <p14:creationId xmlns:p14="http://schemas.microsoft.com/office/powerpoint/2010/main" val="262286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E023F-8882-4CF3-9BDF-2A84E9C1A70C}" type="datetimeFigureOut">
              <a:rPr lang="zh-CN" altLang="en-US" smtClean="0"/>
              <a:t>2025/5/13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38725-88B0-4898-8583-8FBE9EABD7B3}" type="slidenum">
              <a:rPr lang="zh-CN" altLang="en-US" smtClean="0"/>
              <a:t>‹#›</a:t>
            </a:fld>
            <a:endParaRPr lang="zh-CN" altLang="en-US"/>
          </a:p>
        </p:txBody>
      </p:sp>
    </p:spTree>
    <p:extLst>
      <p:ext uri="{BB962C8B-B14F-4D97-AF65-F5344CB8AC3E}">
        <p14:creationId xmlns:p14="http://schemas.microsoft.com/office/powerpoint/2010/main" val="226114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6</a:t>
            </a:fld>
            <a:endParaRPr lang="zh-CN" altLang="en-US"/>
          </a:p>
        </p:txBody>
      </p:sp>
    </p:spTree>
    <p:extLst>
      <p:ext uri="{BB962C8B-B14F-4D97-AF65-F5344CB8AC3E}">
        <p14:creationId xmlns:p14="http://schemas.microsoft.com/office/powerpoint/2010/main" val="1666320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23</a:t>
            </a:fld>
            <a:endParaRPr lang="zh-CN" altLang="en-US"/>
          </a:p>
        </p:txBody>
      </p:sp>
    </p:spTree>
    <p:extLst>
      <p:ext uri="{BB962C8B-B14F-4D97-AF65-F5344CB8AC3E}">
        <p14:creationId xmlns:p14="http://schemas.microsoft.com/office/powerpoint/2010/main" val="1448465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24</a:t>
            </a:fld>
            <a:endParaRPr lang="zh-CN" altLang="en-US"/>
          </a:p>
        </p:txBody>
      </p:sp>
    </p:spTree>
    <p:extLst>
      <p:ext uri="{BB962C8B-B14F-4D97-AF65-F5344CB8AC3E}">
        <p14:creationId xmlns:p14="http://schemas.microsoft.com/office/powerpoint/2010/main" val="3479861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26</a:t>
            </a:fld>
            <a:endParaRPr lang="zh-CN" altLang="en-US"/>
          </a:p>
        </p:txBody>
      </p:sp>
    </p:spTree>
    <p:extLst>
      <p:ext uri="{BB962C8B-B14F-4D97-AF65-F5344CB8AC3E}">
        <p14:creationId xmlns:p14="http://schemas.microsoft.com/office/powerpoint/2010/main" val="435871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27</a:t>
            </a:fld>
            <a:endParaRPr lang="zh-CN" altLang="en-US"/>
          </a:p>
        </p:txBody>
      </p:sp>
    </p:spTree>
    <p:extLst>
      <p:ext uri="{BB962C8B-B14F-4D97-AF65-F5344CB8AC3E}">
        <p14:creationId xmlns:p14="http://schemas.microsoft.com/office/powerpoint/2010/main" val="166724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28</a:t>
            </a:fld>
            <a:endParaRPr lang="zh-CN" altLang="en-US"/>
          </a:p>
        </p:txBody>
      </p:sp>
    </p:spTree>
    <p:extLst>
      <p:ext uri="{BB962C8B-B14F-4D97-AF65-F5344CB8AC3E}">
        <p14:creationId xmlns:p14="http://schemas.microsoft.com/office/powerpoint/2010/main" val="3471343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29</a:t>
            </a:fld>
            <a:endParaRPr lang="zh-CN" altLang="en-US"/>
          </a:p>
        </p:txBody>
      </p:sp>
    </p:spTree>
    <p:extLst>
      <p:ext uri="{BB962C8B-B14F-4D97-AF65-F5344CB8AC3E}">
        <p14:creationId xmlns:p14="http://schemas.microsoft.com/office/powerpoint/2010/main" val="159249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30</a:t>
            </a:fld>
            <a:endParaRPr lang="zh-CN" altLang="en-US"/>
          </a:p>
        </p:txBody>
      </p:sp>
    </p:spTree>
    <p:extLst>
      <p:ext uri="{BB962C8B-B14F-4D97-AF65-F5344CB8AC3E}">
        <p14:creationId xmlns:p14="http://schemas.microsoft.com/office/powerpoint/2010/main" val="99032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7</a:t>
            </a:fld>
            <a:endParaRPr lang="zh-CN" altLang="en-US"/>
          </a:p>
        </p:txBody>
      </p:sp>
    </p:spTree>
    <p:extLst>
      <p:ext uri="{BB962C8B-B14F-4D97-AF65-F5344CB8AC3E}">
        <p14:creationId xmlns:p14="http://schemas.microsoft.com/office/powerpoint/2010/main" val="2693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10</a:t>
            </a:fld>
            <a:endParaRPr lang="zh-CN" altLang="en-US"/>
          </a:p>
        </p:txBody>
      </p:sp>
    </p:spTree>
    <p:extLst>
      <p:ext uri="{BB962C8B-B14F-4D97-AF65-F5344CB8AC3E}">
        <p14:creationId xmlns:p14="http://schemas.microsoft.com/office/powerpoint/2010/main" val="298543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11</a:t>
            </a:fld>
            <a:endParaRPr lang="zh-CN" altLang="en-US"/>
          </a:p>
        </p:txBody>
      </p:sp>
    </p:spTree>
    <p:extLst>
      <p:ext uri="{BB962C8B-B14F-4D97-AF65-F5344CB8AC3E}">
        <p14:creationId xmlns:p14="http://schemas.microsoft.com/office/powerpoint/2010/main" val="2259637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12</a:t>
            </a:fld>
            <a:endParaRPr lang="zh-CN" altLang="en-US"/>
          </a:p>
        </p:txBody>
      </p:sp>
    </p:spTree>
    <p:extLst>
      <p:ext uri="{BB962C8B-B14F-4D97-AF65-F5344CB8AC3E}">
        <p14:creationId xmlns:p14="http://schemas.microsoft.com/office/powerpoint/2010/main" val="99806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C38725-88B0-4898-8583-8FBE9EABD7B3}" type="slidenum">
              <a:rPr lang="zh-CN" altLang="en-US" smtClean="0"/>
              <a:t>13</a:t>
            </a:fld>
            <a:endParaRPr lang="zh-CN" altLang="en-US"/>
          </a:p>
        </p:txBody>
      </p:sp>
    </p:spTree>
    <p:extLst>
      <p:ext uri="{BB962C8B-B14F-4D97-AF65-F5344CB8AC3E}">
        <p14:creationId xmlns:p14="http://schemas.microsoft.com/office/powerpoint/2010/main" val="2670892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14</a:t>
            </a:fld>
            <a:endParaRPr lang="zh-CN" altLang="en-US"/>
          </a:p>
        </p:txBody>
      </p:sp>
    </p:spTree>
    <p:extLst>
      <p:ext uri="{BB962C8B-B14F-4D97-AF65-F5344CB8AC3E}">
        <p14:creationId xmlns:p14="http://schemas.microsoft.com/office/powerpoint/2010/main" val="1955781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Use gestures for waveform control</a:t>
            </a:r>
          </a:p>
          <a:p>
            <a:r>
              <a:rPr lang="en-US" altLang="zh-CN" dirty="0"/>
              <a:t>Multi-channel and multi-interface display</a:t>
            </a:r>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15</a:t>
            </a:fld>
            <a:endParaRPr lang="zh-CN" altLang="en-US"/>
          </a:p>
        </p:txBody>
      </p:sp>
    </p:spTree>
    <p:extLst>
      <p:ext uri="{BB962C8B-B14F-4D97-AF65-F5344CB8AC3E}">
        <p14:creationId xmlns:p14="http://schemas.microsoft.com/office/powerpoint/2010/main" val="461987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Save 88% of time, the algorithm used is </a:t>
            </a:r>
            <a:r>
              <a:rPr lang="en-US" altLang="zh-CN" dirty="0" err="1"/>
              <a:t>calc</a:t>
            </a:r>
            <a:r>
              <a:rPr lang="en-US" altLang="zh-CN" dirty="0"/>
              <a:t>, 8M points.</a:t>
            </a:r>
          </a:p>
          <a:p>
            <a:r>
              <a:rPr lang="en-US" altLang="zh-CN" sz="1200" b="0" i="0" kern="1200" dirty="0">
                <a:solidFill>
                  <a:schemeClr val="tx1"/>
                </a:solidFill>
                <a:effectLst/>
                <a:latin typeface="+mn-lt"/>
                <a:ea typeface="+mn-ea"/>
                <a:cs typeface="+mn-cs"/>
              </a:rPr>
              <a:t>[</a:t>
            </a:r>
            <a:r>
              <a:rPr lang="en-US" altLang="zh-CN" sz="1200" b="0" i="0" kern="1200" dirty="0" err="1">
                <a:solidFill>
                  <a:schemeClr val="tx1"/>
                </a:solidFill>
                <a:effectLst/>
                <a:latin typeface="+mn-lt"/>
                <a:ea typeface="+mn-ea"/>
                <a:cs typeface="+mn-cs"/>
              </a:rPr>
              <a:t>f,amp,phase</a:t>
            </a:r>
            <a:r>
              <a:rPr lang="en-US" altLang="zh-CN" sz="1200" b="0" i="0" kern="1200" dirty="0">
                <a:solidFill>
                  <a:schemeClr val="tx1"/>
                </a:solidFill>
                <a:effectLst/>
                <a:latin typeface="+mn-lt"/>
                <a:ea typeface="+mn-ea"/>
                <a:cs typeface="+mn-cs"/>
              </a:rPr>
              <a:t>] = </a:t>
            </a:r>
            <a:r>
              <a:rPr lang="en-US" altLang="zh-CN" sz="1200" b="0" i="0" kern="1200" dirty="0" err="1">
                <a:solidFill>
                  <a:schemeClr val="tx1"/>
                </a:solidFill>
                <a:effectLst/>
                <a:latin typeface="+mn-lt"/>
                <a:ea typeface="+mn-ea"/>
                <a:cs typeface="+mn-cs"/>
              </a:rPr>
              <a:t>calcFFT</a:t>
            </a:r>
            <a:r>
              <a:rPr lang="en-US" altLang="zh-CN" sz="1200" b="0" i="0" kern="1200" dirty="0">
                <a:solidFill>
                  <a:schemeClr val="tx1"/>
                </a:solidFill>
                <a:effectLst/>
                <a:latin typeface="+mn-lt"/>
                <a:ea typeface="+mn-ea"/>
                <a:cs typeface="+mn-cs"/>
              </a:rPr>
              <a:t>(</a:t>
            </a:r>
            <a:r>
              <a:rPr lang="en-US" altLang="zh-CN" sz="1200" b="0" i="0" kern="1200" dirty="0" err="1">
                <a:solidFill>
                  <a:schemeClr val="tx1"/>
                </a:solidFill>
                <a:effectLst/>
                <a:latin typeface="+mn-lt"/>
                <a:ea typeface="+mn-ea"/>
                <a:cs typeface="+mn-cs"/>
              </a:rPr>
              <a:t>X,sf,plotYN</a:t>
            </a:r>
            <a:r>
              <a:rPr lang="en-US" altLang="zh-CN" sz="1200" b="0" i="0" kern="1200" dirty="0">
                <a:solidFill>
                  <a:schemeClr val="tx1"/>
                </a:solidFill>
                <a:effectLst/>
                <a:latin typeface="+mn-lt"/>
                <a:ea typeface="+mn-ea"/>
                <a:cs typeface="+mn-cs"/>
              </a:rPr>
              <a:t>) takes one or more signals, X (each column a separate signal), and computes the single-sided phase and frequency spectrogram. It also returns the frequency axis, f, based on the sampling frequency input, sf. </a:t>
            </a:r>
            <a:r>
              <a:rPr lang="en-US" altLang="zh-CN" sz="1200" b="0" i="0" kern="1200" dirty="0" err="1">
                <a:solidFill>
                  <a:schemeClr val="tx1"/>
                </a:solidFill>
                <a:effectLst/>
                <a:latin typeface="+mn-lt"/>
                <a:ea typeface="+mn-ea"/>
                <a:cs typeface="+mn-cs"/>
              </a:rPr>
              <a:t>plotYN</a:t>
            </a:r>
            <a:r>
              <a:rPr lang="en-US" altLang="zh-CN" sz="1200" b="0" i="0" kern="1200" dirty="0">
                <a:solidFill>
                  <a:schemeClr val="tx1"/>
                </a:solidFill>
                <a:effectLst/>
                <a:latin typeface="+mn-lt"/>
                <a:ea typeface="+mn-ea"/>
                <a:cs typeface="+mn-cs"/>
              </a:rPr>
              <a:t> toggles whether or not to plot the phase and frequency spectrograms for each signal.</a:t>
            </a:r>
          </a:p>
          <a:p>
            <a:r>
              <a:rPr lang="en-US" altLang="zh-CN" sz="1200" b="0" i="0" kern="1200" dirty="0">
                <a:solidFill>
                  <a:schemeClr val="tx1"/>
                </a:solidFill>
                <a:effectLst/>
                <a:latin typeface="+mn-lt"/>
                <a:ea typeface="+mn-ea"/>
                <a:cs typeface="+mn-cs"/>
              </a:rPr>
              <a:t>The effect of acceleration is different under different window functions, but it is about 80%.</a:t>
            </a:r>
            <a:br>
              <a:rPr lang="en-US" altLang="zh-CN" sz="1200" b="0" i="0" kern="1200" dirty="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17</a:t>
            </a:fld>
            <a:endParaRPr lang="zh-CN" altLang="en-US"/>
          </a:p>
        </p:txBody>
      </p:sp>
    </p:spTree>
    <p:extLst>
      <p:ext uri="{BB962C8B-B14F-4D97-AF65-F5344CB8AC3E}">
        <p14:creationId xmlns:p14="http://schemas.microsoft.com/office/powerpoint/2010/main" val="4007064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分隔页">
    <p:spTree>
      <p:nvGrpSpPr>
        <p:cNvPr id="1" name=""/>
        <p:cNvGrpSpPr/>
        <p:nvPr/>
      </p:nvGrpSpPr>
      <p:grpSpPr>
        <a:xfrm>
          <a:off x="0" y="0"/>
          <a:ext cx="0" cy="0"/>
          <a:chOff x="0" y="0"/>
          <a:chExt cx="0" cy="0"/>
        </a:xfrm>
      </p:grpSpPr>
      <p:sp>
        <p:nvSpPr>
          <p:cNvPr id="9" name="矩形 8"/>
          <p:cNvSpPr/>
          <p:nvPr userDrawn="1"/>
        </p:nvSpPr>
        <p:spPr>
          <a:xfrm>
            <a:off x="0" y="6760682"/>
            <a:ext cx="12207322" cy="97856"/>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Tree>
    <p:extLst>
      <p:ext uri="{BB962C8B-B14F-4D97-AF65-F5344CB8AC3E}">
        <p14:creationId xmlns:p14="http://schemas.microsoft.com/office/powerpoint/2010/main" val="2069525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DFEE001-C6FF-4982-A07F-FDBBED5A1A7E}" type="datetime1">
              <a:rPr lang="zh-CN" altLang="en-US" smtClean="0"/>
              <a:t>2025/5/13</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30680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7D19568-5FAE-4BF8-8CB1-3A062AB458C5}" type="datetime1">
              <a:rPr lang="zh-CN" altLang="en-US" smtClean="0"/>
              <a:t>2025/5/13</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254320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158901-601B-4090-A6B2-75FF5852EB58}" type="datetime1">
              <a:rPr lang="zh-CN" altLang="en-US" smtClean="0"/>
              <a:t>2025/5/13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97886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C9A23D8-5A5A-4748-BAC5-84A2607321D4}" type="datetime1">
              <a:rPr lang="zh-CN" altLang="en-US" smtClean="0"/>
              <a:t>2025/5/13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908913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A1A4A2-3445-C7C9-2009-CA2CDE79F9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32307" y="2"/>
            <a:ext cx="2434224" cy="459793"/>
          </a:xfrm>
          <a:prstGeom prst="rect">
            <a:avLst/>
          </a:prstGeom>
        </p:spPr>
      </p:pic>
    </p:spTree>
    <p:extLst>
      <p:ext uri="{BB962C8B-B14F-4D97-AF65-F5344CB8AC3E}">
        <p14:creationId xmlns:p14="http://schemas.microsoft.com/office/powerpoint/2010/main" val="126132644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3" name="图片 2" descr="PPT拆分_画板 1"/>
          <p:cNvPicPr>
            <a:picLocks noChangeAspect="1"/>
          </p:cNvPicPr>
          <p:nvPr userDrawn="1"/>
        </p:nvPicPr>
        <p:blipFill>
          <a:blip r:embed="rId2"/>
          <a:stretch>
            <a:fillRect/>
          </a:stretch>
        </p:blipFill>
        <p:spPr>
          <a:xfrm>
            <a:off x="1613" y="0"/>
            <a:ext cx="12188505" cy="6858000"/>
          </a:xfrm>
          <a:prstGeom prst="rect">
            <a:avLst/>
          </a:prstGeom>
        </p:spPr>
      </p:pic>
      <p:sp>
        <p:nvSpPr>
          <p:cNvPr id="14" name="矩形 13"/>
          <p:cNvSpPr/>
          <p:nvPr userDrawn="1"/>
        </p:nvSpPr>
        <p:spPr>
          <a:xfrm>
            <a:off x="-8064" y="5491239"/>
            <a:ext cx="12207860" cy="157000"/>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pic>
        <p:nvPicPr>
          <p:cNvPr id="5" name="图片 4">
            <a:extLst>
              <a:ext uri="{FF2B5EF4-FFF2-40B4-BE49-F238E27FC236}">
                <a16:creationId xmlns:a16="http://schemas.microsoft.com/office/drawing/2014/main" id="{116B9EAF-E6AA-A9DE-1B16-B9F26D67C9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0163" y="387857"/>
            <a:ext cx="1994493" cy="380841"/>
          </a:xfrm>
          <a:prstGeom prst="rect">
            <a:avLst/>
          </a:prstGeom>
        </p:spPr>
      </p:pic>
    </p:spTree>
    <p:extLst>
      <p:ext uri="{BB962C8B-B14F-4D97-AF65-F5344CB8AC3E}">
        <p14:creationId xmlns:p14="http://schemas.microsoft.com/office/powerpoint/2010/main" val="99485763"/>
      </p:ext>
    </p:extLst>
  </p:cSld>
  <p:clrMapOvr>
    <a:masterClrMapping/>
  </p:clrMapOvr>
  <p:extLst>
    <p:ext uri="{DCECCB84-F9BA-43D5-87BE-67443E8EF086}">
      <p15:sldGuideLst xmlns:p15="http://schemas.microsoft.com/office/powerpoint/2012/main">
        <p15:guide id="1" orient="horz" pos="578">
          <p15:clr>
            <a:srgbClr val="FBAE40"/>
          </p15:clr>
        </p15:guide>
        <p15:guide id="2" pos="70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目录">
    <p:spTree>
      <p:nvGrpSpPr>
        <p:cNvPr id="1" name=""/>
        <p:cNvGrpSpPr/>
        <p:nvPr/>
      </p:nvGrpSpPr>
      <p:grpSpPr>
        <a:xfrm>
          <a:off x="0" y="0"/>
          <a:ext cx="0" cy="0"/>
          <a:chOff x="0" y="0"/>
          <a:chExt cx="0" cy="0"/>
        </a:xfrm>
      </p:grpSpPr>
      <p:pic>
        <p:nvPicPr>
          <p:cNvPr id="2" name="图片 1" descr="PPT拆分-02"/>
          <p:cNvPicPr>
            <a:picLocks noChangeAspect="1"/>
          </p:cNvPicPr>
          <p:nvPr userDrawn="1"/>
        </p:nvPicPr>
        <p:blipFill>
          <a:blip r:embed="rId2"/>
          <a:stretch>
            <a:fillRect/>
          </a:stretch>
        </p:blipFill>
        <p:spPr>
          <a:xfrm>
            <a:off x="1613" y="0"/>
            <a:ext cx="12188505" cy="6858000"/>
          </a:xfrm>
          <a:prstGeom prst="rect">
            <a:avLst/>
          </a:prstGeom>
        </p:spPr>
      </p:pic>
      <p:sp>
        <p:nvSpPr>
          <p:cNvPr id="16" name="文本占位符 7"/>
          <p:cNvSpPr>
            <a:spLocks noGrp="1"/>
          </p:cNvSpPr>
          <p:nvPr userDrawn="1"/>
        </p:nvSpPr>
        <p:spPr>
          <a:xfrm>
            <a:off x="601603" y="821025"/>
            <a:ext cx="5510123" cy="1317833"/>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6096">
                <a:solidFill>
                  <a:schemeClr val="bg1"/>
                </a:solidFill>
                <a:latin typeface="HONOR Sans CN DemiBold" panose="02000700000000000000" charset="-122"/>
                <a:ea typeface="HONOR Sans CN DemiBold" panose="02000700000000000000" charset="-122"/>
              </a:rPr>
              <a:t>CONTENT.</a:t>
            </a:r>
            <a:endParaRPr lang="zh-CN" altLang="en-US" sz="6096">
              <a:solidFill>
                <a:schemeClr val="bg1"/>
              </a:solidFill>
              <a:latin typeface="HONOR Sans CN DemiBold" panose="02000700000000000000" charset="-122"/>
              <a:ea typeface="HONOR Sans CN DemiBold" panose="02000700000000000000" charset="-122"/>
            </a:endParaRPr>
          </a:p>
        </p:txBody>
      </p:sp>
      <p:sp>
        <p:nvSpPr>
          <p:cNvPr id="15" name="椭圆 14"/>
          <p:cNvSpPr/>
          <p:nvPr userDrawn="1"/>
        </p:nvSpPr>
        <p:spPr>
          <a:xfrm>
            <a:off x="627946" y="6378397"/>
            <a:ext cx="60959" cy="60964"/>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0" name="文本占位符 7"/>
          <p:cNvSpPr>
            <a:spLocks noGrp="1"/>
          </p:cNvSpPr>
          <p:nvPr userDrawn="1"/>
        </p:nvSpPr>
        <p:spPr>
          <a:xfrm>
            <a:off x="753214" y="6313339"/>
            <a:ext cx="4285412"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847">
                <a:solidFill>
                  <a:srgbClr val="939494"/>
                </a:solidFill>
                <a:latin typeface="HONOR Sans CN Light" panose="02000400000000000000" charset="-122"/>
                <a:ea typeface="HONOR Sans CN Light" panose="02000400000000000000" charset="-122"/>
              </a:rPr>
              <a:t>EVERY BENCH. EVERY ENGINEER. EVERY DAY.</a:t>
            </a:r>
          </a:p>
        </p:txBody>
      </p:sp>
    </p:spTree>
    <p:extLst>
      <p:ext uri="{BB962C8B-B14F-4D97-AF65-F5344CB8AC3E}">
        <p14:creationId xmlns:p14="http://schemas.microsoft.com/office/powerpoint/2010/main" val="2597726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F1CAE8-05F4-4F1E-AF40-6313E6831750}"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2025/5/13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2099075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A2E72-EF0D-4180-B789-DC2C8D81A8A3}"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2025/5/13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932201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164E2-2CF0-4134-BA2D-B5DAF8529C98}"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2025/5/13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612316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内页">
    <p:spTree>
      <p:nvGrpSpPr>
        <p:cNvPr id="1" name=""/>
        <p:cNvGrpSpPr/>
        <p:nvPr/>
      </p:nvGrpSpPr>
      <p:grpSpPr>
        <a:xfrm>
          <a:off x="0" y="0"/>
          <a:ext cx="0" cy="0"/>
          <a:chOff x="0" y="0"/>
          <a:chExt cx="0" cy="0"/>
        </a:xfrm>
      </p:grpSpPr>
      <p:cxnSp>
        <p:nvCxnSpPr>
          <p:cNvPr id="10" name="直接连接符 9"/>
          <p:cNvCxnSpPr/>
          <p:nvPr userDrawn="1"/>
        </p:nvCxnSpPr>
        <p:spPr>
          <a:xfrm flipH="1">
            <a:off x="-9140" y="612946"/>
            <a:ext cx="12214849" cy="0"/>
          </a:xfrm>
          <a:prstGeom prst="line">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cxnSp>
      <p:sp>
        <p:nvSpPr>
          <p:cNvPr id="15" name="椭圆 14"/>
          <p:cNvSpPr/>
          <p:nvPr userDrawn="1"/>
        </p:nvSpPr>
        <p:spPr>
          <a:xfrm>
            <a:off x="305371" y="318302"/>
            <a:ext cx="60959" cy="60964"/>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1" name="文本占位符 7"/>
          <p:cNvSpPr>
            <a:spLocks noGrp="1"/>
          </p:cNvSpPr>
          <p:nvPr userDrawn="1"/>
        </p:nvSpPr>
        <p:spPr>
          <a:xfrm>
            <a:off x="430638" y="253244"/>
            <a:ext cx="4285412"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016">
                <a:solidFill>
                  <a:schemeClr val="tx1">
                    <a:lumMod val="65000"/>
                    <a:lumOff val="35000"/>
                  </a:schemeClr>
                </a:solidFill>
                <a:latin typeface="HONOR Sans CN" panose="02000500000000000000" charset="-122"/>
                <a:ea typeface="HONOR Sans CN" panose="02000500000000000000" charset="-122"/>
              </a:rPr>
              <a:t>EVERY BENCH. EVERY ENGINEER. EVERY DAY.</a:t>
            </a:r>
          </a:p>
        </p:txBody>
      </p:sp>
      <p:sp>
        <p:nvSpPr>
          <p:cNvPr id="17" name="矩形 16"/>
          <p:cNvSpPr/>
          <p:nvPr userDrawn="1"/>
        </p:nvSpPr>
        <p:spPr>
          <a:xfrm>
            <a:off x="0" y="6760682"/>
            <a:ext cx="12207322" cy="97856"/>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pic>
        <p:nvPicPr>
          <p:cNvPr id="2" name="图片 1">
            <a:extLst>
              <a:ext uri="{FF2B5EF4-FFF2-40B4-BE49-F238E27FC236}">
                <a16:creationId xmlns:a16="http://schemas.microsoft.com/office/drawing/2014/main" id="{55A83496-EE86-1700-4318-8ED9BD9D54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7832" y="230328"/>
            <a:ext cx="1197281" cy="228616"/>
          </a:xfrm>
          <a:prstGeom prst="rect">
            <a:avLst/>
          </a:prstGeom>
        </p:spPr>
      </p:pic>
    </p:spTree>
    <p:extLst>
      <p:ext uri="{BB962C8B-B14F-4D97-AF65-F5344CB8AC3E}">
        <p14:creationId xmlns:p14="http://schemas.microsoft.com/office/powerpoint/2010/main" val="3155997771"/>
      </p:ext>
    </p:extLst>
  </p:cSld>
  <p:clrMapOvr>
    <a:masterClrMapping/>
  </p:clrMapOvr>
  <p:extLst>
    <p:ext uri="{DCECCB84-F9BA-43D5-87BE-67443E8EF086}">
      <p15:sldGuideLst xmlns:p15="http://schemas.microsoft.com/office/powerpoint/2012/main">
        <p15:guide id="1" orient="horz" pos="260">
          <p15:clr>
            <a:srgbClr val="FBAE40"/>
          </p15:clr>
        </p15:guide>
        <p15:guide id="2" pos="453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封底">
    <p:spTree>
      <p:nvGrpSpPr>
        <p:cNvPr id="1" name=""/>
        <p:cNvGrpSpPr/>
        <p:nvPr/>
      </p:nvGrpSpPr>
      <p:grpSpPr>
        <a:xfrm>
          <a:off x="0" y="0"/>
          <a:ext cx="0" cy="0"/>
          <a:chOff x="0" y="0"/>
          <a:chExt cx="0" cy="0"/>
        </a:xfrm>
      </p:grpSpPr>
      <p:pic>
        <p:nvPicPr>
          <p:cNvPr id="2" name="图片 1" descr="PPT拆分-04"/>
          <p:cNvPicPr>
            <a:picLocks noChangeAspect="1"/>
          </p:cNvPicPr>
          <p:nvPr userDrawn="1"/>
        </p:nvPicPr>
        <p:blipFill>
          <a:blip r:embed="rId2"/>
          <a:stretch>
            <a:fillRect/>
          </a:stretch>
        </p:blipFill>
        <p:spPr>
          <a:xfrm>
            <a:off x="1613" y="0"/>
            <a:ext cx="12188505" cy="6858000"/>
          </a:xfrm>
          <a:prstGeom prst="rect">
            <a:avLst/>
          </a:prstGeom>
        </p:spPr>
      </p:pic>
      <p:sp>
        <p:nvSpPr>
          <p:cNvPr id="14" name="矩形 13"/>
          <p:cNvSpPr/>
          <p:nvPr userDrawn="1"/>
        </p:nvSpPr>
        <p:spPr>
          <a:xfrm>
            <a:off x="-8064" y="2544799"/>
            <a:ext cx="12207860" cy="195282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3" name="文本占位符 7"/>
          <p:cNvSpPr>
            <a:spLocks noGrp="1"/>
          </p:cNvSpPr>
          <p:nvPr userDrawn="1"/>
        </p:nvSpPr>
        <p:spPr>
          <a:xfrm>
            <a:off x="4007460" y="2943214"/>
            <a:ext cx="4251004" cy="1303853"/>
          </a:xfrm>
          <a:prstGeom prst="rect">
            <a:avLst/>
          </a:prstGeom>
        </p:spPr>
        <p:txBody>
          <a:bodyPr vert="horz" lIns="77418" tIns="38709" rIns="77418" bIns="38709" rtlCol="0" anchor="ctr" anchorCtr="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lang="en-US" sz="8128"/>
              <a:t>THANKS</a:t>
            </a:r>
          </a:p>
        </p:txBody>
      </p:sp>
      <p:sp>
        <p:nvSpPr>
          <p:cNvPr id="18" name="文本占位符 7"/>
          <p:cNvSpPr>
            <a:spLocks noGrp="1"/>
          </p:cNvSpPr>
          <p:nvPr userDrawn="1"/>
        </p:nvSpPr>
        <p:spPr>
          <a:xfrm>
            <a:off x="7947178" y="6267637"/>
            <a:ext cx="825793"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016">
                <a:solidFill>
                  <a:schemeClr val="bg1">
                    <a:lumMod val="50000"/>
                  </a:schemeClr>
                </a:solidFill>
                <a:latin typeface="HONOR Sans CN" panose="02000500000000000000" charset="-122"/>
                <a:ea typeface="HONOR Sans CN" panose="02000500000000000000" charset="-122"/>
              </a:rPr>
              <a:t>LinkedIn</a:t>
            </a:r>
          </a:p>
        </p:txBody>
      </p:sp>
      <p:sp>
        <p:nvSpPr>
          <p:cNvPr id="19" name="文本占位符 7"/>
          <p:cNvSpPr>
            <a:spLocks noGrp="1"/>
          </p:cNvSpPr>
          <p:nvPr userDrawn="1"/>
        </p:nvSpPr>
        <p:spPr>
          <a:xfrm>
            <a:off x="8976731" y="6256884"/>
            <a:ext cx="744074"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016">
                <a:solidFill>
                  <a:schemeClr val="bg1">
                    <a:lumMod val="50000"/>
                  </a:schemeClr>
                </a:solidFill>
                <a:latin typeface="HONOR Sans CN" panose="02000500000000000000" charset="-122"/>
                <a:ea typeface="HONOR Sans CN" panose="02000500000000000000" charset="-122"/>
              </a:rPr>
              <a:t>Twitter</a:t>
            </a:r>
          </a:p>
        </p:txBody>
      </p:sp>
      <p:pic>
        <p:nvPicPr>
          <p:cNvPr id="5" name="图片 4" descr="PPT拆分-19"/>
          <p:cNvPicPr>
            <a:picLocks noChangeAspect="1"/>
          </p:cNvPicPr>
          <p:nvPr userDrawn="1"/>
        </p:nvPicPr>
        <p:blipFill>
          <a:blip r:embed="rId3"/>
          <a:srcRect l="61687" t="73571" b="8765"/>
          <a:stretch>
            <a:fillRect/>
          </a:stretch>
        </p:blipFill>
        <p:spPr>
          <a:xfrm>
            <a:off x="7520304" y="5045510"/>
            <a:ext cx="4670352" cy="1211374"/>
          </a:xfrm>
          <a:prstGeom prst="rect">
            <a:avLst/>
          </a:prstGeom>
        </p:spPr>
      </p:pic>
      <p:sp>
        <p:nvSpPr>
          <p:cNvPr id="6" name="文本占位符 7"/>
          <p:cNvSpPr>
            <a:spLocks noGrp="1"/>
          </p:cNvSpPr>
          <p:nvPr userDrawn="1"/>
        </p:nvSpPr>
        <p:spPr>
          <a:xfrm>
            <a:off x="9924564" y="6267637"/>
            <a:ext cx="825793"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016">
                <a:solidFill>
                  <a:schemeClr val="bg1">
                    <a:lumMod val="50000"/>
                  </a:schemeClr>
                </a:solidFill>
                <a:latin typeface="HONOR Sans CN" panose="02000500000000000000" charset="-122"/>
                <a:ea typeface="HONOR Sans CN" panose="02000500000000000000" charset="-122"/>
              </a:rPr>
              <a:t>YouTube</a:t>
            </a:r>
          </a:p>
        </p:txBody>
      </p:sp>
      <p:sp>
        <p:nvSpPr>
          <p:cNvPr id="7" name="文本占位符 7"/>
          <p:cNvSpPr>
            <a:spLocks noGrp="1"/>
          </p:cNvSpPr>
          <p:nvPr userDrawn="1"/>
        </p:nvSpPr>
        <p:spPr>
          <a:xfrm>
            <a:off x="10857882" y="6256884"/>
            <a:ext cx="825793" cy="23980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ctr"/>
            <a:r>
              <a:rPr sz="1016">
                <a:solidFill>
                  <a:schemeClr val="bg1">
                    <a:lumMod val="50000"/>
                  </a:schemeClr>
                </a:solidFill>
                <a:latin typeface="HONOR Sans CN" panose="02000500000000000000" charset="-122"/>
                <a:ea typeface="HONOR Sans CN" panose="02000500000000000000" charset="-122"/>
              </a:rPr>
              <a:t>Facebook</a:t>
            </a:r>
          </a:p>
        </p:txBody>
      </p:sp>
      <p:pic>
        <p:nvPicPr>
          <p:cNvPr id="3" name="图片 2">
            <a:extLst>
              <a:ext uri="{FF2B5EF4-FFF2-40B4-BE49-F238E27FC236}">
                <a16:creationId xmlns:a16="http://schemas.microsoft.com/office/drawing/2014/main" id="{DE7B189B-D2AD-1634-5133-E20501130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40163" y="387857"/>
            <a:ext cx="1994493" cy="380841"/>
          </a:xfrm>
          <a:prstGeom prst="rect">
            <a:avLst/>
          </a:prstGeom>
        </p:spPr>
      </p:pic>
    </p:spTree>
    <p:extLst>
      <p:ext uri="{BB962C8B-B14F-4D97-AF65-F5344CB8AC3E}">
        <p14:creationId xmlns:p14="http://schemas.microsoft.com/office/powerpoint/2010/main" val="1582580185"/>
      </p:ext>
    </p:extLst>
  </p:cSld>
  <p:clrMapOvr>
    <a:masterClrMapping/>
  </p:clrMapOvr>
  <p:extLst>
    <p:ext uri="{DCECCB84-F9BA-43D5-87BE-67443E8EF086}">
      <p15:sldGuideLst xmlns:p15="http://schemas.microsoft.com/office/powerpoint/2012/main">
        <p15:guide id="1" orient="horz" pos="2551">
          <p15:clr>
            <a:srgbClr val="FBAE40"/>
          </p15:clr>
        </p15:guide>
        <p15:guide id="2" pos="453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2025/5/13</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dirty="0">
                <a:solidFill>
                  <a:prstClr val="black"/>
                </a:solidFill>
              </a:rPr>
              <a:t>Company Confidential</a:t>
            </a:r>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dirty="0">
              <a:solidFill>
                <a:prstClr val="black"/>
              </a:solidFill>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3268131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2025/5/13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723245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2025/5/13</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874808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11BB824-6938-45E2-BDBE-B2DB39901A67}" type="datetime1">
              <a:rPr lang="zh-CN" altLang="en-US" smtClean="0"/>
              <a:t>2025/5/13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77800371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BB824-6938-45E2-BDBE-B2DB39901A67}" type="datetime1">
              <a:rPr lang="zh-CN" altLang="en-US" smtClean="0"/>
              <a:t>2025/5/13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49669729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11BB824-6938-45E2-BDBE-B2DB39901A67}" type="datetime1">
              <a:rPr lang="zh-CN" altLang="en-US" smtClean="0"/>
              <a:t>2025/5/13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11672130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11BB824-6938-45E2-BDBE-B2DB39901A67}" type="datetime1">
              <a:rPr lang="zh-CN" altLang="en-US" smtClean="0"/>
              <a:t>2025/5/13</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92576798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11BB824-6938-45E2-BDBE-B2DB39901A67}" type="datetime1">
              <a:rPr lang="zh-CN" altLang="en-US" smtClean="0"/>
              <a:t>2025/5/13</a:t>
            </a:fld>
            <a:endParaRPr lang="zh-CN" altLang="en-US"/>
          </a:p>
        </p:txBody>
      </p:sp>
      <p:sp>
        <p:nvSpPr>
          <p:cNvPr id="8" name="页脚占位符 7"/>
          <p:cNvSpPr>
            <a:spLocks noGrp="1"/>
          </p:cNvSpPr>
          <p:nvPr>
            <p:ph type="ftr" sz="quarter" idx="11"/>
          </p:nvPr>
        </p:nvSpPr>
        <p:spPr/>
        <p:txBody>
          <a:bodyPr/>
          <a:lstStyle/>
          <a:p>
            <a:r>
              <a:rPr lang="en-US" altLang="zh-CN"/>
              <a:t>Company Confidential</a:t>
            </a:r>
            <a:endParaRPr lang="zh-CN" altLang="en-US"/>
          </a:p>
        </p:txBody>
      </p:sp>
      <p:sp>
        <p:nvSpPr>
          <p:cNvPr id="9" name="灯片编号占位符 8"/>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65208756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11BB824-6938-45E2-BDBE-B2DB39901A67}" type="datetime1">
              <a:rPr lang="zh-CN" altLang="en-US" smtClean="0"/>
              <a:t>2025/5/13</a:t>
            </a:fld>
            <a:endParaRPr lang="zh-CN" altLang="en-US"/>
          </a:p>
        </p:txBody>
      </p:sp>
      <p:sp>
        <p:nvSpPr>
          <p:cNvPr id="4" name="页脚占位符 3"/>
          <p:cNvSpPr>
            <a:spLocks noGrp="1"/>
          </p:cNvSpPr>
          <p:nvPr>
            <p:ph type="ftr" sz="quarter" idx="11"/>
          </p:nvPr>
        </p:nvSpPr>
        <p:spPr/>
        <p:txBody>
          <a:bodyPr/>
          <a:lstStyle/>
          <a:p>
            <a:r>
              <a:rPr lang="en-US" altLang="zh-CN"/>
              <a:t>Company Confidential</a:t>
            </a:r>
            <a:endParaRPr lang="zh-CN" altLang="en-US"/>
          </a:p>
        </p:txBody>
      </p:sp>
      <p:sp>
        <p:nvSpPr>
          <p:cNvPr id="5" name="灯片编号占位符 4"/>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57157195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E2D853-FEB1-4293-98A5-4C0676459D6A}" type="datetime1">
              <a:rPr lang="zh-CN" altLang="en-US" smtClean="0"/>
              <a:t>2025/5/13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113240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1804911"/>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BB824-6938-45E2-BDBE-B2DB39901A67}" type="datetime1">
              <a:rPr lang="zh-CN" altLang="en-US" smtClean="0"/>
              <a:t>2025/5/13</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21814449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BB824-6938-45E2-BDBE-B2DB39901A67}" type="datetime1">
              <a:rPr lang="zh-CN" altLang="en-US" smtClean="0"/>
              <a:t>2025/5/13</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32987584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BB824-6938-45E2-BDBE-B2DB39901A67}" type="datetime1">
              <a:rPr lang="zh-CN" altLang="en-US" smtClean="0"/>
              <a:t>2025/5/13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986550651"/>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BB824-6938-45E2-BDBE-B2DB39901A67}" type="datetime1">
              <a:rPr lang="zh-CN" altLang="en-US" smtClean="0"/>
              <a:t>2025/5/13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02732343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分隔页">
    <p:spTree>
      <p:nvGrpSpPr>
        <p:cNvPr id="1" name=""/>
        <p:cNvGrpSpPr/>
        <p:nvPr/>
      </p:nvGrpSpPr>
      <p:grpSpPr>
        <a:xfrm>
          <a:off x="0" y="0"/>
          <a:ext cx="0" cy="0"/>
          <a:chOff x="0" y="0"/>
          <a:chExt cx="0" cy="0"/>
        </a:xfrm>
      </p:grpSpPr>
      <p:cxnSp>
        <p:nvCxnSpPr>
          <p:cNvPr id="11" name="直接连接符 10"/>
          <p:cNvCxnSpPr/>
          <p:nvPr userDrawn="1"/>
        </p:nvCxnSpPr>
        <p:spPr>
          <a:xfrm flipH="1">
            <a:off x="-9140" y="612946"/>
            <a:ext cx="12214849" cy="0"/>
          </a:xfrm>
          <a:prstGeom prst="line">
            <a:avLst/>
          </a:prstGeom>
          <a:ln>
            <a:solidFill>
              <a:schemeClr val="bg1">
                <a:lumMod val="50000"/>
              </a:schemeClr>
            </a:solidFill>
          </a:ln>
        </p:spPr>
        <p:style>
          <a:lnRef idx="2">
            <a:schemeClr val="accent1"/>
          </a:lnRef>
          <a:fillRef idx="0">
            <a:srgbClr val="FFFFFF"/>
          </a:fillRef>
          <a:effectRef idx="0">
            <a:srgbClr val="FFFFFF"/>
          </a:effectRef>
          <a:fontRef idx="minor">
            <a:schemeClr val="tx1"/>
          </a:fontRef>
        </p:style>
      </p:cxnSp>
      <p:sp>
        <p:nvSpPr>
          <p:cNvPr id="9" name="矩形 8"/>
          <p:cNvSpPr/>
          <p:nvPr userDrawn="1"/>
        </p:nvSpPr>
        <p:spPr>
          <a:xfrm>
            <a:off x="0" y="6760682"/>
            <a:ext cx="12207322" cy="97856"/>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Tree>
    <p:extLst>
      <p:ext uri="{BB962C8B-B14F-4D97-AF65-F5344CB8AC3E}">
        <p14:creationId xmlns:p14="http://schemas.microsoft.com/office/powerpoint/2010/main" val="385755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DED94DC-9E7A-46DB-8DF8-B27DAC652605}" type="datetime1">
              <a:rPr lang="zh-CN" altLang="en-US" smtClean="0"/>
              <a:t>2025/5/13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987522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50F4227-F096-45DB-8626-1D2985968BD8}" type="datetime1">
              <a:rPr lang="zh-CN" altLang="en-US" smtClean="0"/>
              <a:t>2025/5/13</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445629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975CF24-550B-4596-9A8F-6ED2491066AB}" type="datetime1">
              <a:rPr lang="zh-CN" altLang="en-US" smtClean="0"/>
              <a:t>2025/5/13</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28716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2620F05-E5AF-4D7D-B4CF-6286FDCD2B38}" type="datetime1">
              <a:rPr lang="zh-CN" altLang="en-US" smtClean="0"/>
              <a:t>2025/5/13</a:t>
            </a:fld>
            <a:endParaRPr lang="zh-CN" altLang="en-US"/>
          </a:p>
        </p:txBody>
      </p:sp>
      <p:sp>
        <p:nvSpPr>
          <p:cNvPr id="8" name="页脚占位符 7"/>
          <p:cNvSpPr>
            <a:spLocks noGrp="1"/>
          </p:cNvSpPr>
          <p:nvPr>
            <p:ph type="ftr" sz="quarter" idx="11"/>
          </p:nvPr>
        </p:nvSpPr>
        <p:spPr/>
        <p:txBody>
          <a:bodyPr/>
          <a:lstStyle/>
          <a:p>
            <a:r>
              <a:rPr lang="en-US" altLang="zh-CN"/>
              <a:t>Company Confidential</a:t>
            </a:r>
            <a:endParaRPr lang="zh-CN" altLang="en-US"/>
          </a:p>
        </p:txBody>
      </p:sp>
      <p:sp>
        <p:nvSpPr>
          <p:cNvPr id="9" name="灯片编号占位符 8"/>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450214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F853CF3-D1BD-4626-AF9F-89EBF7501A3C}" type="datetime1">
              <a:rPr lang="zh-CN" altLang="en-US" smtClean="0"/>
              <a:t>2025/5/13</a:t>
            </a:fld>
            <a:endParaRPr lang="zh-CN" altLang="en-US"/>
          </a:p>
        </p:txBody>
      </p:sp>
      <p:sp>
        <p:nvSpPr>
          <p:cNvPr id="4" name="页脚占位符 3"/>
          <p:cNvSpPr>
            <a:spLocks noGrp="1"/>
          </p:cNvSpPr>
          <p:nvPr>
            <p:ph type="ftr" sz="quarter" idx="11"/>
          </p:nvPr>
        </p:nvSpPr>
        <p:spPr/>
        <p:txBody>
          <a:bodyPr/>
          <a:lstStyle/>
          <a:p>
            <a:r>
              <a:rPr lang="en-US" altLang="zh-CN"/>
              <a:t>Company Confidential</a:t>
            </a:r>
            <a:endParaRPr lang="zh-CN" altLang="en-US"/>
          </a:p>
        </p:txBody>
      </p:sp>
      <p:sp>
        <p:nvSpPr>
          <p:cNvPr id="5" name="灯片编号占位符 4"/>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26053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8B97B4-EC17-4B2C-BF22-BF5F4E4CAE24}" type="datetime1">
              <a:rPr lang="zh-CN" altLang="en-US" smtClean="0"/>
              <a:t>2025/5/13</a:t>
            </a:fld>
            <a:endParaRPr lang="zh-CN" altLang="en-US"/>
          </a:p>
        </p:txBody>
      </p:sp>
      <p:sp>
        <p:nvSpPr>
          <p:cNvPr id="3" name="页脚占位符 2"/>
          <p:cNvSpPr>
            <a:spLocks noGrp="1"/>
          </p:cNvSpPr>
          <p:nvPr>
            <p:ph type="ftr" sz="quarter" idx="11"/>
          </p:nvPr>
        </p:nvSpPr>
        <p:spPr/>
        <p:txBody>
          <a:bodyPr/>
          <a:lstStyle/>
          <a:p>
            <a:r>
              <a:rPr lang="en-US" altLang="zh-CN"/>
              <a:t>Company Confidential</a:t>
            </a:r>
            <a:endParaRPr lang="zh-CN" altLang="en-US"/>
          </a:p>
        </p:txBody>
      </p:sp>
      <p:sp>
        <p:nvSpPr>
          <p:cNvPr id="4" name="灯片编号占位符 3"/>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002318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BB824-6938-45E2-BDBE-B2DB39901A67}" type="datetime1">
              <a:rPr lang="zh-CN" altLang="en-US" smtClean="0"/>
              <a:t>2025/5/13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Company Confidential</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48909862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72" r:id="rId14"/>
    <p:sldLayoutId id="2147483673" r:id="rId15"/>
    <p:sldLayoutId id="2147483708"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37136122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4" r:id="rId4"/>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39829345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BB824-6938-45E2-BDBE-B2DB39901A67}" type="datetime1">
              <a:rPr lang="zh-CN" altLang="en-US" smtClean="0"/>
              <a:t>2025/5/13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Company Confidential</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4E87C-B7D6-4E82-9712-561F6C033760}" type="slidenum">
              <a:rPr lang="zh-CN" altLang="en-US" smtClean="0"/>
              <a:t>‹#›</a:t>
            </a:fld>
            <a:endParaRPr lang="zh-CN" altLang="en-US"/>
          </a:p>
        </p:txBody>
      </p:sp>
      <p:sp>
        <p:nvSpPr>
          <p:cNvPr id="7" name="矩形 6"/>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54746897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9"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1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image" Target="../media/image2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16.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userDrawn="1"/>
        </p:nvSpPr>
        <p:spPr>
          <a:xfrm>
            <a:off x="1273098" y="2384126"/>
            <a:ext cx="114514" cy="1156432"/>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3" name="文本占位符 7"/>
          <p:cNvSpPr>
            <a:spLocks noGrp="1"/>
          </p:cNvSpPr>
          <p:nvPr userDrawn="1"/>
        </p:nvSpPr>
        <p:spPr>
          <a:xfrm>
            <a:off x="10288000" y="6274920"/>
            <a:ext cx="1402665" cy="23978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185" dirty="0">
                <a:solidFill>
                  <a:schemeClr val="tx1"/>
                </a:solidFill>
              </a:rPr>
              <a:t>www.siglent.com</a:t>
            </a:r>
          </a:p>
        </p:txBody>
      </p:sp>
      <p:sp>
        <p:nvSpPr>
          <p:cNvPr id="15" name="椭圆 14"/>
          <p:cNvSpPr/>
          <p:nvPr userDrawn="1"/>
        </p:nvSpPr>
        <p:spPr>
          <a:xfrm>
            <a:off x="627947" y="6331909"/>
            <a:ext cx="115589" cy="115589"/>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6" name="文本占位符 7"/>
          <p:cNvSpPr>
            <a:spLocks noGrp="1"/>
          </p:cNvSpPr>
          <p:nvPr userDrawn="1"/>
        </p:nvSpPr>
        <p:spPr>
          <a:xfrm>
            <a:off x="785471" y="6274920"/>
            <a:ext cx="5126258" cy="23978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185">
                <a:solidFill>
                  <a:schemeClr val="tx1"/>
                </a:solidFill>
                <a:latin typeface="HONOR Sans CN" panose="02000500000000000000" charset="-122"/>
                <a:ea typeface="HONOR Sans CN" panose="02000500000000000000" charset="-122"/>
              </a:rPr>
              <a:t>EVERY BENCH. EVERY ENGINEER. EVERY DAY.</a:t>
            </a:r>
          </a:p>
        </p:txBody>
      </p:sp>
      <p:sp>
        <p:nvSpPr>
          <p:cNvPr id="2" name="文本占位符 7">
            <a:extLst>
              <a:ext uri="{FF2B5EF4-FFF2-40B4-BE49-F238E27FC236}">
                <a16:creationId xmlns:a16="http://schemas.microsoft.com/office/drawing/2014/main" id="{BE82C763-6437-BE1E-4746-A0FB9095B765}"/>
              </a:ext>
            </a:extLst>
          </p:cNvPr>
          <p:cNvSpPr txBox="1">
            <a:spLocks/>
          </p:cNvSpPr>
          <p:nvPr/>
        </p:nvSpPr>
        <p:spPr>
          <a:xfrm>
            <a:off x="1779800" y="2333209"/>
            <a:ext cx="6519246" cy="1461803"/>
          </a:xfrm>
        </p:spPr>
        <p:txBody>
          <a:bodyPr>
            <a:normAutofit/>
          </a:bodyPr>
          <a:lstStyle>
            <a:lvl1pPr marL="0" indent="0" algn="l" defTabSz="1080135" rtl="0" eaLnBrk="1" latinLnBrk="0" hangingPunct="1">
              <a:lnSpc>
                <a:spcPct val="90000"/>
              </a:lnSpc>
              <a:spcBef>
                <a:spcPts val="1180"/>
              </a:spcBef>
              <a:buFont typeface="Arial" panose="020B0604020202020204" pitchFamily="34" charset="0"/>
              <a:buNone/>
              <a:defRPr sz="5800" kern="12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lgn="l" defTabSz="1080135" rtl="0" eaLnBrk="1" latinLnBrk="0" hangingPunct="1">
              <a:lnSpc>
                <a:spcPct val="90000"/>
              </a:lnSpc>
              <a:spcBef>
                <a:spcPts val="590"/>
              </a:spcBef>
              <a:buFont typeface="Arial" panose="020B0604020202020204" pitchFamily="34" charset="0"/>
              <a:buNone/>
              <a:defRPr sz="2835" kern="1200">
                <a:solidFill>
                  <a:schemeClr val="bg1"/>
                </a:solidFill>
                <a:latin typeface="+mn-lt"/>
                <a:ea typeface="+mn-ea"/>
                <a:cs typeface="+mn-cs"/>
              </a:defRPr>
            </a:lvl2pPr>
            <a:lvl3pPr marL="1350010" indent="-269875" algn="l" defTabSz="1080135" rtl="0" eaLnBrk="1" latinLnBrk="0" hangingPunct="1">
              <a:lnSpc>
                <a:spcPct val="90000"/>
              </a:lnSpc>
              <a:spcBef>
                <a:spcPts val="590"/>
              </a:spcBef>
              <a:buFont typeface="Arial" panose="020B0604020202020204" pitchFamily="34" charset="0"/>
              <a:buChar char="•"/>
              <a:defRPr sz="2360" kern="1200">
                <a:solidFill>
                  <a:schemeClr val="bg1"/>
                </a:solidFill>
                <a:latin typeface="+mn-lt"/>
                <a:ea typeface="+mn-ea"/>
                <a:cs typeface="+mn-cs"/>
              </a:defRPr>
            </a:lvl3pPr>
            <a:lvl4pPr marL="1889760" indent="-269875" algn="l" defTabSz="1080135" rtl="0" eaLnBrk="1" latinLnBrk="0" hangingPunct="1">
              <a:lnSpc>
                <a:spcPct val="90000"/>
              </a:lnSpc>
              <a:spcBef>
                <a:spcPts val="590"/>
              </a:spcBef>
              <a:buFont typeface="Arial" panose="020B0604020202020204" pitchFamily="34" charset="0"/>
              <a:buChar char="•"/>
              <a:defRPr sz="2125" kern="1200">
                <a:solidFill>
                  <a:schemeClr val="bg1"/>
                </a:solidFill>
                <a:latin typeface="+mn-lt"/>
                <a:ea typeface="+mn-ea"/>
                <a:cs typeface="+mn-cs"/>
              </a:defRPr>
            </a:lvl4pPr>
            <a:lvl5pPr marL="2430145" indent="-269875" algn="l" defTabSz="1080135" rtl="0" eaLnBrk="1" latinLnBrk="0" hangingPunct="1">
              <a:lnSpc>
                <a:spcPct val="90000"/>
              </a:lnSpc>
              <a:spcBef>
                <a:spcPts val="590"/>
              </a:spcBef>
              <a:buFont typeface="Arial" panose="020B0604020202020204" pitchFamily="34" charset="0"/>
              <a:buChar char="•"/>
              <a:defRPr sz="2125" kern="1200">
                <a:solidFill>
                  <a:schemeClr val="bg1"/>
                </a:solidFill>
                <a:latin typeface="+mn-lt"/>
                <a:ea typeface="+mn-ea"/>
                <a:cs typeface="+mn-cs"/>
              </a:defRPr>
            </a:lvl5pPr>
            <a:lvl6pPr marL="2969895"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6pPr>
            <a:lvl7pPr marL="351028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7pPr>
            <a:lvl8pPr marL="405003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8pPr>
            <a:lvl9pPr marL="4589780" indent="-269875" algn="l" defTabSz="1080135" rtl="0" eaLnBrk="1" latinLnBrk="0" hangingPunct="1">
              <a:lnSpc>
                <a:spcPct val="90000"/>
              </a:lnSpc>
              <a:spcBef>
                <a:spcPts val="590"/>
              </a:spcBef>
              <a:buFont typeface="Arial" panose="020B0604020202020204" pitchFamily="34" charset="0"/>
              <a:buChar char="•"/>
              <a:defRPr sz="2125" kern="1200">
                <a:solidFill>
                  <a:schemeClr val="tx1"/>
                </a:solidFill>
                <a:latin typeface="+mn-lt"/>
                <a:ea typeface="+mn-ea"/>
                <a:cs typeface="+mn-cs"/>
              </a:defRPr>
            </a:lvl9pPr>
          </a:lstStyle>
          <a:p>
            <a:r>
              <a:rPr lang="en-US" altLang="zh-CN" sz="4911"/>
              <a:t>SIGLENT TECHNOLOGIES</a:t>
            </a:r>
            <a:endParaRPr lang="zh-CN" altLang="en-US" sz="4911"/>
          </a:p>
        </p:txBody>
      </p:sp>
    </p:spTree>
    <p:extLst>
      <p:ext uri="{BB962C8B-B14F-4D97-AF65-F5344CB8AC3E}">
        <p14:creationId xmlns:p14="http://schemas.microsoft.com/office/powerpoint/2010/main" val="111571294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757"/>
            <a:ext cx="12398495" cy="6858000"/>
            <a:chOff x="430149" y="-1956714"/>
            <a:chExt cx="12398495" cy="6858000"/>
          </a:xfrm>
        </p:grpSpPr>
        <p:pic>
          <p:nvPicPr>
            <p:cNvPr id="12" name="图片 11">
              <a:extLst>
                <a:ext uri="{FF2B5EF4-FFF2-40B4-BE49-F238E27FC236}">
                  <a16:creationId xmlns:a16="http://schemas.microsoft.com/office/drawing/2014/main" id="{5020DB42-119A-ABF4-17D2-818EB7EDC84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rcRect l="15169" t="10788" r="34319" b="42504"/>
            <a:stretch/>
          </p:blipFill>
          <p:spPr>
            <a:xfrm>
              <a:off x="430149" y="-1956714"/>
              <a:ext cx="12398495" cy="6858000"/>
            </a:xfrm>
            <a:prstGeom prst="rect">
              <a:avLst/>
            </a:prstGeom>
            <a:ln w="117475">
              <a:noFill/>
            </a:ln>
          </p:spPr>
        </p:pic>
        <p:pic>
          <p:nvPicPr>
            <p:cNvPr id="10" name="图片 9">
              <a:extLst>
                <a:ext uri="{FF2B5EF4-FFF2-40B4-BE49-F238E27FC236}">
                  <a16:creationId xmlns:a16="http://schemas.microsoft.com/office/drawing/2014/main" id="{8774A549-B9E9-C1FD-7E91-69DF2B9A6D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179" t="14111" r="41536" b="37175"/>
            <a:stretch/>
          </p:blipFill>
          <p:spPr>
            <a:xfrm>
              <a:off x="5314940" y="-77715"/>
              <a:ext cx="3228292" cy="3247377"/>
            </a:xfrm>
            <a:prstGeom prst="ellipse">
              <a:avLst/>
            </a:prstGeom>
            <a:ln w="38100">
              <a:solidFill>
                <a:schemeClr val="bg2">
                  <a:lumMod val="25000"/>
                </a:schemeClr>
              </a:solidFill>
            </a:ln>
            <a:effectLst>
              <a:glow rad="127000">
                <a:schemeClr val="bg1">
                  <a:lumMod val="95000"/>
                  <a:alpha val="30000"/>
                </a:schemeClr>
              </a:glow>
            </a:effectLst>
          </p:spPr>
        </p:pic>
      </p:grpSp>
      <p:sp>
        <p:nvSpPr>
          <p:cNvPr id="3" name="文本框 2"/>
          <p:cNvSpPr txBox="1"/>
          <p:nvPr/>
        </p:nvSpPr>
        <p:spPr>
          <a:xfrm>
            <a:off x="803275" y="590366"/>
            <a:ext cx="4788669"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solidFill>
                  <a:schemeClr val="bg1"/>
                </a:solidFill>
              </a:rPr>
              <a:t>12-bit Vertical Resolution</a:t>
            </a:r>
            <a:endParaRPr lang="zh-CN" altLang="en-US" dirty="0">
              <a:solidFill>
                <a:schemeClr val="bg1"/>
              </a:solidFill>
            </a:endParaRPr>
          </a:p>
        </p:txBody>
      </p:sp>
      <p:sp>
        <p:nvSpPr>
          <p:cNvPr id="5" name="矩形 4"/>
          <p:cNvSpPr/>
          <p:nvPr/>
        </p:nvSpPr>
        <p:spPr>
          <a:xfrm>
            <a:off x="985889" y="1279659"/>
            <a:ext cx="10398524" cy="4021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051" indent="-457051" eaLnBrk="0" fontAlgn="base" hangingPunct="0">
              <a:spcBef>
                <a:spcPts val="1200"/>
              </a:spcBef>
              <a:spcAft>
                <a:spcPct val="0"/>
              </a:spcAft>
              <a:buBlip>
                <a:blip r:embed="rId6"/>
              </a:buBlip>
            </a:pPr>
            <a:r>
              <a:rPr lang="en-US" altLang="zh-CN" sz="20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The number of ADC bits of an oscilloscope is one of the most critical parameters of an oscilloscope, which represents the resolution of the oscilloscope in the vertical direction.</a:t>
            </a:r>
          </a:p>
          <a:p>
            <a:pPr marL="457051" indent="-457051" eaLnBrk="0" fontAlgn="base" hangingPunct="0">
              <a:spcBef>
                <a:spcPts val="1200"/>
              </a:spcBef>
              <a:spcAft>
                <a:spcPct val="0"/>
              </a:spcAft>
              <a:buBlip>
                <a:blip r:embed="rId6"/>
              </a:buBlip>
            </a:pPr>
            <a:r>
              <a:rPr lang="en-US" altLang="zh-CN" sz="20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ADC bits 12bit; Up to 16-bit vertical resolution in ERES mode.</a:t>
            </a:r>
          </a:p>
          <a:p>
            <a:pPr marL="457051" indent="-457051" eaLnBrk="0" fontAlgn="base" hangingPunct="0">
              <a:spcBef>
                <a:spcPts val="1200"/>
              </a:spcBef>
              <a:spcAft>
                <a:spcPct val="0"/>
              </a:spcAft>
              <a:buBlip>
                <a:blip r:embed="rId6"/>
              </a:buBlip>
            </a:pPr>
            <a:r>
              <a:rPr lang="en-US" altLang="zh-CN" sz="20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The hardware-implemented 1mV/div vertical position allows for the detection of smaller waveform changes.</a:t>
            </a:r>
          </a:p>
          <a:p>
            <a:pPr marL="457051" indent="-457051" eaLnBrk="0" fontAlgn="base" hangingPunct="0">
              <a:spcBef>
                <a:spcPts val="1200"/>
              </a:spcBef>
              <a:spcAft>
                <a:spcPct val="0"/>
              </a:spcAft>
              <a:buBlip>
                <a:blip r:embed="rId6"/>
              </a:buBlip>
            </a:pPr>
            <a:r>
              <a:rPr lang="en-US" altLang="zh-CN" sz="20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Clearer and cleaner waveform display.</a:t>
            </a:r>
          </a:p>
          <a:p>
            <a:pPr marL="457051" indent="-457051" eaLnBrk="0" fontAlgn="base" hangingPunct="0">
              <a:spcBef>
                <a:spcPts val="1200"/>
              </a:spcBef>
              <a:spcAft>
                <a:spcPct val="0"/>
              </a:spcAft>
              <a:buBlip>
                <a:blip r:embed="rId6"/>
              </a:buBlip>
            </a:pPr>
            <a:r>
              <a:rPr lang="en-US" altLang="zh-CN" sz="20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The accuracy is more than 16 times higher than that of 8-bit oscilloscopes.</a:t>
            </a:r>
            <a:endParaRPr lang="zh-CN" altLang="zh-CN" sz="2000" dirty="0">
              <a:solidFill>
                <a:schemeClr val="bg1"/>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7" name="文本框 6"/>
          <p:cNvSpPr txBox="1"/>
          <p:nvPr/>
        </p:nvSpPr>
        <p:spPr>
          <a:xfrm>
            <a:off x="0" y="4558135"/>
            <a:ext cx="5513048" cy="2831544"/>
          </a:xfrm>
          <a:prstGeom prst="rect">
            <a:avLst/>
          </a:prstGeom>
          <a:noFill/>
        </p:spPr>
        <p:txBody>
          <a:bodyPr wrap="none" rtlCol="0">
            <a:spAutoFit/>
          </a:bodyPr>
          <a:lstStyle>
            <a:defPPr>
              <a:defRPr lang="zh-CN"/>
            </a:defPPr>
            <a:lvl1pPr>
              <a:defRPr sz="71400" b="1">
                <a:solidFill>
                  <a:schemeClr val="tx1">
                    <a:lumMod val="75000"/>
                    <a:lumOff val="25000"/>
                    <a:alpha val="10000"/>
                  </a:schemeClr>
                </a:solidFill>
                <a:latin typeface="Arial" panose="020B0604020202020204" pitchFamily="34" charset="0"/>
                <a:cs typeface="Arial" panose="020B0604020202020204" pitchFamily="34" charset="0"/>
              </a:defRPr>
            </a:lvl1pPr>
          </a:lstStyle>
          <a:p>
            <a:r>
              <a:rPr lang="en-US" altLang="zh-CN" sz="17800" dirty="0">
                <a:solidFill>
                  <a:schemeClr val="bg1">
                    <a:alpha val="10000"/>
                  </a:schemeClr>
                </a:solidFill>
              </a:rPr>
              <a:t>12bit</a:t>
            </a:r>
            <a:endParaRPr lang="zh-CN" altLang="en-US" sz="76000" dirty="0">
              <a:solidFill>
                <a:schemeClr val="bg1">
                  <a:alpha val="10000"/>
                </a:schemeClr>
              </a:solidFill>
            </a:endParaRPr>
          </a:p>
        </p:txBody>
      </p:sp>
    </p:spTree>
    <p:extLst>
      <p:ext uri="{BB962C8B-B14F-4D97-AF65-F5344CB8AC3E}">
        <p14:creationId xmlns:p14="http://schemas.microsoft.com/office/powerpoint/2010/main" val="95424951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7138" y="509915"/>
            <a:ext cx="5605272"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ea typeface="HONOR Sans CN Medium" panose="02000600000000000000"/>
              </a:rPr>
              <a:t>Higher Sampling Rates</a:t>
            </a:r>
            <a:endParaRPr lang="zh-CN" altLang="en-US" dirty="0">
              <a:ea typeface="HONOR Sans CN Medium" panose="02000600000000000000"/>
            </a:endParaRPr>
          </a:p>
        </p:txBody>
      </p:sp>
      <p:sp>
        <p:nvSpPr>
          <p:cNvPr id="4" name="文本框 3"/>
          <p:cNvSpPr txBox="1"/>
          <p:nvPr/>
        </p:nvSpPr>
        <p:spPr>
          <a:xfrm>
            <a:off x="909462" y="1050498"/>
            <a:ext cx="10623142" cy="234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spcBef>
                <a:spcPts val="600"/>
              </a:spcBef>
            </a:pPr>
            <a:r>
              <a:rPr lang="en-US" altLang="zh-CN" sz="1600" dirty="0"/>
              <a:t>The higher the sample rate, the more detail you see about the signal.</a:t>
            </a:r>
          </a:p>
          <a:p>
            <a:pPr>
              <a:spcBef>
                <a:spcPts val="600"/>
              </a:spcBef>
            </a:pPr>
            <a:r>
              <a:rPr lang="en-US" altLang="zh-CN" sz="1600" dirty="0"/>
              <a:t>SDS5000X HD can be sampled at 5GSa/s. Using Siglent's unique interleaved sampling technology, the two ADCs are synchronized with the phase delay clock, and then the two ADCs are used to sample the same analog channel, which doubles the maximum sampling rate when using half or less channels at the same time.</a:t>
            </a:r>
          </a:p>
          <a:p>
            <a:pPr>
              <a:spcBef>
                <a:spcPts val="600"/>
              </a:spcBef>
            </a:pPr>
            <a:r>
              <a:rPr lang="en-US" altLang="zh-CN" sz="1600" dirty="0"/>
              <a:t>This sampling method also places high demands on synchronization between ADCs. If the phase delay clocks between the ADCs are not synchronized, the sampling will be uneven, and the reconstruction of the waveform on the screen will be distorted.</a:t>
            </a:r>
          </a:p>
        </p:txBody>
      </p:sp>
      <p:sp>
        <p:nvSpPr>
          <p:cNvPr id="9" name="文本框 8"/>
          <p:cNvSpPr txBox="1"/>
          <p:nvPr/>
        </p:nvSpPr>
        <p:spPr>
          <a:xfrm>
            <a:off x="1542420" y="6226407"/>
            <a:ext cx="3925590" cy="338554"/>
          </a:xfrm>
          <a:prstGeom prst="rect">
            <a:avLst/>
          </a:prstGeom>
          <a:noFill/>
        </p:spPr>
        <p:txBody>
          <a:bodyPr wrap="square" rtlCol="0">
            <a:spAutoFit/>
          </a:bodyPr>
          <a:lstStyle/>
          <a:p>
            <a:pPr algn="ctr"/>
            <a:r>
              <a:rPr lang="en-US" altLang="zh-CN"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Uniform sampling points at 5GSa/s</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0" name="文本框 9"/>
          <p:cNvSpPr txBox="1"/>
          <p:nvPr/>
        </p:nvSpPr>
        <p:spPr>
          <a:xfrm>
            <a:off x="6055556" y="6103297"/>
            <a:ext cx="5119566" cy="584775"/>
          </a:xfrm>
          <a:prstGeom prst="rect">
            <a:avLst/>
          </a:prstGeom>
          <a:noFill/>
        </p:spPr>
        <p:txBody>
          <a:bodyPr wrap="square" rtlCol="0">
            <a:spAutoFit/>
          </a:bodyPr>
          <a:lstStyle/>
          <a:p>
            <a:pPr algn="ctr"/>
            <a:r>
              <a:rPr lang="en-US" altLang="zh-CN"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Two ADCs that are not perfectly synchronized can result in distorted waveform reconstruction</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3" name="图片 2"/>
          <p:cNvPicPr>
            <a:picLocks noChangeAspect="1"/>
          </p:cNvPicPr>
          <p:nvPr/>
        </p:nvPicPr>
        <p:blipFill>
          <a:blip r:embed="rId4"/>
          <a:stretch>
            <a:fillRect/>
          </a:stretch>
        </p:blipFill>
        <p:spPr>
          <a:xfrm>
            <a:off x="6332410" y="3274982"/>
            <a:ext cx="4532009" cy="2782310"/>
          </a:xfrm>
          <a:prstGeom prst="rect">
            <a:avLst/>
          </a:prstGeom>
          <a:effectLst>
            <a:softEdge rad="63500"/>
          </a:effectLst>
        </p:spPr>
      </p:pic>
      <p:pic>
        <p:nvPicPr>
          <p:cNvPr id="7" name="图片 6">
            <a:extLst>
              <a:ext uri="{FF2B5EF4-FFF2-40B4-BE49-F238E27FC236}">
                <a16:creationId xmlns:a16="http://schemas.microsoft.com/office/drawing/2014/main" id="{A3F6872B-149F-D481-1780-3F0D09DCF5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202" b="4070"/>
          <a:stretch/>
        </p:blipFill>
        <p:spPr>
          <a:xfrm>
            <a:off x="803275" y="3274982"/>
            <a:ext cx="5265127" cy="2782309"/>
          </a:xfrm>
          <a:prstGeom prst="rect">
            <a:avLst/>
          </a:prstGeom>
          <a:ln>
            <a:solidFill>
              <a:schemeClr val="tx1"/>
            </a:solidFill>
          </a:ln>
          <a:effectLst>
            <a:softEdge rad="63500"/>
          </a:effectLst>
        </p:spPr>
      </p:pic>
      <p:pic>
        <p:nvPicPr>
          <p:cNvPr id="8" name="图片 7">
            <a:extLst>
              <a:ext uri="{FF2B5EF4-FFF2-40B4-BE49-F238E27FC236}">
                <a16:creationId xmlns:a16="http://schemas.microsoft.com/office/drawing/2014/main" id="{531A6A32-53F6-EF19-30E2-C487151029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7210" y="4653136"/>
            <a:ext cx="1139828" cy="943781"/>
          </a:xfrm>
          <a:prstGeom prst="ellipse">
            <a:avLst/>
          </a:prstGeom>
          <a:ln w="28575"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0321676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03275" y="590366"/>
            <a:ext cx="3240497"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High</a:t>
            </a:r>
            <a:r>
              <a:rPr lang="zh-CN" altLang="en-US" dirty="0"/>
              <a:t> </a:t>
            </a:r>
            <a:r>
              <a:rPr lang="en-US" altLang="zh-CN" dirty="0"/>
              <a:t>ENOB</a:t>
            </a:r>
            <a:endParaRPr lang="zh-CN" altLang="en-US" dirty="0"/>
          </a:p>
        </p:txBody>
      </p:sp>
      <p:sp>
        <p:nvSpPr>
          <p:cNvPr id="5" name="矩形 4"/>
          <p:cNvSpPr/>
          <p:nvPr/>
        </p:nvSpPr>
        <p:spPr>
          <a:xfrm>
            <a:off x="983431" y="1232757"/>
            <a:ext cx="10851089" cy="162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051" indent="-457051" eaLnBrk="0" fontAlgn="base" hangingPunct="0">
              <a:spcBef>
                <a:spcPct val="20000"/>
              </a:spcBef>
              <a:spcAft>
                <a:spcPct val="0"/>
              </a:spcAft>
              <a:buBlip>
                <a:blip r:embed="rId3"/>
              </a:buBlip>
            </a:pPr>
            <a:r>
              <a:rPr lang="en-US" altLang="zh-CN" sz="1600"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ENOB (effective number of bits) is just as important as the number of digits in ADC. The number of bits of the ADC represents the acquisition capability of the oscilloscope in an ideal state, but in the oscilloscope, a portion of the ADC bits are drowned in noise. Therefore, it is the ENOB, not the ADC bits, that determines the quality of the oscilloscope test. ENOB takes into account the error of the system and therefore better reflects the integrity of the test signal.</a:t>
            </a:r>
          </a:p>
        </p:txBody>
      </p:sp>
      <p:sp>
        <p:nvSpPr>
          <p:cNvPr id="7" name="文本框 6"/>
          <p:cNvSpPr txBox="1"/>
          <p:nvPr/>
        </p:nvSpPr>
        <p:spPr>
          <a:xfrm>
            <a:off x="6682467" y="4581128"/>
            <a:ext cx="5513048" cy="2831544"/>
          </a:xfrm>
          <a:prstGeom prst="rect">
            <a:avLst/>
          </a:prstGeom>
          <a:noFill/>
        </p:spPr>
        <p:txBody>
          <a:bodyPr wrap="none" rtlCol="0">
            <a:spAutoFit/>
          </a:bodyPr>
          <a:lstStyle>
            <a:defPPr>
              <a:defRPr lang="zh-CN"/>
            </a:defPPr>
            <a:lvl1pPr>
              <a:defRPr sz="71400" b="1">
                <a:solidFill>
                  <a:schemeClr val="tx1">
                    <a:lumMod val="75000"/>
                    <a:lumOff val="25000"/>
                    <a:alpha val="10000"/>
                  </a:schemeClr>
                </a:solidFill>
                <a:latin typeface="Arial" panose="020B0604020202020204" pitchFamily="34" charset="0"/>
                <a:cs typeface="Arial" panose="020B0604020202020204" pitchFamily="34" charset="0"/>
              </a:defRPr>
            </a:lvl1pPr>
          </a:lstStyle>
          <a:p>
            <a:r>
              <a:rPr lang="en-US" altLang="zh-CN" sz="17800" dirty="0"/>
              <a:t>12bit</a:t>
            </a:r>
            <a:endParaRPr lang="zh-CN" altLang="en-US" sz="76000" dirty="0"/>
          </a:p>
        </p:txBody>
      </p:sp>
      <p:sp>
        <p:nvSpPr>
          <p:cNvPr id="10" name="矩形 9"/>
          <p:cNvSpPr/>
          <p:nvPr/>
        </p:nvSpPr>
        <p:spPr>
          <a:xfrm>
            <a:off x="883175" y="4825686"/>
            <a:ext cx="11065259" cy="201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051" indent="-457051" eaLnBrk="0" fontAlgn="base" hangingPunct="0">
              <a:spcBef>
                <a:spcPct val="20000"/>
              </a:spcBef>
              <a:spcAft>
                <a:spcPct val="0"/>
              </a:spcAft>
              <a:buBlip>
                <a:blip r:embed="rId3"/>
              </a:buBlip>
            </a:pPr>
            <a:r>
              <a:rPr lang="en-US" altLang="zh-CN" sz="1600"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The comparison between </a:t>
            </a:r>
            <a:r>
              <a:rPr lang="en-US" altLang="zh-CN" sz="1600" dirty="0" err="1">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Siglent</a:t>
            </a:r>
            <a:r>
              <a:rPr lang="en-US" altLang="zh-CN" sz="1600"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SDS5000X HD and ENOB of foreign mainstream competitors is shown in the table, equipped with a 12-bit ADC, and SDS5000X HD has strong system performance.</a:t>
            </a:r>
          </a:p>
          <a:p>
            <a:pPr marL="457051" indent="-457051" eaLnBrk="0" fontAlgn="base" hangingPunct="0">
              <a:spcBef>
                <a:spcPct val="20000"/>
              </a:spcBef>
              <a:spcAft>
                <a:spcPct val="0"/>
              </a:spcAft>
              <a:buBlip>
                <a:blip r:embed="rId3"/>
              </a:buBlip>
            </a:pPr>
            <a:r>
              <a:rPr lang="en-US" altLang="zh-CN" sz="1600"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We'll put more emphasis on the better spec – 12bit, but the number of bits in the ADC is only a fraction of that in an oscilloscope system. The ENOB of the system is the number of effective bits when the signal is seen on the screen, the measurement is made, and the analysis function is used.</a:t>
            </a:r>
          </a:p>
          <a:p>
            <a:pPr marL="457051" indent="-457051" eaLnBrk="0" fontAlgn="base" hangingPunct="0">
              <a:spcBef>
                <a:spcPct val="20000"/>
              </a:spcBef>
              <a:spcAft>
                <a:spcPct val="0"/>
              </a:spcAft>
              <a:buBlip>
                <a:blip r:embed="rId3"/>
              </a:buBlip>
            </a:pPr>
            <a:r>
              <a:rPr lang="en-US" altLang="zh-CN" sz="1600"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Some competitors do not display this specification in the datasheet, but only provide the number of ADC digits.</a:t>
            </a:r>
          </a:p>
        </p:txBody>
      </p:sp>
      <p:graphicFrame>
        <p:nvGraphicFramePr>
          <p:cNvPr id="9" name="表格 6"/>
          <p:cNvGraphicFramePr>
            <a:graphicFrameLocks noGrp="1"/>
          </p:cNvGraphicFramePr>
          <p:nvPr>
            <p:extLst>
              <p:ext uri="{D42A27DB-BD31-4B8C-83A1-F6EECF244321}">
                <p14:modId xmlns:p14="http://schemas.microsoft.com/office/powerpoint/2010/main" val="962880966"/>
              </p:ext>
            </p:extLst>
          </p:nvPr>
        </p:nvGraphicFramePr>
        <p:xfrm>
          <a:off x="1097345" y="2592604"/>
          <a:ext cx="10851089" cy="1988523"/>
        </p:xfrm>
        <a:graphic>
          <a:graphicData uri="http://schemas.openxmlformats.org/drawingml/2006/table">
            <a:tbl>
              <a:tblPr/>
              <a:tblGrid>
                <a:gridCol w="613806">
                  <a:extLst>
                    <a:ext uri="{9D8B030D-6E8A-4147-A177-3AD203B41FA5}">
                      <a16:colId xmlns:a16="http://schemas.microsoft.com/office/drawing/2014/main" val="20000"/>
                    </a:ext>
                  </a:extLst>
                </a:gridCol>
                <a:gridCol w="1142775">
                  <a:extLst>
                    <a:ext uri="{9D8B030D-6E8A-4147-A177-3AD203B41FA5}">
                      <a16:colId xmlns:a16="http://schemas.microsoft.com/office/drawing/2014/main" val="3694445813"/>
                    </a:ext>
                  </a:extLst>
                </a:gridCol>
                <a:gridCol w="972726">
                  <a:extLst>
                    <a:ext uri="{9D8B030D-6E8A-4147-A177-3AD203B41FA5}">
                      <a16:colId xmlns:a16="http://schemas.microsoft.com/office/drawing/2014/main" val="20001"/>
                    </a:ext>
                  </a:extLst>
                </a:gridCol>
                <a:gridCol w="1513264">
                  <a:extLst>
                    <a:ext uri="{9D8B030D-6E8A-4147-A177-3AD203B41FA5}">
                      <a16:colId xmlns:a16="http://schemas.microsoft.com/office/drawing/2014/main" val="3507866440"/>
                    </a:ext>
                  </a:extLst>
                </a:gridCol>
                <a:gridCol w="1296144">
                  <a:extLst>
                    <a:ext uri="{9D8B030D-6E8A-4147-A177-3AD203B41FA5}">
                      <a16:colId xmlns:a16="http://schemas.microsoft.com/office/drawing/2014/main" val="2060355809"/>
                    </a:ext>
                  </a:extLst>
                </a:gridCol>
                <a:gridCol w="1405739">
                  <a:extLst>
                    <a:ext uri="{9D8B030D-6E8A-4147-A177-3AD203B41FA5}">
                      <a16:colId xmlns:a16="http://schemas.microsoft.com/office/drawing/2014/main" val="1904916844"/>
                    </a:ext>
                  </a:extLst>
                </a:gridCol>
                <a:gridCol w="1657237">
                  <a:extLst>
                    <a:ext uri="{9D8B030D-6E8A-4147-A177-3AD203B41FA5}">
                      <a16:colId xmlns:a16="http://schemas.microsoft.com/office/drawing/2014/main" val="8553323"/>
                    </a:ext>
                  </a:extLst>
                </a:gridCol>
                <a:gridCol w="2249398">
                  <a:extLst>
                    <a:ext uri="{9D8B030D-6E8A-4147-A177-3AD203B41FA5}">
                      <a16:colId xmlns:a16="http://schemas.microsoft.com/office/drawing/2014/main" val="4064923764"/>
                    </a:ext>
                  </a:extLst>
                </a:gridCol>
              </a:tblGrid>
              <a:tr h="44821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Brands</a:t>
                      </a:r>
                      <a:endPar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SDS5000X HD</a:t>
                      </a:r>
                      <a:endParaRPr 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Tektronix 5 Series MSO</a:t>
                      </a:r>
                      <a:endPar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R&amp;S </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MXO5 Oscilloscope</a:t>
                      </a:r>
                      <a:endPar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Keysight</a:t>
                      </a:r>
                    </a:p>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EXR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Keysight</a:t>
                      </a:r>
                    </a:p>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MXR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Rigol</a:t>
                      </a:r>
                    </a:p>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MHO/DHO5000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WaveRunner</a:t>
                      </a:r>
                      <a:endPar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8000HD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6244070"/>
                  </a:ext>
                </a:extLst>
              </a:tr>
              <a:tr h="1540309">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ENOB</a:t>
                      </a:r>
                      <a:endPar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1GHz-8.2-bit</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500MHz-8.4-bit</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350MHz-8.6-bit</a:t>
                      </a:r>
                    </a:p>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GHz       7.6</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MHz  7.9</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 MHz  8.2</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250 MHz  8.1</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20 MHz    8.9</a:t>
                      </a:r>
                      <a:endParaRPr 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10 MHz   10.0</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20 MHz   9.6</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100 MHz 8.7</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200 MHz 8.3</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300 MHz 8.0</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MHz 7.7</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GHz      7.0</a:t>
                      </a:r>
                      <a:endParaRPr 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20 MHz    9.0</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200 MHz  8.5</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250 MHz  8.4</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 MHz  8.3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MHz  8.2</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GHz       8.0</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 GHz       7.6</a:t>
                      </a:r>
                      <a:endParaRPr 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20 MHz    9.0</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200 MHz  8.5</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250 MHz  8.4</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 MHz  8.3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MHz  8.2</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GHz       8.0</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 GHz       7.6</a:t>
                      </a:r>
                      <a:endParaRPr 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GHz 7.7</a:t>
                      </a:r>
                      <a:b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MHz  7.7</a:t>
                      </a:r>
                      <a:b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250 MHz </a:t>
                      </a:r>
                      <a: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a:t>
                      </a:r>
                    </a:p>
                    <a:p>
                      <a:pPr marL="0" marR="0" indent="0" algn="ctr" defTabSz="914400" rtl="0" eaLnBrk="1" fontAlgn="ctr" latinLnBrk="0" hangingPunct="1">
                        <a:lnSpc>
                          <a:spcPct val="100000"/>
                        </a:lnSpc>
                        <a:spcBef>
                          <a:spcPts val="0"/>
                        </a:spcBef>
                        <a:spcAft>
                          <a:spcPts val="0"/>
                        </a:spcAft>
                        <a:buClrTx/>
                        <a:buSzTx/>
                        <a:buFontTx/>
                        <a:buNone/>
                        <a:tabLst/>
                        <a:defRPr/>
                      </a:pPr>
                      <a:endPar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marL="0" marR="0" indent="0" algn="ctr" defTabSz="914400" rtl="0" eaLnBrk="1" fontAlgn="ctr" latinLnBrk="0" hangingPunct="1">
                        <a:lnSpc>
                          <a:spcPct val="100000"/>
                        </a:lnSpc>
                        <a:spcBef>
                          <a:spcPts val="0"/>
                        </a:spcBef>
                        <a:spcAft>
                          <a:spcPts val="0"/>
                        </a:spcAft>
                        <a:buClrTx/>
                        <a:buSzTx/>
                        <a:buFontTx/>
                        <a:buNone/>
                        <a:tabLst/>
                        <a:defRPr/>
                      </a:pPr>
                      <a:endPar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2GHz-8.4-bit</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1GHz-8.6-bit</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500MHz-8.8-bit</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350MHz-8.9-bit</a:t>
                      </a:r>
                    </a:p>
                    <a:p>
                      <a:pPr marL="0" marR="0" indent="0" algn="ctr" defTabSz="914400" rtl="0" eaLnBrk="1" fontAlgn="ctr" latinLnBrk="0" hangingPunct="1">
                        <a:lnSpc>
                          <a:spcPct val="100000"/>
                        </a:lnSpc>
                        <a:spcBef>
                          <a:spcPts val="0"/>
                        </a:spcBef>
                        <a:spcAft>
                          <a:spcPts val="0"/>
                        </a:spcAft>
                        <a:buClrTx/>
                        <a:buSzTx/>
                        <a:buFontTx/>
                        <a:buNone/>
                        <a:tabLst/>
                        <a:defRPr/>
                      </a:pPr>
                      <a:endPar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1339762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2891" y="4293096"/>
            <a:ext cx="10584949" cy="2831544"/>
          </a:xfrm>
          <a:prstGeom prst="rect">
            <a:avLst/>
          </a:prstGeom>
          <a:noFill/>
        </p:spPr>
        <p:txBody>
          <a:bodyPr wrap="none" rtlCol="0">
            <a:spAutoFit/>
          </a:bodyPr>
          <a:lstStyle>
            <a:defPPr>
              <a:defRPr lang="zh-CN"/>
            </a:defPPr>
            <a:lvl1pPr>
              <a:defRPr sz="71400" b="1">
                <a:solidFill>
                  <a:schemeClr val="tx1">
                    <a:lumMod val="75000"/>
                    <a:lumOff val="25000"/>
                    <a:alpha val="10000"/>
                  </a:schemeClr>
                </a:solidFill>
                <a:latin typeface="Arial" panose="020B0604020202020204" pitchFamily="34" charset="0"/>
                <a:cs typeface="Arial" panose="020B0604020202020204" pitchFamily="34" charset="0"/>
              </a:defRPr>
            </a:lvl1pPr>
          </a:lstStyle>
          <a:p>
            <a:r>
              <a:rPr lang="en-US" altLang="zh-CN" sz="17800" dirty="0"/>
              <a:t>2Gpts/CH</a:t>
            </a:r>
            <a:endParaRPr lang="zh-CN" altLang="en-US" sz="76000" dirty="0"/>
          </a:p>
        </p:txBody>
      </p:sp>
      <p:sp>
        <p:nvSpPr>
          <p:cNvPr id="3" name="文本框 2"/>
          <p:cNvSpPr txBox="1"/>
          <p:nvPr/>
        </p:nvSpPr>
        <p:spPr>
          <a:xfrm>
            <a:off x="701144" y="549275"/>
            <a:ext cx="5605272"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Large Memory Depth</a:t>
            </a:r>
            <a:endParaRPr lang="zh-CN" altLang="en-US" dirty="0"/>
          </a:p>
        </p:txBody>
      </p:sp>
      <p:sp>
        <p:nvSpPr>
          <p:cNvPr id="5" name="矩形 4"/>
          <p:cNvSpPr/>
          <p:nvPr/>
        </p:nvSpPr>
        <p:spPr>
          <a:xfrm>
            <a:off x="1064815" y="1299856"/>
            <a:ext cx="10483202" cy="374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051" indent="-457051" eaLnBrk="0" fontAlgn="base" hangingPunct="0">
              <a:spcBef>
                <a:spcPts val="1200"/>
              </a:spcBef>
              <a:spcAft>
                <a:spcPct val="0"/>
              </a:spcAft>
              <a:buBlip>
                <a:blip r:embed="rId3"/>
              </a:buBlip>
            </a:pPr>
            <a:r>
              <a:rPr lang="en-US" altLang="zh-CN"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The deep memory of up to 2.5Gpts/channel ensures that the oscilloscope can capture signals for longer periods of time at high sampling rates, and then quickly zoom in on areas that need attention, achieving both overall and detailed considerations.</a:t>
            </a:r>
          </a:p>
          <a:p>
            <a:pPr marL="457051" indent="-457051" eaLnBrk="0" fontAlgn="base" hangingPunct="0">
              <a:spcBef>
                <a:spcPts val="1200"/>
              </a:spcBef>
              <a:spcAft>
                <a:spcPct val="0"/>
              </a:spcAft>
              <a:buBlip>
                <a:blip r:embed="rId3"/>
              </a:buBlip>
            </a:pPr>
            <a:r>
              <a:rPr lang="en-US" altLang="zh-CN"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 = Sample Rate x Sample Time</a:t>
            </a:r>
          </a:p>
          <a:p>
            <a:pPr marL="457051" indent="-457051" eaLnBrk="0" fontAlgn="base" hangingPunct="0">
              <a:spcBef>
                <a:spcPts val="1200"/>
              </a:spcBef>
              <a:spcAft>
                <a:spcPct val="0"/>
              </a:spcAft>
              <a:buBlip>
                <a:blip r:embed="rId3"/>
              </a:buBlip>
            </a:pPr>
            <a:r>
              <a:rPr lang="en-US" altLang="zh-CN"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Ultra-long observation time</a:t>
            </a:r>
          </a:p>
          <a:p>
            <a:pPr eaLnBrk="0" fontAlgn="base" hangingPunct="0">
              <a:spcBef>
                <a:spcPts val="1200"/>
              </a:spcBef>
              <a:spcAft>
                <a:spcPct val="0"/>
              </a:spcAft>
            </a:pPr>
            <a:r>
              <a:rPr lang="zh-CN" altLang="en-US"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Capture multiple waveforms </a:t>
            </a:r>
          </a:p>
          <a:p>
            <a:pPr eaLnBrk="0" fontAlgn="base" hangingPunct="0">
              <a:spcBef>
                <a:spcPts val="1200"/>
              </a:spcBef>
              <a:spcAft>
                <a:spcPct val="0"/>
              </a:spcAft>
            </a:pPr>
            <a:r>
              <a:rPr lang="en-US" altLang="zh-CN"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Ensure that the waveform is not distorted</a:t>
            </a:r>
          </a:p>
          <a:p>
            <a:pPr marL="457051" indent="-457051" eaLnBrk="0" fontAlgn="base" hangingPunct="0">
              <a:spcBef>
                <a:spcPts val="1200"/>
              </a:spcBef>
              <a:spcAft>
                <a:spcPct val="0"/>
              </a:spcAft>
              <a:buBlip>
                <a:blip r:embed="rId3"/>
              </a:buBlip>
            </a:pPr>
            <a:r>
              <a:rPr lang="en-US" altLang="zh-CN"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Excellent runnability </a:t>
            </a:r>
          </a:p>
          <a:p>
            <a:pPr eaLnBrk="0" fontAlgn="base" hangingPunct="0">
              <a:spcBef>
                <a:spcPts val="1200"/>
              </a:spcBef>
              <a:spcAft>
                <a:spcPct val="0"/>
              </a:spcAft>
            </a:pPr>
            <a:r>
              <a:rPr lang="en-US" altLang="zh-CN"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Maintain high sampling rates </a:t>
            </a:r>
          </a:p>
          <a:p>
            <a:pPr eaLnBrk="0" fontAlgn="base" hangingPunct="0">
              <a:spcBef>
                <a:spcPts val="1200"/>
              </a:spcBef>
              <a:spcAft>
                <a:spcPct val="0"/>
              </a:spcAft>
            </a:pPr>
            <a:r>
              <a:rPr lang="en-US" altLang="zh-CN"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        Accurate and efficient analysis</a:t>
            </a:r>
          </a:p>
          <a:p>
            <a:pPr eaLnBrk="0" fontAlgn="base" hangingPunct="0">
              <a:spcBef>
                <a:spcPct val="20000"/>
              </a:spcBef>
              <a:spcAft>
                <a:spcPct val="0"/>
              </a:spcAft>
            </a:pPr>
            <a:endParaRPr lang="en-US" altLang="zh-CN" sz="2000" dirty="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9" name="图片 8">
            <a:extLst>
              <a:ext uri="{FF2B5EF4-FFF2-40B4-BE49-F238E27FC236}">
                <a16:creationId xmlns:a16="http://schemas.microsoft.com/office/drawing/2014/main" id="{A53C759E-DC5B-DFB2-CC99-CD33E35743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45" t="8022" r="2020" b="10862"/>
          <a:stretch/>
        </p:blipFill>
        <p:spPr>
          <a:xfrm>
            <a:off x="6852084" y="2276872"/>
            <a:ext cx="4641350" cy="2597371"/>
          </a:xfrm>
          <a:prstGeom prst="rect">
            <a:avLst/>
          </a:prstGeom>
          <a:ln>
            <a:noFill/>
          </a:ln>
          <a:effectLst/>
        </p:spPr>
      </p:pic>
      <p:sp>
        <p:nvSpPr>
          <p:cNvPr id="7" name="文本框 6"/>
          <p:cNvSpPr txBox="1"/>
          <p:nvPr/>
        </p:nvSpPr>
        <p:spPr>
          <a:xfrm>
            <a:off x="7112915" y="5124093"/>
            <a:ext cx="4119688" cy="584775"/>
          </a:xfrm>
          <a:prstGeom prst="rect">
            <a:avLst/>
          </a:prstGeom>
          <a:noFill/>
        </p:spPr>
        <p:txBody>
          <a:bodyPr wrap="square" rtlCol="0">
            <a:spAutoFit/>
          </a:bodyPr>
          <a:lstStyle/>
          <a:p>
            <a:pPr algn="ctr"/>
            <a:r>
              <a:rPr lang="en-US" altLang="zh-CN"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Use an oscilloscope to capture signals over long periods of time</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Tree>
    <p:extLst>
      <p:ext uri="{BB962C8B-B14F-4D97-AF65-F5344CB8AC3E}">
        <p14:creationId xmlns:p14="http://schemas.microsoft.com/office/powerpoint/2010/main" val="382982241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p:nvPr/>
        </p:nvPicPr>
        <p:blipFill>
          <a:blip r:embed="rId3">
            <a:extLst>
              <a:ext uri="{BEBA8EAE-BF5A-486C-A8C5-ECC9F3942E4B}">
                <a14:imgProps xmlns:a14="http://schemas.microsoft.com/office/drawing/2010/main">
                  <a14:imgLayer r:embed="rId4">
                    <a14:imgEffect>
                      <a14:artisticBlur/>
                    </a14:imgEffect>
                    <a14:imgEffect>
                      <a14:brightnessContrast bright="-20000"/>
                    </a14:imgEffect>
                  </a14:imgLayer>
                </a14:imgProps>
              </a:ext>
            </a:extLst>
          </a:blip>
          <a:stretch>
            <a:fillRect/>
          </a:stretch>
        </p:blipFill>
        <p:spPr>
          <a:xfrm>
            <a:off x="-9015" y="0"/>
            <a:ext cx="12201015" cy="6858000"/>
          </a:xfrm>
          <a:prstGeom prst="rect">
            <a:avLst/>
          </a:prstGeom>
        </p:spPr>
      </p:pic>
      <p:sp>
        <p:nvSpPr>
          <p:cNvPr id="4" name="矩形 3">
            <a:extLst>
              <a:ext uri="{FF2B5EF4-FFF2-40B4-BE49-F238E27FC236}">
                <a16:creationId xmlns:a16="http://schemas.microsoft.com/office/drawing/2014/main" id="{58AAC870-8DBE-F881-A823-9A852D0A1910}"/>
              </a:ext>
            </a:extLst>
          </p:cNvPr>
          <p:cNvSpPr/>
          <p:nvPr/>
        </p:nvSpPr>
        <p:spPr>
          <a:xfrm>
            <a:off x="-168696" y="-171400"/>
            <a:ext cx="12637404" cy="7344816"/>
          </a:xfrm>
          <a:prstGeom prst="rect">
            <a:avLst/>
          </a:prstGeom>
          <a:solidFill>
            <a:schemeClr val="tx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95325" y="538803"/>
            <a:ext cx="5605272"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solidFill>
                  <a:schemeClr val="bg1"/>
                </a:solidFill>
              </a:rPr>
              <a:t>Excellent Noise Floor</a:t>
            </a:r>
            <a:endParaRPr lang="zh-CN" altLang="en-US" dirty="0">
              <a:solidFill>
                <a:schemeClr val="bg1"/>
              </a:solidFill>
            </a:endParaRPr>
          </a:p>
        </p:txBody>
      </p:sp>
      <p:pic>
        <p:nvPicPr>
          <p:cNvPr id="14" name="图片 13"/>
          <p:cNvPicPr/>
          <p:nvPr/>
        </p:nvPicPr>
        <p:blipFill rotWithShape="1">
          <a:blip r:embed="rId5">
            <a:extLst>
              <a:ext uri="{BEBA8EAE-BF5A-486C-A8C5-ECC9F3942E4B}">
                <a14:imgProps xmlns:a14="http://schemas.microsoft.com/office/drawing/2010/main">
                  <a14:imgLayer r:embed="rId4">
                    <a14:imgEffect>
                      <a14:brightnessContrast bright="20000"/>
                    </a14:imgEffect>
                  </a14:imgLayer>
                </a14:imgProps>
              </a:ext>
            </a:extLst>
          </a:blip>
          <a:srcRect l="9315" t="96423" r="33733" b="-39"/>
          <a:stretch/>
        </p:blipFill>
        <p:spPr>
          <a:xfrm>
            <a:off x="702221" y="6253557"/>
            <a:ext cx="6948772" cy="247980"/>
          </a:xfrm>
          <a:prstGeom prst="rect">
            <a:avLst/>
          </a:prstGeom>
        </p:spPr>
      </p:pic>
      <p:pic>
        <p:nvPicPr>
          <p:cNvPr id="19" name="图片 18"/>
          <p:cNvPicPr/>
          <p:nvPr/>
        </p:nvPicPr>
        <p:blipFill rotWithShape="1">
          <a:blip r:embed="rId3">
            <a:extLst>
              <a:ext uri="{BEBA8EAE-BF5A-486C-A8C5-ECC9F3942E4B}">
                <a14:imgProps xmlns:a14="http://schemas.microsoft.com/office/drawing/2010/main">
                  <a14:imgLayer r:embed="rId4">
                    <a14:imgEffect>
                      <a14:artisticBlur/>
                    </a14:imgEffect>
                    <a14:imgEffect>
                      <a14:brightnessContrast bright="-20000"/>
                    </a14:imgEffect>
                  </a14:imgLayer>
                </a14:imgProps>
              </a:ext>
            </a:extLst>
          </a:blip>
          <a:srcRect t="17729" b="72821"/>
          <a:stretch/>
        </p:blipFill>
        <p:spPr>
          <a:xfrm>
            <a:off x="-9016" y="3024205"/>
            <a:ext cx="12201015" cy="648072"/>
          </a:xfrm>
          <a:prstGeom prst="rect">
            <a:avLst/>
          </a:prstGeom>
        </p:spPr>
      </p:pic>
      <p:sp>
        <p:nvSpPr>
          <p:cNvPr id="3" name="文本框 2"/>
          <p:cNvSpPr txBox="1"/>
          <p:nvPr/>
        </p:nvSpPr>
        <p:spPr>
          <a:xfrm>
            <a:off x="686048" y="1052736"/>
            <a:ext cx="11046681" cy="289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6"/>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25000"/>
              </a:lnSpc>
            </a:pPr>
            <a:r>
              <a:rPr lang="en-US" altLang="zh-CN" dirty="0">
                <a:solidFill>
                  <a:schemeClr val="bg1"/>
                </a:solidFill>
              </a:rPr>
              <a:t>Based on a high-quantization series 12-bit ADC and high-performance front-end circuitry, SDS5000X HD has a low noise floor.</a:t>
            </a:r>
          </a:p>
          <a:p>
            <a:pPr>
              <a:lnSpc>
                <a:spcPct val="125000"/>
              </a:lnSpc>
            </a:pPr>
            <a:r>
              <a:rPr lang="en-US" altLang="zh-CN" dirty="0">
                <a:solidFill>
                  <a:schemeClr val="bg1"/>
                </a:solidFill>
              </a:rPr>
              <a:t>The noise floor is as low as 140 </a:t>
            </a:r>
            <a:r>
              <a:rPr lang="en-US" altLang="zh-CN" dirty="0" err="1">
                <a:solidFill>
                  <a:schemeClr val="bg1"/>
                </a:solidFill>
              </a:rPr>
              <a:t>μVrms</a:t>
            </a:r>
            <a:r>
              <a:rPr lang="en-US" altLang="zh-CN" dirty="0">
                <a:solidFill>
                  <a:schemeClr val="bg1"/>
                </a:solidFill>
              </a:rPr>
              <a:t> at 1 GHz.</a:t>
            </a:r>
          </a:p>
          <a:p>
            <a:pPr>
              <a:lnSpc>
                <a:spcPct val="125000"/>
              </a:lnSpc>
            </a:pPr>
            <a:r>
              <a:rPr lang="en-US" altLang="zh-CN" dirty="0">
                <a:solidFill>
                  <a:schemeClr val="bg1"/>
                </a:solidFill>
              </a:rPr>
              <a:t>50Ω and 1MΩ impedances are supported, and each analog path has a bandwidth filter.</a:t>
            </a:r>
          </a:p>
          <a:p>
            <a:pPr>
              <a:lnSpc>
                <a:spcPct val="125000"/>
              </a:lnSpc>
            </a:pPr>
            <a:r>
              <a:rPr lang="en-US" altLang="zh-CN" dirty="0">
                <a:solidFill>
                  <a:schemeClr val="bg1"/>
                </a:solidFill>
              </a:rPr>
              <a:t>High-frequency noise is reduced through low-pass filtering and digital processing.</a:t>
            </a:r>
            <a:endParaRPr lang="zh-CN" altLang="en-US" dirty="0">
              <a:solidFill>
                <a:schemeClr val="bg1"/>
              </a:solidFill>
            </a:endParaRPr>
          </a:p>
        </p:txBody>
      </p:sp>
      <p:pic>
        <p:nvPicPr>
          <p:cNvPr id="22" name="图片 21"/>
          <p:cNvPicPr/>
          <p:nvPr/>
        </p:nvPicPr>
        <p:blipFill rotWithShape="1">
          <a:blip r:embed="rId7">
            <a:extLst>
              <a:ext uri="{28A0092B-C50C-407E-A947-70E740481C1C}">
                <a14:useLocalDpi xmlns:a14="http://schemas.microsoft.com/office/drawing/2010/main" val="0"/>
              </a:ext>
            </a:extLst>
          </a:blip>
          <a:srcRect t="70340" r="75431" b="8416"/>
          <a:stretch/>
        </p:blipFill>
        <p:spPr bwMode="auto">
          <a:xfrm>
            <a:off x="2477340" y="4466768"/>
            <a:ext cx="2412268" cy="1423577"/>
          </a:xfrm>
          <a:prstGeom prst="rect">
            <a:avLst/>
          </a:prstGeom>
          <a:noFill/>
          <a:ln>
            <a:noFill/>
          </a:ln>
          <a:effectLst>
            <a:glow rad="152400">
              <a:schemeClr val="bg1">
                <a:alpha val="40000"/>
              </a:schemeClr>
            </a:glow>
          </a:effectLst>
        </p:spPr>
      </p:pic>
      <p:sp>
        <p:nvSpPr>
          <p:cNvPr id="24" name="文本框 23"/>
          <p:cNvSpPr txBox="1"/>
          <p:nvPr/>
        </p:nvSpPr>
        <p:spPr>
          <a:xfrm>
            <a:off x="2207568" y="3857659"/>
            <a:ext cx="2951812" cy="369332"/>
          </a:xfrm>
          <a:prstGeom prst="rect">
            <a:avLst/>
          </a:prstGeom>
          <a:noFill/>
        </p:spPr>
        <p:txBody>
          <a:bodyPr wrap="square" rtlCol="0">
            <a:spAutoFit/>
          </a:bodyPr>
          <a:lstStyle/>
          <a:p>
            <a:r>
              <a:rPr lang="en-US" altLang="zh-CN" dirty="0">
                <a:solidFill>
                  <a:schemeClr val="bg1"/>
                </a:solidFill>
              </a:rPr>
              <a:t>500 MHz bandwidth models:</a:t>
            </a:r>
            <a:endParaRPr lang="zh-CN" altLang="en-US" dirty="0">
              <a:solidFill>
                <a:schemeClr val="bg1"/>
              </a:solidFill>
            </a:endParaRPr>
          </a:p>
        </p:txBody>
      </p:sp>
      <p:sp>
        <p:nvSpPr>
          <p:cNvPr id="25" name="文本框 24"/>
          <p:cNvSpPr txBox="1"/>
          <p:nvPr/>
        </p:nvSpPr>
        <p:spPr>
          <a:xfrm>
            <a:off x="6642599" y="3857659"/>
            <a:ext cx="2951812" cy="369332"/>
          </a:xfrm>
          <a:prstGeom prst="rect">
            <a:avLst/>
          </a:prstGeom>
          <a:noFill/>
        </p:spPr>
        <p:txBody>
          <a:bodyPr wrap="square" rtlCol="0">
            <a:spAutoFit/>
          </a:bodyPr>
          <a:lstStyle/>
          <a:p>
            <a:r>
              <a:rPr lang="en-US" altLang="zh-CN" dirty="0">
                <a:solidFill>
                  <a:schemeClr val="bg1"/>
                </a:solidFill>
              </a:rPr>
              <a:t>350 MHz bandwidth models:</a:t>
            </a:r>
            <a:endParaRPr lang="zh-CN" altLang="en-US" dirty="0">
              <a:solidFill>
                <a:schemeClr val="bg1"/>
              </a:solidFill>
            </a:endParaRPr>
          </a:p>
        </p:txBody>
      </p:sp>
      <p:grpSp>
        <p:nvGrpSpPr>
          <p:cNvPr id="5" name="组合 4"/>
          <p:cNvGrpSpPr/>
          <p:nvPr/>
        </p:nvGrpSpPr>
        <p:grpSpPr>
          <a:xfrm>
            <a:off x="6869057" y="4466768"/>
            <a:ext cx="2498897" cy="1423577"/>
            <a:chOff x="6869057" y="4466768"/>
            <a:chExt cx="2498897" cy="1423577"/>
          </a:xfrm>
        </p:grpSpPr>
        <p:pic>
          <p:nvPicPr>
            <p:cNvPr id="20" name="图片 19"/>
            <p:cNvPicPr/>
            <p:nvPr/>
          </p:nvPicPr>
          <p:blipFill rotWithShape="1">
            <a:blip r:embed="rId8">
              <a:extLst>
                <a:ext uri="{28A0092B-C50C-407E-A947-70E740481C1C}">
                  <a14:useLocalDpi xmlns:a14="http://schemas.microsoft.com/office/drawing/2010/main" val="0"/>
                </a:ext>
              </a:extLst>
            </a:blip>
            <a:srcRect t="69967" r="72675" b="8115"/>
            <a:stretch/>
          </p:blipFill>
          <p:spPr bwMode="auto">
            <a:xfrm>
              <a:off x="6869057" y="4466768"/>
              <a:ext cx="2498897" cy="1423577"/>
            </a:xfrm>
            <a:prstGeom prst="rect">
              <a:avLst/>
            </a:prstGeom>
            <a:noFill/>
            <a:ln>
              <a:noFill/>
            </a:ln>
            <a:effectLst>
              <a:glow rad="152400">
                <a:schemeClr val="bg1">
                  <a:alpha val="40000"/>
                </a:schemeClr>
              </a:glow>
            </a:effectLst>
          </p:spPr>
        </p:pic>
        <p:pic>
          <p:nvPicPr>
            <p:cNvPr id="12" name="图片 11"/>
            <p:cNvPicPr/>
            <p:nvPr/>
          </p:nvPicPr>
          <p:blipFill rotWithShape="1">
            <a:blip r:embed="rId7">
              <a:extLst>
                <a:ext uri="{28A0092B-C50C-407E-A947-70E740481C1C}">
                  <a14:useLocalDpi xmlns:a14="http://schemas.microsoft.com/office/drawing/2010/main" val="0"/>
                </a:ext>
              </a:extLst>
            </a:blip>
            <a:srcRect l="459" t="71202" r="90793" b="8416"/>
            <a:stretch/>
          </p:blipFill>
          <p:spPr bwMode="auto">
            <a:xfrm>
              <a:off x="6924092" y="4545124"/>
              <a:ext cx="864096" cy="1329840"/>
            </a:xfrm>
            <a:prstGeom prst="rect">
              <a:avLst/>
            </a:prstGeom>
            <a:noFill/>
            <a:ln>
              <a:noFill/>
            </a:ln>
            <a:effectLst/>
          </p:spPr>
        </p:pic>
        <p:pic>
          <p:nvPicPr>
            <p:cNvPr id="13" name="图片 12"/>
            <p:cNvPicPr/>
            <p:nvPr/>
          </p:nvPicPr>
          <p:blipFill rotWithShape="1">
            <a:blip r:embed="rId7">
              <a:extLst>
                <a:ext uri="{28A0092B-C50C-407E-A947-70E740481C1C}">
                  <a14:useLocalDpi xmlns:a14="http://schemas.microsoft.com/office/drawing/2010/main" val="0"/>
                </a:ext>
              </a:extLst>
            </a:blip>
            <a:srcRect l="11040" t="71193" r="75431" b="26658"/>
            <a:stretch/>
          </p:blipFill>
          <p:spPr bwMode="auto">
            <a:xfrm>
              <a:off x="7843223" y="4545124"/>
              <a:ext cx="1328285" cy="144016"/>
            </a:xfrm>
            <a:prstGeom prst="rect">
              <a:avLst/>
            </a:prstGeom>
            <a:noFill/>
            <a:ln>
              <a:noFill/>
            </a:ln>
            <a:effectLst/>
          </p:spPr>
        </p:pic>
      </p:grpSp>
    </p:spTree>
    <p:extLst>
      <p:ext uri="{BB962C8B-B14F-4D97-AF65-F5344CB8AC3E}">
        <p14:creationId xmlns:p14="http://schemas.microsoft.com/office/powerpoint/2010/main" val="184458508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03275" y="476250"/>
            <a:ext cx="5605272"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Customized Interface</a:t>
            </a:r>
            <a:endParaRPr lang="zh-CN" altLang="en-US" dirty="0"/>
          </a:p>
        </p:txBody>
      </p:sp>
      <p:sp>
        <p:nvSpPr>
          <p:cNvPr id="3" name="文本框 2"/>
          <p:cNvSpPr txBox="1"/>
          <p:nvPr/>
        </p:nvSpPr>
        <p:spPr>
          <a:xfrm>
            <a:off x="803275" y="1008631"/>
            <a:ext cx="11089369" cy="2694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25000"/>
              </a:lnSpc>
            </a:pPr>
            <a:r>
              <a:rPr lang="en-US" altLang="zh-CN" sz="1800" dirty="0"/>
              <a:t>12.1-inch capacitive touch HD display.</a:t>
            </a:r>
          </a:p>
          <a:p>
            <a:pPr>
              <a:lnSpc>
                <a:spcPct val="125000"/>
              </a:lnSpc>
            </a:pPr>
            <a:r>
              <a:rPr lang="en-US" altLang="zh-CN" sz="1800" dirty="0"/>
              <a:t>It supports split-screen display, multi-channel and multi-interface, flattening to present more information, and the waveform is clear and reliable from the whole to the subtleties, improving test efficiency.</a:t>
            </a:r>
          </a:p>
          <a:p>
            <a:pPr>
              <a:lnSpc>
                <a:spcPct val="125000"/>
              </a:lnSpc>
            </a:pPr>
            <a:r>
              <a:rPr lang="en-US" altLang="zh-CN" sz="1800" dirty="0"/>
              <a:t>A variety of gestures are defined specifically for oscilloscope operation, which greatly improves the efficiency of instrument operation. Built-in </a:t>
            </a:r>
            <a:r>
              <a:rPr lang="en-US" altLang="zh-CN" sz="1800" dirty="0" err="1"/>
              <a:t>WebServer</a:t>
            </a:r>
            <a:r>
              <a:rPr lang="en-US" altLang="zh-CN" sz="1800" dirty="0"/>
              <a:t> allows you to remotely access and operate the oscilloscope directly from the web page</a:t>
            </a:r>
            <a:r>
              <a:rPr lang="zh-CN" altLang="en-US" sz="1800" dirty="0"/>
              <a:t>。</a:t>
            </a:r>
            <a:endParaRPr lang="zh-CN" altLang="zh-CN" sz="1800" dirty="0"/>
          </a:p>
          <a:p>
            <a:pPr marL="0" indent="0">
              <a:lnSpc>
                <a:spcPct val="125000"/>
              </a:lnSpc>
              <a:buNone/>
            </a:pPr>
            <a:endParaRPr lang="en-US" altLang="zh-CN" dirty="0"/>
          </a:p>
        </p:txBody>
      </p:sp>
      <p:pic>
        <p:nvPicPr>
          <p:cNvPr id="6" name="图片 5">
            <a:extLst>
              <a:ext uri="{FF2B5EF4-FFF2-40B4-BE49-F238E27FC236}">
                <a16:creationId xmlns:a16="http://schemas.microsoft.com/office/drawing/2014/main" id="{F2D03D73-8FCE-6493-6EB6-2048FCC6A3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45" t="7412" r="14213" b="36501"/>
          <a:stretch/>
        </p:blipFill>
        <p:spPr>
          <a:xfrm>
            <a:off x="4943872" y="3285467"/>
            <a:ext cx="7596844" cy="4067969"/>
          </a:xfrm>
          <a:prstGeom prst="rect">
            <a:avLst/>
          </a:prstGeom>
        </p:spPr>
      </p:pic>
      <p:pic>
        <p:nvPicPr>
          <p:cNvPr id="7" name="图片 6">
            <a:extLst>
              <a:ext uri="{FF2B5EF4-FFF2-40B4-BE49-F238E27FC236}">
                <a16:creationId xmlns:a16="http://schemas.microsoft.com/office/drawing/2014/main" id="{3E94A172-C58D-001E-3528-50A2F236F84E}"/>
              </a:ext>
            </a:extLst>
          </p:cNvPr>
          <p:cNvPicPr>
            <a:picLocks noChangeAspect="1"/>
          </p:cNvPicPr>
          <p:nvPr/>
        </p:nvPicPr>
        <p:blipFill>
          <a:blip r:embed="rId5"/>
          <a:stretch>
            <a:fillRect/>
          </a:stretch>
        </p:blipFill>
        <p:spPr>
          <a:xfrm>
            <a:off x="5477706" y="4122335"/>
            <a:ext cx="5467056" cy="3068868"/>
          </a:xfrm>
          <a:prstGeom prst="rect">
            <a:avLst/>
          </a:prstGeom>
        </p:spPr>
      </p:pic>
      <p:pic>
        <p:nvPicPr>
          <p:cNvPr id="8" name="图片 7">
            <a:extLst>
              <a:ext uri="{FF2B5EF4-FFF2-40B4-BE49-F238E27FC236}">
                <a16:creationId xmlns:a16="http://schemas.microsoft.com/office/drawing/2014/main" id="{0DB899E5-DC8A-0439-5D2F-555CA0EFBD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4545" y="4127812"/>
            <a:ext cx="2736304" cy="1172925"/>
          </a:xfrm>
          <a:prstGeom prst="rect">
            <a:avLst/>
          </a:prstGeom>
        </p:spPr>
      </p:pic>
      <p:pic>
        <p:nvPicPr>
          <p:cNvPr id="11" name="图片 10">
            <a:extLst>
              <a:ext uri="{FF2B5EF4-FFF2-40B4-BE49-F238E27FC236}">
                <a16:creationId xmlns:a16="http://schemas.microsoft.com/office/drawing/2014/main" id="{CE72AB0D-CECD-EE6A-FF6F-3A1767EDB0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4930" y="4136973"/>
            <a:ext cx="2736304" cy="1270599"/>
          </a:xfrm>
          <a:prstGeom prst="rect">
            <a:avLst/>
          </a:prstGeom>
        </p:spPr>
      </p:pic>
    </p:spTree>
    <p:extLst>
      <p:ext uri="{BB962C8B-B14F-4D97-AF65-F5344CB8AC3E}">
        <p14:creationId xmlns:p14="http://schemas.microsoft.com/office/powerpoint/2010/main" val="33183630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PPT拆分-03"/>
          <p:cNvPicPr>
            <a:picLocks noChangeAspect="1"/>
          </p:cNvPicPr>
          <p:nvPr/>
        </p:nvPicPr>
        <p:blipFill>
          <a:blip r:embed="rId2"/>
          <a:stretch>
            <a:fillRect/>
          </a:stretch>
        </p:blipFill>
        <p:spPr>
          <a:xfrm>
            <a:off x="538" y="295"/>
            <a:ext cx="12190118" cy="6857412"/>
          </a:xfrm>
          <a:prstGeom prst="rect">
            <a:avLst/>
          </a:prstGeom>
        </p:spPr>
      </p:pic>
      <p:sp>
        <p:nvSpPr>
          <p:cNvPr id="4" name="文本占位符 1"/>
          <p:cNvSpPr>
            <a:spLocks noGrp="1"/>
          </p:cNvSpPr>
          <p:nvPr/>
        </p:nvSpPr>
        <p:spPr>
          <a:xfrm>
            <a:off x="1703512" y="3644320"/>
            <a:ext cx="8640960"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algn="ctr">
              <a:lnSpc>
                <a:spcPct val="120000"/>
              </a:lnSpc>
            </a:pPr>
            <a:r>
              <a:rPr lang="en-US" sz="2371" dirty="0">
                <a:latin typeface="HONOR Sans CN DemiBold" panose="02000700000000000000" charset="-122"/>
                <a:ea typeface="HONOR Sans CN DemiBold" panose="02000700000000000000" charset="-122"/>
              </a:rPr>
              <a:t>Application Solutions</a:t>
            </a:r>
          </a:p>
        </p:txBody>
      </p:sp>
      <p:sp>
        <p:nvSpPr>
          <p:cNvPr id="3" name="文本占位符 2"/>
          <p:cNvSpPr>
            <a:spLocks noGrp="1"/>
          </p:cNvSpPr>
          <p:nvPr>
            <p:ph type="body" idx="4294967295" hasCustomPrompt="1"/>
          </p:nvPr>
        </p:nvSpPr>
        <p:spPr>
          <a:xfrm>
            <a:off x="4981637" y="2385201"/>
            <a:ext cx="1801583" cy="1259119"/>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8467" dirty="0">
                <a:solidFill>
                  <a:srgbClr val="00A0E9"/>
                </a:solidFill>
                <a:latin typeface="HONOR Sans CN DemiBold" panose="02000700000000000000" charset="-122"/>
                <a:ea typeface="HONOR Sans CN DemiBold" panose="02000700000000000000" charset="-122"/>
              </a:rPr>
              <a:t>03</a:t>
            </a:r>
          </a:p>
        </p:txBody>
      </p:sp>
    </p:spTree>
    <p:extLst>
      <p:ext uri="{BB962C8B-B14F-4D97-AF65-F5344CB8AC3E}">
        <p14:creationId xmlns:p14="http://schemas.microsoft.com/office/powerpoint/2010/main" val="294336726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21346" y="535211"/>
            <a:ext cx="5605272" cy="523220"/>
          </a:xfrm>
          <a:prstGeom prst="rect">
            <a:avLst/>
          </a:prstGeom>
          <a:noFill/>
        </p:spPr>
        <p:txBody>
          <a:bodyPr wrap="square" rtlCol="0">
            <a:spAutoFit/>
          </a:bodyPr>
          <a:lstStyle/>
          <a:p>
            <a:r>
              <a:rPr lang="en-US" altLang="zh-CN" sz="2800" b="1" dirty="0">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rPr>
              <a:t>Hardware-accelerated FFT</a:t>
            </a:r>
            <a:endParaRPr lang="zh-CN" altLang="en-US" sz="2800" b="1" dirty="0">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3" name="文本框 2"/>
          <p:cNvSpPr txBox="1"/>
          <p:nvPr/>
        </p:nvSpPr>
        <p:spPr>
          <a:xfrm>
            <a:off x="866420" y="1145592"/>
            <a:ext cx="10738192" cy="256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25000"/>
              </a:lnSpc>
            </a:pPr>
            <a:r>
              <a:rPr lang="en-US" altLang="zh-CN" sz="1800" dirty="0"/>
              <a:t>SDS5000X HD oscilloscope come standard with spectrum analysis, a 12-bit ADC, and SFDR down to 45dBc, ensuring a low noise floor with the oscilloscope's FFT function.</a:t>
            </a:r>
          </a:p>
          <a:p>
            <a:pPr>
              <a:lnSpc>
                <a:spcPct val="125000"/>
              </a:lnSpc>
            </a:pPr>
            <a:r>
              <a:rPr lang="en-US" altLang="zh-CN" sz="1800" dirty="0"/>
              <a:t>Siglent's hardware-accelerated FFT algorithm can save up to 88% of the time and support up to 32M operation points, providing superior frequency resolution while still maintaining a high spectral refresh rate.</a:t>
            </a:r>
          </a:p>
          <a:p>
            <a:pPr>
              <a:lnSpc>
                <a:spcPct val="125000"/>
              </a:lnSpc>
            </a:pPr>
            <a:r>
              <a:rPr lang="en-US" altLang="zh-CN" sz="1800" dirty="0"/>
              <a:t>Support a variety of window functions, support normal, average, maximum value hold and other modes, support automatic marking of peak points.</a:t>
            </a:r>
            <a:endParaRPr lang="zh-CN" altLang="en-US" sz="1800" dirty="0"/>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4085" y="3786449"/>
            <a:ext cx="4552435" cy="2560744"/>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1464" y="3786449"/>
            <a:ext cx="4552435" cy="2560744"/>
          </a:xfrm>
          <a:prstGeom prst="rect">
            <a:avLst/>
          </a:prstGeom>
        </p:spPr>
      </p:pic>
      <p:sp>
        <p:nvSpPr>
          <p:cNvPr id="6" name="文本框 5"/>
          <p:cNvSpPr txBox="1"/>
          <p:nvPr/>
        </p:nvSpPr>
        <p:spPr>
          <a:xfrm>
            <a:off x="3755740" y="6406505"/>
            <a:ext cx="4552435" cy="338554"/>
          </a:xfrm>
          <a:prstGeom prst="rect">
            <a:avLst/>
          </a:prstGeom>
          <a:noFill/>
        </p:spPr>
        <p:txBody>
          <a:bodyPr wrap="square" rtlCol="0">
            <a:spAutoFit/>
          </a:bodyPr>
          <a:lstStyle/>
          <a:p>
            <a:pPr algn="ctr"/>
            <a:r>
              <a:rPr lang="en-US" altLang="zh-CN"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Use an oscilloscope for spectrum analysis</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Tree>
    <p:extLst>
      <p:ext uri="{BB962C8B-B14F-4D97-AF65-F5344CB8AC3E}">
        <p14:creationId xmlns:p14="http://schemas.microsoft.com/office/powerpoint/2010/main" val="25069757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7274" y="2996952"/>
            <a:ext cx="6534726" cy="4356484"/>
          </a:xfrm>
          <a:prstGeom prst="rect">
            <a:avLst/>
          </a:prstGeom>
        </p:spPr>
      </p:pic>
      <p:sp>
        <p:nvSpPr>
          <p:cNvPr id="2" name="文本框 1"/>
          <p:cNvSpPr txBox="1"/>
          <p:nvPr/>
        </p:nvSpPr>
        <p:spPr>
          <a:xfrm>
            <a:off x="731838" y="549275"/>
            <a:ext cx="5605272" cy="523220"/>
          </a:xfrm>
          <a:prstGeom prst="rect">
            <a:avLst/>
          </a:prstGeom>
          <a:noFill/>
        </p:spPr>
        <p:txBody>
          <a:bodyPr wrap="square" rtlCol="0">
            <a:spAutoFit/>
          </a:bodyPr>
          <a:lstStyle>
            <a:defPPr>
              <a:defRPr lang="zh-CN"/>
            </a:defPPr>
            <a:lvl1pPr>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i="0" dirty="0">
                <a:solidFill>
                  <a:schemeClr val="bg1">
                    <a:lumMod val="50000"/>
                  </a:schemeClr>
                </a:solidFill>
                <a:effectLst/>
              </a:rPr>
              <a:t>Serial Bus Decoding</a:t>
            </a:r>
            <a:endParaRPr lang="zh-CN" altLang="en-US" dirty="0">
              <a:solidFill>
                <a:schemeClr val="bg1">
                  <a:lumMod val="50000"/>
                </a:schemeClr>
              </a:solidFill>
            </a:endParaRPr>
          </a:p>
        </p:txBody>
      </p:sp>
      <p:sp>
        <p:nvSpPr>
          <p:cNvPr id="4" name="文本框 3"/>
          <p:cNvSpPr txBox="1"/>
          <p:nvPr/>
        </p:nvSpPr>
        <p:spPr>
          <a:xfrm>
            <a:off x="875420" y="1515095"/>
            <a:ext cx="11072054" cy="342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25000"/>
              </a:lnSpc>
            </a:pPr>
            <a:r>
              <a:rPr lang="en-US" altLang="zh-CN" dirty="0"/>
              <a:t>Standard: I2C, SPI, UART, CAN, LIN</a:t>
            </a:r>
          </a:p>
          <a:p>
            <a:pPr>
              <a:lnSpc>
                <a:spcPct val="125000"/>
              </a:lnSpc>
            </a:pPr>
            <a:r>
              <a:rPr lang="en-US" altLang="zh-CN" dirty="0"/>
              <a:t>Optional: CAN FD, </a:t>
            </a:r>
            <a:r>
              <a:rPr lang="en-US" altLang="zh-CN" dirty="0" err="1"/>
              <a:t>FlexRay</a:t>
            </a:r>
            <a:r>
              <a:rPr lang="en-US" altLang="zh-CN" dirty="0"/>
              <a:t>, I2S, MIL-STD-1553B, SENT, Manchester, ARINC429, USB2.0 </a:t>
            </a:r>
          </a:p>
          <a:p>
            <a:pPr>
              <a:lnSpc>
                <a:spcPct val="125000"/>
              </a:lnSpc>
            </a:pPr>
            <a:r>
              <a:rPr lang="en-US" altLang="zh-CN" dirty="0"/>
              <a:t>Through the event list display and decoding, the protocol information of the bus can be displayed in a tabular form quickly and intuitively.</a:t>
            </a:r>
            <a:endParaRPr lang="zh-CN" altLang="en-US" dirty="0"/>
          </a:p>
        </p:txBody>
      </p:sp>
    </p:spTree>
    <p:extLst>
      <p:ext uri="{BB962C8B-B14F-4D97-AF65-F5344CB8AC3E}">
        <p14:creationId xmlns:p14="http://schemas.microsoft.com/office/powerpoint/2010/main" val="231336534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D:\AAA示波器\SDS5000X HD\官网更新\2.2.png"/>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5375" b="8000"/>
          <a:stretch/>
        </p:blipFill>
        <p:spPr bwMode="auto">
          <a:xfrm>
            <a:off x="0" y="0"/>
            <a:ext cx="12192000" cy="6858000"/>
          </a:xfrm>
          <a:prstGeom prst="rect">
            <a:avLst/>
          </a:prstGeom>
          <a:noFill/>
          <a:ln>
            <a:noFill/>
          </a:ln>
        </p:spPr>
      </p:pic>
      <p:sp>
        <p:nvSpPr>
          <p:cNvPr id="3" name="矩形 2">
            <a:extLst>
              <a:ext uri="{FF2B5EF4-FFF2-40B4-BE49-F238E27FC236}">
                <a16:creationId xmlns:a16="http://schemas.microsoft.com/office/drawing/2014/main" id="{38385A9C-AF82-7104-A479-C22F6CD58D07}"/>
              </a:ext>
            </a:extLst>
          </p:cNvPr>
          <p:cNvSpPr/>
          <p:nvPr/>
        </p:nvSpPr>
        <p:spPr>
          <a:xfrm>
            <a:off x="-168696" y="-171400"/>
            <a:ext cx="12637404" cy="7344816"/>
          </a:xfrm>
          <a:prstGeom prst="rect">
            <a:avLst/>
          </a:prstGeom>
          <a:solidFill>
            <a:schemeClr val="tx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701144" y="528553"/>
            <a:ext cx="5605272" cy="523220"/>
          </a:xfrm>
          <a:prstGeom prst="rect">
            <a:avLst/>
          </a:prstGeom>
          <a:noFill/>
        </p:spPr>
        <p:txBody>
          <a:bodyPr wrap="square" rtlCol="0">
            <a:spAutoFit/>
          </a:bodyPr>
          <a:lstStyle>
            <a:defPPr>
              <a:defRPr lang="zh-CN"/>
            </a:defPPr>
            <a:lvl1pPr>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solidFill>
                  <a:schemeClr val="bg1">
                    <a:lumMod val="95000"/>
                  </a:schemeClr>
                </a:solidFill>
              </a:rPr>
              <a:t>Power-on Timing Analysis</a:t>
            </a:r>
            <a:endParaRPr lang="zh-CN" altLang="en-US" dirty="0">
              <a:solidFill>
                <a:schemeClr val="bg1">
                  <a:lumMod val="95000"/>
                </a:schemeClr>
              </a:solidFill>
            </a:endParaRPr>
          </a:p>
        </p:txBody>
      </p:sp>
      <p:sp>
        <p:nvSpPr>
          <p:cNvPr id="9" name="文本框 8">
            <a:extLst>
              <a:ext uri="{FF2B5EF4-FFF2-40B4-BE49-F238E27FC236}">
                <a16:creationId xmlns:a16="http://schemas.microsoft.com/office/drawing/2014/main" id="{D1B6CF76-EEB2-AD8B-AA66-4DE66383DEB4}"/>
              </a:ext>
            </a:extLst>
          </p:cNvPr>
          <p:cNvSpPr txBox="1"/>
          <p:nvPr/>
        </p:nvSpPr>
        <p:spPr>
          <a:xfrm>
            <a:off x="972642" y="1573666"/>
            <a:ext cx="10246716" cy="174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4"/>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solidFill>
                  <a:schemeClr val="bg1"/>
                </a:solidFill>
              </a:rPr>
              <a:t>Through the power-on timing test, ensure that the signals of each module appear in the correct timing, avoid signal collisions and interference, and ensure the normal operation of the system.</a:t>
            </a:r>
          </a:p>
          <a:p>
            <a:r>
              <a:rPr lang="en-US" altLang="zh-CN" dirty="0">
                <a:solidFill>
                  <a:schemeClr val="bg1"/>
                </a:solidFill>
              </a:rPr>
              <a:t>Capture the power-up process of all relevant signals at once, saving measurement time and increasing work efficiency.</a:t>
            </a:r>
          </a:p>
          <a:p>
            <a:endParaRPr lang="en-US" altLang="zh-CN" dirty="0">
              <a:solidFill>
                <a:schemeClr val="bg1"/>
              </a:solidFill>
            </a:endParaRPr>
          </a:p>
        </p:txBody>
      </p:sp>
    </p:spTree>
    <p:extLst>
      <p:ext uri="{BB962C8B-B14F-4D97-AF65-F5344CB8AC3E}">
        <p14:creationId xmlns:p14="http://schemas.microsoft.com/office/powerpoint/2010/main" val="64746124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文本框 2"/>
          <p:cNvSpPr txBox="1"/>
          <p:nvPr/>
        </p:nvSpPr>
        <p:spPr>
          <a:xfrm>
            <a:off x="4007768" y="1952836"/>
            <a:ext cx="1226618" cy="523220"/>
          </a:xfrm>
          <a:prstGeom prst="rect">
            <a:avLst/>
          </a:prstGeom>
          <a:noFill/>
        </p:spPr>
        <p:txBody>
          <a:bodyPr wrap="none" rtlCol="0">
            <a:spAutoFit/>
          </a:bodyPr>
          <a:lstStyle/>
          <a:p>
            <a:r>
              <a:rPr lang="en-US" altLang="zh-CN" sz="2800" dirty="0">
                <a:solidFill>
                  <a:srgbClr val="FF0000"/>
                </a:solidFill>
              </a:rPr>
              <a:t>banner</a:t>
            </a:r>
            <a:endParaRPr lang="zh-CN" altLang="en-US" sz="2800" dirty="0">
              <a:solidFill>
                <a:srgbClr val="FF0000"/>
              </a:solidFill>
            </a:endParaRPr>
          </a:p>
        </p:txBody>
      </p:sp>
      <p:pic>
        <p:nvPicPr>
          <p:cNvPr id="4" name="图片 3"/>
          <p:cNvPicPr>
            <a:picLocks noChangeAspect="1"/>
          </p:cNvPicPr>
          <p:nvPr/>
        </p:nvPicPr>
        <p:blipFill>
          <a:blip r:embed="rId2"/>
          <a:stretch>
            <a:fillRect/>
          </a:stretch>
        </p:blipFill>
        <p:spPr>
          <a:xfrm>
            <a:off x="-1" y="1030216"/>
            <a:ext cx="12192001" cy="5080001"/>
          </a:xfrm>
          <a:prstGeom prst="rect">
            <a:avLst/>
          </a:prstGeom>
        </p:spPr>
      </p:pic>
    </p:spTree>
    <p:extLst>
      <p:ext uri="{BB962C8B-B14F-4D97-AF65-F5344CB8AC3E}">
        <p14:creationId xmlns:p14="http://schemas.microsoft.com/office/powerpoint/2010/main" val="50621245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8008" y="518940"/>
            <a:ext cx="9769017" cy="523220"/>
          </a:xfrm>
          <a:prstGeom prst="rect">
            <a:avLst/>
          </a:prstGeom>
          <a:noFill/>
        </p:spPr>
        <p:txBody>
          <a:bodyPr wrap="square" rtlCol="0">
            <a:spAutoFit/>
          </a:bodyPr>
          <a:lstStyle>
            <a:defPPr>
              <a:defRPr lang="zh-CN"/>
            </a:defPPr>
            <a:lvl1pPr>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Mask Testing for Hardware Implementations</a:t>
            </a:r>
            <a:endParaRPr lang="zh-CN" altLang="en-US" dirty="0"/>
          </a:p>
        </p:txBody>
      </p:sp>
      <p:sp>
        <p:nvSpPr>
          <p:cNvPr id="4" name="Rectangle 2"/>
          <p:cNvSpPr>
            <a:spLocks noChangeArrowheads="1"/>
          </p:cNvSpPr>
          <p:nvPr/>
        </p:nvSpPr>
        <p:spPr bwMode="auto">
          <a:xfrm>
            <a:off x="2238375" y="2133600"/>
            <a:ext cx="824865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9" name="文本框 18"/>
          <p:cNvSpPr txBox="1"/>
          <p:nvPr/>
        </p:nvSpPr>
        <p:spPr>
          <a:xfrm>
            <a:off x="767408" y="1028604"/>
            <a:ext cx="10739064" cy="343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25000"/>
              </a:lnSpc>
              <a:spcBef>
                <a:spcPts val="600"/>
              </a:spcBef>
            </a:pPr>
            <a:r>
              <a:rPr lang="en-US" altLang="zh-CN" sz="1800" dirty="0"/>
              <a:t>Hardware-based mask testing at up to 80,000 frames per second.</a:t>
            </a:r>
          </a:p>
          <a:p>
            <a:pPr>
              <a:spcBef>
                <a:spcPts val="600"/>
              </a:spcBef>
            </a:pPr>
            <a:r>
              <a:rPr lang="en-US" altLang="zh-CN" sz="1800" dirty="0"/>
              <a:t>Mask testing is supported under eye diagram and jitter tests.</a:t>
            </a:r>
          </a:p>
          <a:p>
            <a:pPr>
              <a:lnSpc>
                <a:spcPct val="125000"/>
              </a:lnSpc>
              <a:spcBef>
                <a:spcPts val="600"/>
              </a:spcBef>
            </a:pPr>
            <a:r>
              <a:rPr lang="en-US" altLang="zh-CN" sz="1800" dirty="0"/>
              <a:t>Masks are automatically generated based on user-defined vertical and horizontal tolerances to compare whether the signal under test touches the Mask.</a:t>
            </a:r>
          </a:p>
          <a:p>
            <a:pPr>
              <a:lnSpc>
                <a:spcPct val="125000"/>
              </a:lnSpc>
              <a:spcBef>
                <a:spcPts val="600"/>
              </a:spcBef>
            </a:pPr>
            <a:r>
              <a:rPr lang="en-US" altLang="zh-CN" sz="1800" dirty="0"/>
              <a:t>It can pre-set the acquisition stop and buzzer alarm when the test fails, and automatically take a screenshot of the failure frame or save it in the history frame.</a:t>
            </a:r>
          </a:p>
          <a:p>
            <a:pPr>
              <a:lnSpc>
                <a:spcPct val="125000"/>
              </a:lnSpc>
              <a:spcBef>
                <a:spcPts val="600"/>
              </a:spcBef>
            </a:pPr>
            <a:r>
              <a:rPr lang="en-US" altLang="zh-CN" sz="1800" dirty="0"/>
              <a:t>It is suitable for long-term unattended monitoring of abnormal signals.</a:t>
            </a:r>
            <a:endParaRPr lang="zh-CN" altLang="en-US" sz="1800" dirty="0"/>
          </a:p>
        </p:txBody>
      </p:sp>
      <p:pic>
        <p:nvPicPr>
          <p:cNvPr id="20" name="图片 19">
            <a:extLst>
              <a:ext uri="{FF2B5EF4-FFF2-40B4-BE49-F238E27FC236}">
                <a16:creationId xmlns:a16="http://schemas.microsoft.com/office/drawing/2014/main" id="{D37B615D-D189-0E20-6C9E-0506D201CC95}"/>
              </a:ext>
            </a:extLst>
          </p:cNvPr>
          <p:cNvPicPr>
            <a:picLocks noChangeAspect="1"/>
          </p:cNvPicPr>
          <p:nvPr/>
        </p:nvPicPr>
        <p:blipFill rotWithShape="1">
          <a:blip r:embed="rId3"/>
          <a:srcRect l="10891"/>
          <a:stretch/>
        </p:blipFill>
        <p:spPr>
          <a:xfrm>
            <a:off x="5473158" y="3845500"/>
            <a:ext cx="4919327" cy="2724349"/>
          </a:xfrm>
          <a:prstGeom prst="rect">
            <a:avLst/>
          </a:prstGeom>
        </p:spPr>
      </p:pic>
      <p:pic>
        <p:nvPicPr>
          <p:cNvPr id="7" name="图片 6">
            <a:extLst>
              <a:ext uri="{FF2B5EF4-FFF2-40B4-BE49-F238E27FC236}">
                <a16:creationId xmlns:a16="http://schemas.microsoft.com/office/drawing/2014/main" id="{0CF8DF06-DBD9-40EB-1A57-CC9E37DF8F6A}"/>
              </a:ext>
            </a:extLst>
          </p:cNvPr>
          <p:cNvPicPr>
            <a:picLocks noChangeAspect="1"/>
          </p:cNvPicPr>
          <p:nvPr/>
        </p:nvPicPr>
        <p:blipFill rotWithShape="1">
          <a:blip r:embed="rId4">
            <a:extLst>
              <a:ext uri="{28A0092B-C50C-407E-A947-70E740481C1C}">
                <a14:useLocalDpi xmlns:a14="http://schemas.microsoft.com/office/drawing/2010/main" val="0"/>
              </a:ext>
            </a:extLst>
          </a:blip>
          <a:srcRect l="5791" t="6701" r="2644" b="7984"/>
          <a:stretch/>
        </p:blipFill>
        <p:spPr>
          <a:xfrm>
            <a:off x="1283340" y="3845500"/>
            <a:ext cx="4200592" cy="2724349"/>
          </a:xfrm>
          <a:prstGeom prst="rect">
            <a:avLst/>
          </a:prstGeom>
        </p:spPr>
      </p:pic>
    </p:spTree>
    <p:extLst>
      <p:ext uri="{BB962C8B-B14F-4D97-AF65-F5344CB8AC3E}">
        <p14:creationId xmlns:p14="http://schemas.microsoft.com/office/powerpoint/2010/main" val="410268128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980F3B8-034F-135C-FD13-63098A764C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7" t="-3857" r="11267" b="12023"/>
          <a:stretch/>
        </p:blipFill>
        <p:spPr>
          <a:xfrm>
            <a:off x="4655840" y="1793992"/>
            <a:ext cx="7037829" cy="3673644"/>
          </a:xfrm>
          <a:prstGeom prst="rect">
            <a:avLst/>
          </a:prstGeom>
          <a:effectLst/>
        </p:spPr>
      </p:pic>
      <p:sp>
        <p:nvSpPr>
          <p:cNvPr id="2" name="文本框 1"/>
          <p:cNvSpPr txBox="1"/>
          <p:nvPr/>
        </p:nvSpPr>
        <p:spPr>
          <a:xfrm>
            <a:off x="695325" y="692696"/>
            <a:ext cx="5605272" cy="523220"/>
          </a:xfrm>
          <a:prstGeom prst="rect">
            <a:avLst/>
          </a:prstGeom>
          <a:noFill/>
        </p:spPr>
        <p:txBody>
          <a:bodyPr wrap="square" rtlCol="0">
            <a:spAutoFit/>
          </a:bodyPr>
          <a:lstStyle>
            <a:defPPr>
              <a:defRPr lang="zh-CN"/>
            </a:defPPr>
            <a:lvl1pPr>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i="0" dirty="0">
                <a:solidFill>
                  <a:schemeClr val="bg1">
                    <a:lumMod val="50000"/>
                  </a:schemeClr>
                </a:solidFill>
                <a:effectLst/>
              </a:rPr>
              <a:t>Bode Plot</a:t>
            </a:r>
            <a:endParaRPr lang="zh-CN" altLang="en-US" dirty="0">
              <a:solidFill>
                <a:schemeClr val="bg1">
                  <a:lumMod val="50000"/>
                </a:schemeClr>
              </a:solidFill>
            </a:endParaRPr>
          </a:p>
        </p:txBody>
      </p:sp>
      <p:sp>
        <p:nvSpPr>
          <p:cNvPr id="3" name="文本框 2"/>
          <p:cNvSpPr txBox="1"/>
          <p:nvPr/>
        </p:nvSpPr>
        <p:spPr>
          <a:xfrm>
            <a:off x="875420" y="1952221"/>
            <a:ext cx="4271853"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50000"/>
              </a:lnSpc>
            </a:pPr>
            <a:r>
              <a:rPr lang="en-US" altLang="zh-CN" dirty="0">
                <a:solidFill>
                  <a:schemeClr val="tx1"/>
                </a:solidFill>
              </a:rPr>
              <a:t>Filter test .</a:t>
            </a:r>
          </a:p>
          <a:p>
            <a:pPr>
              <a:lnSpc>
                <a:spcPct val="150000"/>
              </a:lnSpc>
            </a:pPr>
            <a:r>
              <a:rPr lang="en-US" altLang="zh-CN" dirty="0">
                <a:solidFill>
                  <a:schemeClr val="tx1"/>
                </a:solidFill>
              </a:rPr>
              <a:t>Built-in waveform generator.</a:t>
            </a:r>
            <a:endParaRPr lang="zh-CN" altLang="en-US" dirty="0">
              <a:solidFill>
                <a:schemeClr val="tx1"/>
              </a:solidFill>
            </a:endParaRPr>
          </a:p>
          <a:p>
            <a:pPr>
              <a:lnSpc>
                <a:spcPct val="150000"/>
              </a:lnSpc>
            </a:pPr>
            <a:r>
              <a:rPr lang="en-US" altLang="zh-CN" dirty="0">
                <a:solidFill>
                  <a:schemeClr val="tx1"/>
                </a:solidFill>
              </a:rPr>
              <a:t>Measure the response of the power control loop.</a:t>
            </a:r>
          </a:p>
          <a:p>
            <a:pPr>
              <a:lnSpc>
                <a:spcPct val="150000"/>
              </a:lnSpc>
            </a:pPr>
            <a:r>
              <a:rPr lang="en-US" altLang="zh-CN" dirty="0">
                <a:solidFill>
                  <a:schemeClr val="tx1"/>
                </a:solidFill>
              </a:rPr>
              <a:t>Sweep the amplitude and phase frequency response of the DUT.</a:t>
            </a:r>
            <a:endParaRPr lang="zh-CN" altLang="en-US" dirty="0">
              <a:solidFill>
                <a:schemeClr val="tx1"/>
              </a:solidFill>
            </a:endParaRPr>
          </a:p>
        </p:txBody>
      </p:sp>
    </p:spTree>
    <p:extLst>
      <p:ext uri="{BB962C8B-B14F-4D97-AF65-F5344CB8AC3E}">
        <p14:creationId xmlns:p14="http://schemas.microsoft.com/office/powerpoint/2010/main" val="150739417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8008" y="518940"/>
            <a:ext cx="6088613" cy="523220"/>
          </a:xfrm>
          <a:prstGeom prst="rect">
            <a:avLst/>
          </a:prstGeom>
          <a:noFill/>
        </p:spPr>
        <p:txBody>
          <a:bodyPr wrap="square" rtlCol="0">
            <a:spAutoFit/>
          </a:bodyPr>
          <a:lstStyle>
            <a:defPPr>
              <a:defRPr lang="zh-CN"/>
            </a:defPPr>
            <a:lvl1pPr>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Power Analysis</a:t>
            </a:r>
            <a:endParaRPr lang="zh-CN" altLang="en-US" dirty="0"/>
          </a:p>
        </p:txBody>
      </p:sp>
      <p:sp>
        <p:nvSpPr>
          <p:cNvPr id="4" name="Rectangle 2"/>
          <p:cNvSpPr>
            <a:spLocks noChangeArrowheads="1"/>
          </p:cNvSpPr>
          <p:nvPr/>
        </p:nvSpPr>
        <p:spPr bwMode="auto">
          <a:xfrm>
            <a:off x="2238375" y="2133600"/>
            <a:ext cx="824865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9" name="文本框 18"/>
          <p:cNvSpPr txBox="1"/>
          <p:nvPr/>
        </p:nvSpPr>
        <p:spPr>
          <a:xfrm>
            <a:off x="1263979" y="1042159"/>
            <a:ext cx="9216293" cy="26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2"/>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Analyze the efficiency and reliability of switching power supplies.</a:t>
            </a:r>
          </a:p>
          <a:p>
            <a:r>
              <a:rPr lang="en-US" altLang="zh-CN" dirty="0"/>
              <a:t>Extensive selection of voltage and current probes.</a:t>
            </a:r>
          </a:p>
          <a:p>
            <a:r>
              <a:rPr lang="en-US" altLang="zh-CN" dirty="0"/>
              <a:t>Quickly measure and analyze power quality, current harmonics, inrush currents, switching losses, output ripple, and more</a:t>
            </a:r>
          </a:p>
          <a:p>
            <a:r>
              <a:rPr lang="en-US" altLang="zh-CN" dirty="0"/>
              <a:t>Jitter testing supports advanced statistical analysis and noise analysis of high-speed digital interfaces.</a:t>
            </a:r>
          </a:p>
          <a:p>
            <a:r>
              <a:rPr lang="en-US" altLang="zh-CN" dirty="0"/>
              <a:t>Clear guidance for easy device connection.</a:t>
            </a:r>
            <a:endParaRPr lang="zh-CN" altLang="en-US" dirty="0"/>
          </a:p>
        </p:txBody>
      </p:sp>
      <p:pic>
        <p:nvPicPr>
          <p:cNvPr id="6" name="图片 5"/>
          <p:cNvPicPr>
            <a:picLocks noChangeAspect="1"/>
          </p:cNvPicPr>
          <p:nvPr/>
        </p:nvPicPr>
        <p:blipFill>
          <a:blip r:embed="rId3"/>
          <a:stretch>
            <a:fillRect/>
          </a:stretch>
        </p:blipFill>
        <p:spPr>
          <a:xfrm>
            <a:off x="6497648" y="3587233"/>
            <a:ext cx="3765748" cy="2629436"/>
          </a:xfrm>
          <a:prstGeom prst="rect">
            <a:avLst/>
          </a:prstGeom>
        </p:spPr>
      </p:pic>
      <p:sp>
        <p:nvSpPr>
          <p:cNvPr id="10" name="文本框 9"/>
          <p:cNvSpPr txBox="1"/>
          <p:nvPr/>
        </p:nvSpPr>
        <p:spPr>
          <a:xfrm>
            <a:off x="2077953" y="6264931"/>
            <a:ext cx="3221501" cy="338554"/>
          </a:xfrm>
          <a:prstGeom prst="rect">
            <a:avLst/>
          </a:prstGeom>
          <a:noFill/>
        </p:spPr>
        <p:txBody>
          <a:bodyPr wrap="square" rtlCol="0">
            <a:spAutoFit/>
          </a:bodyPr>
          <a:lstStyle/>
          <a:p>
            <a:pPr algn="ctr"/>
            <a:r>
              <a:rPr lang="en-US" altLang="zh-CN" sz="1600" b="0" i="0" dirty="0">
                <a:solidFill>
                  <a:srgbClr val="333333"/>
                </a:solidFill>
                <a:effectLst/>
                <a:latin typeface="Arial" panose="020B0604020202020204" pitchFamily="34" charset="0"/>
              </a:rPr>
              <a:t>Current harmonic test</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1" name="文本框 10"/>
          <p:cNvSpPr txBox="1"/>
          <p:nvPr/>
        </p:nvSpPr>
        <p:spPr>
          <a:xfrm>
            <a:off x="6769772" y="6292926"/>
            <a:ext cx="3221501" cy="338554"/>
          </a:xfrm>
          <a:prstGeom prst="rect">
            <a:avLst/>
          </a:prstGeom>
          <a:noFill/>
        </p:spPr>
        <p:txBody>
          <a:bodyPr wrap="square" rtlCol="0">
            <a:spAutoFit/>
          </a:bodyPr>
          <a:lstStyle/>
          <a:p>
            <a:pPr algn="ctr"/>
            <a:r>
              <a:rPr lang="en-US" altLang="zh-CN"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Safe work area testing</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12" name="图片 11">
            <a:extLst>
              <a:ext uri="{FF2B5EF4-FFF2-40B4-BE49-F238E27FC236}">
                <a16:creationId xmlns:a16="http://schemas.microsoft.com/office/drawing/2014/main" id="{0997380C-0DA4-03EF-D257-9639A2389595}"/>
              </a:ext>
            </a:extLst>
          </p:cNvPr>
          <p:cNvPicPr>
            <a:picLocks noChangeAspect="1"/>
          </p:cNvPicPr>
          <p:nvPr/>
        </p:nvPicPr>
        <p:blipFill rotWithShape="1">
          <a:blip r:embed="rId4"/>
          <a:srcRect l="265" t="4911"/>
          <a:stretch/>
        </p:blipFill>
        <p:spPr>
          <a:xfrm>
            <a:off x="1509326" y="3587233"/>
            <a:ext cx="4358754" cy="2622811"/>
          </a:xfrm>
          <a:prstGeom prst="rect">
            <a:avLst/>
          </a:prstGeom>
        </p:spPr>
      </p:pic>
    </p:spTree>
    <p:extLst>
      <p:ext uri="{BB962C8B-B14F-4D97-AF65-F5344CB8AC3E}">
        <p14:creationId xmlns:p14="http://schemas.microsoft.com/office/powerpoint/2010/main" val="12199245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8008" y="518940"/>
            <a:ext cx="6088613" cy="523220"/>
          </a:xfrm>
          <a:prstGeom prst="rect">
            <a:avLst/>
          </a:prstGeom>
          <a:noFill/>
        </p:spPr>
        <p:txBody>
          <a:bodyPr wrap="square" rtlCol="0">
            <a:spAutoFit/>
          </a:bodyPr>
          <a:lstStyle>
            <a:defPPr>
              <a:defRPr lang="zh-CN"/>
            </a:defPPr>
            <a:lvl1pPr>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Three-phase Power Analysis</a:t>
            </a:r>
            <a:endParaRPr lang="zh-CN" altLang="en-US" dirty="0"/>
          </a:p>
        </p:txBody>
      </p:sp>
      <p:sp>
        <p:nvSpPr>
          <p:cNvPr id="4" name="Rectangle 2"/>
          <p:cNvSpPr>
            <a:spLocks noChangeArrowheads="1"/>
          </p:cNvSpPr>
          <p:nvPr/>
        </p:nvSpPr>
        <p:spPr bwMode="auto">
          <a:xfrm>
            <a:off x="2238375" y="2133600"/>
            <a:ext cx="824865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9" name="文本框 18"/>
          <p:cNvSpPr txBox="1"/>
          <p:nvPr/>
        </p:nvSpPr>
        <p:spPr>
          <a:xfrm>
            <a:off x="1263979" y="1042159"/>
            <a:ext cx="9216293" cy="253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Analyze the efficiency and reliability of switching power supplies.</a:t>
            </a:r>
          </a:p>
          <a:p>
            <a:r>
              <a:rPr lang="en-US" altLang="zh-CN" dirty="0"/>
              <a:t>Extensive selection of voltage and current probes.</a:t>
            </a:r>
          </a:p>
          <a:p>
            <a:r>
              <a:rPr lang="en-US" altLang="zh-CN" dirty="0"/>
              <a:t>Quickly measure and analyze power quality, current harmonics, inrush currents, switching losses, output ripple, and more.</a:t>
            </a:r>
          </a:p>
          <a:p>
            <a:r>
              <a:rPr lang="en-US" altLang="zh-CN" dirty="0"/>
              <a:t>Jitter testing supports advanced statistical analysis and noise analysis of high-speed digital interfaces.</a:t>
            </a:r>
          </a:p>
          <a:p>
            <a:r>
              <a:rPr lang="en-US" altLang="zh-CN" dirty="0"/>
              <a:t>Clear guidance for easy device connection.</a:t>
            </a:r>
            <a:endParaRPr lang="zh-CN" altLang="en-US" dirty="0"/>
          </a:p>
        </p:txBody>
      </p:sp>
      <p:sp>
        <p:nvSpPr>
          <p:cNvPr id="10" name="文本框 9"/>
          <p:cNvSpPr txBox="1"/>
          <p:nvPr/>
        </p:nvSpPr>
        <p:spPr>
          <a:xfrm>
            <a:off x="1666267" y="6264931"/>
            <a:ext cx="3221501" cy="338554"/>
          </a:xfrm>
          <a:prstGeom prst="rect">
            <a:avLst/>
          </a:prstGeom>
          <a:noFill/>
        </p:spPr>
        <p:txBody>
          <a:bodyPr wrap="square" rtlCol="0">
            <a:spAutoFit/>
          </a:bodyPr>
          <a:lstStyle/>
          <a:p>
            <a:pPr algn="ctr"/>
            <a:r>
              <a:rPr lang="en-US" altLang="zh-CN"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Power quality analysis </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1" name="文本框 10"/>
          <p:cNvSpPr txBox="1"/>
          <p:nvPr/>
        </p:nvSpPr>
        <p:spPr>
          <a:xfrm>
            <a:off x="6944651" y="6292926"/>
            <a:ext cx="3221501" cy="338554"/>
          </a:xfrm>
          <a:prstGeom prst="rect">
            <a:avLst/>
          </a:prstGeom>
          <a:noFill/>
        </p:spPr>
        <p:txBody>
          <a:bodyPr wrap="square" rtlCol="0">
            <a:spAutoFit/>
          </a:bodyPr>
          <a:lstStyle/>
          <a:p>
            <a:pPr algn="ctr"/>
            <a:r>
              <a:rPr lang="en-US" altLang="zh-CN"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Harmonic analysis</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2" name="图片 1"/>
          <p:cNvPicPr>
            <a:picLocks noChangeAspect="1"/>
          </p:cNvPicPr>
          <p:nvPr/>
        </p:nvPicPr>
        <p:blipFill>
          <a:blip r:embed="rId4"/>
          <a:stretch>
            <a:fillRect/>
          </a:stretch>
        </p:blipFill>
        <p:spPr>
          <a:xfrm>
            <a:off x="6492045" y="3644088"/>
            <a:ext cx="4126712" cy="2579195"/>
          </a:xfrm>
          <a:prstGeom prst="rect">
            <a:avLst/>
          </a:prstGeom>
          <a:effectLst>
            <a:softEdge rad="63500"/>
          </a:effectLst>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6839" y="3644088"/>
            <a:ext cx="4120356" cy="2575223"/>
          </a:xfrm>
          <a:prstGeom prst="rect">
            <a:avLst/>
          </a:prstGeom>
          <a:effectLst>
            <a:softEdge rad="63500"/>
          </a:effectLst>
        </p:spPr>
      </p:pic>
    </p:spTree>
    <p:extLst>
      <p:ext uri="{BB962C8B-B14F-4D97-AF65-F5344CB8AC3E}">
        <p14:creationId xmlns:p14="http://schemas.microsoft.com/office/powerpoint/2010/main" val="380585353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8008" y="518940"/>
            <a:ext cx="7466224" cy="523220"/>
          </a:xfrm>
          <a:prstGeom prst="rect">
            <a:avLst/>
          </a:prstGeom>
          <a:noFill/>
        </p:spPr>
        <p:txBody>
          <a:bodyPr wrap="square" rtlCol="0">
            <a:spAutoFit/>
          </a:bodyPr>
          <a:lstStyle>
            <a:defPPr>
              <a:defRPr lang="zh-CN"/>
            </a:defPPr>
            <a:lvl1pPr>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Wide Bandgap Semiconductor Testing</a:t>
            </a:r>
            <a:endParaRPr lang="zh-CN" altLang="en-US" dirty="0"/>
          </a:p>
        </p:txBody>
      </p:sp>
      <p:sp>
        <p:nvSpPr>
          <p:cNvPr id="4" name="Rectangle 2"/>
          <p:cNvSpPr>
            <a:spLocks noChangeArrowheads="1"/>
          </p:cNvSpPr>
          <p:nvPr/>
        </p:nvSpPr>
        <p:spPr bwMode="auto">
          <a:xfrm>
            <a:off x="2238375" y="2133600"/>
            <a:ext cx="824865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CN" altLang="en-US"/>
          </a:p>
        </p:txBody>
      </p:sp>
      <p:sp>
        <p:nvSpPr>
          <p:cNvPr id="19" name="文本框 18"/>
          <p:cNvSpPr txBox="1"/>
          <p:nvPr/>
        </p:nvSpPr>
        <p:spPr>
          <a:xfrm>
            <a:off x="784603" y="1124744"/>
            <a:ext cx="10928021" cy="224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3"/>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The automated testing software tests the double pulse parameters.</a:t>
            </a:r>
          </a:p>
          <a:p>
            <a:r>
              <a:rPr lang="en-US" altLang="zh-CN" dirty="0"/>
              <a:t>Optically isolated probe with high common-mode rejection ratio for testing </a:t>
            </a:r>
            <a:r>
              <a:rPr lang="en-US" altLang="zh-CN" dirty="0" err="1"/>
              <a:t>SiC</a:t>
            </a:r>
            <a:r>
              <a:rPr lang="en-US" altLang="zh-CN" dirty="0"/>
              <a:t>, </a:t>
            </a:r>
            <a:r>
              <a:rPr lang="en-US" altLang="zh-CN" dirty="0" err="1"/>
              <a:t>GaN</a:t>
            </a:r>
            <a:r>
              <a:rPr lang="en-US" altLang="zh-CN" dirty="0"/>
              <a:t>, and other devices.</a:t>
            </a:r>
          </a:p>
          <a:p>
            <a:r>
              <a:rPr lang="en-US" altLang="zh-CN" dirty="0"/>
              <a:t>Automatically test parameters such as turn-on delay time, current rise time, turn-on loss, turn-off delay time, voltage rise time, and turn-off loss.</a:t>
            </a:r>
          </a:p>
          <a:p>
            <a:r>
              <a:rPr lang="en-US" altLang="zh-CN" dirty="0"/>
              <a:t>The 8-channel allows for simultaneous testing of more parameters of interest.</a:t>
            </a:r>
          </a:p>
        </p:txBody>
      </p:sp>
      <p:sp>
        <p:nvSpPr>
          <p:cNvPr id="11" name="文本框 10"/>
          <p:cNvSpPr txBox="1"/>
          <p:nvPr/>
        </p:nvSpPr>
        <p:spPr>
          <a:xfrm>
            <a:off x="2238375" y="6339060"/>
            <a:ext cx="7354098" cy="338554"/>
          </a:xfrm>
          <a:prstGeom prst="rect">
            <a:avLst/>
          </a:prstGeom>
          <a:noFill/>
        </p:spPr>
        <p:txBody>
          <a:bodyPr wrap="square" rtlCol="0">
            <a:spAutoFit/>
          </a:bodyPr>
          <a:lstStyle/>
          <a:p>
            <a:pPr algn="ctr"/>
            <a:r>
              <a:rPr lang="en-US" altLang="zh-CN"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Double-pulse testing with SDS5000X HD and optically isolated probes</a:t>
            </a:r>
            <a:endParaRPr lang="zh-CN" altLang="en-US" sz="16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468" y="3241913"/>
            <a:ext cx="5241913" cy="2948577"/>
          </a:xfrm>
          <a:prstGeom prst="rect">
            <a:avLst/>
          </a:prstGeom>
        </p:spPr>
      </p:pic>
    </p:spTree>
    <p:extLst>
      <p:ext uri="{BB962C8B-B14F-4D97-AF65-F5344CB8AC3E}">
        <p14:creationId xmlns:p14="http://schemas.microsoft.com/office/powerpoint/2010/main" val="427601872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PPT拆分-03"/>
          <p:cNvPicPr>
            <a:picLocks noChangeAspect="1"/>
          </p:cNvPicPr>
          <p:nvPr/>
        </p:nvPicPr>
        <p:blipFill>
          <a:blip r:embed="rId2"/>
          <a:stretch>
            <a:fillRect/>
          </a:stretch>
        </p:blipFill>
        <p:spPr>
          <a:xfrm>
            <a:off x="538" y="295"/>
            <a:ext cx="12190118" cy="6857412"/>
          </a:xfrm>
          <a:prstGeom prst="rect">
            <a:avLst/>
          </a:prstGeom>
        </p:spPr>
      </p:pic>
      <p:sp>
        <p:nvSpPr>
          <p:cNvPr id="4" name="文本占位符 1"/>
          <p:cNvSpPr>
            <a:spLocks noGrp="1"/>
          </p:cNvSpPr>
          <p:nvPr/>
        </p:nvSpPr>
        <p:spPr>
          <a:xfrm>
            <a:off x="1703512" y="3644320"/>
            <a:ext cx="8640960"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algn="ctr">
              <a:lnSpc>
                <a:spcPct val="120000"/>
              </a:lnSpc>
            </a:pPr>
            <a:r>
              <a:rPr lang="en-US" sz="2371" dirty="0">
                <a:latin typeface="HONOR Sans CN DemiBold" panose="02000700000000000000" charset="-122"/>
                <a:ea typeface="HONOR Sans CN DemiBold" panose="02000700000000000000" charset="-122"/>
              </a:rPr>
              <a:t>Competitive Product Comparison</a:t>
            </a:r>
          </a:p>
        </p:txBody>
      </p:sp>
      <p:sp>
        <p:nvSpPr>
          <p:cNvPr id="3" name="文本占位符 2"/>
          <p:cNvSpPr>
            <a:spLocks noGrp="1"/>
          </p:cNvSpPr>
          <p:nvPr>
            <p:ph type="body" idx="4294967295" hasCustomPrompt="1"/>
          </p:nvPr>
        </p:nvSpPr>
        <p:spPr>
          <a:xfrm>
            <a:off x="4981637" y="2385201"/>
            <a:ext cx="1801583" cy="1259119"/>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8467" dirty="0">
                <a:solidFill>
                  <a:srgbClr val="00A0E9"/>
                </a:solidFill>
                <a:latin typeface="HONOR Sans CN DemiBold" panose="02000700000000000000" charset="-122"/>
                <a:ea typeface="HONOR Sans CN DemiBold" panose="02000700000000000000" charset="-122"/>
              </a:rPr>
              <a:t>04</a:t>
            </a:r>
          </a:p>
        </p:txBody>
      </p:sp>
    </p:spTree>
    <p:extLst>
      <p:ext uri="{BB962C8B-B14F-4D97-AF65-F5344CB8AC3E}">
        <p14:creationId xmlns:p14="http://schemas.microsoft.com/office/powerpoint/2010/main" val="140391147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59396" y="256712"/>
            <a:ext cx="8460940" cy="95410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VS  Tektronix 5 Series MSO</a:t>
            </a:r>
          </a:p>
          <a:p>
            <a:endParaRPr lang="zh-CN" altLang="en-US" dirty="0"/>
          </a:p>
        </p:txBody>
      </p:sp>
      <p:graphicFrame>
        <p:nvGraphicFramePr>
          <p:cNvPr id="5" name="表格 6"/>
          <p:cNvGraphicFramePr>
            <a:graphicFrameLocks noGrp="1"/>
          </p:cNvGraphicFramePr>
          <p:nvPr>
            <p:extLst>
              <p:ext uri="{D42A27DB-BD31-4B8C-83A1-F6EECF244321}">
                <p14:modId xmlns:p14="http://schemas.microsoft.com/office/powerpoint/2010/main" val="2342260579"/>
              </p:ext>
            </p:extLst>
          </p:nvPr>
        </p:nvGraphicFramePr>
        <p:xfrm>
          <a:off x="1176950" y="779931"/>
          <a:ext cx="9755585" cy="5997472"/>
        </p:xfrm>
        <a:graphic>
          <a:graphicData uri="http://schemas.openxmlformats.org/drawingml/2006/table">
            <a:tbl>
              <a:tblPr/>
              <a:tblGrid>
                <a:gridCol w="3148166">
                  <a:extLst>
                    <a:ext uri="{9D8B030D-6E8A-4147-A177-3AD203B41FA5}">
                      <a16:colId xmlns:a16="http://schemas.microsoft.com/office/drawing/2014/main" val="20000"/>
                    </a:ext>
                  </a:extLst>
                </a:gridCol>
                <a:gridCol w="3397679">
                  <a:extLst>
                    <a:ext uri="{9D8B030D-6E8A-4147-A177-3AD203B41FA5}">
                      <a16:colId xmlns:a16="http://schemas.microsoft.com/office/drawing/2014/main" val="20002"/>
                    </a:ext>
                  </a:extLst>
                </a:gridCol>
                <a:gridCol w="3209740">
                  <a:extLst>
                    <a:ext uri="{9D8B030D-6E8A-4147-A177-3AD203B41FA5}">
                      <a16:colId xmlns:a16="http://schemas.microsoft.com/office/drawing/2014/main" val="1862208140"/>
                    </a:ext>
                  </a:extLst>
                </a:gridCol>
              </a:tblGrid>
              <a:tr h="380817">
                <a:tc>
                  <a:txBody>
                    <a:bodyPr/>
                    <a:lstStyle/>
                    <a:p>
                      <a:pPr algn="ctr" fontAlgn="ctr"/>
                      <a:endParaRPr lang="zh-CN" altLang="en-US" sz="1400" b="1" i="0" u="none" strike="noStrike" dirty="0">
                        <a:solidFill>
                          <a:srgbClr val="FFFFFF"/>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marL="0" algn="ctr" defTabSz="914400" rtl="0" eaLnBrk="1" fontAlgn="b" latinLnBrk="0" hangingPunct="1"/>
                      <a:r>
                        <a:rPr lang="en-US" altLang="zh-CN" sz="1400" b="1" i="0" u="none" strike="noStrike" kern="1200" dirty="0" err="1">
                          <a:solidFill>
                            <a:schemeClr val="bg1"/>
                          </a:solidFill>
                          <a:effectLst/>
                          <a:latin typeface="阿里巴巴普惠体 R" panose="00020600040101010101" pitchFamily="18" charset="-122"/>
                          <a:ea typeface="阿里巴巴普惠体 R" panose="00020600040101010101" pitchFamily="18" charset="-122"/>
                          <a:cs typeface="+mn-cs"/>
                        </a:rPr>
                        <a:t>Siglent</a:t>
                      </a:r>
                      <a:r>
                        <a:rPr lang="en-US" altLang="zh-CN"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 </a:t>
                      </a:r>
                      <a:r>
                        <a:rPr lang="en-US"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SDS5000X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altLang="zh-CN"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Tektronix 5 Series</a:t>
                      </a:r>
                    </a:p>
                    <a:p>
                      <a:pPr algn="ctr" fontAlgn="b"/>
                      <a:r>
                        <a:rPr lang="en-US"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MSO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25933">
                <a:tc>
                  <a:txBody>
                    <a:bodyPr/>
                    <a:lstStyle/>
                    <a:p>
                      <a:pPr marL="0" algn="ctr" defTabSz="914400" rtl="0" eaLnBrk="1" fontAlgn="ctr" latinLnBrk="0" hangingPunct="1">
                        <a:spcAft>
                          <a:spcPts val="0"/>
                        </a:spcAft>
                      </a:pPr>
                      <a:r>
                        <a:rPr lang="en-US" altLang="zh-CN" sz="1200" b="0" i="0" u="none" strike="noStrike" kern="1200" dirty="0">
                          <a:solidFill>
                            <a:schemeClr val="tx1"/>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8/6/4 + EXT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8/6/4 + EXT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7958095"/>
                  </a:ext>
                </a:extLst>
              </a:tr>
              <a:tr h="348353">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endPar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350MHz/500MHz/1GHz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 MHz/ 500 MHz/ 1 GHz/ 2 GHz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6974616"/>
                  </a:ext>
                </a:extLst>
              </a:tr>
              <a:tr h="1224189">
                <a:tc>
                  <a:txBody>
                    <a:bodyPr/>
                    <a:lstStyle/>
                    <a:p>
                      <a:pPr algn="ctr" fontAlgn="b"/>
                      <a:r>
                        <a:rPr lang="en-US" altLang="zh-CN" sz="1200" b="0" i="0" u="none" strike="noStrike" dirty="0">
                          <a:solidFill>
                            <a:schemeClr val="tx1"/>
                          </a:solidFill>
                          <a:effectLst/>
                          <a:latin typeface="阿里巴巴普惠体 R" panose="00020600040101010101" pitchFamily="18" charset="-122"/>
                          <a:ea typeface="阿里巴巴普惠体 R" panose="00020600040101010101" pitchFamily="18" charset="-122"/>
                        </a:rPr>
                        <a:t>Real-time Sampling Rate</a:t>
                      </a:r>
                      <a:endParaRPr lang="zh-CN" altLang="en-US" sz="12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sz="1200" b="0" i="0" u="none" strike="noStrike" kern="1200" dirty="0" err="1">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(quarter channel/half channel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6.25 GS/s</a:t>
                      </a:r>
                      <a: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on all analog/digital channels(160 </a:t>
                      </a:r>
                      <a:r>
                        <a:rPr lang="en-US" altLang="zh-CN"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ps</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resolution)</a:t>
                      </a:r>
                      <a:b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12.5 </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GS/s ~ 500 GS/</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t>
                      </a:r>
                      <a:r>
                        <a:rPr lang="en-US" altLang="zh-CN"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interpolated</a:t>
                      </a:r>
                      <a: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320868"/>
                  </a:ext>
                </a:extLst>
              </a:tr>
              <a:tr h="529819">
                <a:tc>
                  <a:txBody>
                    <a:bodyPr/>
                    <a:lstStyle/>
                    <a:p>
                      <a:pPr algn="ctr" fontAlgn="b"/>
                      <a:r>
                        <a:rPr lang="en-US" altLang="zh-CN" sz="1200" b="0" i="0" u="none" strike="noStrike" dirty="0">
                          <a:solidFill>
                            <a:srgbClr val="000000"/>
                          </a:solidFill>
                          <a:effectLst/>
                          <a:latin typeface="阿里巴巴普惠体 R" panose="00020600040101010101" pitchFamily="18" charset="-122"/>
                          <a:ea typeface="阿里巴巴普惠体 R" panose="00020600040101010101" pitchFamily="18" charset="-122"/>
                        </a:rPr>
                        <a:t>Memory Depth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i="0" u="none" strike="noStrike" kern="1200" dirty="0" err="1">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i="0" u="none" strike="noStrike" kern="1200" dirty="0" err="1">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(quarter channel </a:t>
                      </a:r>
                      <a:r>
                        <a:rPr lang="en-US" altLang="zh-CN"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b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Standard</a:t>
                      </a:r>
                      <a: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62.5</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altLang="zh-CN"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Optional</a:t>
                      </a:r>
                      <a:r>
                        <a:rPr lang="zh-CN" alt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125</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M/250M/500Mpts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202705"/>
                  </a:ext>
                </a:extLst>
              </a:tr>
              <a:tr h="848780">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Waveform Capture Rate</a:t>
                      </a:r>
                      <a:endPar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Normal mode</a:t>
                      </a:r>
                      <a: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200" b="0" i="0" u="none" strike="noStrike" dirty="0">
                          <a:solidFill>
                            <a:schemeClr val="tx1"/>
                          </a:solidFill>
                          <a:effectLst/>
                          <a:latin typeface="阿里巴巴普惠体 R" panose="00020600040101010101" pitchFamily="18" charset="-122"/>
                          <a:ea typeface="阿里巴巴普惠体 R" panose="00020600040101010101" pitchFamily="18" charset="-122"/>
                        </a:rPr>
                        <a:t>rates up to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160,000 </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wfm</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Sequence</a:t>
                      </a:r>
                      <a: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200" b="0" i="0" u="none" strike="noStrike" dirty="0">
                          <a:solidFill>
                            <a:schemeClr val="tx1"/>
                          </a:solidFill>
                          <a:effectLst/>
                          <a:latin typeface="阿里巴巴普惠体 R" panose="00020600040101010101" pitchFamily="18" charset="-122"/>
                          <a:ea typeface="阿里巴巴普惠体 R" panose="00020600040101010101" pitchFamily="18" charset="-122"/>
                        </a:rPr>
                        <a:t>rates up to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650,000 </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wfm</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&gt;500,000 </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wfms</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682357"/>
                  </a:ext>
                </a:extLst>
              </a:tr>
              <a:tr h="703411">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Noise Floor</a:t>
                      </a:r>
                      <a:endPar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rms</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@50</a:t>
                      </a:r>
                      <a:r>
                        <a:rPr lang="el-GR"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Ω,</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typical,1 </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mV/div)</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1GHz-140 </a:t>
                      </a:r>
                      <a:r>
                        <a:rPr lang="el-GR"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μ</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V</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500MHz-120</a:t>
                      </a:r>
                      <a:r>
                        <a:rPr lang="el-GR"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μ</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V</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350MHz-100</a:t>
                      </a:r>
                      <a:r>
                        <a:rPr lang="el-GR"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μ</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1GHz-254 </a:t>
                      </a:r>
                      <a:r>
                        <a:rPr lang="el-GR"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μ</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V</a:t>
                      </a:r>
                    </a:p>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500MHz-198</a:t>
                      </a:r>
                      <a:r>
                        <a:rPr lang="el-GR"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μ</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V</a:t>
                      </a:r>
                    </a:p>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350MHz-141</a:t>
                      </a:r>
                      <a:r>
                        <a:rPr lang="el-GR"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μ</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V</a:t>
                      </a:r>
                      <a:endParaRPr lang="zh-CN"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357028"/>
                  </a:ext>
                </a:extLst>
              </a:tr>
              <a:tr h="478458">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Mask Tesk</a:t>
                      </a:r>
                      <a:endPar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Standard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Optional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405237"/>
                  </a:ext>
                </a:extLst>
              </a:tr>
              <a:tr h="478458">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Bode Plot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Standard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Optional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198915"/>
                  </a:ext>
                </a:extLst>
              </a:tr>
              <a:tr h="457846">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Three-phase Power Analysis</a:t>
                      </a:r>
                      <a:endPar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200" b="0" i="0" u="none" strike="noStrike" dirty="0">
                          <a:solidFill>
                            <a:srgbClr val="000000"/>
                          </a:solidFill>
                          <a:effectLst/>
                          <a:latin typeface="阿里巴巴普惠体 R" panose="00020600040101010101" pitchFamily="18" charset="-122"/>
                          <a:ea typeface="阿里巴巴普惠体 R" panose="00020600040101010101" pitchFamily="18" charset="-122"/>
                        </a:rPr>
                        <a:t>Optional</a:t>
                      </a:r>
                      <a:endParaRPr lang="zh-CN" altLang="en-US" sz="1200" b="0" i="0" u="none" strike="noStrike" dirty="0">
                        <a:solidFill>
                          <a:srgbClr val="000000"/>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阿里巴巴普惠体 R" panose="00020600040101010101" pitchFamily="18" charset="-122"/>
                          <a:ea typeface="阿里巴巴普惠体 R" panose="00020600040101010101" pitchFamily="18" charset="-122"/>
                        </a:rPr>
                        <a:t>Optional</a:t>
                      </a:r>
                      <a: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Inverter Motor Drive Analysis</a:t>
                      </a:r>
                      <a:endPar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815373"/>
                  </a:ext>
                </a:extLst>
              </a:tr>
            </a:tbl>
          </a:graphicData>
        </a:graphic>
      </p:graphicFrame>
    </p:spTree>
    <p:extLst>
      <p:ext uri="{BB962C8B-B14F-4D97-AF65-F5344CB8AC3E}">
        <p14:creationId xmlns:p14="http://schemas.microsoft.com/office/powerpoint/2010/main" val="160412286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6"/>
          <p:cNvGraphicFramePr>
            <a:graphicFrameLocks noGrp="1"/>
          </p:cNvGraphicFramePr>
          <p:nvPr>
            <p:extLst>
              <p:ext uri="{D42A27DB-BD31-4B8C-83A1-F6EECF244321}">
                <p14:modId xmlns:p14="http://schemas.microsoft.com/office/powerpoint/2010/main" val="554529557"/>
              </p:ext>
            </p:extLst>
          </p:nvPr>
        </p:nvGraphicFramePr>
        <p:xfrm>
          <a:off x="1176950" y="779929"/>
          <a:ext cx="9755585" cy="5834968"/>
        </p:xfrm>
        <a:graphic>
          <a:graphicData uri="http://schemas.openxmlformats.org/drawingml/2006/table">
            <a:tbl>
              <a:tblPr/>
              <a:tblGrid>
                <a:gridCol w="3148166">
                  <a:extLst>
                    <a:ext uri="{9D8B030D-6E8A-4147-A177-3AD203B41FA5}">
                      <a16:colId xmlns:a16="http://schemas.microsoft.com/office/drawing/2014/main" val="20000"/>
                    </a:ext>
                  </a:extLst>
                </a:gridCol>
                <a:gridCol w="3571084">
                  <a:extLst>
                    <a:ext uri="{9D8B030D-6E8A-4147-A177-3AD203B41FA5}">
                      <a16:colId xmlns:a16="http://schemas.microsoft.com/office/drawing/2014/main" val="20002"/>
                    </a:ext>
                  </a:extLst>
                </a:gridCol>
                <a:gridCol w="3036335">
                  <a:extLst>
                    <a:ext uri="{9D8B030D-6E8A-4147-A177-3AD203B41FA5}">
                      <a16:colId xmlns:a16="http://schemas.microsoft.com/office/drawing/2014/main" val="1862208140"/>
                    </a:ext>
                  </a:extLst>
                </a:gridCol>
              </a:tblGrid>
              <a:tr h="295346">
                <a:tc>
                  <a:txBody>
                    <a:bodyPr/>
                    <a:lstStyle/>
                    <a:p>
                      <a:pPr algn="ctr" fontAlgn="ctr"/>
                      <a:endParaRPr lang="zh-CN" altLang="en-US" sz="1400" b="1" i="0" u="none" strike="noStrike" dirty="0">
                        <a:solidFill>
                          <a:srgbClr val="FFFFFF"/>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altLang="zh-CN" sz="1400" b="1" i="0" u="none" strike="noStrike" kern="1200" dirty="0" err="1">
                          <a:solidFill>
                            <a:schemeClr val="bg1"/>
                          </a:solidFill>
                          <a:effectLst/>
                          <a:latin typeface="阿里巴巴普惠体 R" panose="00020600040101010101" pitchFamily="18" charset="-122"/>
                          <a:ea typeface="阿里巴巴普惠体 R" panose="00020600040101010101" pitchFamily="18" charset="-122"/>
                          <a:cs typeface="+mn-cs"/>
                        </a:rPr>
                        <a:t>Siglent</a:t>
                      </a:r>
                      <a:r>
                        <a:rPr lang="en-US" altLang="zh-CN"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 </a:t>
                      </a:r>
                      <a:r>
                        <a:rPr lang="en-US" sz="1400" b="1" i="0" u="none" strike="noStrike" dirty="0">
                          <a:solidFill>
                            <a:schemeClr val="bg1"/>
                          </a:solidFill>
                          <a:effectLst/>
                          <a:latin typeface="阿里巴巴普惠体 R" panose="00020600040101010101" pitchFamily="18" charset="-122"/>
                          <a:ea typeface="阿里巴巴普惠体 R" panose="00020600040101010101" pitchFamily="18" charset="-122"/>
                        </a:rPr>
                        <a:t>SDS5000X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400" b="1" i="0" u="none" strike="noStrike" dirty="0">
                          <a:solidFill>
                            <a:schemeClr val="bg1"/>
                          </a:solidFill>
                          <a:effectLst/>
                          <a:latin typeface="阿里巴巴普惠体 R" panose="00020600040101010101" pitchFamily="18" charset="-122"/>
                          <a:ea typeface="阿里巴巴普惠体 R" panose="00020600040101010101" pitchFamily="18" charset="-122"/>
                        </a:rPr>
                        <a:t>R&amp;S MXO5 </a:t>
                      </a:r>
                      <a:r>
                        <a:rPr lang="en-US" altLang="zh-CN" sz="1400" b="1" i="0" u="none" strike="noStrike" dirty="0">
                          <a:solidFill>
                            <a:schemeClr val="bg1"/>
                          </a:solidFill>
                          <a:effectLst/>
                          <a:latin typeface="阿里巴巴普惠体 R" panose="00020600040101010101" pitchFamily="18" charset="-122"/>
                          <a:ea typeface="阿里巴巴普惠体 R" panose="00020600040101010101" pitchFamily="18" charset="-122"/>
                        </a:rPr>
                        <a:t>Oscilloscope</a:t>
                      </a:r>
                      <a:endParaRPr lang="zh-CN" altLang="en-US" sz="1400" b="1" i="0" u="none" strike="noStrike" dirty="0">
                        <a:solidFill>
                          <a:schemeClr val="bg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99184">
                <a:tc>
                  <a:txBody>
                    <a:bodyPr/>
                    <a:lstStyle/>
                    <a:p>
                      <a:pPr marL="0" algn="ctr" defTabSz="914400" rtl="0" eaLnBrk="1" fontAlgn="ctr" latinLnBrk="0" hangingPunct="1">
                        <a:spcAft>
                          <a:spcPts val="0"/>
                        </a:spcAft>
                      </a:pPr>
                      <a:r>
                        <a:rPr lang="en-US" altLang="zh-CN" sz="1200" b="0" i="0" u="none" strike="noStrike" kern="1200" dirty="0">
                          <a:solidFill>
                            <a:schemeClr val="tx1"/>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chemeClr val="tx1"/>
                          </a:solidFill>
                          <a:effectLst/>
                          <a:latin typeface="阿里巴巴普惠体 R" panose="00020600040101010101" pitchFamily="18" charset="-122"/>
                          <a:ea typeface="阿里巴巴普惠体 R" panose="00020600040101010101" pitchFamily="18" charset="-122"/>
                        </a:rPr>
                        <a:t>8/6/4 + EXT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4 or 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7958095"/>
                  </a:ext>
                </a:extLst>
              </a:tr>
              <a:tr h="383663">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Real-time Sampling Rate</a:t>
                      </a:r>
                      <a:endPar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5 </a:t>
                      </a:r>
                      <a:r>
                        <a:rPr lang="en-US" sz="1100" b="0" i="0" u="none" strike="noStrike" dirty="0" err="1">
                          <a:solidFill>
                            <a:schemeClr val="tx1"/>
                          </a:solidFill>
                          <a:effectLst/>
                          <a:latin typeface="阿里巴巴普惠体 R" panose="00020600040101010101" pitchFamily="18" charset="-122"/>
                          <a:ea typeface="阿里巴巴普惠体 R" panose="00020600040101010101" pitchFamily="18" charset="-122"/>
                        </a:rPr>
                        <a:t>GSa</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/s (quarter channel/half channel </a:t>
                      </a:r>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 </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2.5 </a:t>
                      </a:r>
                      <a:r>
                        <a:rPr lang="en-US" sz="1100" b="0" i="0" u="none" strike="noStrike" dirty="0" err="1">
                          <a:solidFill>
                            <a:schemeClr val="tx1"/>
                          </a:solidFill>
                          <a:effectLst/>
                          <a:latin typeface="阿里巴巴普惠体 R" panose="00020600040101010101" pitchFamily="18" charset="-122"/>
                          <a:ea typeface="阿里巴巴普惠体 R" panose="00020600040101010101" pitchFamily="18" charset="-122"/>
                        </a:rPr>
                        <a:t>GSa</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/s (full channel </a:t>
                      </a:r>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max. 5 </a:t>
                      </a:r>
                      <a:r>
                        <a:rPr lang="en-US" sz="1100" b="0" i="0" u="none" strike="noStrike" dirty="0" err="1">
                          <a:solidFill>
                            <a:schemeClr val="tx1"/>
                          </a:solidFill>
                          <a:effectLst/>
                          <a:latin typeface="阿里巴巴普惠体 R" panose="00020600040101010101" pitchFamily="18" charset="-122"/>
                          <a:ea typeface="阿里巴巴普惠体 R" panose="00020600040101010101" pitchFamily="18" charset="-122"/>
                        </a:rPr>
                        <a:t>Gsample</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/s on 4 channels</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max. 2.5 </a:t>
                      </a:r>
                      <a:r>
                        <a:rPr lang="en-US" sz="1100" b="0" i="0" u="none" strike="noStrike" dirty="0" err="1">
                          <a:solidFill>
                            <a:schemeClr val="tx1"/>
                          </a:solidFill>
                          <a:effectLst/>
                          <a:latin typeface="阿里巴巴普惠体 R" panose="00020600040101010101" pitchFamily="18" charset="-122"/>
                          <a:ea typeface="阿里巴巴普惠体 R" panose="00020600040101010101" pitchFamily="18" charset="-122"/>
                        </a:rPr>
                        <a:t>Gsample</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/s on 8 channels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6974616"/>
                  </a:ext>
                </a:extLst>
              </a:tr>
              <a:tr h="1895649">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Storage Depth</a:t>
                      </a:r>
                      <a:endPar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2.5 </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Gpts</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(quarter channel </a:t>
                      </a:r>
                      <a:r>
                        <a:rPr lang="en-US" altLang="zh-CN"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moide</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1 </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Gpts</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 (half channel </a:t>
                      </a:r>
                      <a:r>
                        <a:rPr lang="en-US" altLang="zh-CN"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500 </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Mpts</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 (full channel </a:t>
                      </a:r>
                      <a:r>
                        <a:rPr lang="en-US" altLang="zh-CN"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Optional</a:t>
                      </a:r>
                      <a:r>
                        <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a:t>
                      </a:r>
                      <a:br>
                        <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with 8 active channels:</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 max. 500 </a:t>
                      </a:r>
                      <a:r>
                        <a:rPr lang="en-US" sz="1100" b="0" i="0" u="none" strike="noStrike" dirty="0" err="1">
                          <a:solidFill>
                            <a:schemeClr val="tx1"/>
                          </a:solidFill>
                          <a:effectLst/>
                          <a:latin typeface="阿里巴巴普惠体 R" panose="00020600040101010101" pitchFamily="18" charset="-122"/>
                          <a:ea typeface="阿里巴巴普惠体 R" panose="00020600040101010101" pitchFamily="18" charset="-122"/>
                        </a:rPr>
                        <a:t>Mpoints</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 (single capture)</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 max. 250 </a:t>
                      </a:r>
                      <a:r>
                        <a:rPr lang="en-US" sz="1100" b="0" i="0" u="none" strike="noStrike" dirty="0" err="1">
                          <a:solidFill>
                            <a:schemeClr val="tx1"/>
                          </a:solidFill>
                          <a:effectLst/>
                          <a:latin typeface="阿里巴巴普惠体 R" panose="00020600040101010101" pitchFamily="18" charset="-122"/>
                          <a:ea typeface="阿里巴巴普惠体 R" panose="00020600040101010101" pitchFamily="18" charset="-122"/>
                        </a:rPr>
                        <a:t>Mpoints</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 (run continuous)</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with 4 active channels:</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 max. 500 </a:t>
                      </a:r>
                      <a:r>
                        <a:rPr lang="en-US" sz="1100" b="0" i="0" u="none" strike="noStrike" dirty="0" err="1">
                          <a:solidFill>
                            <a:schemeClr val="tx1"/>
                          </a:solidFill>
                          <a:effectLst/>
                          <a:latin typeface="阿里巴巴普惠体 R" panose="00020600040101010101" pitchFamily="18" charset="-122"/>
                          <a:ea typeface="阿里巴巴普惠体 R" panose="00020600040101010101" pitchFamily="18" charset="-122"/>
                        </a:rPr>
                        <a:t>Mpoints</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 (single capture and run continuous)</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Optional</a:t>
                      </a:r>
                      <a:r>
                        <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a:t>
                      </a:r>
                      <a:br>
                        <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with 4 active channels:</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 max. 1 </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Gpoints</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 (single capture)</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with 2 active channels:</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 max. 1 </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Gpoints</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 (run continuous)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320868"/>
                  </a:ext>
                </a:extLst>
              </a:tr>
              <a:tr h="360740">
                <a:tc>
                  <a:txBody>
                    <a:bodyPr/>
                    <a:lstStyle/>
                    <a:p>
                      <a:pPr marL="0" algn="ctr" defTabSz="914400" rtl="0" eaLnBrk="1" fontAlgn="ctr" latinLnBrk="0" hangingPunct="1">
                        <a:spcAft>
                          <a:spcPts val="0"/>
                        </a:spcAft>
                      </a:pPr>
                      <a:r>
                        <a:rPr lang="en-US" altLang="zh-CN" sz="11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Waveform Capture Rate</a:t>
                      </a:r>
                      <a:endParaRPr lang="zh-CN" altLang="en-US" sz="11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Normal mode</a:t>
                      </a:r>
                      <a:r>
                        <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a:t>
                      </a:r>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rates up to 160,000 </a:t>
                      </a:r>
                      <a:r>
                        <a:rPr lang="en-US" sz="1100" b="0" i="0" u="none" strike="noStrike" dirty="0" err="1">
                          <a:solidFill>
                            <a:schemeClr val="tx1"/>
                          </a:solidFill>
                          <a:effectLst/>
                          <a:latin typeface="阿里巴巴普惠体 R" panose="00020600040101010101" pitchFamily="18" charset="-122"/>
                          <a:ea typeface="阿里巴巴普惠体 R" panose="00020600040101010101" pitchFamily="18" charset="-122"/>
                        </a:rPr>
                        <a:t>wfm</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/s</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Sequence</a:t>
                      </a:r>
                      <a:r>
                        <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 </a:t>
                      </a:r>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mode</a:t>
                      </a:r>
                      <a:r>
                        <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a:t>
                      </a:r>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rates up to 650,000 </a:t>
                      </a:r>
                      <a:r>
                        <a:rPr lang="en-US" sz="1100" b="0" i="0" u="none" strike="noStrike" dirty="0" err="1">
                          <a:solidFill>
                            <a:schemeClr val="tx1"/>
                          </a:solidFill>
                          <a:effectLst/>
                          <a:latin typeface="阿里巴巴普惠体 R" panose="00020600040101010101" pitchFamily="18" charset="-122"/>
                          <a:ea typeface="阿里巴巴普惠体 R" panose="00020600040101010101" pitchFamily="18" charset="-122"/>
                        </a:rPr>
                        <a:t>wfm</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&gt; 4 500 000 waveforms/s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202705"/>
                  </a:ext>
                </a:extLst>
              </a:tr>
              <a:tr h="888703">
                <a:tc>
                  <a:txBody>
                    <a:bodyPr/>
                    <a:lstStyle/>
                    <a:p>
                      <a:pPr algn="ctr" fontAlgn="b"/>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ENOB (</a:t>
                      </a:r>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typical)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1GHz-8.2-bit</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500MHz-8.4-bit</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350MHz-8.6-bit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200 MHz 8.3</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300 MHz 8.0</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500 MHz 7.7</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1 GHz      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460727"/>
                  </a:ext>
                </a:extLst>
              </a:tr>
              <a:tr h="795065">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DC Gain Accuracy</a:t>
                      </a:r>
                      <a:endPar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0.5 mV/div ~ 4.95 mV/div: ±1.5 % FS; </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5 mV/div ~ 10 V/div: ±0.5 % FS </a:t>
                      </a:r>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typical</a:t>
                      </a:r>
                      <a:r>
                        <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a:t>
                      </a:r>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±1.0 % </a:t>
                      </a: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FS </a:t>
                      </a:r>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max;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input sensitivity &gt; 5 mV/div ±1 % full scale</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 5 mV/div to ≥ 1 mV/div  ±1.5 % full scale</a:t>
                      </a:r>
                      <a:b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500 µV/div ±2.5 % full scale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682357"/>
                  </a:ext>
                </a:extLst>
              </a:tr>
              <a:tr h="373925">
                <a:tc>
                  <a:txBody>
                    <a:bodyPr/>
                    <a:lstStyle/>
                    <a:p>
                      <a:pPr marL="0" algn="ctr" defTabSz="914400" rtl="0" eaLnBrk="1" fontAlgn="ctr" latinLnBrk="0" hangingPunct="1">
                        <a:spcAft>
                          <a:spcPts val="0"/>
                        </a:spcAft>
                      </a:pPr>
                      <a:r>
                        <a:rPr lang="en-US" altLang="zh-CN" sz="11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Bode Plot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Standard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357028"/>
                  </a:ext>
                </a:extLst>
              </a:tr>
              <a:tr h="417137">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Power Analysis</a:t>
                      </a:r>
                      <a:endPar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Optional</a:t>
                      </a:r>
                      <a:endPar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rPr>
                        <a:t>MXO5-K31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196058"/>
                  </a:ext>
                </a:extLst>
              </a:tr>
            </a:tbl>
          </a:graphicData>
        </a:graphic>
      </p:graphicFrame>
      <p:sp>
        <p:nvSpPr>
          <p:cNvPr id="3" name="文本框 2"/>
          <p:cNvSpPr txBox="1"/>
          <p:nvPr/>
        </p:nvSpPr>
        <p:spPr>
          <a:xfrm>
            <a:off x="705473" y="256709"/>
            <a:ext cx="6002595"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fontAlgn="b"/>
            <a:r>
              <a:rPr lang="en-US" altLang="zh-CN" dirty="0"/>
              <a:t>VS  R&amp;S MXO5 Oscilloscope</a:t>
            </a:r>
            <a:endParaRPr lang="zh-CN" altLang="en-US" dirty="0"/>
          </a:p>
        </p:txBody>
      </p:sp>
    </p:spTree>
    <p:extLst>
      <p:ext uri="{BB962C8B-B14F-4D97-AF65-F5344CB8AC3E}">
        <p14:creationId xmlns:p14="http://schemas.microsoft.com/office/powerpoint/2010/main" val="149000416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6"/>
          <p:cNvGraphicFramePr>
            <a:graphicFrameLocks noGrp="1"/>
          </p:cNvGraphicFramePr>
          <p:nvPr>
            <p:extLst>
              <p:ext uri="{D42A27DB-BD31-4B8C-83A1-F6EECF244321}">
                <p14:modId xmlns:p14="http://schemas.microsoft.com/office/powerpoint/2010/main" val="164347080"/>
              </p:ext>
            </p:extLst>
          </p:nvPr>
        </p:nvGraphicFramePr>
        <p:xfrm>
          <a:off x="1163452" y="854464"/>
          <a:ext cx="9755585" cy="5418853"/>
        </p:xfrm>
        <a:graphic>
          <a:graphicData uri="http://schemas.openxmlformats.org/drawingml/2006/table">
            <a:tbl>
              <a:tblPr/>
              <a:tblGrid>
                <a:gridCol w="3148166">
                  <a:extLst>
                    <a:ext uri="{9D8B030D-6E8A-4147-A177-3AD203B41FA5}">
                      <a16:colId xmlns:a16="http://schemas.microsoft.com/office/drawing/2014/main" val="20000"/>
                    </a:ext>
                  </a:extLst>
                </a:gridCol>
                <a:gridCol w="3571084">
                  <a:extLst>
                    <a:ext uri="{9D8B030D-6E8A-4147-A177-3AD203B41FA5}">
                      <a16:colId xmlns:a16="http://schemas.microsoft.com/office/drawing/2014/main" val="20002"/>
                    </a:ext>
                  </a:extLst>
                </a:gridCol>
                <a:gridCol w="3036335">
                  <a:extLst>
                    <a:ext uri="{9D8B030D-6E8A-4147-A177-3AD203B41FA5}">
                      <a16:colId xmlns:a16="http://schemas.microsoft.com/office/drawing/2014/main" val="1862208140"/>
                    </a:ext>
                  </a:extLst>
                </a:gridCol>
              </a:tblGrid>
              <a:tr h="310784">
                <a:tc>
                  <a:txBody>
                    <a:bodyPr/>
                    <a:lstStyle/>
                    <a:p>
                      <a:pPr algn="ctr" fontAlgn="ctr"/>
                      <a:endParaRPr lang="zh-CN" altLang="en-US" sz="1400" b="1" i="0" u="none" strike="noStrike" dirty="0">
                        <a:solidFill>
                          <a:srgbClr val="FFFFFF"/>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altLang="zh-CN" sz="1400" b="1" i="0" u="none" strike="noStrike" kern="1200" dirty="0" err="1">
                          <a:solidFill>
                            <a:schemeClr val="bg1"/>
                          </a:solidFill>
                          <a:effectLst/>
                          <a:latin typeface="阿里巴巴普惠体 R" panose="00020600040101010101" pitchFamily="18" charset="-122"/>
                          <a:ea typeface="阿里巴巴普惠体 R" panose="00020600040101010101" pitchFamily="18" charset="-122"/>
                          <a:cs typeface="+mn-cs"/>
                        </a:rPr>
                        <a:t>Siglent</a:t>
                      </a:r>
                      <a:r>
                        <a:rPr lang="en-US" altLang="zh-CN"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 </a:t>
                      </a:r>
                      <a:r>
                        <a:rPr lang="en-US" sz="1400" b="1" i="0" u="none" strike="noStrike" dirty="0">
                          <a:solidFill>
                            <a:schemeClr val="bg1"/>
                          </a:solidFill>
                          <a:effectLst/>
                          <a:latin typeface="阿里巴巴普惠体 R" panose="00020600040101010101" pitchFamily="18" charset="-122"/>
                          <a:ea typeface="阿里巴巴普惠体 R" panose="00020600040101010101" pitchFamily="18" charset="-122"/>
                        </a:rPr>
                        <a:t>SDS5000X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marL="0" algn="ctr" defTabSz="914400" rtl="0" eaLnBrk="1" fontAlgn="b" latinLnBrk="0" hangingPunct="1"/>
                      <a:r>
                        <a:rPr lang="en-US" altLang="zh-CN"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Keysight EXR Series</a:t>
                      </a:r>
                      <a:endParaRPr lang="zh-CN" altLang="en-US"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14822">
                <a:tc>
                  <a:txBody>
                    <a:bodyPr/>
                    <a:lstStyle/>
                    <a:p>
                      <a:pPr marL="0" algn="ctr" defTabSz="914400" rtl="0" eaLnBrk="1" fontAlgn="ctr" latinLnBrk="0" hangingPunct="1">
                        <a:spcAft>
                          <a:spcPts val="0"/>
                        </a:spcAft>
                      </a:pPr>
                      <a:r>
                        <a:rPr lang="en-US" altLang="zh-CN" sz="1200" b="0" i="0" u="none" strike="noStrike" kern="1200" dirty="0">
                          <a:solidFill>
                            <a:schemeClr val="tx1"/>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阿里巴巴普惠体 R" panose="00020600040101010101" pitchFamily="18" charset="-122"/>
                          <a:ea typeface="阿里巴巴普惠体 R" panose="00020600040101010101" pitchFamily="18" charset="-122"/>
                        </a:rPr>
                        <a:t>8/6/4 + EXT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4 or 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7958095"/>
                  </a:ext>
                </a:extLst>
              </a:tr>
              <a:tr h="403716">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Real-time Sampling Rate</a:t>
                      </a:r>
                      <a:endPar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5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GSa</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 (quarter channel/half channel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2.5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GSa</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 (full channel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real time：16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GSa</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 all analog channels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6974616"/>
                  </a:ext>
                </a:extLst>
              </a:tr>
              <a:tr h="966811">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Memory Depth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2.5 </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Gpts</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(quarter channel </a:t>
                      </a:r>
                      <a:r>
                        <a:rPr lang="en-US" altLang="zh-CN"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(half channel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500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Mpts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(full channel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Standard：100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Mpts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/channel, all channels</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Optional：400 </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Mpts</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/channel, all channels (400 </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Mpts</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FF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 option)</a:t>
                      </a:r>
                      <a:b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1.6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shared between channels 1-4, 5-8 (1.6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Combined Flexible Memory option)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320868"/>
                  </a:ext>
                </a:extLst>
              </a:tr>
              <a:tr h="379595">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Vertical Resolution</a:t>
                      </a:r>
                      <a:endPar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12-bit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阿里巴巴普惠体 R" panose="00020600040101010101" pitchFamily="18" charset="-122"/>
                          <a:ea typeface="阿里巴巴普惠体 R" panose="00020600040101010101" pitchFamily="18" charset="-122"/>
                        </a:rPr>
                        <a:t>10 bit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202705"/>
                  </a:ext>
                </a:extLst>
              </a:tr>
              <a:tr h="935153">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ENOB (typical)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1GHz-8.2-bit</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500MHz-8.4-bit</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350MHz-8.6-bit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350 MHz  8.3 </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500 MHz  8.2</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 GHz       8.0</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2 GHz       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460727"/>
                  </a:ext>
                </a:extLst>
              </a:tr>
              <a:tr h="836622">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DC Gain Accuracy</a:t>
                      </a:r>
                      <a:endPar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0.5 mV/div ~ 4.95 mV/div: ±1.5 % FS; </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5 mV/div ~ 10 V/div: ±0.5 % FS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typical</a:t>
                      </a:r>
                      <a:r>
                        <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±1.0 % </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FS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max;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2% full scale (±1% typical)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682357"/>
                  </a:ext>
                </a:extLst>
              </a:tr>
              <a:tr h="393470">
                <a:tc>
                  <a:txBody>
                    <a:bodyPr/>
                    <a:lstStyle/>
                    <a:p>
                      <a:pPr marL="0" algn="ctr" defTabSz="914400" rtl="0" eaLnBrk="1" fontAlgn="ctr" latinLnBrk="0" hangingPunct="1">
                        <a:spcAft>
                          <a:spcPts val="0"/>
                        </a:spcAft>
                      </a:pPr>
                      <a:r>
                        <a:rPr lang="en-US" altLang="zh-CN" sz="11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Bode Plot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Standard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D9010PWRA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357028"/>
                  </a:ext>
                </a:extLst>
              </a:tr>
              <a:tr h="438940">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Power Analysis</a:t>
                      </a:r>
                      <a:endPar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Optional</a:t>
                      </a:r>
                      <a:endPar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D9010POWA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196058"/>
                  </a:ext>
                </a:extLst>
              </a:tr>
              <a:tr h="438940">
                <a:tc>
                  <a:txBody>
                    <a:bodyPr/>
                    <a:lstStyle/>
                    <a:p>
                      <a:pPr marL="0" algn="ctr" defTabSz="914400" rtl="0" eaLnBrk="1" fontAlgn="ctr" latinLnBrk="0" hangingPunct="1">
                        <a:spcAft>
                          <a:spcPts val="0"/>
                        </a:spcAft>
                      </a:pPr>
                      <a:r>
                        <a:rPr lang="en-US" altLang="zh-CN" sz="11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Three-phase Power Analysis</a:t>
                      </a:r>
                      <a:endParaRPr lang="zh-CN" altLang="en-US" sz="11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Optional</a:t>
                      </a:r>
                      <a:endPar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208982"/>
                  </a:ext>
                </a:extLst>
              </a:tr>
            </a:tbl>
          </a:graphicData>
        </a:graphic>
      </p:graphicFrame>
      <p:sp>
        <p:nvSpPr>
          <p:cNvPr id="3" name="文本框 2"/>
          <p:cNvSpPr txBox="1"/>
          <p:nvPr/>
        </p:nvSpPr>
        <p:spPr>
          <a:xfrm>
            <a:off x="705473" y="256709"/>
            <a:ext cx="4535905"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fontAlgn="b"/>
            <a:r>
              <a:rPr lang="en-US" altLang="zh-CN" dirty="0"/>
              <a:t>VS  Keysight EXR </a:t>
            </a:r>
            <a:endParaRPr lang="zh-CN" altLang="en-US" dirty="0"/>
          </a:p>
        </p:txBody>
      </p:sp>
    </p:spTree>
    <p:extLst>
      <p:ext uri="{BB962C8B-B14F-4D97-AF65-F5344CB8AC3E}">
        <p14:creationId xmlns:p14="http://schemas.microsoft.com/office/powerpoint/2010/main" val="421591843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6"/>
          <p:cNvGraphicFramePr>
            <a:graphicFrameLocks noGrp="1"/>
          </p:cNvGraphicFramePr>
          <p:nvPr>
            <p:extLst>
              <p:ext uri="{D42A27DB-BD31-4B8C-83A1-F6EECF244321}">
                <p14:modId xmlns:p14="http://schemas.microsoft.com/office/powerpoint/2010/main" val="233640993"/>
              </p:ext>
            </p:extLst>
          </p:nvPr>
        </p:nvGraphicFramePr>
        <p:xfrm>
          <a:off x="1163452" y="854464"/>
          <a:ext cx="9755585" cy="5742889"/>
        </p:xfrm>
        <a:graphic>
          <a:graphicData uri="http://schemas.openxmlformats.org/drawingml/2006/table">
            <a:tbl>
              <a:tblPr/>
              <a:tblGrid>
                <a:gridCol w="3148166">
                  <a:extLst>
                    <a:ext uri="{9D8B030D-6E8A-4147-A177-3AD203B41FA5}">
                      <a16:colId xmlns:a16="http://schemas.microsoft.com/office/drawing/2014/main" val="20000"/>
                    </a:ext>
                  </a:extLst>
                </a:gridCol>
                <a:gridCol w="3571084">
                  <a:extLst>
                    <a:ext uri="{9D8B030D-6E8A-4147-A177-3AD203B41FA5}">
                      <a16:colId xmlns:a16="http://schemas.microsoft.com/office/drawing/2014/main" val="20002"/>
                    </a:ext>
                  </a:extLst>
                </a:gridCol>
                <a:gridCol w="3036335">
                  <a:extLst>
                    <a:ext uri="{9D8B030D-6E8A-4147-A177-3AD203B41FA5}">
                      <a16:colId xmlns:a16="http://schemas.microsoft.com/office/drawing/2014/main" val="1862208140"/>
                    </a:ext>
                  </a:extLst>
                </a:gridCol>
              </a:tblGrid>
              <a:tr h="329368">
                <a:tc>
                  <a:txBody>
                    <a:bodyPr/>
                    <a:lstStyle/>
                    <a:p>
                      <a:pPr algn="ctr" fontAlgn="ctr"/>
                      <a:endParaRPr lang="zh-CN" altLang="en-US" sz="1400" b="1" i="0" u="none" strike="noStrike" dirty="0">
                        <a:solidFill>
                          <a:srgbClr val="FFFFFF"/>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altLang="zh-CN" sz="1400" b="1" i="0" u="none" strike="noStrike" kern="1200" dirty="0" err="1">
                          <a:solidFill>
                            <a:schemeClr val="bg1"/>
                          </a:solidFill>
                          <a:effectLst/>
                          <a:latin typeface="阿里巴巴普惠体 R" panose="00020600040101010101" pitchFamily="18" charset="-122"/>
                          <a:ea typeface="阿里巴巴普惠体 R" panose="00020600040101010101" pitchFamily="18" charset="-122"/>
                          <a:cs typeface="+mn-cs"/>
                        </a:rPr>
                        <a:t>Siglent</a:t>
                      </a:r>
                      <a:r>
                        <a:rPr lang="en-US" altLang="zh-CN"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 </a:t>
                      </a:r>
                      <a:r>
                        <a:rPr lang="en-US" sz="1400" b="1" i="0" u="none" strike="noStrike" dirty="0">
                          <a:solidFill>
                            <a:schemeClr val="bg1"/>
                          </a:solidFill>
                          <a:effectLst/>
                          <a:latin typeface="阿里巴巴普惠体 R" panose="00020600040101010101" pitchFamily="18" charset="-122"/>
                          <a:ea typeface="阿里巴巴普惠体 R" panose="00020600040101010101" pitchFamily="18" charset="-122"/>
                        </a:rPr>
                        <a:t>SDS5000X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altLang="zh-CN"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Keysight MXR Series</a:t>
                      </a:r>
                      <a:endParaRPr lang="zh-CN" altLang="en-US"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33648">
                <a:tc>
                  <a:txBody>
                    <a:bodyPr/>
                    <a:lstStyle/>
                    <a:p>
                      <a:pPr marL="0" algn="ctr" defTabSz="914400" rtl="0" eaLnBrk="1" fontAlgn="ctr" latinLnBrk="0" hangingPunct="1">
                        <a:spcAft>
                          <a:spcPts val="0"/>
                        </a:spcAft>
                      </a:pPr>
                      <a:r>
                        <a:rPr lang="en-US" altLang="zh-CN" sz="1200" b="0" i="0" u="none" strike="noStrike" kern="1200" dirty="0">
                          <a:solidFill>
                            <a:schemeClr val="tx1"/>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阿里巴巴普惠体 R" panose="00020600040101010101" pitchFamily="18" charset="-122"/>
                          <a:ea typeface="阿里巴巴普惠体 R" panose="00020600040101010101" pitchFamily="18" charset="-122"/>
                        </a:rPr>
                        <a:t>8/6/4 + EXT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4 or 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7958095"/>
                  </a:ext>
                </a:extLst>
              </a:tr>
              <a:tr h="427857">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Real-time Sampling Rate</a:t>
                      </a:r>
                      <a:endPar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5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GSa</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 (quarter channel/half channel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2.5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GSa</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 (full channel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real time：16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GSa</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 all analog channels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6974616"/>
                  </a:ext>
                </a:extLst>
              </a:tr>
              <a:tr h="1024624">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Memory Depth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2.5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(quarter channel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(half channel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500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Mpts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(full channel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mode</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Standard：200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Mpts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/channel, all channels</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Optional：400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Mpts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/channel, all channels (400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Mpts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ch</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option)</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1.6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shared between channels 1-4, 5-8 (1.6 </a:t>
                      </a:r>
                      <a:r>
                        <a:rPr lang="en-US" sz="1100" b="0" i="0" u="none" strike="noStrike" dirty="0" err="1">
                          <a:solidFill>
                            <a:srgbClr val="000000"/>
                          </a:solidFill>
                          <a:effectLst/>
                          <a:latin typeface="阿里巴巴普惠体 R" panose="00020600040101010101" pitchFamily="18" charset="-122"/>
                          <a:ea typeface="阿里巴巴普惠体 R" panose="00020600040101010101" pitchFamily="18" charset="-122"/>
                        </a:rPr>
                        <a:t>Gpts</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Combined Flexible Memory option)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320868"/>
                  </a:ext>
                </a:extLst>
              </a:tr>
              <a:tr h="402294">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Vertical Resolution</a:t>
                      </a:r>
                      <a:endPar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12-bit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10 bit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202705"/>
                  </a:ext>
                </a:extLst>
              </a:tr>
              <a:tr h="991073">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ENOB (typical)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1GHz-8.2-bit</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500MHz-8.4-bit</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350MHz-8.6-bit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350 MHz  8.3 </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500 MHz  8.2</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 GHz       8.0</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2 GHz       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460727"/>
                  </a:ext>
                </a:extLst>
              </a:tr>
              <a:tr h="886650">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DC Gain Accuracy</a:t>
                      </a:r>
                      <a:endPar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0.5 mV/div ~ 4.95 mV/div: ±1.5 % FS; </a:t>
                      </a:r>
                      <a:b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b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5 mV/div ~ 10 V/div: ±0.5 % FS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typical</a:t>
                      </a:r>
                      <a:r>
                        <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±1.0 % </a:t>
                      </a:r>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FS </a:t>
                      </a:r>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max;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 2% full scale (±1% typical)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682357"/>
                  </a:ext>
                </a:extLst>
              </a:tr>
              <a:tr h="416999">
                <a:tc>
                  <a:txBody>
                    <a:bodyPr/>
                    <a:lstStyle/>
                    <a:p>
                      <a:pPr marL="0" algn="ctr" defTabSz="914400" rtl="0" eaLnBrk="1" fontAlgn="ctr" latinLnBrk="0" hangingPunct="1">
                        <a:spcAft>
                          <a:spcPts val="0"/>
                        </a:spcAft>
                      </a:pPr>
                      <a:r>
                        <a:rPr lang="en-US" altLang="zh-CN" sz="11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Bode Plot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Standard</a:t>
                      </a:r>
                      <a:endPar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D9010PWRA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357028"/>
                  </a:ext>
                </a:extLst>
              </a:tr>
              <a:tr h="465188">
                <a:tc>
                  <a:txBody>
                    <a:bodyPr/>
                    <a:lstStyle/>
                    <a:p>
                      <a:pPr algn="ctr" fontAlgn="b"/>
                      <a:r>
                        <a:rPr lang="en-US" altLang="zh-CN" sz="1100" b="0" i="0" u="none" strike="noStrike" dirty="0">
                          <a:solidFill>
                            <a:schemeClr val="tx1"/>
                          </a:solidFill>
                          <a:effectLst/>
                          <a:latin typeface="阿里巴巴普惠体 R" panose="00020600040101010101" pitchFamily="18" charset="-122"/>
                          <a:ea typeface="阿里巴巴普惠体 R" panose="00020600040101010101" pitchFamily="18" charset="-122"/>
                        </a:rPr>
                        <a:t>Power Analysis</a:t>
                      </a:r>
                      <a:endParaRPr lang="zh-CN" altLang="en-US" sz="11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Optional</a:t>
                      </a:r>
                      <a:endPar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D9010POWA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196058"/>
                  </a:ext>
                </a:extLst>
              </a:tr>
              <a:tr h="465188">
                <a:tc>
                  <a:txBody>
                    <a:bodyPr/>
                    <a:lstStyle/>
                    <a:p>
                      <a:pPr marL="0" algn="ctr" defTabSz="914400" rtl="0" eaLnBrk="1" fontAlgn="ctr" latinLnBrk="0" hangingPunct="1">
                        <a:spcAft>
                          <a:spcPts val="0"/>
                        </a:spcAft>
                      </a:pPr>
                      <a:r>
                        <a:rPr lang="en-US" altLang="zh-CN" sz="11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Three-phase Power Analysis</a:t>
                      </a:r>
                      <a:endParaRPr lang="zh-CN" altLang="en-US" sz="11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zh-CN"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Optional</a:t>
                      </a:r>
                      <a:endParaRPr lang="zh-CN" alt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阿里巴巴普惠体 R" panose="00020600040101010101" pitchFamily="18" charset="-122"/>
                          <a:ea typeface="阿里巴巴普惠体 R" panose="00020600040101010101" pitchFamily="18" charset="-122"/>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208982"/>
                  </a:ext>
                </a:extLst>
              </a:tr>
            </a:tbl>
          </a:graphicData>
        </a:graphic>
      </p:graphicFrame>
      <p:sp>
        <p:nvSpPr>
          <p:cNvPr id="3" name="文本框 2"/>
          <p:cNvSpPr txBox="1"/>
          <p:nvPr/>
        </p:nvSpPr>
        <p:spPr>
          <a:xfrm>
            <a:off x="705473" y="256709"/>
            <a:ext cx="4535905"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fontAlgn="b"/>
            <a:r>
              <a:rPr lang="en-US" altLang="zh-CN" dirty="0"/>
              <a:t>VS  Keysight MXR </a:t>
            </a:r>
            <a:endParaRPr lang="zh-CN" altLang="en-US" dirty="0"/>
          </a:p>
        </p:txBody>
      </p:sp>
    </p:spTree>
    <p:extLst>
      <p:ext uri="{BB962C8B-B14F-4D97-AF65-F5344CB8AC3E}">
        <p14:creationId xmlns:p14="http://schemas.microsoft.com/office/powerpoint/2010/main" val="111520701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idx="4294967295" hasCustomPrompt="1"/>
          </p:nvPr>
        </p:nvSpPr>
        <p:spPr>
          <a:xfrm>
            <a:off x="538164" y="868559"/>
            <a:ext cx="12578616" cy="643000"/>
          </a:xfrm>
        </p:spPr>
        <p:txBody>
          <a:bodyPr>
            <a:normAutofit fontScale="90000"/>
          </a:bodyPr>
          <a:lstStyle>
            <a:lvl1pPr>
              <a:defRPr sz="3800">
                <a:latin typeface="HONOR Sans CN Medium" panose="02000600000000000000" charset="-122"/>
                <a:ea typeface="HONOR Sans CN Medium" panose="02000600000000000000" charset="-122"/>
              </a:defRPr>
            </a:lvl1pPr>
          </a:lstStyle>
          <a:p>
            <a:pPr>
              <a:lnSpc>
                <a:spcPct val="100000"/>
              </a:lnSpc>
            </a:pPr>
            <a:r>
              <a:rPr lang="en-US" altLang="zh-CN" dirty="0">
                <a:sym typeface="+mn-ea"/>
              </a:rPr>
              <a:t>Eight-channel High-resolution Digital Oscilloscope</a:t>
            </a:r>
          </a:p>
        </p:txBody>
      </p:sp>
      <p:sp>
        <p:nvSpPr>
          <p:cNvPr id="14" name="矩形 13"/>
          <p:cNvSpPr/>
          <p:nvPr userDrawn="1"/>
        </p:nvSpPr>
        <p:spPr>
          <a:xfrm>
            <a:off x="317199" y="934150"/>
            <a:ext cx="75268" cy="397843"/>
          </a:xfrm>
          <a:prstGeom prst="rect">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7" name="文本框 16"/>
          <p:cNvSpPr txBox="1"/>
          <p:nvPr/>
        </p:nvSpPr>
        <p:spPr>
          <a:xfrm>
            <a:off x="7428148" y="1736812"/>
            <a:ext cx="6095866" cy="4391972"/>
          </a:xfrm>
          <a:prstGeom prst="rect">
            <a:avLst/>
          </a:prstGeom>
        </p:spPr>
        <p:txBody>
          <a:bodyPr>
            <a:spAutoFit/>
            <a:extLst>
              <a:ext uri="{4A0BC546-FE56-4ADE-93B0-CB8AF2F6F144}">
                <wpsdc:textFrameExt xmlns="" xmlns:wpsdc="http://www.wps.cn/officeDocument/2022/drawingmlCustomData" type="sub-title"/>
              </a:ext>
            </a:extLst>
          </a:bodyPr>
          <a:lstStyle/>
          <a:p>
            <a:pPr>
              <a:lnSpc>
                <a:spcPct val="125000"/>
              </a:lnSpc>
            </a:pPr>
            <a:r>
              <a:rPr lang="en-US" altLang="zh-CN" sz="2032" b="1" kern="500" dirty="0">
                <a:solidFill>
                  <a:schemeClr val="tx1">
                    <a:lumMod val="65000"/>
                    <a:lumOff val="35000"/>
                  </a:schemeClr>
                </a:solidFill>
                <a:latin typeface="HONOR Sans CN" panose="02000500000000000000" charset="-122"/>
                <a:ea typeface="HONOR Sans CN" panose="02000500000000000000" charset="-122"/>
              </a:rPr>
              <a:t>SDS5000X HD Series</a:t>
            </a:r>
          </a:p>
          <a:p>
            <a:pPr>
              <a:lnSpc>
                <a:spcPct val="125000"/>
              </a:lnSpc>
            </a:pPr>
            <a:r>
              <a:rPr lang="en-US" altLang="zh-CN" sz="2032" b="1" kern="500" dirty="0">
                <a:solidFill>
                  <a:schemeClr val="tx1">
                    <a:lumMod val="65000"/>
                    <a:lumOff val="35000"/>
                  </a:schemeClr>
                </a:solidFill>
                <a:latin typeface="HONOR Sans CN" panose="02000500000000000000" charset="-122"/>
                <a:ea typeface="HONOR Sans CN" panose="02000500000000000000" charset="-122"/>
              </a:rPr>
              <a:t>SDS5108X HD  1GHz</a:t>
            </a:r>
          </a:p>
          <a:p>
            <a:pPr>
              <a:lnSpc>
                <a:spcPct val="125000"/>
              </a:lnSpc>
            </a:pPr>
            <a:r>
              <a:rPr lang="en-US" altLang="zh-CN" sz="2032" b="1" kern="500" dirty="0">
                <a:solidFill>
                  <a:schemeClr val="tx1">
                    <a:lumMod val="65000"/>
                    <a:lumOff val="35000"/>
                  </a:schemeClr>
                </a:solidFill>
                <a:latin typeface="HONOR Sans CN" panose="02000500000000000000" charset="-122"/>
                <a:ea typeface="HONOR Sans CN" panose="02000500000000000000" charset="-122"/>
              </a:rPr>
              <a:t>SDS5058X HD 500MHz</a:t>
            </a:r>
          </a:p>
          <a:p>
            <a:pPr>
              <a:lnSpc>
                <a:spcPct val="125000"/>
              </a:lnSpc>
            </a:pPr>
            <a:r>
              <a:rPr lang="en-US" altLang="zh-CN" sz="2032" b="1" kern="500" dirty="0">
                <a:solidFill>
                  <a:schemeClr val="tx1">
                    <a:lumMod val="65000"/>
                    <a:lumOff val="35000"/>
                  </a:schemeClr>
                </a:solidFill>
                <a:latin typeface="HONOR Sans CN" panose="02000500000000000000" charset="-122"/>
                <a:ea typeface="HONOR Sans CN" panose="02000500000000000000" charset="-122"/>
              </a:rPr>
              <a:t>SDS5038X HD 350GHz</a:t>
            </a:r>
          </a:p>
          <a:p>
            <a:pPr>
              <a:lnSpc>
                <a:spcPct val="125000"/>
              </a:lnSpc>
            </a:pPr>
            <a:r>
              <a:rPr lang="en-US" altLang="zh-CN" sz="2032" b="1" kern="500" dirty="0">
                <a:solidFill>
                  <a:schemeClr val="tx1">
                    <a:lumMod val="65000"/>
                    <a:lumOff val="35000"/>
                  </a:schemeClr>
                </a:solidFill>
                <a:latin typeface="HONOR Sans CN" panose="02000500000000000000" charset="-122"/>
                <a:ea typeface="HONOR Sans CN" panose="02000500000000000000" charset="-122"/>
              </a:rPr>
              <a:t>SDS5106X HD 1GHz</a:t>
            </a:r>
          </a:p>
          <a:p>
            <a:pPr>
              <a:lnSpc>
                <a:spcPct val="125000"/>
              </a:lnSpc>
            </a:pPr>
            <a:r>
              <a:rPr lang="en-US" altLang="zh-CN" sz="2032" b="1" kern="500" dirty="0">
                <a:solidFill>
                  <a:schemeClr val="tx1">
                    <a:lumMod val="65000"/>
                    <a:lumOff val="35000"/>
                  </a:schemeClr>
                </a:solidFill>
                <a:latin typeface="HONOR Sans CN" panose="02000500000000000000" charset="-122"/>
                <a:ea typeface="HONOR Sans CN" panose="02000500000000000000" charset="-122"/>
              </a:rPr>
              <a:t>SDS5056X HD 500MHz</a:t>
            </a:r>
          </a:p>
          <a:p>
            <a:pPr>
              <a:lnSpc>
                <a:spcPct val="125000"/>
              </a:lnSpc>
            </a:pPr>
            <a:r>
              <a:rPr lang="en-US" altLang="zh-CN" sz="2032" b="1" kern="500" dirty="0">
                <a:solidFill>
                  <a:schemeClr val="tx1">
                    <a:lumMod val="65000"/>
                    <a:lumOff val="35000"/>
                  </a:schemeClr>
                </a:solidFill>
                <a:latin typeface="HONOR Sans CN" panose="02000500000000000000" charset="-122"/>
                <a:ea typeface="HONOR Sans CN" panose="02000500000000000000" charset="-122"/>
              </a:rPr>
              <a:t>SDS5036X HD 350MHz</a:t>
            </a:r>
          </a:p>
          <a:p>
            <a:pPr>
              <a:lnSpc>
                <a:spcPct val="125000"/>
              </a:lnSpc>
            </a:pPr>
            <a:r>
              <a:rPr lang="en-US" altLang="zh-CN" sz="2032" b="1" kern="500" dirty="0">
                <a:solidFill>
                  <a:schemeClr val="tx1">
                    <a:lumMod val="65000"/>
                    <a:lumOff val="35000"/>
                  </a:schemeClr>
                </a:solidFill>
                <a:latin typeface="HONOR Sans CN" panose="02000500000000000000" charset="-122"/>
                <a:ea typeface="HONOR Sans CN" panose="02000500000000000000" charset="-122"/>
              </a:rPr>
              <a:t>SDS5104X HD 1GHz</a:t>
            </a:r>
          </a:p>
          <a:p>
            <a:pPr>
              <a:lnSpc>
                <a:spcPct val="125000"/>
              </a:lnSpc>
            </a:pPr>
            <a:r>
              <a:rPr lang="en-US" altLang="zh-CN" sz="2032" b="1" kern="500" dirty="0">
                <a:solidFill>
                  <a:schemeClr val="tx1">
                    <a:lumMod val="65000"/>
                    <a:lumOff val="35000"/>
                  </a:schemeClr>
                </a:solidFill>
                <a:latin typeface="HONOR Sans CN" panose="02000500000000000000" charset="-122"/>
                <a:ea typeface="HONOR Sans CN" panose="02000500000000000000" charset="-122"/>
              </a:rPr>
              <a:t>SDS5054X HD 500MHz</a:t>
            </a:r>
          </a:p>
          <a:p>
            <a:pPr>
              <a:lnSpc>
                <a:spcPct val="125000"/>
              </a:lnSpc>
            </a:pPr>
            <a:r>
              <a:rPr lang="en-US" altLang="zh-CN" sz="2032" b="1" kern="500" dirty="0">
                <a:solidFill>
                  <a:schemeClr val="tx1">
                    <a:lumMod val="65000"/>
                    <a:lumOff val="35000"/>
                  </a:schemeClr>
                </a:solidFill>
                <a:latin typeface="HONOR Sans CN" panose="02000500000000000000" charset="-122"/>
                <a:ea typeface="HONOR Sans CN" panose="02000500000000000000" charset="-122"/>
              </a:rPr>
              <a:t>SDS5034X HD 350MHz</a:t>
            </a:r>
          </a:p>
          <a:p>
            <a:pPr>
              <a:lnSpc>
                <a:spcPct val="125000"/>
              </a:lnSpc>
            </a:pPr>
            <a:endParaRPr lang="en-US" altLang="zh-CN" sz="2032" b="1" kern="500" dirty="0">
              <a:solidFill>
                <a:schemeClr val="tx1">
                  <a:lumMod val="65000"/>
                  <a:lumOff val="35000"/>
                </a:schemeClr>
              </a:solidFill>
              <a:latin typeface="HONOR Sans CN" panose="02000500000000000000" charset="-122"/>
              <a:ea typeface="HONOR Sans CN" panose="02000500000000000000"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736" y="984409"/>
            <a:ext cx="8806658" cy="5873591"/>
          </a:xfrm>
          <a:prstGeom prst="rect">
            <a:avLst/>
          </a:prstGeom>
        </p:spPr>
      </p:pic>
    </p:spTree>
    <p:extLst>
      <p:ext uri="{BB962C8B-B14F-4D97-AF65-F5344CB8AC3E}">
        <p14:creationId xmlns:p14="http://schemas.microsoft.com/office/powerpoint/2010/main" val="310955459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6"/>
          <p:cNvGraphicFramePr>
            <a:graphicFrameLocks noGrp="1"/>
          </p:cNvGraphicFramePr>
          <p:nvPr>
            <p:extLst>
              <p:ext uri="{D42A27DB-BD31-4B8C-83A1-F6EECF244321}">
                <p14:modId xmlns:p14="http://schemas.microsoft.com/office/powerpoint/2010/main" val="2170245884"/>
              </p:ext>
            </p:extLst>
          </p:nvPr>
        </p:nvGraphicFramePr>
        <p:xfrm>
          <a:off x="1163452" y="854465"/>
          <a:ext cx="9755585" cy="5828998"/>
        </p:xfrm>
        <a:graphic>
          <a:graphicData uri="http://schemas.openxmlformats.org/drawingml/2006/table">
            <a:tbl>
              <a:tblPr/>
              <a:tblGrid>
                <a:gridCol w="2916324">
                  <a:extLst>
                    <a:ext uri="{9D8B030D-6E8A-4147-A177-3AD203B41FA5}">
                      <a16:colId xmlns:a16="http://schemas.microsoft.com/office/drawing/2014/main" val="20000"/>
                    </a:ext>
                  </a:extLst>
                </a:gridCol>
                <a:gridCol w="3802926">
                  <a:extLst>
                    <a:ext uri="{9D8B030D-6E8A-4147-A177-3AD203B41FA5}">
                      <a16:colId xmlns:a16="http://schemas.microsoft.com/office/drawing/2014/main" val="20002"/>
                    </a:ext>
                  </a:extLst>
                </a:gridCol>
                <a:gridCol w="3036335">
                  <a:extLst>
                    <a:ext uri="{9D8B030D-6E8A-4147-A177-3AD203B41FA5}">
                      <a16:colId xmlns:a16="http://schemas.microsoft.com/office/drawing/2014/main" val="1862208140"/>
                    </a:ext>
                  </a:extLst>
                </a:gridCol>
              </a:tblGrid>
              <a:tr h="269525">
                <a:tc>
                  <a:txBody>
                    <a:bodyPr/>
                    <a:lstStyle/>
                    <a:p>
                      <a:pPr algn="ctr" fontAlgn="ctr"/>
                      <a:endParaRPr lang="zh-CN" altLang="en-US" sz="1400" b="1" i="0" u="none" strike="noStrike" dirty="0">
                        <a:solidFill>
                          <a:srgbClr val="FFFFFF"/>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marL="0" algn="ctr" defTabSz="914400" rtl="0" eaLnBrk="1" fontAlgn="b" latinLnBrk="0" hangingPunct="1"/>
                      <a:r>
                        <a:rPr lang="en-US" altLang="zh-CN" sz="1400" b="1" i="0" u="none" strike="noStrike" kern="1200" dirty="0" err="1">
                          <a:solidFill>
                            <a:schemeClr val="bg1"/>
                          </a:solidFill>
                          <a:effectLst/>
                          <a:latin typeface="阿里巴巴普惠体 R" panose="00020600040101010101" pitchFamily="18" charset="-122"/>
                          <a:ea typeface="阿里巴巴普惠体 R" panose="00020600040101010101" pitchFamily="18" charset="-122"/>
                          <a:cs typeface="+mn-cs"/>
                        </a:rPr>
                        <a:t>Siglent</a:t>
                      </a:r>
                      <a:r>
                        <a:rPr lang="en-US" altLang="zh-CN"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 </a:t>
                      </a:r>
                      <a:r>
                        <a:rPr lang="en-US"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SDS5000X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marL="0" algn="ctr" defTabSz="914400" rtl="0" eaLnBrk="1" fontAlgn="b" latinLnBrk="0" hangingPunct="1"/>
                      <a:r>
                        <a:rPr lang="en-US" altLang="zh-CN"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Rigol </a:t>
                      </a:r>
                      <a:r>
                        <a:rPr lang="en-US" sz="1400" b="1" i="0" u="none" strike="noStrike" kern="1200" dirty="0">
                          <a:solidFill>
                            <a:schemeClr val="bg1"/>
                          </a:solidFill>
                          <a:effectLst/>
                          <a:latin typeface="阿里巴巴普惠体 R" panose="00020600040101010101" pitchFamily="18" charset="-122"/>
                          <a:ea typeface="阿里巴巴普惠体 R" panose="00020600040101010101" pitchFamily="18" charset="-122"/>
                          <a:cs typeface="+mn-cs"/>
                        </a:rPr>
                        <a:t>MHO/DHO5000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273026">
                <a:tc>
                  <a:txBody>
                    <a:bodyPr/>
                    <a:lstStyle/>
                    <a:p>
                      <a:pPr marL="0" algn="ctr" defTabSz="914400" rtl="0" eaLnBrk="1" fontAlgn="ctr" latinLnBrk="0" hangingPunct="1">
                        <a:spcAft>
                          <a:spcPts val="0"/>
                        </a:spcAft>
                      </a:pPr>
                      <a:r>
                        <a:rPr lang="en-US" altLang="zh-CN" sz="1200" b="0" i="0" u="none" strike="noStrike" kern="1200" dirty="0">
                          <a:solidFill>
                            <a:schemeClr val="tx1"/>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8/6/4 + EXT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8/6/4 + EXT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7958095"/>
                  </a:ext>
                </a:extLst>
              </a:tr>
              <a:tr h="350119">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endPar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350MHz/500MHz/1GHz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500MHz/1GHz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6974616"/>
                  </a:ext>
                </a:extLst>
              </a:tr>
              <a:tr h="900581">
                <a:tc>
                  <a:txBody>
                    <a:bodyPr/>
                    <a:lstStyle/>
                    <a:p>
                      <a:pPr algn="ctr" fontAlgn="b"/>
                      <a:r>
                        <a:rPr lang="en-US" altLang="zh-CN" sz="1200" b="0" i="0" u="none" strike="noStrike" dirty="0">
                          <a:solidFill>
                            <a:schemeClr val="tx1"/>
                          </a:solidFill>
                          <a:effectLst/>
                          <a:latin typeface="阿里巴巴普惠体 R" panose="00020600040101010101" pitchFamily="18" charset="-122"/>
                          <a:ea typeface="阿里巴巴普惠体 R" panose="00020600040101010101" pitchFamily="18" charset="-122"/>
                        </a:rPr>
                        <a:t>Real-time Sampling Rate</a:t>
                      </a:r>
                      <a:endParaRPr lang="zh-CN" altLang="en-US" sz="12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sz="1200" b="0" i="0" u="none" strike="noStrike" kern="1200" dirty="0" err="1">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(quarter channel/half channel </a:t>
                      </a:r>
                      <a:r>
                        <a:rPr lang="en-US" altLang="zh-CN"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b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8-channel model: 4 </a:t>
                      </a:r>
                      <a:r>
                        <a:rPr lang="en-US" altLang="zh-CN"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(single &amp; half channel), 2 </a:t>
                      </a:r>
                      <a:r>
                        <a:rPr lang="en-US" altLang="zh-CN"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a:t>
                      </a:r>
                    </a:p>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4-channel model: 4 </a:t>
                      </a:r>
                      <a:r>
                        <a:rPr lang="en-US" altLang="zh-CN"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(single channel &amp; half channel &amp; full channel)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0325922"/>
                  </a:ext>
                </a:extLst>
              </a:tr>
              <a:tr h="838459">
                <a:tc>
                  <a:txBody>
                    <a:bodyPr/>
                    <a:lstStyle/>
                    <a:p>
                      <a:pPr algn="ctr" fontAlgn="b"/>
                      <a:r>
                        <a:rPr lang="en-US" altLang="zh-CN" sz="1200" b="0" i="0" u="none" strike="noStrike" dirty="0">
                          <a:solidFill>
                            <a:srgbClr val="000000"/>
                          </a:solidFill>
                          <a:effectLst/>
                          <a:latin typeface="阿里巴巴普惠体 R" panose="00020600040101010101" pitchFamily="18" charset="-122"/>
                          <a:ea typeface="阿里巴巴普惠体 R" panose="00020600040101010101" pitchFamily="18" charset="-122"/>
                        </a:rPr>
                        <a:t>Memory Depth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i="0" u="none" strike="noStrike" kern="1200" dirty="0" err="1">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i="0" u="none" strike="noStrike" kern="1200" dirty="0" err="1">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(quarter channel </a:t>
                      </a:r>
                      <a:r>
                        <a:rPr lang="en-US" altLang="zh-CN"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b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spcAft>
                          <a:spcPts val="0"/>
                        </a:spcAft>
                      </a:pP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sz="1200" b="0" i="0" u="none" strike="noStrike" kern="1200" dirty="0" err="1">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(single &amp; half channel), 250 </a:t>
                      </a:r>
                      <a:r>
                        <a:rPr lang="en-US" sz="1200" b="0" i="0" u="none" strike="noStrike" kern="1200" dirty="0" err="1">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a:t>
                      </a:r>
                      <a:endParaRPr lang="zh-CN" altLang="en-US" sz="1200" b="0" i="0" u="none" strike="noStrike" kern="1200" dirty="0">
                        <a:solidFill>
                          <a:srgbClr val="FF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320868"/>
                  </a:ext>
                </a:extLst>
              </a:tr>
              <a:tr h="544063">
                <a:tc>
                  <a:txBody>
                    <a:bodyPr/>
                    <a:lstStyle/>
                    <a:p>
                      <a:pPr algn="ctr" fontAlgn="b"/>
                      <a:r>
                        <a:rPr lang="en-US" altLang="zh-CN" sz="1200" b="0" i="0" u="none" strike="noStrike" dirty="0">
                          <a:solidFill>
                            <a:schemeClr val="tx1"/>
                          </a:solidFill>
                          <a:effectLst/>
                          <a:latin typeface="阿里巴巴普惠体 R" panose="00020600040101010101" pitchFamily="18" charset="-122"/>
                          <a:ea typeface="阿里巴巴普惠体 R" panose="00020600040101010101" pitchFamily="18" charset="-122"/>
                        </a:rPr>
                        <a:t>ENOB (typical)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1GHz-8.2-bit</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500MHz-8.4-bit</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350MHz-8.6-bit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GHz bandwidth 7.7 </a:t>
                      </a:r>
                    </a:p>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MHz bandwidth 7.7 </a:t>
                      </a:r>
                    </a:p>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250 MHz bandwidth 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8202705"/>
                  </a:ext>
                </a:extLst>
              </a:tr>
              <a:tr h="811003">
                <a:tc>
                  <a:txBody>
                    <a:bodyPr/>
                    <a:lstStyle/>
                    <a:p>
                      <a:pPr algn="ctr" fontAlgn="b"/>
                      <a:r>
                        <a:rPr lang="en-US" altLang="zh-CN" sz="1200" b="0" i="0" u="none" strike="noStrike" dirty="0">
                          <a:solidFill>
                            <a:schemeClr val="tx1"/>
                          </a:solidFill>
                          <a:effectLst/>
                          <a:latin typeface="阿里巴巴普惠体 R" panose="00020600040101010101" pitchFamily="18" charset="-122"/>
                          <a:ea typeface="阿里巴巴普惠体 R" panose="00020600040101010101" pitchFamily="18" charset="-122"/>
                        </a:rPr>
                        <a:t>DC Gain Accuracy</a:t>
                      </a:r>
                      <a:endParaRPr lang="zh-CN" altLang="en-US" sz="12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0.5 mV/div ~ 4.95 mV/div: ±1.5 % FS; </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mV/div ~ 10 V/div: ±0.5 % FS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typical</a:t>
                      </a:r>
                      <a: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±1.0 % </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FS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max;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 ( &lt;5mV )；±1% ( ≥5mV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460727"/>
                  </a:ext>
                </a:extLst>
              </a:tr>
              <a:tr h="725553">
                <a:tc>
                  <a:txBody>
                    <a:bodyPr/>
                    <a:lstStyle/>
                    <a:p>
                      <a:pPr algn="ctr" fontAlgn="b"/>
                      <a:r>
                        <a:rPr lang="en-US" altLang="zh-CN" sz="1200" b="0" i="0" u="none" strike="noStrike" dirty="0">
                          <a:solidFill>
                            <a:schemeClr val="tx1"/>
                          </a:solidFill>
                          <a:effectLst/>
                          <a:latin typeface="阿里巴巴普惠体 R" panose="00020600040101010101" pitchFamily="18" charset="-122"/>
                          <a:ea typeface="阿里巴巴普惠体 R" panose="00020600040101010101" pitchFamily="18" charset="-122"/>
                        </a:rPr>
                        <a:t>DC Gain Accuracy</a:t>
                      </a:r>
                      <a:endParaRPr lang="zh-CN" altLang="en-US" sz="12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0.5 mV/div ~ 4.95 mV/div: ±1.5 % FS; </a:t>
                      </a:r>
                      <a:b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b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mV/div ~ 10 V/div: ±0.5 % FS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typical</a:t>
                      </a:r>
                      <a:r>
                        <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±1.0 % </a:t>
                      </a: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FS </a:t>
                      </a: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max;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2% full scale (±1% typical)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682357"/>
                  </a:ext>
                </a:extLst>
              </a:tr>
              <a:tr h="341233">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Bode Plot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Standard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D9010PWRA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0357028"/>
                  </a:ext>
                </a:extLst>
              </a:tr>
              <a:tr h="380667">
                <a:tc>
                  <a:txBody>
                    <a:bodyPr/>
                    <a:lstStyle/>
                    <a:p>
                      <a:pPr algn="ctr" fontAlgn="b"/>
                      <a:r>
                        <a:rPr lang="en-US" altLang="zh-CN" sz="1200" b="0" i="0" u="none" strike="noStrike" dirty="0">
                          <a:solidFill>
                            <a:schemeClr val="tx1"/>
                          </a:solidFill>
                          <a:effectLst/>
                          <a:latin typeface="阿里巴巴普惠体 R" panose="00020600040101010101" pitchFamily="18" charset="-122"/>
                          <a:ea typeface="阿里巴巴普惠体 R" panose="00020600040101010101" pitchFamily="18" charset="-122"/>
                        </a:rPr>
                        <a:t>Power Analysis</a:t>
                      </a:r>
                      <a:endParaRPr lang="zh-CN" altLang="en-US" sz="1200" b="0" i="0" u="none" strike="noStrike" dirty="0">
                        <a:solidFill>
                          <a:schemeClr val="tx1"/>
                        </a:solidFill>
                        <a:effectLst/>
                        <a:latin typeface="阿里巴巴普惠体 R" panose="00020600040101010101" pitchFamily="18" charset="-122"/>
                        <a:ea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Optional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D9010POWA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3196058"/>
                  </a:ext>
                </a:extLst>
              </a:tr>
              <a:tr h="380667">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Three-phase Power Analysis</a:t>
                      </a:r>
                      <a:endParaRPr lang="zh-CN" alt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CN"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Optional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12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208982"/>
                  </a:ext>
                </a:extLst>
              </a:tr>
            </a:tbl>
          </a:graphicData>
        </a:graphic>
      </p:graphicFrame>
      <p:sp>
        <p:nvSpPr>
          <p:cNvPr id="3" name="文本框 2"/>
          <p:cNvSpPr txBox="1"/>
          <p:nvPr/>
        </p:nvSpPr>
        <p:spPr>
          <a:xfrm>
            <a:off x="705473" y="256709"/>
            <a:ext cx="6182615"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fontAlgn="b"/>
            <a:r>
              <a:rPr lang="en-US" altLang="zh-CN" dirty="0"/>
              <a:t>VS  Rigol MHO/DHO5000 </a:t>
            </a:r>
            <a:endParaRPr lang="zh-CN" altLang="en-US" dirty="0"/>
          </a:p>
        </p:txBody>
      </p:sp>
    </p:spTree>
    <p:extLst>
      <p:ext uri="{BB962C8B-B14F-4D97-AF65-F5344CB8AC3E}">
        <p14:creationId xmlns:p14="http://schemas.microsoft.com/office/powerpoint/2010/main" val="372728927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PPT拆分-03"/>
          <p:cNvPicPr>
            <a:picLocks noChangeAspect="1"/>
          </p:cNvPicPr>
          <p:nvPr/>
        </p:nvPicPr>
        <p:blipFill>
          <a:blip r:embed="rId2"/>
          <a:stretch>
            <a:fillRect/>
          </a:stretch>
        </p:blipFill>
        <p:spPr>
          <a:xfrm>
            <a:off x="538" y="295"/>
            <a:ext cx="12190118" cy="6857412"/>
          </a:xfrm>
          <a:prstGeom prst="rect">
            <a:avLst/>
          </a:prstGeom>
        </p:spPr>
      </p:pic>
      <p:sp>
        <p:nvSpPr>
          <p:cNvPr id="4" name="文本占位符 1"/>
          <p:cNvSpPr>
            <a:spLocks noGrp="1"/>
          </p:cNvSpPr>
          <p:nvPr/>
        </p:nvSpPr>
        <p:spPr>
          <a:xfrm>
            <a:off x="1703512" y="3644320"/>
            <a:ext cx="8640960"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algn="ctr">
              <a:lnSpc>
                <a:spcPct val="120000"/>
              </a:lnSpc>
            </a:pPr>
            <a:r>
              <a:rPr lang="en-US" sz="2371" dirty="0">
                <a:latin typeface="HONOR Sans CN DemiBold" panose="02000700000000000000" charset="-122"/>
                <a:ea typeface="HONOR Sans CN DemiBold" panose="02000700000000000000" charset="-122"/>
              </a:rPr>
              <a:t>Ordering Information</a:t>
            </a:r>
          </a:p>
        </p:txBody>
      </p:sp>
      <p:sp>
        <p:nvSpPr>
          <p:cNvPr id="3" name="文本占位符 2"/>
          <p:cNvSpPr>
            <a:spLocks noGrp="1"/>
          </p:cNvSpPr>
          <p:nvPr>
            <p:ph type="body" idx="4294967295" hasCustomPrompt="1"/>
          </p:nvPr>
        </p:nvSpPr>
        <p:spPr>
          <a:xfrm>
            <a:off x="4981637" y="2385201"/>
            <a:ext cx="1801583" cy="1259119"/>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8467" dirty="0">
                <a:solidFill>
                  <a:srgbClr val="00A0E9"/>
                </a:solidFill>
                <a:latin typeface="HONOR Sans CN DemiBold" panose="02000700000000000000" charset="-122"/>
                <a:ea typeface="HONOR Sans CN DemiBold" panose="02000700000000000000" charset="-122"/>
              </a:rPr>
              <a:t>05</a:t>
            </a:r>
          </a:p>
        </p:txBody>
      </p:sp>
    </p:spTree>
    <p:extLst>
      <p:ext uri="{BB962C8B-B14F-4D97-AF65-F5344CB8AC3E}">
        <p14:creationId xmlns:p14="http://schemas.microsoft.com/office/powerpoint/2010/main" val="380073350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p:cNvSpPr txBox="1"/>
          <p:nvPr/>
        </p:nvSpPr>
        <p:spPr>
          <a:xfrm>
            <a:off x="659396" y="287665"/>
            <a:ext cx="8165756"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sz="2800" b="1">
                <a:solidFill>
                  <a:prstClr val="black">
                    <a:lumMod val="50000"/>
                    <a:lumOff val="50000"/>
                  </a:prst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Ordering Information</a:t>
            </a:r>
          </a:p>
        </p:txBody>
      </p:sp>
      <p:graphicFrame>
        <p:nvGraphicFramePr>
          <p:cNvPr id="6" name="表格 6"/>
          <p:cNvGraphicFramePr>
            <a:graphicFrameLocks noGrp="1"/>
          </p:cNvGraphicFramePr>
          <p:nvPr>
            <p:extLst>
              <p:ext uri="{D42A27DB-BD31-4B8C-83A1-F6EECF244321}">
                <p14:modId xmlns:p14="http://schemas.microsoft.com/office/powerpoint/2010/main" val="4237723389"/>
              </p:ext>
            </p:extLst>
          </p:nvPr>
        </p:nvGraphicFramePr>
        <p:xfrm>
          <a:off x="1091444" y="980728"/>
          <a:ext cx="9693880" cy="5580621"/>
        </p:xfrm>
        <a:graphic>
          <a:graphicData uri="http://schemas.openxmlformats.org/drawingml/2006/table">
            <a:tbl>
              <a:tblPr/>
              <a:tblGrid>
                <a:gridCol w="1764586">
                  <a:extLst>
                    <a:ext uri="{9D8B030D-6E8A-4147-A177-3AD203B41FA5}">
                      <a16:colId xmlns:a16="http://schemas.microsoft.com/office/drawing/2014/main" val="20000"/>
                    </a:ext>
                  </a:extLst>
                </a:gridCol>
                <a:gridCol w="7929294">
                  <a:extLst>
                    <a:ext uri="{9D8B030D-6E8A-4147-A177-3AD203B41FA5}">
                      <a16:colId xmlns:a16="http://schemas.microsoft.com/office/drawing/2014/main" val="20002"/>
                    </a:ext>
                  </a:extLst>
                </a:gridCol>
              </a:tblGrid>
              <a:tr h="393343">
                <a:tc>
                  <a:txBody>
                    <a:bodyPr/>
                    <a:lstStyle/>
                    <a:p>
                      <a:pPr algn="just">
                        <a:spcAft>
                          <a:spcPts val="0"/>
                        </a:spcAft>
                      </a:pPr>
                      <a:r>
                        <a:rPr lang="en-US" altLang="zh-CN" sz="1400" b="1" kern="100" dirty="0">
                          <a:solidFill>
                            <a:schemeClr val="bg1"/>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Model</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just">
                        <a:spcAft>
                          <a:spcPts val="0"/>
                        </a:spcAft>
                      </a:pPr>
                      <a:r>
                        <a:rPr lang="en-US" altLang="zh-CN" sz="1400" b="1" kern="100" dirty="0">
                          <a:solidFill>
                            <a:schemeClr val="bg1"/>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Description</a:t>
                      </a:r>
                      <a:endParaRPr lang="zh-CN" sz="1400" b="1" kern="100" dirty="0">
                        <a:solidFill>
                          <a:schemeClr val="bg1"/>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14308">
                <a:tc>
                  <a:txBody>
                    <a:bodyPr/>
                    <a:lstStyle/>
                    <a:p>
                      <a:pPr algn="just">
                        <a:spcBef>
                          <a:spcPts val="120"/>
                        </a:spcBef>
                        <a:spcAft>
                          <a:spcPts val="120"/>
                        </a:spcAft>
                      </a:pPr>
                      <a:r>
                        <a:rPr lang="en-US"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SDS5108X HD</a:t>
                      </a:r>
                      <a:endParaRPr lang="zh-CN"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Bef>
                          <a:spcPts val="120"/>
                        </a:spcBef>
                        <a:spcAft>
                          <a:spcPts val="120"/>
                        </a:spcAft>
                      </a:pP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5GSa/s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sample rate</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12-bit</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dirty="0" err="1">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12.1-inch capacitive touch HD display</a:t>
                      </a:r>
                      <a:endPar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7958095"/>
                  </a:ext>
                </a:extLst>
              </a:tr>
              <a:tr h="570661">
                <a:tc>
                  <a:txBody>
                    <a:bodyPr/>
                    <a:lstStyle/>
                    <a:p>
                      <a:pPr algn="just">
                        <a:spcBef>
                          <a:spcPts val="120"/>
                        </a:spcBef>
                        <a:spcAft>
                          <a:spcPts val="120"/>
                        </a:spcAft>
                      </a:pPr>
                      <a:r>
                        <a:rPr lang="en-US"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SDS5058X HD</a:t>
                      </a:r>
                      <a:endParaRPr lang="zh-CN"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Bef>
                          <a:spcPts val="120"/>
                        </a:spcBef>
                        <a:spcAft>
                          <a:spcPts val="120"/>
                        </a:spcAft>
                      </a:pP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MHz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5GSa/s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sample rate</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12-bit</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dirty="0" err="1">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12.1-inch capacitive touch HD display</a:t>
                      </a:r>
                      <a:endPar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5688612"/>
                  </a:ext>
                </a:extLst>
              </a:tr>
              <a:tr h="548497">
                <a:tc>
                  <a:txBody>
                    <a:bodyPr/>
                    <a:lstStyle/>
                    <a:p>
                      <a:pPr algn="just">
                        <a:spcBef>
                          <a:spcPts val="120"/>
                        </a:spcBef>
                        <a:spcAft>
                          <a:spcPts val="120"/>
                        </a:spcAft>
                      </a:pPr>
                      <a:r>
                        <a:rPr lang="en-US"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SDS5038X HD</a:t>
                      </a:r>
                      <a:endParaRPr lang="zh-CN"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Bef>
                          <a:spcPts val="120"/>
                        </a:spcBef>
                        <a:spcAft>
                          <a:spcPts val="120"/>
                        </a:spcAft>
                      </a:pP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 MHz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5GSa/s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sample rate</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12-bit</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dirty="0" err="1">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12.1-inch capacitive touch HD display</a:t>
                      </a:r>
                      <a:endPar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6715462"/>
                  </a:ext>
                </a:extLst>
              </a:tr>
              <a:tr h="576342">
                <a:tc>
                  <a:txBody>
                    <a:bodyPr/>
                    <a:lstStyle/>
                    <a:p>
                      <a:pPr algn="just">
                        <a:spcBef>
                          <a:spcPts val="120"/>
                        </a:spcBef>
                        <a:spcAft>
                          <a:spcPts val="120"/>
                        </a:spcAft>
                      </a:pPr>
                      <a:r>
                        <a:rPr lang="en-US"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SDS5106X HD</a:t>
                      </a:r>
                      <a:endParaRPr lang="zh-CN"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Bef>
                          <a:spcPts val="120"/>
                        </a:spcBef>
                        <a:spcAft>
                          <a:spcPts val="120"/>
                        </a:spcAft>
                      </a:pP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6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5GSa/s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sample rate</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12-bit</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dirty="0" err="1">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12.1-inch capacitive touch HD display</a:t>
                      </a:r>
                      <a:endPar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3927342"/>
                  </a:ext>
                </a:extLst>
              </a:tr>
              <a:tr h="554064">
                <a:tc>
                  <a:txBody>
                    <a:bodyPr/>
                    <a:lstStyle/>
                    <a:p>
                      <a:pPr algn="just">
                        <a:spcBef>
                          <a:spcPts val="120"/>
                        </a:spcBef>
                        <a:spcAft>
                          <a:spcPts val="120"/>
                        </a:spcAft>
                      </a:pPr>
                      <a:r>
                        <a:rPr lang="en-US"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SDS5056X HD</a:t>
                      </a:r>
                      <a:endParaRPr lang="zh-CN"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Bef>
                          <a:spcPts val="120"/>
                        </a:spcBef>
                        <a:spcAft>
                          <a:spcPts val="120"/>
                        </a:spcAft>
                      </a:pP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6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MHz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5GSa/s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sample rate</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12-bit</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dirty="0" err="1">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12.1-inch capacitive touch HD display</a:t>
                      </a:r>
                      <a:endPar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1815864"/>
                  </a:ext>
                </a:extLst>
              </a:tr>
              <a:tr h="593394">
                <a:tc>
                  <a:txBody>
                    <a:bodyPr/>
                    <a:lstStyle/>
                    <a:p>
                      <a:pPr algn="just">
                        <a:spcBef>
                          <a:spcPts val="120"/>
                        </a:spcBef>
                        <a:spcAft>
                          <a:spcPts val="120"/>
                        </a:spcAft>
                      </a:pPr>
                      <a:r>
                        <a:rPr lang="en-US"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SDS5036X HD</a:t>
                      </a:r>
                      <a:endParaRPr lang="zh-CN"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Bef>
                          <a:spcPts val="120"/>
                        </a:spcBef>
                        <a:spcAft>
                          <a:spcPts val="120"/>
                        </a:spcAft>
                      </a:pP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6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 MHz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5GSa/s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sample rate</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12-bit</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dirty="0" err="1">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12.1-inch capacitive touch HD display</a:t>
                      </a:r>
                      <a:endPar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4366449"/>
                  </a:ext>
                </a:extLst>
              </a:tr>
              <a:tr h="640596">
                <a:tc>
                  <a:txBody>
                    <a:bodyPr/>
                    <a:lstStyle/>
                    <a:p>
                      <a:pPr algn="just">
                        <a:spcBef>
                          <a:spcPts val="120"/>
                        </a:spcBef>
                        <a:spcAft>
                          <a:spcPts val="120"/>
                        </a:spcAft>
                      </a:pPr>
                      <a:r>
                        <a:rPr lang="en-US"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SDS5104X HD</a:t>
                      </a:r>
                      <a:endParaRPr lang="zh-CN"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Bef>
                          <a:spcPts val="120"/>
                        </a:spcBef>
                        <a:spcAft>
                          <a:spcPts val="120"/>
                        </a:spcAft>
                      </a:pP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4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5GSa/s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sample rate</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12-bit</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dirty="0" err="1">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12.1-inch capacitive touch HD display</a:t>
                      </a:r>
                      <a:endPar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6974616"/>
                  </a:ext>
                </a:extLst>
              </a:tr>
              <a:tr h="594708">
                <a:tc>
                  <a:txBody>
                    <a:bodyPr/>
                    <a:lstStyle/>
                    <a:p>
                      <a:pPr algn="just">
                        <a:spcBef>
                          <a:spcPts val="120"/>
                        </a:spcBef>
                        <a:spcAft>
                          <a:spcPts val="120"/>
                        </a:spcAft>
                      </a:pPr>
                      <a:r>
                        <a:rPr lang="en-US"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SDS5054X HD</a:t>
                      </a:r>
                      <a:endParaRPr lang="zh-CN"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Bef>
                          <a:spcPts val="120"/>
                        </a:spcBef>
                        <a:spcAft>
                          <a:spcPts val="120"/>
                        </a:spcAft>
                      </a:pP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4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MHz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5GSa/s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sample rate</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12-bit</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dirty="0" err="1">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12.1-inch capacitive touch HD display</a:t>
                      </a:r>
                      <a:endPar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38059393"/>
                  </a:ext>
                </a:extLst>
              </a:tr>
              <a:tr h="594708">
                <a:tc>
                  <a:txBody>
                    <a:bodyPr/>
                    <a:lstStyle/>
                    <a:p>
                      <a:pPr algn="just">
                        <a:spcBef>
                          <a:spcPts val="120"/>
                        </a:spcBef>
                        <a:spcAft>
                          <a:spcPts val="120"/>
                        </a:spcAft>
                      </a:pPr>
                      <a:r>
                        <a:rPr lang="en-US"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SDS5034X HD</a:t>
                      </a:r>
                      <a:endParaRPr lang="zh-CN" sz="1400" b="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Bef>
                          <a:spcPts val="120"/>
                        </a:spcBef>
                        <a:spcAft>
                          <a:spcPts val="120"/>
                        </a:spcAft>
                      </a:pP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4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 MHz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5GSa/s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sample rate</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12-bit</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sz="1200" b="0" dirty="0" err="1">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a:t>
                      </a:r>
                      <a:r>
                        <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12.1-inch capacitive touch HD display</a:t>
                      </a:r>
                      <a:endParaRPr lang="zh-CN" sz="1200" b="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9611150"/>
                  </a:ext>
                </a:extLst>
              </a:tr>
            </a:tbl>
          </a:graphicData>
        </a:graphic>
      </p:graphicFrame>
    </p:spTree>
    <p:extLst>
      <p:ext uri="{BB962C8B-B14F-4D97-AF65-F5344CB8AC3E}">
        <p14:creationId xmlns:p14="http://schemas.microsoft.com/office/powerpoint/2010/main" val="267941649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椭圆 14"/>
          <p:cNvSpPr/>
          <p:nvPr userDrawn="1"/>
        </p:nvSpPr>
        <p:spPr>
          <a:xfrm>
            <a:off x="627947" y="6159332"/>
            <a:ext cx="115589" cy="115589"/>
          </a:xfrm>
          <a:prstGeom prst="ellipse">
            <a:avLst/>
          </a:prstGeom>
          <a:solidFill>
            <a:srgbClr val="01409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24"/>
          </a:p>
        </p:txBody>
      </p:sp>
      <p:sp>
        <p:nvSpPr>
          <p:cNvPr id="16" name="文本占位符 7"/>
          <p:cNvSpPr>
            <a:spLocks noGrp="1"/>
          </p:cNvSpPr>
          <p:nvPr userDrawn="1"/>
        </p:nvSpPr>
        <p:spPr>
          <a:xfrm>
            <a:off x="785471" y="6102343"/>
            <a:ext cx="5126258" cy="23978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sz="1185">
                <a:latin typeface="HONOR Sans CN" panose="02000500000000000000" charset="-122"/>
                <a:ea typeface="HONOR Sans CN" panose="02000500000000000000" charset="-122"/>
              </a:rPr>
              <a:t>EVERY BENCH. EVERY ENGINEER. EVERY DAY.</a:t>
            </a:r>
          </a:p>
        </p:txBody>
      </p:sp>
    </p:spTree>
    <p:extLst>
      <p:ext uri="{BB962C8B-B14F-4D97-AF65-F5344CB8AC3E}">
        <p14:creationId xmlns:p14="http://schemas.microsoft.com/office/powerpoint/2010/main" val="96131313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4294967295" hasCustomPrompt="1"/>
          </p:nvPr>
        </p:nvSpPr>
        <p:spPr>
          <a:xfrm>
            <a:off x="980015" y="3742705"/>
            <a:ext cx="1081165" cy="820416"/>
          </a:xfrm>
        </p:spPr>
        <p:txBody>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4572">
                <a:solidFill>
                  <a:srgbClr val="014099"/>
                </a:solidFill>
                <a:latin typeface="HONOR Sans CN DemiBold" panose="02000700000000000000" charset="-122"/>
                <a:ea typeface="HONOR Sans CN DemiBold" panose="02000700000000000000" charset="-122"/>
              </a:rPr>
              <a:t>01</a:t>
            </a:r>
          </a:p>
        </p:txBody>
      </p:sp>
      <p:sp>
        <p:nvSpPr>
          <p:cNvPr id="3" name="文本占位符 1"/>
          <p:cNvSpPr>
            <a:spLocks noGrp="1"/>
          </p:cNvSpPr>
          <p:nvPr/>
        </p:nvSpPr>
        <p:spPr>
          <a:xfrm>
            <a:off x="996144" y="4485704"/>
            <a:ext cx="1271484"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355" dirty="0">
                <a:solidFill>
                  <a:schemeClr val="tx1"/>
                </a:solidFill>
                <a:latin typeface="HONOR Sans CN DemiBold" panose="02000700000000000000" charset="-122"/>
                <a:ea typeface="HONOR Sans CN DemiBold" panose="02000700000000000000" charset="-122"/>
              </a:rPr>
              <a:t>Basic Introduction</a:t>
            </a:r>
          </a:p>
        </p:txBody>
      </p:sp>
      <p:cxnSp>
        <p:nvCxnSpPr>
          <p:cNvPr id="4" name="直接连接符 3"/>
          <p:cNvCxnSpPr/>
          <p:nvPr/>
        </p:nvCxnSpPr>
        <p:spPr>
          <a:xfrm>
            <a:off x="695073" y="3829263"/>
            <a:ext cx="0" cy="883907"/>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
        <p:nvSpPr>
          <p:cNvPr id="5" name="文本占位符 1"/>
          <p:cNvSpPr>
            <a:spLocks noGrp="1"/>
          </p:cNvSpPr>
          <p:nvPr>
            <p:custDataLst>
              <p:tags r:id="rId1"/>
            </p:custDataLst>
          </p:nvPr>
        </p:nvSpPr>
        <p:spPr>
          <a:xfrm>
            <a:off x="3253095" y="3742705"/>
            <a:ext cx="1081165" cy="820416"/>
          </a:xfrm>
          <a:prstGeom prst="rect">
            <a:avLst/>
          </a:prstGeom>
        </p:spPr>
        <p:txBody>
          <a:bodyPr vert="horz" lIns="77418" tIns="38709" rIns="77418" bIns="38709" rtlCol="0">
            <a:norm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4572">
                <a:solidFill>
                  <a:srgbClr val="F39800"/>
                </a:solidFill>
                <a:latin typeface="HONOR Sans CN DemiBold" panose="02000700000000000000" charset="-122"/>
                <a:ea typeface="HONOR Sans CN DemiBold" panose="02000700000000000000" charset="-122"/>
              </a:rPr>
              <a:t>02</a:t>
            </a:r>
          </a:p>
        </p:txBody>
      </p:sp>
      <p:sp>
        <p:nvSpPr>
          <p:cNvPr id="6" name="文本占位符 1"/>
          <p:cNvSpPr>
            <a:spLocks noGrp="1"/>
          </p:cNvSpPr>
          <p:nvPr>
            <p:custDataLst>
              <p:tags r:id="rId2"/>
            </p:custDataLst>
          </p:nvPr>
        </p:nvSpPr>
        <p:spPr>
          <a:xfrm>
            <a:off x="3269223" y="4485704"/>
            <a:ext cx="1584920"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355" dirty="0">
                <a:solidFill>
                  <a:schemeClr val="tx1"/>
                </a:solidFill>
                <a:latin typeface="HONOR Sans CN DemiBold" panose="02000700000000000000" charset="-122"/>
                <a:ea typeface="HONOR Sans CN DemiBold" panose="02000700000000000000" charset="-122"/>
              </a:rPr>
              <a:t>Characteristics &amp; Superiority</a:t>
            </a:r>
          </a:p>
        </p:txBody>
      </p:sp>
      <p:cxnSp>
        <p:nvCxnSpPr>
          <p:cNvPr id="7" name="直接连接符 6"/>
          <p:cNvCxnSpPr/>
          <p:nvPr>
            <p:custDataLst>
              <p:tags r:id="rId3"/>
            </p:custDataLst>
          </p:nvPr>
        </p:nvCxnSpPr>
        <p:spPr>
          <a:xfrm>
            <a:off x="2968153" y="3829263"/>
            <a:ext cx="0" cy="883907"/>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
        <p:nvSpPr>
          <p:cNvPr id="9" name="文本占位符 1"/>
          <p:cNvSpPr>
            <a:spLocks noGrp="1"/>
          </p:cNvSpPr>
          <p:nvPr>
            <p:custDataLst>
              <p:tags r:id="rId4"/>
            </p:custDataLst>
          </p:nvPr>
        </p:nvSpPr>
        <p:spPr>
          <a:xfrm>
            <a:off x="5534239" y="3742705"/>
            <a:ext cx="1081165" cy="820416"/>
          </a:xfrm>
          <a:prstGeom prst="rect">
            <a:avLst/>
          </a:prstGeom>
        </p:spPr>
        <p:txBody>
          <a:bodyPr vert="horz" lIns="77418" tIns="38709" rIns="77418" bIns="38709" rtlCol="0">
            <a:norm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4572" dirty="0">
                <a:solidFill>
                  <a:schemeClr val="accent5">
                    <a:lumMod val="60000"/>
                    <a:lumOff val="40000"/>
                  </a:schemeClr>
                </a:solidFill>
                <a:latin typeface="HONOR Sans CN DemiBold" panose="02000700000000000000" charset="-122"/>
                <a:ea typeface="HONOR Sans CN DemiBold" panose="02000700000000000000" charset="-122"/>
              </a:rPr>
              <a:t>03</a:t>
            </a:r>
          </a:p>
        </p:txBody>
      </p:sp>
      <p:sp>
        <p:nvSpPr>
          <p:cNvPr id="10" name="文本占位符 1"/>
          <p:cNvSpPr>
            <a:spLocks noGrp="1"/>
          </p:cNvSpPr>
          <p:nvPr>
            <p:custDataLst>
              <p:tags r:id="rId5"/>
            </p:custDataLst>
          </p:nvPr>
        </p:nvSpPr>
        <p:spPr>
          <a:xfrm>
            <a:off x="5550368" y="4485704"/>
            <a:ext cx="1581156"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355" dirty="0">
                <a:solidFill>
                  <a:schemeClr val="tx1"/>
                </a:solidFill>
                <a:latin typeface="HONOR Sans CN DemiBold" panose="02000700000000000000" charset="-122"/>
                <a:ea typeface="HONOR Sans CN DemiBold" panose="02000700000000000000" charset="-122"/>
              </a:rPr>
              <a:t>Application Solutions</a:t>
            </a:r>
          </a:p>
        </p:txBody>
      </p:sp>
      <p:cxnSp>
        <p:nvCxnSpPr>
          <p:cNvPr id="11" name="直接连接符 10"/>
          <p:cNvCxnSpPr/>
          <p:nvPr>
            <p:custDataLst>
              <p:tags r:id="rId6"/>
            </p:custDataLst>
          </p:nvPr>
        </p:nvCxnSpPr>
        <p:spPr>
          <a:xfrm>
            <a:off x="5249298" y="3829263"/>
            <a:ext cx="0" cy="883907"/>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
        <p:nvSpPr>
          <p:cNvPr id="12" name="文本占位符 1"/>
          <p:cNvSpPr>
            <a:spLocks noGrp="1"/>
          </p:cNvSpPr>
          <p:nvPr>
            <p:custDataLst>
              <p:tags r:id="rId7"/>
            </p:custDataLst>
          </p:nvPr>
        </p:nvSpPr>
        <p:spPr>
          <a:xfrm>
            <a:off x="7807320" y="3742705"/>
            <a:ext cx="1081165" cy="820416"/>
          </a:xfrm>
          <a:prstGeom prst="rect">
            <a:avLst/>
          </a:prstGeom>
        </p:spPr>
        <p:txBody>
          <a:bodyPr vert="horz" lIns="77418" tIns="38709" rIns="77418" bIns="38709" rtlCol="0">
            <a:norm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4572">
                <a:solidFill>
                  <a:srgbClr val="939494"/>
                </a:solidFill>
                <a:latin typeface="HONOR Sans CN DemiBold" panose="02000700000000000000" charset="-122"/>
                <a:ea typeface="HONOR Sans CN DemiBold" panose="02000700000000000000" charset="-122"/>
              </a:rPr>
              <a:t>04</a:t>
            </a:r>
          </a:p>
        </p:txBody>
      </p:sp>
      <p:sp>
        <p:nvSpPr>
          <p:cNvPr id="13" name="文本占位符 1"/>
          <p:cNvSpPr>
            <a:spLocks noGrp="1"/>
          </p:cNvSpPr>
          <p:nvPr>
            <p:custDataLst>
              <p:tags r:id="rId8"/>
            </p:custDataLst>
          </p:nvPr>
        </p:nvSpPr>
        <p:spPr>
          <a:xfrm>
            <a:off x="7823448" y="4485704"/>
            <a:ext cx="1991902"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355" dirty="0">
                <a:solidFill>
                  <a:schemeClr val="tx1"/>
                </a:solidFill>
                <a:latin typeface="HONOR Sans CN DemiBold" panose="02000700000000000000" charset="-122"/>
                <a:ea typeface="HONOR Sans CN DemiBold" panose="02000700000000000000" charset="-122"/>
              </a:rPr>
              <a:t>Competitive Product Comparison</a:t>
            </a:r>
          </a:p>
        </p:txBody>
      </p:sp>
      <p:cxnSp>
        <p:nvCxnSpPr>
          <p:cNvPr id="14" name="直接连接符 13"/>
          <p:cNvCxnSpPr/>
          <p:nvPr>
            <p:custDataLst>
              <p:tags r:id="rId9"/>
            </p:custDataLst>
          </p:nvPr>
        </p:nvCxnSpPr>
        <p:spPr>
          <a:xfrm>
            <a:off x="7522378" y="3829263"/>
            <a:ext cx="0" cy="883907"/>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
        <p:nvSpPr>
          <p:cNvPr id="15" name="文本占位符 1"/>
          <p:cNvSpPr>
            <a:spLocks noGrp="1"/>
          </p:cNvSpPr>
          <p:nvPr>
            <p:custDataLst>
              <p:tags r:id="rId10"/>
            </p:custDataLst>
          </p:nvPr>
        </p:nvSpPr>
        <p:spPr>
          <a:xfrm>
            <a:off x="10100292" y="3727555"/>
            <a:ext cx="1081165" cy="820416"/>
          </a:xfrm>
          <a:prstGeom prst="rect">
            <a:avLst/>
          </a:prstGeom>
        </p:spPr>
        <p:txBody>
          <a:bodyPr vert="horz" lIns="77418" tIns="38709" rIns="77418" bIns="38709" rtlCol="0">
            <a:norm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4572" dirty="0">
                <a:solidFill>
                  <a:schemeClr val="accent2">
                    <a:lumMod val="60000"/>
                    <a:lumOff val="40000"/>
                  </a:schemeClr>
                </a:solidFill>
                <a:latin typeface="HONOR Sans CN DemiBold" panose="02000700000000000000" charset="-122"/>
                <a:ea typeface="HONOR Sans CN DemiBold" panose="02000700000000000000" charset="-122"/>
              </a:rPr>
              <a:t>05</a:t>
            </a:r>
          </a:p>
        </p:txBody>
      </p:sp>
      <p:sp>
        <p:nvSpPr>
          <p:cNvPr id="16" name="文本占位符 1"/>
          <p:cNvSpPr>
            <a:spLocks noGrp="1"/>
          </p:cNvSpPr>
          <p:nvPr>
            <p:custDataLst>
              <p:tags r:id="rId11"/>
            </p:custDataLst>
          </p:nvPr>
        </p:nvSpPr>
        <p:spPr>
          <a:xfrm>
            <a:off x="10116420" y="4470554"/>
            <a:ext cx="1584920"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z="1355" dirty="0">
                <a:solidFill>
                  <a:schemeClr val="tx1"/>
                </a:solidFill>
                <a:latin typeface="HONOR Sans CN DemiBold" panose="02000700000000000000" charset="-122"/>
                <a:ea typeface="HONOR Sans CN DemiBold" panose="02000700000000000000" charset="-122"/>
              </a:rPr>
              <a:t>Ordering Information</a:t>
            </a:r>
          </a:p>
        </p:txBody>
      </p:sp>
      <p:cxnSp>
        <p:nvCxnSpPr>
          <p:cNvPr id="17" name="直接连接符 16"/>
          <p:cNvCxnSpPr/>
          <p:nvPr>
            <p:custDataLst>
              <p:tags r:id="rId12"/>
            </p:custDataLst>
          </p:nvPr>
        </p:nvCxnSpPr>
        <p:spPr>
          <a:xfrm>
            <a:off x="9815350" y="3814113"/>
            <a:ext cx="0" cy="883907"/>
          </a:xfrm>
          <a:prstGeom prst="line">
            <a:avLst/>
          </a:prstGeom>
          <a:ln>
            <a:solidFill>
              <a:schemeClr val="tx1">
                <a:lumMod val="50000"/>
                <a:lumOff val="50000"/>
              </a:schemeClr>
            </a:solidFill>
          </a:ln>
        </p:spPr>
        <p:style>
          <a:lnRef idx="2">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90682858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PPT拆分-03"/>
          <p:cNvPicPr>
            <a:picLocks noChangeAspect="1"/>
          </p:cNvPicPr>
          <p:nvPr/>
        </p:nvPicPr>
        <p:blipFill>
          <a:blip r:embed="rId2"/>
          <a:stretch>
            <a:fillRect/>
          </a:stretch>
        </p:blipFill>
        <p:spPr>
          <a:xfrm>
            <a:off x="538" y="295"/>
            <a:ext cx="12190118" cy="6857412"/>
          </a:xfrm>
          <a:prstGeom prst="rect">
            <a:avLst/>
          </a:prstGeom>
        </p:spPr>
      </p:pic>
      <p:sp>
        <p:nvSpPr>
          <p:cNvPr id="4" name="文本占位符 1"/>
          <p:cNvSpPr>
            <a:spLocks noGrp="1"/>
          </p:cNvSpPr>
          <p:nvPr/>
        </p:nvSpPr>
        <p:spPr>
          <a:xfrm>
            <a:off x="1703512" y="3644320"/>
            <a:ext cx="8640960"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algn="ctr">
              <a:lnSpc>
                <a:spcPct val="120000"/>
              </a:lnSpc>
            </a:pPr>
            <a:r>
              <a:rPr lang="en-US" sz="2371" dirty="0">
                <a:latin typeface="HONOR Sans CN DemiBold" panose="02000700000000000000" charset="-122"/>
                <a:ea typeface="HONOR Sans CN DemiBold" panose="02000700000000000000" charset="-122"/>
              </a:rPr>
              <a:t>Basic Introduction</a:t>
            </a:r>
          </a:p>
        </p:txBody>
      </p:sp>
      <p:sp>
        <p:nvSpPr>
          <p:cNvPr id="3" name="文本占位符 2"/>
          <p:cNvSpPr>
            <a:spLocks noGrp="1"/>
          </p:cNvSpPr>
          <p:nvPr>
            <p:ph type="body" idx="4294967295" hasCustomPrompt="1"/>
          </p:nvPr>
        </p:nvSpPr>
        <p:spPr>
          <a:xfrm>
            <a:off x="4981637" y="2385201"/>
            <a:ext cx="1801583" cy="1259119"/>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8467">
                <a:solidFill>
                  <a:srgbClr val="00A0E9"/>
                </a:solidFill>
                <a:latin typeface="HONOR Sans CN DemiBold" panose="02000700000000000000" charset="-122"/>
                <a:ea typeface="HONOR Sans CN DemiBold" panose="02000700000000000000" charset="-122"/>
              </a:rPr>
              <a:t>01</a:t>
            </a:r>
          </a:p>
        </p:txBody>
      </p:sp>
    </p:spTree>
    <p:extLst>
      <p:ext uri="{BB962C8B-B14F-4D97-AF65-F5344CB8AC3E}">
        <p14:creationId xmlns:p14="http://schemas.microsoft.com/office/powerpoint/2010/main" val="26119847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31622" y="516611"/>
            <a:ext cx="6371655"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t>Overview of the SDS5000X HD series</a:t>
            </a:r>
            <a:endParaRPr lang="zh-CN" altLang="en-US" dirty="0"/>
          </a:p>
        </p:txBody>
      </p:sp>
      <p:graphicFrame>
        <p:nvGraphicFramePr>
          <p:cNvPr id="22" name="表格 6"/>
          <p:cNvGraphicFramePr>
            <a:graphicFrameLocks noGrp="1"/>
          </p:cNvGraphicFramePr>
          <p:nvPr>
            <p:extLst>
              <p:ext uri="{D42A27DB-BD31-4B8C-83A1-F6EECF244321}">
                <p14:modId xmlns:p14="http://schemas.microsoft.com/office/powerpoint/2010/main" val="417184463"/>
              </p:ext>
            </p:extLst>
          </p:nvPr>
        </p:nvGraphicFramePr>
        <p:xfrm>
          <a:off x="411074" y="1124744"/>
          <a:ext cx="11409294" cy="5335003"/>
        </p:xfrm>
        <a:graphic>
          <a:graphicData uri="http://schemas.openxmlformats.org/drawingml/2006/table">
            <a:tbl>
              <a:tblPr/>
              <a:tblGrid>
                <a:gridCol w="1595887">
                  <a:extLst>
                    <a:ext uri="{9D8B030D-6E8A-4147-A177-3AD203B41FA5}">
                      <a16:colId xmlns:a16="http://schemas.microsoft.com/office/drawing/2014/main" val="20000"/>
                    </a:ext>
                  </a:extLst>
                </a:gridCol>
                <a:gridCol w="2200274">
                  <a:extLst>
                    <a:ext uri="{9D8B030D-6E8A-4147-A177-3AD203B41FA5}">
                      <a16:colId xmlns:a16="http://schemas.microsoft.com/office/drawing/2014/main" val="3694445813"/>
                    </a:ext>
                  </a:extLst>
                </a:gridCol>
                <a:gridCol w="3476647">
                  <a:extLst>
                    <a:ext uri="{9D8B030D-6E8A-4147-A177-3AD203B41FA5}">
                      <a16:colId xmlns:a16="http://schemas.microsoft.com/office/drawing/2014/main" val="20001"/>
                    </a:ext>
                  </a:extLst>
                </a:gridCol>
                <a:gridCol w="972108">
                  <a:extLst>
                    <a:ext uri="{9D8B030D-6E8A-4147-A177-3AD203B41FA5}">
                      <a16:colId xmlns:a16="http://schemas.microsoft.com/office/drawing/2014/main" val="3507866440"/>
                    </a:ext>
                  </a:extLst>
                </a:gridCol>
                <a:gridCol w="3164378">
                  <a:extLst>
                    <a:ext uri="{9D8B030D-6E8A-4147-A177-3AD203B41FA5}">
                      <a16:colId xmlns:a16="http://schemas.microsoft.com/office/drawing/2014/main" val="4064923764"/>
                    </a:ext>
                  </a:extLst>
                </a:gridCol>
              </a:tblGrid>
              <a:tr h="320848">
                <a:tc>
                  <a:txBody>
                    <a:bodyPr/>
                    <a:lstStyle/>
                    <a:p>
                      <a:pPr algn="ctr" fontAlgn="ct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Models</a:t>
                      </a:r>
                      <a:endParaRPr lang="en-US"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Bandwidth</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Max.</a:t>
                      </a:r>
                      <a:r>
                        <a:rPr lang="zh-CN" altLang="en-US"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Sampling Rate</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Analog channels</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Memory Depth(Max.)</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6244070"/>
                  </a:ext>
                </a:extLst>
              </a:tr>
              <a:tr h="632428">
                <a:tc>
                  <a:txBody>
                    <a:bodyPr/>
                    <a:lstStyle/>
                    <a:p>
                      <a:pPr algn="ctr" fontAlgn="ct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SDS5108X HD</a:t>
                      </a:r>
                      <a:endParaRPr lang="en-US"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(quarter channel/half channel mode)</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mode)</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(quarter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mode)</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629958">
                <a:tc>
                  <a:txBody>
                    <a:bodyPr/>
                    <a:lstStyle/>
                    <a:p>
                      <a:pPr algn="ctr" fontAlgn="ct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SDS5106X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(quarter channel/half channel mode)</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mode)</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6</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(quarter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mode)</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574857">
                <a:tc>
                  <a:txBody>
                    <a:bodyPr/>
                    <a:lstStyle/>
                    <a:p>
                      <a:pPr algn="ctr" fontAlgn="ct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SDS5104X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1GHz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(quarter channel/half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mode)</a:t>
                      </a:r>
                      <a:endParaRPr lang="en-US"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4</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(quarter channel mode)</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1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mode)</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5580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SDS5058X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500MHz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(quarter channel/half channel mode)</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(quarter channel mode)</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1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mode)</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70763146"/>
                  </a:ext>
                </a:extLst>
              </a:tr>
              <a:tr h="5580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SDS5056X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500MHz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(quarter channel/half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6</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(quarter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mode)</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55086159"/>
                  </a:ext>
                </a:extLst>
              </a:tr>
              <a:tr h="5580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SDS5054X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500MHz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(quarter channel/half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4</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(quarter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mode)</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42047994"/>
                  </a:ext>
                </a:extLst>
              </a:tr>
              <a:tr h="5580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SDS5038X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350MHz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(quarter channel/half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8</a:t>
                      </a:r>
                      <a:endParaRPr 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(quarter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mode)</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39198115"/>
                  </a:ext>
                </a:extLst>
              </a:tr>
              <a:tr h="4724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SDS5036X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350MHz</a:t>
                      </a:r>
                      <a:endParaRPr lang="en-US"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(quarter channel/half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6</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(quarter channel mode)</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1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mode)</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48644751"/>
                  </a:ext>
                </a:extLst>
              </a:tr>
              <a:tr h="47240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SDS5034X HD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altLang="zh-CN"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350MHz</a:t>
                      </a:r>
                      <a:endParaRPr lang="en-US" sz="1000" b="0" i="0" u="none" strike="noStrike"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(quarter channel/half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GSa</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/s (full channel mode)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4</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2.5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(quarter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1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Gpts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(half channel mode) </a:t>
                      </a: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500 </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Mpts</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r>
                        <a:rPr lang="en-US" altLang="zh-CN" sz="1000" b="0" i="0" u="none" strike="noStrike" kern="1200" dirty="0" err="1">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ch</a:t>
                      </a:r>
                      <a:r>
                        <a:rPr lang="en-US"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 (full channel mode)</a:t>
                      </a:r>
                      <a:endParaRPr lang="zh-CN" altLang="zh-CN" sz="1000" b="0" i="0" u="none" strike="noStrike" kern="1200" dirty="0">
                        <a:solidFill>
                          <a:srgbClr val="000000"/>
                        </a:solidFill>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2862742"/>
                  </a:ext>
                </a:extLst>
              </a:tr>
            </a:tbl>
          </a:graphicData>
        </a:graphic>
      </p:graphicFrame>
    </p:spTree>
    <p:extLst>
      <p:ext uri="{BB962C8B-B14F-4D97-AF65-F5344CB8AC3E}">
        <p14:creationId xmlns:p14="http://schemas.microsoft.com/office/powerpoint/2010/main" val="14525815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742" y="1448780"/>
            <a:ext cx="7038453" cy="4694289"/>
          </a:xfrm>
          <a:prstGeom prst="rect">
            <a:avLst/>
          </a:prstGeom>
        </p:spPr>
      </p:pic>
      <p:sp>
        <p:nvSpPr>
          <p:cNvPr id="8" name="文本框 7"/>
          <p:cNvSpPr txBox="1"/>
          <p:nvPr/>
        </p:nvSpPr>
        <p:spPr>
          <a:xfrm>
            <a:off x="6485898" y="845242"/>
            <a:ext cx="3613489" cy="2028697"/>
          </a:xfrm>
          <a:prstGeom prst="rect">
            <a:avLst/>
          </a:prstGeom>
          <a:noFill/>
        </p:spPr>
        <p:txBody>
          <a:bodyPr wrap="none" rtlCol="0">
            <a:spAutoFit/>
          </a:bodyPr>
          <a:lstStyle/>
          <a:p>
            <a:pPr algn="ctr">
              <a:lnSpc>
                <a:spcPct val="150000"/>
              </a:lnSpc>
            </a:pPr>
            <a:r>
              <a:rPr lang="en-US" altLang="zh-CN" sz="4400" b="1" dirty="0">
                <a:gradFill>
                  <a:gsLst>
                    <a:gs pos="8000">
                      <a:schemeClr val="bg1">
                        <a:lumMod val="65000"/>
                      </a:schemeClr>
                    </a:gs>
                    <a:gs pos="79093">
                      <a:schemeClr val="tx1">
                        <a:lumMod val="85000"/>
                        <a:lumOff val="15000"/>
                      </a:schemeClr>
                    </a:gs>
                    <a:gs pos="34000">
                      <a:schemeClr val="bg1">
                        <a:lumMod val="50000"/>
                      </a:schemeClr>
                    </a:gs>
                    <a:gs pos="56000">
                      <a:schemeClr val="tx1">
                        <a:lumMod val="75000"/>
                        <a:lumOff val="25000"/>
                      </a:schemeClr>
                    </a:gs>
                    <a:gs pos="100000">
                      <a:schemeClr val="tx1">
                        <a:lumMod val="95000"/>
                        <a:lumOff val="5000"/>
                      </a:schemeClr>
                    </a:gs>
                  </a:gsLst>
                  <a:lin ang="2700000" scaled="1"/>
                </a:gradFill>
                <a:latin typeface="阿里巴巴普惠体 L" panose="00020600040101010101" pitchFamily="18" charset="-122"/>
                <a:ea typeface="HONOR Sans CN Medium" panose="02000600000000000000"/>
                <a:cs typeface="阿里巴巴普惠体 L" panose="00020600040101010101" pitchFamily="18" charset="-122"/>
              </a:rPr>
              <a:t>SDS5000X HD</a:t>
            </a:r>
          </a:p>
          <a:p>
            <a:pPr algn="ctr">
              <a:lnSpc>
                <a:spcPct val="150000"/>
              </a:lnSpc>
            </a:pPr>
            <a:r>
              <a:rPr lang="en-US" altLang="zh-CN" sz="4400" b="1" dirty="0">
                <a:gradFill>
                  <a:gsLst>
                    <a:gs pos="8000">
                      <a:schemeClr val="bg1">
                        <a:lumMod val="65000"/>
                      </a:schemeClr>
                    </a:gs>
                    <a:gs pos="79093">
                      <a:schemeClr val="tx1">
                        <a:lumMod val="85000"/>
                        <a:lumOff val="15000"/>
                      </a:schemeClr>
                    </a:gs>
                    <a:gs pos="34000">
                      <a:schemeClr val="bg1">
                        <a:lumMod val="50000"/>
                      </a:schemeClr>
                    </a:gs>
                    <a:gs pos="56000">
                      <a:schemeClr val="tx1">
                        <a:lumMod val="75000"/>
                        <a:lumOff val="25000"/>
                      </a:schemeClr>
                    </a:gs>
                    <a:gs pos="100000">
                      <a:schemeClr val="tx1">
                        <a:lumMod val="95000"/>
                        <a:lumOff val="5000"/>
                      </a:schemeClr>
                    </a:gs>
                  </a:gsLst>
                  <a:lin ang="2700000" scaled="1"/>
                </a:gradFill>
                <a:latin typeface="阿里巴巴普惠体 L" panose="00020600040101010101" pitchFamily="18" charset="-122"/>
                <a:ea typeface="HONOR Sans CN Medium" panose="02000600000000000000"/>
                <a:cs typeface="阿里巴巴普惠体 L" panose="00020600040101010101" pitchFamily="18" charset="-122"/>
              </a:rPr>
              <a:t>SDS5000L</a:t>
            </a:r>
            <a:endParaRPr lang="zh-CN" altLang="en-US" sz="4400" b="1" dirty="0">
              <a:gradFill>
                <a:gsLst>
                  <a:gs pos="8000">
                    <a:schemeClr val="bg1">
                      <a:lumMod val="65000"/>
                    </a:schemeClr>
                  </a:gs>
                  <a:gs pos="79093">
                    <a:schemeClr val="tx1">
                      <a:lumMod val="85000"/>
                      <a:lumOff val="15000"/>
                    </a:schemeClr>
                  </a:gs>
                  <a:gs pos="34000">
                    <a:schemeClr val="bg1">
                      <a:lumMod val="50000"/>
                    </a:schemeClr>
                  </a:gs>
                  <a:gs pos="56000">
                    <a:schemeClr val="tx1">
                      <a:lumMod val="75000"/>
                      <a:lumOff val="25000"/>
                    </a:schemeClr>
                  </a:gs>
                  <a:gs pos="100000">
                    <a:schemeClr val="tx1">
                      <a:lumMod val="95000"/>
                      <a:lumOff val="5000"/>
                    </a:schemeClr>
                  </a:gs>
                </a:gsLst>
                <a:lin ang="2700000" scaled="1"/>
              </a:gradFill>
              <a:latin typeface="阿里巴巴普惠体 L" panose="00020600040101010101" pitchFamily="18" charset="-122"/>
              <a:ea typeface="HONOR Sans CN Medium" panose="02000600000000000000"/>
              <a:cs typeface="阿里巴巴普惠体 L" panose="00020600040101010101" pitchFamily="18" charset="-122"/>
            </a:endParaRPr>
          </a:p>
        </p:txBody>
      </p:sp>
      <p:grpSp>
        <p:nvGrpSpPr>
          <p:cNvPr id="9" name="组合 8"/>
          <p:cNvGrpSpPr/>
          <p:nvPr/>
        </p:nvGrpSpPr>
        <p:grpSpPr>
          <a:xfrm>
            <a:off x="5015880" y="2851499"/>
            <a:ext cx="6516723" cy="1810831"/>
            <a:chOff x="1244166" y="3030814"/>
            <a:chExt cx="5290663" cy="1810831"/>
          </a:xfrm>
        </p:grpSpPr>
        <p:cxnSp>
          <p:nvCxnSpPr>
            <p:cNvPr id="10" name="直接连接符 9"/>
            <p:cNvCxnSpPr/>
            <p:nvPr/>
          </p:nvCxnSpPr>
          <p:spPr>
            <a:xfrm>
              <a:off x="1244166" y="3030814"/>
              <a:ext cx="529066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244166" y="4841645"/>
              <a:ext cx="5290663"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p:nvSpPr>
        <p:spPr>
          <a:xfrm>
            <a:off x="5003338" y="2993966"/>
            <a:ext cx="1106393" cy="523220"/>
          </a:xfrm>
          <a:prstGeom prst="rect">
            <a:avLst/>
          </a:prstGeom>
          <a:noFill/>
        </p:spPr>
        <p:txBody>
          <a:bodyPr wrap="none" rtlCol="0">
            <a:spAutoFit/>
          </a:bodyPr>
          <a:lstStyle/>
          <a:p>
            <a:r>
              <a:rPr lang="en-US" altLang="zh-CN" sz="2800" dirty="0">
                <a:solidFill>
                  <a:schemeClr val="tx1">
                    <a:lumMod val="50000"/>
                    <a:lumOff val="50000"/>
                  </a:schemeClr>
                </a:solidFill>
                <a:latin typeface="阿里巴巴普惠体 L" panose="00020600040101010101" pitchFamily="18" charset="-122"/>
                <a:ea typeface="HONOR Sans CN Medium" panose="02000600000000000000"/>
                <a:cs typeface="阿里巴巴普惠体 L" panose="00020600040101010101" pitchFamily="18" charset="-122"/>
                <a:sym typeface="+mn-ea"/>
              </a:rPr>
              <a:t>1 GHz</a:t>
            </a:r>
            <a:endParaRPr lang="zh-CN" altLang="en-US" sz="2800" dirty="0">
              <a:solidFill>
                <a:schemeClr val="tx1">
                  <a:lumMod val="50000"/>
                  <a:lumOff val="50000"/>
                </a:schemeClr>
              </a:solidFill>
              <a:latin typeface="阿里巴巴普惠体 L" panose="00020600040101010101" pitchFamily="18" charset="-122"/>
              <a:ea typeface="HONOR Sans CN Medium" panose="02000600000000000000"/>
              <a:cs typeface="阿里巴巴普惠体 L" panose="00020600040101010101" pitchFamily="18" charset="-122"/>
            </a:endParaRPr>
          </a:p>
        </p:txBody>
      </p:sp>
      <p:sp>
        <p:nvSpPr>
          <p:cNvPr id="16" name="文本框 15"/>
          <p:cNvSpPr txBox="1"/>
          <p:nvPr/>
        </p:nvSpPr>
        <p:spPr>
          <a:xfrm>
            <a:off x="6238035" y="3086299"/>
            <a:ext cx="1999265" cy="338554"/>
          </a:xfrm>
          <a:prstGeom prst="rect">
            <a:avLst/>
          </a:prstGeom>
          <a:noFill/>
        </p:spPr>
        <p:txBody>
          <a:bodyPr wrap="none" rtlCol="0">
            <a:spAutoFit/>
          </a:bodyPr>
          <a:lstStyle/>
          <a:p>
            <a:r>
              <a:rPr lang="en-US" altLang="zh-CN" sz="1600" dirty="0">
                <a:solidFill>
                  <a:schemeClr val="tx1">
                    <a:lumMod val="50000"/>
                    <a:lumOff val="50000"/>
                  </a:schemeClr>
                </a:solidFill>
                <a:latin typeface="阿里巴巴普惠体 R" panose="00020600040101010101" pitchFamily="18" charset="-122"/>
                <a:ea typeface="HONOR Sans CN Medium" panose="02000600000000000000"/>
                <a:cs typeface="阿里巴巴普惠体 R" panose="00020600040101010101" pitchFamily="18" charset="-122"/>
              </a:rPr>
              <a:t>Analog Bandwidth</a:t>
            </a:r>
            <a:endParaRPr lang="zh-CN" altLang="en-US" sz="1600" dirty="0">
              <a:solidFill>
                <a:schemeClr val="tx1">
                  <a:lumMod val="50000"/>
                  <a:lumOff val="50000"/>
                </a:schemeClr>
              </a:solidFill>
              <a:latin typeface="阿里巴巴普惠体 R" panose="00020600040101010101" pitchFamily="18" charset="-122"/>
              <a:ea typeface="HONOR Sans CN Medium" panose="02000600000000000000"/>
              <a:cs typeface="阿里巴巴普惠体 R" panose="00020600040101010101" pitchFamily="18" charset="-122"/>
            </a:endParaRPr>
          </a:p>
        </p:txBody>
      </p:sp>
      <p:sp>
        <p:nvSpPr>
          <p:cNvPr id="17" name="文本框 16"/>
          <p:cNvSpPr txBox="1"/>
          <p:nvPr/>
        </p:nvSpPr>
        <p:spPr>
          <a:xfrm>
            <a:off x="4976623" y="3906707"/>
            <a:ext cx="1478290" cy="523220"/>
          </a:xfrm>
          <a:prstGeom prst="rect">
            <a:avLst/>
          </a:prstGeom>
          <a:noFill/>
        </p:spPr>
        <p:txBody>
          <a:bodyPr wrap="none" rtlCol="0">
            <a:spAutoFit/>
          </a:bodyPr>
          <a:lstStyle/>
          <a:p>
            <a:r>
              <a:rPr lang="en-US" altLang="zh-CN" sz="2800" dirty="0">
                <a:solidFill>
                  <a:schemeClr val="tx1">
                    <a:lumMod val="50000"/>
                    <a:lumOff val="50000"/>
                  </a:schemeClr>
                </a:solidFill>
                <a:latin typeface="阿里巴巴普惠体 L" panose="00020600040101010101" pitchFamily="18" charset="-122"/>
                <a:ea typeface="HONOR Sans CN Medium" panose="02000600000000000000"/>
                <a:cs typeface="阿里巴巴普惠体 L" panose="00020600040101010101" pitchFamily="18" charset="-122"/>
              </a:rPr>
              <a:t>2.5 Gpts</a:t>
            </a:r>
            <a:endParaRPr lang="zh-CN" altLang="en-US" sz="2800" dirty="0">
              <a:solidFill>
                <a:schemeClr val="tx1">
                  <a:lumMod val="50000"/>
                  <a:lumOff val="50000"/>
                </a:schemeClr>
              </a:solidFill>
              <a:latin typeface="阿里巴巴普惠体 L" panose="00020600040101010101" pitchFamily="18" charset="-122"/>
              <a:ea typeface="HONOR Sans CN Medium" panose="02000600000000000000"/>
              <a:cs typeface="阿里巴巴普惠体 L" panose="00020600040101010101" pitchFamily="18" charset="-122"/>
            </a:endParaRPr>
          </a:p>
        </p:txBody>
      </p:sp>
      <p:sp>
        <p:nvSpPr>
          <p:cNvPr id="18" name="文本框 17"/>
          <p:cNvSpPr txBox="1"/>
          <p:nvPr/>
        </p:nvSpPr>
        <p:spPr>
          <a:xfrm>
            <a:off x="6357088" y="3999040"/>
            <a:ext cx="2225289" cy="338554"/>
          </a:xfrm>
          <a:prstGeom prst="rect">
            <a:avLst/>
          </a:prstGeom>
          <a:noFill/>
        </p:spPr>
        <p:txBody>
          <a:bodyPr wrap="none" rtlCol="0">
            <a:spAutoFit/>
          </a:bodyPr>
          <a:lstStyle/>
          <a:p>
            <a:r>
              <a:rPr lang="en-US" altLang="zh-CN" sz="1600" dirty="0">
                <a:solidFill>
                  <a:schemeClr val="tx1">
                    <a:lumMod val="50000"/>
                    <a:lumOff val="50000"/>
                  </a:schemeClr>
                </a:solidFill>
                <a:latin typeface="阿里巴巴普惠体 R" panose="00020600040101010101" pitchFamily="18" charset="-122"/>
                <a:ea typeface="HONOR Sans CN Medium" panose="02000600000000000000"/>
                <a:cs typeface="阿里巴巴普惠体 R" panose="00020600040101010101" pitchFamily="18" charset="-122"/>
              </a:rPr>
              <a:t>Memory Depth(Max.)</a:t>
            </a:r>
            <a:endParaRPr lang="zh-CN" altLang="en-US" sz="1600" dirty="0">
              <a:solidFill>
                <a:schemeClr val="tx1">
                  <a:lumMod val="50000"/>
                  <a:lumOff val="50000"/>
                </a:schemeClr>
              </a:solidFill>
              <a:latin typeface="阿里巴巴普惠体 R" panose="00020600040101010101" pitchFamily="18" charset="-122"/>
              <a:ea typeface="HONOR Sans CN Medium" panose="02000600000000000000"/>
              <a:cs typeface="阿里巴巴普惠体 R" panose="00020600040101010101" pitchFamily="18" charset="-122"/>
            </a:endParaRPr>
          </a:p>
        </p:txBody>
      </p:sp>
      <p:sp>
        <p:nvSpPr>
          <p:cNvPr id="19" name="文本框 18"/>
          <p:cNvSpPr txBox="1"/>
          <p:nvPr/>
        </p:nvSpPr>
        <p:spPr>
          <a:xfrm>
            <a:off x="8508268" y="2993966"/>
            <a:ext cx="1106393" cy="523220"/>
          </a:xfrm>
          <a:prstGeom prst="rect">
            <a:avLst/>
          </a:prstGeom>
          <a:noFill/>
        </p:spPr>
        <p:txBody>
          <a:bodyPr wrap="none" rtlCol="0">
            <a:spAutoFit/>
          </a:bodyPr>
          <a:lstStyle/>
          <a:p>
            <a:r>
              <a:rPr lang="en-US" altLang="zh-CN" sz="2800" dirty="0">
                <a:solidFill>
                  <a:schemeClr val="tx1">
                    <a:lumMod val="50000"/>
                    <a:lumOff val="50000"/>
                  </a:schemeClr>
                </a:solidFill>
                <a:latin typeface="阿里巴巴普惠体 L" panose="00020600040101010101" pitchFamily="18" charset="-122"/>
                <a:ea typeface="HONOR Sans CN Medium" panose="02000600000000000000"/>
                <a:cs typeface="阿里巴巴普惠体 L" panose="00020600040101010101" pitchFamily="18" charset="-122"/>
              </a:rPr>
              <a:t>5 GHz</a:t>
            </a:r>
            <a:endParaRPr lang="zh-CN" altLang="en-US" sz="2800" dirty="0">
              <a:solidFill>
                <a:schemeClr val="tx1">
                  <a:lumMod val="50000"/>
                  <a:lumOff val="50000"/>
                </a:schemeClr>
              </a:solidFill>
              <a:latin typeface="阿里巴巴普惠体 L" panose="00020600040101010101" pitchFamily="18" charset="-122"/>
              <a:ea typeface="HONOR Sans CN Medium" panose="02000600000000000000"/>
              <a:cs typeface="阿里巴巴普惠体 L" panose="00020600040101010101" pitchFamily="18" charset="-122"/>
            </a:endParaRPr>
          </a:p>
        </p:txBody>
      </p:sp>
      <p:sp>
        <p:nvSpPr>
          <p:cNvPr id="20" name="文本框 19"/>
          <p:cNvSpPr txBox="1"/>
          <p:nvPr/>
        </p:nvSpPr>
        <p:spPr>
          <a:xfrm>
            <a:off x="9742966" y="2963189"/>
            <a:ext cx="1540806" cy="584775"/>
          </a:xfrm>
          <a:prstGeom prst="rect">
            <a:avLst/>
          </a:prstGeom>
          <a:noFill/>
        </p:spPr>
        <p:txBody>
          <a:bodyPr wrap="none" rtlCol="0">
            <a:spAutoFit/>
          </a:bodyPr>
          <a:lstStyle/>
          <a:p>
            <a:r>
              <a:rPr lang="en-US" altLang="zh-CN" sz="1600" dirty="0">
                <a:solidFill>
                  <a:schemeClr val="tx1">
                    <a:lumMod val="50000"/>
                    <a:lumOff val="50000"/>
                  </a:schemeClr>
                </a:solidFill>
                <a:latin typeface="阿里巴巴普惠体 R" panose="00020600040101010101" pitchFamily="18" charset="-122"/>
                <a:ea typeface="HONOR Sans CN Medium" panose="02000600000000000000"/>
                <a:cs typeface="阿里巴巴普惠体 R" panose="00020600040101010101" pitchFamily="18" charset="-122"/>
              </a:rPr>
              <a:t>Full-channel </a:t>
            </a:r>
          </a:p>
          <a:p>
            <a:r>
              <a:rPr lang="en-US" altLang="zh-CN" sz="1600" dirty="0">
                <a:solidFill>
                  <a:schemeClr val="tx1">
                    <a:lumMod val="50000"/>
                    <a:lumOff val="50000"/>
                  </a:schemeClr>
                </a:solidFill>
                <a:latin typeface="阿里巴巴普惠体 R" panose="00020600040101010101" pitchFamily="18" charset="-122"/>
                <a:ea typeface="HONOR Sans CN Medium" panose="02000600000000000000"/>
                <a:cs typeface="阿里巴巴普惠体 R" panose="00020600040101010101" pitchFamily="18" charset="-122"/>
              </a:rPr>
              <a:t>sampling rate</a:t>
            </a:r>
            <a:endParaRPr lang="zh-CN" altLang="en-US" sz="1600" dirty="0">
              <a:solidFill>
                <a:schemeClr val="tx1">
                  <a:lumMod val="50000"/>
                  <a:lumOff val="50000"/>
                </a:schemeClr>
              </a:solidFill>
              <a:latin typeface="阿里巴巴普惠体 R" panose="00020600040101010101" pitchFamily="18" charset="-122"/>
              <a:ea typeface="HONOR Sans CN Medium" panose="02000600000000000000"/>
              <a:cs typeface="阿里巴巴普惠体 R" panose="00020600040101010101" pitchFamily="18" charset="-122"/>
            </a:endParaRPr>
          </a:p>
        </p:txBody>
      </p:sp>
      <p:sp>
        <p:nvSpPr>
          <p:cNvPr id="21" name="文本框 20"/>
          <p:cNvSpPr txBox="1"/>
          <p:nvPr/>
        </p:nvSpPr>
        <p:spPr>
          <a:xfrm>
            <a:off x="8508268" y="3906707"/>
            <a:ext cx="987771" cy="523220"/>
          </a:xfrm>
          <a:prstGeom prst="rect">
            <a:avLst/>
          </a:prstGeom>
          <a:noFill/>
        </p:spPr>
        <p:txBody>
          <a:bodyPr wrap="none" rtlCol="0">
            <a:spAutoFit/>
          </a:bodyPr>
          <a:lstStyle/>
          <a:p>
            <a:r>
              <a:rPr lang="en-US" altLang="zh-CN" sz="2800" dirty="0">
                <a:solidFill>
                  <a:schemeClr val="tx1">
                    <a:lumMod val="50000"/>
                    <a:lumOff val="50000"/>
                  </a:schemeClr>
                </a:solidFill>
                <a:latin typeface="阿里巴巴普惠体 L" panose="00020600040101010101" pitchFamily="18" charset="-122"/>
                <a:ea typeface="HONOR Sans CN Medium" panose="02000600000000000000"/>
                <a:cs typeface="阿里巴巴普惠体 L" panose="00020600040101010101" pitchFamily="18" charset="-122"/>
              </a:rPr>
              <a:t>12bit</a:t>
            </a:r>
            <a:endParaRPr lang="zh-CN" altLang="en-US" sz="2800" dirty="0">
              <a:solidFill>
                <a:schemeClr val="tx1">
                  <a:lumMod val="50000"/>
                  <a:lumOff val="50000"/>
                </a:schemeClr>
              </a:solidFill>
              <a:latin typeface="阿里巴巴普惠体 L" panose="00020600040101010101" pitchFamily="18" charset="-122"/>
              <a:ea typeface="HONOR Sans CN Medium" panose="02000600000000000000"/>
              <a:cs typeface="阿里巴巴普惠体 L" panose="00020600040101010101" pitchFamily="18" charset="-122"/>
            </a:endParaRPr>
          </a:p>
        </p:txBody>
      </p:sp>
      <p:sp>
        <p:nvSpPr>
          <p:cNvPr id="22" name="文本框 21"/>
          <p:cNvSpPr txBox="1"/>
          <p:nvPr/>
        </p:nvSpPr>
        <p:spPr>
          <a:xfrm>
            <a:off x="9398215" y="3999040"/>
            <a:ext cx="2002471" cy="338554"/>
          </a:xfrm>
          <a:prstGeom prst="rect">
            <a:avLst/>
          </a:prstGeom>
          <a:noFill/>
        </p:spPr>
        <p:txBody>
          <a:bodyPr wrap="none" rtlCol="0">
            <a:spAutoFit/>
          </a:bodyPr>
          <a:lstStyle/>
          <a:p>
            <a:r>
              <a:rPr lang="en-US" altLang="zh-CN" sz="1600" dirty="0">
                <a:solidFill>
                  <a:schemeClr val="tx1">
                    <a:lumMod val="50000"/>
                    <a:lumOff val="50000"/>
                  </a:schemeClr>
                </a:solidFill>
                <a:latin typeface="阿里巴巴普惠体 R" panose="00020600040101010101" pitchFamily="18" charset="-122"/>
                <a:ea typeface="HONOR Sans CN Medium" panose="02000600000000000000"/>
                <a:cs typeface="阿里巴巴普惠体 R" panose="00020600040101010101" pitchFamily="18" charset="-122"/>
              </a:rPr>
              <a:t>Vertical Resolution</a:t>
            </a:r>
            <a:endParaRPr lang="zh-CN" altLang="en-US" sz="1600" dirty="0">
              <a:solidFill>
                <a:schemeClr val="tx1">
                  <a:lumMod val="50000"/>
                  <a:lumOff val="50000"/>
                </a:schemeClr>
              </a:solidFill>
              <a:latin typeface="阿里巴巴普惠体 R" panose="00020600040101010101" pitchFamily="18" charset="-122"/>
              <a:ea typeface="HONOR Sans CN Medium" panose="02000600000000000000"/>
              <a:cs typeface="阿里巴巴普惠体 R" panose="00020600040101010101" pitchFamily="18" charset="-122"/>
            </a:endParaRPr>
          </a:p>
        </p:txBody>
      </p:sp>
      <p:sp>
        <p:nvSpPr>
          <p:cNvPr id="26" name="文本框 25"/>
          <p:cNvSpPr txBox="1"/>
          <p:nvPr/>
        </p:nvSpPr>
        <p:spPr>
          <a:xfrm>
            <a:off x="6453837" y="4842267"/>
            <a:ext cx="3677610" cy="307777"/>
          </a:xfrm>
          <a:prstGeom prst="rect">
            <a:avLst/>
          </a:prstGeom>
          <a:noFill/>
        </p:spPr>
        <p:txBody>
          <a:bodyPr wrap="none" rtlCol="0">
            <a:spAutoFit/>
          </a:bodyPr>
          <a:lstStyle/>
          <a:p>
            <a:r>
              <a:rPr lang="en-US" altLang="zh-CN" sz="1400" dirty="0">
                <a:solidFill>
                  <a:srgbClr val="616161"/>
                </a:solidFill>
                <a:latin typeface="阿里巴巴普惠体 R" panose="00020600040101010101" pitchFamily="18" charset="-122"/>
                <a:ea typeface="HONOR Sans CN Medium" panose="02000600000000000000"/>
                <a:cs typeface="阿里巴巴普惠体 R" panose="00020600040101010101" pitchFamily="18" charset="-122"/>
              </a:rPr>
              <a:t>650,000 frames/s waveform capture rate</a:t>
            </a:r>
            <a:endParaRPr lang="zh-CN" altLang="en-US" sz="1400" dirty="0">
              <a:solidFill>
                <a:srgbClr val="616161"/>
              </a:solidFill>
              <a:latin typeface="阿里巴巴普惠体 R" panose="00020600040101010101" pitchFamily="18" charset="-122"/>
              <a:ea typeface="HONOR Sans CN Medium" panose="02000600000000000000"/>
              <a:cs typeface="阿里巴巴普惠体 R" panose="00020600040101010101" pitchFamily="18" charset="-122"/>
            </a:endParaRPr>
          </a:p>
        </p:txBody>
      </p:sp>
      <p:sp>
        <p:nvSpPr>
          <p:cNvPr id="27" name="文本框 26"/>
          <p:cNvSpPr txBox="1"/>
          <p:nvPr/>
        </p:nvSpPr>
        <p:spPr>
          <a:xfrm>
            <a:off x="6299949" y="5232246"/>
            <a:ext cx="3985386" cy="307777"/>
          </a:xfrm>
          <a:prstGeom prst="rect">
            <a:avLst/>
          </a:prstGeom>
          <a:noFill/>
        </p:spPr>
        <p:txBody>
          <a:bodyPr wrap="none" rtlCol="0">
            <a:spAutoFit/>
          </a:bodyPr>
          <a:lstStyle/>
          <a:p>
            <a:r>
              <a:rPr lang="en-US" altLang="zh-CN" sz="1400" dirty="0">
                <a:solidFill>
                  <a:srgbClr val="616161"/>
                </a:solidFill>
                <a:latin typeface="阿里巴巴普惠体 R" panose="00020600040101010101" pitchFamily="18" charset="-122"/>
                <a:ea typeface="HONOR Sans CN Medium" panose="02000600000000000000"/>
                <a:cs typeface="阿里巴巴普惠体 R" panose="00020600040101010101" pitchFamily="18" charset="-122"/>
              </a:rPr>
              <a:t>60+ parameters are automatically measured</a:t>
            </a:r>
            <a:endParaRPr lang="zh-CN" altLang="en-US" sz="1400" dirty="0">
              <a:solidFill>
                <a:srgbClr val="616161"/>
              </a:solidFill>
              <a:latin typeface="阿里巴巴普惠体 R" panose="00020600040101010101" pitchFamily="18" charset="-122"/>
              <a:ea typeface="HONOR Sans CN Medium" panose="02000600000000000000"/>
              <a:cs typeface="阿里巴巴普惠体 R" panose="00020600040101010101" pitchFamily="18" charset="-122"/>
            </a:endParaRPr>
          </a:p>
        </p:txBody>
      </p:sp>
    </p:spTree>
    <p:extLst>
      <p:ext uri="{BB962C8B-B14F-4D97-AF65-F5344CB8AC3E}">
        <p14:creationId xmlns:p14="http://schemas.microsoft.com/office/powerpoint/2010/main" val="147196840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43787" t="59859" r="20498" b="23866"/>
          <a:stretch/>
        </p:blipFill>
        <p:spPr>
          <a:xfrm>
            <a:off x="5879985" y="4686384"/>
            <a:ext cx="3672408" cy="1116124"/>
          </a:xfrm>
          <a:prstGeom prst="rect">
            <a:avLst/>
          </a:prstGeom>
          <a:effectLst>
            <a:softEdge rad="63500"/>
          </a:effectLst>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5500" y="596064"/>
            <a:ext cx="6868784" cy="4581128"/>
          </a:xfrm>
          <a:prstGeom prst="rect">
            <a:avLst/>
          </a:prstGeom>
        </p:spPr>
      </p:pic>
      <p:sp>
        <p:nvSpPr>
          <p:cNvPr id="3" name="文本框 2"/>
          <p:cNvSpPr txBox="1"/>
          <p:nvPr/>
        </p:nvSpPr>
        <p:spPr>
          <a:xfrm>
            <a:off x="731184" y="542936"/>
            <a:ext cx="6265888" cy="523220"/>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prstClr val="black">
                    <a:lumMod val="50000"/>
                    <a:lumOff val="50000"/>
                  </a:prstClr>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ea typeface="HONOR Sans CN Medium" panose="02000600000000000000"/>
              </a:rPr>
              <a:t>Panel Introduction</a:t>
            </a:r>
            <a:endParaRPr lang="zh-CN" altLang="en-US" dirty="0">
              <a:ea typeface="HONOR Sans CN Medium" panose="02000600000000000000"/>
            </a:endParaRPr>
          </a:p>
        </p:txBody>
      </p:sp>
      <p:sp>
        <p:nvSpPr>
          <p:cNvPr id="24" name="文本框 23">
            <a:extLst>
              <a:ext uri="{FF2B5EF4-FFF2-40B4-BE49-F238E27FC236}">
                <a16:creationId xmlns:a16="http://schemas.microsoft.com/office/drawing/2014/main" id="{5F705BD2-CFEE-7EBF-A087-BAD91A707919}"/>
              </a:ext>
            </a:extLst>
          </p:cNvPr>
          <p:cNvSpPr txBox="1"/>
          <p:nvPr/>
        </p:nvSpPr>
        <p:spPr>
          <a:xfrm>
            <a:off x="591336" y="1278416"/>
            <a:ext cx="4602696" cy="531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457051" indent="-457051" eaLnBrk="0" fontAlgn="base" hangingPunct="0">
              <a:spcBef>
                <a:spcPct val="20000"/>
              </a:spcBef>
              <a:spcAft>
                <a:spcPct val="0"/>
              </a:spcAft>
              <a:buBlip>
                <a:blip r:embed="rId4"/>
              </a:buBlip>
              <a:defRPr sz="2000">
                <a:solidFill>
                  <a:schemeClr val="tx1">
                    <a:lumMod val="95000"/>
                    <a:lumOff val="5000"/>
                  </a:schemeClr>
                </a:solidFill>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nSpc>
                <a:spcPct val="125000"/>
              </a:lnSpc>
              <a:spcBef>
                <a:spcPts val="1200"/>
              </a:spcBef>
            </a:pPr>
            <a:r>
              <a:rPr lang="en-US" altLang="zh-CN" dirty="0">
                <a:solidFill>
                  <a:schemeClr val="bg2">
                    <a:lumMod val="10000"/>
                  </a:schemeClr>
                </a:solidFill>
              </a:rPr>
              <a:t>The 12.1-inch capacitive touch high-definition screen provides clearer eight-channel waveform observation.</a:t>
            </a:r>
            <a:endParaRPr lang="zh-CN" altLang="en-US" dirty="0">
              <a:solidFill>
                <a:schemeClr val="bg2">
                  <a:lumMod val="10000"/>
                </a:schemeClr>
              </a:solidFill>
            </a:endParaRPr>
          </a:p>
          <a:p>
            <a:pPr>
              <a:lnSpc>
                <a:spcPct val="125000"/>
              </a:lnSpc>
              <a:spcBef>
                <a:spcPts val="1200"/>
              </a:spcBef>
            </a:pPr>
            <a:r>
              <a:rPr lang="en-US" altLang="zh-CN" dirty="0">
                <a:solidFill>
                  <a:schemeClr val="bg2">
                    <a:lumMod val="10000"/>
                  </a:schemeClr>
                </a:solidFill>
              </a:rPr>
              <a:t>Compact eight-channel design.</a:t>
            </a:r>
          </a:p>
          <a:p>
            <a:pPr>
              <a:lnSpc>
                <a:spcPct val="125000"/>
              </a:lnSpc>
              <a:spcBef>
                <a:spcPts val="1200"/>
              </a:spcBef>
            </a:pPr>
            <a:r>
              <a:rPr lang="en-US" altLang="zh-CN" dirty="0">
                <a:solidFill>
                  <a:schemeClr val="bg2">
                    <a:lumMod val="10000"/>
                  </a:schemeClr>
                </a:solidFill>
              </a:rPr>
              <a:t>Rich interfaces, USB 3.0 Host x2, USB 2.0 Host x1, USB 3.0 Device, 10M/100M/1000M LAN, external trigger input, auxiliary output (TRIG OUT, PASS/FAIL), 10MHz In, 10MHz Out, HDMI output.</a:t>
            </a:r>
            <a:endParaRPr lang="zh-CN" altLang="en-US" dirty="0">
              <a:solidFill>
                <a:schemeClr val="bg2">
                  <a:lumMod val="10000"/>
                </a:schemeClr>
              </a:solidFill>
            </a:endParaRPr>
          </a:p>
        </p:txBody>
      </p:sp>
      <p:cxnSp>
        <p:nvCxnSpPr>
          <p:cNvPr id="31" name="直接箭头连接符 30">
            <a:extLst>
              <a:ext uri="{FF2B5EF4-FFF2-40B4-BE49-F238E27FC236}">
                <a16:creationId xmlns:a16="http://schemas.microsoft.com/office/drawing/2014/main" id="{70D42F73-BE9C-45F6-912B-F41E7D3D0ED8}"/>
              </a:ext>
            </a:extLst>
          </p:cNvPr>
          <p:cNvCxnSpPr>
            <a:cxnSpLocks/>
          </p:cNvCxnSpPr>
          <p:nvPr/>
        </p:nvCxnSpPr>
        <p:spPr>
          <a:xfrm flipH="1">
            <a:off x="6753679" y="4576921"/>
            <a:ext cx="155236" cy="299760"/>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F90B1C71-6597-4743-8C90-B19AABEDC37F}"/>
              </a:ext>
            </a:extLst>
          </p:cNvPr>
          <p:cNvSpPr txBox="1"/>
          <p:nvPr/>
        </p:nvSpPr>
        <p:spPr>
          <a:xfrm>
            <a:off x="6555981" y="6351353"/>
            <a:ext cx="1402222" cy="461665"/>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200" dirty="0">
                <a:ea typeface="HONOR Sans CN Medium" panose="02000600000000000000"/>
              </a:rPr>
              <a:t>HDMI port on the video output</a:t>
            </a:r>
            <a:endParaRPr lang="zh-CN" altLang="en-US" sz="1200" dirty="0">
              <a:ea typeface="HONOR Sans CN Medium" panose="02000600000000000000"/>
            </a:endParaRPr>
          </a:p>
        </p:txBody>
      </p:sp>
      <p:sp>
        <p:nvSpPr>
          <p:cNvPr id="33" name="文本框 32">
            <a:extLst>
              <a:ext uri="{FF2B5EF4-FFF2-40B4-BE49-F238E27FC236}">
                <a16:creationId xmlns:a16="http://schemas.microsoft.com/office/drawing/2014/main" id="{1B817717-DAC7-4069-A8D0-36A34C5CA5D0}"/>
              </a:ext>
            </a:extLst>
          </p:cNvPr>
          <p:cNvSpPr txBox="1"/>
          <p:nvPr/>
        </p:nvSpPr>
        <p:spPr>
          <a:xfrm>
            <a:off x="7833741" y="6455421"/>
            <a:ext cx="1149519" cy="276999"/>
          </a:xfrm>
          <a:prstGeom prst="rect">
            <a:avLst/>
          </a:prstGeom>
          <a:noFill/>
        </p:spPr>
        <p:txBody>
          <a:bodyPr wrap="square" rtlCol="0">
            <a:spAutoFit/>
          </a:bodyPr>
          <a:lstStyle/>
          <a:p>
            <a:r>
              <a:rPr lang="en-US" altLang="zh-CN" sz="1200" dirty="0">
                <a:latin typeface="阿里巴巴普惠体 R" panose="00020600040101010101" pitchFamily="18" charset="-122"/>
                <a:ea typeface="HONOR Sans CN Medium" panose="02000600000000000000"/>
                <a:cs typeface="阿里巴巴普惠体 R" panose="00020600040101010101" pitchFamily="18" charset="-122"/>
              </a:rPr>
              <a:t>1000M LAN</a:t>
            </a:r>
            <a:endParaRPr lang="zh-CN" altLang="en-US" sz="1200" dirty="0">
              <a:latin typeface="阿里巴巴普惠体 R" panose="00020600040101010101" pitchFamily="18" charset="-122"/>
              <a:ea typeface="HONOR Sans CN Medium" panose="02000600000000000000"/>
              <a:cs typeface="阿里巴巴普惠体 R" panose="00020600040101010101" pitchFamily="18" charset="-122"/>
            </a:endParaRPr>
          </a:p>
        </p:txBody>
      </p:sp>
      <p:sp>
        <p:nvSpPr>
          <p:cNvPr id="36" name="文本框 35">
            <a:extLst>
              <a:ext uri="{FF2B5EF4-FFF2-40B4-BE49-F238E27FC236}">
                <a16:creationId xmlns:a16="http://schemas.microsoft.com/office/drawing/2014/main" id="{523766A1-D143-44EB-8BBA-6E81E7A1B882}"/>
              </a:ext>
            </a:extLst>
          </p:cNvPr>
          <p:cNvSpPr txBox="1"/>
          <p:nvPr/>
        </p:nvSpPr>
        <p:spPr>
          <a:xfrm>
            <a:off x="5123804" y="4212056"/>
            <a:ext cx="1074418" cy="307777"/>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dirty="0">
                <a:ea typeface="HONOR Sans CN Medium" panose="02000600000000000000"/>
              </a:rPr>
              <a:t>10MHz In</a:t>
            </a:r>
            <a:endParaRPr lang="zh-CN" altLang="en-US" dirty="0">
              <a:ea typeface="HONOR Sans CN Medium" panose="02000600000000000000"/>
            </a:endParaRPr>
          </a:p>
        </p:txBody>
      </p:sp>
      <p:sp>
        <p:nvSpPr>
          <p:cNvPr id="37" name="文本框 36">
            <a:extLst>
              <a:ext uri="{FF2B5EF4-FFF2-40B4-BE49-F238E27FC236}">
                <a16:creationId xmlns:a16="http://schemas.microsoft.com/office/drawing/2014/main" id="{08CC14B7-ADD0-4D29-9EEA-3515E4391C22}"/>
              </a:ext>
            </a:extLst>
          </p:cNvPr>
          <p:cNvSpPr txBox="1"/>
          <p:nvPr/>
        </p:nvSpPr>
        <p:spPr>
          <a:xfrm>
            <a:off x="6202786" y="4269144"/>
            <a:ext cx="1207896" cy="276999"/>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200" dirty="0">
                <a:ea typeface="HONOR Sans CN Medium" panose="02000600000000000000"/>
              </a:rPr>
              <a:t>10MHz Out</a:t>
            </a:r>
            <a:endParaRPr lang="zh-CN" altLang="en-US" sz="1200" dirty="0">
              <a:ea typeface="HONOR Sans CN Medium" panose="02000600000000000000"/>
            </a:endParaRPr>
          </a:p>
        </p:txBody>
      </p:sp>
      <p:sp>
        <p:nvSpPr>
          <p:cNvPr id="38" name="文本框 37">
            <a:extLst>
              <a:ext uri="{FF2B5EF4-FFF2-40B4-BE49-F238E27FC236}">
                <a16:creationId xmlns:a16="http://schemas.microsoft.com/office/drawing/2014/main" id="{7F1B5441-5E25-432B-A0FD-9E959BDD14AA}"/>
              </a:ext>
            </a:extLst>
          </p:cNvPr>
          <p:cNvSpPr txBox="1"/>
          <p:nvPr/>
        </p:nvSpPr>
        <p:spPr>
          <a:xfrm>
            <a:off x="8340114" y="5986815"/>
            <a:ext cx="1402222" cy="461665"/>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200" dirty="0">
                <a:ea typeface="HONOR Sans CN Medium" panose="02000600000000000000"/>
              </a:rPr>
              <a:t>USB </a:t>
            </a:r>
          </a:p>
          <a:p>
            <a:r>
              <a:rPr lang="en-US" altLang="zh-CN" sz="1200" dirty="0">
                <a:ea typeface="HONOR Sans CN Medium" panose="02000600000000000000"/>
              </a:rPr>
              <a:t>Device &amp; Host</a:t>
            </a:r>
            <a:endParaRPr lang="zh-CN" altLang="en-US" sz="1200" dirty="0">
              <a:ea typeface="HONOR Sans CN Medium" panose="02000600000000000000"/>
            </a:endParaRPr>
          </a:p>
        </p:txBody>
      </p:sp>
      <p:cxnSp>
        <p:nvCxnSpPr>
          <p:cNvPr id="39" name="直接箭头连接符 38">
            <a:extLst>
              <a:ext uri="{FF2B5EF4-FFF2-40B4-BE49-F238E27FC236}">
                <a16:creationId xmlns:a16="http://schemas.microsoft.com/office/drawing/2014/main" id="{6CD97E75-26A6-43D7-A347-D6C4B8F17A82}"/>
              </a:ext>
            </a:extLst>
          </p:cNvPr>
          <p:cNvCxnSpPr>
            <a:cxnSpLocks/>
          </p:cNvCxnSpPr>
          <p:nvPr/>
        </p:nvCxnSpPr>
        <p:spPr>
          <a:xfrm>
            <a:off x="5720349" y="4482195"/>
            <a:ext cx="291009" cy="373379"/>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716C1BE1-550E-468E-8E98-5A3CB570CD3F}"/>
              </a:ext>
            </a:extLst>
          </p:cNvPr>
          <p:cNvCxnSpPr>
            <a:cxnSpLocks/>
            <a:stCxn id="53" idx="3"/>
          </p:cNvCxnSpPr>
          <p:nvPr/>
        </p:nvCxnSpPr>
        <p:spPr>
          <a:xfrm flipV="1">
            <a:off x="5879984" y="5564694"/>
            <a:ext cx="380322" cy="491177"/>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CFAA672F-AC64-4338-848B-AAB9CBE04C5E}"/>
              </a:ext>
            </a:extLst>
          </p:cNvPr>
          <p:cNvCxnSpPr>
            <a:cxnSpLocks/>
          </p:cNvCxnSpPr>
          <p:nvPr/>
        </p:nvCxnSpPr>
        <p:spPr>
          <a:xfrm flipH="1" flipV="1">
            <a:off x="8145057" y="5650528"/>
            <a:ext cx="566503" cy="412724"/>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6205C03A-A6F7-4C52-ACA4-E3706072D16D}"/>
              </a:ext>
            </a:extLst>
          </p:cNvPr>
          <p:cNvCxnSpPr>
            <a:cxnSpLocks/>
          </p:cNvCxnSpPr>
          <p:nvPr/>
        </p:nvCxnSpPr>
        <p:spPr>
          <a:xfrm flipV="1">
            <a:off x="7267266" y="5684925"/>
            <a:ext cx="0" cy="603780"/>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EBB28491-5C72-40D2-9FEF-446994FD4920}"/>
              </a:ext>
            </a:extLst>
          </p:cNvPr>
          <p:cNvCxnSpPr>
            <a:cxnSpLocks/>
          </p:cNvCxnSpPr>
          <p:nvPr/>
        </p:nvCxnSpPr>
        <p:spPr>
          <a:xfrm flipH="1" flipV="1">
            <a:off x="7699483" y="5679524"/>
            <a:ext cx="397880" cy="718644"/>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70B2BB34-B1E1-4920-B7D3-B8DE316E3253}"/>
              </a:ext>
            </a:extLst>
          </p:cNvPr>
          <p:cNvSpPr txBox="1"/>
          <p:nvPr/>
        </p:nvSpPr>
        <p:spPr>
          <a:xfrm>
            <a:off x="5577080" y="6335206"/>
            <a:ext cx="1074418" cy="461665"/>
          </a:xfrm>
          <a:prstGeom prst="rect">
            <a:avLst/>
          </a:prstGeom>
          <a:noFill/>
        </p:spPr>
        <p:txBody>
          <a:bodyPr wrap="square" rtlCol="0">
            <a:spAutoFit/>
          </a:bodyPr>
          <a:lstStyle>
            <a:defPPr>
              <a:defRPr lang="zh-CN"/>
            </a:defPPr>
            <a:lvl1pP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pPr algn="ctr"/>
            <a:r>
              <a:rPr lang="en-US" altLang="zh-CN" sz="1200" dirty="0">
                <a:ea typeface="HONOR Sans CN Medium" panose="02000600000000000000"/>
              </a:rPr>
              <a:t>Auxiliary Output</a:t>
            </a:r>
            <a:endParaRPr lang="zh-CN" altLang="en-US" sz="1200" dirty="0">
              <a:ea typeface="HONOR Sans CN Medium" panose="02000600000000000000"/>
            </a:endParaRPr>
          </a:p>
        </p:txBody>
      </p:sp>
      <p:cxnSp>
        <p:nvCxnSpPr>
          <p:cNvPr id="47" name="直接箭头连接符 46">
            <a:extLst>
              <a:ext uri="{FF2B5EF4-FFF2-40B4-BE49-F238E27FC236}">
                <a16:creationId xmlns:a16="http://schemas.microsoft.com/office/drawing/2014/main" id="{A7AFAAB7-4A16-4F9D-B259-91A33F2D1370}"/>
              </a:ext>
            </a:extLst>
          </p:cNvPr>
          <p:cNvCxnSpPr>
            <a:cxnSpLocks/>
          </p:cNvCxnSpPr>
          <p:nvPr/>
        </p:nvCxnSpPr>
        <p:spPr>
          <a:xfrm flipV="1">
            <a:off x="6403170" y="5638547"/>
            <a:ext cx="248328" cy="759621"/>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CFAA672F-AC64-4338-848B-AAB9CBE04C5E}"/>
              </a:ext>
            </a:extLst>
          </p:cNvPr>
          <p:cNvCxnSpPr>
            <a:cxnSpLocks/>
          </p:cNvCxnSpPr>
          <p:nvPr/>
        </p:nvCxnSpPr>
        <p:spPr>
          <a:xfrm flipH="1" flipV="1">
            <a:off x="8408748" y="5600595"/>
            <a:ext cx="302812" cy="438251"/>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523766A1-D143-44EB-8BBA-6E81E7A1B882}"/>
              </a:ext>
            </a:extLst>
          </p:cNvPr>
          <p:cNvSpPr txBox="1"/>
          <p:nvPr/>
        </p:nvSpPr>
        <p:spPr>
          <a:xfrm>
            <a:off x="4508079" y="5825038"/>
            <a:ext cx="1371905" cy="461665"/>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200" dirty="0">
                <a:ea typeface="HONOR Sans CN Medium" panose="02000600000000000000"/>
              </a:rPr>
              <a:t>External Trigger Input</a:t>
            </a:r>
            <a:endParaRPr lang="zh-CN" altLang="en-US" sz="1200" dirty="0">
              <a:ea typeface="HONOR Sans CN Medium" panose="02000600000000000000"/>
            </a:endParaRPr>
          </a:p>
        </p:txBody>
      </p:sp>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71084" t="64050" r="20512" b="22300"/>
          <a:stretch/>
        </p:blipFill>
        <p:spPr>
          <a:xfrm>
            <a:off x="9867124" y="4776394"/>
            <a:ext cx="864097" cy="936104"/>
          </a:xfrm>
          <a:prstGeom prst="rect">
            <a:avLst/>
          </a:prstGeom>
          <a:effectLst>
            <a:softEdge rad="63500"/>
          </a:effectLst>
        </p:spPr>
      </p:pic>
      <p:sp>
        <p:nvSpPr>
          <p:cNvPr id="54" name="文本框 53">
            <a:extLst>
              <a:ext uri="{FF2B5EF4-FFF2-40B4-BE49-F238E27FC236}">
                <a16:creationId xmlns:a16="http://schemas.microsoft.com/office/drawing/2014/main" id="{523766A1-D143-44EB-8BBA-6E81E7A1B882}"/>
              </a:ext>
            </a:extLst>
          </p:cNvPr>
          <p:cNvSpPr txBox="1"/>
          <p:nvPr/>
        </p:nvSpPr>
        <p:spPr>
          <a:xfrm>
            <a:off x="9806669" y="4282458"/>
            <a:ext cx="2430363" cy="461665"/>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200" dirty="0">
                <a:ea typeface="HONOR Sans CN Medium" panose="02000600000000000000"/>
              </a:rPr>
              <a:t>Digital Channels</a:t>
            </a:r>
          </a:p>
          <a:p>
            <a:r>
              <a:rPr lang="en-US" altLang="zh-CN" sz="1200" dirty="0">
                <a:ea typeface="HONOR Sans CN Medium" panose="02000600000000000000"/>
              </a:rPr>
              <a:t>(Standard Configuration)</a:t>
            </a:r>
            <a:endParaRPr lang="zh-CN" altLang="en-US" sz="1200" dirty="0">
              <a:ea typeface="HONOR Sans CN Medium" panose="02000600000000000000"/>
            </a:endParaRPr>
          </a:p>
        </p:txBody>
      </p:sp>
      <p:cxnSp>
        <p:nvCxnSpPr>
          <p:cNvPr id="55" name="直接箭头连接符 54">
            <a:extLst>
              <a:ext uri="{FF2B5EF4-FFF2-40B4-BE49-F238E27FC236}">
                <a16:creationId xmlns:a16="http://schemas.microsoft.com/office/drawing/2014/main" id="{6CD97E75-26A6-43D7-A347-D6C4B8F17A82}"/>
              </a:ext>
            </a:extLst>
          </p:cNvPr>
          <p:cNvCxnSpPr>
            <a:cxnSpLocks/>
          </p:cNvCxnSpPr>
          <p:nvPr/>
        </p:nvCxnSpPr>
        <p:spPr>
          <a:xfrm flipH="1">
            <a:off x="10354800" y="4755794"/>
            <a:ext cx="298449" cy="220257"/>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7F1B5441-5E25-432B-A0FD-9E959BDD14AA}"/>
              </a:ext>
            </a:extLst>
          </p:cNvPr>
          <p:cNvSpPr txBox="1"/>
          <p:nvPr/>
        </p:nvSpPr>
        <p:spPr>
          <a:xfrm>
            <a:off x="10068556" y="5952948"/>
            <a:ext cx="1342443" cy="276999"/>
          </a:xfrm>
          <a:prstGeom prst="rect">
            <a:avLst/>
          </a:prstGeom>
          <a:noFill/>
        </p:spPr>
        <p:txBody>
          <a:bodyPr wrap="square" rtlCol="0">
            <a:spAutoFit/>
          </a:bodyPr>
          <a:lstStyle>
            <a:defPPr>
              <a:defRPr lang="zh-CN"/>
            </a:defPPr>
            <a:lvl1pPr algn="ctr">
              <a:defRPr sz="1400">
                <a:latin typeface="阿里巴巴普惠体 R" panose="00020600040101010101" pitchFamily="18" charset="-122"/>
                <a:ea typeface="阿里巴巴普惠体 R" panose="00020600040101010101" pitchFamily="18" charset="-122"/>
                <a:cs typeface="阿里巴巴普惠体 R" panose="00020600040101010101" pitchFamily="18" charset="-122"/>
              </a:defRPr>
            </a:lvl1pPr>
          </a:lstStyle>
          <a:p>
            <a:r>
              <a:rPr lang="en-US" altLang="zh-CN" sz="1200" dirty="0">
                <a:ea typeface="HONOR Sans CN Medium" panose="02000600000000000000"/>
              </a:rPr>
              <a:t>USB Host</a:t>
            </a:r>
            <a:endParaRPr lang="zh-CN" altLang="en-US" sz="1200" dirty="0">
              <a:ea typeface="HONOR Sans CN Medium" panose="02000600000000000000"/>
            </a:endParaRPr>
          </a:p>
        </p:txBody>
      </p:sp>
      <p:cxnSp>
        <p:nvCxnSpPr>
          <p:cNvPr id="57" name="直接箭头连接符 56">
            <a:extLst>
              <a:ext uri="{FF2B5EF4-FFF2-40B4-BE49-F238E27FC236}">
                <a16:creationId xmlns:a16="http://schemas.microsoft.com/office/drawing/2014/main" id="{CFAA672F-AC64-4338-848B-AAB9CBE04C5E}"/>
              </a:ext>
            </a:extLst>
          </p:cNvPr>
          <p:cNvCxnSpPr>
            <a:cxnSpLocks/>
          </p:cNvCxnSpPr>
          <p:nvPr/>
        </p:nvCxnSpPr>
        <p:spPr>
          <a:xfrm flipH="1" flipV="1">
            <a:off x="10137191" y="5566728"/>
            <a:ext cx="302812" cy="438251"/>
          </a:xfrm>
          <a:prstGeom prst="straightConnector1">
            <a:avLst/>
          </a:prstGeom>
          <a:ln w="28575">
            <a:solidFill>
              <a:srgbClr val="F082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45423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PPT拆分-03"/>
          <p:cNvPicPr>
            <a:picLocks noChangeAspect="1"/>
          </p:cNvPicPr>
          <p:nvPr/>
        </p:nvPicPr>
        <p:blipFill>
          <a:blip r:embed="rId2"/>
          <a:stretch>
            <a:fillRect/>
          </a:stretch>
        </p:blipFill>
        <p:spPr>
          <a:xfrm>
            <a:off x="538" y="295"/>
            <a:ext cx="12190118" cy="6857412"/>
          </a:xfrm>
          <a:prstGeom prst="rect">
            <a:avLst/>
          </a:prstGeom>
        </p:spPr>
      </p:pic>
      <p:sp>
        <p:nvSpPr>
          <p:cNvPr id="4" name="文本占位符 1"/>
          <p:cNvSpPr>
            <a:spLocks noGrp="1"/>
          </p:cNvSpPr>
          <p:nvPr/>
        </p:nvSpPr>
        <p:spPr>
          <a:xfrm>
            <a:off x="1703512" y="3644320"/>
            <a:ext cx="8640960" cy="572571"/>
          </a:xfrm>
          <a:prstGeom prst="rect">
            <a:avLst/>
          </a:prstGeom>
        </p:spPr>
        <p:txBody>
          <a:bodyPr vert="horz" lIns="77418" tIns="38709" rIns="77418" bIns="38709" rtlCol="0"/>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algn="ctr">
              <a:lnSpc>
                <a:spcPct val="120000"/>
              </a:lnSpc>
            </a:pPr>
            <a:r>
              <a:rPr lang="en-US" sz="2371" dirty="0">
                <a:latin typeface="HONOR Sans CN DemiBold" panose="02000700000000000000" charset="-122"/>
                <a:ea typeface="HONOR Sans CN DemiBold" panose="02000700000000000000" charset="-122"/>
              </a:rPr>
              <a:t>Characteristics &amp; Superiority</a:t>
            </a:r>
          </a:p>
        </p:txBody>
      </p:sp>
      <p:sp>
        <p:nvSpPr>
          <p:cNvPr id="3" name="文本占位符 2"/>
          <p:cNvSpPr>
            <a:spLocks noGrp="1"/>
          </p:cNvSpPr>
          <p:nvPr>
            <p:ph type="body" idx="4294967295" hasCustomPrompt="1"/>
          </p:nvPr>
        </p:nvSpPr>
        <p:spPr>
          <a:xfrm>
            <a:off x="4981637" y="2385201"/>
            <a:ext cx="1801583" cy="1259119"/>
          </a:xfrm>
        </p:spPr>
        <p:txBody>
          <a:bodyPr>
            <a:noAutofit/>
          </a:bodyPr>
          <a:lstStyle>
            <a:lvl1pPr marL="0" indent="0">
              <a:buNone/>
              <a:defRPr sz="5800">
                <a:solidFill>
                  <a:schemeClr val="bg1"/>
                </a:solidFill>
                <a:latin typeface="HONOR Sans CN Medium" panose="02000600000000000000" charset="-122"/>
                <a:ea typeface="HONOR Sans CN Medium" panose="02000600000000000000" charset="-122"/>
                <a:cs typeface="HONOR Sans" panose="00000200000000000000" charset="-122"/>
              </a:defRPr>
            </a:lvl1pPr>
            <a:lvl2pPr marL="540385"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lgn="r"/>
            <a:r>
              <a:rPr lang="en-US" sz="8467" dirty="0">
                <a:solidFill>
                  <a:srgbClr val="00A0E9"/>
                </a:solidFill>
                <a:latin typeface="HONOR Sans CN DemiBold" panose="02000700000000000000" charset="-122"/>
                <a:ea typeface="HONOR Sans CN DemiBold" panose="02000700000000000000" charset="-122"/>
              </a:rPr>
              <a:t>02</a:t>
            </a:r>
          </a:p>
        </p:txBody>
      </p:sp>
    </p:spTree>
    <p:extLst>
      <p:ext uri="{BB962C8B-B14F-4D97-AF65-F5344CB8AC3E}">
        <p14:creationId xmlns:p14="http://schemas.microsoft.com/office/powerpoint/2010/main" val="1112901326"/>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122.35,&quot;left&quot;:458.1,&quot;top&quot;:348.05,&quot;width&quot;:598.95}"/>
</p:tagLst>
</file>

<file path=ppt/theme/theme1.xml><?xml version="1.0" encoding="utf-8"?>
<a:theme xmlns:a="http://schemas.openxmlformats.org/drawingml/2006/main" name="Office 主题">
  <a:themeElements>
    <a:clrScheme name="自定义 5">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dii102yu">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31618</TotalTime>
  <Words>3721</Words>
  <Application>Microsoft Office PowerPoint</Application>
  <PresentationFormat>宽屏</PresentationFormat>
  <Paragraphs>468</Paragraphs>
  <Slides>33</Slides>
  <Notes>16</Notes>
  <HiddenSlides>0</HiddenSlides>
  <MMClips>0</MMClips>
  <ScaleCrop>false</ScaleCrop>
  <HeadingPairs>
    <vt:vector size="6" baseType="variant">
      <vt:variant>
        <vt:lpstr>已用的字体</vt:lpstr>
      </vt:variant>
      <vt:variant>
        <vt:i4>11</vt:i4>
      </vt:variant>
      <vt:variant>
        <vt:lpstr>主题</vt:lpstr>
      </vt:variant>
      <vt:variant>
        <vt:i4>4</vt:i4>
      </vt:variant>
      <vt:variant>
        <vt:lpstr>幻灯片标题</vt:lpstr>
      </vt:variant>
      <vt:variant>
        <vt:i4>33</vt:i4>
      </vt:variant>
    </vt:vector>
  </HeadingPairs>
  <TitlesOfParts>
    <vt:vector size="48" baseType="lpstr">
      <vt:lpstr>HONOR Sans CN</vt:lpstr>
      <vt:lpstr>HONOR Sans CN DemiBold</vt:lpstr>
      <vt:lpstr>HONOR Sans CN Light</vt:lpstr>
      <vt:lpstr>HONOR Sans CN Medium</vt:lpstr>
      <vt:lpstr>阿里巴巴普惠体 B</vt:lpstr>
      <vt:lpstr>阿里巴巴普惠体 L</vt:lpstr>
      <vt:lpstr>阿里巴巴普惠体 R</vt:lpstr>
      <vt:lpstr>等线</vt:lpstr>
      <vt:lpstr>等线 Light</vt:lpstr>
      <vt:lpstr>Arial</vt:lpstr>
      <vt:lpstr>Calibri</vt:lpstr>
      <vt:lpstr>Office 主题</vt:lpstr>
      <vt:lpstr>1_自定义设计方案</vt:lpstr>
      <vt:lpstr>2_自定义设计方案</vt:lpstr>
      <vt:lpstr>Office 主题​​</vt:lpstr>
      <vt:lpstr>PowerPoint 演示文稿</vt:lpstr>
      <vt:lpstr>PowerPoint 演示文稿</vt:lpstr>
      <vt:lpstr>Eight-channel High-resolution Digital Oscilloscope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Domestic Market-黄兰</dc:creator>
  <cp:lastModifiedBy>Markets-古敏</cp:lastModifiedBy>
  <cp:revision>2669</cp:revision>
  <dcterms:created xsi:type="dcterms:W3CDTF">2018-02-06T07:16:52Z</dcterms:created>
  <dcterms:modified xsi:type="dcterms:W3CDTF">2025-05-13T03:04:20Z</dcterms:modified>
  <cp:contentStatus/>
</cp:coreProperties>
</file>