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4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676" r:id="rId4"/>
    <p:sldId id="695" r:id="rId5"/>
    <p:sldId id="696" r:id="rId6"/>
    <p:sldId id="698" r:id="rId7"/>
    <p:sldId id="701" r:id="rId8"/>
    <p:sldId id="702" r:id="rId9"/>
    <p:sldId id="697" r:id="rId10"/>
    <p:sldId id="704" r:id="rId11"/>
    <p:sldId id="67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-曾坤强" initials="S" lastIdx="13" clrIdx="0">
    <p:extLst>
      <p:ext uri="{19B8F6BF-5375-455C-9EA6-DF929625EA0E}">
        <p15:presenceInfo xmlns:p15="http://schemas.microsoft.com/office/powerpoint/2012/main" userId="S-1-5-21-1311520706-2441795889-1750776126-1324" providerId="AD"/>
      </p:ext>
    </p:extLst>
  </p:cmAuthor>
  <p:cmAuthor id="2" name="Thomas Rottach" initials="TR" lastIdx="6" clrIdx="1">
    <p:extLst>
      <p:ext uri="{19B8F6BF-5375-455C-9EA6-DF929625EA0E}">
        <p15:presenceInfo xmlns:p15="http://schemas.microsoft.com/office/powerpoint/2012/main" userId="6f3074e49f43982d" providerId="Windows Live"/>
      </p:ext>
    </p:extLst>
  </p:cmAuthor>
  <p:cmAuthor id="3" name="Derek Song" initials="D.S." lastIdx="8" clrIdx="2">
    <p:extLst>
      <p:ext uri="{19B8F6BF-5375-455C-9EA6-DF929625EA0E}">
        <p15:presenceInfo xmlns:p15="http://schemas.microsoft.com/office/powerpoint/2012/main" userId="Derek Song" providerId="None"/>
      </p:ext>
    </p:extLst>
  </p:cmAuthor>
  <p:cmAuthor id="4" name="Patrik Gold" initials="PG" lastIdx="8" clrIdx="3">
    <p:extLst>
      <p:ext uri="{19B8F6BF-5375-455C-9EA6-DF929625EA0E}">
        <p15:presenceInfo xmlns:p15="http://schemas.microsoft.com/office/powerpoint/2012/main" userId="179bc8f1580e072a" providerId="Windows Live"/>
      </p:ext>
    </p:extLst>
  </p:cmAuthor>
  <p:cmAuthor id="5" name="Markets-张贺阳" initials="M" lastIdx="3" clrIdx="4">
    <p:extLst>
      <p:ext uri="{19B8F6BF-5375-455C-9EA6-DF929625EA0E}">
        <p15:presenceInfo xmlns:p15="http://schemas.microsoft.com/office/powerpoint/2012/main" userId="Markets-张贺阳" providerId="None"/>
      </p:ext>
    </p:extLst>
  </p:cmAuthor>
  <p:cmAuthor id="6" name="Michael Zeng" initials="MZ" lastIdx="25" clrIdx="5">
    <p:extLst>
      <p:ext uri="{19B8F6BF-5375-455C-9EA6-DF929625EA0E}">
        <p15:presenceInfo xmlns:p15="http://schemas.microsoft.com/office/powerpoint/2012/main" userId="1775e912637ac1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4672C4"/>
    <a:srgbClr val="BEBEBE"/>
    <a:srgbClr val="003B90"/>
    <a:srgbClr val="F2F2F2"/>
    <a:srgbClr val="00374A"/>
    <a:srgbClr val="FF6600"/>
    <a:srgbClr val="034694"/>
    <a:srgbClr val="16347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435" autoAdjust="0"/>
  </p:normalViewPr>
  <p:slideViewPr>
    <p:cSldViewPr showGuides="1">
      <p:cViewPr>
        <p:scale>
          <a:sx n="75" d="100"/>
          <a:sy n="75" d="100"/>
        </p:scale>
        <p:origin x="861" y="267"/>
      </p:cViewPr>
      <p:guideLst>
        <p:guide orient="horz" pos="255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52E5-D22A-4D2D-8374-6890B6B086D5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A997-B0BE-42C2-8812-3F1FD8B5C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6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023F-8882-4CF3-9BDF-2A84E9C1A70C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8725-88B0-4898-8583-8FBE9EABD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1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Semiconductor </a:t>
            </a:r>
            <a:r>
              <a:rPr lang="en-GB" dirty="0" err="1"/>
              <a:t>Manufactureres</a:t>
            </a:r>
            <a:r>
              <a:rPr lang="en-GB" dirty="0"/>
              <a:t> mostly have solutions. Same is valid #</a:t>
            </a:r>
          </a:p>
          <a:p>
            <a:r>
              <a:rPr lang="en-GB" dirty="0"/>
              <a:t>End customers mainly buy ready to use devices and maximum do verification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AFC1B-2F97-4BDC-973E-DAECA41510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7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1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8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760682"/>
            <a:ext cx="12207322" cy="97856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</p:spTree>
    <p:extLst>
      <p:ext uri="{BB962C8B-B14F-4D97-AF65-F5344CB8AC3E}">
        <p14:creationId xmlns:p14="http://schemas.microsoft.com/office/powerpoint/2010/main" val="20695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E001-C6FF-4982-A07F-FDBBED5A1A7E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9568-5FAE-4BF8-8CB1-3A062AB458C5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2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8901-601B-4090-A6B2-75FF5852EB58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6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3D8-5A5A-4748-BAC5-84A2607321D4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1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A1A4A2-3445-C7C9-2009-CA2CDE79F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07" y="2"/>
            <a:ext cx="2434224" cy="4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拆分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" y="0"/>
            <a:ext cx="12188505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8064" y="5491239"/>
            <a:ext cx="12207860" cy="157000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6B9EAF-E6AA-A9DE-1B16-B9F26D67C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63" y="387857"/>
            <a:ext cx="1994493" cy="3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8">
          <p15:clr>
            <a:srgbClr val="FBAE40"/>
          </p15:clr>
        </p15:guide>
        <p15:guide id="2" pos="70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1CAE8-05F4-4F1E-AF40-6313E6831750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2025/5/27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Company Confidential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同侧圆角矩形 4"/>
          <p:cNvSpPr/>
          <p:nvPr userDrawn="1"/>
        </p:nvSpPr>
        <p:spPr>
          <a:xfrm rot="10800000">
            <a:off x="9560175" y="0"/>
            <a:ext cx="2178968" cy="682388"/>
          </a:xfrm>
          <a:prstGeom prst="round2Same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8" r="17448"/>
          <a:stretch/>
        </p:blipFill>
        <p:spPr>
          <a:xfrm>
            <a:off x="9678823" y="66675"/>
            <a:ext cx="1922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A2E72-EF0D-4180-B789-DC2C8D81A8A3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2025/5/27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9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Calibri"/>
                <a:cs typeface="+mn-cs"/>
              </a:rPr>
              <a:t>Company Confidential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A9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0" y="6356351"/>
            <a:ext cx="2277211" cy="4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1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164E2-2CF0-4134-BA2D-B5DAF8529C98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2025/5/27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Company Confidential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1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拆分-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" y="0"/>
            <a:ext cx="12188505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8064" y="2544799"/>
            <a:ext cx="12207860" cy="1952823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sp>
        <p:nvSpPr>
          <p:cNvPr id="13" name="文本占位符 7"/>
          <p:cNvSpPr>
            <a:spLocks noGrp="1"/>
          </p:cNvSpPr>
          <p:nvPr userDrawn="1"/>
        </p:nvSpPr>
        <p:spPr>
          <a:xfrm>
            <a:off x="4007460" y="2943214"/>
            <a:ext cx="4251004" cy="1303853"/>
          </a:xfrm>
          <a:prstGeom prst="rect">
            <a:avLst/>
          </a:prstGeom>
        </p:spPr>
        <p:txBody>
          <a:bodyPr vert="horz" lIns="77418" tIns="38709" rIns="77418" bIns="38709" rtlCol="0" anchor="ctr" anchorCtr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ctr"/>
            <a:r>
              <a:rPr lang="en-US" sz="8128"/>
              <a:t>THANKS</a:t>
            </a:r>
          </a:p>
        </p:txBody>
      </p:sp>
      <p:sp>
        <p:nvSpPr>
          <p:cNvPr id="18" name="文本占位符 7"/>
          <p:cNvSpPr>
            <a:spLocks noGrp="1"/>
          </p:cNvSpPr>
          <p:nvPr userDrawn="1"/>
        </p:nvSpPr>
        <p:spPr>
          <a:xfrm>
            <a:off x="7947178" y="6267637"/>
            <a:ext cx="825793" cy="23980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ctr"/>
            <a:r>
              <a:rPr sz="1016">
                <a:solidFill>
                  <a:schemeClr val="bg1">
                    <a:lumMod val="50000"/>
                  </a:schemeClr>
                </a:solidFill>
                <a:latin typeface="HONOR Sans CN" panose="02000500000000000000" charset="-122"/>
                <a:ea typeface="HONOR Sans CN" panose="02000500000000000000" charset="-122"/>
              </a:rPr>
              <a:t>LinkedIn</a:t>
            </a:r>
          </a:p>
        </p:txBody>
      </p:sp>
      <p:sp>
        <p:nvSpPr>
          <p:cNvPr id="19" name="文本占位符 7"/>
          <p:cNvSpPr>
            <a:spLocks noGrp="1"/>
          </p:cNvSpPr>
          <p:nvPr userDrawn="1"/>
        </p:nvSpPr>
        <p:spPr>
          <a:xfrm>
            <a:off x="8976731" y="6256884"/>
            <a:ext cx="744074" cy="23980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ctr"/>
            <a:r>
              <a:rPr sz="1016">
                <a:solidFill>
                  <a:schemeClr val="bg1">
                    <a:lumMod val="50000"/>
                  </a:schemeClr>
                </a:solidFill>
                <a:latin typeface="HONOR Sans CN" panose="02000500000000000000" charset="-122"/>
                <a:ea typeface="HONOR Sans CN" panose="02000500000000000000" charset="-122"/>
              </a:rPr>
              <a:t>Twitter</a:t>
            </a:r>
          </a:p>
        </p:txBody>
      </p:sp>
      <p:pic>
        <p:nvPicPr>
          <p:cNvPr id="5" name="图片 4" descr="PPT拆分-19"/>
          <p:cNvPicPr>
            <a:picLocks noChangeAspect="1"/>
          </p:cNvPicPr>
          <p:nvPr userDrawn="1"/>
        </p:nvPicPr>
        <p:blipFill>
          <a:blip r:embed="rId3"/>
          <a:srcRect l="61687" t="73571" b="8765"/>
          <a:stretch>
            <a:fillRect/>
          </a:stretch>
        </p:blipFill>
        <p:spPr>
          <a:xfrm>
            <a:off x="7520304" y="5045510"/>
            <a:ext cx="4670352" cy="1211374"/>
          </a:xfrm>
          <a:prstGeom prst="rect">
            <a:avLst/>
          </a:prstGeom>
        </p:spPr>
      </p:pic>
      <p:sp>
        <p:nvSpPr>
          <p:cNvPr id="6" name="文本占位符 7"/>
          <p:cNvSpPr>
            <a:spLocks noGrp="1"/>
          </p:cNvSpPr>
          <p:nvPr userDrawn="1"/>
        </p:nvSpPr>
        <p:spPr>
          <a:xfrm>
            <a:off x="9924564" y="6267637"/>
            <a:ext cx="825793" cy="23980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ctr"/>
            <a:r>
              <a:rPr sz="1016">
                <a:solidFill>
                  <a:schemeClr val="bg1">
                    <a:lumMod val="50000"/>
                  </a:schemeClr>
                </a:solidFill>
                <a:latin typeface="HONOR Sans CN" panose="02000500000000000000" charset="-122"/>
                <a:ea typeface="HONOR Sans CN" panose="02000500000000000000" charset="-122"/>
              </a:rPr>
              <a:t>YouTube</a:t>
            </a:r>
          </a:p>
        </p:txBody>
      </p:sp>
      <p:sp>
        <p:nvSpPr>
          <p:cNvPr id="7" name="文本占位符 7"/>
          <p:cNvSpPr>
            <a:spLocks noGrp="1"/>
          </p:cNvSpPr>
          <p:nvPr userDrawn="1"/>
        </p:nvSpPr>
        <p:spPr>
          <a:xfrm>
            <a:off x="10857882" y="6256884"/>
            <a:ext cx="825793" cy="23980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ctr"/>
            <a:r>
              <a:rPr sz="1016">
                <a:solidFill>
                  <a:schemeClr val="bg1">
                    <a:lumMod val="50000"/>
                  </a:schemeClr>
                </a:solidFill>
                <a:latin typeface="HONOR Sans CN" panose="02000500000000000000" charset="-122"/>
                <a:ea typeface="HONOR Sans CN" panose="02000500000000000000" charset="-122"/>
              </a:rPr>
              <a:t>Facebook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7B189B-D2AD-1634-5133-E20501130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63" y="387857"/>
            <a:ext cx="1994493" cy="3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1">
          <p15:clr>
            <a:srgbClr val="FBAE40"/>
          </p15:clr>
        </p15:guide>
        <p15:guide id="2" pos="45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-9140" y="612946"/>
            <a:ext cx="122148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 userDrawn="1"/>
        </p:nvSpPr>
        <p:spPr>
          <a:xfrm>
            <a:off x="305371" y="318302"/>
            <a:ext cx="60959" cy="60964"/>
          </a:xfrm>
          <a:prstGeom prst="ellipse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sp>
        <p:nvSpPr>
          <p:cNvPr id="11" name="文本占位符 7"/>
          <p:cNvSpPr>
            <a:spLocks noGrp="1"/>
          </p:cNvSpPr>
          <p:nvPr userDrawn="1"/>
        </p:nvSpPr>
        <p:spPr>
          <a:xfrm>
            <a:off x="430638" y="253244"/>
            <a:ext cx="4285412" cy="23980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sz="1016">
                <a:solidFill>
                  <a:schemeClr val="tx1">
                    <a:lumMod val="65000"/>
                    <a:lumOff val="35000"/>
                  </a:schemeClr>
                </a:solidFill>
                <a:latin typeface="HONOR Sans CN" panose="02000500000000000000" charset="-122"/>
                <a:ea typeface="HONOR Sans CN" panose="02000500000000000000" charset="-122"/>
              </a:rPr>
              <a:t>EVERY BENCH. EVERY ENGINEER. EVERY DAY.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6760682"/>
            <a:ext cx="12207322" cy="97856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A83496-EE86-1700-4318-8ED9BD9D5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32" y="230328"/>
            <a:ext cx="1197281" cy="2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7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0">
          <p15:clr>
            <a:srgbClr val="FBAE40"/>
          </p15:clr>
        </p15:guide>
        <p15:guide id="2" pos="45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defRPr>
            </a:lvl1pPr>
          </a:lstStyle>
          <a:p>
            <a:pPr>
              <a:defRPr/>
            </a:pPr>
            <a:fld id="{3533F8E0-8434-4829-995E-A9B62F7F28FA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2025/5/27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</a:rPr>
              <a:t>Company Confidential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defRPr>
            </a:lvl1pPr>
          </a:lstStyle>
          <a:p>
            <a:pPr>
              <a:defRPr/>
            </a:pPr>
            <a:fld id="{FAB2F72D-0145-4728-BBF6-AFA599DFD9D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同侧圆角矩形 4"/>
          <p:cNvSpPr/>
          <p:nvPr userDrawn="1"/>
        </p:nvSpPr>
        <p:spPr>
          <a:xfrm rot="10800000">
            <a:off x="9560175" y="0"/>
            <a:ext cx="2178968" cy="682388"/>
          </a:xfrm>
          <a:prstGeom prst="round2Same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8" r="17448"/>
          <a:stretch/>
        </p:blipFill>
        <p:spPr>
          <a:xfrm>
            <a:off x="9678823" y="66675"/>
            <a:ext cx="192254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FF4C-A180-4E92-B1FD-B8CA7C38AAFD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2025/5/27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9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Calibri"/>
                <a:cs typeface="+mn-cs"/>
              </a:rPr>
              <a:t>Company Confidential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3A9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0" y="6356351"/>
            <a:ext cx="2277211" cy="4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CB4AF-FFF4-43B9-8363-5C754742BA8F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2025/5/27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Company Confidential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2F72D-0145-4728-BBF6-AFA599DFD9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0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D853-FEB1-4293-98A5-4C0676459D6A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94DC-9E7A-46DB-8DF8-B27DAC652605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227-F096-45DB-8626-1D2985968BD8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2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CF24-550B-4596-9A8F-6ED2491066AB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6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0F05-E5AF-4D7D-B4CF-6286FDCD2B38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3CF3-D1BD-4626-AF9F-89EBF7501A3C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7B4-EC17-4B2C-BF22-BF5F4E4CAE24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1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B824-6938-45E2-BDBE-B2DB39901A67}" type="datetime1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Company Confidential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2" r:id="rId14"/>
    <p:sldLayoutId id="214748367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0"/>
            <a:ext cx="12198898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0"/>
            <a:ext cx="12198898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speed.com/knowledge-center/article/dynamic-characterization-and-measurement-method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273098" y="2384126"/>
            <a:ext cx="114514" cy="1156432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sp>
        <p:nvSpPr>
          <p:cNvPr id="13" name="文本占位符 7"/>
          <p:cNvSpPr>
            <a:spLocks noGrp="1"/>
          </p:cNvSpPr>
          <p:nvPr userDrawn="1"/>
        </p:nvSpPr>
        <p:spPr>
          <a:xfrm>
            <a:off x="10288000" y="6274920"/>
            <a:ext cx="1402665" cy="23978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sz="1185" dirty="0">
                <a:solidFill>
                  <a:schemeClr val="tx1"/>
                </a:solidFill>
              </a:rPr>
              <a:t>www.siglent.com</a:t>
            </a:r>
          </a:p>
        </p:txBody>
      </p:sp>
      <p:sp>
        <p:nvSpPr>
          <p:cNvPr id="15" name="椭圆 14"/>
          <p:cNvSpPr/>
          <p:nvPr userDrawn="1"/>
        </p:nvSpPr>
        <p:spPr>
          <a:xfrm>
            <a:off x="627947" y="6331909"/>
            <a:ext cx="115589" cy="115589"/>
          </a:xfrm>
          <a:prstGeom prst="ellipse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sp>
        <p:nvSpPr>
          <p:cNvPr id="16" name="文本占位符 7"/>
          <p:cNvSpPr>
            <a:spLocks noGrp="1"/>
          </p:cNvSpPr>
          <p:nvPr userDrawn="1"/>
        </p:nvSpPr>
        <p:spPr>
          <a:xfrm>
            <a:off x="785471" y="6274920"/>
            <a:ext cx="5126258" cy="23978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sz="1185">
                <a:solidFill>
                  <a:schemeClr val="tx1"/>
                </a:solidFill>
                <a:latin typeface="HONOR Sans CN" panose="02000500000000000000" charset="-122"/>
                <a:ea typeface="HONOR Sans CN" panose="02000500000000000000" charset="-122"/>
              </a:rPr>
              <a:t>EVERY BENCH. EVERY ENGINEER. EVERY DAY.</a:t>
            </a:r>
          </a:p>
        </p:txBody>
      </p:sp>
      <p:sp>
        <p:nvSpPr>
          <p:cNvPr id="2" name="文本占位符 7">
            <a:extLst>
              <a:ext uri="{FF2B5EF4-FFF2-40B4-BE49-F238E27FC236}">
                <a16:creationId xmlns:a16="http://schemas.microsoft.com/office/drawing/2014/main" id="{BE82C763-6437-BE1E-4746-A0FB9095B765}"/>
              </a:ext>
            </a:extLst>
          </p:cNvPr>
          <p:cNvSpPr txBox="1">
            <a:spLocks/>
          </p:cNvSpPr>
          <p:nvPr/>
        </p:nvSpPr>
        <p:spPr>
          <a:xfrm>
            <a:off x="1779800" y="2564904"/>
            <a:ext cx="7664572" cy="975654"/>
          </a:xfrm>
        </p:spPr>
        <p:txBody>
          <a:bodyPr>
            <a:normAutofit/>
          </a:bodyPr>
          <a:lstStyle>
            <a:lvl1pPr marL="0" indent="0" algn="l" defTabSz="1080135" rtl="0" eaLnBrk="1" latinLnBrk="0" hangingPunct="1">
              <a:lnSpc>
                <a:spcPct val="90000"/>
              </a:lnSpc>
              <a:spcBef>
                <a:spcPts val="1180"/>
              </a:spcBef>
              <a:buFont typeface="Arial" panose="020B0604020202020204" pitchFamily="34" charset="0"/>
              <a:buNone/>
              <a:defRPr sz="5800" kern="12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None/>
              <a:defRPr sz="283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5001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897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014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96989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2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003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7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>
                <a:latin typeface="HONOR Sans CN DemiBold" panose="02000700000000000000" charset="-122"/>
                <a:ea typeface="HONOR Sans CN DemiBold" panose="02000700000000000000" charset="-122"/>
              </a:rPr>
              <a:t>SIGLENT TECHNOLOGIES</a:t>
            </a:r>
            <a:endParaRPr lang="zh-CN" altLang="en-US" sz="4400" dirty="0">
              <a:latin typeface="HONOR Sans CN DemiBold" panose="02000700000000000000" charset="-122"/>
              <a:ea typeface="HONOR Sans CN DemiBold" panose="020007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71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>
            <a:extLst>
              <a:ext uri="{FF2B5EF4-FFF2-40B4-BE49-F238E27FC236}">
                <a16:creationId xmlns:a16="http://schemas.microsoft.com/office/drawing/2014/main" id="{357F74AA-C0C3-DC13-29A5-A26586B18E26}"/>
              </a:ext>
            </a:extLst>
          </p:cNvPr>
          <p:cNvSpPr txBox="1"/>
          <p:nvPr/>
        </p:nvSpPr>
        <p:spPr>
          <a:xfrm>
            <a:off x="692708" y="793360"/>
            <a:ext cx="10981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sz="3200" dirty="0">
                <a:latin typeface="+mj-lt"/>
              </a:rPr>
              <a:t>Why do customers need opt. Isolated Probes despite we have already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844E-B2D5-CA70-A5A5-E986CEBBA10A}"/>
              </a:ext>
            </a:extLst>
          </p:cNvPr>
          <p:cNvSpPr txBox="1">
            <a:spLocks/>
          </p:cNvSpPr>
          <p:nvPr/>
        </p:nvSpPr>
        <p:spPr>
          <a:xfrm>
            <a:off x="6924013" y="2073622"/>
            <a:ext cx="4300379" cy="3041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69875" indent="-269875" algn="l" defTabSz="1080135" rtl="0" eaLnBrk="1" latinLnBrk="0" hangingPunct="1">
              <a:lnSpc>
                <a:spcPct val="90000"/>
              </a:lnSpc>
              <a:spcBef>
                <a:spcPts val="1180"/>
              </a:spcBef>
              <a:buFont typeface="Arial" panose="020B0604020202020204" pitchFamily="34" charset="0"/>
              <a:buChar char="•"/>
              <a:defRPr sz="3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02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1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97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014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89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2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003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7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 Floating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Measurements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require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special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tools</a:t>
            </a:r>
            <a:endParaRPr lang="de-DE" sz="1600" dirty="0">
              <a:latin typeface="+mj-lt"/>
              <a:sym typeface="Wingdings" panose="05000000000000000000" pitchFamily="2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681ABE-1790-A8C9-D073-785ABC53BF6F}"/>
              </a:ext>
            </a:extLst>
          </p:cNvPr>
          <p:cNvGrpSpPr>
            <a:grpSpLocks noChangeAspect="1"/>
          </p:cNvGrpSpPr>
          <p:nvPr/>
        </p:nvGrpSpPr>
        <p:grpSpPr>
          <a:xfrm>
            <a:off x="1900939" y="2424050"/>
            <a:ext cx="2810467" cy="3311479"/>
            <a:chOff x="749522" y="1090080"/>
            <a:chExt cx="2055240" cy="27508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BF06E2-D37D-0338-9BD0-9DE72F3DB7FE}"/>
                </a:ext>
              </a:extLst>
            </p:cNvPr>
            <p:cNvGrpSpPr/>
            <p:nvPr/>
          </p:nvGrpSpPr>
          <p:grpSpPr>
            <a:xfrm>
              <a:off x="1264946" y="1090080"/>
              <a:ext cx="1165169" cy="1546449"/>
              <a:chOff x="1475926" y="877831"/>
              <a:chExt cx="1542154" cy="1745854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EE01F7A-6C40-D352-3983-D9A8095A7ADB}"/>
                  </a:ext>
                </a:extLst>
              </p:cNvPr>
              <p:cNvSpPr/>
              <p:nvPr/>
            </p:nvSpPr>
            <p:spPr>
              <a:xfrm>
                <a:off x="1475926" y="877831"/>
                <a:ext cx="1542154" cy="464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dirty="0"/>
                  <a:t>Supply </a:t>
                </a:r>
                <a:r>
                  <a:rPr lang="de-DE" sz="1600" dirty="0" err="1"/>
                  <a:t>Voltage</a:t>
                </a:r>
                <a:r>
                  <a:rPr lang="de-DE" sz="1600" dirty="0"/>
                  <a:t> 600 V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B72D9E1-5A92-3894-1614-37A886ED17C1}"/>
                  </a:ext>
                </a:extLst>
              </p:cNvPr>
              <p:cNvCxnSpPr/>
              <p:nvPr/>
            </p:nvCxnSpPr>
            <p:spPr>
              <a:xfrm flipH="1" flipV="1">
                <a:off x="2247005" y="2623684"/>
                <a:ext cx="519326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95CF0E5-F18A-1624-53FD-E6434966FB42}"/>
                </a:ext>
              </a:extLst>
            </p:cNvPr>
            <p:cNvCxnSpPr/>
            <p:nvPr/>
          </p:nvCxnSpPr>
          <p:spPr>
            <a:xfrm rot="5400000">
              <a:off x="1754592" y="2291046"/>
              <a:ext cx="0" cy="17271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D6DDA00-3F4D-A587-242E-DDFC57D476CF}"/>
                </a:ext>
              </a:extLst>
            </p:cNvPr>
            <p:cNvCxnSpPr/>
            <p:nvPr/>
          </p:nvCxnSpPr>
          <p:spPr>
            <a:xfrm>
              <a:off x="1663297" y="1736193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E7E05D-594A-4565-A801-DF244D3275C3}"/>
                </a:ext>
              </a:extLst>
            </p:cNvPr>
            <p:cNvCxnSpPr/>
            <p:nvPr/>
          </p:nvCxnSpPr>
          <p:spPr>
            <a:xfrm>
              <a:off x="1660008" y="2006177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46AA12-1E47-B95C-CCFF-3FE4AB80559D}"/>
                </a:ext>
              </a:extLst>
            </p:cNvPr>
            <p:cNvCxnSpPr/>
            <p:nvPr/>
          </p:nvCxnSpPr>
          <p:spPr>
            <a:xfrm>
              <a:off x="1663297" y="2276161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74E791-A638-0272-9947-4771100BAF16}"/>
                </a:ext>
              </a:extLst>
            </p:cNvPr>
            <p:cNvCxnSpPr/>
            <p:nvPr/>
          </p:nvCxnSpPr>
          <p:spPr>
            <a:xfrm flipV="1">
              <a:off x="1847532" y="1562681"/>
              <a:ext cx="0" cy="27475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4874AB-82B7-0F34-8A40-EFDCE6524479}"/>
                </a:ext>
              </a:extLst>
            </p:cNvPr>
            <p:cNvCxnSpPr/>
            <p:nvPr/>
          </p:nvCxnSpPr>
          <p:spPr>
            <a:xfrm rot="5400000">
              <a:off x="1754592" y="2021062"/>
              <a:ext cx="0" cy="17271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0BB128-66D6-4EF5-9689-7BA8E3928427}"/>
                </a:ext>
              </a:extLst>
            </p:cNvPr>
            <p:cNvCxnSpPr/>
            <p:nvPr/>
          </p:nvCxnSpPr>
          <p:spPr>
            <a:xfrm>
              <a:off x="1840952" y="2107421"/>
              <a:ext cx="0" cy="26998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DB9087-D5BB-7695-13B1-2EB874FA80ED}"/>
                </a:ext>
              </a:extLst>
            </p:cNvPr>
            <p:cNvCxnSpPr/>
            <p:nvPr/>
          </p:nvCxnSpPr>
          <p:spPr>
            <a:xfrm flipV="1">
              <a:off x="1605724" y="1769941"/>
              <a:ext cx="0" cy="67496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25F64C0-4469-B628-C848-749ED7677C25}"/>
                </a:ext>
              </a:extLst>
            </p:cNvPr>
            <p:cNvCxnSpPr/>
            <p:nvPr/>
          </p:nvCxnSpPr>
          <p:spPr>
            <a:xfrm flipH="1">
              <a:off x="1334631" y="2108722"/>
              <a:ext cx="27109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C2364FB-5821-8805-5CC0-0237C26FE2F2}"/>
                </a:ext>
              </a:extLst>
            </p:cNvPr>
            <p:cNvCxnSpPr/>
            <p:nvPr/>
          </p:nvCxnSpPr>
          <p:spPr>
            <a:xfrm>
              <a:off x="2035368" y="1837437"/>
              <a:ext cx="0" cy="5399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389884-5794-B407-3F1D-3D1D7479B15C}"/>
                </a:ext>
              </a:extLst>
            </p:cNvPr>
            <p:cNvCxnSpPr/>
            <p:nvPr/>
          </p:nvCxnSpPr>
          <p:spPr>
            <a:xfrm flipH="1">
              <a:off x="1836017" y="2377405"/>
              <a:ext cx="199351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C0B019-5974-050A-86D4-3AC1328E3FD3}"/>
                </a:ext>
              </a:extLst>
            </p:cNvPr>
            <p:cNvCxnSpPr/>
            <p:nvPr/>
          </p:nvCxnSpPr>
          <p:spPr>
            <a:xfrm flipH="1">
              <a:off x="1953237" y="2175986"/>
              <a:ext cx="15595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4B622C-AA03-8940-A9D2-0341102E8F7F}"/>
                </a:ext>
              </a:extLst>
            </p:cNvPr>
            <p:cNvCxnSpPr/>
            <p:nvPr/>
          </p:nvCxnSpPr>
          <p:spPr>
            <a:xfrm>
              <a:off x="2040010" y="2038857"/>
              <a:ext cx="77979" cy="13712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59FA04-17F6-00CA-0BEF-D58A2F656876}"/>
                </a:ext>
              </a:extLst>
            </p:cNvPr>
            <p:cNvCxnSpPr/>
            <p:nvPr/>
          </p:nvCxnSpPr>
          <p:spPr>
            <a:xfrm flipH="1">
              <a:off x="1953237" y="2038858"/>
              <a:ext cx="77979" cy="13712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C4847DF-BD52-A43B-D6D8-F71FB3CC2C7F}"/>
                </a:ext>
              </a:extLst>
            </p:cNvPr>
            <p:cNvCxnSpPr/>
            <p:nvPr/>
          </p:nvCxnSpPr>
          <p:spPr>
            <a:xfrm flipH="1">
              <a:off x="1953237" y="2038858"/>
              <a:ext cx="15595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1AD4579-3DFC-AC5E-FFB1-1E7784184402}"/>
                </a:ext>
              </a:extLst>
            </p:cNvPr>
            <p:cNvCxnSpPr/>
            <p:nvPr/>
          </p:nvCxnSpPr>
          <p:spPr>
            <a:xfrm flipH="1">
              <a:off x="1674813" y="1837437"/>
              <a:ext cx="36055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00D4768-CC9D-E493-326D-61FE9EAE7D5B}"/>
                </a:ext>
              </a:extLst>
            </p:cNvPr>
            <p:cNvCxnSpPr/>
            <p:nvPr/>
          </p:nvCxnSpPr>
          <p:spPr>
            <a:xfrm rot="5400000">
              <a:off x="1750440" y="3347341"/>
              <a:ext cx="0" cy="17271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36C430-AAA8-8478-A63A-EE30D1D3270C}"/>
                </a:ext>
              </a:extLst>
            </p:cNvPr>
            <p:cNvCxnSpPr/>
            <p:nvPr/>
          </p:nvCxnSpPr>
          <p:spPr>
            <a:xfrm>
              <a:off x="1659146" y="2792488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93AC8C-8105-739D-57B5-C5E562AEAD7A}"/>
                </a:ext>
              </a:extLst>
            </p:cNvPr>
            <p:cNvCxnSpPr/>
            <p:nvPr/>
          </p:nvCxnSpPr>
          <p:spPr>
            <a:xfrm>
              <a:off x="1655856" y="3062472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81ED35C-E00E-99A1-38D4-0A0EAA37BD74}"/>
                </a:ext>
              </a:extLst>
            </p:cNvPr>
            <p:cNvCxnSpPr/>
            <p:nvPr/>
          </p:nvCxnSpPr>
          <p:spPr>
            <a:xfrm>
              <a:off x="1659146" y="3332457"/>
              <a:ext cx="0" cy="2024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A524D0-1FFE-0DC9-9052-E1C3438346B1}"/>
                </a:ext>
              </a:extLst>
            </p:cNvPr>
            <p:cNvCxnSpPr>
              <a:stCxn id="74" idx="0"/>
              <a:endCxn id="76" idx="4"/>
            </p:cNvCxnSpPr>
            <p:nvPr/>
          </p:nvCxnSpPr>
          <p:spPr>
            <a:xfrm flipV="1">
              <a:off x="1842248" y="2407908"/>
              <a:ext cx="0" cy="46568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7F8716-01F3-4639-8837-7D0A13D22E14}"/>
                </a:ext>
              </a:extLst>
            </p:cNvPr>
            <p:cNvCxnSpPr/>
            <p:nvPr/>
          </p:nvCxnSpPr>
          <p:spPr>
            <a:xfrm rot="5400000">
              <a:off x="1750440" y="3077357"/>
              <a:ext cx="0" cy="17271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518E7E-1DF8-B2B2-3926-BCF554EC0713}"/>
                </a:ext>
              </a:extLst>
            </p:cNvPr>
            <p:cNvCxnSpPr/>
            <p:nvPr/>
          </p:nvCxnSpPr>
          <p:spPr>
            <a:xfrm>
              <a:off x="1840798" y="3163717"/>
              <a:ext cx="0" cy="5858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860C831-9DF0-A340-065C-6936FA0C241F}"/>
                </a:ext>
              </a:extLst>
            </p:cNvPr>
            <p:cNvCxnSpPr/>
            <p:nvPr/>
          </p:nvCxnSpPr>
          <p:spPr>
            <a:xfrm flipV="1">
              <a:off x="1601572" y="2826236"/>
              <a:ext cx="0" cy="67496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9B843EE-E153-B02D-815E-84D7C1EFA1DC}"/>
                </a:ext>
              </a:extLst>
            </p:cNvPr>
            <p:cNvCxnSpPr/>
            <p:nvPr/>
          </p:nvCxnSpPr>
          <p:spPr>
            <a:xfrm flipH="1">
              <a:off x="1330480" y="3171742"/>
              <a:ext cx="27109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07BD460-C26B-7EB6-C054-5FC849506BCB}"/>
                </a:ext>
              </a:extLst>
            </p:cNvPr>
            <p:cNvSpPr/>
            <p:nvPr/>
          </p:nvSpPr>
          <p:spPr>
            <a:xfrm>
              <a:off x="1818582" y="3410333"/>
              <a:ext cx="47332" cy="5062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 err="1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BBD05B-D9A5-163C-5851-FE1B1FCC3FCE}"/>
                </a:ext>
              </a:extLst>
            </p:cNvPr>
            <p:cNvCxnSpPr/>
            <p:nvPr/>
          </p:nvCxnSpPr>
          <p:spPr>
            <a:xfrm>
              <a:off x="2031216" y="2893732"/>
              <a:ext cx="0" cy="5399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782BDDE-4859-5F93-9FF7-2E4D7CA39FCA}"/>
                </a:ext>
              </a:extLst>
            </p:cNvPr>
            <p:cNvCxnSpPr/>
            <p:nvPr/>
          </p:nvCxnSpPr>
          <p:spPr>
            <a:xfrm flipH="1">
              <a:off x="1831865" y="3433701"/>
              <a:ext cx="199351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BF755FD-2BF0-89F6-AC15-6B38A2A2173E}"/>
                </a:ext>
              </a:extLst>
            </p:cNvPr>
            <p:cNvCxnSpPr/>
            <p:nvPr/>
          </p:nvCxnSpPr>
          <p:spPr>
            <a:xfrm flipH="1">
              <a:off x="1949085" y="3232281"/>
              <a:ext cx="15595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3276E0B-5951-5274-C2E6-32FF364FB27D}"/>
                </a:ext>
              </a:extLst>
            </p:cNvPr>
            <p:cNvCxnSpPr/>
            <p:nvPr/>
          </p:nvCxnSpPr>
          <p:spPr>
            <a:xfrm>
              <a:off x="2035858" y="3095152"/>
              <a:ext cx="77979" cy="13712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93DF02-A5F1-093D-C44A-B84E41173264}"/>
                </a:ext>
              </a:extLst>
            </p:cNvPr>
            <p:cNvCxnSpPr/>
            <p:nvPr/>
          </p:nvCxnSpPr>
          <p:spPr>
            <a:xfrm flipH="1">
              <a:off x="1949085" y="3095153"/>
              <a:ext cx="77979" cy="13712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7A9E482-1197-6986-6700-24810310B4A9}"/>
                </a:ext>
              </a:extLst>
            </p:cNvPr>
            <p:cNvCxnSpPr/>
            <p:nvPr/>
          </p:nvCxnSpPr>
          <p:spPr>
            <a:xfrm flipH="1">
              <a:off x="1949085" y="3095153"/>
              <a:ext cx="15595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2C66A44-32A7-5331-E28F-47232702BCC4}"/>
                </a:ext>
              </a:extLst>
            </p:cNvPr>
            <p:cNvCxnSpPr/>
            <p:nvPr/>
          </p:nvCxnSpPr>
          <p:spPr>
            <a:xfrm flipH="1">
              <a:off x="1670662" y="2893732"/>
              <a:ext cx="36055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A9B67E-4BCA-52BC-77BB-742C1718A321}"/>
                </a:ext>
              </a:extLst>
            </p:cNvPr>
            <p:cNvCxnSpPr/>
            <p:nvPr/>
          </p:nvCxnSpPr>
          <p:spPr>
            <a:xfrm>
              <a:off x="1730688" y="3749598"/>
              <a:ext cx="231567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2EA3AA1-663B-1F07-EFE9-A25EF6281761}"/>
                </a:ext>
              </a:extLst>
            </p:cNvPr>
            <p:cNvCxnSpPr/>
            <p:nvPr/>
          </p:nvCxnSpPr>
          <p:spPr>
            <a:xfrm>
              <a:off x="1690142" y="1558096"/>
              <a:ext cx="29536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8319AA8-5651-0416-7296-64779CC2C7F4}"/>
                </a:ext>
              </a:extLst>
            </p:cNvPr>
            <p:cNvCxnSpPr/>
            <p:nvPr/>
          </p:nvCxnSpPr>
          <p:spPr>
            <a:xfrm>
              <a:off x="1770609" y="3795244"/>
              <a:ext cx="15172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168CE3-6125-5A2B-62E0-D2B9EF4372B8}"/>
                </a:ext>
              </a:extLst>
            </p:cNvPr>
            <p:cNvCxnSpPr/>
            <p:nvPr/>
          </p:nvCxnSpPr>
          <p:spPr>
            <a:xfrm>
              <a:off x="1801346" y="3840891"/>
              <a:ext cx="9025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6812099-A87F-281F-6440-19866D4F9FFA}"/>
                </a:ext>
              </a:extLst>
            </p:cNvPr>
            <p:cNvSpPr/>
            <p:nvPr/>
          </p:nvSpPr>
          <p:spPr>
            <a:xfrm>
              <a:off x="1818582" y="2873594"/>
              <a:ext cx="47332" cy="5062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 err="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4C31BD-AB8A-40E3-D651-480154948A50}"/>
                </a:ext>
              </a:extLst>
            </p:cNvPr>
            <p:cNvSpPr/>
            <p:nvPr/>
          </p:nvSpPr>
          <p:spPr>
            <a:xfrm>
              <a:off x="1818582" y="2608783"/>
              <a:ext cx="47332" cy="5062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 err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156935E-554C-7994-5200-4777E3609108}"/>
                </a:ext>
              </a:extLst>
            </p:cNvPr>
            <p:cNvSpPr/>
            <p:nvPr/>
          </p:nvSpPr>
          <p:spPr>
            <a:xfrm>
              <a:off x="1818582" y="2357286"/>
              <a:ext cx="47332" cy="5062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 err="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88BE1FF-84A1-C6B2-A8AA-DED372A3B69F}"/>
                </a:ext>
              </a:extLst>
            </p:cNvPr>
            <p:cNvSpPr/>
            <p:nvPr/>
          </p:nvSpPr>
          <p:spPr>
            <a:xfrm>
              <a:off x="1818582" y="1819733"/>
              <a:ext cx="47332" cy="5062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500" dirty="0" err="1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64985C5-B451-99FF-4010-87572F695A85}"/>
                </a:ext>
              </a:extLst>
            </p:cNvPr>
            <p:cNvSpPr/>
            <p:nvPr/>
          </p:nvSpPr>
          <p:spPr>
            <a:xfrm>
              <a:off x="2154652" y="2505723"/>
              <a:ext cx="650110" cy="2380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solidFill>
                    <a:srgbClr val="FF0000"/>
                  </a:solidFill>
                </a:rPr>
                <a:t>600 V</a:t>
              </a:r>
              <a:endParaRPr lang="de-DE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B4E217-5F95-1845-3D4F-9FF38F79BA39}"/>
                </a:ext>
              </a:extLst>
            </p:cNvPr>
            <p:cNvSpPr/>
            <p:nvPr/>
          </p:nvSpPr>
          <p:spPr>
            <a:xfrm>
              <a:off x="749522" y="1974726"/>
              <a:ext cx="650110" cy="2380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solidFill>
                    <a:srgbClr val="FF0000"/>
                  </a:solidFill>
                </a:rPr>
                <a:t>615 V</a:t>
              </a:r>
              <a:endParaRPr lang="de-DE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AF57A05E-566B-DF03-1658-B2E434DC9473}"/>
                </a:ext>
              </a:extLst>
            </p:cNvPr>
            <p:cNvSpPr/>
            <p:nvPr/>
          </p:nvSpPr>
          <p:spPr>
            <a:xfrm rot="10800000">
              <a:off x="1338912" y="1635055"/>
              <a:ext cx="878135" cy="1010031"/>
            </a:xfrm>
            <a:prstGeom prst="arc">
              <a:avLst>
                <a:gd name="adj1" fmla="val 16200000"/>
                <a:gd name="adj2" fmla="val 21307686"/>
              </a:avLst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63407A1-2D1C-942B-6BCE-45819ABE338D}"/>
                </a:ext>
              </a:extLst>
            </p:cNvPr>
            <p:cNvSpPr/>
            <p:nvPr/>
          </p:nvSpPr>
          <p:spPr>
            <a:xfrm>
              <a:off x="887561" y="2421228"/>
              <a:ext cx="650110" cy="2380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solidFill>
                    <a:srgbClr val="00B050"/>
                  </a:solidFill>
                </a:rPr>
                <a:t>15 V</a:t>
              </a:r>
              <a:endParaRPr lang="de-DE" sz="1600" b="1" baseline="-25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861925-C57C-8171-AA57-4D2409FE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16" y="3848767"/>
            <a:ext cx="1518500" cy="8198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F9468-AB80-9BB3-8EBA-075D168547DE}"/>
              </a:ext>
            </a:extLst>
          </p:cNvPr>
          <p:cNvGrpSpPr/>
          <p:nvPr/>
        </p:nvGrpSpPr>
        <p:grpSpPr>
          <a:xfrm>
            <a:off x="7181374" y="2330466"/>
            <a:ext cx="4043018" cy="1673236"/>
            <a:chOff x="999745" y="1871479"/>
            <a:chExt cx="6125971" cy="24692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7A4D7C-28C0-C113-34A0-E52D7E5E2B0B}"/>
                </a:ext>
              </a:extLst>
            </p:cNvPr>
            <p:cNvGrpSpPr/>
            <p:nvPr/>
          </p:nvGrpSpPr>
          <p:grpSpPr>
            <a:xfrm>
              <a:off x="999745" y="2310171"/>
              <a:ext cx="1818788" cy="1518117"/>
              <a:chOff x="1298229" y="2310171"/>
              <a:chExt cx="1520303" cy="1106901"/>
            </a:xfrm>
          </p:grpSpPr>
          <p:sp>
            <p:nvSpPr>
              <p:cNvPr id="32" name="Rechteck 6">
                <a:extLst>
                  <a:ext uri="{FF2B5EF4-FFF2-40B4-BE49-F238E27FC236}">
                    <a16:creationId xmlns:a16="http://schemas.microsoft.com/office/drawing/2014/main" id="{4F880081-E769-DF00-A074-517C7A5C0E64}"/>
                  </a:ext>
                </a:extLst>
              </p:cNvPr>
              <p:cNvSpPr/>
              <p:nvPr/>
            </p:nvSpPr>
            <p:spPr>
              <a:xfrm>
                <a:off x="1298229" y="2310171"/>
                <a:ext cx="1520303" cy="1106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pic>
            <p:nvPicPr>
              <p:cNvPr id="33" name="Grafik 7">
                <a:extLst>
                  <a:ext uri="{FF2B5EF4-FFF2-40B4-BE49-F238E27FC236}">
                    <a16:creationId xmlns:a16="http://schemas.microsoft.com/office/drawing/2014/main" id="{0597E4E5-09BA-41A3-A7F2-F4639A186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3978" y="2413181"/>
                <a:ext cx="793400" cy="900881"/>
              </a:xfrm>
              <a:prstGeom prst="rect">
                <a:avLst/>
              </a:prstGeom>
            </p:spPr>
          </p:pic>
          <p:sp>
            <p:nvSpPr>
              <p:cNvPr id="34" name="Rechteck 8">
                <a:extLst>
                  <a:ext uri="{FF2B5EF4-FFF2-40B4-BE49-F238E27FC236}">
                    <a16:creationId xmlns:a16="http://schemas.microsoft.com/office/drawing/2014/main" id="{F51BB871-FD62-18F7-075E-1B6F2ADA5749}"/>
                  </a:ext>
                </a:extLst>
              </p:cNvPr>
              <p:cNvSpPr/>
              <p:nvPr/>
            </p:nvSpPr>
            <p:spPr>
              <a:xfrm>
                <a:off x="1356702" y="2352744"/>
                <a:ext cx="487277" cy="10217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pic>
            <p:nvPicPr>
              <p:cNvPr id="35" name="Grafik 38">
                <a:extLst>
                  <a:ext uri="{FF2B5EF4-FFF2-40B4-BE49-F238E27FC236}">
                    <a16:creationId xmlns:a16="http://schemas.microsoft.com/office/drawing/2014/main" id="{A4575DD7-8CB2-9423-D2E0-6FC092B32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1612" y="3306459"/>
                <a:ext cx="49510" cy="92461"/>
              </a:xfrm>
              <a:prstGeom prst="rect">
                <a:avLst/>
              </a:prstGeom>
            </p:spPr>
          </p:pic>
        </p:grpSp>
        <p:sp>
          <p:nvSpPr>
            <p:cNvPr id="22" name="Ellipse 46">
              <a:extLst>
                <a:ext uri="{FF2B5EF4-FFF2-40B4-BE49-F238E27FC236}">
                  <a16:creationId xmlns:a16="http://schemas.microsoft.com/office/drawing/2014/main" id="{37C25620-897A-9F44-1F18-17CED5F4A838}"/>
                </a:ext>
              </a:extLst>
            </p:cNvPr>
            <p:cNvSpPr/>
            <p:nvPr/>
          </p:nvSpPr>
          <p:spPr>
            <a:xfrm>
              <a:off x="4518865" y="2618764"/>
              <a:ext cx="38983" cy="425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000" dirty="0"/>
            </a:p>
          </p:txBody>
        </p:sp>
        <p:sp>
          <p:nvSpPr>
            <p:cNvPr id="23" name="Ellipse 47">
              <a:extLst>
                <a:ext uri="{FF2B5EF4-FFF2-40B4-BE49-F238E27FC236}">
                  <a16:creationId xmlns:a16="http://schemas.microsoft.com/office/drawing/2014/main" id="{D6826D51-A45D-12EB-4781-2DAB605867DE}"/>
                </a:ext>
              </a:extLst>
            </p:cNvPr>
            <p:cNvSpPr/>
            <p:nvPr/>
          </p:nvSpPr>
          <p:spPr>
            <a:xfrm>
              <a:off x="4652071" y="2618764"/>
              <a:ext cx="38983" cy="425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000" dirty="0"/>
            </a:p>
          </p:txBody>
        </p:sp>
        <p:sp>
          <p:nvSpPr>
            <p:cNvPr id="24" name="Ellipse 48">
              <a:extLst>
                <a:ext uri="{FF2B5EF4-FFF2-40B4-BE49-F238E27FC236}">
                  <a16:creationId xmlns:a16="http://schemas.microsoft.com/office/drawing/2014/main" id="{30B10B43-56C6-4FFA-E86C-CCB2BEFD7E78}"/>
                </a:ext>
              </a:extLst>
            </p:cNvPr>
            <p:cNvSpPr/>
            <p:nvPr/>
          </p:nvSpPr>
          <p:spPr>
            <a:xfrm>
              <a:off x="4785278" y="2618764"/>
              <a:ext cx="38983" cy="425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20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36D3AF-3DF9-5104-A0DC-DFA6A223145A}"/>
                </a:ext>
              </a:extLst>
            </p:cNvPr>
            <p:cNvGrpSpPr/>
            <p:nvPr/>
          </p:nvGrpSpPr>
          <p:grpSpPr>
            <a:xfrm>
              <a:off x="1984786" y="2700869"/>
              <a:ext cx="2421588" cy="347551"/>
              <a:chOff x="2003055" y="2475094"/>
              <a:chExt cx="2421588" cy="347551"/>
            </a:xfrm>
          </p:grpSpPr>
          <p:sp>
            <p:nvSpPr>
              <p:cNvPr id="27" name="Ellipse 43">
                <a:extLst>
                  <a:ext uri="{FF2B5EF4-FFF2-40B4-BE49-F238E27FC236}">
                    <a16:creationId xmlns:a16="http://schemas.microsoft.com/office/drawing/2014/main" id="{66FAED34-AA70-D9E8-2CEA-5D4B8A2884FC}"/>
                  </a:ext>
                </a:extLst>
              </p:cNvPr>
              <p:cNvSpPr/>
              <p:nvPr/>
            </p:nvSpPr>
            <p:spPr>
              <a:xfrm>
                <a:off x="4385660" y="2618764"/>
                <a:ext cx="38983" cy="4257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sp>
            <p:nvSpPr>
              <p:cNvPr id="28" name="Freihandform 12">
                <a:extLst>
                  <a:ext uri="{FF2B5EF4-FFF2-40B4-BE49-F238E27FC236}">
                    <a16:creationId xmlns:a16="http://schemas.microsoft.com/office/drawing/2014/main" id="{5C9BB8E4-2987-9763-6B00-6F6DD482D60A}"/>
                  </a:ext>
                </a:extLst>
              </p:cNvPr>
              <p:cNvSpPr/>
              <p:nvPr/>
            </p:nvSpPr>
            <p:spPr>
              <a:xfrm>
                <a:off x="3039042" y="2628927"/>
                <a:ext cx="1368803" cy="156702"/>
              </a:xfrm>
              <a:custGeom>
                <a:avLst/>
                <a:gdLst>
                  <a:gd name="connsiteX0" fmla="*/ 0 w 3346704"/>
                  <a:gd name="connsiteY0" fmla="*/ 275453 h 1457639"/>
                  <a:gd name="connsiteX1" fmla="*/ 396240 w 3346704"/>
                  <a:gd name="connsiteY1" fmla="*/ 13325 h 1457639"/>
                  <a:gd name="connsiteX2" fmla="*/ 743712 w 3346704"/>
                  <a:gd name="connsiteY2" fmla="*/ 190109 h 1457639"/>
                  <a:gd name="connsiteX3" fmla="*/ 2365248 w 3346704"/>
                  <a:gd name="connsiteY3" fmla="*/ 1439789 h 1457639"/>
                  <a:gd name="connsiteX4" fmla="*/ 3346704 w 3346704"/>
                  <a:gd name="connsiteY4" fmla="*/ 811901 h 145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704" h="1457639">
                    <a:moveTo>
                      <a:pt x="0" y="275453"/>
                    </a:moveTo>
                    <a:cubicBezTo>
                      <a:pt x="136144" y="151501"/>
                      <a:pt x="272288" y="27549"/>
                      <a:pt x="396240" y="13325"/>
                    </a:cubicBezTo>
                    <a:cubicBezTo>
                      <a:pt x="520192" y="-899"/>
                      <a:pt x="415544" y="-47635"/>
                      <a:pt x="743712" y="190109"/>
                    </a:cubicBezTo>
                    <a:cubicBezTo>
                      <a:pt x="1071880" y="427853"/>
                      <a:pt x="1931416" y="1336157"/>
                      <a:pt x="2365248" y="1439789"/>
                    </a:cubicBezTo>
                    <a:cubicBezTo>
                      <a:pt x="2799080" y="1543421"/>
                      <a:pt x="3072892" y="1177661"/>
                      <a:pt x="3346704" y="811901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400"/>
              </a:p>
            </p:txBody>
          </p:sp>
          <p:sp>
            <p:nvSpPr>
              <p:cNvPr id="29" name="Rechteck 18">
                <a:extLst>
                  <a:ext uri="{FF2B5EF4-FFF2-40B4-BE49-F238E27FC236}">
                    <a16:creationId xmlns:a16="http://schemas.microsoft.com/office/drawing/2014/main" id="{DF1E5D24-FED0-BC8D-F767-2C7056C52F79}"/>
                  </a:ext>
                </a:extLst>
              </p:cNvPr>
              <p:cNvSpPr/>
              <p:nvPr/>
            </p:nvSpPr>
            <p:spPr>
              <a:xfrm>
                <a:off x="2894801" y="2567692"/>
                <a:ext cx="391839" cy="16686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500" dirty="0" err="1"/>
              </a:p>
            </p:txBody>
          </p:sp>
          <p:sp>
            <p:nvSpPr>
              <p:cNvPr id="30" name="Freihandform 22">
                <a:extLst>
                  <a:ext uri="{FF2B5EF4-FFF2-40B4-BE49-F238E27FC236}">
                    <a16:creationId xmlns:a16="http://schemas.microsoft.com/office/drawing/2014/main" id="{1A1164CE-0DC9-642B-CABB-EDCDBAB2CB46}"/>
                  </a:ext>
                </a:extLst>
              </p:cNvPr>
              <p:cNvSpPr/>
              <p:nvPr/>
            </p:nvSpPr>
            <p:spPr>
              <a:xfrm>
                <a:off x="2298786" y="2725512"/>
                <a:ext cx="618668" cy="97133"/>
              </a:xfrm>
              <a:custGeom>
                <a:avLst/>
                <a:gdLst>
                  <a:gd name="connsiteX0" fmla="*/ 874965 w 893360"/>
                  <a:gd name="connsiteY0" fmla="*/ 0 h 128430"/>
                  <a:gd name="connsiteX1" fmla="*/ 788605 w 893360"/>
                  <a:gd name="connsiteY1" fmla="*/ 121920 h 128430"/>
                  <a:gd name="connsiteX2" fmla="*/ 72325 w 893360"/>
                  <a:gd name="connsiteY2" fmla="*/ 111760 h 128430"/>
                  <a:gd name="connsiteX3" fmla="*/ 62165 w 893360"/>
                  <a:gd name="connsiteY3" fmla="*/ 111760 h 12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360" h="128430">
                    <a:moveTo>
                      <a:pt x="874965" y="0"/>
                    </a:moveTo>
                    <a:cubicBezTo>
                      <a:pt x="898671" y="51646"/>
                      <a:pt x="922378" y="103293"/>
                      <a:pt x="788605" y="121920"/>
                    </a:cubicBezTo>
                    <a:cubicBezTo>
                      <a:pt x="654832" y="140547"/>
                      <a:pt x="193398" y="113453"/>
                      <a:pt x="72325" y="111760"/>
                    </a:cubicBezTo>
                    <a:cubicBezTo>
                      <a:pt x="-48748" y="110067"/>
                      <a:pt x="6708" y="110913"/>
                      <a:pt x="62165" y="111760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Freihandform 27">
                <a:extLst>
                  <a:ext uri="{FF2B5EF4-FFF2-40B4-BE49-F238E27FC236}">
                    <a16:creationId xmlns:a16="http://schemas.microsoft.com/office/drawing/2014/main" id="{AAB973C4-4F04-A477-F03A-156A1029279D}"/>
                  </a:ext>
                </a:extLst>
              </p:cNvPr>
              <p:cNvSpPr/>
              <p:nvPr/>
            </p:nvSpPr>
            <p:spPr>
              <a:xfrm>
                <a:off x="2003055" y="2475094"/>
                <a:ext cx="915734" cy="166864"/>
              </a:xfrm>
              <a:custGeom>
                <a:avLst/>
                <a:gdLst>
                  <a:gd name="connsiteX0" fmla="*/ 822960 w 822960"/>
                  <a:gd name="connsiteY0" fmla="*/ 122823 h 122823"/>
                  <a:gd name="connsiteX1" fmla="*/ 629920 w 822960"/>
                  <a:gd name="connsiteY1" fmla="*/ 903 h 122823"/>
                  <a:gd name="connsiteX2" fmla="*/ 0 w 822960"/>
                  <a:gd name="connsiteY2" fmla="*/ 77103 h 1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2960" h="122823">
                    <a:moveTo>
                      <a:pt x="822960" y="122823"/>
                    </a:moveTo>
                    <a:cubicBezTo>
                      <a:pt x="795020" y="65673"/>
                      <a:pt x="767080" y="8523"/>
                      <a:pt x="629920" y="903"/>
                    </a:cubicBezTo>
                    <a:cubicBezTo>
                      <a:pt x="492760" y="-6717"/>
                      <a:pt x="246380" y="35193"/>
                      <a:pt x="0" y="77103"/>
                    </a:cubicBezTo>
                  </a:path>
                </a:pathLst>
              </a:cu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26" name="Grafik 59">
              <a:extLst>
                <a:ext uri="{FF2B5EF4-FFF2-40B4-BE49-F238E27FC236}">
                  <a16:creationId xmlns:a16="http://schemas.microsoft.com/office/drawing/2014/main" id="{B0813F85-2FD0-C07D-0F38-CD43ACA75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451" y="1871479"/>
              <a:ext cx="3407265" cy="246927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DA0478-C0C5-3BA8-E289-E0C82486C894}"/>
              </a:ext>
            </a:extLst>
          </p:cNvPr>
          <p:cNvGrpSpPr/>
          <p:nvPr/>
        </p:nvGrpSpPr>
        <p:grpSpPr>
          <a:xfrm>
            <a:off x="7229034" y="4377203"/>
            <a:ext cx="3493262" cy="1530202"/>
            <a:chOff x="8908914" y="1960471"/>
            <a:chExt cx="5025353" cy="22518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6D61FF-1D89-0C62-6864-FB0A1355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3383" y="1960471"/>
              <a:ext cx="1950884" cy="225187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B6F16F-96FB-8253-8FA3-877EC8F7CC72}"/>
                </a:ext>
              </a:extLst>
            </p:cNvPr>
            <p:cNvGrpSpPr/>
            <p:nvPr/>
          </p:nvGrpSpPr>
          <p:grpSpPr>
            <a:xfrm>
              <a:off x="8908914" y="2262823"/>
              <a:ext cx="1818788" cy="1518117"/>
              <a:chOff x="1298229" y="2310171"/>
              <a:chExt cx="1520303" cy="1106901"/>
            </a:xfrm>
          </p:grpSpPr>
          <p:sp>
            <p:nvSpPr>
              <p:cNvPr id="17" name="Rechteck 6">
                <a:extLst>
                  <a:ext uri="{FF2B5EF4-FFF2-40B4-BE49-F238E27FC236}">
                    <a16:creationId xmlns:a16="http://schemas.microsoft.com/office/drawing/2014/main" id="{8F29334C-D1F2-14DF-7127-3F397E980D3E}"/>
                  </a:ext>
                </a:extLst>
              </p:cNvPr>
              <p:cNvSpPr/>
              <p:nvPr/>
            </p:nvSpPr>
            <p:spPr>
              <a:xfrm>
                <a:off x="1298229" y="2310171"/>
                <a:ext cx="1520303" cy="1106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pic>
            <p:nvPicPr>
              <p:cNvPr id="18" name="Grafik 7">
                <a:extLst>
                  <a:ext uri="{FF2B5EF4-FFF2-40B4-BE49-F238E27FC236}">
                    <a16:creationId xmlns:a16="http://schemas.microsoft.com/office/drawing/2014/main" id="{F121D48B-E85C-C154-1353-23E1195B1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3978" y="2413181"/>
                <a:ext cx="793400" cy="900881"/>
              </a:xfrm>
              <a:prstGeom prst="rect">
                <a:avLst/>
              </a:prstGeom>
            </p:spPr>
          </p:pic>
          <p:sp>
            <p:nvSpPr>
              <p:cNvPr id="19" name="Rechteck 8">
                <a:extLst>
                  <a:ext uri="{FF2B5EF4-FFF2-40B4-BE49-F238E27FC236}">
                    <a16:creationId xmlns:a16="http://schemas.microsoft.com/office/drawing/2014/main" id="{6A6B0311-76A5-B24B-F1C8-E7183AB40A42}"/>
                  </a:ext>
                </a:extLst>
              </p:cNvPr>
              <p:cNvSpPr/>
              <p:nvPr/>
            </p:nvSpPr>
            <p:spPr>
              <a:xfrm>
                <a:off x="1356702" y="2352744"/>
                <a:ext cx="487277" cy="10217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000" dirty="0"/>
              </a:p>
            </p:txBody>
          </p:sp>
          <p:pic>
            <p:nvPicPr>
              <p:cNvPr id="20" name="Grafik 38">
                <a:extLst>
                  <a:ext uri="{FF2B5EF4-FFF2-40B4-BE49-F238E27FC236}">
                    <a16:creationId xmlns:a16="http://schemas.microsoft.com/office/drawing/2014/main" id="{44FAE3BF-3003-5D34-F5F9-EE274054E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1612" y="3306459"/>
                <a:ext cx="49510" cy="9246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95163F-EA89-1347-75C5-B5574A2F04AB}"/>
                </a:ext>
              </a:extLst>
            </p:cNvPr>
            <p:cNvGrpSpPr/>
            <p:nvPr/>
          </p:nvGrpSpPr>
          <p:grpSpPr>
            <a:xfrm>
              <a:off x="10151386" y="2451449"/>
              <a:ext cx="2067069" cy="890972"/>
              <a:chOff x="10305029" y="3919294"/>
              <a:chExt cx="2067069" cy="890972"/>
            </a:xfrm>
          </p:grpSpPr>
          <p:pic>
            <p:nvPicPr>
              <p:cNvPr id="14" name="Grafik 9">
                <a:extLst>
                  <a:ext uri="{FF2B5EF4-FFF2-40B4-BE49-F238E27FC236}">
                    <a16:creationId xmlns:a16="http://schemas.microsoft.com/office/drawing/2014/main" id="{BD6C7D52-D8C1-D331-7F84-1E779FD30E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02" t="26200" r="12187" b="33200"/>
              <a:stretch/>
            </p:blipFill>
            <p:spPr>
              <a:xfrm rot="6300000">
                <a:off x="10284386" y="4080221"/>
                <a:ext cx="264086" cy="214049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5" name="Freihandform 11">
                <a:extLst>
                  <a:ext uri="{FF2B5EF4-FFF2-40B4-BE49-F238E27FC236}">
                    <a16:creationId xmlns:a16="http://schemas.microsoft.com/office/drawing/2014/main" id="{C9103679-1C53-49F0-5896-53E82F9257FB}"/>
                  </a:ext>
                </a:extLst>
              </p:cNvPr>
              <p:cNvSpPr/>
              <p:nvPr/>
            </p:nvSpPr>
            <p:spPr>
              <a:xfrm>
                <a:off x="10305029" y="4177090"/>
                <a:ext cx="209917" cy="428506"/>
              </a:xfrm>
              <a:custGeom>
                <a:avLst/>
                <a:gdLst>
                  <a:gd name="connsiteX0" fmla="*/ 245440 w 383984"/>
                  <a:gd name="connsiteY0" fmla="*/ 0 h 701040"/>
                  <a:gd name="connsiteX1" fmla="*/ 373456 w 383984"/>
                  <a:gd name="connsiteY1" fmla="*/ 475488 h 701040"/>
                  <a:gd name="connsiteX2" fmla="*/ 1600 w 383984"/>
                  <a:gd name="connsiteY2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84" h="701040">
                    <a:moveTo>
                      <a:pt x="245440" y="0"/>
                    </a:moveTo>
                    <a:cubicBezTo>
                      <a:pt x="329768" y="179324"/>
                      <a:pt x="414096" y="358648"/>
                      <a:pt x="373456" y="475488"/>
                    </a:cubicBezTo>
                    <a:cubicBezTo>
                      <a:pt x="332816" y="592328"/>
                      <a:pt x="-26848" y="679704"/>
                      <a:pt x="1600" y="70104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400"/>
              </a:p>
            </p:txBody>
          </p:sp>
          <p:sp>
            <p:nvSpPr>
              <p:cNvPr id="16" name="Freihandform 12">
                <a:extLst>
                  <a:ext uri="{FF2B5EF4-FFF2-40B4-BE49-F238E27FC236}">
                    <a16:creationId xmlns:a16="http://schemas.microsoft.com/office/drawing/2014/main" id="{E4DE04B3-BC2D-82B2-CC07-54A6BDE687DA}"/>
                  </a:ext>
                </a:extLst>
              </p:cNvPr>
              <p:cNvSpPr/>
              <p:nvPr/>
            </p:nvSpPr>
            <p:spPr>
              <a:xfrm>
                <a:off x="10542516" y="3919294"/>
                <a:ext cx="1829582" cy="890972"/>
              </a:xfrm>
              <a:custGeom>
                <a:avLst/>
                <a:gdLst>
                  <a:gd name="connsiteX0" fmla="*/ 0 w 3346704"/>
                  <a:gd name="connsiteY0" fmla="*/ 275453 h 1457639"/>
                  <a:gd name="connsiteX1" fmla="*/ 396240 w 3346704"/>
                  <a:gd name="connsiteY1" fmla="*/ 13325 h 1457639"/>
                  <a:gd name="connsiteX2" fmla="*/ 743712 w 3346704"/>
                  <a:gd name="connsiteY2" fmla="*/ 190109 h 1457639"/>
                  <a:gd name="connsiteX3" fmla="*/ 2365248 w 3346704"/>
                  <a:gd name="connsiteY3" fmla="*/ 1439789 h 1457639"/>
                  <a:gd name="connsiteX4" fmla="*/ 3346704 w 3346704"/>
                  <a:gd name="connsiteY4" fmla="*/ 811901 h 145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704" h="1457639">
                    <a:moveTo>
                      <a:pt x="0" y="275453"/>
                    </a:moveTo>
                    <a:cubicBezTo>
                      <a:pt x="136144" y="151501"/>
                      <a:pt x="272288" y="27549"/>
                      <a:pt x="396240" y="13325"/>
                    </a:cubicBezTo>
                    <a:cubicBezTo>
                      <a:pt x="520192" y="-899"/>
                      <a:pt x="415544" y="-47635"/>
                      <a:pt x="743712" y="190109"/>
                    </a:cubicBezTo>
                    <a:cubicBezTo>
                      <a:pt x="1071880" y="427853"/>
                      <a:pt x="1931416" y="1336157"/>
                      <a:pt x="2365248" y="1439789"/>
                    </a:cubicBezTo>
                    <a:cubicBezTo>
                      <a:pt x="2799080" y="1543421"/>
                      <a:pt x="3072892" y="1177661"/>
                      <a:pt x="3346704" y="81190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2400"/>
              </a:p>
            </p:txBody>
          </p:sp>
        </p:grpSp>
      </p:grpSp>
      <p:sp>
        <p:nvSpPr>
          <p:cNvPr id="8" name="Rechteck 33">
            <a:extLst>
              <a:ext uri="{FF2B5EF4-FFF2-40B4-BE49-F238E27FC236}">
                <a16:creationId xmlns:a16="http://schemas.microsoft.com/office/drawing/2014/main" id="{FC20D644-D7B6-B5AE-9552-EC08CE8B18CC}"/>
              </a:ext>
            </a:extLst>
          </p:cNvPr>
          <p:cNvSpPr/>
          <p:nvPr/>
        </p:nvSpPr>
        <p:spPr>
          <a:xfrm>
            <a:off x="7873816" y="3671923"/>
            <a:ext cx="207871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/>
              <a:t>HV Differential Probes</a:t>
            </a:r>
            <a:endParaRPr lang="en-AU" sz="1600" b="1" dirty="0"/>
          </a:p>
        </p:txBody>
      </p:sp>
      <p:sp>
        <p:nvSpPr>
          <p:cNvPr id="9" name="Rechteck 81">
            <a:extLst>
              <a:ext uri="{FF2B5EF4-FFF2-40B4-BE49-F238E27FC236}">
                <a16:creationId xmlns:a16="http://schemas.microsoft.com/office/drawing/2014/main" id="{C4E6FAEB-F6BD-66A0-8A04-F30A22786FDF}"/>
              </a:ext>
            </a:extLst>
          </p:cNvPr>
          <p:cNvSpPr/>
          <p:nvPr/>
        </p:nvSpPr>
        <p:spPr>
          <a:xfrm>
            <a:off x="7682881" y="5837151"/>
            <a:ext cx="270715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/>
              <a:t>Isolated Channel Oscilloscope</a:t>
            </a:r>
            <a:endParaRPr lang="en-AU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E330D2-49B6-23FE-CA1B-7A358BAED1FE}"/>
              </a:ext>
            </a:extLst>
          </p:cNvPr>
          <p:cNvSpPr txBox="1">
            <a:spLocks/>
          </p:cNvSpPr>
          <p:nvPr/>
        </p:nvSpPr>
        <p:spPr>
          <a:xfrm>
            <a:off x="547417" y="3803235"/>
            <a:ext cx="1611187" cy="101969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69875" indent="-269875" algn="l" defTabSz="1080135" rtl="0" eaLnBrk="1" latinLnBrk="0" hangingPunct="1">
              <a:lnSpc>
                <a:spcPct val="90000"/>
              </a:lnSpc>
              <a:spcBef>
                <a:spcPts val="1180"/>
              </a:spcBef>
              <a:buFont typeface="Arial" panose="020B0604020202020204" pitchFamily="34" charset="0"/>
              <a:buChar char="•"/>
              <a:defRPr sz="3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02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1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97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014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89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2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003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7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Ground-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free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,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floating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Measurements</a:t>
            </a:r>
            <a:endParaRPr lang="de-DE" sz="16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45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59396" y="965241"/>
            <a:ext cx="102971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New Semiconductors </a:t>
            </a:r>
            <a:r>
              <a:rPr lang="de-DE" sz="2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change</a:t>
            </a: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 </a:t>
            </a:r>
            <a:r>
              <a:rPr lang="de-DE" sz="2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the</a:t>
            </a: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 </a:t>
            </a:r>
            <a:r>
              <a:rPr lang="de-DE" sz="2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+mj-cs"/>
              </a:rPr>
              <a:t>Requirements</a:t>
            </a:r>
            <a:endParaRPr lang="en-AU" sz="2800" b="1" dirty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阿里巴巴普惠体 R" panose="00020600040101010101" pitchFamily="18" charset="-122"/>
              <a:cs typeface="+mj-cs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1985" y="1772816"/>
            <a:ext cx="10837204" cy="103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Wide </a:t>
            </a:r>
            <a:r>
              <a:rPr lang="de-DE" sz="2000" dirty="0" err="1">
                <a:latin typeface="+mj-lt"/>
              </a:rPr>
              <a:t>BandGap</a:t>
            </a:r>
            <a:r>
              <a:rPr lang="de-DE" sz="2000" dirty="0">
                <a:latin typeface="+mj-lt"/>
              </a:rPr>
              <a:t> (WBG) Semiconductors (</a:t>
            </a:r>
            <a:r>
              <a:rPr lang="de-DE" sz="2000" dirty="0" err="1">
                <a:latin typeface="+mj-lt"/>
              </a:rPr>
              <a:t>SiC</a:t>
            </a:r>
            <a:r>
              <a:rPr lang="de-DE" sz="2000" dirty="0">
                <a:latin typeface="+mj-lt"/>
              </a:rPr>
              <a:t> / </a:t>
            </a:r>
            <a:r>
              <a:rPr lang="de-DE" sz="2000" dirty="0" err="1">
                <a:latin typeface="+mj-lt"/>
              </a:rPr>
              <a:t>GaN</a:t>
            </a:r>
            <a:r>
              <a:rPr lang="de-DE" sz="2000" dirty="0">
                <a:latin typeface="+mj-lt"/>
              </a:rPr>
              <a:t>) </a:t>
            </a:r>
            <a:r>
              <a:rPr lang="de-DE" sz="2000" dirty="0" err="1">
                <a:latin typeface="+mj-lt"/>
              </a:rPr>
              <a:t>are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key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to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improve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efficiency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Power Electronics</a:t>
            </a:r>
          </a:p>
          <a:p>
            <a:endParaRPr lang="de-DE" sz="2000" dirty="0">
              <a:latin typeface="+mj-lt"/>
            </a:endParaRPr>
          </a:p>
          <a:p>
            <a:r>
              <a:rPr lang="de-DE" sz="2000" dirty="0">
                <a:latin typeface="+mj-lt"/>
              </a:rPr>
              <a:t>WBG Semiconductors </a:t>
            </a:r>
            <a:r>
              <a:rPr lang="de-DE" sz="2000" dirty="0" err="1">
                <a:latin typeface="+mj-lt"/>
              </a:rPr>
              <a:t>help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to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satisfy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market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requirements</a:t>
            </a:r>
            <a:r>
              <a:rPr lang="de-DE" sz="2000" dirty="0">
                <a:latin typeface="+mj-lt"/>
              </a:rPr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8" y="2960948"/>
            <a:ext cx="10265298" cy="33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8051" y="905866"/>
            <a:ext cx="8771804" cy="726009"/>
          </a:xfrm>
          <a:prstGeom prst="rect">
            <a:avLst/>
          </a:prstGeom>
        </p:spPr>
        <p:txBody>
          <a:bodyPr/>
          <a:lstStyle>
            <a:lvl1pPr algn="l" defTabSz="1080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9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  <a:ea typeface="阿里巴巴普惠体 R" panose="00020600040101010101" pitchFamily="18" charset="-122"/>
              </a:rPr>
              <a:t>WBG Semiconductors</a:t>
            </a:r>
            <a:r>
              <a:rPr lang="en-DE" sz="2800" b="1" dirty="0">
                <a:solidFill>
                  <a:prstClr val="black">
                    <a:lumMod val="50000"/>
                    <a:lumOff val="50000"/>
                  </a:prstClr>
                </a:solidFill>
                <a:ea typeface="阿里巴巴普惠体 R" panose="00020600040101010101" pitchFamily="18" charset="-122"/>
              </a:rPr>
              <a:t>: 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ea typeface="阿里巴巴普惠体 R" panose="00020600040101010101" pitchFamily="18" charset="-122"/>
            </a:endParaRPr>
          </a:p>
          <a:p>
            <a:pPr defTabSz="914400"/>
            <a:br>
              <a:rPr lang="de-DE" sz="3048" dirty="0"/>
            </a:br>
            <a:r>
              <a:rPr lang="de-DE" sz="2032" dirty="0" err="1"/>
              <a:t>Effects</a:t>
            </a:r>
            <a:r>
              <a:rPr lang="de-DE" sz="2032" dirty="0"/>
              <a:t> on </a:t>
            </a:r>
            <a:r>
              <a:rPr lang="de-DE" sz="2032" dirty="0" err="1"/>
              <a:t>Measurements</a:t>
            </a:r>
            <a:r>
              <a:rPr lang="de-DE" sz="2032" dirty="0"/>
              <a:t> </a:t>
            </a:r>
            <a:r>
              <a:rPr lang="de-DE" sz="2032" dirty="0" err="1"/>
              <a:t>and</a:t>
            </a:r>
            <a:r>
              <a:rPr lang="en-DE" sz="2032" dirty="0"/>
              <a:t> </a:t>
            </a:r>
            <a:r>
              <a:rPr lang="de-DE" sz="2032" dirty="0"/>
              <a:t>Equipment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 flipH="1">
            <a:off x="503908" y="2307703"/>
            <a:ext cx="8156076" cy="3996444"/>
          </a:xfrm>
          <a:prstGeom prst="rect">
            <a:avLst/>
          </a:prstGeom>
        </p:spPr>
        <p:txBody>
          <a:bodyPr/>
          <a:lstStyle>
            <a:lvl1pPr marL="269875" indent="-269875" algn="l" defTabSz="1080135" rtl="0" eaLnBrk="1" latinLnBrk="0" hangingPunct="1">
              <a:lnSpc>
                <a:spcPct val="90000"/>
              </a:lnSpc>
              <a:spcBef>
                <a:spcPts val="1180"/>
              </a:spcBef>
              <a:buFont typeface="Arial" panose="020B0604020202020204" pitchFamily="34" charset="0"/>
              <a:buChar char="•"/>
              <a:defRPr sz="3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02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1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976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014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895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2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003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780" indent="-269875" algn="l" defTabSz="1080135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Char char="•"/>
              <a:defRPr sz="2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32" b="1" dirty="0">
                <a:latin typeface="+mj-lt"/>
              </a:rPr>
              <a:t>Silicon-</a:t>
            </a:r>
            <a:r>
              <a:rPr lang="de-DE" sz="2032" b="1" dirty="0" err="1">
                <a:latin typeface="+mj-lt"/>
              </a:rPr>
              <a:t>based</a:t>
            </a:r>
            <a:r>
              <a:rPr lang="de-DE" sz="2032" b="1" dirty="0">
                <a:latin typeface="+mj-lt"/>
              </a:rPr>
              <a:t> vs. WBG-Semiconductors</a:t>
            </a:r>
          </a:p>
          <a:p>
            <a:pPr lvl="1"/>
            <a:r>
              <a:rPr lang="de-DE" sz="2032" dirty="0" err="1">
                <a:latin typeface="+mj-lt"/>
              </a:rPr>
              <a:t>Faster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Rise</a:t>
            </a:r>
            <a:r>
              <a:rPr lang="de-DE" sz="2032" dirty="0">
                <a:latin typeface="+mj-lt"/>
              </a:rPr>
              <a:t>/Fall </a:t>
            </a:r>
            <a:r>
              <a:rPr lang="de-DE" sz="2032" dirty="0" err="1">
                <a:latin typeface="+mj-lt"/>
              </a:rPr>
              <a:t>times</a:t>
            </a:r>
            <a:r>
              <a:rPr lang="de-DE" sz="2032" dirty="0">
                <a:latin typeface="+mj-lt"/>
              </a:rPr>
              <a:t>	</a:t>
            </a:r>
          </a:p>
          <a:p>
            <a:pPr lvl="1"/>
            <a:r>
              <a:rPr lang="de-DE" sz="2032" dirty="0" err="1">
                <a:latin typeface="+mj-lt"/>
              </a:rPr>
              <a:t>Faster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Switching</a:t>
            </a:r>
            <a:r>
              <a:rPr lang="de-DE" sz="2032" dirty="0">
                <a:latin typeface="+mj-lt"/>
              </a:rPr>
              <a:t> Speed	</a:t>
            </a:r>
          </a:p>
          <a:p>
            <a:pPr lvl="1"/>
            <a:r>
              <a:rPr lang="de-DE" sz="2032" dirty="0">
                <a:latin typeface="+mj-lt"/>
              </a:rPr>
              <a:t>Higher DI/</a:t>
            </a:r>
            <a:r>
              <a:rPr lang="de-DE" sz="2032" dirty="0" err="1">
                <a:latin typeface="+mj-lt"/>
              </a:rPr>
              <a:t>Dt</a:t>
            </a:r>
            <a:r>
              <a:rPr lang="de-DE" sz="2032" dirty="0">
                <a:latin typeface="+mj-lt"/>
              </a:rPr>
              <a:t> </a:t>
            </a:r>
          </a:p>
          <a:p>
            <a:pPr lvl="1"/>
            <a:r>
              <a:rPr lang="de-DE" sz="2032" dirty="0">
                <a:latin typeface="+mj-lt"/>
              </a:rPr>
              <a:t>Higher DV/</a:t>
            </a:r>
            <a:r>
              <a:rPr lang="de-DE" sz="2032" dirty="0" err="1">
                <a:latin typeface="+mj-lt"/>
              </a:rPr>
              <a:t>Dt</a:t>
            </a:r>
            <a:endParaRPr lang="de-DE" sz="2400" dirty="0"/>
          </a:p>
          <a:p>
            <a:r>
              <a:rPr lang="de-DE" sz="2032" b="1" dirty="0" err="1">
                <a:latin typeface="+mj-lt"/>
              </a:rPr>
              <a:t>Which</a:t>
            </a:r>
            <a:r>
              <a:rPr lang="de-DE" sz="2032" b="1" dirty="0">
                <a:latin typeface="+mj-lt"/>
              </a:rPr>
              <a:t> T&amp;M </a:t>
            </a:r>
            <a:r>
              <a:rPr lang="de-DE" sz="2032" b="1" dirty="0" err="1">
                <a:latin typeface="+mj-lt"/>
              </a:rPr>
              <a:t>requirements</a:t>
            </a:r>
            <a:r>
              <a:rPr lang="de-DE" sz="2032" b="1" dirty="0">
                <a:latin typeface="+mj-lt"/>
              </a:rPr>
              <a:t> </a:t>
            </a:r>
            <a:r>
              <a:rPr lang="de-DE" sz="2032" b="1" dirty="0" err="1">
                <a:latin typeface="+mj-lt"/>
              </a:rPr>
              <a:t>are</a:t>
            </a:r>
            <a:r>
              <a:rPr lang="de-DE" sz="2032" b="1" dirty="0">
                <a:latin typeface="+mj-lt"/>
              </a:rPr>
              <a:t> </a:t>
            </a:r>
            <a:r>
              <a:rPr lang="de-DE" sz="2032" b="1" dirty="0" err="1">
                <a:latin typeface="+mj-lt"/>
              </a:rPr>
              <a:t>affected</a:t>
            </a:r>
            <a:r>
              <a:rPr lang="de-DE" sz="2032" b="1" dirty="0">
                <a:latin typeface="+mj-lt"/>
              </a:rPr>
              <a:t>?</a:t>
            </a:r>
          </a:p>
          <a:p>
            <a:pPr lvl="1"/>
            <a:r>
              <a:rPr lang="de-DE" sz="2032" dirty="0" err="1">
                <a:solidFill>
                  <a:srgbClr val="FF0000"/>
                </a:solidFill>
                <a:latin typeface="+mj-lt"/>
              </a:rPr>
              <a:t>Bandwidth</a:t>
            </a:r>
            <a:r>
              <a:rPr lang="de-DE" sz="2032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for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Voltage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and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Current</a:t>
            </a:r>
            <a:r>
              <a:rPr lang="de-DE" sz="2032" dirty="0">
                <a:latin typeface="+mj-lt"/>
              </a:rPr>
              <a:t> </a:t>
            </a:r>
            <a:r>
              <a:rPr lang="de-DE" sz="2032" dirty="0" err="1">
                <a:latin typeface="+mj-lt"/>
              </a:rPr>
              <a:t>measurements</a:t>
            </a:r>
            <a:endParaRPr lang="de-DE" sz="2032" dirty="0">
              <a:latin typeface="+mj-lt"/>
            </a:endParaRPr>
          </a:p>
          <a:p>
            <a:pPr lvl="1"/>
            <a:r>
              <a:rPr lang="en-DE" sz="2032" dirty="0">
                <a:latin typeface="+mj-lt"/>
              </a:rPr>
              <a:t>EMC</a:t>
            </a:r>
          </a:p>
          <a:p>
            <a:pPr lvl="1"/>
            <a:r>
              <a:rPr lang="de-DE" sz="2032" dirty="0">
                <a:latin typeface="+mj-lt"/>
              </a:rPr>
              <a:t>Dynamic Range</a:t>
            </a:r>
          </a:p>
          <a:p>
            <a:pPr lvl="1"/>
            <a:r>
              <a:rPr lang="de-DE" sz="2032" dirty="0">
                <a:solidFill>
                  <a:srgbClr val="FF0000"/>
                </a:solidFill>
                <a:latin typeface="+mj-lt"/>
              </a:rPr>
              <a:t>Common Mode </a:t>
            </a:r>
            <a:r>
              <a:rPr lang="de-DE" sz="2032" dirty="0" err="1">
                <a:solidFill>
                  <a:srgbClr val="FF0000"/>
                </a:solidFill>
                <a:latin typeface="+mj-lt"/>
              </a:rPr>
              <a:t>Rejection</a:t>
            </a:r>
            <a:r>
              <a:rPr lang="de-DE" sz="2032" dirty="0">
                <a:solidFill>
                  <a:srgbClr val="FF0000"/>
                </a:solidFill>
                <a:latin typeface="+mj-lt"/>
              </a:rPr>
              <a:t> Ratio (CMRR @ </a:t>
            </a:r>
            <a:r>
              <a:rPr lang="de-DE" sz="2032" dirty="0" err="1">
                <a:solidFill>
                  <a:srgbClr val="FF0000"/>
                </a:solidFill>
                <a:latin typeface="+mj-lt"/>
              </a:rPr>
              <a:t>higher</a:t>
            </a:r>
            <a:r>
              <a:rPr lang="de-DE" sz="2032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032" dirty="0" err="1">
                <a:solidFill>
                  <a:srgbClr val="FF0000"/>
                </a:solidFill>
                <a:latin typeface="+mj-lt"/>
              </a:rPr>
              <a:t>Frequencies</a:t>
            </a:r>
            <a:r>
              <a:rPr lang="de-DE" sz="2032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lvl="1"/>
            <a:r>
              <a:rPr lang="de-DE" sz="2032" dirty="0" err="1">
                <a:latin typeface="+mj-lt"/>
              </a:rPr>
              <a:t>Probing</a:t>
            </a:r>
            <a:endParaRPr lang="de-DE" sz="2400" dirty="0"/>
          </a:p>
          <a:p>
            <a:pPr marL="457544" lvl="1" indent="0">
              <a:buNone/>
            </a:pPr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grpSp>
        <p:nvGrpSpPr>
          <p:cNvPr id="4" name="Group 55"/>
          <p:cNvGrpSpPr/>
          <p:nvPr/>
        </p:nvGrpSpPr>
        <p:grpSpPr>
          <a:xfrm>
            <a:off x="7428148" y="2888940"/>
            <a:ext cx="4053410" cy="2330628"/>
            <a:chOff x="1838750" y="2368446"/>
            <a:chExt cx="5094201" cy="2123432"/>
          </a:xfrm>
        </p:grpSpPr>
        <p:sp>
          <p:nvSpPr>
            <p:cNvPr id="5" name="Right Triangle 39"/>
            <p:cNvSpPr/>
            <p:nvPr/>
          </p:nvSpPr>
          <p:spPr>
            <a:xfrm>
              <a:off x="2458386" y="2788171"/>
              <a:ext cx="3252867" cy="1461542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6" name="Oval 42"/>
            <p:cNvSpPr/>
            <p:nvPr/>
          </p:nvSpPr>
          <p:spPr>
            <a:xfrm>
              <a:off x="2469416" y="2469582"/>
              <a:ext cx="697043" cy="9959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7" name="Oval 41"/>
            <p:cNvSpPr/>
            <p:nvPr/>
          </p:nvSpPr>
          <p:spPr>
            <a:xfrm rot="6320392">
              <a:off x="3587550" y="2451744"/>
              <a:ext cx="672090" cy="1741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8" name="Oval 40"/>
            <p:cNvSpPr/>
            <p:nvPr/>
          </p:nvSpPr>
          <p:spPr>
            <a:xfrm rot="6526921">
              <a:off x="4938510" y="2904305"/>
              <a:ext cx="619798" cy="18762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cxnSp>
          <p:nvCxnSpPr>
            <p:cNvPr id="9" name="Straight Connector 30"/>
            <p:cNvCxnSpPr/>
            <p:nvPr/>
          </p:nvCxnSpPr>
          <p:spPr>
            <a:xfrm>
              <a:off x="2443397" y="2368446"/>
              <a:ext cx="0" cy="189625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1"/>
            <p:cNvCxnSpPr/>
            <p:nvPr/>
          </p:nvCxnSpPr>
          <p:spPr>
            <a:xfrm flipH="1">
              <a:off x="2435903" y="4265326"/>
              <a:ext cx="449704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4"/>
            <p:cNvSpPr/>
            <p:nvPr/>
          </p:nvSpPr>
          <p:spPr>
            <a:xfrm>
              <a:off x="2473026" y="2481145"/>
              <a:ext cx="697043" cy="995932"/>
            </a:xfrm>
            <a:prstGeom prst="ellipse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12" name="Oval 35"/>
            <p:cNvSpPr/>
            <p:nvPr/>
          </p:nvSpPr>
          <p:spPr>
            <a:xfrm rot="6526921">
              <a:off x="4932219" y="2927643"/>
              <a:ext cx="619349" cy="187624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13" name="Oval 36"/>
            <p:cNvSpPr/>
            <p:nvPr/>
          </p:nvSpPr>
          <p:spPr>
            <a:xfrm rot="6320392">
              <a:off x="3590667" y="2457888"/>
              <a:ext cx="678145" cy="17419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14" name="TextBox 43"/>
            <p:cNvSpPr txBox="1"/>
            <p:nvPr/>
          </p:nvSpPr>
          <p:spPr>
            <a:xfrm>
              <a:off x="1849764" y="3432907"/>
              <a:ext cx="599238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700V</a:t>
              </a:r>
            </a:p>
          </p:txBody>
        </p:sp>
        <p:sp>
          <p:nvSpPr>
            <p:cNvPr id="15" name="TextBox 44"/>
            <p:cNvSpPr txBox="1"/>
            <p:nvPr/>
          </p:nvSpPr>
          <p:spPr>
            <a:xfrm>
              <a:off x="1849763" y="2838995"/>
              <a:ext cx="642352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3.3kV</a:t>
              </a:r>
            </a:p>
          </p:txBody>
        </p:sp>
        <p:sp>
          <p:nvSpPr>
            <p:cNvPr id="16" name="TextBox 45"/>
            <p:cNvSpPr txBox="1"/>
            <p:nvPr/>
          </p:nvSpPr>
          <p:spPr>
            <a:xfrm>
              <a:off x="1838750" y="2439664"/>
              <a:ext cx="582759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10kV</a:t>
              </a: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2878111" y="4265326"/>
              <a:ext cx="637083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100ns</a:t>
              </a:r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4159307" y="4265326"/>
              <a:ext cx="586310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10ns</a:t>
              </a:r>
            </a:p>
          </p:txBody>
        </p:sp>
        <p:sp>
          <p:nvSpPr>
            <p:cNvPr id="19" name="TextBox 48"/>
            <p:cNvSpPr txBox="1"/>
            <p:nvPr/>
          </p:nvSpPr>
          <p:spPr>
            <a:xfrm>
              <a:off x="5316805" y="4265326"/>
              <a:ext cx="481870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1ns</a:t>
              </a:r>
            </a:p>
          </p:txBody>
        </p:sp>
        <p:sp>
          <p:nvSpPr>
            <p:cNvPr id="20" name="TextBox 50"/>
            <p:cNvSpPr txBox="1"/>
            <p:nvPr/>
          </p:nvSpPr>
          <p:spPr>
            <a:xfrm>
              <a:off x="6131423" y="4265326"/>
              <a:ext cx="637083" cy="22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16" dirty="0"/>
                <a:t>&lt;1ns</a:t>
              </a:r>
            </a:p>
          </p:txBody>
        </p:sp>
        <p:sp>
          <p:nvSpPr>
            <p:cNvPr id="21" name="TextBox 51"/>
            <p:cNvSpPr txBox="1"/>
            <p:nvPr/>
          </p:nvSpPr>
          <p:spPr>
            <a:xfrm>
              <a:off x="2501547" y="2814692"/>
              <a:ext cx="690928" cy="26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/>
                <a:t>IGBT</a:t>
              </a:r>
            </a:p>
          </p:txBody>
        </p:sp>
        <p:sp>
          <p:nvSpPr>
            <p:cNvPr id="22" name="TextBox 52"/>
            <p:cNvSpPr txBox="1"/>
            <p:nvPr/>
          </p:nvSpPr>
          <p:spPr>
            <a:xfrm>
              <a:off x="3647533" y="3174250"/>
              <a:ext cx="655688" cy="26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 err="1"/>
                <a:t>SiC</a:t>
              </a:r>
              <a:endParaRPr lang="de-DE" sz="1270" dirty="0"/>
            </a:p>
          </p:txBody>
        </p:sp>
        <p:sp>
          <p:nvSpPr>
            <p:cNvPr id="23" name="TextBox 53"/>
            <p:cNvSpPr txBox="1"/>
            <p:nvPr/>
          </p:nvSpPr>
          <p:spPr>
            <a:xfrm>
              <a:off x="4986768" y="3716484"/>
              <a:ext cx="655688" cy="26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 err="1"/>
                <a:t>GaN</a:t>
              </a:r>
              <a:endParaRPr lang="de-DE" sz="1270" dirty="0"/>
            </a:p>
          </p:txBody>
        </p:sp>
        <p:sp>
          <p:nvSpPr>
            <p:cNvPr id="24" name="TextBox 54"/>
            <p:cNvSpPr txBox="1"/>
            <p:nvPr/>
          </p:nvSpPr>
          <p:spPr>
            <a:xfrm>
              <a:off x="2809079" y="3720897"/>
              <a:ext cx="864743" cy="26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/>
                <a:t>Silicon</a:t>
              </a:r>
            </a:p>
          </p:txBody>
        </p:sp>
      </p:grpSp>
      <p:sp>
        <p:nvSpPr>
          <p:cNvPr id="25" name="TextBox 64"/>
          <p:cNvSpPr txBox="1"/>
          <p:nvPr/>
        </p:nvSpPr>
        <p:spPr>
          <a:xfrm>
            <a:off x="10454723" y="5157671"/>
            <a:ext cx="1329951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32" dirty="0" err="1"/>
              <a:t>Rise</a:t>
            </a:r>
            <a:r>
              <a:rPr lang="de-DE" sz="2032" dirty="0"/>
              <a:t> Time</a:t>
            </a:r>
          </a:p>
        </p:txBody>
      </p:sp>
      <p:sp>
        <p:nvSpPr>
          <p:cNvPr id="26" name="TextBox 65"/>
          <p:cNvSpPr txBox="1"/>
          <p:nvPr/>
        </p:nvSpPr>
        <p:spPr>
          <a:xfrm>
            <a:off x="7170675" y="2512527"/>
            <a:ext cx="2965323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32" dirty="0"/>
              <a:t>Differential</a:t>
            </a:r>
            <a:r>
              <a:rPr lang="en-DE" sz="2032" dirty="0"/>
              <a:t> </a:t>
            </a:r>
            <a:r>
              <a:rPr lang="de-DE" sz="2032" dirty="0" err="1"/>
              <a:t>Voltage</a:t>
            </a:r>
            <a:endParaRPr lang="de-DE" sz="2032" dirty="0"/>
          </a:p>
        </p:txBody>
      </p:sp>
    </p:spTree>
    <p:extLst>
      <p:ext uri="{BB962C8B-B14F-4D97-AF65-F5344CB8AC3E}">
        <p14:creationId xmlns:p14="http://schemas.microsoft.com/office/powerpoint/2010/main" val="29410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7C2F-94E3-40DA-464B-32E335AA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0E3902A-D81A-7B71-4EDA-41866C5F5B5C}"/>
              </a:ext>
            </a:extLst>
          </p:cNvPr>
          <p:cNvSpPr/>
          <p:nvPr/>
        </p:nvSpPr>
        <p:spPr>
          <a:xfrm>
            <a:off x="537956" y="781037"/>
            <a:ext cx="764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Comparison Classic vs. </a:t>
            </a:r>
            <a:r>
              <a:rPr lang="en-US" altLang="en-US" sz="28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Opt.Iso.Probe</a:t>
            </a:r>
            <a:endParaRPr lang="en-AU" sz="2800" b="1" dirty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59" name="AutoShape 2" descr="blob:https://mega.nz/17ce5f31-64b6-43fe-b47a-e249dff6147e">
            <a:extLst>
              <a:ext uri="{FF2B5EF4-FFF2-40B4-BE49-F238E27FC236}">
                <a16:creationId xmlns:a16="http://schemas.microsoft.com/office/drawing/2014/main" id="{F3465363-6470-CD2A-44BF-162376C6D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719" y="-122015"/>
            <a:ext cx="258060" cy="2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418" tIns="38709" rIns="77418" bIns="38709" numCol="1" anchor="t" anchorCtr="0" compatLnSpc="1">
            <a:prstTxWarp prst="textNoShape">
              <a:avLst/>
            </a:prstTxWarp>
          </a:bodyPr>
          <a:lstStyle/>
          <a:p>
            <a:endParaRPr lang="en-AU" sz="1524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7992E-EB12-2C9E-6335-43E0C1E6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47" y="4232159"/>
            <a:ext cx="5439621" cy="227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15CD5-EB70-238C-84FD-3E7E993A9098}"/>
              </a:ext>
            </a:extLst>
          </p:cNvPr>
          <p:cNvSpPr txBox="1"/>
          <p:nvPr/>
        </p:nvSpPr>
        <p:spPr>
          <a:xfrm>
            <a:off x="6777690" y="6462410"/>
            <a:ext cx="4720217" cy="24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16" dirty="0"/>
              <a:t>Source: </a:t>
            </a:r>
            <a:r>
              <a:rPr lang="en-GB" sz="1016" dirty="0" err="1"/>
              <a:t>Wolfspeed</a:t>
            </a:r>
            <a:r>
              <a:rPr lang="en-GB" sz="1016" dirty="0"/>
              <a:t> </a:t>
            </a:r>
            <a:r>
              <a:rPr lang="en-GB" sz="1016" dirty="0" err="1"/>
              <a:t>App.Note</a:t>
            </a:r>
            <a:r>
              <a:rPr lang="en-GB" sz="1016" dirty="0"/>
              <a:t>, </a:t>
            </a:r>
            <a:r>
              <a:rPr lang="en-GB" sz="1016" dirty="0">
                <a:hlinkClick r:id="rId3"/>
              </a:rPr>
              <a:t>Dynamic Characterization and Measurement Methods</a:t>
            </a:r>
            <a:endParaRPr lang="en-DE" sz="101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08C05-7D56-8215-4464-5BFCCF297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44" y="2217790"/>
            <a:ext cx="3563473" cy="1803684"/>
          </a:xfrm>
          <a:prstGeom prst="rect">
            <a:avLst/>
          </a:prstGeom>
        </p:spPr>
      </p:pic>
      <p:pic>
        <p:nvPicPr>
          <p:cNvPr id="10" name="Picture 102">
            <a:extLst>
              <a:ext uri="{FF2B5EF4-FFF2-40B4-BE49-F238E27FC236}">
                <a16:creationId xmlns:a16="http://schemas.microsoft.com/office/drawing/2014/main" id="{DC831884-29B2-9CEA-014B-7CE5C644C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56" y="2217790"/>
            <a:ext cx="2996829" cy="1803684"/>
          </a:xfrm>
          <a:prstGeom prst="rect">
            <a:avLst/>
          </a:prstGeom>
        </p:spPr>
      </p:pic>
      <p:grpSp>
        <p:nvGrpSpPr>
          <p:cNvPr id="12" name="Group 118">
            <a:extLst>
              <a:ext uri="{FF2B5EF4-FFF2-40B4-BE49-F238E27FC236}">
                <a16:creationId xmlns:a16="http://schemas.microsoft.com/office/drawing/2014/main" id="{A5C21C36-B770-912B-9390-38F2DD76873E}"/>
              </a:ext>
            </a:extLst>
          </p:cNvPr>
          <p:cNvGrpSpPr/>
          <p:nvPr/>
        </p:nvGrpSpPr>
        <p:grpSpPr>
          <a:xfrm>
            <a:off x="3855345" y="4576424"/>
            <a:ext cx="1694526" cy="1876330"/>
            <a:chOff x="4401517" y="1508332"/>
            <a:chExt cx="2245444" cy="2509259"/>
          </a:xfrm>
        </p:grpSpPr>
        <p:cxnSp>
          <p:nvCxnSpPr>
            <p:cNvPr id="13" name="Straight Connector 112">
              <a:extLst>
                <a:ext uri="{FF2B5EF4-FFF2-40B4-BE49-F238E27FC236}">
                  <a16:creationId xmlns:a16="http://schemas.microsoft.com/office/drawing/2014/main" id="{3D86FBEA-5252-1429-7CC0-5F11FB95F0A0}"/>
                </a:ext>
              </a:extLst>
            </p:cNvPr>
            <p:cNvCxnSpPr/>
            <p:nvPr/>
          </p:nvCxnSpPr>
          <p:spPr>
            <a:xfrm>
              <a:off x="4651203" y="2025683"/>
              <a:ext cx="1" cy="1896388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93">
              <a:extLst>
                <a:ext uri="{FF2B5EF4-FFF2-40B4-BE49-F238E27FC236}">
                  <a16:creationId xmlns:a16="http://schemas.microsoft.com/office/drawing/2014/main" id="{FF2772F1-7696-CED3-8FC5-D97AA95FA63B}"/>
                </a:ext>
              </a:extLst>
            </p:cNvPr>
            <p:cNvSpPr/>
            <p:nvPr/>
          </p:nvSpPr>
          <p:spPr>
            <a:xfrm rot="5400000">
              <a:off x="5067120" y="1862774"/>
              <a:ext cx="1225033" cy="1039369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15" name="TextBox 94">
              <a:extLst>
                <a:ext uri="{FF2B5EF4-FFF2-40B4-BE49-F238E27FC236}">
                  <a16:creationId xmlns:a16="http://schemas.microsoft.com/office/drawing/2014/main" id="{6CE971A6-BDC9-33A5-CFF6-1E52B1D784D0}"/>
                </a:ext>
              </a:extLst>
            </p:cNvPr>
            <p:cNvSpPr txBox="1"/>
            <p:nvPr/>
          </p:nvSpPr>
          <p:spPr>
            <a:xfrm>
              <a:off x="5469812" y="1508332"/>
              <a:ext cx="1177149" cy="5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85" dirty="0"/>
                <a:t>Differential </a:t>
              </a:r>
              <a:r>
                <a:rPr lang="de-DE" sz="1185" dirty="0" err="1"/>
                <a:t>Amplifier</a:t>
              </a:r>
              <a:endParaRPr lang="de-DE" sz="1185" dirty="0"/>
            </a:p>
          </p:txBody>
        </p:sp>
        <p:sp>
          <p:nvSpPr>
            <p:cNvPr id="16" name="Oval 95">
              <a:extLst>
                <a:ext uri="{FF2B5EF4-FFF2-40B4-BE49-F238E27FC236}">
                  <a16:creationId xmlns:a16="http://schemas.microsoft.com/office/drawing/2014/main" id="{07890BFC-6B59-5D9C-5644-1CCDFC9D16CF}"/>
                </a:ext>
              </a:extLst>
            </p:cNvPr>
            <p:cNvSpPr/>
            <p:nvPr/>
          </p:nvSpPr>
          <p:spPr>
            <a:xfrm>
              <a:off x="4444137" y="2184367"/>
              <a:ext cx="387458" cy="3991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1270" dirty="0" err="1"/>
            </a:p>
          </p:txBody>
        </p:sp>
        <p:sp>
          <p:nvSpPr>
            <p:cNvPr id="17" name="Oval 96">
              <a:extLst>
                <a:ext uri="{FF2B5EF4-FFF2-40B4-BE49-F238E27FC236}">
                  <a16:creationId xmlns:a16="http://schemas.microsoft.com/office/drawing/2014/main" id="{768C8B49-9B96-EA5D-B233-93A7FAA10676}"/>
                </a:ext>
              </a:extLst>
            </p:cNvPr>
            <p:cNvSpPr/>
            <p:nvPr/>
          </p:nvSpPr>
          <p:spPr>
            <a:xfrm>
              <a:off x="4401517" y="3152364"/>
              <a:ext cx="472699" cy="4760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931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oup 101">
              <a:extLst>
                <a:ext uri="{FF2B5EF4-FFF2-40B4-BE49-F238E27FC236}">
                  <a16:creationId xmlns:a16="http://schemas.microsoft.com/office/drawing/2014/main" id="{F37F9EAC-E35B-441E-B027-F881A6B34F9D}"/>
                </a:ext>
              </a:extLst>
            </p:cNvPr>
            <p:cNvGrpSpPr/>
            <p:nvPr/>
          </p:nvGrpSpPr>
          <p:grpSpPr>
            <a:xfrm>
              <a:off x="4535420" y="3922071"/>
              <a:ext cx="231566" cy="95520"/>
              <a:chOff x="1888677" y="3876425"/>
              <a:chExt cx="231566" cy="95520"/>
            </a:xfrm>
          </p:grpSpPr>
          <p:cxnSp>
            <p:nvCxnSpPr>
              <p:cNvPr id="25" name="Straight Connector 98">
                <a:extLst>
                  <a:ext uri="{FF2B5EF4-FFF2-40B4-BE49-F238E27FC236}">
                    <a16:creationId xmlns:a16="http://schemas.microsoft.com/office/drawing/2014/main" id="{8177CA9F-396A-5E21-CC8F-3CD7EFCF0417}"/>
                  </a:ext>
                </a:extLst>
              </p:cNvPr>
              <p:cNvCxnSpPr/>
              <p:nvPr/>
            </p:nvCxnSpPr>
            <p:spPr>
              <a:xfrm>
                <a:off x="1888677" y="3876425"/>
                <a:ext cx="2315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99">
                <a:extLst>
                  <a:ext uri="{FF2B5EF4-FFF2-40B4-BE49-F238E27FC236}">
                    <a16:creationId xmlns:a16="http://schemas.microsoft.com/office/drawing/2014/main" id="{68D98735-C41F-78A6-B0DB-25FF7C835ABB}"/>
                  </a:ext>
                </a:extLst>
              </p:cNvPr>
              <p:cNvCxnSpPr/>
              <p:nvPr/>
            </p:nvCxnSpPr>
            <p:spPr>
              <a:xfrm>
                <a:off x="1928599" y="3924574"/>
                <a:ext cx="1517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00">
                <a:extLst>
                  <a:ext uri="{FF2B5EF4-FFF2-40B4-BE49-F238E27FC236}">
                    <a16:creationId xmlns:a16="http://schemas.microsoft.com/office/drawing/2014/main" id="{57E18219-9FE5-1CB5-BCF1-5FF980B3CDA6}"/>
                  </a:ext>
                </a:extLst>
              </p:cNvPr>
              <p:cNvCxnSpPr/>
              <p:nvPr/>
            </p:nvCxnSpPr>
            <p:spPr>
              <a:xfrm>
                <a:off x="1959335" y="3971945"/>
                <a:ext cx="902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109">
              <a:extLst>
                <a:ext uri="{FF2B5EF4-FFF2-40B4-BE49-F238E27FC236}">
                  <a16:creationId xmlns:a16="http://schemas.microsoft.com/office/drawing/2014/main" id="{6C87CBDB-69E8-BBAB-A5DA-6C41E8405439}"/>
                </a:ext>
              </a:extLst>
            </p:cNvPr>
            <p:cNvCxnSpPr/>
            <p:nvPr/>
          </p:nvCxnSpPr>
          <p:spPr>
            <a:xfrm flipH="1" flipV="1">
              <a:off x="4637865" y="2038857"/>
              <a:ext cx="506588" cy="1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0">
              <a:extLst>
                <a:ext uri="{FF2B5EF4-FFF2-40B4-BE49-F238E27FC236}">
                  <a16:creationId xmlns:a16="http://schemas.microsoft.com/office/drawing/2014/main" id="{80BB764D-DCD1-0CFE-0EA5-1704CD905190}"/>
                </a:ext>
              </a:extLst>
            </p:cNvPr>
            <p:cNvCxnSpPr/>
            <p:nvPr/>
          </p:nvCxnSpPr>
          <p:spPr>
            <a:xfrm flipH="1" flipV="1">
              <a:off x="4637865" y="2729005"/>
              <a:ext cx="506588" cy="1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15">
              <a:extLst>
                <a:ext uri="{FF2B5EF4-FFF2-40B4-BE49-F238E27FC236}">
                  <a16:creationId xmlns:a16="http://schemas.microsoft.com/office/drawing/2014/main" id="{C6B767C1-4BC2-E7B6-DC5C-13A5147E864A}"/>
                </a:ext>
              </a:extLst>
            </p:cNvPr>
            <p:cNvSpPr txBox="1"/>
            <p:nvPr/>
          </p:nvSpPr>
          <p:spPr>
            <a:xfrm>
              <a:off x="5117407" y="1890066"/>
              <a:ext cx="247974" cy="3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/>
                <a:t>+</a:t>
              </a:r>
            </a:p>
          </p:txBody>
        </p:sp>
        <p:sp>
          <p:nvSpPr>
            <p:cNvPr id="24" name="TextBox 116">
              <a:extLst>
                <a:ext uri="{FF2B5EF4-FFF2-40B4-BE49-F238E27FC236}">
                  <a16:creationId xmlns:a16="http://schemas.microsoft.com/office/drawing/2014/main" id="{FB405711-FCA3-9431-063A-501490E097E1}"/>
                </a:ext>
              </a:extLst>
            </p:cNvPr>
            <p:cNvSpPr txBox="1"/>
            <p:nvPr/>
          </p:nvSpPr>
          <p:spPr>
            <a:xfrm>
              <a:off x="5125155" y="2561804"/>
              <a:ext cx="247974" cy="3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70" dirty="0"/>
                <a:t>-</a:t>
              </a:r>
            </a:p>
          </p:txBody>
        </p:sp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4E5F448F-55B0-F05E-5560-BAA965FD645D}"/>
              </a:ext>
            </a:extLst>
          </p:cNvPr>
          <p:cNvSpPr txBox="1"/>
          <p:nvPr/>
        </p:nvSpPr>
        <p:spPr>
          <a:xfrm>
            <a:off x="537956" y="4848226"/>
            <a:ext cx="3182162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93" dirty="0"/>
              <a:t>Common Mode Error @100MHz with HV-Diff. Probe</a:t>
            </a:r>
          </a:p>
          <a:p>
            <a:endParaRPr lang="en-GB" sz="1693" dirty="0"/>
          </a:p>
          <a:p>
            <a:r>
              <a:rPr lang="en-GB" sz="1693" dirty="0"/>
              <a:t>CMMR = 25 dB ~ 18:1</a:t>
            </a:r>
          </a:p>
          <a:p>
            <a:endParaRPr lang="en-GB" sz="1693" dirty="0"/>
          </a:p>
          <a:p>
            <a:r>
              <a:rPr lang="en-GB" sz="1693" dirty="0"/>
              <a:t>600V / 18 = 33,3V</a:t>
            </a:r>
          </a:p>
        </p:txBody>
      </p:sp>
      <p:sp>
        <p:nvSpPr>
          <p:cNvPr id="3" name="TextBox 97">
            <a:extLst>
              <a:ext uri="{FF2B5EF4-FFF2-40B4-BE49-F238E27FC236}">
                <a16:creationId xmlns:a16="http://schemas.microsoft.com/office/drawing/2014/main" id="{E8AD45E1-3426-2D44-B224-39F0AFD18DE9}"/>
              </a:ext>
            </a:extLst>
          </p:cNvPr>
          <p:cNvSpPr txBox="1"/>
          <p:nvPr/>
        </p:nvSpPr>
        <p:spPr>
          <a:xfrm>
            <a:off x="3484274" y="5833315"/>
            <a:ext cx="868052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5" dirty="0">
                <a:solidFill>
                  <a:srgbClr val="FF0000"/>
                </a:solidFill>
              </a:rPr>
              <a:t>V</a:t>
            </a:r>
            <a:r>
              <a:rPr lang="de-DE" sz="1355" baseline="-25000" dirty="0">
                <a:solidFill>
                  <a:srgbClr val="FF0000"/>
                </a:solidFill>
              </a:rPr>
              <a:t>CM</a:t>
            </a:r>
            <a:r>
              <a:rPr lang="de-DE" sz="1016" b="1" dirty="0">
                <a:solidFill>
                  <a:srgbClr val="FF0000"/>
                </a:solidFill>
              </a:rPr>
              <a:t>  600 V</a:t>
            </a:r>
          </a:p>
        </p:txBody>
      </p:sp>
      <p:sp>
        <p:nvSpPr>
          <p:cNvPr id="5" name="TextBox 102">
            <a:extLst>
              <a:ext uri="{FF2B5EF4-FFF2-40B4-BE49-F238E27FC236}">
                <a16:creationId xmlns:a16="http://schemas.microsoft.com/office/drawing/2014/main" id="{69FE124B-6AD1-FC1B-C0AE-42C9E31BAEA9}"/>
              </a:ext>
            </a:extLst>
          </p:cNvPr>
          <p:cNvSpPr txBox="1"/>
          <p:nvPr/>
        </p:nvSpPr>
        <p:spPr>
          <a:xfrm>
            <a:off x="3484274" y="5063319"/>
            <a:ext cx="894295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6" b="1" dirty="0">
                <a:solidFill>
                  <a:srgbClr val="00B050"/>
                </a:solidFill>
              </a:rPr>
              <a:t> </a:t>
            </a:r>
            <a:r>
              <a:rPr lang="de-DE" sz="1355" dirty="0" err="1">
                <a:solidFill>
                  <a:srgbClr val="00B050"/>
                </a:solidFill>
              </a:rPr>
              <a:t>V</a:t>
            </a:r>
            <a:r>
              <a:rPr lang="de-DE" sz="1355" baseline="-25000" dirty="0" err="1">
                <a:solidFill>
                  <a:srgbClr val="00B050"/>
                </a:solidFill>
              </a:rPr>
              <a:t>diff</a:t>
            </a:r>
            <a:r>
              <a:rPr lang="de-DE" sz="1016" b="1" dirty="0">
                <a:solidFill>
                  <a:srgbClr val="00B050"/>
                </a:solidFill>
              </a:rPr>
              <a:t>   15 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2D21-7E98-9626-898B-ADFB170C6081}"/>
              </a:ext>
            </a:extLst>
          </p:cNvPr>
          <p:cNvSpPr txBox="1"/>
          <p:nvPr/>
        </p:nvSpPr>
        <p:spPr>
          <a:xfrm>
            <a:off x="1025045" y="3965326"/>
            <a:ext cx="2165895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24" dirty="0"/>
              <a:t>Classical HV-diff. Probe</a:t>
            </a:r>
            <a:endParaRPr lang="en-DE" sz="1524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FD3E-62CC-3ABC-54AC-12C3C272F4E6}"/>
              </a:ext>
            </a:extLst>
          </p:cNvPr>
          <p:cNvSpPr txBox="1"/>
          <p:nvPr/>
        </p:nvSpPr>
        <p:spPr>
          <a:xfrm>
            <a:off x="4639539" y="3965326"/>
            <a:ext cx="2165895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24" dirty="0"/>
              <a:t>Opt. Iso. HV-diff. Probe</a:t>
            </a:r>
            <a:endParaRPr lang="en-DE" sz="1524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FB05C-5447-6C1A-F8A5-F7F3246FB87D}"/>
              </a:ext>
            </a:extLst>
          </p:cNvPr>
          <p:cNvSpPr txBox="1"/>
          <p:nvPr/>
        </p:nvSpPr>
        <p:spPr>
          <a:xfrm>
            <a:off x="537956" y="1351844"/>
            <a:ext cx="553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Faster Rise time need Higher Bandwidth Scope &amp; Probes</a:t>
            </a:r>
          </a:p>
          <a:p>
            <a:r>
              <a:rPr lang="en-GB" dirty="0"/>
              <a:t>Current Siglent Solutions: limited to 200 MHz</a:t>
            </a:r>
            <a:endParaRPr lang="en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4DEF96-3CA1-4E2E-B060-0F1E43F0D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362" y="1141275"/>
            <a:ext cx="4803762" cy="29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93" y="1439895"/>
            <a:ext cx="10174904" cy="45680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4429" y="694599"/>
            <a:ext cx="9302455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48" b="1" dirty="0" err="1"/>
              <a:t>Whom</a:t>
            </a:r>
            <a:r>
              <a:rPr lang="de-DE" sz="3048" b="1" dirty="0"/>
              <a:t> </a:t>
            </a:r>
            <a:r>
              <a:rPr lang="de-DE" sz="3048" b="1" dirty="0" err="1"/>
              <a:t>should</a:t>
            </a:r>
            <a:r>
              <a:rPr lang="de-DE" sz="3048" b="1" dirty="0"/>
              <a:t> </a:t>
            </a:r>
            <a:r>
              <a:rPr lang="de-DE" sz="3048" b="1" dirty="0" err="1"/>
              <a:t>we</a:t>
            </a:r>
            <a:r>
              <a:rPr lang="de-DE" sz="3048" b="1" dirty="0"/>
              <a:t> </a:t>
            </a:r>
            <a:r>
              <a:rPr lang="de-DE" sz="3048" b="1" dirty="0" err="1"/>
              <a:t>address</a:t>
            </a:r>
            <a:r>
              <a:rPr lang="de-DE" sz="3048" b="1" dirty="0"/>
              <a:t> </a:t>
            </a:r>
            <a:r>
              <a:rPr lang="de-DE" sz="3048" b="1" dirty="0" err="1"/>
              <a:t>with</a:t>
            </a:r>
            <a:r>
              <a:rPr lang="de-DE" sz="3048" b="1" dirty="0"/>
              <a:t> </a:t>
            </a:r>
            <a:r>
              <a:rPr lang="de-DE" sz="3048" b="1" dirty="0" err="1"/>
              <a:t>the</a:t>
            </a:r>
            <a:r>
              <a:rPr lang="de-DE" sz="3048" b="1" dirty="0"/>
              <a:t> Siglent Solution?</a:t>
            </a:r>
            <a:endParaRPr lang="en-AU" sz="3048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070793-ECF0-D721-FDBE-AD1AEBFE55BA}"/>
              </a:ext>
            </a:extLst>
          </p:cNvPr>
          <p:cNvSpPr/>
          <p:nvPr/>
        </p:nvSpPr>
        <p:spPr>
          <a:xfrm>
            <a:off x="4273477" y="1567349"/>
            <a:ext cx="4941484" cy="4707018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52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314FA-9CE4-0E83-2644-7FA155C2A4AB}"/>
              </a:ext>
            </a:extLst>
          </p:cNvPr>
          <p:cNvSpPr txBox="1"/>
          <p:nvPr/>
        </p:nvSpPr>
        <p:spPr>
          <a:xfrm>
            <a:off x="5740674" y="6135410"/>
            <a:ext cx="2007090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48" b="1" dirty="0" err="1">
                <a:solidFill>
                  <a:srgbClr val="FF0000"/>
                </a:solidFill>
              </a:rPr>
              <a:t>Fokus</a:t>
            </a:r>
            <a:r>
              <a:rPr lang="en-GB" sz="3048" b="1" dirty="0">
                <a:solidFill>
                  <a:srgbClr val="FF0000"/>
                </a:solidFill>
              </a:rPr>
              <a:t> Area</a:t>
            </a:r>
            <a:endParaRPr lang="en-DE" sz="304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>
            <a:extLst>
              <a:ext uri="{FF2B5EF4-FFF2-40B4-BE49-F238E27FC236}">
                <a16:creationId xmlns:a16="http://schemas.microsoft.com/office/drawing/2014/main" id="{46D9FBF5-89A0-9008-E40D-1F7B8792A61D}"/>
              </a:ext>
            </a:extLst>
          </p:cNvPr>
          <p:cNvSpPr txBox="1"/>
          <p:nvPr/>
        </p:nvSpPr>
        <p:spPr>
          <a:xfrm>
            <a:off x="517684" y="692696"/>
            <a:ext cx="1058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sz="3200" dirty="0">
                <a:latin typeface="+mj-lt"/>
              </a:rPr>
              <a:t>ODP6000A</a:t>
            </a:r>
          </a:p>
        </p:txBody>
      </p:sp>
      <p:pic>
        <p:nvPicPr>
          <p:cNvPr id="6" name="Picture 5" descr="A group of black electrical equipment&#10;&#10;AI-generated content may be incorrect.">
            <a:extLst>
              <a:ext uri="{FF2B5EF4-FFF2-40B4-BE49-F238E27FC236}">
                <a16:creationId xmlns:a16="http://schemas.microsoft.com/office/drawing/2014/main" id="{48098BA3-1318-B17B-562F-8D9B847C3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825044"/>
            <a:ext cx="5194943" cy="2931044"/>
          </a:xfrm>
          <a:prstGeom prst="rect">
            <a:avLst/>
          </a:prstGeom>
        </p:spPr>
      </p:pic>
      <p:pic>
        <p:nvPicPr>
          <p:cNvPr id="8" name="Picture 7" descr="A black case with a black box with a black cover and a black background&#10;&#10;AI-generated content may be incorrect.">
            <a:extLst>
              <a:ext uri="{FF2B5EF4-FFF2-40B4-BE49-F238E27FC236}">
                <a16:creationId xmlns:a16="http://schemas.microsoft.com/office/drawing/2014/main" id="{1AD76EE4-077A-0197-15D3-16CB3F170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36" y="692696"/>
            <a:ext cx="4968552" cy="33137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F30B63-D7FF-07DC-EA01-599FE8B05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84" y="1269684"/>
            <a:ext cx="5136403" cy="52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>
            <a:extLst>
              <a:ext uri="{FF2B5EF4-FFF2-40B4-BE49-F238E27FC236}">
                <a16:creationId xmlns:a16="http://schemas.microsoft.com/office/drawing/2014/main" id="{443C740E-BD40-718D-1322-8819C348E81B}"/>
              </a:ext>
            </a:extLst>
          </p:cNvPr>
          <p:cNvSpPr txBox="1"/>
          <p:nvPr/>
        </p:nvSpPr>
        <p:spPr>
          <a:xfrm>
            <a:off x="295963" y="728700"/>
            <a:ext cx="816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dirty="0">
                <a:latin typeface="+mj-lt"/>
              </a:rPr>
              <a:t>Ordering Information</a:t>
            </a: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C7DFFB98-0D8B-E96A-FEA2-266F7037E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75627"/>
              </p:ext>
            </p:extLst>
          </p:nvPr>
        </p:nvGraphicFramePr>
        <p:xfrm>
          <a:off x="295963" y="1412776"/>
          <a:ext cx="11448180" cy="5078577"/>
        </p:xfrm>
        <a:graphic>
          <a:graphicData uri="http://schemas.openxmlformats.org/drawingml/2006/table">
            <a:tbl>
              <a:tblPr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160471056"/>
                    </a:ext>
                  </a:extLst>
                </a:gridCol>
              </a:tblGrid>
              <a:tr h="393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Model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Description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4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List Price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ODP6050B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Optical isolated probe: 500 MHz, 50X, Max. Differential Test Voltage (DC + Peak AC) +/-25 V, Isolated Voltage +/-60 kV, DC 5 V adapter or 7.4 V battery Power supply, Standard attenuators 50X/1000X/2000X/5000X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€ 4.500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9580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ODP6100B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Optical isolated probe: 1 GHz, 50X, Max. Differential Test Voltage (DC + Peak AC) +/-25 V, Isolated Voltage +/-60 kV, DC 5 V adapter or 7.4 V battery Power supply, Standard attenuators 50X/1000X/2000X/5000X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altLang="zh-CN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€ 8.530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763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CK-AT5X-2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SSMB, Attenuation Ratio 5:1，Measurement Range ±2.5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, Input Impedance 1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Ω||28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7154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CK-AT10X-2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10:1，Measurement Range ±5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Ω||6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8332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CK-AT20X-2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20:1，Measurement Range ±10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5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Ω||6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060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CK-AT50X-2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50:1，Measurement Range ±25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10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Ω||4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725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CK-AT100X-2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100:1，Measurement Range ±50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10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Ω||2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4256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CK-AT200X-2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200:1，Measurement Range ±100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10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Ω||2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8578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CK-AT500X-2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2.54 mm socket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500:1, Measurement Range ±250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10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Ω||2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€ 288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4163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</a:rPr>
                        <a:t>CK-AT5X-2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Connector Type SSMB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Attenuation Ratio 5:1，Measurement Range ±2.5 </a:t>
                      </a:r>
                      <a:r>
                        <a:rPr kumimoji="0" lang="en-GB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Vpk</a:t>
                      </a:r>
                      <a:r>
                        <a:rPr kumimoji="0" lang="en-GB" altLang="zh-CN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,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Input Impedance 1 M</a:t>
                      </a:r>
                      <a:r>
                        <a:rPr kumimoji="0" lang="el-G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Ω||28 </a:t>
                      </a:r>
                      <a:r>
                        <a:rPr kumimoji="0" lang="en-GB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阿里巴巴普惠体 R" panose="00020600040101010101" pitchFamily="18" charset="-122"/>
                        </a:rPr>
                        <a:t>pF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DE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阿里巴巴普惠体 R" panose="00020600040101010101" pitchFamily="18" charset="-122"/>
                          <a:cs typeface="+mn-cs"/>
                        </a:rPr>
                        <a:t>€ 173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1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 userDrawn="1"/>
        </p:nvSpPr>
        <p:spPr>
          <a:xfrm>
            <a:off x="627947" y="6159332"/>
            <a:ext cx="115589" cy="115589"/>
          </a:xfrm>
          <a:prstGeom prst="ellipse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/>
          </a:p>
        </p:txBody>
      </p:sp>
      <p:sp>
        <p:nvSpPr>
          <p:cNvPr id="16" name="文本占位符 7"/>
          <p:cNvSpPr>
            <a:spLocks noGrp="1"/>
          </p:cNvSpPr>
          <p:nvPr userDrawn="1"/>
        </p:nvSpPr>
        <p:spPr>
          <a:xfrm>
            <a:off x="785471" y="6102343"/>
            <a:ext cx="5126258" cy="239781"/>
          </a:xfrm>
          <a:prstGeom prst="rect">
            <a:avLst/>
          </a:prstGeom>
        </p:spPr>
        <p:txBody>
          <a:bodyPr vert="horz" lIns="77418" tIns="38709" rIns="77418" bIns="38709" rtlCol="0"/>
          <a:lstStyle>
            <a:lvl1pPr marL="0" indent="0">
              <a:buNone/>
              <a:defRPr sz="5800">
                <a:solidFill>
                  <a:schemeClr val="bg1"/>
                </a:solidFill>
                <a:latin typeface="HONOR Sans CN Medium" panose="02000600000000000000" charset="-122"/>
                <a:ea typeface="HONOR Sans CN Medium" panose="02000600000000000000" charset="-122"/>
                <a:cs typeface="HONOR Sans" panose="00000200000000000000" charset="-122"/>
              </a:defRPr>
            </a:lvl1pPr>
            <a:lvl2pPr marL="5403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sz="1185">
                <a:latin typeface="HONOR Sans CN" panose="02000500000000000000" charset="-122"/>
                <a:ea typeface="HONOR Sans CN" panose="02000500000000000000" charset="-122"/>
              </a:rPr>
              <a:t>EVERY BENCH. EVERY ENGINEER. EVERY DAY.</a:t>
            </a:r>
          </a:p>
        </p:txBody>
      </p:sp>
    </p:spTree>
    <p:extLst>
      <p:ext uri="{BB962C8B-B14F-4D97-AF65-F5344CB8AC3E}">
        <p14:creationId xmlns:p14="http://schemas.microsoft.com/office/powerpoint/2010/main" val="96131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dii102yu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606</Words>
  <Application>Microsoft Office PowerPoint</Application>
  <PresentationFormat>宽屏</PresentationFormat>
  <Paragraphs>102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HONOR Sans CN</vt:lpstr>
      <vt:lpstr>HONOR Sans CN DemiBold</vt:lpstr>
      <vt:lpstr>阿里巴巴普惠体 B</vt:lpstr>
      <vt:lpstr>阿里巴巴普惠体 R</vt:lpstr>
      <vt:lpstr>等线</vt:lpstr>
      <vt:lpstr>Arial</vt:lpstr>
      <vt:lpstr>Calibri</vt:lpstr>
      <vt:lpstr>Office 主题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Domestic Market-黄兰</dc:creator>
  <cp:lastModifiedBy>Markets-古敏</cp:lastModifiedBy>
  <cp:revision>2708</cp:revision>
  <dcterms:created xsi:type="dcterms:W3CDTF">2018-02-06T07:16:52Z</dcterms:created>
  <dcterms:modified xsi:type="dcterms:W3CDTF">2025-05-27T11:42:41Z</dcterms:modified>
  <cp:contentStatus/>
</cp:coreProperties>
</file>